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31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1A6A6B86-92F0-4343-B7AC-CB0C5B076125}" type="datetimeFigureOut">
              <a:rPr lang="uk-UA" smtClean="0"/>
              <a:t>24.04.2025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C9B22721-019D-454A-B63D-191BF8A07C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6670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6B86-92F0-4343-B7AC-CB0C5B076125}" type="datetimeFigureOut">
              <a:rPr lang="uk-UA" smtClean="0"/>
              <a:t>24.04.2025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2721-019D-454A-B63D-191BF8A07C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5535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A6A6B86-92F0-4343-B7AC-CB0C5B076125}" type="datetimeFigureOut">
              <a:rPr lang="uk-UA" smtClean="0"/>
              <a:t>24.04.2025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9B22721-019D-454A-B63D-191BF8A07C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01144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A6A6B86-92F0-4343-B7AC-CB0C5B076125}" type="datetimeFigureOut">
              <a:rPr lang="uk-UA" smtClean="0"/>
              <a:t>24.04.2025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9B22721-019D-454A-B63D-191BF8A07C1D}" type="slidenum">
              <a:rPr lang="uk-UA" smtClean="0"/>
              <a:t>‹№›</a:t>
            </a:fld>
            <a:endParaRPr lang="uk-UA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4426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A6A6B86-92F0-4343-B7AC-CB0C5B076125}" type="datetimeFigureOut">
              <a:rPr lang="uk-UA" smtClean="0"/>
              <a:t>24.04.2025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9B22721-019D-454A-B63D-191BF8A07C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4027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6B86-92F0-4343-B7AC-CB0C5B076125}" type="datetimeFigureOut">
              <a:rPr lang="uk-UA" smtClean="0"/>
              <a:t>24.04.2025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2721-019D-454A-B63D-191BF8A07C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568160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6B86-92F0-4343-B7AC-CB0C5B076125}" type="datetimeFigureOut">
              <a:rPr lang="uk-UA" smtClean="0"/>
              <a:t>24.04.2025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2721-019D-454A-B63D-191BF8A07C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4305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6B86-92F0-4343-B7AC-CB0C5B076125}" type="datetimeFigureOut">
              <a:rPr lang="uk-UA" smtClean="0"/>
              <a:t>24.04.2025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2721-019D-454A-B63D-191BF8A07C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66143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A6A6B86-92F0-4343-B7AC-CB0C5B076125}" type="datetimeFigureOut">
              <a:rPr lang="uk-UA" smtClean="0"/>
              <a:t>24.04.2025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9B22721-019D-454A-B63D-191BF8A07C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30427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6B86-92F0-4343-B7AC-CB0C5B076125}" type="datetimeFigureOut">
              <a:rPr lang="uk-UA" smtClean="0"/>
              <a:t>24.04.2025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2721-019D-454A-B63D-191BF8A07C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4227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6B86-92F0-4343-B7AC-CB0C5B076125}" type="datetimeFigureOut">
              <a:rPr lang="uk-UA" smtClean="0"/>
              <a:t>24.04.2025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2721-019D-454A-B63D-191BF8A07C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0426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A6A6B86-92F0-4343-B7AC-CB0C5B076125}" type="datetimeFigureOut">
              <a:rPr lang="uk-UA" smtClean="0"/>
              <a:t>24.04.2025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9B22721-019D-454A-B63D-191BF8A07C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7625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6B86-92F0-4343-B7AC-CB0C5B076125}" type="datetimeFigureOut">
              <a:rPr lang="uk-UA" smtClean="0"/>
              <a:t>24.04.2025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2721-019D-454A-B63D-191BF8A07C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3255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6B86-92F0-4343-B7AC-CB0C5B076125}" type="datetimeFigureOut">
              <a:rPr lang="uk-UA" smtClean="0"/>
              <a:t>24.04.2025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2721-019D-454A-B63D-191BF8A07C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2260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6B86-92F0-4343-B7AC-CB0C5B076125}" type="datetimeFigureOut">
              <a:rPr lang="uk-UA" smtClean="0"/>
              <a:t>24.04.2025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2721-019D-454A-B63D-191BF8A07C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1307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6B86-92F0-4343-B7AC-CB0C5B076125}" type="datetimeFigureOut">
              <a:rPr lang="uk-UA" smtClean="0"/>
              <a:t>24.04.2025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2721-019D-454A-B63D-191BF8A07C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605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6B86-92F0-4343-B7AC-CB0C5B076125}" type="datetimeFigureOut">
              <a:rPr lang="uk-UA" smtClean="0"/>
              <a:t>24.04.2025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2721-019D-454A-B63D-191BF8A07C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8659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6B86-92F0-4343-B7AC-CB0C5B076125}" type="datetimeFigureOut">
              <a:rPr lang="uk-UA" smtClean="0"/>
              <a:t>24.04.2025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2721-019D-454A-B63D-191BF8A07C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8147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A6B86-92F0-4343-B7AC-CB0C5B076125}" type="datetimeFigureOut">
              <a:rPr lang="uk-UA" smtClean="0"/>
              <a:t>24.04.2025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22721-019D-454A-B63D-191BF8A07C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665193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Психоаналіз та </a:t>
            </a:r>
            <a:r>
              <a:rPr lang="uk-UA" dirty="0" err="1"/>
              <a:t>неопсихоаналіз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1</a:t>
            </a:r>
            <a:r>
              <a:rPr lang="uk-UA" dirty="0"/>
              <a:t>.	Історичні та інтелектуальні передумови </a:t>
            </a:r>
            <a:r>
              <a:rPr lang="uk-UA" dirty="0" smtClean="0"/>
              <a:t>психоаналізу</a:t>
            </a:r>
          </a:p>
          <a:p>
            <a:r>
              <a:rPr lang="uk-UA" dirty="0" smtClean="0"/>
              <a:t>2</a:t>
            </a:r>
            <a:r>
              <a:rPr lang="uk-UA" dirty="0"/>
              <a:t>.	Класичний психоаналіз: Зигмунд </a:t>
            </a:r>
            <a:r>
              <a:rPr lang="uk-UA" dirty="0" err="1" smtClean="0"/>
              <a:t>Фройд</a:t>
            </a:r>
            <a:endParaRPr lang="uk-UA" dirty="0" smtClean="0"/>
          </a:p>
          <a:p>
            <a:r>
              <a:rPr lang="uk-UA" dirty="0" smtClean="0"/>
              <a:t>3</a:t>
            </a:r>
            <a:r>
              <a:rPr lang="uk-UA" dirty="0"/>
              <a:t>.	Розвиток психоаналізу у </a:t>
            </a:r>
            <a:r>
              <a:rPr lang="en-US" dirty="0"/>
              <a:t>XX </a:t>
            </a:r>
            <a:r>
              <a:rPr lang="uk-UA" dirty="0" smtClean="0"/>
              <a:t>столітті</a:t>
            </a:r>
          </a:p>
          <a:p>
            <a:r>
              <a:rPr lang="uk-UA" dirty="0" smtClean="0"/>
              <a:t>3.1</a:t>
            </a:r>
            <a:r>
              <a:rPr lang="uk-UA" dirty="0"/>
              <a:t>.	Карл Густав </a:t>
            </a:r>
            <a:r>
              <a:rPr lang="uk-UA" dirty="0" smtClean="0"/>
              <a:t>Юнг і концепція </a:t>
            </a:r>
            <a:r>
              <a:rPr lang="uk-UA" dirty="0"/>
              <a:t>колективного </a:t>
            </a:r>
            <a:r>
              <a:rPr lang="uk-UA" dirty="0" smtClean="0"/>
              <a:t>несвідомого</a:t>
            </a:r>
          </a:p>
          <a:p>
            <a:r>
              <a:rPr lang="uk-UA" dirty="0" smtClean="0"/>
              <a:t>3.2</a:t>
            </a:r>
            <a:r>
              <a:rPr lang="uk-UA" dirty="0"/>
              <a:t>.	Альфред </a:t>
            </a:r>
            <a:r>
              <a:rPr lang="uk-UA" dirty="0" smtClean="0"/>
              <a:t>Адлер: </a:t>
            </a:r>
            <a:r>
              <a:rPr lang="uk-UA" dirty="0"/>
              <a:t>прагнення до влади та компенсація неповноцінності</a:t>
            </a:r>
            <a:r>
              <a:rPr lang="uk-UA" dirty="0" smtClean="0"/>
              <a:t>.</a:t>
            </a:r>
          </a:p>
          <a:p>
            <a:r>
              <a:rPr lang="uk-UA" dirty="0" smtClean="0"/>
              <a:t>4</a:t>
            </a:r>
            <a:r>
              <a:rPr lang="uk-UA" dirty="0"/>
              <a:t>.	</a:t>
            </a:r>
            <a:r>
              <a:rPr lang="uk-UA" dirty="0" err="1" smtClean="0"/>
              <a:t>Неопсихоаналіз</a:t>
            </a:r>
            <a:endParaRPr lang="uk-UA" dirty="0" smtClean="0"/>
          </a:p>
          <a:p>
            <a:r>
              <a:rPr lang="uk-UA" dirty="0" smtClean="0"/>
              <a:t>4.1</a:t>
            </a:r>
            <a:r>
              <a:rPr lang="uk-UA" dirty="0"/>
              <a:t>.	Жак </a:t>
            </a:r>
            <a:r>
              <a:rPr lang="uk-UA" dirty="0" err="1" smtClean="0"/>
              <a:t>Лакан</a:t>
            </a:r>
            <a:r>
              <a:rPr lang="uk-UA" dirty="0" smtClean="0"/>
              <a:t> – повернення </a:t>
            </a:r>
            <a:r>
              <a:rPr lang="uk-UA" dirty="0"/>
              <a:t>до </a:t>
            </a:r>
            <a:r>
              <a:rPr lang="uk-UA" dirty="0" err="1"/>
              <a:t>Фройда</a:t>
            </a:r>
            <a:r>
              <a:rPr lang="uk-UA" dirty="0"/>
              <a:t>: наголос на </a:t>
            </a:r>
            <a:r>
              <a:rPr lang="uk-UA" dirty="0" err="1"/>
              <a:t>мовній</a:t>
            </a:r>
            <a:r>
              <a:rPr lang="uk-UA" dirty="0"/>
              <a:t> природі </a:t>
            </a:r>
            <a:r>
              <a:rPr lang="uk-UA" dirty="0" smtClean="0"/>
              <a:t>несвідомого</a:t>
            </a:r>
          </a:p>
          <a:p>
            <a:r>
              <a:rPr lang="uk-UA" dirty="0" smtClean="0"/>
              <a:t>4.2</a:t>
            </a:r>
            <a:r>
              <a:rPr lang="uk-UA" dirty="0"/>
              <a:t>. Еріх </a:t>
            </a:r>
            <a:r>
              <a:rPr lang="uk-UA" dirty="0" err="1" smtClean="0"/>
              <a:t>Фромм</a:t>
            </a:r>
            <a:r>
              <a:rPr lang="uk-UA" dirty="0" smtClean="0"/>
              <a:t> та гуманістичний психоаналіз як </a:t>
            </a:r>
            <a:r>
              <a:rPr lang="uk-UA" dirty="0"/>
              <a:t>синтез із </a:t>
            </a:r>
            <a:r>
              <a:rPr lang="uk-UA" dirty="0" smtClean="0"/>
              <a:t>марксизмом.</a:t>
            </a:r>
          </a:p>
          <a:p>
            <a:r>
              <a:rPr lang="uk-UA" dirty="0" smtClean="0"/>
              <a:t>4.3</a:t>
            </a:r>
            <a:r>
              <a:rPr lang="uk-UA" dirty="0"/>
              <a:t>. </a:t>
            </a:r>
            <a:r>
              <a:rPr lang="uk-UA" dirty="0" err="1"/>
              <a:t>Карен</a:t>
            </a:r>
            <a:r>
              <a:rPr lang="uk-UA" dirty="0"/>
              <a:t> </a:t>
            </a:r>
            <a:r>
              <a:rPr lang="uk-UA" dirty="0" smtClean="0"/>
              <a:t>Горні та критика </a:t>
            </a:r>
            <a:r>
              <a:rPr lang="uk-UA" dirty="0" err="1"/>
              <a:t>фройдівської</a:t>
            </a:r>
            <a:r>
              <a:rPr lang="uk-UA" dirty="0"/>
              <a:t> теорії </a:t>
            </a:r>
            <a:r>
              <a:rPr lang="uk-UA" dirty="0" err="1" smtClean="0"/>
              <a:t>сексуальност</a:t>
            </a:r>
            <a:r>
              <a:rPr lang="uk-UA" dirty="0" smtClean="0"/>
              <a:t>.</a:t>
            </a:r>
          </a:p>
          <a:p>
            <a:r>
              <a:rPr lang="uk-UA" dirty="0" smtClean="0"/>
              <a:t>4.4</a:t>
            </a:r>
            <a:r>
              <a:rPr lang="uk-UA" dirty="0"/>
              <a:t>.	Мелані </a:t>
            </a:r>
            <a:r>
              <a:rPr lang="uk-UA" dirty="0" err="1" smtClean="0"/>
              <a:t>Кляйн</a:t>
            </a:r>
            <a:r>
              <a:rPr lang="uk-UA" dirty="0" smtClean="0"/>
              <a:t> – ко</a:t>
            </a:r>
            <a:r>
              <a:rPr lang="ru-RU" dirty="0" err="1" smtClean="0"/>
              <a:t>нцепція</a:t>
            </a:r>
            <a:r>
              <a:rPr lang="ru-RU" dirty="0" smtClean="0"/>
              <a:t> </a:t>
            </a:r>
            <a:r>
              <a:rPr lang="ru-RU" dirty="0"/>
              <a:t>"</a:t>
            </a:r>
            <a:r>
              <a:rPr lang="ru-RU" dirty="0" err="1"/>
              <a:t>депресивної</a:t>
            </a:r>
            <a:r>
              <a:rPr lang="ru-RU" dirty="0"/>
              <a:t>" та "</a:t>
            </a:r>
            <a:r>
              <a:rPr lang="ru-RU" dirty="0" err="1"/>
              <a:t>параноїдно-шизоїдної</a:t>
            </a:r>
            <a:r>
              <a:rPr lang="ru-RU" dirty="0"/>
              <a:t>" </a:t>
            </a:r>
            <a:r>
              <a:rPr lang="ru-RU" dirty="0" err="1"/>
              <a:t>позицій</a:t>
            </a:r>
            <a:r>
              <a:rPr lang="ru-RU" dirty="0"/>
              <a:t>.</a:t>
            </a:r>
          </a:p>
          <a:p>
            <a:r>
              <a:rPr lang="uk-UA" dirty="0" smtClean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1718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2.6 Культурна філософія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000" smtClean="0">
                <a:latin typeface="Arial" panose="020B0604020202020204" pitchFamily="34" charset="0"/>
              </a:rPr>
              <a:t>Конфлікт бажань і норм суспільства.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Культура пригнічує інстинкти.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Релігія — ілюзія проти тривоги.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Тотем і табу пояснює мораль.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Психоаналіз аналізує культуру.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635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3.1.1 Колективне несвідоме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000" smtClean="0">
                <a:latin typeface="Arial" panose="020B0604020202020204" pitchFamily="34" charset="0"/>
              </a:rPr>
              <a:t>Юнг ввів колективне несвідоме.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Архетипи впливають на психіку.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Несвідоме спільне для культур.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Сни відображають архетипи.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Архетипи сприяють інтеграції.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926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3.1.2 Теорія особистості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000" smtClean="0">
                <a:latin typeface="Arial" panose="020B0604020202020204" pitchFamily="34" charset="0"/>
              </a:rPr>
              <a:t>Інтроверсія та екстраверсія.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Чотири функції свідомості.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Функція визначає сприйняття.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Типи Юнга вплинули на психологію.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Баланс сприяє гармонії.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971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3.1.3 Релігійний вимір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000" smtClean="0">
                <a:latin typeface="Arial" panose="020B0604020202020204" pitchFamily="34" charset="0"/>
              </a:rPr>
              <a:t>Психоаналіз — шлях до самопізнання.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Символи відображають архетипи.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Індивідуація — духовна подорож.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Юнг досліджував містицизм.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Психоаналіз шукає сенс.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3900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3.2.1 Індивідуальна психологія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000" smtClean="0">
                <a:latin typeface="Arial" panose="020B0604020202020204" pitchFamily="34" charset="0"/>
              </a:rPr>
              <a:t>Адлер створив індивідуальну психологію.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Прагнення до влади — мотив.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Компенсація формує характер.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Відхід від сексуальності Фройда.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Особистість долає виклики.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5353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3.2.2 Комплекс неповноцінності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000" smtClean="0">
                <a:latin typeface="Arial" panose="020B0604020202020204" pitchFamily="34" charset="0"/>
              </a:rPr>
              <a:t>Неповноцінність від обмежень.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Компенсація через досягнення.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Неврози від неправильної компенсації.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Усвідомлення сприяє зростанню.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Комплекс формує цілі.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0206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3.2.3 Соціальний контекст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000" smtClean="0">
                <a:latin typeface="Arial" panose="020B0604020202020204" pitchFamily="34" charset="0"/>
              </a:rPr>
              <a:t>Спільнота формує особистість.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Взаємодія створює приналежність.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Співпраця важлива для здоров’я.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Соціум впливає на психіку.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Психологія підкреслює соціальність.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4906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4.1.1 Повернення до Фройда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000" smtClean="0">
                <a:latin typeface="Arial" panose="020B0604020202020204" pitchFamily="34" charset="0"/>
              </a:rPr>
              <a:t>Лакан наголосив на мові.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Несвідоме структуроване як мова.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Мова формує психічні процеси.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Критика біологічного редукціонізму.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Лакан поєднав лінгвістику.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6472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4.1.2 Три реєстри психіки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000" smtClean="0">
                <a:latin typeface="Arial" panose="020B0604020202020204" pitchFamily="34" charset="0"/>
              </a:rPr>
              <a:t>Уявне — сфера образів.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Символічне — мова і норми.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Реальне — джерело тривоги.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Реєстри формують досвід.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Лакан аналізував психози.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4874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4.1.3 Дзеркальна стадія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000" smtClean="0">
                <a:latin typeface="Arial" panose="020B0604020202020204" pitchFamily="34" charset="0"/>
              </a:rPr>
              <a:t>Стадія формує уявлення про Я.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Ідентифікація через образ.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Ілюзія цілісності та відчуження.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Я залежить від іншого.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Стадія пояснює суб’єктивність.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501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1.1 Вплив </a:t>
            </a:r>
            <a:r>
              <a:rPr lang="en-US" sz="2800" smtClean="0">
                <a:latin typeface="Arial" panose="020B0604020202020204" pitchFamily="34" charset="0"/>
              </a:rPr>
              <a:t>XIX </a:t>
            </a:r>
            <a:r>
              <a:rPr lang="uk-UA" sz="2800" smtClean="0">
                <a:latin typeface="Arial" panose="020B0604020202020204" pitchFamily="34" charset="0"/>
              </a:rPr>
              <a:t>століття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 smtClean="0">
                <a:latin typeface="Arial" panose="020B0604020202020204" pitchFamily="34" charset="0"/>
              </a:rPr>
              <a:t>Медична психологія досліджувала психічні розлади науково.</a:t>
            </a:r>
          </a:p>
          <a:p>
            <a:pPr algn="just"/>
            <a:r>
              <a:rPr lang="uk-UA" sz="2000" dirty="0" err="1" smtClean="0">
                <a:latin typeface="Arial" panose="020B0604020202020204" pitchFamily="34" charset="0"/>
              </a:rPr>
              <a:t>Шарко</a:t>
            </a:r>
            <a:r>
              <a:rPr lang="uk-UA" sz="2000" dirty="0" smtClean="0">
                <a:latin typeface="Arial" panose="020B0604020202020204" pitchFamily="34" charset="0"/>
              </a:rPr>
              <a:t> використовував гіпноз для лікування істерії.</a:t>
            </a:r>
          </a:p>
          <a:p>
            <a:pPr algn="just"/>
            <a:r>
              <a:rPr lang="uk-UA" sz="2000" dirty="0" err="1" smtClean="0">
                <a:latin typeface="Arial" panose="020B0604020202020204" pitchFamily="34" charset="0"/>
              </a:rPr>
              <a:t>Брейер</a:t>
            </a:r>
            <a:r>
              <a:rPr lang="uk-UA" sz="2000" dirty="0" smtClean="0">
                <a:latin typeface="Arial" panose="020B0604020202020204" pitchFamily="34" charset="0"/>
              </a:rPr>
              <a:t> розробив </a:t>
            </a:r>
            <a:r>
              <a:rPr lang="uk-UA" sz="2000" dirty="0" err="1" smtClean="0">
                <a:latin typeface="Arial" panose="020B0604020202020204" pitchFamily="34" charset="0"/>
              </a:rPr>
              <a:t>катартичний</a:t>
            </a:r>
            <a:r>
              <a:rPr lang="uk-UA" sz="2000" dirty="0" smtClean="0">
                <a:latin typeface="Arial" panose="020B0604020202020204" pitchFamily="34" charset="0"/>
              </a:rPr>
              <a:t> метод для терапії.</a:t>
            </a:r>
          </a:p>
          <a:p>
            <a:pPr algn="just"/>
            <a:r>
              <a:rPr lang="uk-UA" sz="2000" dirty="0" smtClean="0">
                <a:latin typeface="Arial" panose="020B0604020202020204" pitchFamily="34" charset="0"/>
              </a:rPr>
              <a:t>Неврози пов’язали психіку з фізичними симптомами.</a:t>
            </a:r>
          </a:p>
          <a:p>
            <a:pPr algn="just"/>
            <a:r>
              <a:rPr lang="uk-UA" sz="2000" dirty="0" smtClean="0">
                <a:latin typeface="Arial" panose="020B0604020202020204" pitchFamily="34" charset="0"/>
              </a:rPr>
              <a:t>Психіатрія заклала фундамент для психоаналізу.</a:t>
            </a:r>
            <a:endParaRPr lang="uk-UA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02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4.2.1 Гуманістичний психоаналіз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000" smtClean="0">
                <a:latin typeface="Arial" panose="020B0604020202020204" pitchFamily="34" charset="0"/>
              </a:rPr>
              <a:t>Фромм поєднав марксизм.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Людина прагне самореалізації.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Суспільство впливає на психіку.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Психоаналіз досліджує свободу.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Підхід підкреслює творчість.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3338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4.2.2 Теорія соціального характеру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000" smtClean="0">
                <a:latin typeface="Arial" panose="020B0604020202020204" pitchFamily="34" charset="0"/>
              </a:rPr>
              <a:t>Соціальний характер від суспільства.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Суспільства формують типи характеру.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Характер адаптує до умов.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Економіка впливає на психіку.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Теорія пояснює поведінку.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9330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4.2.3 Втеча від свободи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000" smtClean="0">
                <a:latin typeface="Arial" panose="020B0604020202020204" pitchFamily="34" charset="0"/>
              </a:rPr>
              <a:t>Свобода викликає тривогу.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Люди обирають авторитарність.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Режими експлуатують страх.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Фромм пояснив тоталітаризм.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Концепція актуальна сьогодні.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9684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4.3.1 Критика Фройда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000" smtClean="0">
                <a:latin typeface="Arial" panose="020B0604020202020204" pitchFamily="34" charset="0"/>
              </a:rPr>
              <a:t>Горні відкинула сексуальність.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Культура формує психіку.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Едіпів комплекс не універсальний.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Конфлікти міжособистісні.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Підхід соціально орієнтований.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6918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4.3.2 Невротичні потреби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000" smtClean="0">
                <a:latin typeface="Arial" panose="020B0604020202020204" pitchFamily="34" charset="0"/>
              </a:rPr>
              <a:t>Базова тривога формує неврози.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Потреби — захисні механізми.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Три стратегії взаємодії.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Потреби заважають стосункам.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Терапія долає потреби.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2771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4.3.3 Феміністичний вимір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000" smtClean="0">
                <a:latin typeface="Arial" panose="020B0604020202020204" pitchFamily="34" charset="0"/>
              </a:rPr>
              <a:t>Заздрість до пеніса — культурна.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Патріархат шкодить психіці.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Рівність психологічного потенціалу.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Горні вплинула на фемінізм.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Критика відкрила гендерний підхід.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3932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4.4.1 Об’єктні відносини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000" smtClean="0">
                <a:latin typeface="Arial" panose="020B0604020202020204" pitchFamily="34" charset="0"/>
              </a:rPr>
              <a:t>Кляйн зосередилась на стосунках.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Психіка формується через об’єкти.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Стосунки впливають на зв’язки.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Теорія змінила дитячу психіку.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Фантазії важливі для розвитку.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7723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4.4.2 Психічні позиції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000" smtClean="0">
                <a:latin typeface="Arial" panose="020B0604020202020204" pitchFamily="34" charset="0"/>
              </a:rPr>
              <a:t>Параноїдно-шизоїдна позиція.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Депресивна позиція і провина.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Перехід формує зрілість.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Позиції впливають на емоції.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Кляйн аналізувала психози.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7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1.2 Філософські джерела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 err="1" smtClean="0">
                <a:latin typeface="Arial" panose="020B0604020202020204" pitchFamily="34" charset="0"/>
              </a:rPr>
              <a:t>Шопенгауер</a:t>
            </a:r>
            <a:r>
              <a:rPr lang="uk-UA" sz="2000" dirty="0" smtClean="0">
                <a:latin typeface="Arial" panose="020B0604020202020204" pitchFamily="34" charset="0"/>
              </a:rPr>
              <a:t> ввів ідею ірраціональної волі.</a:t>
            </a:r>
          </a:p>
          <a:p>
            <a:pPr algn="just"/>
            <a:r>
              <a:rPr lang="uk-UA" sz="2000" dirty="0" smtClean="0">
                <a:latin typeface="Arial" panose="020B0604020202020204" pitchFamily="34" charset="0"/>
              </a:rPr>
              <a:t>Ніцше наголошував на несвідомих мотивах.</a:t>
            </a:r>
          </a:p>
          <a:p>
            <a:pPr algn="just"/>
            <a:r>
              <a:rPr lang="uk-UA" sz="2000" dirty="0" smtClean="0">
                <a:latin typeface="Arial" panose="020B0604020202020204" pitchFamily="34" charset="0"/>
              </a:rPr>
              <a:t>Романтизм підкреслив роль емоцій.</a:t>
            </a:r>
          </a:p>
          <a:p>
            <a:pPr algn="just"/>
            <a:r>
              <a:rPr lang="uk-UA" sz="2000" dirty="0" smtClean="0">
                <a:latin typeface="Arial" panose="020B0604020202020204" pitchFamily="34" charset="0"/>
              </a:rPr>
              <a:t>Філософія створила ґрунт для несвідомого.</a:t>
            </a:r>
          </a:p>
          <a:p>
            <a:pPr algn="just"/>
            <a:r>
              <a:rPr lang="uk-UA" sz="2000" dirty="0" smtClean="0">
                <a:latin typeface="Arial" panose="020B0604020202020204" pitchFamily="34" charset="0"/>
              </a:rPr>
              <a:t>Ідеї несвідомого вплинули на психоаналіз.</a:t>
            </a:r>
            <a:endParaRPr lang="uk-UA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040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1.3 Науковий контекст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000" smtClean="0">
                <a:latin typeface="Arial" panose="020B0604020202020204" pitchFamily="34" charset="0"/>
              </a:rPr>
              <a:t>Дарвін підкреслив біологічні основи поведінки.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Неврологія досліджувала мозок і психіку.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Психіатрія класифікувала психічні розлади.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Наука сформувала розуміння психіки.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Біологія і психологія сприяли психоаналізу.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88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2.1 Основи психоаналітичної теорії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000" smtClean="0">
                <a:latin typeface="Arial" panose="020B0604020202020204" pitchFamily="34" charset="0"/>
              </a:rPr>
              <a:t>Фройд створив теорію несвідомого.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Психоаналіз базується на конфлікті психіки.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Поведінка визначається прихованими бажаннями.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Дитячий досвід формує особистість.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Теорія змінила уявлення про психіку.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399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2.2 Концепція несвідомого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000" smtClean="0">
                <a:latin typeface="Arial" panose="020B0604020202020204" pitchFamily="34" charset="0"/>
              </a:rPr>
              <a:t>Психіка: Воно, Я, Над-Я.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Воно — джерело інстинктів.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Я балансує бажання і реальність.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Над-Я формує моральні норми.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Конфлікти зумовлюють розлади.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850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2.3 Теорія лібідо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000" smtClean="0">
                <a:latin typeface="Arial" panose="020B0604020202020204" pitchFamily="34" charset="0"/>
              </a:rPr>
              <a:t>Лібідо — сексуальна енергія психіки.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Стадії: оральна, анальна, фалічна.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Фіксація викликає проблеми.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Лібідо впливає на творчість.</a:t>
            </a:r>
          </a:p>
          <a:p>
            <a:r>
              <a:rPr lang="uk-UA" sz="2000" smtClean="0">
                <a:latin typeface="Arial" panose="020B0604020202020204" pitchFamily="34" charset="0"/>
              </a:rPr>
              <a:t>Теорія пояснює мотивацію.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656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2.4 Едіпів комплекс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000" smtClean="0">
                <a:latin typeface="Arial" panose="020B0604020202020204" pitchFamily="34" charset="0"/>
              </a:rPr>
              <a:t>Комплекс виникає у фалічній стадії.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Дитина конкурує за любов батьків.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Вирішення формує мораль.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Неврози від неправильного вирішення.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Комплекс є універсальним.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79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smtClean="0">
                <a:latin typeface="Arial" panose="020B0604020202020204" pitchFamily="34" charset="0"/>
              </a:rPr>
              <a:t>2.5 Метод аналізу</a:t>
            </a:r>
            <a:endParaRPr lang="uk-UA" sz="2800">
              <a:latin typeface="Arial" panose="020B060402020202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000" smtClean="0">
                <a:latin typeface="Arial" panose="020B0604020202020204" pitchFamily="34" charset="0"/>
              </a:rPr>
              <a:t>Сновидіння — шлях до несвідомого.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Вільні асоціації обходять цензуру.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Перенесення — ключ до терапії.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Символи розкривають конфлікти.</a:t>
            </a:r>
          </a:p>
          <a:p>
            <a:r>
              <a:rPr lang="ru-RU" sz="2000" smtClean="0">
                <a:latin typeface="Arial" panose="020B0604020202020204" pitchFamily="34" charset="0"/>
              </a:rPr>
              <a:t>Терапія усвідомлює мотиви.</a:t>
            </a:r>
            <a:endParaRPr lang="uk-UA" sz="2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438661"/>
      </p:ext>
    </p:extLst>
  </p:cSld>
  <p:clrMapOvr>
    <a:masterClrMapping/>
  </p:clrMapOvr>
</p:sld>
</file>

<file path=ppt/theme/theme1.xml><?xml version="1.0" encoding="utf-8"?>
<a:theme xmlns:a="http://schemas.openxmlformats.org/drawingml/2006/main" name="Туман">
  <a:themeElements>
    <a:clrScheme name="Туман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Туман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уман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Туман</Template>
  <TotalTime>6</TotalTime>
  <Words>721</Words>
  <Application>Microsoft Office PowerPoint</Application>
  <PresentationFormat>Широкий екран</PresentationFormat>
  <Paragraphs>168</Paragraphs>
  <Slides>27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27</vt:i4>
      </vt:variant>
    </vt:vector>
  </HeadingPairs>
  <TitlesOfParts>
    <vt:vector size="30" baseType="lpstr">
      <vt:lpstr>Arial</vt:lpstr>
      <vt:lpstr>Century Gothic</vt:lpstr>
      <vt:lpstr>Туман</vt:lpstr>
      <vt:lpstr>Психоаналіз та неопсихоаналіз</vt:lpstr>
      <vt:lpstr>1.1 Вплив XIX століття</vt:lpstr>
      <vt:lpstr>1.2 Філософські джерела</vt:lpstr>
      <vt:lpstr>1.3 Науковий контекст</vt:lpstr>
      <vt:lpstr>2.1 Основи психоаналітичної теорії</vt:lpstr>
      <vt:lpstr>2.2 Концепція несвідомого</vt:lpstr>
      <vt:lpstr>2.3 Теорія лібідо</vt:lpstr>
      <vt:lpstr>2.4 Едіпів комплекс</vt:lpstr>
      <vt:lpstr>2.5 Метод аналізу</vt:lpstr>
      <vt:lpstr>2.6 Культурна філософія</vt:lpstr>
      <vt:lpstr>3.1.1 Колективне несвідоме</vt:lpstr>
      <vt:lpstr>3.1.2 Теорія особистості</vt:lpstr>
      <vt:lpstr>3.1.3 Релігійний вимір</vt:lpstr>
      <vt:lpstr>3.2.1 Індивідуальна психологія</vt:lpstr>
      <vt:lpstr>3.2.2 Комплекс неповноцінності</vt:lpstr>
      <vt:lpstr>3.2.3 Соціальний контекст</vt:lpstr>
      <vt:lpstr>4.1.1 Повернення до Фройда</vt:lpstr>
      <vt:lpstr>4.1.2 Три реєстри психіки</vt:lpstr>
      <vt:lpstr>4.1.3 Дзеркальна стадія</vt:lpstr>
      <vt:lpstr>4.2.1 Гуманістичний психоаналіз</vt:lpstr>
      <vt:lpstr>4.2.2 Теорія соціального характеру</vt:lpstr>
      <vt:lpstr>4.2.3 Втеча від свободи</vt:lpstr>
      <vt:lpstr>4.3.1 Критика Фройда</vt:lpstr>
      <vt:lpstr>4.3.2 Невротичні потреби</vt:lpstr>
      <vt:lpstr>4.3.3 Феміністичний вимір</vt:lpstr>
      <vt:lpstr>4.4.1 Об’єктні відносини</vt:lpstr>
      <vt:lpstr>4.4.2 Психічні позиції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1.1 Вплив XIX століття</dc:title>
  <dc:creator>Слюсар Вадим Миколайович</dc:creator>
  <cp:lastModifiedBy>Слюсар Вадим Миколайович</cp:lastModifiedBy>
  <cp:revision>2</cp:revision>
  <dcterms:created xsi:type="dcterms:W3CDTF">2025-04-24T12:51:09Z</dcterms:created>
  <dcterms:modified xsi:type="dcterms:W3CDTF">2025-04-24T12:57:37Z</dcterms:modified>
</cp:coreProperties>
</file>