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78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9" r:id="rId34"/>
    <p:sldId id="288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9" r:id="rId44"/>
    <p:sldId id="300" r:id="rId45"/>
    <p:sldId id="301" r:id="rId46"/>
    <p:sldId id="302" r:id="rId47"/>
    <p:sldId id="303" r:id="rId48"/>
    <p:sldId id="304" r:id="rId4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5884"/>
  </p:normalViewPr>
  <p:slideViewPr>
    <p:cSldViewPr snapToGrid="0" snapToObjects="1">
      <p:cViewPr>
        <p:scale>
          <a:sx n="120" d="100"/>
          <a:sy n="120" d="100"/>
        </p:scale>
        <p:origin x="160" y="-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4/22/25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FC1F11-7315-0352-697B-283A0A6B1D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иттєвий цикл бізнес-моделі компанії: формування, розвиток і трансформація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8099EC-6BF2-6C15-D2A9-1D3C59DC4F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UA" dirty="0"/>
              <a:t>Лекція 10</a:t>
            </a:r>
          </a:p>
        </p:txBody>
      </p:sp>
    </p:spTree>
    <p:extLst>
      <p:ext uri="{BB962C8B-B14F-4D97-AF65-F5344CB8AC3E}">
        <p14:creationId xmlns:p14="http://schemas.microsoft.com/office/powerpoint/2010/main" val="855364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1EDE796-5F9D-3BC0-0DFD-CB6775B20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41" y="278780"/>
            <a:ext cx="11285035" cy="546409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І.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Адізеса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описує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менеджерам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вузькі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для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суттєвим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недоліком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ускладнює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вартісне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конкретному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Автором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непрогнозованість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Міллєр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теза автора —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сенсу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хаотичними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(рис. 10.3). </a:t>
            </a:r>
          </a:p>
          <a:p>
            <a:pPr algn="just"/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достовірноі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про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робить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неможливим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загроз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У таких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̈, як правило,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зосереджують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бізнесом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сильних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сторонах і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виняткових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Міллєр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назвав «парадоксом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Ікара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древньогрецькою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міфологією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Ікар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створив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пір’я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жиру і,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захоплении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згоріли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сам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Ікар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впав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Егейське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море.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причиною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можливостях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сильних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сторонах без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слабких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загроз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04121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DEB58525-00ED-9ADD-6D15-BE29CCA92A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7431" y="1916112"/>
            <a:ext cx="5067300" cy="2133600"/>
          </a:xfrm>
        </p:spPr>
      </p:pic>
    </p:spTree>
    <p:extLst>
      <p:ext uri="{BB962C8B-B14F-4D97-AF65-F5344CB8AC3E}">
        <p14:creationId xmlns:p14="http://schemas.microsoft.com/office/powerpoint/2010/main" val="503073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D785E9C-174A-55E2-391F-AB35E590F8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223024"/>
            <a:ext cx="11351942" cy="5597913"/>
          </a:xfrm>
        </p:spPr>
        <p:txBody>
          <a:bodyPr/>
          <a:lstStyle/>
          <a:p>
            <a:pPr algn="just"/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часом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стали основою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минулому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зумовлює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поглиблення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догматичних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і процедур,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чотири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траєкторіі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заводять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(табл. 10.1). 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D100BE9-AB2B-7891-1777-4B4C7DCF1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9022" y="1955799"/>
            <a:ext cx="6074128" cy="3445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748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F677BD70-E9CB-E0E9-3C3D-9F879058F8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86150" y="275431"/>
            <a:ext cx="5194300" cy="5448300"/>
          </a:xfrm>
        </p:spPr>
      </p:pic>
    </p:spTree>
    <p:extLst>
      <p:ext uri="{BB962C8B-B14F-4D97-AF65-F5344CB8AC3E}">
        <p14:creationId xmlns:p14="http://schemas.microsoft.com/office/powerpoint/2010/main" val="5078386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D9C51D8-2353-F780-65FC-7467237E8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385" y="267630"/>
            <a:ext cx="11452303" cy="5508702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теперішнього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основному,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характер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авторами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закладався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аспект,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ним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розумівся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часовии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горизонт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контекст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модель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став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McKinsey,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консультанти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дійшли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перспективам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приділяється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[5].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Натомість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жорсткоі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вирішувати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зароджується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майбутніх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бізнес-проектів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>
              <a:highlight>
                <a:srgbClr val="00FF00"/>
              </a:highlight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5791160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82584DD-F7B7-429B-347F-5F03EEF10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571" y="133816"/>
            <a:ext cx="11764536" cy="5664818"/>
          </a:xfrm>
        </p:spPr>
        <p:txBody>
          <a:bodyPr/>
          <a:lstStyle/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в основу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McKinsey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ідею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впродовж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циклу,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обріїв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): оперативного, тактичного та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(рис. 10.4).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чинником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драйвером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переходу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інвестування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бізнес-напрями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стратегічнии</a:t>
            </a:r>
            <a:r>
              <a:rPr lang="ru-RU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вимір</a:t>
            </a:r>
            <a:r>
              <a:rPr lang="ru-RU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b="1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Для кожного з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— «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зародження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 та «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зрілість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суттєвою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перевагою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каскадного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формалізаціі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McKinsey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спроба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імплементувати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вимір</a:t>
            </a:r>
            <a:endParaRPr lang="ru-UA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528713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57774C9F-9289-7311-324E-D3D5C840A7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40125" y="1444625"/>
            <a:ext cx="5130800" cy="3098800"/>
          </a:xfrm>
        </p:spPr>
      </p:pic>
    </p:spTree>
    <p:extLst>
      <p:ext uri="{BB962C8B-B14F-4D97-AF65-F5344CB8AC3E}">
        <p14:creationId xmlns:p14="http://schemas.microsoft.com/office/powerpoint/2010/main" val="4504566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3E02ED1-9234-36C0-4E0C-E49E999D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6" y="278780"/>
            <a:ext cx="11039707" cy="5419493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McKinsey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траєкторію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зіштовхується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Консультантами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McKinsey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нестабільних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сфера-ми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межах кожного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(рис. 10.5). </a:t>
            </a:r>
          </a:p>
          <a:p>
            <a:pPr algn="just"/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запропонованіи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en-US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McKensey</a:t>
            </a:r>
            <a:r>
              <a:rPr lang="en-US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враховано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̈: </a:t>
            </a:r>
          </a:p>
          <a:p>
            <a:pPr algn="just"/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проекціі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часових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періодах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обріях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перспективності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майбутніх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генерувати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потоки, 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в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інвестиціях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1983954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4F42BD6F-E87F-5C2E-6C6F-F456149BCA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86137" y="713581"/>
            <a:ext cx="5283200" cy="4584700"/>
          </a:xfrm>
        </p:spPr>
      </p:pic>
    </p:spTree>
    <p:extLst>
      <p:ext uri="{BB962C8B-B14F-4D97-AF65-F5344CB8AC3E}">
        <p14:creationId xmlns:p14="http://schemas.microsoft.com/office/powerpoint/2010/main" val="10770115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431864-64E8-90CE-6B06-E3426BD4F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327" y="234176"/>
            <a:ext cx="10809527" cy="5232169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рівноваги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консультанти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McKinsey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темпи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темпу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бізнес-напрямів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межах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обріїв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і 3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високотехнологічних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надійніших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-портфеля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бізнес-напрямів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портфелі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акціонерів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сприйняти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бізнес-напрямів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включено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портфель. </a:t>
            </a:r>
          </a:p>
          <a:p>
            <a:pPr marL="0" indent="0">
              <a:buNone/>
            </a:pPr>
            <a:endParaRPr lang="ru-RU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402274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3F73427-DEB4-0A6B-026A-DAD849014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713" y="200722"/>
            <a:ext cx="10486142" cy="5265623"/>
          </a:xfrm>
        </p:spPr>
        <p:txBody>
          <a:bodyPr>
            <a:normAutofit/>
          </a:bodyPr>
          <a:lstStyle/>
          <a:p>
            <a:pPr algn="just"/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Взаємозв»язок житєвого циклу компанії з функціонучою бізнес-моделлю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вперше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Теодором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Левіттом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1965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використовувалась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задуму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самостійною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035015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5B3F14C-6FF3-AA75-746B-6BDE35A0D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235" y="144966"/>
            <a:ext cx="10742620" cy="5321379"/>
          </a:xfrm>
        </p:spPr>
        <p:txBody>
          <a:bodyPr/>
          <a:lstStyle/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основою перспективного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операційноі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продаж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непрофільних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приріст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довіру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міцноі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бар’єрів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точок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кривоі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циклу. </a:t>
            </a:r>
          </a:p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McKinsey 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підкріплена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суттєвим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інструментарієм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апробацію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відомих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Johnson &amp; Johnson, Gillette, SAP),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підтверджує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533936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12F05CE-B916-3DDD-F769-AE697501A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722" y="144966"/>
            <a:ext cx="11597267" cy="5675971"/>
          </a:xfrm>
        </p:spPr>
        <p:txBody>
          <a:bodyPr>
            <a:normAutofit lnSpcReduction="10000"/>
          </a:bodyPr>
          <a:lstStyle/>
          <a:p>
            <a:pPr algn="just"/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Особливості етапів життєвого циклу бізнес-моделі компанії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Сливоцькии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[8].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спирається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сама по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головною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рушійною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силою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приносити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утримувати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доки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рідкісною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Але в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сьогоднішніх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життєві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цикли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наукомістких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появою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імітацією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рух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глобальному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залишались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рідкісними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невідтворюваними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час.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стоїть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міграціі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(руху)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циклу. </a:t>
            </a:r>
          </a:p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-модель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знаходитися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одніи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стадіи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̆: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фазі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припливу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відпливу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генерувати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7526085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448E03A-7BF7-3DD9-5704-C748EE93A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083" y="256478"/>
            <a:ext cx="11485756" cy="557561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Тому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-модель, яка б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пріоритетам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розпізнати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стадіи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капіталоруху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знайти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капіталоруху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так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цикл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руху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три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(рис. 10.6): </a:t>
            </a:r>
          </a:p>
          <a:p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припливу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капіталоруху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відпливу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574793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5B4DD79A-E2E1-9BCB-0AE9-E2A150D47A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34506" y="1057702"/>
            <a:ext cx="5410200" cy="2692400"/>
          </a:xfrm>
        </p:spPr>
      </p:pic>
    </p:spTree>
    <p:extLst>
      <p:ext uri="{BB962C8B-B14F-4D97-AF65-F5344CB8AC3E}">
        <p14:creationId xmlns:p14="http://schemas.microsoft.com/office/powerpoint/2010/main" val="40613204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C440611-A073-A8AB-2CEE-8C05CCBC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385" y="223024"/>
            <a:ext cx="11530361" cy="5508703"/>
          </a:xfrm>
        </p:spPr>
        <p:txBody>
          <a:bodyPr/>
          <a:lstStyle/>
          <a:p>
            <a:pPr algn="just"/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припливу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реципієнтом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секторів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своєі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бізнес-моделеи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-модель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найкраще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тому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оцінюється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потенційними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інвесторами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тнии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інвестування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вільного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наближається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лідерів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щорічним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приростом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 і чистого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приваблює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талановитих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♦ 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стосунках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довіра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перемоги.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103870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BFFC39B-3D4F-46B8-5036-CB613CEA0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327" y="267630"/>
            <a:ext cx="11407697" cy="5363736"/>
          </a:xfrm>
        </p:spPr>
        <p:txBody>
          <a:bodyPr>
            <a:normAutofit fontScale="85000"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персонал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відшукати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триватиме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приплив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прискорення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інвестованого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переходу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другого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руху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майже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непомітно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стабілізується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знижуватись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загострюється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вакансіи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заінтересованість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460393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03965B1-5FF7-6D46-9240-ABA67708C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312234"/>
            <a:ext cx="11452302" cy="554215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критичного моменту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циклі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приймаються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момент,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час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управлінці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відшукують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затриматись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⎯ як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стабілізувати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прибутковість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забезпечать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ефективне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⎯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першими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покидати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компанію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стабільності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капіталоруху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рівню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пам’ятати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готові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перехопити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бізнес-ініціативу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здатні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зумовити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руху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Другии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найскладнішим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фокусує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яка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минулому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привела до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феномен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А.Сливоцькии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назвав «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інституційною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пам’яттю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endParaRPr lang="ru-RU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972632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96044C-8606-5065-D172-9769D634C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385" y="223024"/>
            <a:ext cx="11733148" cy="562462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Перебуваючи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руху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змушена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конкурувати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новими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-моделями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з’являтись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змінюватись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появи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бізнес-моделеи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стануть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привабливими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бюджету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̈?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♦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̈?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зруйнувати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антикризові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̈? </a:t>
            </a:r>
          </a:p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переходу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другого до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третього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заважає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інституційна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розпізнати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Першими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проявами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темпів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 та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7565458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B9B49E-11BE-B4DC-617E-559B373FE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571" y="156118"/>
            <a:ext cx="10865283" cy="531022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відпливу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переміщуватись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традиційною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бізнес-моделеи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тих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найкраще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новим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пріоритетам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інноваційними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своїм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характером.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Неефективні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традиційні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відплив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дальшого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Індикаторами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слугувати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котирувань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фондовому ринку,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загрози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291499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4F0E71BF-0BBE-5557-BAD0-8D064C09D5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2325" y="2085975"/>
            <a:ext cx="5219700" cy="1727200"/>
          </a:xfrm>
        </p:spPr>
      </p:pic>
    </p:spTree>
    <p:extLst>
      <p:ext uri="{BB962C8B-B14F-4D97-AF65-F5344CB8AC3E}">
        <p14:creationId xmlns:p14="http://schemas.microsoft.com/office/powerpoint/2010/main" val="2889018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18764D7B-C434-D806-A1C3-0ADD6DDD60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5932" y="266740"/>
            <a:ext cx="6021174" cy="4678322"/>
          </a:xfrm>
        </p:spPr>
      </p:pic>
    </p:spTree>
    <p:extLst>
      <p:ext uri="{BB962C8B-B14F-4D97-AF65-F5344CB8AC3E}">
        <p14:creationId xmlns:p14="http://schemas.microsoft.com/office/powerpoint/2010/main" val="24379039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7A7C743-3C15-E080-E8FA-EE514E332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025" y="234176"/>
            <a:ext cx="11698042" cy="564733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бізнес-моделеи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не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Несподівании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стрибкоподібноі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̈. До таких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належать: </a:t>
            </a:r>
          </a:p>
          <a:p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поява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̆;</a:t>
            </a:r>
            <a:b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на ринку;</a:t>
            </a:r>
            <a:b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гіперінфляція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війна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 метою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бізнес-моделеи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зможе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генерувати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примножувати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максимізація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циклу; </a:t>
            </a:r>
          </a:p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переходу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другого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інвестування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рентабельності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надійності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капіталоруху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трансформованоі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̈)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відпливу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бізнес-моделеи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̆-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приріст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новіи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трансформованіи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6112855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6BC8D9C-FA8B-BC4A-B62E-274A76716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223024"/>
            <a:ext cx="11350151" cy="5243321"/>
          </a:xfrm>
        </p:spPr>
        <p:txBody>
          <a:bodyPr/>
          <a:lstStyle/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проходження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руху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оцінюється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десяти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динамізму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скорочує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потреба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руху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Оцінюючи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тому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руху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доведено,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міру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проходження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генерування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згодом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падає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рис. 10.7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руху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кожному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них.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Табл. 10.4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кожного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руху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74687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52C0547A-528F-2DCE-0DA0-F732F6A273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39306" y="1064419"/>
            <a:ext cx="5219700" cy="3657600"/>
          </a:xfrm>
        </p:spPr>
      </p:pic>
    </p:spTree>
    <p:extLst>
      <p:ext uri="{BB962C8B-B14F-4D97-AF65-F5344CB8AC3E}">
        <p14:creationId xmlns:p14="http://schemas.microsoft.com/office/powerpoint/2010/main" val="30230336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C9D2D733-DDAB-67C3-CACA-66B69565B3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8234" y="455023"/>
            <a:ext cx="5573443" cy="5010740"/>
          </a:xfrm>
        </p:spPr>
      </p:pic>
    </p:spTree>
    <p:extLst>
      <p:ext uri="{BB962C8B-B14F-4D97-AF65-F5344CB8AC3E}">
        <p14:creationId xmlns:p14="http://schemas.microsoft.com/office/powerpoint/2010/main" val="11673516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A381A14-DC9D-C2EB-D5EC-83A8E0275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083" y="211873"/>
            <a:ext cx="11218127" cy="5374887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рух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контроль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станом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те,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-модель не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пріоритетам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Тому так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поточну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-модель з моделями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мігрувати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вашоі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Максимальнии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контроль за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ситуацією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дозволить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бачити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розпізнавати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переходи до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фаз,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зменшити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утримувати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198380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AFD66D8-8796-AEE7-026C-D49CDA006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898" y="200722"/>
            <a:ext cx="11162369" cy="5553307"/>
          </a:xfrm>
        </p:spPr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руху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спробою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площині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Сливоцькии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ке.пбм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циклу: </a:t>
            </a:r>
          </a:p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ке.пбм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/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Річнии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(10.1)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10.5 подано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міграціі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6626857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9C60B402-BECE-1A79-3BA1-526692A5CF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30612" y="1866900"/>
            <a:ext cx="4927600" cy="2108200"/>
          </a:xfrm>
        </p:spPr>
      </p:pic>
    </p:spTree>
    <p:extLst>
      <p:ext uri="{BB962C8B-B14F-4D97-AF65-F5344CB8AC3E}">
        <p14:creationId xmlns:p14="http://schemas.microsoft.com/office/powerpoint/2010/main" val="5658114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9F026AE-E525-3B99-B31F-B1218CA26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189571"/>
            <a:ext cx="11195824" cy="554215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коефіцієнта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̆. Причинами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розраховувались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основному,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транснаціональних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⎯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по-різному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трактується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полягатиме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час і,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бізнес-одиниці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руху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зайнялись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Основною тезою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твердження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позитивного тренду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7197240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D2CBF3F-1693-BEB6-FFF5-155A8348F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932" y="178420"/>
            <a:ext cx="11396545" cy="563136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координат,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й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якісну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̈: </a:t>
            </a:r>
          </a:p>
          <a:p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ліквідність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інвестиційнии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достовірна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циклу. 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руху за кривою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критерієм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потоку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 cash flow to equity, FCFE),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кредиторам [4]. </a:t>
            </a:r>
          </a:p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характеристикою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бізнесмоделі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̈, 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генерувати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потоки як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короткостроковіи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̆, так і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Тому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циклу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площині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потоків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16907640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0AFE79-1509-6325-7C13-FB8FCDE00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839" y="356840"/>
            <a:ext cx="11363093" cy="5352584"/>
          </a:xfrm>
        </p:spPr>
        <p:txBody>
          <a:bodyPr/>
          <a:lstStyle/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виду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будь-яке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потоків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(табл. 9.6): </a:t>
            </a:r>
          </a:p>
          <a:p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операційноі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(с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ash flow from operating activities),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(с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ash flow from investing activities),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довгостроковими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активами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(с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ash flow from financing activities) —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фінансово-кредитних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3495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CD72CA9-A0A8-9E10-1AC4-CF537E795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44966"/>
            <a:ext cx="11184672" cy="5519854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Шлях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долаючи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кризу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рухатись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зрілості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Грейнер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бізнес-ідеи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зосереджується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найчастіше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неформалізованою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засновникам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момент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693158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0F3AB2AC-B729-3A9A-6D61-89BE9B8C72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45577" y="222250"/>
            <a:ext cx="4286558" cy="5397500"/>
          </a:xfrm>
        </p:spPr>
      </p:pic>
    </p:spTree>
    <p:extLst>
      <p:ext uri="{BB962C8B-B14F-4D97-AF65-F5344CB8AC3E}">
        <p14:creationId xmlns:p14="http://schemas.microsoft.com/office/powerpoint/2010/main" val="17593211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9B4F743-D2E7-3091-C244-23A3EF22D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9" y="345688"/>
            <a:ext cx="11151218" cy="5252224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операційного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неоднаковим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(рис. 10.8).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величина чистого грошового потоку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розривів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потоках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відпливах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криз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69827839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ABB45D38-3501-F690-773B-7882CF6B21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05200" y="911225"/>
            <a:ext cx="5245100" cy="4076700"/>
          </a:xfrm>
        </p:spPr>
      </p:pic>
    </p:spTree>
    <p:extLst>
      <p:ext uri="{BB962C8B-B14F-4D97-AF65-F5344CB8AC3E}">
        <p14:creationId xmlns:p14="http://schemas.microsoft.com/office/powerpoint/2010/main" val="223518092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FBC442B-DAFD-848A-E563-5566D9BC9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91" y="178420"/>
            <a:ext cx="11251580" cy="5352585"/>
          </a:xfrm>
        </p:spPr>
        <p:txBody>
          <a:bodyPr>
            <a:normAutofit lnSpcReduction="10000"/>
          </a:bodyPr>
          <a:lstStyle/>
          <a:p>
            <a:pPr algn="just"/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Трансормація бізнес-моделі компанії</a:t>
            </a:r>
          </a:p>
          <a:p>
            <a:pPr algn="just"/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Потреба 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̈, з метою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створеного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залученого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бізнес-моделлю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конкурен-тоспроможності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як для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лідерів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так і для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̆-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новачків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̈-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лідери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проявляють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консервативнии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характер в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бізнес-моделлю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основною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загрозою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перехоплення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хоч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меншими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динамічними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гнучкими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креативними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рисунку 10.9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способом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умов і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напрямами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перерозподілу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b="1" dirty="0"/>
          </a:p>
        </p:txBody>
      </p:sp>
    </p:spTree>
    <p:extLst>
      <p:ext uri="{BB962C8B-B14F-4D97-AF65-F5344CB8AC3E}">
        <p14:creationId xmlns:p14="http://schemas.microsoft.com/office/powerpoint/2010/main" val="89980729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C5BE9428-58CA-6190-FEB7-0CDF530F5B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97250" y="1400175"/>
            <a:ext cx="5194300" cy="2908300"/>
          </a:xfrm>
        </p:spPr>
      </p:pic>
    </p:spTree>
    <p:extLst>
      <p:ext uri="{BB962C8B-B14F-4D97-AF65-F5344CB8AC3E}">
        <p14:creationId xmlns:p14="http://schemas.microsoft.com/office/powerpoint/2010/main" val="6399333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6E82478-18A1-8475-B5A4-81F19ECAE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234" y="156117"/>
            <a:ext cx="11485756" cy="5452946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осях координат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орієнтирів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I); 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MV),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бізнес-одиниць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EVA). </a:t>
            </a:r>
          </a:p>
          <a:p>
            <a:pPr algn="just"/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 видно з рис. 10.9, на початковому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стратегічними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параметрами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орієнтирів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певнии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фінансовим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параметром на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проміжку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Зауважимо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кривоі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̈, яка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цикл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̈, на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практично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55304514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DF7C66B-25E7-1AB8-68C0-8D0D52EBE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278780"/>
            <a:ext cx="11340789" cy="5352586"/>
          </a:xfrm>
        </p:spPr>
        <p:txBody>
          <a:bodyPr/>
          <a:lstStyle/>
          <a:p>
            <a:pPr algn="just"/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Коли в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з’являються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лідери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ними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починається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ідентифікувати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себе на ринку та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позиціонувати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реалізувати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бізнес-стратегію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прагне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зберегти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досягнутии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прибутковості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реактивну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бізнес-стратегію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прагне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збільшити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прибутковості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будь-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-модель, повинна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точки контролю над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(точки А та В),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максимально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перерозподілу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контроль за рухом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перехоплення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0359973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9EFF911-576E-D9DB-5EF8-1011496BA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7" y="301083"/>
            <a:ext cx="11307336" cy="545294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загрожує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перерозподілом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стрімкою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непередбачуваною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новачків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проблемою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капіталоруху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-модель.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Подолати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орієнтиром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діючоі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 та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Темп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відплив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супроводжуватись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організаційно-економічноі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перегляд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орієнтирів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план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новинок,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орієнтиром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додана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EVA).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7747089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ED3F821-3078-722E-C8D5-E4C43C531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571" y="289932"/>
            <a:ext cx="11664175" cy="5319131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приймуть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подолати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СЕ. У противному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відплив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128056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0470B5B-EFC2-0BFC-259E-F36CDB9A2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390293"/>
            <a:ext cx="11095464" cy="5163013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грунтується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Коли криза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переборена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передовсім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спланована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менеджмент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згодом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момент, коли бюрократична структура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верхніх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рівнях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обмежувати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творчість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Сама система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суть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неоднаковому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криза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перебудовою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децентралізацією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верхніх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нижчі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певною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̈, але,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зрештою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причиною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контролю, коли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вищоі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ланки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над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74454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5F8BCE0-47AC-408A-F82E-F69FE9172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256478"/>
            <a:ext cx="11441151" cy="5475249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грунтується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самостійності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жорстко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контролюються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̈: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новии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мпульс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різновекторних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офісом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функціональними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підрозділами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зрештою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причиною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а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Л.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Грейнера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матричних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гнучкості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endParaRPr lang="ru-RU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59573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1A30254-BC6F-38D1-BAA4-BE554FBA9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327" y="200722"/>
            <a:ext cx="11530361" cy="550870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однодумців</a:t>
            </a:r>
            <a:r>
              <a:rPr lang="ru-RU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імпульс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останньою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Грейнер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вважає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стадія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завершитися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кризою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втоми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довіри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некомфортно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єдиніи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наступити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шоста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стадія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базована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дуальніи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рутинних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рефлексивніи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духовного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збагачення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Найбільшии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циклу Л.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Грейнера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еволюційного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революційних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темпи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280499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CFB7F6D-BE6D-601A-EC0F-E2DCDB708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334537"/>
            <a:ext cx="11262731" cy="527452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об’єктивних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недоліків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Л.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Грейнера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віднести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автор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запрограмовані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прийнятною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70-х роках.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непередбачуваному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подолати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кризову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точку,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вказану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Л.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Грейнера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автором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осях координат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 і «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вік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не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чітких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(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нема ресурсного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шляхів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кожному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чіткоі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часовоі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нівелюється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аспект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бізнесом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моделлю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Адізеса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припустив,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і будь-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циклічно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виношування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немовляти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даваи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даваи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розквіт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аристократизм,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бюрократія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бюрократія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смерть (рис. 10.2).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939877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78533493-E70A-4E36-1BF9-B7BE93249F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4092" y="356839"/>
            <a:ext cx="7004927" cy="4117530"/>
          </a:xfrm>
        </p:spPr>
      </p:pic>
    </p:spTree>
    <p:extLst>
      <p:ext uri="{BB962C8B-B14F-4D97-AF65-F5344CB8AC3E}">
        <p14:creationId xmlns:p14="http://schemas.microsoft.com/office/powerpoint/2010/main" val="2706702227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Галерея</Template>
  <TotalTime>1032</TotalTime>
  <Words>5097</Words>
  <Application>Microsoft Macintosh PowerPoint</Application>
  <PresentationFormat>Широкоэкранный</PresentationFormat>
  <Paragraphs>129</Paragraphs>
  <Slides>48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2" baseType="lpstr">
      <vt:lpstr>Arial</vt:lpstr>
      <vt:lpstr>Gill Sans MT</vt:lpstr>
      <vt:lpstr>Times New Roman</vt:lpstr>
      <vt:lpstr>Галерея</vt:lpstr>
      <vt:lpstr>Життєвий цикл бізнес-моделі компанії: формування, розвиток і трансформація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Життєвий цикл бізнес-моделі компанії: формування, розвиток і трансформація</dc:title>
  <dc:creator>Александр Ткачук</dc:creator>
  <cp:lastModifiedBy>Александр Ткачук</cp:lastModifiedBy>
  <cp:revision>122</cp:revision>
  <dcterms:created xsi:type="dcterms:W3CDTF">2022-05-23T18:03:02Z</dcterms:created>
  <dcterms:modified xsi:type="dcterms:W3CDTF">2025-04-22T16:33:02Z</dcterms:modified>
</cp:coreProperties>
</file>