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59" r:id="rId8"/>
    <p:sldId id="257" r:id="rId9"/>
    <p:sldId id="260" r:id="rId10"/>
    <p:sldId id="261" r:id="rId11"/>
    <p:sldId id="262" r:id="rId12"/>
    <p:sldId id="263" r:id="rId13"/>
    <p:sldId id="264" r:id="rId14"/>
    <p:sldId id="258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91-2011-%D0%B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Спадковий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.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довічного</a:t>
            </a:r>
            <a:r>
              <a:rPr lang="ru-RU" dirty="0" smtClean="0"/>
              <a:t> </a:t>
            </a:r>
            <a:r>
              <a:rPr lang="ru-RU" dirty="0" err="1" smtClean="0"/>
              <a:t>утримання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33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</a:t>
            </a:r>
            <a:r>
              <a:rPr lang="ru-RU" dirty="0" err="1" smtClean="0"/>
              <a:t>падковому</a:t>
            </a:r>
            <a:r>
              <a:rPr lang="ru-RU" dirty="0" smtClean="0"/>
              <a:t> </a:t>
            </a:r>
            <a:r>
              <a:rPr lang="ru-RU" dirty="0"/>
              <a:t>договору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як консенсуального, так і реального договору. Х</a:t>
            </a:r>
            <a:r>
              <a:rPr lang="ru-RU" dirty="0" smtClean="0"/>
              <a:t>арактеристики </a:t>
            </a:r>
            <a:r>
              <a:rPr lang="ru-RU" dirty="0"/>
              <a:t>договору </a:t>
            </a:r>
            <a:r>
              <a:rPr lang="ru-RU" dirty="0" err="1"/>
              <a:t>вказують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консенсуальність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момент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укладання</a:t>
            </a:r>
            <a:r>
              <a:rPr lang="ru-RU" dirty="0"/>
              <a:t> </a:t>
            </a:r>
            <a:r>
              <a:rPr lang="ru-RU" dirty="0" err="1"/>
              <a:t>пов'язується</a:t>
            </a:r>
            <a:r>
              <a:rPr lang="ru-RU" dirty="0"/>
              <a:t> з </a:t>
            </a:r>
            <a:r>
              <a:rPr lang="ru-RU" dirty="0" err="1"/>
              <a:t>досягненням</a:t>
            </a:r>
            <a:r>
              <a:rPr lang="ru-RU" dirty="0"/>
              <a:t> сторонами </a:t>
            </a:r>
            <a:r>
              <a:rPr lang="ru-RU" dirty="0" err="1"/>
              <a:t>згоди</a:t>
            </a:r>
            <a:r>
              <a:rPr lang="ru-RU" dirty="0"/>
              <a:t> за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істотними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в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сторонами з одного боку. </a:t>
            </a:r>
            <a:endParaRPr lang="en-US" dirty="0"/>
          </a:p>
          <a:p>
            <a:r>
              <a:rPr lang="ru-RU" dirty="0"/>
              <a:t>Але, з </a:t>
            </a:r>
            <a:r>
              <a:rPr lang="ru-RU" dirty="0" err="1"/>
              <a:t>іншого</a:t>
            </a:r>
            <a:r>
              <a:rPr lang="ru-RU" dirty="0"/>
              <a:t>, за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реальності</a:t>
            </a:r>
            <a:r>
              <a:rPr lang="ru-RU" dirty="0"/>
              <a:t> договору,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буде </a:t>
            </a:r>
            <a:r>
              <a:rPr lang="ru-RU" dirty="0" err="1"/>
              <a:t>вважатися</a:t>
            </a:r>
            <a:r>
              <a:rPr lang="ru-RU" dirty="0"/>
              <a:t> </a:t>
            </a:r>
            <a:r>
              <a:rPr lang="ru-RU" dirty="0" err="1"/>
              <a:t>укладеним</a:t>
            </a:r>
            <a:r>
              <a:rPr lang="ru-RU" dirty="0"/>
              <a:t> з моменту </a:t>
            </a:r>
            <a:r>
              <a:rPr lang="ru-RU" dirty="0" err="1"/>
              <a:t>передачі</a:t>
            </a:r>
            <a:r>
              <a:rPr lang="ru-RU" dirty="0"/>
              <a:t> майна </a:t>
            </a:r>
            <a:r>
              <a:rPr lang="ru-RU" dirty="0" err="1"/>
              <a:t>набувачеві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спадковий</a:t>
            </a:r>
            <a:r>
              <a:rPr lang="ru-RU" dirty="0" smtClean="0"/>
              <a:t> </a:t>
            </a:r>
            <a:r>
              <a:rPr lang="ru-RU" dirty="0" err="1"/>
              <a:t>договір</a:t>
            </a:r>
            <a:r>
              <a:rPr lang="ru-RU" dirty="0"/>
              <a:t> як </a:t>
            </a:r>
            <a:r>
              <a:rPr lang="ru-RU" dirty="0" smtClean="0">
                <a:solidFill>
                  <a:srgbClr val="00B0F0"/>
                </a:solidFill>
              </a:rPr>
              <a:t>реально-</a:t>
            </a:r>
            <a:r>
              <a:rPr lang="ru-RU" dirty="0" err="1" smtClean="0">
                <a:solidFill>
                  <a:srgbClr val="00B0F0"/>
                </a:solidFill>
              </a:rPr>
              <a:t>консенсуальний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9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є </a:t>
            </a:r>
            <a:r>
              <a:rPr lang="ru-RU" dirty="0" err="1"/>
              <a:t>оплатним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при </a:t>
            </a:r>
            <a:r>
              <a:rPr lang="ru-RU" dirty="0" err="1"/>
              <a:t>укладенні</a:t>
            </a:r>
            <a:r>
              <a:rPr lang="ru-RU" dirty="0"/>
              <a:t> договору для </a:t>
            </a:r>
            <a:r>
              <a:rPr lang="ru-RU" dirty="0" err="1"/>
              <a:t>набувача</a:t>
            </a:r>
            <a:r>
              <a:rPr lang="ru-RU" dirty="0"/>
              <a:t> майна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 в </a:t>
            </a:r>
            <a:r>
              <a:rPr lang="ru-RU" dirty="0" err="1"/>
              <a:t>обмін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відмежовують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є </a:t>
            </a:r>
            <a:r>
              <a:rPr lang="ru-RU" dirty="0" err="1"/>
              <a:t>безоплатним</a:t>
            </a:r>
            <a:r>
              <a:rPr lang="ru-RU" dirty="0"/>
              <a:t> </a:t>
            </a:r>
            <a:r>
              <a:rPr lang="ru-RU" dirty="0" err="1"/>
              <a:t>правочином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ЦК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як </a:t>
            </a:r>
            <a:r>
              <a:rPr lang="ru-RU" dirty="0" err="1"/>
              <a:t>двосторонній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одна сторона (</a:t>
            </a:r>
            <a:r>
              <a:rPr lang="ru-RU" dirty="0" err="1"/>
              <a:t>набувач</a:t>
            </a:r>
            <a:r>
              <a:rPr lang="ru-RU" dirty="0"/>
              <a:t>) </a:t>
            </a:r>
            <a:r>
              <a:rPr lang="ru-RU" dirty="0" err="1"/>
              <a:t>зобов'язується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(</a:t>
            </a:r>
            <a:r>
              <a:rPr lang="ru-RU" dirty="0" err="1"/>
              <a:t>відчужувача</a:t>
            </a:r>
            <a:r>
              <a:rPr lang="ru-RU" dirty="0"/>
              <a:t>) і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, правами та </a:t>
            </a:r>
            <a:r>
              <a:rPr lang="ru-RU" dirty="0" err="1"/>
              <a:t>обов'язками</a:t>
            </a:r>
            <a:r>
              <a:rPr lang="ru-RU" dirty="0"/>
              <a:t> </a:t>
            </a:r>
            <a:r>
              <a:rPr lang="ru-RU" dirty="0" err="1"/>
              <a:t>наділяються</a:t>
            </a:r>
            <a:r>
              <a:rPr lang="ru-RU" dirty="0"/>
              <a:t> </a:t>
            </a:r>
            <a:r>
              <a:rPr lang="ru-RU" dirty="0" err="1"/>
              <a:t>обидві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2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наголосити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з договором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суттєвою</a:t>
            </a:r>
            <a:r>
              <a:rPr lang="ru-RU" dirty="0"/>
              <a:t> </a:t>
            </a:r>
            <a:r>
              <a:rPr lang="ru-RU" dirty="0" err="1"/>
              <a:t>відмінністю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цими</a:t>
            </a:r>
            <a:r>
              <a:rPr lang="ru-RU" dirty="0"/>
              <a:t> договорами є те,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при </a:t>
            </a:r>
            <a:r>
              <a:rPr lang="ru-RU" dirty="0" err="1"/>
              <a:t>укладенні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його</a:t>
            </a:r>
            <a:r>
              <a:rPr lang="ru-RU" dirty="0"/>
              <a:t> предметом, переходить до </a:t>
            </a:r>
            <a:r>
              <a:rPr lang="ru-RU" dirty="0" err="1"/>
              <a:t>набувача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Особлива</a:t>
            </a:r>
            <a:r>
              <a:rPr lang="ru-RU" dirty="0"/>
              <a:t> </a:t>
            </a:r>
            <a:r>
              <a:rPr lang="ru-RU" dirty="0" err="1"/>
              <a:t>правова</a:t>
            </a:r>
            <a:r>
              <a:rPr lang="ru-RU" dirty="0"/>
              <a:t>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дуалістичність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, яка </a:t>
            </a:r>
            <a:r>
              <a:rPr lang="ru-RU" dirty="0" err="1"/>
              <a:t>виражена</a:t>
            </a:r>
            <a:r>
              <a:rPr lang="ru-RU" dirty="0"/>
              <a:t>, з одного боку,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договірно-зобов'язальному</a:t>
            </a:r>
            <a:r>
              <a:rPr lang="ru-RU" dirty="0"/>
              <a:t> </a:t>
            </a:r>
            <a:r>
              <a:rPr lang="ru-RU" dirty="0" err="1"/>
              <a:t>характері</a:t>
            </a:r>
            <a:r>
              <a:rPr lang="ru-RU" dirty="0"/>
              <a:t>, а з другого - в особливому </a:t>
            </a:r>
            <a:r>
              <a:rPr lang="ru-RU" dirty="0" err="1"/>
              <a:t>характері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правонаступництва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9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 одного боку, </a:t>
            </a:r>
            <a:r>
              <a:rPr lang="ru-RU" dirty="0" err="1"/>
              <a:t>юридичною</a:t>
            </a:r>
            <a:r>
              <a:rPr lang="ru-RU" dirty="0"/>
              <a:t> </a:t>
            </a:r>
            <a:r>
              <a:rPr lang="ru-RU" dirty="0" err="1"/>
              <a:t>сутністю</a:t>
            </a:r>
            <a:r>
              <a:rPr lang="ru-RU" dirty="0"/>
              <a:t> </a:t>
            </a:r>
            <a:r>
              <a:rPr lang="ru-RU" dirty="0" err="1"/>
              <a:t>класичного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є </a:t>
            </a:r>
            <a:r>
              <a:rPr lang="ru-RU" dirty="0" err="1"/>
              <a:t>встановлення</a:t>
            </a:r>
            <a:r>
              <a:rPr lang="ru-RU" dirty="0"/>
              <a:t> права </a:t>
            </a:r>
            <a:r>
              <a:rPr lang="ru-RU" dirty="0" err="1"/>
              <a:t>спадкування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особи, яке за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є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самостійним</a:t>
            </a:r>
            <a:r>
              <a:rPr lang="ru-RU" dirty="0"/>
              <a:t> видом </a:t>
            </a:r>
            <a:r>
              <a:rPr lang="ru-RU" dirty="0" err="1"/>
              <a:t>спадкування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З </a:t>
            </a:r>
            <a:r>
              <a:rPr lang="ru-RU" dirty="0" err="1"/>
              <a:t>іншого</a:t>
            </a:r>
            <a:r>
              <a:rPr lang="ru-RU" dirty="0"/>
              <a:t> боку, як </a:t>
            </a:r>
            <a:r>
              <a:rPr lang="ru-RU" dirty="0" err="1"/>
              <a:t>зазначає</a:t>
            </a:r>
            <a:r>
              <a:rPr lang="ru-RU" dirty="0"/>
              <a:t> А. </a:t>
            </a:r>
            <a:r>
              <a:rPr lang="ru-RU" dirty="0" err="1"/>
              <a:t>Євстігнєєв</a:t>
            </a:r>
            <a:r>
              <a:rPr lang="ru-RU" dirty="0"/>
              <a:t>: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є </a:t>
            </a:r>
            <a:r>
              <a:rPr lang="ru-RU" dirty="0" err="1"/>
              <a:t>двостороннім</a:t>
            </a:r>
            <a:r>
              <a:rPr lang="ru-RU" dirty="0"/>
              <a:t> договором, в той час як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закону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спадкування</a:t>
            </a:r>
            <a:r>
              <a:rPr lang="ru-RU" dirty="0"/>
              <a:t> за законом),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одностороннього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заповіту</a:t>
            </a:r>
            <a:r>
              <a:rPr lang="ru-RU" dirty="0"/>
              <a:t>); </a:t>
            </a:r>
            <a:r>
              <a:rPr lang="ru-RU" dirty="0" err="1"/>
              <a:t>суб'єктами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правовідносин</a:t>
            </a:r>
            <a:r>
              <a:rPr lang="ru-RU" dirty="0"/>
              <a:t> є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та </a:t>
            </a:r>
            <a:r>
              <a:rPr lang="ru-RU" dirty="0" err="1"/>
              <a:t>спадкодавець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набувачами</a:t>
            </a:r>
            <a:r>
              <a:rPr lang="ru-RU" dirty="0"/>
              <a:t> за </a:t>
            </a:r>
            <a:r>
              <a:rPr lang="ru-RU" dirty="0" err="1"/>
              <a:t>спадковим</a:t>
            </a:r>
            <a:r>
              <a:rPr lang="ru-RU" dirty="0"/>
              <a:t> договором </a:t>
            </a:r>
            <a:r>
              <a:rPr lang="ru-RU" dirty="0" err="1"/>
              <a:t>можуть</a:t>
            </a:r>
            <a:r>
              <a:rPr lang="ru-RU" dirty="0"/>
              <a:t> бути і не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;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є </a:t>
            </a:r>
            <a:r>
              <a:rPr lang="ru-RU" dirty="0" err="1"/>
              <a:t>спадщина</a:t>
            </a:r>
            <a:r>
              <a:rPr lang="ru-RU" dirty="0"/>
              <a:t>, а </a:t>
            </a:r>
            <a:r>
              <a:rPr lang="ru-RU" dirty="0" err="1"/>
              <a:t>об'єктом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є </a:t>
            </a:r>
            <a:r>
              <a:rPr lang="ru-RU" dirty="0" err="1"/>
              <a:t>майно</a:t>
            </a:r>
            <a:r>
              <a:rPr lang="ru-RU" dirty="0"/>
              <a:t>, яке до складу </a:t>
            </a:r>
            <a:r>
              <a:rPr lang="ru-RU" dirty="0" err="1"/>
              <a:t>спадщини</a:t>
            </a:r>
            <a:r>
              <a:rPr lang="ru-RU" dirty="0"/>
              <a:t> не входить.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9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1303.</a:t>
            </a:r>
            <a:r>
              <a:rPr lang="ru-RU" dirty="0"/>
              <a:t> </a:t>
            </a:r>
            <a:r>
              <a:rPr lang="ru-RU" dirty="0" err="1"/>
              <a:t>Сторони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Відчужувачем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подружжя</a:t>
            </a:r>
            <a:r>
              <a:rPr lang="ru-RU" dirty="0"/>
              <a:t>,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особа.</a:t>
            </a:r>
          </a:p>
          <a:p>
            <a:r>
              <a:rPr lang="ru-RU" dirty="0"/>
              <a:t>2. </a:t>
            </a:r>
            <a:r>
              <a:rPr lang="ru-RU" dirty="0" err="1"/>
              <a:t>Набувачем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фізична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74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Особливістю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набувач</a:t>
            </a:r>
            <a:r>
              <a:rPr lang="ru-RU" dirty="0"/>
              <a:t>, будучи </a:t>
            </a:r>
            <a:r>
              <a:rPr lang="ru-RU" dirty="0" err="1"/>
              <a:t>спадкоємцем</a:t>
            </a:r>
            <a:r>
              <a:rPr lang="ru-RU" dirty="0"/>
              <a:t> за будь-</a:t>
            </a:r>
            <a:r>
              <a:rPr lang="ru-RU" dirty="0" err="1"/>
              <a:t>яким</a:t>
            </a:r>
            <a:r>
              <a:rPr lang="ru-RU" dirty="0"/>
              <a:t> видом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не </a:t>
            </a:r>
            <a:r>
              <a:rPr lang="ru-RU" dirty="0" err="1"/>
              <a:t>втрачає</a:t>
            </a:r>
            <a:r>
              <a:rPr lang="ru-RU" dirty="0"/>
              <a:t> права на </a:t>
            </a:r>
            <a:r>
              <a:rPr lang="ru-RU" dirty="0" err="1"/>
              <a:t>успадкування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майна, яке входить до складу </a:t>
            </a:r>
            <a:r>
              <a:rPr lang="ru-RU" dirty="0" err="1"/>
              <a:t>спадщини</a:t>
            </a:r>
            <a:r>
              <a:rPr lang="ru-RU" dirty="0"/>
              <a:t> і не є предметом </a:t>
            </a:r>
            <a:r>
              <a:rPr lang="ru-RU" dirty="0" err="1"/>
              <a:t>спадкового</a:t>
            </a:r>
            <a:r>
              <a:rPr lang="ru-RU" dirty="0"/>
              <a:t> договору. </a:t>
            </a:r>
            <a:endParaRPr lang="en-US" dirty="0"/>
          </a:p>
          <a:p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яких-небудь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відчужувача</a:t>
            </a:r>
            <a:r>
              <a:rPr lang="ru-RU" dirty="0"/>
              <a:t>, таких як </a:t>
            </a:r>
            <a:r>
              <a:rPr lang="ru-RU" dirty="0" err="1"/>
              <a:t>вік</a:t>
            </a:r>
            <a:r>
              <a:rPr lang="ru-RU" dirty="0"/>
              <a:t>, </a:t>
            </a:r>
            <a:r>
              <a:rPr lang="ru-RU" dirty="0" err="1"/>
              <a:t>працездатність</a:t>
            </a:r>
            <a:r>
              <a:rPr lang="ru-RU" dirty="0"/>
              <a:t>, стан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сімейний</a:t>
            </a:r>
            <a:r>
              <a:rPr lang="ru-RU" dirty="0"/>
              <a:t> стан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законодавством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Положення</a:t>
            </a:r>
            <a:r>
              <a:rPr lang="ru-RU" dirty="0"/>
              <a:t> ч. 1 ст. 1303 ЦК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відчужувачем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як </a:t>
            </a:r>
            <a:r>
              <a:rPr lang="ru-RU" dirty="0" err="1"/>
              <a:t>подружжя</a:t>
            </a:r>
            <a:r>
              <a:rPr lang="ru-RU" dirty="0"/>
              <a:t>, так і один з </a:t>
            </a:r>
            <a:r>
              <a:rPr lang="ru-RU" dirty="0" err="1" smtClean="0"/>
              <a:t>подружжя</a:t>
            </a:r>
            <a:r>
              <a:rPr lang="ru-RU" dirty="0" smtClean="0"/>
              <a:t>,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проблемним</a:t>
            </a:r>
            <a:r>
              <a:rPr lang="ru-RU" dirty="0"/>
              <a:t>.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, </a:t>
            </a:r>
            <a:r>
              <a:rPr lang="ru-RU" dirty="0" err="1"/>
              <a:t>нібито</a:t>
            </a:r>
            <a:r>
              <a:rPr lang="ru-RU" dirty="0"/>
              <a:t> </a:t>
            </a:r>
            <a:r>
              <a:rPr lang="ru-RU" dirty="0" err="1"/>
              <a:t>зрозуміло</a:t>
            </a:r>
            <a:r>
              <a:rPr lang="ru-RU" dirty="0"/>
              <a:t> і </a:t>
            </a:r>
            <a:r>
              <a:rPr lang="ru-RU" dirty="0" err="1"/>
              <a:t>чоловік</a:t>
            </a:r>
            <a:r>
              <a:rPr lang="ru-RU" dirty="0"/>
              <a:t>, і дружина є </a:t>
            </a:r>
            <a:r>
              <a:rPr lang="ru-RU" dirty="0" err="1"/>
              <a:t>відчужувачами</a:t>
            </a:r>
            <a:r>
              <a:rPr lang="ru-RU" dirty="0"/>
              <a:t>, разом </a:t>
            </a:r>
            <a:r>
              <a:rPr lang="ru-RU" dirty="0" err="1"/>
              <a:t>висловлюють</a:t>
            </a:r>
            <a:r>
              <a:rPr lang="ru-RU" dirty="0"/>
              <a:t> </a:t>
            </a:r>
            <a:r>
              <a:rPr lang="ru-RU" dirty="0" err="1"/>
              <a:t>згоду</a:t>
            </a:r>
            <a:r>
              <a:rPr lang="ru-RU" dirty="0"/>
              <a:t> при </a:t>
            </a:r>
            <a:r>
              <a:rPr lang="ru-RU" dirty="0" err="1"/>
              <a:t>укладенні</a:t>
            </a:r>
            <a:r>
              <a:rPr lang="ru-RU" dirty="0"/>
              <a:t> договору на те,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спільній</a:t>
            </a:r>
            <a:r>
              <a:rPr lang="ru-RU" dirty="0"/>
              <a:t> </a:t>
            </a:r>
            <a:r>
              <a:rPr lang="ru-RU" dirty="0" err="1"/>
              <a:t>сумісній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стало предметом договору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99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ч. 1 ст. 65 </a:t>
            </a:r>
            <a:r>
              <a:rPr lang="ru-RU" dirty="0" err="1"/>
              <a:t>Сімейного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розпоряджання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спільною</a:t>
            </a:r>
            <a:r>
              <a:rPr lang="ru-RU" dirty="0"/>
              <a:t> </a:t>
            </a:r>
            <a:r>
              <a:rPr lang="ru-RU" dirty="0" err="1"/>
              <a:t>сумісною</a:t>
            </a:r>
            <a:r>
              <a:rPr lang="ru-RU" dirty="0"/>
              <a:t> </a:t>
            </a:r>
            <a:r>
              <a:rPr lang="ru-RU" dirty="0" err="1"/>
              <a:t>власністю</a:t>
            </a:r>
            <a:r>
              <a:rPr lang="ru-RU" dirty="0"/>
              <a:t> за </a:t>
            </a:r>
            <a:r>
              <a:rPr lang="ru-RU" dirty="0" err="1"/>
              <a:t>взаємною</a:t>
            </a:r>
            <a:r>
              <a:rPr lang="ru-RU" dirty="0"/>
              <a:t>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та </a:t>
            </a:r>
            <a:r>
              <a:rPr lang="ru-RU" dirty="0" err="1"/>
              <a:t>чоловіка</a:t>
            </a:r>
            <a:r>
              <a:rPr lang="ru-RU" dirty="0"/>
              <a:t>, </a:t>
            </a:r>
            <a:r>
              <a:rPr lang="ru-RU" dirty="0" err="1"/>
              <a:t>дотримано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А як же бути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відчужувачем</a:t>
            </a:r>
            <a:r>
              <a:rPr lang="ru-RU" dirty="0"/>
              <a:t> є,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дружина, </a:t>
            </a:r>
            <a:r>
              <a:rPr lang="ru-RU" dirty="0" err="1"/>
              <a:t>тобто</a:t>
            </a:r>
            <a:r>
              <a:rPr lang="ru-RU" dirty="0"/>
              <a:t> один з </a:t>
            </a:r>
            <a:r>
              <a:rPr lang="ru-RU" dirty="0" err="1"/>
              <a:t>подружжя</a:t>
            </a:r>
            <a:r>
              <a:rPr lang="ru-RU" dirty="0"/>
              <a:t>? В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майна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укладений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? </a:t>
            </a:r>
            <a:r>
              <a:rPr lang="ru-RU" dirty="0" err="1"/>
              <a:t>Оскільки</a:t>
            </a:r>
            <a:r>
              <a:rPr lang="ru-RU" dirty="0"/>
              <a:t> за </a:t>
            </a:r>
            <a:r>
              <a:rPr lang="ru-RU" dirty="0" err="1"/>
              <a:t>загальним</a:t>
            </a:r>
            <a:r>
              <a:rPr lang="ru-RU" dirty="0"/>
              <a:t> правилом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ст. 60 СК </a:t>
            </a:r>
            <a:r>
              <a:rPr lang="ru-RU" dirty="0" err="1"/>
              <a:t>України</a:t>
            </a:r>
            <a:r>
              <a:rPr lang="ru-RU" dirty="0"/>
              <a:t>  та ст. 368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набуте</a:t>
            </a:r>
            <a:r>
              <a:rPr lang="ru-RU" dirty="0"/>
              <a:t> </a:t>
            </a:r>
            <a:r>
              <a:rPr lang="ru-RU" dirty="0" err="1"/>
              <a:t>подружжям</a:t>
            </a:r>
            <a:r>
              <a:rPr lang="ru-RU" dirty="0"/>
              <a:t> за час </a:t>
            </a:r>
            <a:r>
              <a:rPr lang="ru-RU" dirty="0" err="1"/>
              <a:t>шлюбу</a:t>
            </a:r>
            <a:r>
              <a:rPr lang="ru-RU" dirty="0"/>
              <a:t>, є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спільною</a:t>
            </a:r>
            <a:r>
              <a:rPr lang="ru-RU" dirty="0"/>
              <a:t> </a:t>
            </a:r>
            <a:r>
              <a:rPr lang="ru-RU" dirty="0" err="1"/>
              <a:t>сумісною</a:t>
            </a:r>
            <a:r>
              <a:rPr lang="ru-RU" dirty="0"/>
              <a:t> </a:t>
            </a:r>
            <a:r>
              <a:rPr lang="ru-RU" dirty="0" err="1"/>
              <a:t>власністю</a:t>
            </a:r>
            <a:r>
              <a:rPr lang="ru-RU" dirty="0"/>
              <a:t>.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тягне</a:t>
            </a:r>
            <a:r>
              <a:rPr lang="ru-RU" dirty="0"/>
              <a:t> за собою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другого з </a:t>
            </a:r>
            <a:r>
              <a:rPr lang="ru-RU" dirty="0" err="1"/>
              <a:t>подружжя</a:t>
            </a:r>
            <a:r>
              <a:rPr lang="ru-RU" dirty="0"/>
              <a:t> на </a:t>
            </a:r>
            <a:r>
              <a:rPr lang="ru-RU" dirty="0" err="1"/>
              <a:t>укладення</a:t>
            </a:r>
            <a:r>
              <a:rPr lang="ru-RU" dirty="0"/>
              <a:t> договору </a:t>
            </a:r>
            <a:r>
              <a:rPr lang="ru-RU" dirty="0" err="1"/>
              <a:t>щодо</a:t>
            </a:r>
            <a:r>
              <a:rPr lang="ru-RU" dirty="0"/>
              <a:t> майна, яке є предметом </a:t>
            </a:r>
            <a:r>
              <a:rPr lang="ru-RU" dirty="0" err="1"/>
              <a:t>спадкового</a:t>
            </a:r>
            <a:r>
              <a:rPr lang="ru-RU" dirty="0"/>
              <a:t> договору, і на яке </a:t>
            </a:r>
            <a:r>
              <a:rPr lang="ru-RU" dirty="0" err="1"/>
              <a:t>розповсюджується</a:t>
            </a:r>
            <a:r>
              <a:rPr lang="ru-RU" dirty="0"/>
              <a:t> режим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82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Беззаперечно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припустити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ч. 2 ст. 65 СК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презумпція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якої</a:t>
            </a:r>
            <a:r>
              <a:rPr lang="ru-RU" dirty="0"/>
              <a:t> при </a:t>
            </a:r>
            <a:r>
              <a:rPr lang="ru-RU" dirty="0" err="1"/>
              <a:t>укладенні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другого з </a:t>
            </a:r>
            <a:r>
              <a:rPr lang="ru-RU" dirty="0" err="1"/>
              <a:t>подружжя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тієї</a:t>
            </a:r>
            <a:r>
              <a:rPr lang="ru-RU" dirty="0"/>
              <a:t> ж </a:t>
            </a:r>
            <a:r>
              <a:rPr lang="ru-RU" dirty="0" err="1"/>
              <a:t>статті</a:t>
            </a:r>
            <a:r>
              <a:rPr lang="ru-RU" dirty="0"/>
              <a:t> СК </a:t>
            </a:r>
            <a:r>
              <a:rPr lang="ru-RU" dirty="0" err="1"/>
              <a:t>України</a:t>
            </a:r>
            <a:r>
              <a:rPr lang="ru-RU" dirty="0"/>
              <a:t>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звернутися</a:t>
            </a:r>
            <a:r>
              <a:rPr lang="ru-RU" dirty="0"/>
              <a:t> до суду з </a:t>
            </a:r>
            <a:r>
              <a:rPr lang="ru-RU" dirty="0" err="1"/>
              <a:t>позовом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договору </a:t>
            </a:r>
            <a:r>
              <a:rPr lang="ru-RU" dirty="0" err="1"/>
              <a:t>недійсним</a:t>
            </a:r>
            <a:r>
              <a:rPr lang="ru-RU" dirty="0"/>
              <a:t> на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підставі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укладений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другого з </a:t>
            </a:r>
            <a:r>
              <a:rPr lang="ru-RU" dirty="0" err="1"/>
              <a:t>подружжя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не </a:t>
            </a:r>
            <a:r>
              <a:rPr lang="ru-RU" dirty="0" err="1"/>
              <a:t>виходить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дрібного</a:t>
            </a:r>
            <a:r>
              <a:rPr lang="ru-RU" dirty="0"/>
              <a:t> </a:t>
            </a:r>
            <a:r>
              <a:rPr lang="ru-RU" dirty="0" err="1"/>
              <a:t>побутового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простої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другого з </a:t>
            </a:r>
            <a:r>
              <a:rPr lang="ru-RU" dirty="0" err="1"/>
              <a:t>подружжя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посвідченої</a:t>
            </a:r>
            <a:r>
              <a:rPr lang="ru-RU" dirty="0"/>
              <a:t>. А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ст. 1304 ЦК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обов'язковому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 та </a:t>
            </a:r>
            <a:r>
              <a:rPr lang="ru-RU" dirty="0" err="1"/>
              <a:t>подальшій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, </a:t>
            </a:r>
            <a:r>
              <a:rPr lang="ru-RU" dirty="0" err="1"/>
              <a:t>згода</a:t>
            </a:r>
            <a:r>
              <a:rPr lang="ru-RU" dirty="0"/>
              <a:t> другого з </a:t>
            </a:r>
            <a:r>
              <a:rPr lang="ru-RU" dirty="0" err="1"/>
              <a:t>подружжя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62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1304.</a:t>
            </a:r>
            <a:r>
              <a:rPr lang="ru-RU" dirty="0"/>
              <a:t> Форма </a:t>
            </a:r>
            <a:r>
              <a:rPr lang="ru-RU" dirty="0" err="1"/>
              <a:t>спадкового</a:t>
            </a:r>
            <a:r>
              <a:rPr lang="ru-RU" dirty="0"/>
              <a:t> договору</a:t>
            </a:r>
          </a:p>
          <a:p>
            <a:r>
              <a:rPr lang="ru-RU" dirty="0"/>
              <a:t>1.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і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 в </a:t>
            </a:r>
            <a:r>
              <a:rPr lang="ru-RU" u="sng" dirty="0">
                <a:hlinkClick r:id="rId2"/>
              </a:rPr>
              <a:t>порядку</a:t>
            </a:r>
            <a:r>
              <a:rPr lang="ru-RU" dirty="0"/>
              <a:t>, </a:t>
            </a:r>
            <a:r>
              <a:rPr lang="ru-RU" dirty="0" err="1"/>
              <a:t>затвердженому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1305.</a:t>
            </a:r>
            <a:r>
              <a:rPr lang="ru-RU" dirty="0"/>
              <a:t> 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Набувач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вчинити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 до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38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До </a:t>
            </a:r>
            <a:r>
              <a:rPr lang="ru-RU" dirty="0" err="1">
                <a:solidFill>
                  <a:srgbClr val="00B0F0"/>
                </a:solidFill>
              </a:rPr>
              <a:t>дій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майнового</a:t>
            </a:r>
            <a:r>
              <a:rPr lang="ru-RU" dirty="0">
                <a:solidFill>
                  <a:srgbClr val="00B0F0"/>
                </a:solidFill>
              </a:rPr>
              <a:t> характеру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віднесено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але і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матеріальної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Проблемним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тих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набувач</a:t>
            </a:r>
            <a:r>
              <a:rPr lang="ru-RU" dirty="0"/>
              <a:t> повинен </a:t>
            </a:r>
            <a:r>
              <a:rPr lang="ru-RU" dirty="0" err="1"/>
              <a:t>здійснити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зловживання</a:t>
            </a:r>
            <a:r>
              <a:rPr lang="ru-RU" dirty="0"/>
              <a:t> при </a:t>
            </a:r>
            <a:r>
              <a:rPr lang="ru-RU" dirty="0" err="1"/>
              <a:t>вимаганні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майновий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немайновий</a:t>
            </a:r>
            <a:r>
              <a:rPr lang="ru-RU" dirty="0"/>
              <a:t> характер, але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непосильними</a:t>
            </a:r>
            <a:r>
              <a:rPr lang="ru-RU" dirty="0"/>
              <a:t> для </a:t>
            </a:r>
            <a:r>
              <a:rPr lang="ru-RU" dirty="0" err="1"/>
              <a:t>набувача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варто</a:t>
            </a:r>
            <a:r>
              <a:rPr lang="ru-RU" dirty="0"/>
              <a:t> в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конкретизувати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тих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буде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набувач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конкретний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яку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набувач</a:t>
            </a:r>
            <a:r>
              <a:rPr lang="ru-RU" dirty="0"/>
              <a:t> </a:t>
            </a:r>
            <a:r>
              <a:rPr lang="ru-RU" dirty="0" err="1"/>
              <a:t>відчужувачу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закріплювати</a:t>
            </a:r>
            <a:r>
              <a:rPr lang="ru-RU" dirty="0"/>
              <a:t> в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би </a:t>
            </a:r>
            <a:r>
              <a:rPr lang="ru-RU" dirty="0" err="1"/>
              <a:t>передбачав</a:t>
            </a:r>
            <a:r>
              <a:rPr lang="ru-RU" dirty="0"/>
              <a:t> </a:t>
            </a:r>
            <a:r>
              <a:rPr lang="ru-RU" dirty="0" err="1"/>
              <a:t>одноразову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ним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буде </a:t>
            </a:r>
            <a:r>
              <a:rPr lang="ru-RU" dirty="0" err="1"/>
              <a:t>еквівалентна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майна, яке </a:t>
            </a:r>
            <a:r>
              <a:rPr lang="ru-RU" dirty="0" err="1"/>
              <a:t>виступає</a:t>
            </a:r>
            <a:r>
              <a:rPr lang="ru-RU" dirty="0"/>
              <a:t> предметом договору.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8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Таємниця</a:t>
            </a:r>
            <a:r>
              <a:rPr lang="ru-RU" dirty="0" smtClean="0"/>
              <a:t> </a:t>
            </a:r>
            <a:r>
              <a:rPr lang="ru-RU" dirty="0" err="1" smtClean="0"/>
              <a:t>заповіту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Таємниця</a:t>
            </a:r>
            <a:r>
              <a:rPr lang="ru-RU" dirty="0" smtClean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smtClean="0"/>
              <a:t>- 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направлені</a:t>
            </a:r>
            <a:r>
              <a:rPr lang="ru-RU" dirty="0"/>
              <a:t> на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довірчого</a:t>
            </a:r>
            <a:r>
              <a:rPr lang="ru-RU" dirty="0"/>
              <a:t>, </a:t>
            </a:r>
            <a:r>
              <a:rPr lang="ru-RU" dirty="0" err="1"/>
              <a:t>конфіденціального</a:t>
            </a:r>
            <a:r>
              <a:rPr lang="ru-RU" dirty="0"/>
              <a:t> характеру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дійства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особи</a:t>
            </a:r>
            <a:r>
              <a:rPr lang="ru-RU" dirty="0" smtClean="0"/>
              <a:t>.</a:t>
            </a:r>
          </a:p>
          <a:p>
            <a:r>
              <a:rPr lang="ru-RU" dirty="0" err="1"/>
              <a:t>Таємниця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законом особи </a:t>
            </a:r>
            <a:r>
              <a:rPr lang="ru-RU" dirty="0" err="1"/>
              <a:t>позбавлені</a:t>
            </a:r>
            <a:r>
              <a:rPr lang="ru-RU" dirty="0"/>
              <a:t> права до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розголошувати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про: </a:t>
            </a:r>
            <a:endParaRPr lang="en-US" dirty="0"/>
          </a:p>
          <a:p>
            <a:pPr lvl="0" fontAlgn="base"/>
            <a:r>
              <a:rPr lang="en-US" dirty="0" err="1"/>
              <a:t>факт</a:t>
            </a:r>
            <a:r>
              <a:rPr lang="en-US" dirty="0"/>
              <a:t> </a:t>
            </a:r>
            <a:r>
              <a:rPr lang="en-US" dirty="0" err="1"/>
              <a:t>складання</a:t>
            </a:r>
            <a:r>
              <a:rPr lang="en-US" dirty="0"/>
              <a:t> </a:t>
            </a:r>
            <a:r>
              <a:rPr lang="en-US" dirty="0" err="1"/>
              <a:t>заповіту</a:t>
            </a:r>
            <a:r>
              <a:rPr lang="en-US" dirty="0"/>
              <a:t>;  </a:t>
            </a:r>
          </a:p>
          <a:p>
            <a:pPr lvl="0" fontAlgn="base"/>
            <a:r>
              <a:rPr lang="en-US" dirty="0" err="1"/>
              <a:t>зміст</a:t>
            </a:r>
            <a:r>
              <a:rPr lang="en-US" dirty="0"/>
              <a:t> </a:t>
            </a:r>
            <a:r>
              <a:rPr lang="en-US" dirty="0" err="1"/>
              <a:t>заповіту</a:t>
            </a:r>
            <a:r>
              <a:rPr lang="en-US" dirty="0"/>
              <a:t>;  </a:t>
            </a:r>
          </a:p>
          <a:p>
            <a:pPr lvl="0" fontAlgn="base"/>
            <a:r>
              <a:rPr lang="en-US" dirty="0" err="1"/>
              <a:t>скасування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зміну</a:t>
            </a:r>
            <a:r>
              <a:rPr lang="en-US" dirty="0"/>
              <a:t> </a:t>
            </a:r>
            <a:r>
              <a:rPr lang="en-US" dirty="0" err="1"/>
              <a:t>заповіту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характеру, то ними </a:t>
            </a:r>
            <a:r>
              <a:rPr lang="ru-RU" dirty="0" err="1"/>
              <a:t>можуть</a:t>
            </a:r>
            <a:r>
              <a:rPr lang="ru-RU" dirty="0"/>
              <a:t> бути,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прогулянок</a:t>
            </a:r>
            <a:r>
              <a:rPr lang="ru-RU" dirty="0"/>
              <a:t>, догляд за самим </a:t>
            </a:r>
            <a:r>
              <a:rPr lang="ru-RU" dirty="0" err="1"/>
              <a:t>відчужувачем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оселею</a:t>
            </a:r>
            <a:r>
              <a:rPr lang="ru-RU" dirty="0"/>
              <a:t>, оплата </a:t>
            </a:r>
            <a:r>
              <a:rPr lang="ru-RU" dirty="0" err="1"/>
              <a:t>комунальних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представництво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відчужвача</a:t>
            </a:r>
            <a:r>
              <a:rPr lang="ru-RU" dirty="0"/>
              <a:t> в </a:t>
            </a:r>
            <a:r>
              <a:rPr lang="ru-RU" dirty="0" err="1"/>
              <a:t>ораганах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двосторонніх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то правами й </a:t>
            </a:r>
            <a:r>
              <a:rPr lang="ru-RU" dirty="0" err="1"/>
              <a:t>обов’язками</a:t>
            </a:r>
            <a:r>
              <a:rPr lang="ru-RU" dirty="0"/>
              <a:t> </a:t>
            </a:r>
            <a:r>
              <a:rPr lang="ru-RU" dirty="0" err="1"/>
              <a:t>наділяються</a:t>
            </a:r>
            <a:r>
              <a:rPr lang="ru-RU" dirty="0"/>
              <a:t> </a:t>
            </a:r>
            <a:r>
              <a:rPr lang="ru-RU" dirty="0" err="1"/>
              <a:t>обидві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/>
              <a:t>Так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обов'язком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є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набувачеві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прямо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не </a:t>
            </a:r>
            <a:r>
              <a:rPr lang="ru-RU" dirty="0" err="1"/>
              <a:t>передбачений</a:t>
            </a:r>
            <a:r>
              <a:rPr lang="ru-RU" dirty="0"/>
              <a:t> нормою ЦК </a:t>
            </a:r>
            <a:r>
              <a:rPr lang="ru-RU" dirty="0" err="1"/>
              <a:t>України</a:t>
            </a:r>
            <a:r>
              <a:rPr lang="ru-RU" dirty="0"/>
              <a:t>, яка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, а </a:t>
            </a:r>
            <a:r>
              <a:rPr lang="ru-RU" dirty="0" err="1"/>
              <a:t>випливає</a:t>
            </a:r>
            <a:r>
              <a:rPr lang="ru-RU" dirty="0"/>
              <a:t> з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ст. 1302,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дається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договору.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33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З одного боку, </a:t>
            </a:r>
            <a:r>
              <a:rPr lang="ru-RU" sz="2000" dirty="0" err="1"/>
              <a:t>набувач</a:t>
            </a:r>
            <a:r>
              <a:rPr lang="ru-RU" sz="2000" dirty="0"/>
              <a:t> </a:t>
            </a:r>
            <a:r>
              <a:rPr lang="ru-RU" sz="2000" dirty="0" err="1"/>
              <a:t>набуває</a:t>
            </a:r>
            <a:r>
              <a:rPr lang="ru-RU" sz="2000" dirty="0"/>
              <a:t> право </a:t>
            </a:r>
            <a:r>
              <a:rPr lang="ru-RU" sz="2000" dirty="0" err="1"/>
              <a:t>власності</a:t>
            </a:r>
            <a:r>
              <a:rPr lang="ru-RU" sz="2000" dirty="0"/>
              <a:t> на </a:t>
            </a:r>
            <a:r>
              <a:rPr lang="ru-RU" sz="2000" dirty="0" err="1"/>
              <a:t>майно</a:t>
            </a:r>
            <a:r>
              <a:rPr lang="ru-RU" sz="2000" dirty="0"/>
              <a:t>, </a:t>
            </a:r>
            <a:r>
              <a:rPr lang="ru-RU" sz="2000" dirty="0" err="1"/>
              <a:t>наділяється</a:t>
            </a:r>
            <a:r>
              <a:rPr lang="ru-RU" sz="2000" dirty="0"/>
              <a:t> правом </a:t>
            </a:r>
            <a:r>
              <a:rPr lang="ru-RU" sz="2000" dirty="0" err="1"/>
              <a:t>вимагати</a:t>
            </a:r>
            <a:r>
              <a:rPr lang="ru-RU" sz="2000" dirty="0"/>
              <a:t> </a:t>
            </a:r>
            <a:r>
              <a:rPr lang="ru-RU" sz="2000" dirty="0" err="1"/>
              <a:t>розірвання</a:t>
            </a:r>
            <a:r>
              <a:rPr lang="ru-RU" sz="2000" dirty="0"/>
              <a:t> договору в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неможливості</a:t>
            </a:r>
            <a:r>
              <a:rPr lang="ru-RU" sz="2000" dirty="0"/>
              <a:t> </a:t>
            </a:r>
            <a:r>
              <a:rPr lang="ru-RU" sz="2000" dirty="0" err="1"/>
              <a:t>виконання</a:t>
            </a:r>
            <a:r>
              <a:rPr lang="ru-RU" sz="2000" dirty="0"/>
              <a:t> ним </a:t>
            </a:r>
            <a:r>
              <a:rPr lang="ru-RU" sz="2000" dirty="0" err="1"/>
              <a:t>розпоряджень</a:t>
            </a:r>
            <a:r>
              <a:rPr lang="ru-RU" sz="2000" dirty="0"/>
              <a:t> </a:t>
            </a:r>
            <a:r>
              <a:rPr lang="ru-RU" sz="2000" dirty="0" err="1"/>
              <a:t>відчужувача</a:t>
            </a:r>
            <a:r>
              <a:rPr lang="ru-RU" sz="2000" dirty="0"/>
              <a:t>, а з </a:t>
            </a:r>
            <a:r>
              <a:rPr lang="ru-RU" sz="2000" dirty="0" err="1"/>
              <a:t>іншого</a:t>
            </a:r>
            <a:r>
              <a:rPr lang="ru-RU" sz="2000" dirty="0"/>
              <a:t> - </a:t>
            </a:r>
            <a:r>
              <a:rPr lang="ru-RU" sz="2000" dirty="0" err="1"/>
              <a:t>зобов'язаний</a:t>
            </a:r>
            <a:r>
              <a:rPr lang="ru-RU" sz="2000" dirty="0"/>
              <a:t> </a:t>
            </a:r>
            <a:r>
              <a:rPr lang="ru-RU" sz="2000" dirty="0" err="1"/>
              <a:t>належним</a:t>
            </a:r>
            <a:r>
              <a:rPr lang="ru-RU" sz="2000" dirty="0"/>
              <a:t> чином </a:t>
            </a:r>
            <a:r>
              <a:rPr lang="ru-RU" sz="2000" dirty="0" err="1"/>
              <a:t>виконувати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 умов договору </a:t>
            </a:r>
            <a:r>
              <a:rPr lang="ru-RU" sz="2000" dirty="0" err="1"/>
              <a:t>розпорядження</a:t>
            </a:r>
            <a:r>
              <a:rPr lang="ru-RU" sz="2000" dirty="0"/>
              <a:t> </a:t>
            </a:r>
            <a:r>
              <a:rPr lang="ru-RU" sz="2000" dirty="0" err="1"/>
              <a:t>відчужувача</a:t>
            </a:r>
            <a:r>
              <a:rPr lang="ru-RU" sz="2000" dirty="0"/>
              <a:t>. </a:t>
            </a:r>
            <a:r>
              <a:rPr lang="ru-RU" sz="2000" dirty="0" err="1"/>
              <a:t>Відчужувач</a:t>
            </a:r>
            <a:r>
              <a:rPr lang="ru-RU" sz="2000" dirty="0"/>
              <a:t>, в свою </a:t>
            </a:r>
            <a:r>
              <a:rPr lang="ru-RU" sz="2000" dirty="0" err="1"/>
              <a:t>чергу</a:t>
            </a:r>
            <a:r>
              <a:rPr lang="ru-RU" sz="2000" dirty="0"/>
              <a:t>, </a:t>
            </a:r>
            <a:r>
              <a:rPr lang="ru-RU" sz="2000" dirty="0" err="1"/>
              <a:t>має</a:t>
            </a:r>
            <a:r>
              <a:rPr lang="ru-RU" sz="2000" dirty="0"/>
              <a:t> право </a:t>
            </a:r>
            <a:r>
              <a:rPr lang="ru-RU" sz="2000" dirty="0" err="1"/>
              <a:t>робити</a:t>
            </a:r>
            <a:r>
              <a:rPr lang="ru-RU" sz="2000" dirty="0"/>
              <a:t> </a:t>
            </a:r>
            <a:r>
              <a:rPr lang="ru-RU" sz="2000" dirty="0" err="1"/>
              <a:t>певні</a:t>
            </a:r>
            <a:r>
              <a:rPr lang="ru-RU" sz="2000" dirty="0"/>
              <a:t> </a:t>
            </a:r>
            <a:r>
              <a:rPr lang="ru-RU" sz="2000" dirty="0" err="1"/>
              <a:t>розпорядження</a:t>
            </a:r>
            <a:r>
              <a:rPr lang="ru-RU" sz="2000" dirty="0"/>
              <a:t>, </a:t>
            </a:r>
            <a:r>
              <a:rPr lang="ru-RU" sz="2000" dirty="0" err="1"/>
              <a:t>вимагати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набувача</a:t>
            </a:r>
            <a:r>
              <a:rPr lang="ru-RU" sz="2000" dirty="0"/>
              <a:t> </a:t>
            </a:r>
            <a:r>
              <a:rPr lang="ru-RU" sz="2000" dirty="0" err="1"/>
              <a:t>вчинення</a:t>
            </a:r>
            <a:r>
              <a:rPr lang="ru-RU" sz="2000" dirty="0"/>
              <a:t> </a:t>
            </a:r>
            <a:r>
              <a:rPr lang="ru-RU" sz="2000" dirty="0" err="1"/>
              <a:t>визначених</a:t>
            </a:r>
            <a:r>
              <a:rPr lang="ru-RU" sz="2000" dirty="0"/>
              <a:t> </a:t>
            </a:r>
            <a:r>
              <a:rPr lang="ru-RU" sz="2000" dirty="0" err="1"/>
              <a:t>умовами</a:t>
            </a:r>
            <a:r>
              <a:rPr lang="ru-RU" sz="2000" dirty="0"/>
              <a:t> договору </a:t>
            </a:r>
            <a:r>
              <a:rPr lang="ru-RU" sz="2000" dirty="0" err="1"/>
              <a:t>дій</a:t>
            </a:r>
            <a:r>
              <a:rPr lang="ru-RU" sz="2000" dirty="0"/>
              <a:t> </a:t>
            </a:r>
            <a:r>
              <a:rPr lang="ru-RU" sz="2000" dirty="0" err="1"/>
              <a:t>майнового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немайнового</a:t>
            </a:r>
            <a:r>
              <a:rPr lang="ru-RU" sz="2000" dirty="0"/>
              <a:t> характеру.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право </a:t>
            </a:r>
            <a:r>
              <a:rPr lang="ru-RU" sz="2000" dirty="0" err="1"/>
              <a:t>призначити</a:t>
            </a:r>
            <a:r>
              <a:rPr lang="ru-RU" sz="2000" dirty="0"/>
              <a:t> особу, яка </a:t>
            </a:r>
            <a:r>
              <a:rPr lang="ru-RU" sz="2000" dirty="0" err="1"/>
              <a:t>здійснюватиме</a:t>
            </a:r>
            <a:r>
              <a:rPr lang="ru-RU" sz="2000" dirty="0"/>
              <a:t> контроль за </a:t>
            </a:r>
            <a:r>
              <a:rPr lang="ru-RU" sz="2000" dirty="0" err="1"/>
              <a:t>виконанням</a:t>
            </a:r>
            <a:r>
              <a:rPr lang="ru-RU" sz="2000" dirty="0"/>
              <a:t> </a:t>
            </a:r>
            <a:r>
              <a:rPr lang="ru-RU" sz="2000" dirty="0" err="1"/>
              <a:t>спадкового</a:t>
            </a:r>
            <a:r>
              <a:rPr lang="ru-RU" sz="2000" dirty="0"/>
              <a:t> договору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, та </a:t>
            </a:r>
            <a:r>
              <a:rPr lang="ru-RU" sz="2000" dirty="0" err="1"/>
              <a:t>вимагати</a:t>
            </a:r>
            <a:r>
              <a:rPr lang="ru-RU" sz="2000" dirty="0"/>
              <a:t> </a:t>
            </a:r>
            <a:r>
              <a:rPr lang="ru-RU" sz="2000" dirty="0" err="1"/>
              <a:t>розірвання</a:t>
            </a:r>
            <a:r>
              <a:rPr lang="ru-RU" sz="2000" dirty="0"/>
              <a:t> договору за </a:t>
            </a:r>
            <a:r>
              <a:rPr lang="ru-RU" sz="2000" dirty="0" err="1"/>
              <a:t>життя</a:t>
            </a:r>
            <a:r>
              <a:rPr lang="ru-RU" sz="2000" dirty="0"/>
              <a:t> у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невиконання</a:t>
            </a:r>
            <a:r>
              <a:rPr lang="ru-RU" sz="2000" dirty="0"/>
              <a:t> </a:t>
            </a:r>
            <a:r>
              <a:rPr lang="ru-RU" sz="2000" dirty="0" err="1"/>
              <a:t>набувачем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розпоряджень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4784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1306.</a:t>
            </a:r>
            <a:r>
              <a:rPr lang="ru-RU" dirty="0"/>
              <a:t> 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з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endParaRPr lang="ru-RU" dirty="0"/>
          </a:p>
          <a:p>
            <a:r>
              <a:rPr lang="ru-RU" dirty="0"/>
              <a:t>1. Предметом </a:t>
            </a:r>
            <a:r>
              <a:rPr lang="ru-RU" dirty="0" err="1"/>
              <a:t>спадкового</a:t>
            </a:r>
            <a:r>
              <a:rPr lang="ru-RU" dirty="0"/>
              <a:t> договору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подружжю</a:t>
            </a:r>
            <a:r>
              <a:rPr lang="ru-RU" dirty="0"/>
              <a:t>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яке є </a:t>
            </a:r>
            <a:r>
              <a:rPr lang="ru-RU" dirty="0" err="1"/>
              <a:t>особистою</a:t>
            </a:r>
            <a:r>
              <a:rPr lang="ru-RU" dirty="0"/>
              <a:t> </a:t>
            </a:r>
            <a:r>
              <a:rPr lang="ru-RU" dirty="0" err="1"/>
              <a:t>власністю</a:t>
            </a:r>
            <a:r>
              <a:rPr lang="ru-RU" dirty="0"/>
              <a:t> будь-кого з </a:t>
            </a:r>
            <a:r>
              <a:rPr lang="ru-RU" dirty="0" err="1"/>
              <a:t>подружжя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Спадковим</a:t>
            </a:r>
            <a:r>
              <a:rPr lang="ru-RU" dirty="0"/>
              <a:t> договором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одного з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спадщина</a:t>
            </a:r>
            <a:r>
              <a:rPr lang="ru-RU" dirty="0"/>
              <a:t> переходить до другого,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другого з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переходить до </a:t>
            </a:r>
            <a:r>
              <a:rPr lang="ru-RU" dirty="0" err="1"/>
              <a:t>набувача</a:t>
            </a:r>
            <a:r>
              <a:rPr lang="ru-RU" dirty="0"/>
              <a:t> за договором.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24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1308.</a:t>
            </a:r>
            <a:r>
              <a:rPr lang="ru-RU" dirty="0"/>
              <a:t> </a:t>
            </a:r>
            <a:r>
              <a:rPr lang="ru-RU" dirty="0" err="1"/>
              <a:t>Розірвання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</a:t>
            </a:r>
          </a:p>
          <a:p>
            <a:r>
              <a:rPr lang="ru-RU" dirty="0"/>
              <a:t>1.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розірвано</a:t>
            </a:r>
            <a:r>
              <a:rPr lang="ru-RU" dirty="0"/>
              <a:t> судом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набувачем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розпоряджень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розірвано</a:t>
            </a:r>
            <a:r>
              <a:rPr lang="ru-RU" dirty="0"/>
              <a:t> судом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ним </a:t>
            </a:r>
            <a:r>
              <a:rPr lang="ru-RU" dirty="0" err="1"/>
              <a:t>розпоряджень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.</a:t>
            </a:r>
          </a:p>
          <a:p>
            <a:r>
              <a:rPr lang="ru-RU" i="1" dirty="0" smtClean="0"/>
              <a:t>Разом </a:t>
            </a:r>
            <a:r>
              <a:rPr lang="ru-RU" i="1" dirty="0"/>
              <a:t>з </a:t>
            </a:r>
            <a:r>
              <a:rPr lang="ru-RU" i="1" dirty="0" err="1"/>
              <a:t>цим</a:t>
            </a:r>
            <a:r>
              <a:rPr lang="ru-RU" i="1" dirty="0"/>
              <a:t> </a:t>
            </a:r>
            <a:r>
              <a:rPr lang="ru-RU" i="1" dirty="0" err="1"/>
              <a:t>необхідно</a:t>
            </a:r>
            <a:r>
              <a:rPr lang="ru-RU" i="1" dirty="0"/>
              <a:t> </a:t>
            </a:r>
            <a:r>
              <a:rPr lang="ru-RU" i="1" dirty="0" err="1"/>
              <a:t>зазначити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заповіт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змінено</a:t>
            </a:r>
            <a:r>
              <a:rPr lang="ru-RU" i="1" dirty="0"/>
              <a:t> особою </a:t>
            </a:r>
            <a:r>
              <a:rPr lang="ru-RU" i="1" dirty="0" err="1"/>
              <a:t>спадкодавцем</a:t>
            </a:r>
            <a:r>
              <a:rPr lang="ru-RU" i="1" dirty="0"/>
              <a:t> у будь-</a:t>
            </a:r>
            <a:r>
              <a:rPr lang="ru-RU" i="1" dirty="0" err="1"/>
              <a:t>який</a:t>
            </a:r>
            <a:r>
              <a:rPr lang="ru-RU" i="1" dirty="0"/>
              <a:t> час. </a:t>
            </a:r>
            <a:r>
              <a:rPr lang="ru-RU" i="1" dirty="0" err="1"/>
              <a:t>Поряд</a:t>
            </a:r>
            <a:r>
              <a:rPr lang="ru-RU" i="1" dirty="0"/>
              <a:t> з </a:t>
            </a:r>
            <a:r>
              <a:rPr lang="ru-RU" i="1" dirty="0" err="1"/>
              <a:t>цим</a:t>
            </a:r>
            <a:r>
              <a:rPr lang="ru-RU" i="1" dirty="0"/>
              <a:t>, </a:t>
            </a:r>
            <a:r>
              <a:rPr lang="ru-RU" i="1" dirty="0" err="1"/>
              <a:t>зважаючи</a:t>
            </a:r>
            <a:r>
              <a:rPr lang="ru-RU" i="1" dirty="0"/>
              <a:t> на </a:t>
            </a:r>
            <a:r>
              <a:rPr lang="ru-RU" i="1" dirty="0" err="1"/>
              <a:t>зазначене</a:t>
            </a:r>
            <a:r>
              <a:rPr lang="ru-RU" i="1" dirty="0"/>
              <a:t>, </a:t>
            </a:r>
            <a:r>
              <a:rPr lang="ru-RU" i="1" dirty="0" err="1"/>
              <a:t>законодавство</a:t>
            </a:r>
            <a:r>
              <a:rPr lang="ru-RU" i="1" dirty="0"/>
              <a:t> </a:t>
            </a:r>
            <a:r>
              <a:rPr lang="ru-RU" i="1" dirty="0" err="1"/>
              <a:t>надає</a:t>
            </a:r>
            <a:r>
              <a:rPr lang="ru-RU" i="1" dirty="0"/>
              <a:t> </a:t>
            </a:r>
            <a:r>
              <a:rPr lang="ru-RU" i="1" dirty="0" err="1"/>
              <a:t>додатковий</a:t>
            </a:r>
            <a:r>
              <a:rPr lang="ru-RU" i="1" dirty="0"/>
              <a:t> </a:t>
            </a:r>
            <a:r>
              <a:rPr lang="ru-RU" i="1" dirty="0" err="1"/>
              <a:t>захист</a:t>
            </a:r>
            <a:r>
              <a:rPr lang="ru-RU" i="1" dirty="0"/>
              <a:t> </a:t>
            </a:r>
            <a:r>
              <a:rPr lang="ru-RU" i="1" dirty="0" err="1"/>
              <a:t>спадкового</a:t>
            </a:r>
            <a:r>
              <a:rPr lang="ru-RU" i="1" dirty="0"/>
              <a:t> договору, так </a:t>
            </a:r>
            <a:r>
              <a:rPr lang="ru-RU" i="1" dirty="0" err="1"/>
              <a:t>заповіт</a:t>
            </a:r>
            <a:r>
              <a:rPr lang="ru-RU" i="1" dirty="0"/>
              <a:t>, </a:t>
            </a:r>
            <a:r>
              <a:rPr lang="ru-RU" i="1" dirty="0" err="1"/>
              <a:t>складений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майна, </a:t>
            </a:r>
            <a:r>
              <a:rPr lang="ru-RU" i="1" dirty="0" err="1"/>
              <a:t>вказаного</a:t>
            </a:r>
            <a:r>
              <a:rPr lang="ru-RU" i="1" dirty="0"/>
              <a:t> у </a:t>
            </a:r>
            <a:r>
              <a:rPr lang="ru-RU" i="1" dirty="0" err="1"/>
              <a:t>спадковому</a:t>
            </a:r>
            <a:r>
              <a:rPr lang="ru-RU" i="1" dirty="0"/>
              <a:t> </a:t>
            </a:r>
            <a:r>
              <a:rPr lang="ru-RU" i="1" dirty="0" err="1"/>
              <a:t>договорі</a:t>
            </a:r>
            <a:r>
              <a:rPr lang="ru-RU" i="1" dirty="0"/>
              <a:t>, є </a:t>
            </a:r>
            <a:r>
              <a:rPr lang="ru-RU" i="1" dirty="0" err="1"/>
              <a:t>нікчемним</a:t>
            </a:r>
            <a:r>
              <a:rPr lang="ru-RU" i="1" dirty="0"/>
              <a:t>, а тому </a:t>
            </a:r>
            <a:r>
              <a:rPr lang="ru-RU" i="1" dirty="0" err="1"/>
              <a:t>пізніше</a:t>
            </a:r>
            <a:r>
              <a:rPr lang="ru-RU" i="1" dirty="0"/>
              <a:t> </a:t>
            </a:r>
            <a:r>
              <a:rPr lang="ru-RU" i="1" dirty="0" err="1"/>
              <a:t>вчинений</a:t>
            </a:r>
            <a:r>
              <a:rPr lang="ru-RU" i="1" dirty="0"/>
              <a:t> </a:t>
            </a:r>
            <a:r>
              <a:rPr lang="ru-RU" i="1" dirty="0" err="1"/>
              <a:t>спадковий</a:t>
            </a:r>
            <a:r>
              <a:rPr lang="ru-RU" i="1" dirty="0"/>
              <a:t> </a:t>
            </a:r>
            <a:r>
              <a:rPr lang="ru-RU" i="1" dirty="0" err="1"/>
              <a:t>договір</a:t>
            </a:r>
            <a:r>
              <a:rPr lang="ru-RU" i="1" dirty="0"/>
              <a:t> </a:t>
            </a:r>
            <a:r>
              <a:rPr lang="ru-RU" i="1" dirty="0" err="1"/>
              <a:t>скасовує</a:t>
            </a:r>
            <a:r>
              <a:rPr lang="ru-RU" i="1" dirty="0"/>
              <a:t> </a:t>
            </a:r>
            <a:r>
              <a:rPr lang="ru-RU" i="1" dirty="0" err="1"/>
              <a:t>заповіт</a:t>
            </a:r>
            <a:r>
              <a:rPr lang="ru-RU" i="1" dirty="0"/>
              <a:t/>
            </a:r>
            <a:br>
              <a:rPr lang="ru-RU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3522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1307.</a:t>
            </a:r>
            <a:r>
              <a:rPr lang="ru-RU" dirty="0"/>
              <a:t> 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</a:t>
            </a:r>
          </a:p>
          <a:p>
            <a:r>
              <a:rPr lang="ru-RU" dirty="0"/>
              <a:t>1. На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визначене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, </a:t>
            </a:r>
            <a:r>
              <a:rPr lang="ru-RU" dirty="0" err="1"/>
              <a:t>нотаріус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посвідчив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, </a:t>
            </a:r>
            <a:r>
              <a:rPr lang="ru-RU" dirty="0" err="1"/>
              <a:t>накладає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відчужувач</a:t>
            </a:r>
            <a:r>
              <a:rPr lang="ru-RU" dirty="0"/>
              <a:t> </a:t>
            </a:r>
            <a:r>
              <a:rPr lang="ru-RU" dirty="0" err="1"/>
              <a:t>склав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майна, </a:t>
            </a:r>
            <a:r>
              <a:rPr lang="ru-RU" dirty="0" err="1"/>
              <a:t>вказаного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, є </a:t>
            </a:r>
            <a:r>
              <a:rPr lang="ru-RU" dirty="0" err="1"/>
              <a:t>нікчемним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Відчужувач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призначити</a:t>
            </a:r>
            <a:r>
              <a:rPr lang="ru-RU" dirty="0"/>
              <a:t> особу, яка буде </a:t>
            </a:r>
            <a:r>
              <a:rPr lang="ru-RU" dirty="0" err="1"/>
              <a:t>здійснювати</a:t>
            </a:r>
            <a:r>
              <a:rPr lang="ru-RU" dirty="0"/>
              <a:t> контроль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особи контроль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42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як вид </a:t>
            </a:r>
            <a:r>
              <a:rPr lang="ru-RU" dirty="0" err="1"/>
              <a:t>правочину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до ст. 744 ЦК </a:t>
            </a:r>
            <a:r>
              <a:rPr lang="ru-RU" dirty="0" err="1"/>
              <a:t>України</a:t>
            </a:r>
            <a:r>
              <a:rPr lang="ru-RU" dirty="0"/>
              <a:t> за договором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одна сторона (</a:t>
            </a:r>
            <a:r>
              <a:rPr lang="ru-RU" dirty="0" err="1"/>
              <a:t>відчужувач</a:t>
            </a:r>
            <a:r>
              <a:rPr lang="ru-RU" dirty="0"/>
              <a:t>)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(</a:t>
            </a:r>
            <a:r>
              <a:rPr lang="ru-RU" dirty="0" err="1"/>
              <a:t>набувачеві</a:t>
            </a:r>
            <a:r>
              <a:rPr lang="ru-RU" dirty="0"/>
              <a:t>)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житловий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квартиру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,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, </a:t>
            </a:r>
            <a:r>
              <a:rPr lang="ru-RU" dirty="0" err="1"/>
              <a:t>взамін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набувач</a:t>
            </a:r>
            <a:r>
              <a:rPr lang="ru-RU" dirty="0"/>
              <a:t> </a:t>
            </a:r>
            <a:r>
              <a:rPr lang="ru-RU" dirty="0" err="1"/>
              <a:t>зобов'язується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</a:t>
            </a:r>
            <a:r>
              <a:rPr lang="ru-RU" dirty="0" err="1"/>
              <a:t>утриманням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доглядом </a:t>
            </a:r>
            <a:r>
              <a:rPr lang="ru-RU" dirty="0" err="1"/>
              <a:t>довічно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мету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-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відчужувачем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, а для </a:t>
            </a:r>
            <a:r>
              <a:rPr lang="ru-RU" dirty="0" err="1"/>
              <a:t>набувача</a:t>
            </a:r>
            <a:r>
              <a:rPr lang="ru-RU" dirty="0"/>
              <a:t> –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22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ст. 746 ЦК </a:t>
            </a:r>
            <a:r>
              <a:rPr lang="ru-RU" dirty="0" err="1"/>
              <a:t>України</a:t>
            </a:r>
            <a:r>
              <a:rPr lang="ru-RU" dirty="0"/>
              <a:t> сторонами в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є </a:t>
            </a:r>
            <a:r>
              <a:rPr lang="ru-RU" dirty="0" err="1"/>
              <a:t>відчужувач</a:t>
            </a:r>
            <a:r>
              <a:rPr lang="ru-RU" dirty="0"/>
              <a:t> і </a:t>
            </a:r>
            <a:r>
              <a:rPr lang="ru-RU" dirty="0" err="1"/>
              <a:t>набувач</a:t>
            </a:r>
            <a:r>
              <a:rPr lang="ru-RU" dirty="0"/>
              <a:t>. </a:t>
            </a:r>
            <a:r>
              <a:rPr lang="ru-RU" dirty="0" err="1"/>
              <a:t>Відчужувачем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та стану </a:t>
            </a:r>
            <a:r>
              <a:rPr lang="ru-RU" dirty="0" err="1"/>
              <a:t>здоров'я</a:t>
            </a:r>
            <a:r>
              <a:rPr lang="ru-RU" dirty="0"/>
              <a:t>, а </a:t>
            </a:r>
            <a:r>
              <a:rPr lang="ru-RU" dirty="0" err="1"/>
              <a:t>набувачем</a:t>
            </a:r>
            <a:r>
              <a:rPr lang="ru-RU" dirty="0"/>
              <a:t> - </a:t>
            </a:r>
            <a:r>
              <a:rPr lang="ru-RU" dirty="0" err="1"/>
              <a:t>повнолітня</a:t>
            </a:r>
            <a:r>
              <a:rPr lang="ru-RU" dirty="0"/>
              <a:t> </a:t>
            </a:r>
            <a:r>
              <a:rPr lang="ru-RU" dirty="0" err="1"/>
              <a:t>дієздатна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особа. </a:t>
            </a:r>
            <a:r>
              <a:rPr lang="ru-RU" dirty="0" err="1"/>
              <a:t>Законодавством</a:t>
            </a:r>
            <a:r>
              <a:rPr lang="ru-RU" dirty="0"/>
              <a:t> не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27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Змістом</a:t>
            </a:r>
            <a:r>
              <a:rPr lang="ru-RU" dirty="0"/>
              <a:t>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є права та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 </a:t>
            </a:r>
            <a:r>
              <a:rPr lang="ru-RU" dirty="0"/>
              <a:t>за </a:t>
            </a:r>
            <a:r>
              <a:rPr lang="ru-RU" dirty="0" err="1"/>
              <a:t>даним</a:t>
            </a:r>
            <a:r>
              <a:rPr lang="ru-RU" dirty="0"/>
              <a:t> договором </a:t>
            </a:r>
            <a:r>
              <a:rPr lang="ru-RU" dirty="0" err="1"/>
              <a:t>відчужувач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права: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догляду,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зобов’язаний</a:t>
            </a:r>
            <a:r>
              <a:rPr lang="ru-RU" dirty="0"/>
              <a:t> буде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набувач</a:t>
            </a:r>
            <a:r>
              <a:rPr lang="ru-RU" dirty="0"/>
              <a:t>;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житлом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квартирі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ним передано за договором;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умов договору з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(догляду); </a:t>
            </a:r>
            <a:endParaRPr lang="en-US" dirty="0"/>
          </a:p>
          <a:p>
            <a:r>
              <a:rPr lang="ru-RU" dirty="0"/>
              <a:t>-у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неналежного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набувачем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, на </a:t>
            </a:r>
            <a:r>
              <a:rPr lang="ru-RU" dirty="0" err="1"/>
              <a:t>розірвання</a:t>
            </a:r>
            <a:r>
              <a:rPr lang="ru-RU" dirty="0"/>
              <a:t> договору у судовому порядку.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26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Набувач</a:t>
            </a:r>
            <a:r>
              <a:rPr lang="ru-RU" dirty="0"/>
              <a:t>, в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права: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здійснювати</a:t>
            </a:r>
            <a:r>
              <a:rPr lang="ru-RU" dirty="0"/>
              <a:t> право </a:t>
            </a:r>
            <a:r>
              <a:rPr lang="ru-RU" dirty="0" err="1"/>
              <a:t>володіння</a:t>
            </a:r>
            <a:r>
              <a:rPr lang="ru-RU" dirty="0"/>
              <a:t> та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переданим</a:t>
            </a:r>
            <a:r>
              <a:rPr lang="ru-RU" dirty="0"/>
              <a:t> за договором; </a:t>
            </a:r>
            <a:endParaRPr lang="en-US" dirty="0"/>
          </a:p>
          <a:p>
            <a:r>
              <a:rPr lang="ru-RU" dirty="0"/>
              <a:t>-у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договору на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з них </a:t>
            </a:r>
            <a:r>
              <a:rPr lang="ru-RU" dirty="0" err="1"/>
              <a:t>набувач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(</a:t>
            </a:r>
            <a:r>
              <a:rPr lang="ru-RU" dirty="0" err="1"/>
              <a:t>абз</a:t>
            </a:r>
            <a:r>
              <a:rPr lang="ru-RU" dirty="0"/>
              <a:t>. 2 ч. 1 ст. 747 ЦК); -на </a:t>
            </a:r>
            <a:r>
              <a:rPr lang="ru-RU" dirty="0" err="1"/>
              <a:t>розірвання</a:t>
            </a:r>
            <a:r>
              <a:rPr lang="ru-RU" dirty="0"/>
              <a:t> договору. </a:t>
            </a:r>
            <a:endParaRPr lang="en-US" dirty="0"/>
          </a:p>
          <a:p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, то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обов’язками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є :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матеріальним</a:t>
            </a:r>
            <a:r>
              <a:rPr lang="ru-RU" dirty="0"/>
              <a:t> </a:t>
            </a:r>
            <a:r>
              <a:rPr lang="ru-RU" dirty="0" err="1"/>
              <a:t>утриманням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доглядом </a:t>
            </a:r>
            <a:r>
              <a:rPr lang="ru-RU" dirty="0" err="1"/>
              <a:t>довічно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визначену</a:t>
            </a:r>
            <a:r>
              <a:rPr lang="ru-RU" dirty="0"/>
              <a:t> договором </a:t>
            </a:r>
            <a:r>
              <a:rPr lang="ru-RU" dirty="0" err="1"/>
              <a:t>третю</a:t>
            </a:r>
            <a:r>
              <a:rPr lang="ru-RU" dirty="0"/>
              <a:t> особу;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житлом</a:t>
            </a:r>
            <a:r>
              <a:rPr lang="ru-RU" dirty="0"/>
              <a:t>;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</a:t>
            </a:r>
            <a:r>
              <a:rPr lang="ru-RU" dirty="0" err="1"/>
              <a:t>поховати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договором.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82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ст. 755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розірваний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особи,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укладений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неналежного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набувачем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вини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</a:t>
            </a:r>
            <a:r>
              <a:rPr lang="ru-RU" dirty="0" err="1"/>
              <a:t>припиняється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/>
              <a:t>розірванні</a:t>
            </a:r>
            <a:r>
              <a:rPr lang="ru-RU" dirty="0"/>
              <a:t>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невиконанням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неналежним</a:t>
            </a:r>
            <a:r>
              <a:rPr lang="ru-RU" dirty="0"/>
              <a:t>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набувачем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за договором </a:t>
            </a:r>
            <a:r>
              <a:rPr lang="ru-RU" dirty="0" err="1"/>
              <a:t>відчужувач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було</a:t>
            </a:r>
            <a:r>
              <a:rPr lang="ru-RU" dirty="0"/>
              <a:t> ним </a:t>
            </a:r>
            <a:r>
              <a:rPr lang="ru-RU" dirty="0" err="1"/>
              <a:t>передане</a:t>
            </a:r>
            <a:r>
              <a:rPr lang="ru-RU" dirty="0"/>
              <a:t>, і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3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1237.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зробити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Відказоодержувачами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входять</a:t>
            </a:r>
            <a:r>
              <a:rPr lang="ru-RU" dirty="0"/>
              <a:t> до числа </a:t>
            </a:r>
            <a:r>
              <a:rPr lang="ru-RU" dirty="0" err="1"/>
              <a:t>спадкоємців</a:t>
            </a:r>
            <a:r>
              <a:rPr lang="ru-RU" dirty="0"/>
              <a:t> за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67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відчужувану</a:t>
            </a:r>
            <a:r>
              <a:rPr lang="ru-RU" dirty="0"/>
              <a:t> є </a:t>
            </a:r>
            <a:r>
              <a:rPr lang="ru-RU" dirty="0" err="1"/>
              <a:t>правовим</a:t>
            </a:r>
            <a:r>
              <a:rPr lang="ru-RU" dirty="0"/>
              <a:t>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розірвання</a:t>
            </a:r>
            <a:r>
              <a:rPr lang="ru-RU" dirty="0"/>
              <a:t>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,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поніс</a:t>
            </a:r>
            <a:r>
              <a:rPr lang="ru-RU" dirty="0"/>
              <a:t> </a:t>
            </a:r>
            <a:r>
              <a:rPr lang="ru-RU" dirty="0" err="1"/>
              <a:t>набувач</a:t>
            </a:r>
            <a:r>
              <a:rPr lang="ru-RU" dirty="0"/>
              <a:t> при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, </a:t>
            </a:r>
            <a:r>
              <a:rPr lang="ru-RU" dirty="0" err="1"/>
              <a:t>йому</a:t>
            </a:r>
            <a:r>
              <a:rPr lang="ru-RU" dirty="0"/>
              <a:t> не </a:t>
            </a:r>
            <a:r>
              <a:rPr lang="ru-RU" dirty="0" err="1"/>
              <a:t>відшкодовуються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зловживання</a:t>
            </a:r>
            <a:r>
              <a:rPr lang="ru-RU" dirty="0"/>
              <a:t> з боку </a:t>
            </a:r>
            <a:r>
              <a:rPr lang="ru-RU" dirty="0" err="1"/>
              <a:t>відчужувача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без </a:t>
            </a:r>
            <a:r>
              <a:rPr lang="ru-RU" dirty="0" err="1"/>
              <a:t>попередження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прострочити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не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взяте</a:t>
            </a:r>
            <a:r>
              <a:rPr lang="ru-RU" dirty="0"/>
              <a:t> на себе </a:t>
            </a:r>
            <a:r>
              <a:rPr lang="ru-RU" dirty="0" err="1"/>
              <a:t>зобов’язання</a:t>
            </a:r>
            <a:r>
              <a:rPr lang="ru-RU" dirty="0"/>
              <a:t> по догляду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утриманню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керуватися</a:t>
            </a:r>
            <a:r>
              <a:rPr lang="ru-RU" dirty="0"/>
              <a:t>  ч. 2 ст. 613 ЦК </a:t>
            </a:r>
            <a:r>
              <a:rPr lang="ru-RU" dirty="0" err="1"/>
              <a:t>України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кредитор не вчинив </a:t>
            </a:r>
            <a:r>
              <a:rPr lang="ru-RU" dirty="0" err="1"/>
              <a:t>дії</a:t>
            </a:r>
            <a:r>
              <a:rPr lang="ru-RU" dirty="0"/>
              <a:t>,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боржник</a:t>
            </a:r>
            <a:r>
              <a:rPr lang="ru-RU" dirty="0"/>
              <a:t> не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відстрочене</a:t>
            </a:r>
            <a:r>
              <a:rPr lang="ru-RU" dirty="0"/>
              <a:t> на час </a:t>
            </a:r>
            <a:r>
              <a:rPr lang="ru-RU" dirty="0" err="1"/>
              <a:t>прострочення</a:t>
            </a:r>
            <a:r>
              <a:rPr lang="ru-RU" dirty="0"/>
              <a:t> кредитора. </a:t>
            </a:r>
            <a:r>
              <a:rPr lang="ru-RU" dirty="0" err="1"/>
              <a:t>Тобто</a:t>
            </a:r>
            <a:r>
              <a:rPr lang="ru-RU" dirty="0"/>
              <a:t>, </a:t>
            </a:r>
            <a:r>
              <a:rPr lang="ru-RU" dirty="0" err="1"/>
              <a:t>набувач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не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строку, коли </a:t>
            </a:r>
            <a:r>
              <a:rPr lang="ru-RU" dirty="0" err="1"/>
              <a:t>відчужувач</a:t>
            </a:r>
            <a:r>
              <a:rPr lang="ru-RU" dirty="0"/>
              <a:t> </a:t>
            </a:r>
            <a:r>
              <a:rPr lang="ru-RU" dirty="0" err="1"/>
              <a:t>відмовляється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перешкоджає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виконанню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1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за </a:t>
            </a:r>
            <a:r>
              <a:rPr lang="ru-RU" dirty="0" err="1"/>
              <a:t>набувачем</a:t>
            </a:r>
            <a:r>
              <a:rPr lang="ru-RU" dirty="0"/>
              <a:t> права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часткової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житло</a:t>
            </a:r>
            <a:r>
              <a:rPr lang="ru-RU" dirty="0"/>
              <a:t> при </a:t>
            </a:r>
            <a:r>
              <a:rPr lang="ru-RU" dirty="0" err="1"/>
              <a:t>розірванні</a:t>
            </a:r>
            <a:r>
              <a:rPr lang="ru-RU" dirty="0"/>
              <a:t> договору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неможливістю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за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судом </a:t>
            </a:r>
            <a:r>
              <a:rPr lang="ru-RU" dirty="0" err="1"/>
              <a:t>враховується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часу,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належно</a:t>
            </a:r>
            <a:r>
              <a:rPr lang="ru-RU" dirty="0"/>
              <a:t> </a:t>
            </a:r>
            <a:r>
              <a:rPr lang="ru-RU" dirty="0" err="1"/>
              <a:t>виконував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за договором, та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 у </a:t>
            </a:r>
            <a:r>
              <a:rPr lang="ru-RU" dirty="0" err="1"/>
              <a:t>набувача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947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природою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схожий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спадковим</a:t>
            </a:r>
            <a:r>
              <a:rPr lang="ru-RU" dirty="0"/>
              <a:t> договором,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відчужувачем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власником</a:t>
            </a:r>
            <a:r>
              <a:rPr lang="ru-RU" dirty="0"/>
              <a:t> майна та </a:t>
            </a:r>
            <a:r>
              <a:rPr lang="ru-RU" dirty="0" err="1"/>
              <a:t>набувачем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, та на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покладається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та </a:t>
            </a:r>
            <a:r>
              <a:rPr lang="ru-RU" dirty="0" err="1"/>
              <a:t>немайнового</a:t>
            </a:r>
            <a:r>
              <a:rPr lang="ru-RU" dirty="0"/>
              <a:t> характеру. </a:t>
            </a:r>
            <a:endParaRPr lang="en-US" dirty="0"/>
          </a:p>
          <a:p>
            <a:r>
              <a:rPr lang="ru-RU" dirty="0"/>
              <a:t> 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87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природою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схожий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спадковим</a:t>
            </a:r>
            <a:r>
              <a:rPr lang="ru-RU" dirty="0"/>
              <a:t> договором,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відчужувачем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власником</a:t>
            </a:r>
            <a:r>
              <a:rPr lang="ru-RU" dirty="0"/>
              <a:t> майна та </a:t>
            </a:r>
            <a:r>
              <a:rPr lang="ru-RU" dirty="0" err="1"/>
              <a:t>набувачем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, та на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покладається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та </a:t>
            </a:r>
            <a:r>
              <a:rPr lang="ru-RU" dirty="0" err="1"/>
              <a:t>немайнового</a:t>
            </a:r>
            <a:r>
              <a:rPr lang="ru-RU" dirty="0"/>
              <a:t> характеру. Основною </a:t>
            </a:r>
            <a:r>
              <a:rPr lang="ru-RU" dirty="0" err="1"/>
              <a:t>відмінністю</a:t>
            </a:r>
            <a:r>
              <a:rPr lang="ru-RU" dirty="0"/>
              <a:t>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є момент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предметом договору. А </a:t>
            </a:r>
            <a:r>
              <a:rPr lang="ru-RU" dirty="0" err="1"/>
              <a:t>саме</a:t>
            </a:r>
            <a:r>
              <a:rPr lang="ru-RU" dirty="0"/>
              <a:t>: за договором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право </a:t>
            </a:r>
            <a:r>
              <a:rPr lang="ru-RU" dirty="0" err="1"/>
              <a:t>власності</a:t>
            </a:r>
            <a:r>
              <a:rPr lang="ru-RU" dirty="0"/>
              <a:t> у </a:t>
            </a:r>
            <a:r>
              <a:rPr lang="ru-RU" dirty="0" err="1"/>
              <a:t>набувача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з моменту </a:t>
            </a:r>
            <a:r>
              <a:rPr lang="ru-RU" dirty="0" err="1"/>
              <a:t>посвідчення</a:t>
            </a:r>
            <a:r>
              <a:rPr lang="ru-RU" dirty="0"/>
              <a:t> договору (у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- з моменту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договору), то за </a:t>
            </a:r>
            <a:r>
              <a:rPr lang="ru-RU" dirty="0" err="1"/>
              <a:t>спадковим</a:t>
            </a:r>
            <a:r>
              <a:rPr lang="ru-RU" dirty="0"/>
              <a:t> договором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переходить до </a:t>
            </a:r>
            <a:r>
              <a:rPr lang="ru-RU" dirty="0" err="1"/>
              <a:t>набувача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. </a:t>
            </a:r>
            <a:r>
              <a:rPr lang="ru-RU" dirty="0" err="1"/>
              <a:t>Набувач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договору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,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права на </a:t>
            </a:r>
            <a:r>
              <a:rPr lang="ru-RU" dirty="0" err="1"/>
              <a:t>майно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 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04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Основною </a:t>
            </a:r>
            <a:r>
              <a:rPr lang="ru-RU" dirty="0" err="1"/>
              <a:t>відмінністю</a:t>
            </a:r>
            <a:r>
              <a:rPr lang="ru-RU" dirty="0"/>
              <a:t>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є момент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предметом договору. А </a:t>
            </a:r>
            <a:r>
              <a:rPr lang="ru-RU" dirty="0" err="1"/>
              <a:t>саме</a:t>
            </a:r>
            <a:r>
              <a:rPr lang="ru-RU" dirty="0"/>
              <a:t>: за договором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(догляду) право </a:t>
            </a:r>
            <a:r>
              <a:rPr lang="ru-RU" dirty="0" err="1"/>
              <a:t>власності</a:t>
            </a:r>
            <a:r>
              <a:rPr lang="ru-RU" dirty="0"/>
              <a:t> у </a:t>
            </a:r>
            <a:r>
              <a:rPr lang="ru-RU" dirty="0" err="1"/>
              <a:t>набувача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з моменту </a:t>
            </a:r>
            <a:r>
              <a:rPr lang="ru-RU" dirty="0" err="1"/>
              <a:t>посвідчення</a:t>
            </a:r>
            <a:r>
              <a:rPr lang="ru-RU" dirty="0"/>
              <a:t> договору (у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- з моменту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договору), то за </a:t>
            </a:r>
            <a:r>
              <a:rPr lang="ru-RU" dirty="0" err="1"/>
              <a:t>спадковим</a:t>
            </a:r>
            <a:r>
              <a:rPr lang="ru-RU" dirty="0"/>
              <a:t> договором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переходить до </a:t>
            </a:r>
            <a:r>
              <a:rPr lang="ru-RU" dirty="0" err="1"/>
              <a:t>набувача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. </a:t>
            </a:r>
            <a:r>
              <a:rPr lang="ru-RU" dirty="0" err="1"/>
              <a:t>Набувач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договору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</a:t>
            </a:r>
            <a:r>
              <a:rPr lang="ru-RU" dirty="0" err="1"/>
              <a:t>договорі</a:t>
            </a:r>
            <a:r>
              <a:rPr lang="ru-RU" dirty="0"/>
              <a:t>,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права на </a:t>
            </a:r>
            <a:r>
              <a:rPr lang="ru-RU" dirty="0" err="1"/>
              <a:t>майно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 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78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та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err="1"/>
              <a:t>Стаття</a:t>
            </a:r>
            <a:r>
              <a:rPr lang="ru-RU" sz="2000" dirty="0"/>
              <a:t> 1304 ЦК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визначає</a:t>
            </a:r>
            <a:r>
              <a:rPr lang="ru-RU" sz="2000" dirty="0"/>
              <a:t> </a:t>
            </a:r>
            <a:r>
              <a:rPr lang="ru-RU" sz="2000" dirty="0" err="1"/>
              <a:t>вимоги</a:t>
            </a:r>
            <a:r>
              <a:rPr lang="ru-RU" sz="2000" dirty="0"/>
              <a:t> до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спадкового</a:t>
            </a:r>
            <a:r>
              <a:rPr lang="ru-RU" sz="2000" dirty="0"/>
              <a:t> договору. А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передбачено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спадковий</a:t>
            </a:r>
            <a:r>
              <a:rPr lang="ru-RU" sz="2000" dirty="0"/>
              <a:t> </a:t>
            </a:r>
            <a:r>
              <a:rPr lang="ru-RU" sz="2000" dirty="0" err="1"/>
              <a:t>договір</a:t>
            </a:r>
            <a:r>
              <a:rPr lang="ru-RU" sz="2000" dirty="0"/>
              <a:t> повинен бути </a:t>
            </a:r>
            <a:r>
              <a:rPr lang="ru-RU" sz="2000" dirty="0" err="1"/>
              <a:t>укладений</a:t>
            </a:r>
            <a:r>
              <a:rPr lang="ru-RU" sz="2000" dirty="0"/>
              <a:t> у </a:t>
            </a:r>
            <a:r>
              <a:rPr lang="ru-RU" sz="2000" dirty="0" err="1"/>
              <a:t>письмовій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/>
              <a:t> і </a:t>
            </a:r>
            <a:r>
              <a:rPr lang="ru-RU" sz="2000" dirty="0" err="1"/>
              <a:t>нотаріально</a:t>
            </a:r>
            <a:r>
              <a:rPr lang="ru-RU" sz="2000" dirty="0"/>
              <a:t> </a:t>
            </a:r>
            <a:r>
              <a:rPr lang="ru-RU" sz="2000" dirty="0" err="1"/>
              <a:t>посвідчений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зареєстрований</a:t>
            </a:r>
            <a:r>
              <a:rPr lang="ru-RU" sz="2000" dirty="0"/>
              <a:t> у </a:t>
            </a:r>
            <a:r>
              <a:rPr lang="ru-RU" sz="2000" dirty="0" err="1"/>
              <a:t>Спадковому</a:t>
            </a:r>
            <a:r>
              <a:rPr lang="ru-RU" sz="2000" dirty="0"/>
              <a:t> </a:t>
            </a:r>
            <a:r>
              <a:rPr lang="ru-RU" sz="2000" dirty="0" err="1"/>
              <a:t>реєстрі</a:t>
            </a:r>
            <a:r>
              <a:rPr lang="ru-RU" sz="2000" dirty="0"/>
              <a:t>. </a:t>
            </a:r>
            <a:r>
              <a:rPr lang="ru-RU" sz="2000" dirty="0" err="1"/>
              <a:t>Вимоги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договору </a:t>
            </a:r>
            <a:r>
              <a:rPr lang="ru-RU" sz="2000" dirty="0" err="1"/>
              <a:t>довічного</a:t>
            </a:r>
            <a:r>
              <a:rPr lang="ru-RU" sz="2000" dirty="0"/>
              <a:t> </a:t>
            </a:r>
            <a:r>
              <a:rPr lang="ru-RU" sz="2000" dirty="0" err="1"/>
              <a:t>утримання</a:t>
            </a:r>
            <a:r>
              <a:rPr lang="ru-RU" sz="2000" dirty="0"/>
              <a:t> </a:t>
            </a:r>
            <a:r>
              <a:rPr lang="ru-RU" sz="2000" dirty="0" err="1"/>
              <a:t>закріплені</a:t>
            </a:r>
            <a:r>
              <a:rPr lang="ru-RU" sz="2000" dirty="0"/>
              <a:t> в ст. 745 ЦК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передбачають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даний</a:t>
            </a:r>
            <a:r>
              <a:rPr lang="ru-RU" sz="2000" dirty="0"/>
              <a:t> </a:t>
            </a:r>
            <a:r>
              <a:rPr lang="ru-RU" sz="2000" dirty="0" err="1"/>
              <a:t>договір</a:t>
            </a:r>
            <a:r>
              <a:rPr lang="ru-RU" sz="2000" dirty="0"/>
              <a:t> </a:t>
            </a:r>
            <a:r>
              <a:rPr lang="ru-RU" sz="2000" dirty="0" err="1"/>
              <a:t>укладається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в </a:t>
            </a:r>
            <a:r>
              <a:rPr lang="ru-RU" sz="2000" dirty="0" err="1"/>
              <a:t>письмовій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/>
              <a:t> </a:t>
            </a:r>
            <a:r>
              <a:rPr lang="ru-RU" sz="2000" dirty="0" err="1"/>
              <a:t>іі</a:t>
            </a:r>
            <a:r>
              <a:rPr lang="ru-RU" sz="2000" dirty="0"/>
              <a:t> </a:t>
            </a:r>
            <a:r>
              <a:rPr lang="ru-RU" sz="2000" dirty="0" err="1"/>
              <a:t>підлягає</a:t>
            </a:r>
            <a:r>
              <a:rPr lang="ru-RU" sz="2000" dirty="0"/>
              <a:t> </a:t>
            </a:r>
            <a:r>
              <a:rPr lang="ru-RU" sz="2000" dirty="0" err="1"/>
              <a:t>нотаріальному</a:t>
            </a:r>
            <a:r>
              <a:rPr lang="ru-RU" sz="2000" dirty="0"/>
              <a:t> </a:t>
            </a:r>
            <a:r>
              <a:rPr lang="ru-RU" sz="2000" dirty="0" err="1"/>
              <a:t>посвідченню</a:t>
            </a:r>
            <a:r>
              <a:rPr lang="ru-RU" sz="2000" dirty="0"/>
              <a:t>.  </a:t>
            </a:r>
            <a:endParaRPr lang="en-US" sz="2000" dirty="0"/>
          </a:p>
          <a:p>
            <a:r>
              <a:rPr lang="ru-RU" sz="2000" dirty="0"/>
              <a:t>При </a:t>
            </a:r>
            <a:r>
              <a:rPr lang="ru-RU" sz="2000" dirty="0" err="1"/>
              <a:t>цьому</a:t>
            </a:r>
            <a:r>
              <a:rPr lang="ru-RU" sz="2000" dirty="0"/>
              <a:t>, </a:t>
            </a:r>
            <a:r>
              <a:rPr lang="ru-RU" sz="2000" dirty="0" err="1"/>
              <a:t>обов’язковому</a:t>
            </a:r>
            <a:r>
              <a:rPr lang="ru-RU" sz="2000" dirty="0"/>
              <a:t> </a:t>
            </a:r>
            <a:r>
              <a:rPr lang="ru-RU" sz="2000" dirty="0" err="1"/>
              <a:t>нотаріальному</a:t>
            </a:r>
            <a:r>
              <a:rPr lang="ru-RU" sz="2000" dirty="0"/>
              <a:t> </a:t>
            </a:r>
            <a:r>
              <a:rPr lang="ru-RU" sz="2000" dirty="0" err="1"/>
              <a:t>посвідченню</a:t>
            </a:r>
            <a:r>
              <a:rPr lang="ru-RU" sz="2000" dirty="0"/>
              <a:t> </a:t>
            </a:r>
            <a:r>
              <a:rPr lang="ru-RU" sz="2000" dirty="0" err="1"/>
              <a:t>підлягають</a:t>
            </a:r>
            <a:r>
              <a:rPr lang="ru-RU" sz="2000" dirty="0"/>
              <a:t> абсолютно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спадкові</a:t>
            </a:r>
            <a:r>
              <a:rPr lang="ru-RU" sz="2000" dirty="0"/>
              <a:t> договори та договори </a:t>
            </a:r>
            <a:r>
              <a:rPr lang="ru-RU" sz="2000" dirty="0" err="1"/>
              <a:t>довічного</a:t>
            </a:r>
            <a:r>
              <a:rPr lang="ru-RU" sz="2000" dirty="0"/>
              <a:t> </a:t>
            </a:r>
            <a:r>
              <a:rPr lang="ru-RU" sz="2000" dirty="0" err="1"/>
              <a:t>утримання</a:t>
            </a:r>
            <a:r>
              <a:rPr lang="ru-RU" sz="2000" dirty="0"/>
              <a:t>, </a:t>
            </a:r>
            <a:r>
              <a:rPr lang="ru-RU" sz="2000" dirty="0" err="1"/>
              <a:t>незалежно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того, яке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 є предметом такого договору – </a:t>
            </a:r>
            <a:r>
              <a:rPr lang="ru-RU" sz="2000" dirty="0" err="1"/>
              <a:t>рухоме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нерухоме</a:t>
            </a:r>
            <a:r>
              <a:rPr lang="ru-RU" sz="2000" dirty="0"/>
              <a:t>. 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65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норм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недотримання</a:t>
            </a:r>
            <a:r>
              <a:rPr lang="ru-RU" dirty="0"/>
              <a:t> </a:t>
            </a:r>
            <a:r>
              <a:rPr lang="ru-RU" dirty="0" err="1"/>
              <a:t>обов’язкового</a:t>
            </a:r>
            <a:r>
              <a:rPr lang="ru-RU" dirty="0"/>
              <a:t> </a:t>
            </a:r>
            <a:r>
              <a:rPr lang="ru-RU" dirty="0" err="1"/>
              <a:t>нотаріального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та договору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, то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про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правил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нікчемності</a:t>
            </a:r>
            <a:r>
              <a:rPr lang="ru-RU" dirty="0"/>
              <a:t> таких </a:t>
            </a:r>
            <a:r>
              <a:rPr lang="ru-RU" dirty="0" err="1"/>
              <a:t>договорів</a:t>
            </a:r>
            <a:r>
              <a:rPr lang="ru-RU" dirty="0"/>
              <a:t>.  </a:t>
            </a:r>
            <a:endParaRPr lang="en-US" dirty="0"/>
          </a:p>
          <a:p>
            <a:r>
              <a:rPr lang="ru-RU" dirty="0" err="1"/>
              <a:t>Відповідно</a:t>
            </a:r>
            <a:r>
              <a:rPr lang="ru-RU" dirty="0"/>
              <a:t> до Порядку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нотаріусами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та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довічного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, предметом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посвідчується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з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правил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004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За </a:t>
            </a:r>
            <a:r>
              <a:rPr lang="ru-RU" sz="2000" dirty="0" err="1"/>
              <a:t>загальним</a:t>
            </a:r>
            <a:r>
              <a:rPr lang="ru-RU" sz="2000" dirty="0"/>
              <a:t> правилом </a:t>
            </a:r>
            <a:r>
              <a:rPr lang="ru-RU" sz="2000" dirty="0" err="1"/>
              <a:t>посвідчення</a:t>
            </a:r>
            <a:r>
              <a:rPr lang="ru-RU" sz="2000" dirty="0"/>
              <a:t> договору повинно </a:t>
            </a:r>
            <a:r>
              <a:rPr lang="ru-RU" sz="2000" dirty="0" err="1"/>
              <a:t>розпочинатися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нотаріусом</a:t>
            </a:r>
            <a:r>
              <a:rPr lang="ru-RU" sz="2000" dirty="0"/>
              <a:t> </a:t>
            </a:r>
            <a:r>
              <a:rPr lang="ru-RU" sz="2000" dirty="0" err="1"/>
              <a:t>волевиявлення</a:t>
            </a:r>
            <a:r>
              <a:rPr lang="ru-RU" sz="2000" dirty="0"/>
              <a:t> </a:t>
            </a:r>
            <a:r>
              <a:rPr lang="ru-RU" sz="2000" dirty="0" err="1"/>
              <a:t>сторін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відповідності</a:t>
            </a:r>
            <a:r>
              <a:rPr lang="ru-RU" sz="2000" dirty="0"/>
              <a:t> </a:t>
            </a:r>
            <a:r>
              <a:rPr lang="ru-RU" sz="2000" dirty="0" err="1"/>
              <a:t>змісту</a:t>
            </a:r>
            <a:r>
              <a:rPr lang="ru-RU" sz="2000" dirty="0"/>
              <a:t> договору </a:t>
            </a:r>
            <a:r>
              <a:rPr lang="ru-RU" sz="2000" dirty="0" err="1"/>
              <a:t>вимогам</a:t>
            </a:r>
            <a:r>
              <a:rPr lang="ru-RU" sz="2000" dirty="0"/>
              <a:t> закону, </a:t>
            </a:r>
            <a:r>
              <a:rPr lang="ru-RU" sz="2000" dirty="0" err="1"/>
              <a:t>наприклад</a:t>
            </a:r>
            <a:r>
              <a:rPr lang="ru-RU" sz="2000" dirty="0"/>
              <a:t>, </a:t>
            </a:r>
            <a:r>
              <a:rPr lang="ru-RU" sz="2000" dirty="0" err="1"/>
              <a:t>забороняється</a:t>
            </a:r>
            <a:r>
              <a:rPr lang="ru-RU" sz="2000" dirty="0"/>
              <a:t> </a:t>
            </a:r>
            <a:r>
              <a:rPr lang="ru-RU" sz="2000" dirty="0" err="1"/>
              <a:t>укладати</a:t>
            </a:r>
            <a:r>
              <a:rPr lang="ru-RU" sz="2000" dirty="0"/>
              <a:t> </a:t>
            </a:r>
            <a:r>
              <a:rPr lang="ru-RU" sz="2000" dirty="0" err="1"/>
              <a:t>договір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обмежує</a:t>
            </a:r>
            <a:r>
              <a:rPr lang="ru-RU" sz="2000" dirty="0"/>
              <a:t> </a:t>
            </a:r>
            <a:r>
              <a:rPr lang="ru-RU" sz="2000" dirty="0" err="1"/>
              <a:t>правоздатність</a:t>
            </a:r>
            <a:r>
              <a:rPr lang="ru-RU" sz="2000" dirty="0"/>
              <a:t> </a:t>
            </a:r>
            <a:r>
              <a:rPr lang="ru-RU" sz="2000" dirty="0" err="1"/>
              <a:t>набувача</a:t>
            </a:r>
            <a:r>
              <a:rPr lang="ru-RU" sz="2000" dirty="0"/>
              <a:t> шляхом </a:t>
            </a:r>
            <a:r>
              <a:rPr lang="ru-RU" sz="2000" dirty="0" err="1"/>
              <a:t>покладення</a:t>
            </a:r>
            <a:r>
              <a:rPr lang="ru-RU" sz="2000" dirty="0"/>
              <a:t> на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обов'язку</a:t>
            </a:r>
            <a:r>
              <a:rPr lang="ru-RU" sz="2000" dirty="0"/>
              <a:t> не </a:t>
            </a:r>
            <a:r>
              <a:rPr lang="ru-RU" sz="2000" dirty="0" err="1"/>
              <a:t>брати</a:t>
            </a:r>
            <a:r>
              <a:rPr lang="ru-RU" sz="2000" dirty="0"/>
              <a:t> </a:t>
            </a:r>
            <a:r>
              <a:rPr lang="ru-RU" sz="2000" dirty="0" err="1"/>
              <a:t>шлюб</a:t>
            </a:r>
            <a:r>
              <a:rPr lang="ru-RU" sz="2000" dirty="0"/>
              <a:t> до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відчужувача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sz="2000" dirty="0" err="1"/>
              <a:t>Наступними</a:t>
            </a:r>
            <a:r>
              <a:rPr lang="ru-RU" sz="2000" dirty="0"/>
              <a:t> </a:t>
            </a:r>
            <a:r>
              <a:rPr lang="ru-RU" sz="2000" dirty="0" err="1"/>
              <a:t>етапом</a:t>
            </a:r>
            <a:r>
              <a:rPr lang="ru-RU" sz="2000" dirty="0"/>
              <a:t> </a:t>
            </a:r>
            <a:r>
              <a:rPr lang="ru-RU" sz="2000" dirty="0" err="1"/>
              <a:t>посвідчення</a:t>
            </a:r>
            <a:r>
              <a:rPr lang="ru-RU" sz="2000" dirty="0"/>
              <a:t> договору є </a:t>
            </a:r>
            <a:r>
              <a:rPr lang="ru-RU" sz="2000" dirty="0" err="1"/>
              <a:t>встановлення</a:t>
            </a:r>
            <a:r>
              <a:rPr lang="ru-RU" sz="2000" dirty="0"/>
              <a:t> особи </a:t>
            </a:r>
            <a:r>
              <a:rPr lang="ru-RU" sz="2000" dirty="0" err="1"/>
              <a:t>набувача</a:t>
            </a:r>
            <a:r>
              <a:rPr lang="ru-RU" sz="2000" dirty="0"/>
              <a:t> та </a:t>
            </a:r>
            <a:r>
              <a:rPr lang="ru-RU" sz="2000" dirty="0" err="1"/>
              <a:t>відчужувача</a:t>
            </a:r>
            <a:r>
              <a:rPr lang="ru-RU" sz="2000" dirty="0"/>
              <a:t>, </a:t>
            </a:r>
            <a:r>
              <a:rPr lang="ru-RU" sz="2000" dirty="0" err="1"/>
              <a:t>перевірка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дієздатності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216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При </a:t>
            </a:r>
            <a:r>
              <a:rPr lang="ru-RU" sz="2000" dirty="0" err="1"/>
              <a:t>посвідченні</a:t>
            </a:r>
            <a:r>
              <a:rPr lang="ru-RU" sz="2000" dirty="0"/>
              <a:t> </a:t>
            </a:r>
            <a:r>
              <a:rPr lang="ru-RU" sz="2000" dirty="0" err="1"/>
              <a:t>договорів</a:t>
            </a:r>
            <a:r>
              <a:rPr lang="ru-RU" sz="2000" dirty="0"/>
              <a:t> про </a:t>
            </a:r>
            <a:r>
              <a:rPr lang="ru-RU" sz="2000" dirty="0" err="1"/>
              <a:t>відчуження</a:t>
            </a:r>
            <a:r>
              <a:rPr lang="ru-RU" sz="2000" dirty="0"/>
              <a:t> </a:t>
            </a:r>
            <a:r>
              <a:rPr lang="ru-RU" sz="2000" dirty="0" err="1"/>
              <a:t>нерухомого</a:t>
            </a:r>
            <a:r>
              <a:rPr lang="ru-RU" sz="2000" dirty="0"/>
              <a:t> майна </a:t>
            </a:r>
            <a:r>
              <a:rPr lang="ru-RU" sz="2000" dirty="0" err="1"/>
              <a:t>нотаріус</a:t>
            </a:r>
            <a:r>
              <a:rPr lang="ru-RU" sz="2000" dirty="0"/>
              <a:t> </a:t>
            </a:r>
            <a:r>
              <a:rPr lang="ru-RU" sz="2000" dirty="0" err="1"/>
              <a:t>вимагає</a:t>
            </a:r>
            <a:r>
              <a:rPr lang="ru-RU" sz="2000" dirty="0"/>
              <a:t> </a:t>
            </a:r>
            <a:r>
              <a:rPr lang="ru-RU" sz="2000" dirty="0" err="1"/>
              <a:t>пред’явлення</a:t>
            </a:r>
            <a:r>
              <a:rPr lang="ru-RU" sz="2000" dirty="0"/>
              <a:t> </a:t>
            </a:r>
            <a:r>
              <a:rPr lang="ru-RU" sz="2000" dirty="0" err="1"/>
              <a:t>правовстановлюючих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підтверджують</a:t>
            </a:r>
            <a:r>
              <a:rPr lang="ru-RU" sz="2000" dirty="0"/>
              <a:t> право </a:t>
            </a:r>
            <a:r>
              <a:rPr lang="ru-RU" sz="2000" dirty="0" err="1"/>
              <a:t>власності</a:t>
            </a:r>
            <a:r>
              <a:rPr lang="ru-RU" sz="2000" dirty="0"/>
              <a:t> на </a:t>
            </a:r>
            <a:r>
              <a:rPr lang="ru-RU" sz="2000" dirty="0" err="1"/>
              <a:t>вказане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sz="2000" dirty="0" err="1"/>
              <a:t>Якщо</a:t>
            </a:r>
            <a:r>
              <a:rPr lang="ru-RU" sz="2000" dirty="0"/>
              <a:t> предметом </a:t>
            </a:r>
            <a:r>
              <a:rPr lang="ru-RU" sz="2000" dirty="0" err="1"/>
              <a:t>спадкового</a:t>
            </a:r>
            <a:r>
              <a:rPr lang="ru-RU" sz="2000" dirty="0"/>
              <a:t> договору є </a:t>
            </a:r>
            <a:r>
              <a:rPr lang="ru-RU" sz="2000" dirty="0" err="1"/>
              <a:t>майно</a:t>
            </a:r>
            <a:r>
              <a:rPr lang="ru-RU" sz="2000" dirty="0"/>
              <a:t>, право </a:t>
            </a:r>
            <a:r>
              <a:rPr lang="ru-RU" sz="2000" dirty="0" err="1"/>
              <a:t>власності</a:t>
            </a:r>
            <a:r>
              <a:rPr lang="ru-RU" sz="2000" dirty="0"/>
              <a:t> на яке </a:t>
            </a:r>
            <a:r>
              <a:rPr lang="ru-RU" sz="2000" dirty="0" err="1"/>
              <a:t>підлягає</a:t>
            </a:r>
            <a:r>
              <a:rPr lang="ru-RU" sz="2000" dirty="0"/>
              <a:t> </a:t>
            </a:r>
            <a:r>
              <a:rPr lang="ru-RU" sz="2000" dirty="0" err="1"/>
              <a:t>державній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/>
              <a:t>, </a:t>
            </a:r>
            <a:r>
              <a:rPr lang="ru-RU" sz="2000" dirty="0" err="1"/>
              <a:t>нотаріус</a:t>
            </a:r>
            <a:r>
              <a:rPr lang="ru-RU" sz="2000" dirty="0"/>
              <a:t> </a:t>
            </a:r>
            <a:r>
              <a:rPr lang="ru-RU" sz="2000" dirty="0" err="1"/>
              <a:t>безпосередньо</a:t>
            </a:r>
            <a:r>
              <a:rPr lang="ru-RU" sz="2000" dirty="0"/>
              <a:t> </a:t>
            </a:r>
            <a:r>
              <a:rPr lang="ru-RU" sz="2000" dirty="0" err="1"/>
              <a:t>набувачу</a:t>
            </a:r>
            <a:r>
              <a:rPr lang="ru-RU" sz="2000" dirty="0"/>
              <a:t> </a:t>
            </a:r>
            <a:r>
              <a:rPr lang="ru-RU" sz="2000" dirty="0" err="1"/>
              <a:t>наголошує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зазначає</a:t>
            </a:r>
            <a:r>
              <a:rPr lang="ru-RU" sz="2000" dirty="0"/>
              <a:t> і у </a:t>
            </a:r>
            <a:r>
              <a:rPr lang="ru-RU" sz="2000" dirty="0" err="1"/>
              <a:t>тексті</a:t>
            </a:r>
            <a:r>
              <a:rPr lang="ru-RU" sz="2000" dirty="0"/>
              <a:t> договору про </a:t>
            </a:r>
            <a:r>
              <a:rPr lang="ru-RU" sz="2000" dirty="0" err="1"/>
              <a:t>необхідність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/>
              <a:t> права </a:t>
            </a:r>
            <a:r>
              <a:rPr lang="ru-RU" sz="2000" dirty="0" err="1"/>
              <a:t>власності</a:t>
            </a:r>
            <a:r>
              <a:rPr lang="ru-RU" sz="2000" dirty="0"/>
              <a:t> у Державному </a:t>
            </a:r>
            <a:r>
              <a:rPr lang="ru-RU" sz="2000" dirty="0" err="1"/>
              <a:t>реєстрі</a:t>
            </a:r>
            <a:r>
              <a:rPr lang="ru-RU" sz="2000" dirty="0"/>
              <a:t> </a:t>
            </a:r>
            <a:r>
              <a:rPr lang="ru-RU" sz="2000" dirty="0" err="1"/>
              <a:t>речових</a:t>
            </a:r>
            <a:r>
              <a:rPr lang="ru-RU" sz="2000" dirty="0"/>
              <a:t> прав на </a:t>
            </a:r>
            <a:r>
              <a:rPr lang="ru-RU" sz="2000" dirty="0" err="1"/>
              <a:t>нерухоме</a:t>
            </a:r>
            <a:r>
              <a:rPr lang="ru-RU" sz="2000" dirty="0"/>
              <a:t> </a:t>
            </a:r>
            <a:r>
              <a:rPr lang="ru-RU" sz="2000" dirty="0" err="1"/>
              <a:t>майно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відчужувача</a:t>
            </a:r>
            <a:r>
              <a:rPr lang="ru-RU" sz="2000" dirty="0"/>
              <a:t>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24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При </a:t>
            </a:r>
            <a:r>
              <a:rPr lang="ru-RU" sz="2000" dirty="0" err="1"/>
              <a:t>посвідченні</a:t>
            </a:r>
            <a:r>
              <a:rPr lang="ru-RU" sz="2000" dirty="0"/>
              <a:t> </a:t>
            </a:r>
            <a:r>
              <a:rPr lang="ru-RU" sz="2000" dirty="0" err="1"/>
              <a:t>спадкового</a:t>
            </a:r>
            <a:r>
              <a:rPr lang="ru-RU" sz="2000" dirty="0"/>
              <a:t> договору та договору </a:t>
            </a:r>
            <a:r>
              <a:rPr lang="ru-RU" sz="2000" dirty="0" err="1"/>
              <a:t>довічного</a:t>
            </a:r>
            <a:r>
              <a:rPr lang="ru-RU" sz="2000" dirty="0"/>
              <a:t> </a:t>
            </a:r>
            <a:r>
              <a:rPr lang="ru-RU" sz="2000" dirty="0" err="1"/>
              <a:t>утримання</a:t>
            </a:r>
            <a:r>
              <a:rPr lang="ru-RU" sz="2000" dirty="0"/>
              <a:t> </a:t>
            </a:r>
            <a:r>
              <a:rPr lang="ru-RU" sz="2000" dirty="0" err="1"/>
              <a:t>нотаріус</a:t>
            </a:r>
            <a:r>
              <a:rPr lang="ru-RU" sz="2000" dirty="0"/>
              <a:t> </a:t>
            </a:r>
            <a:r>
              <a:rPr lang="ru-RU" sz="2000" dirty="0" err="1"/>
              <a:t>накладає</a:t>
            </a:r>
            <a:r>
              <a:rPr lang="ru-RU" sz="2000" dirty="0"/>
              <a:t> </a:t>
            </a:r>
            <a:r>
              <a:rPr lang="ru-RU" sz="2000" dirty="0" err="1"/>
              <a:t>заборону</a:t>
            </a:r>
            <a:r>
              <a:rPr lang="ru-RU" sz="2000" dirty="0"/>
              <a:t> </a:t>
            </a:r>
            <a:r>
              <a:rPr lang="ru-RU" sz="2000" dirty="0" err="1"/>
              <a:t>відчуження</a:t>
            </a:r>
            <a:r>
              <a:rPr lang="ru-RU" sz="2000" dirty="0"/>
              <a:t> на все </a:t>
            </a:r>
            <a:r>
              <a:rPr lang="ru-RU" sz="2000" dirty="0" err="1"/>
              <a:t>майно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є предметом таких </a:t>
            </a:r>
            <a:r>
              <a:rPr lang="ru-RU" sz="2000" dirty="0" err="1"/>
              <a:t>договорів</a:t>
            </a:r>
            <a:r>
              <a:rPr lang="ru-RU" sz="2000" dirty="0"/>
              <a:t>, про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робиться</a:t>
            </a:r>
            <a:r>
              <a:rPr lang="ru-RU" sz="2000" dirty="0"/>
              <a:t> </a:t>
            </a:r>
            <a:r>
              <a:rPr lang="ru-RU" sz="2000" dirty="0" err="1"/>
              <a:t>напис</a:t>
            </a:r>
            <a:r>
              <a:rPr lang="ru-RU" sz="2000" dirty="0"/>
              <a:t> на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примірниках</a:t>
            </a:r>
            <a:r>
              <a:rPr lang="ru-RU" sz="2000" dirty="0"/>
              <a:t> договору. </a:t>
            </a:r>
            <a:r>
              <a:rPr lang="ru-RU" sz="2000" dirty="0" err="1"/>
              <a:t>Набувач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зняти</a:t>
            </a:r>
            <a:r>
              <a:rPr lang="ru-RU" sz="2000" dirty="0"/>
              <a:t> </a:t>
            </a:r>
            <a:r>
              <a:rPr lang="ru-RU" sz="2000" dirty="0" err="1"/>
              <a:t>дану</a:t>
            </a:r>
            <a:r>
              <a:rPr lang="ru-RU" sz="2000" dirty="0"/>
              <a:t> </a:t>
            </a:r>
            <a:r>
              <a:rPr lang="ru-RU" sz="2000" dirty="0" err="1"/>
              <a:t>заборону</a:t>
            </a:r>
            <a:r>
              <a:rPr lang="ru-RU" sz="2000" dirty="0"/>
              <a:t> на </a:t>
            </a:r>
            <a:r>
              <a:rPr lang="ru-RU" sz="2000" dirty="0" err="1"/>
              <a:t>відчуження</a:t>
            </a:r>
            <a:r>
              <a:rPr lang="ru-RU" sz="2000" dirty="0"/>
              <a:t> </a:t>
            </a:r>
            <a:r>
              <a:rPr lang="ru-RU" sz="2000" dirty="0" err="1"/>
              <a:t>пред’явивши</a:t>
            </a:r>
            <a:r>
              <a:rPr lang="ru-RU" sz="2000" dirty="0"/>
              <a:t> </a:t>
            </a:r>
            <a:r>
              <a:rPr lang="ru-RU" sz="2000" dirty="0" err="1"/>
              <a:t>нотаріусу</a:t>
            </a:r>
            <a:r>
              <a:rPr lang="ru-RU" sz="2000" dirty="0"/>
              <a:t> </a:t>
            </a:r>
            <a:r>
              <a:rPr lang="ru-RU" sz="2000" dirty="0" err="1"/>
              <a:t>свідоцтво</a:t>
            </a:r>
            <a:r>
              <a:rPr lang="ru-RU" sz="2000" dirty="0"/>
              <a:t> органу </a:t>
            </a:r>
            <a:r>
              <a:rPr lang="ru-RU" sz="2000" dirty="0" err="1"/>
              <a:t>цивільного</a:t>
            </a:r>
            <a:r>
              <a:rPr lang="ru-RU" sz="2000" dirty="0"/>
              <a:t> стану про смерть </a:t>
            </a:r>
            <a:r>
              <a:rPr lang="ru-RU" sz="2000" dirty="0" err="1"/>
              <a:t>відчужувача</a:t>
            </a:r>
            <a:r>
              <a:rPr lang="ru-RU" sz="2000" dirty="0"/>
              <a:t>. </a:t>
            </a:r>
            <a:endParaRPr lang="en-US" sz="2000" dirty="0"/>
          </a:p>
          <a:p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з'ясування</a:t>
            </a:r>
            <a:r>
              <a:rPr lang="ru-RU" sz="2000" dirty="0"/>
              <a:t> </a:t>
            </a:r>
            <a:r>
              <a:rPr lang="ru-RU" sz="2000" dirty="0" err="1"/>
              <a:t>справжніх</a:t>
            </a:r>
            <a:r>
              <a:rPr lang="ru-RU" sz="2000" dirty="0"/>
              <a:t> </a:t>
            </a:r>
            <a:r>
              <a:rPr lang="ru-RU" sz="2000" dirty="0" err="1"/>
              <a:t>намірів</a:t>
            </a:r>
            <a:r>
              <a:rPr lang="ru-RU" sz="2000" dirty="0"/>
              <a:t> </a:t>
            </a:r>
            <a:r>
              <a:rPr lang="ru-RU" sz="2000" dirty="0" err="1"/>
              <a:t>сторін</a:t>
            </a:r>
            <a:r>
              <a:rPr lang="ru-RU" sz="2000" dirty="0"/>
              <a:t>, </a:t>
            </a:r>
            <a:r>
              <a:rPr lang="ru-RU" sz="2000" dirty="0" err="1"/>
              <a:t>відповідності</a:t>
            </a:r>
            <a:r>
              <a:rPr lang="ru-RU" sz="2000" dirty="0"/>
              <a:t> договору чинному </a:t>
            </a:r>
            <a:r>
              <a:rPr lang="ru-RU" sz="2000" dirty="0" err="1"/>
              <a:t>законодавству</a:t>
            </a:r>
            <a:r>
              <a:rPr lang="ru-RU" sz="2000" dirty="0"/>
              <a:t>, </a:t>
            </a: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обсягу</a:t>
            </a:r>
            <a:r>
              <a:rPr lang="ru-RU" sz="2000" dirty="0"/>
              <a:t> </a:t>
            </a:r>
            <a:r>
              <a:rPr lang="ru-RU" sz="2000" dirty="0" err="1"/>
              <a:t>їхньої</a:t>
            </a:r>
            <a:r>
              <a:rPr lang="ru-RU" sz="2000" dirty="0"/>
              <a:t> </a:t>
            </a:r>
            <a:r>
              <a:rPr lang="ru-RU" sz="2000" dirty="0" err="1"/>
              <a:t>дієздатності</a:t>
            </a:r>
            <a:r>
              <a:rPr lang="ru-RU" sz="2000" dirty="0"/>
              <a:t>, </a:t>
            </a:r>
            <a:r>
              <a:rPr lang="ru-RU" sz="2000" dirty="0" err="1"/>
              <a:t>перевіривши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правовстановлюючі</a:t>
            </a:r>
            <a:r>
              <a:rPr lang="ru-RU" sz="2000" dirty="0"/>
              <a:t> </a:t>
            </a:r>
            <a:r>
              <a:rPr lang="ru-RU" sz="2000" dirty="0" err="1"/>
              <a:t>документи</a:t>
            </a:r>
            <a:r>
              <a:rPr lang="ru-RU" sz="2000" dirty="0"/>
              <a:t> на </a:t>
            </a:r>
            <a:r>
              <a:rPr lang="ru-RU" sz="2000" dirty="0" err="1"/>
              <a:t>майно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підлягає</a:t>
            </a:r>
            <a:r>
              <a:rPr lang="ru-RU" sz="2000" dirty="0"/>
              <a:t> </a:t>
            </a:r>
            <a:r>
              <a:rPr lang="ru-RU" sz="2000" dirty="0" err="1"/>
              <a:t>реєстрації</a:t>
            </a:r>
            <a:r>
              <a:rPr lang="ru-RU" sz="2000" dirty="0"/>
              <a:t>, </a:t>
            </a:r>
            <a:r>
              <a:rPr lang="ru-RU" sz="2000" dirty="0" err="1"/>
              <a:t>нотаріус</a:t>
            </a:r>
            <a:r>
              <a:rPr lang="ru-RU" sz="2000" dirty="0"/>
              <a:t> </a:t>
            </a:r>
            <a:r>
              <a:rPr lang="ru-RU" sz="2000" dirty="0" err="1"/>
              <a:t>складає</a:t>
            </a:r>
            <a:r>
              <a:rPr lang="ru-RU" sz="2000" dirty="0"/>
              <a:t> проект договору.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5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1238.</a:t>
            </a:r>
            <a:r>
              <a:rPr lang="ru-RU" dirty="0"/>
              <a:t> Предмет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відказу</a:t>
            </a:r>
            <a:endParaRPr lang="ru-RU" dirty="0"/>
          </a:p>
          <a:p>
            <a:r>
              <a:rPr lang="ru-RU" dirty="0"/>
              <a:t>1. Предметом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відказу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відказоодержувачеві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речовим</a:t>
            </a:r>
            <a:r>
              <a:rPr lang="ru-RU" dirty="0"/>
              <a:t> правом </a:t>
            </a:r>
            <a:r>
              <a:rPr lang="ru-RU" dirty="0" err="1"/>
              <a:t>майнового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входить </a:t>
            </a:r>
            <a:r>
              <a:rPr lang="ru-RU" dirty="0" err="1"/>
              <a:t>або</a:t>
            </a:r>
            <a:r>
              <a:rPr lang="ru-RU" dirty="0"/>
              <a:t> не входить до складу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2. На </a:t>
            </a:r>
            <a:r>
              <a:rPr lang="ru-RU" dirty="0" err="1"/>
              <a:t>спадкоємця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переходить </a:t>
            </a:r>
            <a:r>
              <a:rPr lang="ru-RU" dirty="0" err="1"/>
              <a:t>житловий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квартира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покласти</a:t>
            </a:r>
            <a:r>
              <a:rPr lang="ru-RU" dirty="0"/>
              <a:t> 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право </a:t>
            </a:r>
            <a:r>
              <a:rPr lang="ru-RU" dirty="0" err="1"/>
              <a:t>користування</a:t>
            </a:r>
            <a:r>
              <a:rPr lang="ru-RU" dirty="0"/>
              <a:t> ними. Право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житловим</a:t>
            </a:r>
            <a:r>
              <a:rPr lang="ru-RU" dirty="0"/>
              <a:t> </a:t>
            </a:r>
            <a:r>
              <a:rPr lang="ru-RU" dirty="0" err="1"/>
              <a:t>будинком</a:t>
            </a:r>
            <a:r>
              <a:rPr lang="ru-RU" dirty="0"/>
              <a:t>, квартирою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рухомим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нерухомим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.</a:t>
            </a:r>
          </a:p>
          <a:p>
            <a:r>
              <a:rPr lang="ru-RU" dirty="0"/>
              <a:t>Право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житловим</a:t>
            </a:r>
            <a:r>
              <a:rPr lang="ru-RU" dirty="0"/>
              <a:t> </a:t>
            </a:r>
            <a:r>
              <a:rPr lang="ru-RU" dirty="0" err="1"/>
              <a:t>будинком</a:t>
            </a:r>
            <a:r>
              <a:rPr lang="ru-RU" dirty="0"/>
              <a:t>, квартирою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рухомим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нерухомим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одержане</a:t>
            </a:r>
            <a:r>
              <a:rPr lang="ru-RU" dirty="0"/>
              <a:t> за </a:t>
            </a:r>
            <a:r>
              <a:rPr lang="ru-RU" dirty="0" err="1"/>
              <a:t>заповідальним</a:t>
            </a:r>
            <a:r>
              <a:rPr lang="ru-RU" dirty="0"/>
              <a:t> </a:t>
            </a:r>
            <a:r>
              <a:rPr lang="ru-RU" dirty="0" err="1"/>
              <a:t>відказом</a:t>
            </a:r>
            <a:r>
              <a:rPr lang="ru-RU" dirty="0"/>
              <a:t>, є таким,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відчужується</a:t>
            </a:r>
            <a:r>
              <a:rPr lang="ru-RU" dirty="0"/>
              <a:t>, не </a:t>
            </a:r>
            <a:r>
              <a:rPr lang="ru-RU" dirty="0" err="1"/>
              <a:t>передається</a:t>
            </a:r>
            <a:r>
              <a:rPr lang="ru-RU" dirty="0"/>
              <a:t> та не переходить до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відказоодержувача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78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428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4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Право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житловим</a:t>
            </a:r>
            <a:r>
              <a:rPr lang="ru-RU" dirty="0"/>
              <a:t> </a:t>
            </a:r>
            <a:r>
              <a:rPr lang="ru-RU" dirty="0" err="1"/>
              <a:t>будинком</a:t>
            </a:r>
            <a:r>
              <a:rPr lang="ru-RU" dirty="0"/>
              <a:t>, квартирою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будівлею</a:t>
            </a:r>
            <a:r>
              <a:rPr lang="ru-RU" dirty="0"/>
              <a:t>, </a:t>
            </a:r>
            <a:r>
              <a:rPr lang="ru-RU" dirty="0" err="1"/>
              <a:t>надане</a:t>
            </a:r>
            <a:r>
              <a:rPr lang="ru-RU" dirty="0"/>
              <a:t> </a:t>
            </a:r>
            <a:r>
              <a:rPr lang="ru-RU" dirty="0" err="1"/>
              <a:t>відказоодержувачеві</a:t>
            </a:r>
            <a:r>
              <a:rPr lang="ru-RU" dirty="0"/>
              <a:t>, не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проживання</a:t>
            </a:r>
            <a:r>
              <a:rPr lang="ru-RU" dirty="0"/>
              <a:t> у них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не </a:t>
            </a:r>
            <a:r>
              <a:rPr lang="ru-RU" dirty="0" err="1"/>
              <a:t>зазначено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Спадкоємець</a:t>
            </a:r>
            <a:r>
              <a:rPr lang="ru-RU" dirty="0"/>
              <a:t>, на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r>
              <a:rPr lang="ru-RU" dirty="0"/>
              <a:t>,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межах </a:t>
            </a:r>
            <a:r>
              <a:rPr lang="ru-RU" dirty="0" err="1"/>
              <a:t>реальної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майна, яке </a:t>
            </a:r>
            <a:r>
              <a:rPr lang="ru-RU" dirty="0" err="1"/>
              <a:t>перейшло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, з </a:t>
            </a:r>
            <a:r>
              <a:rPr lang="ru-RU" dirty="0" err="1"/>
              <a:t>вирахуванням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боргів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припадають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Відказоодержувач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спадкоємця</a:t>
            </a:r>
            <a:r>
              <a:rPr lang="ru-RU" dirty="0"/>
              <a:t> з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2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1239.</a:t>
            </a:r>
            <a:r>
              <a:rPr lang="ru-RU" dirty="0"/>
              <a:t> 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заповідальним</a:t>
            </a:r>
            <a:r>
              <a:rPr lang="ru-RU" dirty="0"/>
              <a:t> </a:t>
            </a:r>
            <a:r>
              <a:rPr lang="ru-RU" dirty="0" err="1"/>
              <a:t>відказом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відказоодержувача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сталася</a:t>
            </a:r>
            <a:r>
              <a:rPr lang="ru-RU" dirty="0"/>
              <a:t> до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1240.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покладення</a:t>
            </a:r>
            <a:r>
              <a:rPr lang="ru-RU" dirty="0"/>
              <a:t> на </a:t>
            </a:r>
            <a:r>
              <a:rPr lang="ru-RU" dirty="0" err="1"/>
              <a:t>спадкоємця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зобов'язати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особистими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і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ритуалу </a:t>
            </a:r>
            <a:r>
              <a:rPr lang="ru-RU" dirty="0" err="1"/>
              <a:t>поховання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зобов'язати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корисної</a:t>
            </a:r>
            <a:r>
              <a:rPr lang="ru-RU" dirty="0"/>
              <a:t> мети.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9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Конституція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право </a:t>
            </a:r>
            <a:r>
              <a:rPr lang="ru-RU" dirty="0" err="1"/>
              <a:t>відображено</a:t>
            </a:r>
            <a:r>
              <a:rPr lang="ru-RU" dirty="0"/>
              <a:t> і в </a:t>
            </a:r>
            <a:r>
              <a:rPr lang="ru-RU" dirty="0" err="1"/>
              <a:t>Цивільному</a:t>
            </a:r>
            <a:r>
              <a:rPr lang="ru-RU" dirty="0"/>
              <a:t> </a:t>
            </a:r>
            <a:r>
              <a:rPr lang="ru-RU" dirty="0" err="1"/>
              <a:t>кодексі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розпорядитися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шляхом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договору. </a:t>
            </a:r>
            <a:endParaRPr lang="en-US" dirty="0"/>
          </a:p>
          <a:p>
            <a:r>
              <a:rPr lang="ru-RU" dirty="0"/>
              <a:t>За </a:t>
            </a:r>
            <a:r>
              <a:rPr lang="ru-RU" dirty="0" err="1"/>
              <a:t>спадковим</a:t>
            </a:r>
            <a:r>
              <a:rPr lang="ru-RU" dirty="0"/>
              <a:t> договором одна сторона (</a:t>
            </a:r>
            <a:r>
              <a:rPr lang="ru-RU" dirty="0" err="1"/>
              <a:t>набувач</a:t>
            </a:r>
            <a:r>
              <a:rPr lang="ru-RU" dirty="0"/>
              <a:t>) </a:t>
            </a:r>
            <a:r>
              <a:rPr lang="ru-RU" dirty="0" err="1"/>
              <a:t>зобов'язується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(</a:t>
            </a:r>
            <a:r>
              <a:rPr lang="ru-RU" dirty="0" err="1"/>
              <a:t>відчужувана</a:t>
            </a:r>
            <a:r>
              <a:rPr lang="ru-RU" dirty="0"/>
              <a:t>) і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(ст. 1302 ЦК </a:t>
            </a:r>
            <a:r>
              <a:rPr lang="ru-RU" dirty="0" err="1"/>
              <a:t>України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02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dirty="0"/>
              <a:t>С</a:t>
            </a:r>
            <a:r>
              <a:rPr lang="en-US" dirty="0" err="1" smtClean="0"/>
              <a:t>падков</a:t>
            </a:r>
            <a:r>
              <a:rPr lang="ru-RU" dirty="0" err="1" smtClean="0"/>
              <a:t>ий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догов</a:t>
            </a:r>
            <a:r>
              <a:rPr lang="ru-RU" dirty="0" err="1" smtClean="0"/>
              <a:t>ір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err="1"/>
              <a:t>Стаття</a:t>
            </a:r>
            <a:r>
              <a:rPr lang="ru-RU" sz="2000" b="1" dirty="0"/>
              <a:t> 1302.</a:t>
            </a:r>
            <a:r>
              <a:rPr lang="ru-RU" sz="2000" dirty="0"/>
              <a:t> </a:t>
            </a:r>
            <a:r>
              <a:rPr lang="ru-RU" sz="2000" dirty="0" err="1"/>
              <a:t>Поняття</a:t>
            </a:r>
            <a:r>
              <a:rPr lang="ru-RU" sz="2000" dirty="0"/>
              <a:t> </a:t>
            </a:r>
            <a:r>
              <a:rPr lang="ru-RU" sz="2000" dirty="0" err="1"/>
              <a:t>спадкового</a:t>
            </a:r>
            <a:r>
              <a:rPr lang="ru-RU" sz="2000" dirty="0"/>
              <a:t> договору</a:t>
            </a:r>
          </a:p>
          <a:p>
            <a:r>
              <a:rPr lang="ru-RU" sz="2000" dirty="0"/>
              <a:t>1. За </a:t>
            </a:r>
            <a:r>
              <a:rPr lang="ru-RU" sz="2000" dirty="0" err="1"/>
              <a:t>спадковим</a:t>
            </a:r>
            <a:r>
              <a:rPr lang="ru-RU" sz="2000" dirty="0"/>
              <a:t> договором одна сторона (</a:t>
            </a:r>
            <a:r>
              <a:rPr lang="ru-RU" sz="2000" dirty="0" err="1"/>
              <a:t>набувач</a:t>
            </a:r>
            <a:r>
              <a:rPr lang="ru-RU" sz="2000" dirty="0"/>
              <a:t>) </a:t>
            </a:r>
            <a:r>
              <a:rPr lang="ru-RU" sz="2000" dirty="0" err="1"/>
              <a:t>зобов'язується</a:t>
            </a:r>
            <a:r>
              <a:rPr lang="ru-RU" sz="2000" dirty="0"/>
              <a:t> </a:t>
            </a:r>
            <a:r>
              <a:rPr lang="ru-RU" sz="2000" dirty="0" err="1"/>
              <a:t>виконувати</a:t>
            </a:r>
            <a:r>
              <a:rPr lang="ru-RU" sz="2000" dirty="0"/>
              <a:t> </a:t>
            </a:r>
            <a:r>
              <a:rPr lang="ru-RU" sz="2000" dirty="0" err="1"/>
              <a:t>розпорядження</a:t>
            </a:r>
            <a:r>
              <a:rPr lang="ru-RU" sz="2000" dirty="0"/>
              <a:t> </a:t>
            </a:r>
            <a:r>
              <a:rPr lang="ru-RU" sz="2000" dirty="0" err="1"/>
              <a:t>другої</a:t>
            </a:r>
            <a:r>
              <a:rPr lang="ru-RU" sz="2000" dirty="0"/>
              <a:t> </a:t>
            </a:r>
            <a:r>
              <a:rPr lang="ru-RU" sz="2000" dirty="0" err="1"/>
              <a:t>сторони</a:t>
            </a:r>
            <a:r>
              <a:rPr lang="ru-RU" sz="2000" dirty="0"/>
              <a:t> (</a:t>
            </a:r>
            <a:r>
              <a:rPr lang="ru-RU" sz="2000" dirty="0" err="1"/>
              <a:t>відчужувача</a:t>
            </a:r>
            <a:r>
              <a:rPr lang="ru-RU" sz="2000" dirty="0"/>
              <a:t>) і в </a:t>
            </a:r>
            <a:r>
              <a:rPr lang="ru-RU" sz="2000" dirty="0" err="1"/>
              <a:t>разі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набуває</a:t>
            </a:r>
            <a:r>
              <a:rPr lang="ru-RU" sz="2000" dirty="0"/>
              <a:t> право </a:t>
            </a:r>
            <a:r>
              <a:rPr lang="ru-RU" sz="2000" dirty="0" err="1"/>
              <a:t>власності</a:t>
            </a:r>
            <a:r>
              <a:rPr lang="ru-RU" sz="2000" dirty="0"/>
              <a:t> на </a:t>
            </a:r>
            <a:r>
              <a:rPr lang="ru-RU" sz="2000" dirty="0" err="1"/>
              <a:t>майно</a:t>
            </a:r>
            <a:r>
              <a:rPr lang="ru-RU" sz="2000" dirty="0"/>
              <a:t> </a:t>
            </a:r>
            <a:r>
              <a:rPr lang="ru-RU" sz="2000" dirty="0" err="1"/>
              <a:t>відчужувача</a:t>
            </a:r>
            <a:r>
              <a:rPr lang="ru-RU" sz="2000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9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С</a:t>
            </a:r>
            <a:r>
              <a:rPr lang="ru-RU" dirty="0" err="1" smtClean="0"/>
              <a:t>падковим</a:t>
            </a:r>
            <a:r>
              <a:rPr lang="ru-RU" dirty="0" smtClean="0"/>
              <a:t> </a:t>
            </a:r>
            <a:r>
              <a:rPr lang="ru-RU" dirty="0"/>
              <a:t>договором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визнавати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одна сторона (</a:t>
            </a:r>
            <a:r>
              <a:rPr lang="ru-RU" dirty="0" err="1"/>
              <a:t>відчужувач</a:t>
            </a:r>
            <a:r>
              <a:rPr lang="ru-RU" dirty="0"/>
              <a:t>) </a:t>
            </a:r>
            <a:r>
              <a:rPr lang="ru-RU" dirty="0" err="1"/>
              <a:t>зобов'язується</a:t>
            </a:r>
            <a:r>
              <a:rPr lang="ru-RU" dirty="0"/>
              <a:t> не </a:t>
            </a:r>
            <a:r>
              <a:rPr lang="ru-RU" dirty="0" err="1"/>
              <a:t>заповідати</a:t>
            </a:r>
            <a:r>
              <a:rPr lang="ru-RU" dirty="0"/>
              <a:t> і не </a:t>
            </a:r>
            <a:r>
              <a:rPr lang="ru-RU" dirty="0" err="1"/>
              <a:t>відчужувати</a:t>
            </a:r>
            <a:r>
              <a:rPr lang="ru-RU" dirty="0"/>
              <a:t> </a:t>
            </a:r>
            <a:r>
              <a:rPr lang="ru-RU" dirty="0" err="1"/>
              <a:t>визначене</a:t>
            </a:r>
            <a:r>
              <a:rPr lang="ru-RU" dirty="0"/>
              <a:t> в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яке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переходить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а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зобов'язується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 за </a:t>
            </a:r>
            <a:r>
              <a:rPr lang="ru-RU" dirty="0" err="1"/>
              <a:t>розпорядженням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С</a:t>
            </a:r>
            <a:r>
              <a:rPr lang="ru-RU" dirty="0" err="1" smtClean="0"/>
              <a:t>падкування</a:t>
            </a:r>
            <a:r>
              <a:rPr lang="ru-RU" dirty="0" smtClean="0"/>
              <a:t> </a:t>
            </a:r>
            <a:r>
              <a:rPr lang="ru-RU" dirty="0"/>
              <a:t>за договором </a:t>
            </a:r>
            <a:r>
              <a:rPr lang="ru-RU" dirty="0" err="1"/>
              <a:t>утворилося</a:t>
            </a:r>
            <a:r>
              <a:rPr lang="ru-RU" dirty="0"/>
              <a:t> шляхом </a:t>
            </a:r>
            <a:r>
              <a:rPr lang="ru-RU" dirty="0" err="1"/>
              <a:t>трансформування</a:t>
            </a:r>
            <a:r>
              <a:rPr lang="ru-RU" dirty="0"/>
              <a:t> </a:t>
            </a:r>
            <a:r>
              <a:rPr lang="ru-RU" dirty="0" err="1"/>
              <a:t>германського</a:t>
            </a:r>
            <a:r>
              <a:rPr lang="ru-RU" dirty="0"/>
              <a:t> </a:t>
            </a:r>
            <a:r>
              <a:rPr lang="ru-RU" dirty="0" err="1"/>
              <a:t>звичаєвого</a:t>
            </a:r>
            <a:r>
              <a:rPr lang="ru-RU" dirty="0"/>
              <a:t> права і </a:t>
            </a:r>
            <a:r>
              <a:rPr lang="ru-RU" dirty="0" err="1"/>
              <a:t>розвинулося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юриспруденцією</a:t>
            </a:r>
            <a:r>
              <a:rPr lang="ru-RU" dirty="0"/>
              <a:t> </a:t>
            </a:r>
            <a:r>
              <a:rPr lang="ru-RU" dirty="0" err="1"/>
              <a:t>новітнього</a:t>
            </a:r>
            <a:r>
              <a:rPr lang="ru-RU" dirty="0"/>
              <a:t> часу в </a:t>
            </a:r>
            <a:r>
              <a:rPr lang="ru-RU" dirty="0" err="1"/>
              <a:t>особливу</a:t>
            </a:r>
            <a:r>
              <a:rPr lang="ru-RU" dirty="0"/>
              <a:t> систему. </a:t>
            </a:r>
            <a:endParaRPr lang="en-US" dirty="0"/>
          </a:p>
          <a:p>
            <a:r>
              <a:rPr lang="ru-RU" dirty="0" err="1"/>
              <a:t>Щодо</a:t>
            </a:r>
            <a:r>
              <a:rPr lang="ru-RU" dirty="0"/>
              <a:t> характеристики </a:t>
            </a:r>
            <a:r>
              <a:rPr lang="ru-RU" dirty="0" err="1"/>
              <a:t>спадкового</a:t>
            </a:r>
            <a:r>
              <a:rPr lang="ru-RU" dirty="0"/>
              <a:t> договору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думки особливо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>
                <a:solidFill>
                  <a:srgbClr val="00B0F0"/>
                </a:solidFill>
              </a:rPr>
              <a:t>реальності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консенсуальності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цього</a:t>
            </a:r>
            <a:r>
              <a:rPr lang="ru-RU" dirty="0">
                <a:solidFill>
                  <a:srgbClr val="00B0F0"/>
                </a:solidFill>
              </a:rPr>
              <a:t> договору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з </a:t>
            </a:r>
            <a:r>
              <a:rPr lang="ru-RU" dirty="0" err="1"/>
              <a:t>теорії</a:t>
            </a:r>
            <a:r>
              <a:rPr lang="ru-RU" dirty="0"/>
              <a:t> права, </a:t>
            </a:r>
            <a:r>
              <a:rPr lang="ru-RU" dirty="0" err="1"/>
              <a:t>консенсуальним</a:t>
            </a:r>
            <a:r>
              <a:rPr lang="ru-RU" dirty="0"/>
              <a:t> є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моменту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сторонами за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істотними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договору, а </a:t>
            </a:r>
            <a:r>
              <a:rPr lang="ru-RU" dirty="0" err="1"/>
              <a:t>реальним</a:t>
            </a:r>
            <a:r>
              <a:rPr lang="ru-RU" dirty="0"/>
              <a:t> –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моменту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визначеного</a:t>
            </a:r>
            <a:r>
              <a:rPr lang="ru-RU" dirty="0"/>
              <a:t> майна.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52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960</TotalTime>
  <Words>2828</Words>
  <Application>Microsoft Office PowerPoint</Application>
  <PresentationFormat>Широкоэкранный</PresentationFormat>
  <Paragraphs>120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Trebuchet MS</vt:lpstr>
      <vt:lpstr>Wingdings 3</vt:lpstr>
      <vt:lpstr>Аспект</vt:lpstr>
      <vt:lpstr>Спадковий договір. Договір довічного утримання.</vt:lpstr>
      <vt:lpstr>Таємниця заповіту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Спадковий  договір.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Договір довічного утримання як вид правочину</vt:lpstr>
      <vt:lpstr>Презентация PowerPoint</vt:lpstr>
      <vt:lpstr>Змістом договору довічного утримання є права та обов’язки сторін у договорі.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Посвідчення спадкового договору та договору довічного утримання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Спадкування за заповітом</dc:title>
  <dc:creator>ASUS</dc:creator>
  <cp:lastModifiedBy>ASUS</cp:lastModifiedBy>
  <cp:revision>12</cp:revision>
  <dcterms:created xsi:type="dcterms:W3CDTF">2025-03-23T18:58:29Z</dcterms:created>
  <dcterms:modified xsi:type="dcterms:W3CDTF">2025-03-24T12:39:29Z</dcterms:modified>
</cp:coreProperties>
</file>