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78608-8235-AA9D-7B3F-16AC250EC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68B1FB-BD2D-7491-71D8-62AA2DF19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BDDC1-D866-D379-A37F-42FBB71B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2B724-5B55-286D-35A3-1925200D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B2088D-83A7-AC37-C1E0-F215136A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369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C7225-CCD2-1A80-93CF-C9B0BE47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7F2743-B16C-8EC0-0D6C-5D3BDB24F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D2AAAC-E679-4B54-A9F9-F293F1BA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907AB5-4376-5DAA-59A9-03772F62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BA3A9-B547-F905-6FC1-759A3032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1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108004-A618-0FC7-418B-2AC992557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D9E02E-A2F6-B71C-1B04-32DAB0152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4DD38-D725-ABB3-2803-333F21F3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A3BEA-E913-D913-A229-D53715DB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7704F-C4AE-6F7B-876B-F914B878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593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D5E11-8146-4FD4-3913-F1D18A32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B0C17-9EEC-E1B7-8750-0DC8FC5E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7F655-2DA7-9656-DCD8-10A7A90E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9DD48-A285-42DF-9C50-A6D9D610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64720-1880-3F16-C5A2-A65447A4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01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FB66-FDC8-EAB4-A4A5-411E46EF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59F18B-A4C1-C0FA-5533-7098EC11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B6D02-CCE3-2EEA-1E59-25612223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CD72F-D067-6E42-554C-B09E459C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C6C7C-26EB-945F-4518-BFA13B69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18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31101-2677-7CC5-8BF8-ABD29700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42713-CA74-89EE-651A-DCB0CE417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259333-DBAF-5B67-93B8-7E880A8AC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F8D768-5613-A8BB-F067-0821935E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D0E1D4-F2E4-FB11-4AE3-B446A045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72E3D-5FEA-04E0-9FE8-BE02C142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07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3076B-E89F-D44E-4D9E-379FC42B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EC770B-E72E-FF77-9E13-1477F19E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9B2B36-0AEB-4F46-6A5E-B19E85EC5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F89B84-E0AB-9D18-A67C-325FEA703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190FEA-C889-7960-9AAA-FA4B1BE36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171513-D39A-793E-2A77-26AB46DC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8C57C8-C8C2-3D7C-F5A3-6B3F42BE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FE76DC-4455-13E3-0236-ED0DEFF0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22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DDEB5-C692-B831-7890-0697A101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D295FB-1ED3-D5DB-FFF5-1386BDFA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462C4B-1D35-337F-43F0-66C5EE93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60173C-9D67-88DC-38FA-44D48456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132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14374D-BD8E-3B46-3B76-29367ADF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3CC8B-3609-9F18-A2C1-7BB59E8A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5DECA-0CC9-33C8-8F29-5F97F59B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2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42A2A-1989-202B-DC67-B3E38D13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71FF1-F95F-8E0F-AC4B-828D49CE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3A4EA-A6EC-77CF-2C1E-E06A6E0C1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7450D-E54B-7BF6-2109-BB2AB6C3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CA8925-2B49-9F56-03FB-0DFDAA0F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0D9F0-0E45-4B01-C9BD-2BAAD6A1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2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3982B-58A3-B500-0083-5DBF485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7BEAA4-B171-F47A-475D-3E0874EC7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A0456E-CD4A-E7AE-CC82-4F577CC2C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9A6FE-683E-2A4D-7506-3066A847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0AD813-E97E-42A6-F7E3-6B62763B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9DCA9-0115-4508-0FA3-649BB606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6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C946-6426-893B-5A96-86CAB5D0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532DD-A26F-A3CE-ECA8-4DA08415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E8332-115C-621C-A38E-122027920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514C-B116-4859-AB72-45130A0EA49D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1E26D-FF5C-9E81-43ED-4F22EEBEC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023CB-89FC-C91A-BCB6-F1323E443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1AF0-3CAC-443E-A304-3802B22A00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0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A5FD5-EBF1-BB0A-C9A2-A6470678F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677" y="1600200"/>
            <a:ext cx="9144000" cy="1174726"/>
          </a:xfrm>
        </p:spPr>
        <p:txBody>
          <a:bodyPr>
            <a:normAutofit/>
          </a:bodyPr>
          <a:lstStyle/>
          <a:p>
            <a:r>
              <a:rPr lang="uk-UA" dirty="0"/>
              <a:t>Енергоефективні будівлі.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5754C3-FC6B-587E-7931-A63D7CA4B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5400" dirty="0">
                <a:latin typeface="+mj-lt"/>
                <a:ea typeface="+mj-ea"/>
                <a:cs typeface="+mj-cs"/>
              </a:rPr>
              <a:t>Основні положення та </a:t>
            </a:r>
          </a:p>
          <a:p>
            <a:r>
              <a:rPr lang="uk-UA" sz="5400" dirty="0">
                <a:latin typeface="+mj-lt"/>
                <a:ea typeface="+mj-ea"/>
                <a:cs typeface="+mj-cs"/>
              </a:rPr>
              <a:t>історія їх розвитку.</a:t>
            </a:r>
          </a:p>
        </p:txBody>
      </p:sp>
    </p:spTree>
    <p:extLst>
      <p:ext uri="{BB962C8B-B14F-4D97-AF65-F5344CB8AC3E}">
        <p14:creationId xmlns:p14="http://schemas.microsoft.com/office/powerpoint/2010/main" val="103792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B3721-EBAE-B033-65C2-B24C6C85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558519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Сіті-</a:t>
            </a:r>
            <a:r>
              <a:rPr lang="uk-UA" sz="3200" dirty="0" err="1"/>
              <a:t>Холл</a:t>
            </a:r>
            <a:r>
              <a:rPr lang="uk-UA" sz="3200" dirty="0"/>
              <a:t>, Лондон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912B01-DFCC-B707-368C-BB170EC93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26" t="29816" r="16979" b="10374"/>
          <a:stretch/>
        </p:blipFill>
        <p:spPr>
          <a:xfrm>
            <a:off x="1786596" y="576774"/>
            <a:ext cx="9115866" cy="6022984"/>
          </a:xfrm>
        </p:spPr>
      </p:pic>
    </p:spTree>
    <p:extLst>
      <p:ext uri="{BB962C8B-B14F-4D97-AF65-F5344CB8AC3E}">
        <p14:creationId xmlns:p14="http://schemas.microsoft.com/office/powerpoint/2010/main" val="255529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9F390-3340-D1C5-4EF9-86DD12F5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00"/>
            <a:ext cx="12192000" cy="653537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Вежа Хреста, Нью-Йорк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224B20-8B09-D34B-3F17-AC54C1E5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63" t="23673" r="16979" b="18133"/>
          <a:stretch/>
        </p:blipFill>
        <p:spPr>
          <a:xfrm>
            <a:off x="1429453" y="681036"/>
            <a:ext cx="9634157" cy="6149463"/>
          </a:xfrm>
        </p:spPr>
      </p:pic>
    </p:spTree>
    <p:extLst>
      <p:ext uri="{BB962C8B-B14F-4D97-AF65-F5344CB8AC3E}">
        <p14:creationId xmlns:p14="http://schemas.microsoft.com/office/powerpoint/2010/main" val="255032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44E6A-91DB-33C5-632D-1ECCC858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00"/>
            <a:ext cx="12192000" cy="493005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«Сонячний будинок», м. </a:t>
            </a:r>
            <a:r>
              <a:rPr lang="uk-UA" sz="3200" dirty="0" err="1"/>
              <a:t>Каппельродек</a:t>
            </a:r>
            <a:r>
              <a:rPr lang="uk-UA" sz="3200" dirty="0"/>
              <a:t>, Німеччина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EC0370-19F3-18F3-47BB-2BCD4D929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00" t="51477" r="26431" b="23629"/>
          <a:stretch/>
        </p:blipFill>
        <p:spPr>
          <a:xfrm>
            <a:off x="140794" y="1041008"/>
            <a:ext cx="11910412" cy="3953023"/>
          </a:xfrm>
        </p:spPr>
      </p:pic>
    </p:spTree>
    <p:extLst>
      <p:ext uri="{BB962C8B-B14F-4D97-AF65-F5344CB8AC3E}">
        <p14:creationId xmlns:p14="http://schemas.microsoft.com/office/powerpoint/2010/main" val="26091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259AB-C820-DDD6-F33B-C85C0721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2363"/>
            <a:ext cx="4431323" cy="1393830"/>
          </a:xfrm>
        </p:spPr>
        <p:txBody>
          <a:bodyPr>
            <a:normAutofit fontScale="90000"/>
          </a:bodyPr>
          <a:lstStyle/>
          <a:p>
            <a:r>
              <a:rPr lang="uk-UA" dirty="0"/>
              <a:t>Класифікація енергоефективних і екологічно чистих будівель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BB0DEE-FC8C-EC02-4F7F-3AABA9CD6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932" y="155239"/>
            <a:ext cx="7689314" cy="6702761"/>
          </a:xfrm>
        </p:spPr>
      </p:pic>
    </p:spTree>
    <p:extLst>
      <p:ext uri="{BB962C8B-B14F-4D97-AF65-F5344CB8AC3E}">
        <p14:creationId xmlns:p14="http://schemas.microsoft.com/office/powerpoint/2010/main" val="26876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65080-E454-5FC8-28BB-9FA5AB4E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8302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Енергоефективні будівлі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A5E148-8FA9-194B-8414-3154975DF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5" t="40163" r="19900" b="21689"/>
          <a:stretch/>
        </p:blipFill>
        <p:spPr>
          <a:xfrm>
            <a:off x="0" y="476456"/>
            <a:ext cx="12192000" cy="6381543"/>
          </a:xfrm>
        </p:spPr>
      </p:pic>
    </p:spTree>
    <p:extLst>
      <p:ext uri="{BB962C8B-B14F-4D97-AF65-F5344CB8AC3E}">
        <p14:creationId xmlns:p14="http://schemas.microsoft.com/office/powerpoint/2010/main" val="25095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B80E-EF08-6F71-C4FF-520042E7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56"/>
            <a:ext cx="12192000" cy="633681"/>
          </a:xfrm>
        </p:spPr>
        <p:txBody>
          <a:bodyPr>
            <a:normAutofit/>
          </a:bodyPr>
          <a:lstStyle/>
          <a:p>
            <a:r>
              <a:rPr lang="uk-UA" sz="3200" dirty="0"/>
              <a:t>Перша енергоефективна будівля (США, штат Нью-</a:t>
            </a:r>
            <a:r>
              <a:rPr lang="uk-UA" sz="3200" dirty="0" err="1"/>
              <a:t>Хемпшир</a:t>
            </a:r>
            <a:r>
              <a:rPr lang="uk-UA" sz="3200" dirty="0"/>
              <a:t>, 1972 р.)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22B87-CC3D-39A8-3A49-261D48DE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9" y="1054464"/>
            <a:ext cx="4291350" cy="50515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Енергетичну ефективність даної будівлі формували такі фактори:</a:t>
            </a:r>
          </a:p>
          <a:p>
            <a:r>
              <a:rPr lang="uk-UA" dirty="0"/>
              <a:t>мінімальна площа поверхні будівлі (куб);</a:t>
            </a:r>
          </a:p>
          <a:p>
            <a:r>
              <a:rPr lang="uk-UA" dirty="0"/>
              <a:t>не велика площа скління (10 %);</a:t>
            </a:r>
          </a:p>
          <a:p>
            <a:r>
              <a:rPr lang="uk-UA" dirty="0"/>
              <a:t>світло забарвлена покрівля (низький коефіцієнт поглинання сонячної радіації);</a:t>
            </a:r>
          </a:p>
          <a:p>
            <a:r>
              <a:rPr lang="uk-UA" dirty="0"/>
              <a:t>незасклена північна сторона(гарний захист від дії вітру;</a:t>
            </a:r>
          </a:p>
          <a:p>
            <a:r>
              <a:rPr lang="uk-UA" dirty="0"/>
              <a:t>вертикальні та горизонтальні сонцезахисні пристрої для вікон.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436637-CA58-C1D9-1B68-61448F59E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72" y="751988"/>
            <a:ext cx="7958329" cy="55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3F52-0430-CD12-D5C1-F033E9D3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04541" cy="10186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Енергоефективна будівля «</a:t>
            </a:r>
            <a:r>
              <a:rPr lang="en-US" sz="3600" dirty="0"/>
              <a:t>EKONO-house»</a:t>
            </a:r>
            <a:br>
              <a:rPr lang="uk-UA" sz="3600" dirty="0"/>
            </a:br>
            <a:r>
              <a:rPr lang="en-US" sz="3600" dirty="0"/>
              <a:t>(</a:t>
            </a:r>
            <a:r>
              <a:rPr lang="uk-UA" sz="3600" dirty="0"/>
              <a:t>Фінляндія, </a:t>
            </a:r>
            <a:r>
              <a:rPr lang="uk-UA" sz="3600" dirty="0" err="1"/>
              <a:t>Отаніями</a:t>
            </a:r>
            <a:r>
              <a:rPr lang="uk-UA" sz="3600" dirty="0"/>
              <a:t>, 1973 р.)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40562-A478-007D-6352-4F90EE5B2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8662"/>
            <a:ext cx="5247249" cy="56046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Енергетичну ефективність будівлі формували такі фактори:</a:t>
            </a:r>
          </a:p>
          <a:p>
            <a:r>
              <a:rPr lang="uk-UA" dirty="0"/>
              <a:t>ефективне використання внутрішнього об'єму будівлі;</a:t>
            </a:r>
          </a:p>
          <a:p>
            <a:r>
              <a:rPr lang="uk-UA" dirty="0"/>
              <a:t>огороджувальні конструкції з підвищеною теплоємністю;</a:t>
            </a:r>
          </a:p>
          <a:p>
            <a:r>
              <a:rPr lang="uk-UA" dirty="0"/>
              <a:t>використання тепловиділень від людей, побутових приладів та обладнання, що знаходяться в будівлі;</a:t>
            </a:r>
          </a:p>
          <a:p>
            <a:r>
              <a:rPr lang="uk-UA" dirty="0"/>
              <a:t>порожнисті плити перекриття;</a:t>
            </a:r>
          </a:p>
          <a:p>
            <a:r>
              <a:rPr lang="uk-UA" dirty="0"/>
              <a:t>вентильовані вікна;</a:t>
            </a:r>
          </a:p>
          <a:p>
            <a:r>
              <a:rPr lang="uk-UA" dirty="0"/>
              <a:t> сонячні колектори;</a:t>
            </a:r>
          </a:p>
          <a:p>
            <a:r>
              <a:rPr lang="uk-UA" dirty="0"/>
              <a:t>система повітряного опалення, поєднаного з вентиляцією;</a:t>
            </a:r>
          </a:p>
          <a:p>
            <a:r>
              <a:rPr lang="uk-UA" dirty="0"/>
              <a:t>енергозберігаюча система освітлення з автоматичним регулюванням рівня освітленості;</a:t>
            </a:r>
          </a:p>
          <a:p>
            <a:r>
              <a:rPr lang="uk-UA" dirty="0"/>
              <a:t>система автоматичного управління обладнанням </a:t>
            </a:r>
            <a:r>
              <a:rPr lang="uk-UA" dirty="0" err="1"/>
              <a:t>кліматизації</a:t>
            </a:r>
            <a:r>
              <a:rPr lang="uk-UA" dirty="0"/>
              <a:t> та освітленням.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048DB-AC6F-2FD3-13F7-DED34446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76" y="1190367"/>
            <a:ext cx="6957508" cy="52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DFE4-1002-A557-91F8-6E89A132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75"/>
            <a:ext cx="12027877" cy="407963"/>
          </a:xfrm>
        </p:spPr>
        <p:txBody>
          <a:bodyPr>
            <a:noAutofit/>
          </a:bodyPr>
          <a:lstStyle/>
          <a:p>
            <a:r>
              <a:rPr lang="uk-UA" sz="3200" dirty="0"/>
              <a:t>Реконструкція багатоквартирного будинку, Данія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64E411-CC63-F9CF-871D-2C050A282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24641" r="16692" b="15675"/>
          <a:stretch/>
        </p:blipFill>
        <p:spPr>
          <a:xfrm>
            <a:off x="5186288" y="1011353"/>
            <a:ext cx="7005712" cy="409113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A9D8D64-C300-0B01-4A87-A8AED5473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60960"/>
            <a:ext cx="5247249" cy="56046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Енергетичну ефективність будівлі формували такі фактори:</a:t>
            </a:r>
          </a:p>
          <a:p>
            <a:r>
              <a:rPr lang="uk-UA" dirty="0"/>
              <a:t>заміна вікон;</a:t>
            </a:r>
          </a:p>
          <a:p>
            <a:r>
              <a:rPr lang="uk-UA" dirty="0"/>
              <a:t>додаткова теплоізоляція зовнішніх огороджувальних конструкцій і горища;</a:t>
            </a:r>
          </a:p>
          <a:p>
            <a:r>
              <a:rPr lang="uk-UA" dirty="0"/>
              <a:t>влаштування механічної системи вентиляції з рекуперацією тепла;</a:t>
            </a:r>
          </a:p>
          <a:p>
            <a:r>
              <a:rPr lang="uk-UA" dirty="0"/>
              <a:t>застосування конструкції «сонячних стін»;</a:t>
            </a:r>
          </a:p>
          <a:p>
            <a:r>
              <a:rPr lang="uk-UA" dirty="0"/>
              <a:t>використання сонячних колекторів для гарячого водопостачання;</a:t>
            </a:r>
          </a:p>
          <a:p>
            <a:r>
              <a:rPr lang="uk-UA" dirty="0"/>
              <a:t>використання низькотемпературних радіаторів для опалення;</a:t>
            </a:r>
          </a:p>
          <a:p>
            <a:r>
              <a:rPr lang="uk-UA" dirty="0"/>
              <a:t>використання систем контролю і керування.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380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A7F79-642B-7FCF-1495-77A4E2D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01"/>
            <a:ext cx="12192000" cy="436734"/>
          </a:xfrm>
        </p:spPr>
        <p:txBody>
          <a:bodyPr>
            <a:noAutofit/>
          </a:bodyPr>
          <a:lstStyle/>
          <a:p>
            <a:r>
              <a:rPr lang="en-US" sz="3200" dirty="0"/>
              <a:t>E</a:t>
            </a:r>
            <a:r>
              <a:rPr lang="uk-UA" sz="3200" dirty="0"/>
              <a:t>ко-</a:t>
            </a:r>
            <a:r>
              <a:rPr lang="en-US" sz="3200" dirty="0"/>
              <a:t>V</a:t>
            </a:r>
            <a:r>
              <a:rPr lang="uk-UA" sz="3200" dirty="0" err="1"/>
              <a:t>ііккі</a:t>
            </a:r>
            <a:r>
              <a:rPr lang="uk-UA" sz="3200" dirty="0"/>
              <a:t> (Гельсінкі, Фінляндія)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50213-D1BE-C70E-FB5E-A0FC124C7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" t="8053" r="4655" b="12067"/>
          <a:stretch/>
        </p:blipFill>
        <p:spPr>
          <a:xfrm>
            <a:off x="6367380" y="27501"/>
            <a:ext cx="5547955" cy="32763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C4D2C8-EAE1-02C5-0773-0C03F1D2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80" y="3312943"/>
            <a:ext cx="4696119" cy="3517556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8EFE5A4C-E489-04CC-C0B4-55A3F5B42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60960"/>
            <a:ext cx="5547955" cy="6097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Енергетичну ефективність району формували такі фактори:</a:t>
            </a:r>
          </a:p>
          <a:p>
            <a:r>
              <a:rPr lang="uk-UA" sz="2400" dirty="0"/>
              <a:t>врахування місцевих кліматичних особливостей;</a:t>
            </a:r>
          </a:p>
          <a:p>
            <a:r>
              <a:rPr lang="uk-UA" sz="2400" dirty="0"/>
              <a:t>використання низькотемпературних опалювальних систем;</a:t>
            </a:r>
          </a:p>
          <a:p>
            <a:r>
              <a:rPr lang="uk-UA" sz="2400" dirty="0"/>
              <a:t>індивідуальна механічна вентиляція з утилізацією тепла для кожної квартири;</a:t>
            </a:r>
          </a:p>
          <a:p>
            <a:r>
              <a:rPr lang="uk-UA" sz="2400" dirty="0"/>
              <a:t>підвищення ефективності систем природної вентиляції;</a:t>
            </a:r>
          </a:p>
          <a:p>
            <a:r>
              <a:rPr lang="uk-UA" sz="2400" dirty="0"/>
              <a:t>використання сонячних колекторів;</a:t>
            </a:r>
          </a:p>
          <a:p>
            <a:r>
              <a:rPr lang="uk-UA" sz="2400" dirty="0"/>
              <a:t>індивідуальний контроль температури у кожному приміщенні;</a:t>
            </a:r>
          </a:p>
          <a:p>
            <a:r>
              <a:rPr lang="uk-UA" sz="2400" dirty="0"/>
              <a:t>підвищений опір теплопередачі огороджувальних конструкцій;</a:t>
            </a:r>
          </a:p>
          <a:p>
            <a:r>
              <a:rPr lang="uk-UA" sz="2400" dirty="0"/>
              <a:t>установка фотоелектричних панелей;</a:t>
            </a:r>
          </a:p>
          <a:p>
            <a:r>
              <a:rPr lang="uk-UA" sz="2400" dirty="0"/>
              <a:t>роздільний облік води.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04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E03E6-0A7C-5B00-6B2E-69EDA649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56012" cy="506436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Хмарочос </a:t>
            </a:r>
            <a:r>
              <a:rPr lang="en-US" sz="3200" dirty="0"/>
              <a:t>Commerzbank, </a:t>
            </a:r>
            <a:r>
              <a:rPr lang="uk-UA" sz="3200" dirty="0"/>
              <a:t>Німеччина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904714B-BCEA-1E84-25D8-EB3DFB90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933"/>
            <a:ext cx="6344529" cy="627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Енергетичну ефективність будівлі формували такі фактори:</a:t>
            </a:r>
          </a:p>
          <a:p>
            <a:r>
              <a:rPr lang="uk-UA" dirty="0"/>
              <a:t>форма будинку;</a:t>
            </a:r>
          </a:p>
          <a:p>
            <a:r>
              <a:rPr lang="uk-UA" dirty="0"/>
              <a:t>система зимових садів;</a:t>
            </a:r>
          </a:p>
          <a:p>
            <a:r>
              <a:rPr lang="uk-UA" dirty="0"/>
              <a:t>2-хшарові світлопрозорі огороджувальні конструкції;</a:t>
            </a:r>
          </a:p>
          <a:p>
            <a:r>
              <a:rPr lang="uk-UA" dirty="0"/>
              <a:t>природна вентиляція;</a:t>
            </a:r>
          </a:p>
          <a:p>
            <a:r>
              <a:rPr lang="uk-UA" dirty="0"/>
              <a:t>система </a:t>
            </a:r>
            <a:r>
              <a:rPr lang="uk-UA" dirty="0" err="1"/>
              <a:t>кліматизації</a:t>
            </a:r>
            <a:r>
              <a:rPr lang="uk-UA" dirty="0"/>
              <a:t> будинку;</a:t>
            </a:r>
          </a:p>
          <a:p>
            <a:r>
              <a:rPr lang="uk-UA" dirty="0"/>
              <a:t>охолоджувальні теплоємні покриття;</a:t>
            </a:r>
          </a:p>
          <a:p>
            <a:r>
              <a:rPr lang="uk-UA" dirty="0"/>
              <a:t>конвектори для обігріву;</a:t>
            </a:r>
          </a:p>
          <a:p>
            <a:r>
              <a:rPr lang="uk-UA" dirty="0"/>
              <a:t>енергозберігаюче санітарне устаткування.</a:t>
            </a:r>
          </a:p>
          <a:p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CBD40A-4696-9FB2-0AE0-61C262639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9" t="34255" r="28808" b="18344"/>
          <a:stretch/>
        </p:blipFill>
        <p:spPr>
          <a:xfrm>
            <a:off x="5992837" y="582933"/>
            <a:ext cx="6193198" cy="47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63AD2-ED1A-115E-B4DD-349F84BD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4572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Вежа Мері-Екс, Лондон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5D47-95DF-93CB-EDFE-B46789EA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07" y="710419"/>
            <a:ext cx="9005694" cy="6028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6FD01-DDD2-91D6-A63D-0947AF06D780}"/>
              </a:ext>
            </a:extLst>
          </p:cNvPr>
          <p:cNvSpPr txBox="1"/>
          <p:nvPr/>
        </p:nvSpPr>
        <p:spPr>
          <a:xfrm>
            <a:off x="221566" y="1069143"/>
            <a:ext cx="2971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Перший екологічний хмарочос: завдяки сонячним </a:t>
            </a:r>
            <a:r>
              <a:rPr lang="uk-UA" sz="2400" dirty="0" err="1"/>
              <a:t>батареям</a:t>
            </a:r>
            <a:r>
              <a:rPr lang="uk-UA" sz="2400" dirty="0"/>
              <a:t> споживається вдвічі менше енергії, ніж іншими подібними будівлями.</a:t>
            </a:r>
          </a:p>
        </p:txBody>
      </p:sp>
    </p:spTree>
    <p:extLst>
      <p:ext uri="{BB962C8B-B14F-4D97-AF65-F5344CB8AC3E}">
        <p14:creationId xmlns:p14="http://schemas.microsoft.com/office/powerpoint/2010/main" val="1698597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366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Енергоефективні будівлі.</vt:lpstr>
      <vt:lpstr>Класифікація енергоефективних і екологічно чистих будівель</vt:lpstr>
      <vt:lpstr>Енергоефективні будівлі</vt:lpstr>
      <vt:lpstr>Перша енергоефективна будівля (США, штат Нью-Хемпшир, 1972 р.)</vt:lpstr>
      <vt:lpstr>Енергоефективна будівля «EKONO-house» (Фінляндія, Отаніями, 1973 р.)</vt:lpstr>
      <vt:lpstr>Реконструкція багатоквартирного будинку, Данія</vt:lpstr>
      <vt:lpstr>Eко-Vііккі (Гельсінкі, Фінляндія)</vt:lpstr>
      <vt:lpstr>Хмарочос Commerzbank, Німеччина</vt:lpstr>
      <vt:lpstr>Вежа Мері-Екс, Лондон</vt:lpstr>
      <vt:lpstr>Сіті-Холл, Лондон</vt:lpstr>
      <vt:lpstr>Вежа Хреста, Нью-Йорк</vt:lpstr>
      <vt:lpstr>«Сонячний будинок», м. Каппельродек, Німеччина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Енергоефективні будинки.</dc:title>
  <dc:creator>Пользователь Windows</dc:creator>
  <cp:lastModifiedBy>Пользователь Windows</cp:lastModifiedBy>
  <cp:revision>4</cp:revision>
  <dcterms:created xsi:type="dcterms:W3CDTF">2024-02-07T05:46:22Z</dcterms:created>
  <dcterms:modified xsi:type="dcterms:W3CDTF">2024-02-07T09:29:33Z</dcterms:modified>
</cp:coreProperties>
</file>