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9" r:id="rId5"/>
    <p:sldId id="272" r:id="rId6"/>
    <p:sldId id="271" r:id="rId7"/>
    <p:sldId id="270" r:id="rId8"/>
    <p:sldId id="268" r:id="rId9"/>
    <p:sldId id="273" r:id="rId10"/>
    <p:sldId id="276" r:id="rId11"/>
    <p:sldId id="277" r:id="rId12"/>
    <p:sldId id="278" r:id="rId13"/>
    <p:sldId id="284" r:id="rId14"/>
    <p:sldId id="283" r:id="rId15"/>
    <p:sldId id="280" r:id="rId16"/>
    <p:sldId id="279" r:id="rId17"/>
    <p:sldId id="281" r:id="rId18"/>
    <p:sldId id="282"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uk-UA" smtClean="0"/>
              <a:t>Зразок заголовка</a:t>
            </a:r>
            <a:endParaRPr kumimoji="0" lang="en-US"/>
          </a:p>
        </p:txBody>
      </p:sp>
      <p:sp>
        <p:nvSpPr>
          <p:cNvPr id="9" name="Пі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
        <p:nvSpPr>
          <p:cNvPr id="16" name="Місце для дати 15"/>
          <p:cNvSpPr>
            <a:spLocks noGrp="1"/>
          </p:cNvSpPr>
          <p:nvPr>
            <p:ph type="dt" sz="half" idx="10"/>
          </p:nvPr>
        </p:nvSpPr>
        <p:spPr/>
        <p:txBody>
          <a:bodyPr/>
          <a:lstStyle/>
          <a:p>
            <a:fld id="{03A2D7A6-9A22-4D8B-B194-E3BDFF288DFE}" type="datetimeFigureOut">
              <a:rPr lang="ru-RU" smtClean="0"/>
              <a:pPr/>
              <a:t>10.03.2025</a:t>
            </a:fld>
            <a:endParaRPr lang="ru-RU"/>
          </a:p>
        </p:txBody>
      </p:sp>
      <p:sp>
        <p:nvSpPr>
          <p:cNvPr id="2" name="Місце для нижнього колонтитула 1"/>
          <p:cNvSpPr>
            <a:spLocks noGrp="1"/>
          </p:cNvSpPr>
          <p:nvPr>
            <p:ph type="ftr" sz="quarter" idx="11"/>
          </p:nvPr>
        </p:nvSpPr>
        <p:spPr/>
        <p:txBody>
          <a:bodyPr/>
          <a:lstStyle/>
          <a:p>
            <a:endParaRPr lang="ru-RU"/>
          </a:p>
        </p:txBody>
      </p:sp>
      <p:sp>
        <p:nvSpPr>
          <p:cNvPr id="15" name="Місце для номера слайда 14"/>
          <p:cNvSpPr>
            <a:spLocks noGrp="1"/>
          </p:cNvSpPr>
          <p:nvPr>
            <p:ph type="sldNum" sz="quarter" idx="12"/>
          </p:nvPr>
        </p:nvSpPr>
        <p:spPr>
          <a:xfrm>
            <a:off x="8229600" y="6473952"/>
            <a:ext cx="758952" cy="246888"/>
          </a:xfrm>
        </p:spPr>
        <p:txBody>
          <a:bodyPr/>
          <a:lstStyle/>
          <a:p>
            <a:fld id="{6F7558F8-0B46-496C-A5A6-3FE6E98311C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03A2D7A6-9A22-4D8B-B194-E3BDFF288DFE}" type="datetimeFigureOut">
              <a:rPr lang="ru-RU" smtClean="0"/>
              <a:pPr/>
              <a:t>10.03.2025</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858000" y="549276"/>
            <a:ext cx="18288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549276"/>
            <a:ext cx="62484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03A2D7A6-9A22-4D8B-B194-E3BDFF288DFE}" type="datetimeFigureOut">
              <a:rPr lang="ru-RU" smtClean="0"/>
              <a:pPr/>
              <a:t>10.03.2025</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uk-UA" smtClean="0"/>
              <a:t>Зразок заголовка</a:t>
            </a:r>
            <a:endParaRPr kumimoji="0" lang="en-US"/>
          </a:p>
        </p:txBody>
      </p:sp>
      <p:sp>
        <p:nvSpPr>
          <p:cNvPr id="27" name="Місце для вмісту 26"/>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03A2D7A6-9A22-4D8B-B194-E3BDFF288DFE}" type="datetimeFigureOut">
              <a:rPr lang="ru-RU" smtClean="0"/>
              <a:pPr/>
              <a:t>10.03.2025</a:t>
            </a:fld>
            <a:endParaRPr lang="ru-RU"/>
          </a:p>
        </p:txBody>
      </p:sp>
      <p:sp>
        <p:nvSpPr>
          <p:cNvPr id="19" name="Місце для нижнього колонтитула 18"/>
          <p:cNvSpPr>
            <a:spLocks noGrp="1"/>
          </p:cNvSpPr>
          <p:nvPr>
            <p:ph type="ftr" sz="quarter" idx="11"/>
          </p:nvPr>
        </p:nvSpPr>
        <p:spPr>
          <a:xfrm>
            <a:off x="3581400" y="76200"/>
            <a:ext cx="2895600" cy="288925"/>
          </a:xfrm>
        </p:spPr>
        <p:txBody>
          <a:bodyPr/>
          <a:lstStyle/>
          <a:p>
            <a:endParaRPr lang="ru-RU"/>
          </a:p>
        </p:txBody>
      </p:sp>
      <p:sp>
        <p:nvSpPr>
          <p:cNvPr id="16" name="Місце для номера слайда 15"/>
          <p:cNvSpPr>
            <a:spLocks noGrp="1"/>
          </p:cNvSpPr>
          <p:nvPr>
            <p:ph type="sldNum" sz="quarter" idx="12"/>
          </p:nvPr>
        </p:nvSpPr>
        <p:spPr>
          <a:xfrm>
            <a:off x="8229600" y="6473952"/>
            <a:ext cx="758952" cy="246888"/>
          </a:xfrm>
        </p:spPr>
        <p:txBody>
          <a:bodyPr/>
          <a:lstStyle/>
          <a:p>
            <a:fld id="{6F7558F8-0B46-496C-A5A6-3FE6E98311C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Місце для тексту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19" name="Місце для дати 18"/>
          <p:cNvSpPr>
            <a:spLocks noGrp="1"/>
          </p:cNvSpPr>
          <p:nvPr>
            <p:ph type="dt" sz="half" idx="10"/>
          </p:nvPr>
        </p:nvSpPr>
        <p:spPr/>
        <p:txBody>
          <a:bodyPr/>
          <a:lstStyle/>
          <a:p>
            <a:fld id="{03A2D7A6-9A22-4D8B-B194-E3BDFF288DFE}" type="datetimeFigureOut">
              <a:rPr lang="ru-RU" smtClean="0"/>
              <a:pPr/>
              <a:t>10.03.2025</a:t>
            </a:fld>
            <a:endParaRPr lang="ru-RU"/>
          </a:p>
        </p:txBody>
      </p:sp>
      <p:sp>
        <p:nvSpPr>
          <p:cNvPr id="11" name="Місце для нижнього колонтитула 10"/>
          <p:cNvSpPr>
            <a:spLocks noGrp="1"/>
          </p:cNvSpPr>
          <p:nvPr>
            <p:ph type="ftr" sz="quarter" idx="11"/>
          </p:nvPr>
        </p:nvSpPr>
        <p:spPr/>
        <p:txBody>
          <a:bodyPr/>
          <a:lstStyle/>
          <a:p>
            <a:endParaRPr lang="ru-RU"/>
          </a:p>
        </p:txBody>
      </p:sp>
      <p:sp>
        <p:nvSpPr>
          <p:cNvPr id="16" name="Місце для номера слайда 15"/>
          <p:cNvSpPr>
            <a:spLocks noGrp="1"/>
          </p:cNvSpPr>
          <p:nvPr>
            <p:ph type="sldNum" sz="quarter" idx="12"/>
          </p:nvPr>
        </p:nvSpPr>
        <p:spPr/>
        <p:txBody>
          <a:bodyPr/>
          <a:lstStyle/>
          <a:p>
            <a:fld id="{6F7558F8-0B46-496C-A5A6-3FE6E98311C5}"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uk-UA" smtClean="0"/>
              <a:t>Зразок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uk-UA" smtClean="0"/>
              <a:t>Зразок заголовка</a:t>
            </a:r>
            <a:endParaRPr kumimoji="0" lang="en-US"/>
          </a:p>
        </p:txBody>
      </p:sp>
      <p:sp>
        <p:nvSpPr>
          <p:cNvPr id="14" name="Місце для вмісту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3" name="Місце для вмісту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1" name="Місце для дати 20"/>
          <p:cNvSpPr>
            <a:spLocks noGrp="1"/>
          </p:cNvSpPr>
          <p:nvPr>
            <p:ph type="dt" sz="half" idx="10"/>
          </p:nvPr>
        </p:nvSpPr>
        <p:spPr/>
        <p:txBody>
          <a:bodyPr/>
          <a:lstStyle/>
          <a:p>
            <a:fld id="{03A2D7A6-9A22-4D8B-B194-E3BDFF288DFE}" type="datetimeFigureOut">
              <a:rPr lang="ru-RU" smtClean="0"/>
              <a:pPr/>
              <a:t>10.03.2025</a:t>
            </a:fld>
            <a:endParaRPr lang="ru-RU"/>
          </a:p>
        </p:txBody>
      </p:sp>
      <p:sp>
        <p:nvSpPr>
          <p:cNvPr id="10" name="Місце для нижнього колонтитула 9"/>
          <p:cNvSpPr>
            <a:spLocks noGrp="1"/>
          </p:cNvSpPr>
          <p:nvPr>
            <p:ph type="ftr" sz="quarter" idx="11"/>
          </p:nvPr>
        </p:nvSpPr>
        <p:spPr/>
        <p:txBody>
          <a:bodyPr/>
          <a:lstStyle/>
          <a:p>
            <a:endParaRPr lang="ru-RU"/>
          </a:p>
        </p:txBody>
      </p:sp>
      <p:sp>
        <p:nvSpPr>
          <p:cNvPr id="31" name="Місце для номера слайда 30"/>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25" name="Місце для тексту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вмісту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8" name="Місце для вмісту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0" name="Місце для дати 9"/>
          <p:cNvSpPr>
            <a:spLocks noGrp="1"/>
          </p:cNvSpPr>
          <p:nvPr>
            <p:ph type="dt" sz="half" idx="10"/>
          </p:nvPr>
        </p:nvSpPr>
        <p:spPr/>
        <p:txBody>
          <a:bodyPr/>
          <a:lstStyle/>
          <a:p>
            <a:fld id="{03A2D7A6-9A22-4D8B-B194-E3BDFF288DFE}" type="datetimeFigureOut">
              <a:rPr lang="ru-RU" smtClean="0"/>
              <a:pPr/>
              <a:t>10.03.2025</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a:xfrm>
            <a:off x="8229600" y="6477000"/>
            <a:ext cx="762000" cy="246888"/>
          </a:xfrm>
        </p:spPr>
        <p:txBody>
          <a:bodyPr/>
          <a:lstStyle/>
          <a:p>
            <a:fld id="{6F7558F8-0B46-496C-A5A6-3FE6E98311C5}" type="slidenum">
              <a:rPr lang="ru-RU" smtClean="0"/>
              <a:pPr/>
              <a:t>‹#›</a:t>
            </a:fld>
            <a:endParaRPr lang="ru-RU"/>
          </a:p>
        </p:txBody>
      </p:sp>
      <p:sp>
        <p:nvSpPr>
          <p:cNvPr id="11" name="Пряма сполучна ліні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uk-UA" smtClean="0"/>
              <a:t>Зразок заголовка</a:t>
            </a:r>
            <a:endParaRPr kumimoji="0" lang="en-US"/>
          </a:p>
        </p:txBody>
      </p:sp>
      <p:sp>
        <p:nvSpPr>
          <p:cNvPr id="12" name="Місце для дати 11"/>
          <p:cNvSpPr>
            <a:spLocks noGrp="1"/>
          </p:cNvSpPr>
          <p:nvPr>
            <p:ph type="dt" sz="half" idx="10"/>
          </p:nvPr>
        </p:nvSpPr>
        <p:spPr/>
        <p:txBody>
          <a:bodyPr/>
          <a:lstStyle/>
          <a:p>
            <a:fld id="{03A2D7A6-9A22-4D8B-B194-E3BDFF288DFE}" type="datetimeFigureOut">
              <a:rPr lang="ru-RU" smtClean="0"/>
              <a:pPr/>
              <a:t>10.03.2025</a:t>
            </a:fld>
            <a:endParaRPr lang="ru-RU"/>
          </a:p>
        </p:txBody>
      </p:sp>
      <p:sp>
        <p:nvSpPr>
          <p:cNvPr id="21" name="Місце для нижнього колонтитула 20"/>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3" name="Місце для дати 2"/>
          <p:cNvSpPr>
            <a:spLocks noGrp="1"/>
          </p:cNvSpPr>
          <p:nvPr>
            <p:ph type="dt" sz="half" idx="10"/>
          </p:nvPr>
        </p:nvSpPr>
        <p:spPr/>
        <p:txBody>
          <a:bodyPr/>
          <a:lstStyle/>
          <a:p>
            <a:fld id="{03A2D7A6-9A22-4D8B-B194-E3BDFF288DFE}" type="datetimeFigureOut">
              <a:rPr lang="ru-RU" smtClean="0"/>
              <a:pPr/>
              <a:t>10.03.2025</a:t>
            </a:fld>
            <a:endParaRPr lang="ru-RU"/>
          </a:p>
        </p:txBody>
      </p:sp>
      <p:sp>
        <p:nvSpPr>
          <p:cNvPr id="24" name="Місце для нижнього колонтитула 23"/>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8" name="Пряма сполучна ліні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14" name="Місце для вмісту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03A2D7A6-9A22-4D8B-B194-E3BDFF288DFE}" type="datetimeFigureOut">
              <a:rPr lang="ru-RU" smtClean="0"/>
              <a:pPr/>
              <a:t>10.03.2025</a:t>
            </a:fld>
            <a:endParaRPr lang="ru-RU"/>
          </a:p>
        </p:txBody>
      </p:sp>
      <p:sp>
        <p:nvSpPr>
          <p:cNvPr id="29" name="Місце для нижнього колонтитула 28"/>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3" name="Місце для зображення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uk-UA" smtClean="0"/>
              <a:t>Клацніть піктограму, щоб додати зображення</a:t>
            </a:r>
            <a:endParaRPr kumimoji="0" lang="en-US" dirty="0"/>
          </a:p>
        </p:txBody>
      </p:sp>
      <p:sp>
        <p:nvSpPr>
          <p:cNvPr id="7" name="Місце для дати 6"/>
          <p:cNvSpPr>
            <a:spLocks noGrp="1"/>
          </p:cNvSpPr>
          <p:nvPr>
            <p:ph type="dt" sz="half" idx="10"/>
          </p:nvPr>
        </p:nvSpPr>
        <p:spPr/>
        <p:txBody>
          <a:bodyPr/>
          <a:lstStyle/>
          <a:p>
            <a:fld id="{03A2D7A6-9A22-4D8B-B194-E3BDFF288DFE}" type="datetimeFigureOut">
              <a:rPr lang="ru-RU" smtClean="0"/>
              <a:pPr/>
              <a:t>10.03.2025</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31" name="Місце для номера слайда 30"/>
          <p:cNvSpPr>
            <a:spLocks noGrp="1"/>
          </p:cNvSpPr>
          <p:nvPr>
            <p:ph type="sldNum" sz="quarter" idx="12"/>
          </p:nvPr>
        </p:nvSpPr>
        <p:spPr/>
        <p:txBody>
          <a:bodyPr/>
          <a:lstStyle/>
          <a:p>
            <a:fld id="{6F7558F8-0B46-496C-A5A6-3FE6E98311C5}"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Місце для тексту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1" name="Місце для дати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3A2D7A6-9A22-4D8B-B194-E3BDFF288DFE}" type="datetimeFigureOut">
              <a:rPr lang="ru-RU" smtClean="0"/>
              <a:pPr/>
              <a:t>10.03.2025</a:t>
            </a:fld>
            <a:endParaRPr lang="ru-RU"/>
          </a:p>
        </p:txBody>
      </p:sp>
      <p:sp>
        <p:nvSpPr>
          <p:cNvPr id="28" name="Місце для нижнього колонтитула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Місце для номера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F7558F8-0B46-496C-A5A6-3FE6E98311C5}" type="slidenum">
              <a:rPr lang="ru-RU" smtClean="0"/>
              <a:pPr/>
              <a:t>‹#›</a:t>
            </a:fld>
            <a:endParaRPr lang="ru-RU"/>
          </a:p>
        </p:txBody>
      </p:sp>
      <p:sp>
        <p:nvSpPr>
          <p:cNvPr id="10" name="Місце для заголовка 9"/>
          <p:cNvSpPr>
            <a:spLocks noGrp="1"/>
          </p:cNvSpPr>
          <p:nvPr>
            <p:ph type="title"/>
          </p:nvPr>
        </p:nvSpPr>
        <p:spPr>
          <a:xfrm>
            <a:off x="304800" y="457200"/>
            <a:ext cx="8686800" cy="838200"/>
          </a:xfrm>
          <a:prstGeom prst="rect">
            <a:avLst/>
          </a:prstGeom>
        </p:spPr>
        <p:txBody>
          <a:bodyPr vert="horz" anchor="ctr">
            <a:normAutofit/>
          </a:bodyPr>
          <a:lstStyle/>
          <a:p>
            <a:r>
              <a:rPr kumimoji="0" lang="uk-UA" smtClean="0"/>
              <a:t>Зразок заголовка</a:t>
            </a:r>
            <a:endParaRPr kumimoji="0" lang="en-US"/>
          </a:p>
        </p:txBody>
      </p:sp>
      <p:sp>
        <p:nvSpPr>
          <p:cNvPr id="9" name="Пряма сполучна ліні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 сполучна ліні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548680"/>
            <a:ext cx="8136904" cy="3945439"/>
          </a:xfrm>
          <a:prstGeom prst="rect">
            <a:avLst/>
          </a:prstGeom>
        </p:spPr>
        <p:txBody>
          <a:bodyPr wrap="square">
            <a:spAutoFit/>
          </a:bodyPr>
          <a:lstStyle/>
          <a:p>
            <a:pPr algn="ctr">
              <a:lnSpc>
                <a:spcPct val="107000"/>
              </a:lnSpc>
              <a:spcAft>
                <a:spcPts val="0"/>
              </a:spcAft>
              <a:tabLst>
                <a:tab pos="180340" algn="l"/>
              </a:tabLst>
            </a:pPr>
            <a:r>
              <a:rPr lang="uk-UA" sz="3200" b="1" dirty="0">
                <a:latin typeface="Times New Roman" panose="02020603050405020304" pitchFamily="18" charset="0"/>
                <a:ea typeface="Calibri" panose="020F0502020204030204" pitchFamily="34" charset="0"/>
                <a:cs typeface="Times New Roman" panose="02020603050405020304" pitchFamily="18" charset="0"/>
              </a:rPr>
              <a:t>Лекція 4. </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180340" algn="l"/>
              </a:tabLst>
            </a:pPr>
            <a:r>
              <a:rPr lang="uk-UA" sz="3200" b="1" dirty="0">
                <a:latin typeface="Times New Roman" panose="02020603050405020304" pitchFamily="18" charset="0"/>
                <a:cs typeface="Times New Roman" panose="02020603050405020304" pitchFamily="18" charset="0"/>
              </a:rPr>
              <a:t>Психологічні аспекти здійснення пропаганди</a:t>
            </a:r>
            <a:endParaRPr lang="ru-RU"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k-UA" dirty="0">
                <a:latin typeface="Times New Roman" panose="02020603050405020304" pitchFamily="18"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a:latin typeface="Times New Roman" panose="02020603050405020304" pitchFamily="18" charset="0"/>
                <a:cs typeface="Times New Roman" panose="02020603050405020304" pitchFamily="18" charset="0"/>
              </a:rPr>
              <a:t>Фактори психологічного плану пропаганди.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a:latin typeface="Times New Roman" panose="02020603050405020304" pitchFamily="18" charset="0"/>
                <a:cs typeface="Times New Roman" panose="02020603050405020304" pitchFamily="18" charset="0"/>
              </a:rPr>
              <a:t>Психологічні засади висновків у пропагандистській промові.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a:latin typeface="Times New Roman" panose="02020603050405020304" pitchFamily="18" charset="0"/>
                <a:cs typeface="Times New Roman" panose="02020603050405020304" pitchFamily="18" charset="0"/>
              </a:rPr>
              <a:t>Умови, які обумовлюються як завданнями пропагандиста, так і незалежними від них реальними обставинами.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a:latin typeface="Times New Roman" panose="02020603050405020304" pitchFamily="18" charset="0"/>
                <a:cs typeface="Times New Roman" panose="02020603050405020304" pitchFamily="18" charset="0"/>
              </a:rPr>
              <a:t>Послідовність розгляду позицій під час пропагандистської роботи.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uk-UA" sz="2000" dirty="0">
                <a:latin typeface="Times New Roman" panose="02020603050405020304" pitchFamily="18" charset="0"/>
                <a:cs typeface="Times New Roman" panose="02020603050405020304" pitchFamily="18" charset="0"/>
              </a:rPr>
              <a:t>Емпіричні закони використання емоцій та інтелекту.</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7009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611560" y="548681"/>
            <a:ext cx="8064896" cy="2726900"/>
          </a:xfrm>
          <a:prstGeom prst="rect">
            <a:avLst/>
          </a:prstGeom>
        </p:spPr>
        <p:txBody>
          <a:bodyPr wrap="square">
            <a:spAutoFit/>
          </a:bodyPr>
          <a:lstStyle/>
          <a:p>
            <a:pPr algn="ctr">
              <a:lnSpc>
                <a:spcPct val="107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доповідач може:</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tabLst>
                <a:tab pos="457200" algn="l"/>
              </a:tabLst>
            </a:pPr>
            <a:r>
              <a:rPr lang="uk-UA" sz="2000" dirty="0">
                <a:latin typeface="Times New Roman" panose="02020603050405020304" pitchFamily="18" charset="0"/>
                <a:ea typeface="Calibri" panose="020F0502020204030204" pitchFamily="34" charset="0"/>
                <a:cs typeface="Times New Roman" panose="02020603050405020304" pitchFamily="18" charset="0"/>
              </a:rPr>
              <a:t>представити позицію, що пропагується, як на початку доповіді, так і наприкінці;</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tabLst>
                <a:tab pos="457200" algn="l"/>
              </a:tabLst>
            </a:pPr>
            <a:r>
              <a:rPr lang="uk-UA" sz="2000" dirty="0">
                <a:latin typeface="Times New Roman" panose="02020603050405020304" pitchFamily="18" charset="0"/>
                <a:ea typeface="Calibri" panose="020F0502020204030204" pitchFamily="34" charset="0"/>
                <a:cs typeface="Times New Roman" panose="02020603050405020304" pitchFamily="18" charset="0"/>
              </a:rPr>
              <a:t>розглянути свою позицію першою та використати можливий ефект «закону першості» на свою користь.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tabLst>
                <a:tab pos="457200" algn="l"/>
              </a:tabLst>
            </a:pPr>
            <a:r>
              <a:rPr lang="uk-UA" sz="2000" dirty="0">
                <a:latin typeface="Times New Roman" panose="02020603050405020304" pitchFamily="18" charset="0"/>
                <a:ea typeface="Calibri" panose="020F0502020204030204" pitchFamily="34" charset="0"/>
                <a:cs typeface="Times New Roman" panose="02020603050405020304" pitchFamily="18" charset="0"/>
              </a:rPr>
              <a:t>охарактеризувати свою позицію в кінці (вторинно), підкріплюючи її новими аргументами, та використати на свою користь ефект «закону новизни».</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2" descr="Як звільнити мозок від інформаційного перевантаження — 4 прості поради  нейробіолога » Новини Чернівці: Інформаційний портал «Молодий буковинец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998" y="3587969"/>
            <a:ext cx="4928020" cy="281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234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611560" y="548680"/>
            <a:ext cx="7992888" cy="2585323"/>
          </a:xfrm>
          <a:prstGeom prst="rect">
            <a:avLst/>
          </a:prstGeom>
        </p:spPr>
        <p:txBody>
          <a:bodyPr wrap="square">
            <a:spAutoFit/>
          </a:bodyPr>
          <a:lstStyle/>
          <a:p>
            <a:pPr marL="342900" lvl="0" indent="-342900" algn="just">
              <a:buFont typeface="Wingdings" panose="05000000000000000000" pitchFamily="2" charset="2"/>
              <a:buChar char="q"/>
            </a:pPr>
            <a:r>
              <a:rPr lang="uk-UA" sz="2400" dirty="0">
                <a:latin typeface="Times New Roman" panose="02020603050405020304" pitchFamily="18" charset="0"/>
                <a:cs typeface="Times New Roman" panose="02020603050405020304" pitchFamily="18" charset="0"/>
              </a:rPr>
              <a:t>на людей з високим інтелектуальним статусом раціонально побудований пропагандистський матеріал має значно сильніший вплив, ніж емоційно забарвлений. </a:t>
            </a:r>
            <a:endParaRPr lang="ru-RU" sz="2400"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q"/>
            </a:pPr>
            <a:r>
              <a:rPr lang="uk-UA" sz="2400" dirty="0">
                <a:latin typeface="Times New Roman" panose="02020603050405020304" pitchFamily="18" charset="0"/>
                <a:cs typeface="Times New Roman" panose="02020603050405020304" pitchFamily="18" charset="0"/>
              </a:rPr>
              <a:t>в аудиторії індиферентній, байдужій до питань, що розбираються, емоційний виклад матеріалу має більший ефект.</a:t>
            </a:r>
            <a:endParaRPr lang="ru-RU" sz="2400" dirty="0">
              <a:latin typeface="Times New Roman" panose="02020603050405020304" pitchFamily="18" charset="0"/>
              <a:cs typeface="Times New Roman" panose="02020603050405020304" pitchFamily="18" charset="0"/>
            </a:endParaRPr>
          </a:p>
          <a:p>
            <a:r>
              <a:rPr lang="uk-UA" dirty="0"/>
              <a:t> </a:t>
            </a:r>
            <a:endParaRPr lang="ru-RU" dirty="0"/>
          </a:p>
        </p:txBody>
      </p:sp>
      <p:pic>
        <p:nvPicPr>
          <p:cNvPr id="2050" name="Picture 2" descr="Персональний сайт викладача української мови Марусіч Наталі - Слухання.  Моделювання аудиторії. Контакт з аудито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584" y="3277573"/>
            <a:ext cx="5798840" cy="314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159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064896" cy="4537781"/>
          </a:xfrm>
          <a:prstGeom prst="rect">
            <a:avLst/>
          </a:prstGeom>
        </p:spPr>
        <p:txBody>
          <a:bodyPr wrap="square">
            <a:spAutoFit/>
          </a:bodyPr>
          <a:lstStyle/>
          <a:p>
            <a:pPr marL="457200" algn="ctr">
              <a:lnSpc>
                <a:spcPct val="107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Основні прийоми психологічної пропаганди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a:t>
            </a:r>
            <a:r>
              <a:rPr lang="uk-UA" b="1" dirty="0">
                <a:latin typeface="Times New Roman" panose="02020603050405020304" pitchFamily="18" charset="0"/>
                <a:ea typeface="Calibri" panose="020F0502020204030204" pitchFamily="34" charset="0"/>
                <a:cs typeface="Times New Roman" panose="02020603050405020304" pitchFamily="18" charset="0"/>
              </a:rPr>
              <a:t>Знецінення</a:t>
            </a:r>
            <a:r>
              <a:rPr lang="uk-UA" dirty="0">
                <a:latin typeface="Times New Roman" panose="02020603050405020304" pitchFamily="18" charset="0"/>
                <a:ea typeface="Calibri" panose="020F0502020204030204" pitchFamily="34" charset="0"/>
                <a:cs typeface="Times New Roman" panose="02020603050405020304" pitchFamily="18" charset="0"/>
              </a:rPr>
              <a:t>: Маніпулятор штучно знижує значення обговорення питання, щоб дискредитувати аргументи опонента. </a:t>
            </a:r>
            <a:r>
              <a:rPr lang="uk-UA" dirty="0" smtClean="0">
                <a:latin typeface="Times New Roman" panose="02020603050405020304" pitchFamily="18" charset="0"/>
                <a:ea typeface="Calibri" panose="020F0502020204030204" pitchFamily="34" charset="0"/>
                <a:cs typeface="Times New Roman" panose="02020603050405020304" pitchFamily="18" charset="0"/>
              </a:rPr>
              <a:t>Типові фрази: «Здавалося б ваші аргументи є вагомими, проте…»; «На перший погляд ви можете здаватися правим, але…»; «Необізнані люди можуть вам повірити…»</a:t>
            </a:r>
            <a:endParaRPr lang="uk-UA" sz="1600" dirty="0" smtClean="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2. </a:t>
            </a:r>
            <a:r>
              <a:rPr lang="uk-UA" b="1" dirty="0" smtClean="0">
                <a:latin typeface="Times New Roman" panose="02020603050405020304" pitchFamily="18" charset="0"/>
                <a:ea typeface="Calibri" panose="020F0502020204030204" pitchFamily="34" charset="0"/>
                <a:cs typeface="Times New Roman" panose="02020603050405020304" pitchFamily="18" charset="0"/>
              </a:rPr>
              <a:t>Підвищення цінності</a:t>
            </a:r>
            <a:r>
              <a:rPr lang="uk-UA" dirty="0" smtClean="0">
                <a:latin typeface="Times New Roman" panose="02020603050405020304" pitchFamily="18" charset="0"/>
                <a:ea typeface="Calibri" panose="020F0502020204030204" pitchFamily="34" charset="0"/>
                <a:cs typeface="Times New Roman" panose="02020603050405020304" pitchFamily="18" charset="0"/>
              </a:rPr>
              <a:t>: Цей прийом полягає у тому, щоб підвищити цінність своїх висловів та знизити значення аргументів опонента. </a:t>
            </a:r>
            <a:r>
              <a:rPr lang="ru-RU" dirty="0">
                <a:latin typeface="Times New Roman" panose="02020603050405020304" pitchFamily="18" charset="0"/>
                <a:ea typeface="Calibri" panose="020F0502020204030204" pitchFamily="34" charset="0"/>
                <a:cs typeface="Times New Roman" panose="02020603050405020304" pitchFamily="18" charset="0"/>
              </a:rPr>
              <a:t>«Вам, як </a:t>
            </a:r>
            <a:r>
              <a:rPr lang="uk-UA" dirty="0" smtClean="0">
                <a:latin typeface="Times New Roman" panose="02020603050405020304" pitchFamily="18" charset="0"/>
                <a:ea typeface="Calibri" panose="020F0502020204030204" pitchFamily="34" charset="0"/>
                <a:cs typeface="Times New Roman" panose="02020603050405020304" pitchFamily="18" charset="0"/>
              </a:rPr>
              <a:t>непрофесіоналу у цьому питанні, може здаватися, що мої доводи недостатні, але…».</a:t>
            </a:r>
            <a:endParaRPr lang="uk-UA" sz="1600" dirty="0" smtClean="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3</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Дискредитація ідеї опонента</a:t>
            </a:r>
            <a:r>
              <a:rPr lang="uk-UA" dirty="0">
                <a:latin typeface="Times New Roman" panose="02020603050405020304" pitchFamily="18" charset="0"/>
                <a:ea typeface="Calibri" panose="020F0502020204030204" pitchFamily="34" charset="0"/>
                <a:cs typeface="Times New Roman" panose="02020603050405020304" pitchFamily="18" charset="0"/>
              </a:rPr>
              <a:t>: Маніпулятор намагається відвести увагу від обговорюваної ідеї, зміщуючи акцент на особисті якості опонента. </a:t>
            </a:r>
            <a:r>
              <a:rPr lang="uk-UA" dirty="0" smtClean="0">
                <a:latin typeface="Times New Roman" panose="02020603050405020304" pitchFamily="18" charset="0"/>
                <a:ea typeface="Calibri" panose="020F0502020204030204" pitchFamily="34" charset="0"/>
                <a:cs typeface="Times New Roman" panose="02020603050405020304" pitchFamily="18" charset="0"/>
              </a:rPr>
              <a:t>Типові фрази цього прийому: «Ви, напевне, вважаєте себе фахівцем у цьому питанні?», «Нас у цьому не підтримають...», «Кому все це потрібно?».</a:t>
            </a:r>
            <a:endParaRPr lang="uk-UA" sz="1600"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702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214313" y="4993346"/>
            <a:ext cx="8102104" cy="1277786"/>
          </a:xfrm>
          <a:prstGeom prst="rect">
            <a:avLst/>
          </a:prstGeom>
        </p:spPr>
        <p:txBody>
          <a:bodyPr wrap="square" anchor="ctr">
            <a:spAutoFit/>
          </a:bodyPr>
          <a:lstStyle/>
          <a:p>
            <a:pPr marL="457200" algn="just">
              <a:lnSpc>
                <a:spcPct val="107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4</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Подвійні стандарти: </a:t>
            </a:r>
            <a:r>
              <a:rPr lang="uk-UA" dirty="0">
                <a:latin typeface="Times New Roman" panose="02020603050405020304" pitchFamily="18" charset="0"/>
                <a:ea typeface="Calibri" panose="020F0502020204030204" pitchFamily="34" charset="0"/>
                <a:cs typeface="Times New Roman" panose="02020603050405020304" pitchFamily="18" charset="0"/>
              </a:rPr>
              <a:t>Маніпулятор оцінює факти залежно від їх вигідності для особистих цілей. </a:t>
            </a:r>
            <a:r>
              <a:rPr lang="uk-UA" dirty="0" smtClean="0">
                <a:latin typeface="Times New Roman" panose="02020603050405020304" pitchFamily="18" charset="0"/>
                <a:ea typeface="Calibri" panose="020F0502020204030204" pitchFamily="34" charset="0"/>
                <a:cs typeface="Times New Roman" panose="02020603050405020304" pitchFamily="18" charset="0"/>
              </a:rPr>
              <a:t>Наприклад: уведення військ на територію іноземної держави під час внутрішнього збройного конфлікту може трактуватися як «інтервенція» чи як «військова допомога».</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Подвійні стандарти - Wikiw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545560"/>
            <a:ext cx="609600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19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064896" cy="1754326"/>
          </a:xfrm>
          <a:prstGeom prst="rect">
            <a:avLst/>
          </a:prstGeom>
        </p:spPr>
        <p:txBody>
          <a:bodyPr wrap="square">
            <a:spAutoFit/>
          </a:bodyPr>
          <a:lstStyle/>
          <a:p>
            <a:pPr marL="457200" indent="457200" algn="just"/>
            <a:r>
              <a:rPr lang="uk-UA" dirty="0" smtClean="0">
                <a:latin typeface="Times New Roman" panose="02020603050405020304" pitchFamily="18" charset="0"/>
                <a:ea typeface="Calibri" panose="020F0502020204030204" pitchFamily="34" charset="0"/>
                <a:cs typeface="Times New Roman" panose="02020603050405020304" pitchFamily="18" charset="0"/>
              </a:rPr>
              <a:t>5</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Гра слів</a:t>
            </a:r>
            <a:r>
              <a:rPr lang="uk-UA" dirty="0">
                <a:latin typeface="Times New Roman" panose="02020603050405020304" pitchFamily="18" charset="0"/>
                <a:ea typeface="Calibri" panose="020F0502020204030204" pitchFamily="34" charset="0"/>
                <a:cs typeface="Times New Roman" panose="02020603050405020304" pitchFamily="18" charset="0"/>
              </a:rPr>
              <a:t>: Використання </a:t>
            </a:r>
            <a:r>
              <a:rPr lang="uk-UA" dirty="0" err="1">
                <a:latin typeface="Times New Roman" panose="02020603050405020304" pitchFamily="18" charset="0"/>
                <a:ea typeface="Calibri" panose="020F0502020204030204" pitchFamily="34" charset="0"/>
                <a:cs typeface="Times New Roman" panose="02020603050405020304" pitchFamily="18" charset="0"/>
              </a:rPr>
              <a:t>мовних</a:t>
            </a:r>
            <a:r>
              <a:rPr lang="uk-UA" dirty="0">
                <a:latin typeface="Times New Roman" panose="02020603050405020304" pitchFamily="18" charset="0"/>
                <a:ea typeface="Calibri" panose="020F0502020204030204" pitchFamily="34" charset="0"/>
                <a:cs typeface="Times New Roman" panose="02020603050405020304" pitchFamily="18" charset="0"/>
              </a:rPr>
              <a:t> прийомів для створення </a:t>
            </a:r>
            <a:r>
              <a:rPr lang="uk-UA" dirty="0" smtClean="0">
                <a:latin typeface="Times New Roman" panose="02020603050405020304" pitchFamily="18" charset="0"/>
                <a:ea typeface="Calibri" panose="020F0502020204030204" pitchFamily="34" charset="0"/>
                <a:cs typeface="Times New Roman" panose="02020603050405020304" pitchFamily="18" charset="0"/>
              </a:rPr>
              <a:t>певних асоціацій </a:t>
            </a:r>
            <a:r>
              <a:rPr lang="uk-UA" dirty="0">
                <a:latin typeface="Times New Roman" panose="02020603050405020304" pitchFamily="18" charset="0"/>
                <a:ea typeface="Calibri" panose="020F0502020204030204" pitchFamily="34" charset="0"/>
                <a:cs typeface="Times New Roman" panose="02020603050405020304" pitchFamily="18" charset="0"/>
              </a:rPr>
              <a:t>або зміни значення висловлювань.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r>
              <a:rPr lang="uk-UA" dirty="0">
                <a:latin typeface="Times New Roman" panose="02020603050405020304" pitchFamily="18" charset="0"/>
                <a:ea typeface="Calibri" panose="020F0502020204030204" pitchFamily="34" charset="0"/>
                <a:cs typeface="Times New Roman" panose="02020603050405020304" pitchFamily="18" charset="0"/>
              </a:rPr>
              <a:t>6. </a:t>
            </a:r>
            <a:r>
              <a:rPr lang="uk-UA" b="1" dirty="0">
                <a:latin typeface="Times New Roman" panose="02020603050405020304" pitchFamily="18" charset="0"/>
                <a:ea typeface="Calibri" panose="020F0502020204030204" pitchFamily="34" charset="0"/>
                <a:cs typeface="Times New Roman" panose="02020603050405020304" pitchFamily="18" charset="0"/>
              </a:rPr>
              <a:t>Нерелевантність</a:t>
            </a:r>
            <a:r>
              <a:rPr lang="uk-UA" dirty="0">
                <a:latin typeface="Times New Roman" panose="02020603050405020304" pitchFamily="18" charset="0"/>
                <a:ea typeface="Calibri" panose="020F0502020204030204" pitchFamily="34" charset="0"/>
                <a:cs typeface="Times New Roman" panose="02020603050405020304" pitchFamily="18" charset="0"/>
              </a:rPr>
              <a:t>: Маніпулятор відволікає увагу від обговорюваного питання, представляючи неналежну інформацію. </a:t>
            </a:r>
            <a:r>
              <a:rPr lang="uk-UA" dirty="0" smtClean="0">
                <a:latin typeface="Times New Roman" panose="02020603050405020304" pitchFamily="18" charset="0"/>
                <a:ea typeface="Calibri" panose="020F0502020204030204" pitchFamily="34" charset="0"/>
                <a:cs typeface="Times New Roman" panose="02020603050405020304" pitchFamily="18" charset="0"/>
              </a:rPr>
              <a:t>Використання маніпулятором тактики відволікання, наведення аргументів, які не стосуються позиції, думок, висловлювань і поведінки опонента.</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Президентські дебати в США: Україна між Байденом і Трамп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617" y="2726823"/>
            <a:ext cx="60007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005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323528" y="476672"/>
            <a:ext cx="8352928" cy="4834144"/>
          </a:xfrm>
          <a:prstGeom prst="rect">
            <a:avLst/>
          </a:prstGeom>
        </p:spPr>
        <p:txBody>
          <a:bodyPr wrap="square">
            <a:spAutoFit/>
          </a:bodyPr>
          <a:lstStyle/>
          <a:p>
            <a:pPr marL="4572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7. </a:t>
            </a:r>
            <a:r>
              <a:rPr lang="uk-UA" b="1" dirty="0">
                <a:latin typeface="Times New Roman" panose="02020603050405020304" pitchFamily="18" charset="0"/>
                <a:ea typeface="Calibri" panose="020F0502020204030204" pitchFamily="34" charset="0"/>
                <a:cs typeface="Times New Roman" panose="02020603050405020304" pitchFamily="18" charset="0"/>
              </a:rPr>
              <a:t>«Солом’яне опудало»: </a:t>
            </a:r>
            <a:r>
              <a:rPr lang="uk-UA" dirty="0">
                <a:latin typeface="Times New Roman" panose="02020603050405020304" pitchFamily="18" charset="0"/>
                <a:ea typeface="Calibri" panose="020F0502020204030204" pitchFamily="34" charset="0"/>
                <a:cs typeface="Times New Roman" panose="02020603050405020304" pitchFamily="18" charset="0"/>
              </a:rPr>
              <a:t>Маніпулятор присвоює опоненту фіктивні погляди або дії.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8. </a:t>
            </a:r>
            <a:r>
              <a:rPr lang="uk-UA" b="1" dirty="0" smtClean="0">
                <a:latin typeface="Times New Roman" panose="02020603050405020304" pitchFamily="18" charset="0"/>
                <a:ea typeface="Calibri" panose="020F0502020204030204" pitchFamily="34" charset="0"/>
                <a:cs typeface="Times New Roman" panose="02020603050405020304" pitchFamily="18" charset="0"/>
              </a:rPr>
              <a:t>«Крижана гора»: </a:t>
            </a:r>
            <a:r>
              <a:rPr lang="uk-UA" dirty="0" smtClean="0">
                <a:latin typeface="Times New Roman" panose="02020603050405020304" pitchFamily="18" charset="0"/>
                <a:ea typeface="Calibri" panose="020F0502020204030204" pitchFamily="34" charset="0"/>
                <a:cs typeface="Times New Roman" panose="02020603050405020304" pitchFamily="18" charset="0"/>
              </a:rPr>
              <a:t>Застереження або залякування опонента тим, що навіть незначний крок може мати серйозні наслідки. </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dirty="0" err="1">
                <a:latin typeface="Times New Roman" panose="02020603050405020304" pitchFamily="18" charset="0"/>
                <a:ea typeface="Calibri" panose="020F0502020204030204" pitchFamily="34" charset="0"/>
                <a:cs typeface="Times New Roman" panose="02020603050405020304" pitchFamily="18" charset="0"/>
              </a:rPr>
              <a:t>Ще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одне</a:t>
            </a:r>
            <a:r>
              <a:rPr lang="ru-RU" dirty="0">
                <a:latin typeface="Times New Roman" panose="02020603050405020304" pitchFamily="18" charset="0"/>
                <a:ea typeface="Calibri" panose="020F0502020204030204" pitchFamily="34" charset="0"/>
                <a:cs typeface="Times New Roman" panose="02020603050405020304" pitchFamily="18" charset="0"/>
              </a:rPr>
              <a:t> Ваше </a:t>
            </a:r>
            <a:r>
              <a:rPr lang="ru-RU" dirty="0" err="1">
                <a:latin typeface="Times New Roman" panose="02020603050405020304" pitchFamily="18" charset="0"/>
                <a:ea typeface="Calibri" panose="020F0502020204030204" pitchFamily="34" charset="0"/>
                <a:cs typeface="Times New Roman" panose="02020603050405020304" pitchFamily="18" charset="0"/>
              </a:rPr>
              <a:t>необачне</a:t>
            </a:r>
            <a:r>
              <a:rPr lang="ru-RU" dirty="0">
                <a:latin typeface="Times New Roman" panose="02020603050405020304" pitchFamily="18" charset="0"/>
                <a:ea typeface="Calibri" panose="020F0502020204030204" pitchFamily="34" charset="0"/>
                <a:cs typeface="Times New Roman" panose="02020603050405020304" pitchFamily="18" charset="0"/>
              </a:rPr>
              <a:t> слово й </a:t>
            </a:r>
            <a:r>
              <a:rPr lang="ru-RU" dirty="0" err="1">
                <a:latin typeface="Times New Roman" panose="02020603050405020304" pitchFamily="18" charset="0"/>
                <a:ea typeface="Calibri" panose="020F0502020204030204" pitchFamily="34" charset="0"/>
                <a:cs typeface="Times New Roman" panose="02020603050405020304" pitchFamily="18" charset="0"/>
              </a:rPr>
              <a:t>може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вибухнути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Третя</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світова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війна</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smtClean="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9</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«Пастка точності»: </a:t>
            </a:r>
            <a:r>
              <a:rPr lang="uk-UA" dirty="0">
                <a:latin typeface="Times New Roman" panose="02020603050405020304" pitchFamily="18" charset="0"/>
                <a:ea typeface="Calibri" panose="020F0502020204030204" pitchFamily="34" charset="0"/>
                <a:cs typeface="Times New Roman" panose="02020603050405020304" pitchFamily="18" charset="0"/>
              </a:rPr>
              <a:t>Використання сумнівних статистичних даних для підтримки своїх тверджень. </a:t>
            </a:r>
            <a:r>
              <a:rPr lang="uk-UA" dirty="0" smtClean="0">
                <a:latin typeface="Times New Roman" panose="02020603050405020304" pitchFamily="18" charset="0"/>
                <a:ea typeface="Calibri" panose="020F0502020204030204" pitchFamily="34" charset="0"/>
                <a:cs typeface="Times New Roman" panose="02020603050405020304" pitchFamily="18" charset="0"/>
              </a:rPr>
              <a:t>Застосовуючи цей прийом, маніпулятор спекулює на природній схильності людини пов’язувати з точними цифрами уявлення про науковість, серйозність, вмотивованість аргументу і покладатися на авторитет науки</a:t>
            </a:r>
            <a:endParaRPr lang="uk-UA" sz="1600" dirty="0" smtClean="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11</a:t>
            </a:r>
            <a:r>
              <a:rPr lang="uk-UA" dirty="0">
                <a:latin typeface="Times New Roman" panose="02020603050405020304" pitchFamily="18" charset="0"/>
                <a:ea typeface="Calibri" panose="020F0502020204030204" pitchFamily="34" charset="0"/>
                <a:cs typeface="Times New Roman" panose="02020603050405020304" pitchFamily="18" charset="0"/>
              </a:rPr>
              <a:t>. Поєднання достовірної та недостовірної інформації в одному твердженні.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10. </a:t>
            </a:r>
            <a:r>
              <a:rPr lang="uk-UA" b="1" dirty="0">
                <a:latin typeface="Times New Roman" panose="02020603050405020304" pitchFamily="18" charset="0"/>
                <a:ea typeface="Calibri" panose="020F0502020204030204" pitchFamily="34" charset="0"/>
                <a:cs typeface="Times New Roman" panose="02020603050405020304" pitchFamily="18" charset="0"/>
              </a:rPr>
              <a:t>«Чорна кішка»</a:t>
            </a:r>
            <a:r>
              <a:rPr lang="uk-UA" dirty="0">
                <a:latin typeface="Times New Roman" panose="02020603050405020304" pitchFamily="18" charset="0"/>
                <a:ea typeface="Calibri" panose="020F0502020204030204" pitchFamily="34" charset="0"/>
                <a:cs typeface="Times New Roman" panose="02020603050405020304" pitchFamily="18" charset="0"/>
              </a:rPr>
              <a:t>: Приписування невдач і помилок непричетним особам. </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uk-UA" dirty="0">
                <a:latin typeface="Times New Roman" panose="02020603050405020304" pitchFamily="18" charset="0"/>
                <a:ea typeface="Calibri" panose="020F0502020204030204" pitchFamily="34" charset="0"/>
                <a:cs typeface="Times New Roman" panose="02020603050405020304" pitchFamily="18" charset="0"/>
              </a:rPr>
              <a:t>12. </a:t>
            </a:r>
            <a:r>
              <a:rPr lang="uk-UA" b="1" dirty="0">
                <a:latin typeface="Times New Roman" panose="02020603050405020304" pitchFamily="18" charset="0"/>
                <a:ea typeface="Calibri" panose="020F0502020204030204" pitchFamily="34" charset="0"/>
                <a:cs typeface="Times New Roman" panose="02020603050405020304" pitchFamily="18" charset="0"/>
              </a:rPr>
              <a:t>«Три Так»</a:t>
            </a:r>
            <a:r>
              <a:rPr lang="uk-UA" dirty="0">
                <a:latin typeface="Times New Roman" panose="02020603050405020304" pitchFamily="18" charset="0"/>
                <a:ea typeface="Calibri" panose="020F0502020204030204" pitchFamily="34" charset="0"/>
                <a:cs typeface="Times New Roman" panose="02020603050405020304" pitchFamily="18" charset="0"/>
              </a:rPr>
              <a:t>: Провокування опонента відповісти «так» на перші два запитання з метою отримання позитивної відповіді на третє, ключове для маніпулятора. </a:t>
            </a:r>
            <a:r>
              <a:rPr lang="ru-RU" dirty="0">
                <a:latin typeface="Times New Roman" panose="02020603050405020304" pitchFamily="18" charset="0"/>
                <a:ea typeface="Calibri" panose="020F0502020204030204" pitchFamily="34" charset="0"/>
                <a:cs typeface="Times New Roman" panose="02020603050405020304" pitchFamily="18" charset="0"/>
              </a:rPr>
              <a:t>Тут </a:t>
            </a:r>
            <a:r>
              <a:rPr lang="uk-UA" dirty="0" smtClean="0">
                <a:latin typeface="Times New Roman" panose="02020603050405020304" pitchFamily="18" charset="0"/>
                <a:ea typeface="Calibri" panose="020F0502020204030204" pitchFamily="34" charset="0"/>
                <a:cs typeface="Times New Roman" panose="02020603050405020304" pitchFamily="18" charset="0"/>
              </a:rPr>
              <a:t>використовується закон інерційності мислення. Двічі погодившись, людина по інерції погоджується й у третє.</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462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1"/>
            <a:ext cx="8208912" cy="3139321"/>
          </a:xfrm>
          <a:prstGeom prst="rect">
            <a:avLst/>
          </a:prstGeom>
        </p:spPr>
        <p:txBody>
          <a:bodyPr wrap="square">
            <a:spAutoFit/>
          </a:bodyPr>
          <a:lstStyle/>
          <a:p>
            <a:pPr marL="457200" indent="457200" algn="just">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5. </a:t>
            </a:r>
            <a:r>
              <a:rPr lang="uk-UA" b="1" i="1" dirty="0">
                <a:latin typeface="Times New Roman" panose="02020603050405020304" pitchFamily="18" charset="0"/>
                <a:ea typeface="+mj-ea"/>
                <a:cs typeface="Times New Roman" panose="02020603050405020304" pitchFamily="18" charset="0"/>
              </a:rPr>
              <a:t>Емпіричні закони використання емоцій та інтелекту</a:t>
            </a:r>
            <a:r>
              <a:rPr lang="uk-UA" b="1" i="1" dirty="0" smtClean="0">
                <a:latin typeface="Times New Roman" panose="02020603050405020304" pitchFamily="18" charset="0"/>
                <a:ea typeface="+mj-ea"/>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tabLst>
                <a:tab pos="457200" algn="l"/>
              </a:tabLst>
            </a:pPr>
            <a:r>
              <a:rPr lang="uk-UA" dirty="0" smtClean="0">
                <a:latin typeface="Times New Roman" panose="02020603050405020304" pitchFamily="18" charset="0"/>
                <a:ea typeface="Calibri" panose="020F0502020204030204" pitchFamily="34" charset="0"/>
                <a:cs typeface="Times New Roman" panose="02020603050405020304" pitchFamily="18" charset="0"/>
              </a:rPr>
              <a:t>1</a:t>
            </a:r>
            <a:r>
              <a:rPr lang="uk-UA" dirty="0">
                <a:latin typeface="Times New Roman" panose="02020603050405020304" pitchFamily="18" charset="0"/>
                <a:ea typeface="Calibri" panose="020F0502020204030204" pitchFamily="34" charset="0"/>
                <a:cs typeface="Times New Roman" panose="02020603050405020304" pitchFamily="18" charset="0"/>
              </a:rPr>
              <a:t>.  на </a:t>
            </a:r>
            <a:r>
              <a:rPr lang="uk-UA" b="1" dirty="0">
                <a:latin typeface="Times New Roman" panose="02020603050405020304" pitchFamily="18" charset="0"/>
                <a:ea typeface="Calibri" panose="020F0502020204030204" pitchFamily="34" charset="0"/>
                <a:cs typeface="Times New Roman" panose="02020603050405020304" pitchFamily="18" charset="0"/>
              </a:rPr>
              <a:t>вироблення тимчасових</a:t>
            </a:r>
            <a:r>
              <a:rPr lang="uk-UA" dirty="0">
                <a:latin typeface="Times New Roman" panose="02020603050405020304" pitchFamily="18" charset="0"/>
                <a:ea typeface="Calibri" panose="020F0502020204030204" pitchFamily="34" charset="0"/>
                <a:cs typeface="Times New Roman" panose="02020603050405020304" pitchFamily="18" charset="0"/>
              </a:rPr>
              <a:t>, необхідні даного етапу позицій у порівняно короткий час доцільніше використання </a:t>
            </a:r>
            <a:r>
              <a:rPr lang="uk-UA" b="1" dirty="0">
                <a:latin typeface="Times New Roman" panose="02020603050405020304" pitchFamily="18" charset="0"/>
                <a:ea typeface="Calibri" panose="020F0502020204030204" pitchFamily="34" charset="0"/>
                <a:cs typeface="Times New Roman" panose="02020603050405020304" pitchFamily="18" charset="0"/>
              </a:rPr>
              <a:t>емоційної форми </a:t>
            </a:r>
            <a:r>
              <a:rPr lang="uk-UA" dirty="0">
                <a:latin typeface="Times New Roman" panose="02020603050405020304" pitchFamily="18" charset="0"/>
                <a:ea typeface="Calibri" panose="020F0502020204030204" pitchFamily="34" charset="0"/>
                <a:cs typeface="Times New Roman" panose="02020603050405020304" pitchFamily="18" charset="0"/>
              </a:rPr>
              <a:t>звернення.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tabLst>
                <a:tab pos="457200" algn="l"/>
              </a:tabLst>
            </a:pPr>
            <a:r>
              <a:rPr lang="uk-UA" dirty="0" smtClean="0">
                <a:latin typeface="Times New Roman" panose="02020603050405020304" pitchFamily="18" charset="0"/>
                <a:ea typeface="Calibri" panose="020F0502020204030204" pitchFamily="34" charset="0"/>
                <a:cs typeface="Times New Roman" panose="02020603050405020304" pitchFamily="18" charset="0"/>
              </a:rPr>
              <a:t>2</a:t>
            </a:r>
            <a:r>
              <a:rPr lang="uk-UA" dirty="0">
                <a:latin typeface="Times New Roman" panose="02020603050405020304" pitchFamily="18" charset="0"/>
                <a:ea typeface="Calibri" panose="020F0502020204030204" pitchFamily="34" charset="0"/>
                <a:cs typeface="Times New Roman" panose="02020603050405020304" pitchFamily="18" charset="0"/>
              </a:rPr>
              <a:t>. для </a:t>
            </a:r>
            <a:r>
              <a:rPr lang="uk-UA" b="1" dirty="0">
                <a:latin typeface="Times New Roman" panose="02020603050405020304" pitchFamily="18" charset="0"/>
                <a:ea typeface="Calibri" panose="020F0502020204030204" pitchFamily="34" charset="0"/>
                <a:cs typeface="Times New Roman" panose="02020603050405020304" pitchFamily="18" charset="0"/>
              </a:rPr>
              <a:t>вироблення</a:t>
            </a:r>
            <a:r>
              <a:rPr lang="uk-UA" dirty="0">
                <a:latin typeface="Times New Roman" panose="02020603050405020304" pitchFamily="18" charset="0"/>
                <a:ea typeface="Calibri" panose="020F0502020204030204" pitchFamily="34" charset="0"/>
                <a:cs typeface="Times New Roman" panose="02020603050405020304" pitchFamily="18" charset="0"/>
              </a:rPr>
              <a:t> порівняно </a:t>
            </a:r>
            <a:r>
              <a:rPr lang="uk-UA" b="1" dirty="0">
                <a:latin typeface="Times New Roman" panose="02020603050405020304" pitchFamily="18" charset="0"/>
                <a:ea typeface="Calibri" panose="020F0502020204030204" pitchFamily="34" charset="0"/>
                <a:cs typeface="Times New Roman" panose="02020603050405020304" pitchFamily="18" charset="0"/>
              </a:rPr>
              <a:t>стійкої</a:t>
            </a:r>
            <a:r>
              <a:rPr lang="uk-UA" dirty="0">
                <a:latin typeface="Times New Roman" panose="02020603050405020304" pitchFamily="18" charset="0"/>
                <a:ea typeface="Calibri" panose="020F0502020204030204" pitchFamily="34" charset="0"/>
                <a:cs typeface="Times New Roman" panose="02020603050405020304" pitchFamily="18" charset="0"/>
              </a:rPr>
              <a:t> орієнтації особистості, формування фіксованих установок, що збереглися в людини протягом тривалого часу як особистісні характеристики, більш виправдано використання </a:t>
            </a:r>
            <a:r>
              <a:rPr lang="uk-UA" b="1" dirty="0">
                <a:latin typeface="Times New Roman" panose="02020603050405020304" pitchFamily="18" charset="0"/>
                <a:ea typeface="Calibri" panose="020F0502020204030204" pitchFamily="34" charset="0"/>
                <a:cs typeface="Times New Roman" panose="02020603050405020304" pitchFamily="18" charset="0"/>
              </a:rPr>
              <a:t>раціонально</a:t>
            </a:r>
            <a:r>
              <a:rPr lang="uk-UA" dirty="0">
                <a:latin typeface="Times New Roman" panose="02020603050405020304" pitchFamily="18" charset="0"/>
                <a:ea typeface="Calibri" panose="020F0502020204030204" pitchFamily="34" charset="0"/>
                <a:cs typeface="Times New Roman" panose="02020603050405020304" pitchFamily="18" charset="0"/>
              </a:rPr>
              <a:t> сформульованих </a:t>
            </a:r>
            <a:r>
              <a:rPr lang="uk-UA" dirty="0" smtClean="0">
                <a:latin typeface="Times New Roman" panose="02020603050405020304" pitchFamily="18" charset="0"/>
                <a:ea typeface="Calibri" panose="020F0502020204030204" pitchFamily="34" charset="0"/>
                <a:cs typeface="Times New Roman" panose="02020603050405020304" pitchFamily="18" charset="0"/>
              </a:rPr>
              <a:t>звернень;</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tabLst>
                <a:tab pos="457200" algn="l"/>
              </a:tabLst>
            </a:pPr>
            <a:r>
              <a:rPr lang="uk-UA" dirty="0" smtClean="0">
                <a:latin typeface="Times New Roman" panose="02020603050405020304" pitchFamily="18" charset="0"/>
                <a:ea typeface="Calibri" panose="020F0502020204030204" pitchFamily="34" charset="0"/>
                <a:cs typeface="Times New Roman" panose="02020603050405020304" pitchFamily="18" charset="0"/>
              </a:rPr>
              <a:t>3</a:t>
            </a:r>
            <a:r>
              <a:rPr lang="uk-UA" dirty="0">
                <a:latin typeface="Times New Roman" panose="02020603050405020304" pitchFamily="18" charset="0"/>
                <a:ea typeface="Calibri" panose="020F0502020204030204" pitchFamily="34" charset="0"/>
                <a:cs typeface="Times New Roman" panose="02020603050405020304" pitchFamily="18" charset="0"/>
              </a:rPr>
              <a:t>. за наявності необхідних здібностей у пропагандистській роботі можуть комплексно використовуватись емоційні та раціональні форми звернення. Початок звернення має бути побудований </a:t>
            </a:r>
            <a:r>
              <a:rPr lang="uk-UA" u="sng" dirty="0">
                <a:latin typeface="Times New Roman" panose="02020603050405020304" pitchFamily="18" charset="0"/>
                <a:ea typeface="Calibri" panose="020F0502020204030204" pitchFamily="34" charset="0"/>
                <a:cs typeface="Times New Roman" panose="02020603050405020304" pitchFamily="18" charset="0"/>
              </a:rPr>
              <a:t>емоційно</a:t>
            </a:r>
            <a:r>
              <a:rPr lang="uk-UA" dirty="0">
                <a:latin typeface="Times New Roman" panose="02020603050405020304" pitchFamily="18" charset="0"/>
                <a:ea typeface="Calibri" panose="020F0502020204030204" pitchFamily="34" charset="0"/>
                <a:cs typeface="Times New Roman" panose="02020603050405020304" pitchFamily="18" charset="0"/>
              </a:rPr>
              <a:t>, наступна частина — </a:t>
            </a:r>
            <a:r>
              <a:rPr lang="uk-UA" u="sng" dirty="0">
                <a:latin typeface="Times New Roman" panose="02020603050405020304" pitchFamily="18" charset="0"/>
                <a:ea typeface="Calibri" panose="020F0502020204030204" pitchFamily="34" charset="0"/>
                <a:cs typeface="Times New Roman" panose="02020603050405020304" pitchFamily="18" charset="0"/>
              </a:rPr>
              <a:t>раціонально</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825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1"/>
            <a:ext cx="8208912" cy="1754326"/>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Щ</a:t>
            </a:r>
            <a:r>
              <a:rPr lang="uk-UA" dirty="0" smtClean="0">
                <a:latin typeface="Times New Roman" panose="02020603050405020304" pitchFamily="18" charset="0"/>
                <a:ea typeface="Calibri" panose="020F0502020204030204" pitchFamily="34" charset="0"/>
                <a:cs typeface="Times New Roman" panose="02020603050405020304" pitchFamily="18" charset="0"/>
              </a:rPr>
              <a:t>об </a:t>
            </a:r>
            <a:r>
              <a:rPr lang="uk-UA" dirty="0">
                <a:latin typeface="Times New Roman" panose="02020603050405020304" pitchFamily="18" charset="0"/>
                <a:ea typeface="Calibri" panose="020F0502020204030204" pitchFamily="34" charset="0"/>
                <a:cs typeface="Times New Roman" panose="02020603050405020304" pitchFamily="18" charset="0"/>
              </a:rPr>
              <a:t>уберегтися від інформаційного стресу, людина свідомо культивує в собі низку бар'єрів, які дозволяють їй уникнути інформаційних перевантажень. </a:t>
            </a:r>
            <a:r>
              <a:rPr lang="uk-UA" dirty="0" smtClean="0">
                <a:latin typeface="Times New Roman" panose="02020603050405020304" pitchFamily="18" charset="0"/>
                <a:ea typeface="Calibri" panose="020F0502020204030204" pitchFamily="34" charset="0"/>
                <a:cs typeface="Times New Roman" panose="02020603050405020304" pitchFamily="18" charset="0"/>
              </a:rPr>
              <a:t>Науковці виділили </a:t>
            </a:r>
            <a:r>
              <a:rPr lang="uk-UA" dirty="0">
                <a:latin typeface="Times New Roman" panose="02020603050405020304" pitchFamily="18" charset="0"/>
                <a:ea typeface="Calibri" panose="020F0502020204030204" pitchFamily="34" charset="0"/>
                <a:cs typeface="Times New Roman" panose="02020603050405020304" pitchFamily="18" charset="0"/>
              </a:rPr>
              <a:t>три такі бар'єри: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вибіркову увагу,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вибіркове сприйняття,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a:latin typeface="Times New Roman" panose="02020603050405020304" pitchFamily="18" charset="0"/>
                <a:ea typeface="Calibri" panose="020F0502020204030204" pitchFamily="34" charset="0"/>
                <a:cs typeface="Times New Roman" panose="02020603050405020304" pitchFamily="18" charset="0"/>
              </a:rPr>
              <a:t>вибірковість </a:t>
            </a:r>
            <a:r>
              <a:rPr lang="uk-UA" smtClean="0">
                <a:latin typeface="Times New Roman" panose="02020603050405020304" pitchFamily="18" charset="0"/>
                <a:ea typeface="Calibri" panose="020F0502020204030204" pitchFamily="34" charset="0"/>
                <a:cs typeface="Times New Roman" panose="02020603050405020304" pitchFamily="18" charset="0"/>
              </a:rPr>
              <a:t>заклик</a:t>
            </a:r>
            <a:r>
              <a:rPr lang="uk-UA" smtClean="0">
                <a:latin typeface="Times New Roman" panose="02020603050405020304" pitchFamily="18" charset="0"/>
                <a:ea typeface="Calibri" panose="020F0502020204030204" pitchFamily="34" charset="0"/>
                <a:cs typeface="Times New Roman" panose="02020603050405020304" pitchFamily="18" charset="0"/>
              </a:rPr>
              <a:t>у</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8" name="Picture 2" descr="Без YouTube, соцмереж і новин навколо. Як і навіщо зменшувати інформаційний  шум | D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877" y="2780928"/>
            <a:ext cx="6554579" cy="358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43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1"/>
            <a:ext cx="8208912" cy="2585323"/>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Щоб обійти та використовувати ці захисні психологічні бар'єри у своїх цілях, пропаганда має відповідати наступним вимогам:</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Бути спрямованою на конкретну цільову аудиторію;</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Привертати увагу цієї аудиторії та відповідати її інтересам;</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Подолати шум, що виходить з інших повідомлень, за допомогою повторення;</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4. Відповідати уявленням цільової аудиторії та уникати конфліктної інформації;</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5. Задовольняти інтереси та потреби даної цільової аудиторії.</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423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548680"/>
            <a:ext cx="8064896" cy="3108543"/>
          </a:xfrm>
          <a:prstGeom prst="rect">
            <a:avLst/>
          </a:prstGeom>
        </p:spPr>
        <p:txBody>
          <a:bodyPr wrap="square">
            <a:spAutoFit/>
          </a:bodyPr>
          <a:lstStyle/>
          <a:p>
            <a:pPr marL="342900" lvl="0" indent="457200" algn="just">
              <a:spcAft>
                <a:spcPts val="0"/>
              </a:spcAft>
              <a:buFont typeface="+mj-lt"/>
              <a:buAutoNum type="arabicPeriod"/>
            </a:pPr>
            <a:r>
              <a:rPr lang="uk-UA" b="1" i="1" dirty="0">
                <a:latin typeface="Times New Roman" panose="02020603050405020304" pitchFamily="18" charset="0"/>
                <a:cs typeface="Times New Roman" panose="02020603050405020304" pitchFamily="18" charset="0"/>
              </a:rPr>
              <a:t>Фактори психологічного плану пропаганди.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Психологічні компоненти охоплюють такі </a:t>
            </a:r>
            <a:r>
              <a:rPr lang="uk-UA" b="1" dirty="0" smtClean="0">
                <a:latin typeface="Times New Roman" panose="02020603050405020304" pitchFamily="18" charset="0"/>
                <a:ea typeface="Calibri" panose="020F0502020204030204" pitchFamily="34" charset="0"/>
                <a:cs typeface="Times New Roman" panose="02020603050405020304" pitchFamily="18" charset="0"/>
              </a:rPr>
              <a:t>характеристики: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0"/>
              </a:spcAft>
              <a:buFont typeface="+mj-lt"/>
              <a:buAutoNum type="arabicPeriod"/>
            </a:pPr>
            <a:r>
              <a:rPr lang="uk-UA" dirty="0" smtClean="0">
                <a:latin typeface="Times New Roman" panose="02020603050405020304" pitchFamily="18" charset="0"/>
                <a:ea typeface="Calibri" panose="020F0502020204030204" pitchFamily="34" charset="0"/>
                <a:cs typeface="Times New Roman" panose="02020603050405020304" pitchFamily="18" charset="0"/>
              </a:rPr>
              <a:t>Зв’язок </a:t>
            </a:r>
            <a:r>
              <a:rPr lang="uk-UA" dirty="0">
                <a:latin typeface="Times New Roman" panose="02020603050405020304" pitchFamily="18" charset="0"/>
                <a:ea typeface="Calibri" panose="020F0502020204030204" pitchFamily="34" charset="0"/>
                <a:cs typeface="Times New Roman" panose="02020603050405020304" pitchFamily="18" charset="0"/>
              </a:rPr>
              <a:t>тексту з актуальними громадськими потребами й </a:t>
            </a:r>
            <a:r>
              <a:rPr lang="uk-UA" dirty="0" smtClean="0">
                <a:latin typeface="Times New Roman" panose="02020603050405020304" pitchFamily="18" charset="0"/>
                <a:ea typeface="Calibri" panose="020F0502020204030204" pitchFamily="34" charset="0"/>
                <a:cs typeface="Times New Roman" panose="02020603050405020304" pitchFamily="18" charset="0"/>
              </a:rPr>
              <a:t>інтересами.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0"/>
              </a:spcAft>
              <a:buFont typeface="+mj-lt"/>
              <a:buAutoNum type="arabicPeriod"/>
            </a:pPr>
            <a:r>
              <a:rPr lang="uk-UA" dirty="0" smtClean="0">
                <a:latin typeface="Times New Roman" panose="02020603050405020304" pitchFamily="18" charset="0"/>
                <a:ea typeface="Calibri" panose="020F0502020204030204" pitchFamily="34" charset="0"/>
                <a:cs typeface="Times New Roman" panose="02020603050405020304" pitchFamily="18" charset="0"/>
              </a:rPr>
              <a:t>Врахування </a:t>
            </a:r>
            <a:r>
              <a:rPr lang="uk-UA" dirty="0">
                <a:latin typeface="Times New Roman" panose="02020603050405020304" pitchFamily="18" charset="0"/>
                <a:ea typeface="Calibri" panose="020F0502020204030204" pitchFamily="34" charset="0"/>
                <a:cs typeface="Times New Roman" panose="02020603050405020304" pitchFamily="18" charset="0"/>
              </a:rPr>
              <a:t>психологічних особливостей особи.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0"/>
              </a:spcAft>
              <a:buFont typeface="+mj-lt"/>
              <a:buAutoNum type="arabicPeriod"/>
            </a:pPr>
            <a:r>
              <a:rPr lang="uk-UA" dirty="0" smtClean="0">
                <a:latin typeface="Times New Roman" panose="02020603050405020304" pitchFamily="18" charset="0"/>
                <a:ea typeface="Calibri" panose="020F0502020204030204" pitchFamily="34" charset="0"/>
                <a:cs typeface="Times New Roman" panose="02020603050405020304" pitchFamily="18" charset="0"/>
              </a:rPr>
              <a:t>Врахування </a:t>
            </a:r>
            <a:r>
              <a:rPr lang="uk-UA" dirty="0">
                <a:latin typeface="Times New Roman" panose="02020603050405020304" pitchFamily="18" charset="0"/>
                <a:ea typeface="Calibri" panose="020F0502020204030204" pitchFamily="34" charset="0"/>
                <a:cs typeface="Times New Roman" panose="02020603050405020304" pitchFamily="18" charset="0"/>
              </a:rPr>
              <a:t>психологічних особливостей різних соціальних груп.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0"/>
              </a:spcAft>
              <a:buFont typeface="+mj-lt"/>
              <a:buAutoNum type="arabicPeriod"/>
            </a:pPr>
            <a:r>
              <a:rPr lang="uk-UA" dirty="0" smtClean="0">
                <a:latin typeface="Times New Roman" panose="02020603050405020304" pitchFamily="18" charset="0"/>
                <a:ea typeface="Calibri" panose="020F0502020204030204" pitchFamily="34" charset="0"/>
                <a:cs typeface="Times New Roman" panose="02020603050405020304" pitchFamily="18" charset="0"/>
              </a:rPr>
              <a:t>Врахування </a:t>
            </a:r>
            <a:r>
              <a:rPr lang="uk-UA" dirty="0">
                <a:latin typeface="Times New Roman" panose="02020603050405020304" pitchFamily="18" charset="0"/>
                <a:ea typeface="Calibri" panose="020F0502020204030204" pitchFamily="34" charset="0"/>
                <a:cs typeface="Times New Roman" panose="02020603050405020304" pitchFamily="18" charset="0"/>
              </a:rPr>
              <a:t>специфічних характеристик аудиторії.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ctr">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Ф</a:t>
            </a:r>
            <a:r>
              <a:rPr lang="uk-UA" b="1" dirty="0" smtClean="0">
                <a:latin typeface="Times New Roman" panose="02020603050405020304" pitchFamily="18" charset="0"/>
                <a:ea typeface="Calibri" panose="020F0502020204030204" pitchFamily="34" charset="0"/>
                <a:cs typeface="Times New Roman" panose="02020603050405020304" pitchFamily="18" charset="0"/>
              </a:rPr>
              <a:t>актори </a:t>
            </a:r>
            <a:r>
              <a:rPr lang="uk-UA" b="1" dirty="0">
                <a:latin typeface="Times New Roman" panose="02020603050405020304" pitchFamily="18" charset="0"/>
                <a:ea typeface="Calibri" panose="020F0502020204030204" pitchFamily="34" charset="0"/>
                <a:cs typeface="Times New Roman" panose="02020603050405020304" pitchFamily="18" charset="0"/>
              </a:rPr>
              <a:t>психологічного плану </a:t>
            </a:r>
            <a:r>
              <a:rPr lang="uk-UA" b="1" dirty="0" smtClean="0">
                <a:latin typeface="Times New Roman" panose="02020603050405020304" pitchFamily="18" charset="0"/>
                <a:ea typeface="Calibri" panose="020F0502020204030204" pitchFamily="34" charset="0"/>
                <a:cs typeface="Times New Roman" panose="02020603050405020304" pitchFamily="18" charset="0"/>
              </a:rPr>
              <a:t>пропаганди</a:t>
            </a:r>
          </a:p>
          <a:p>
            <a:pPr indent="457200" algn="ctr">
              <a:spcAft>
                <a:spcPts val="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комунікатор (джерело пропагандистської дії)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реципієнт (аудиторія).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6" name="Picture 2" descr="Вербальна чи невербальна взаємоді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453" y="3934441"/>
            <a:ext cx="4411091" cy="231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841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548680"/>
            <a:ext cx="8064896" cy="3416320"/>
          </a:xfrm>
          <a:prstGeom prst="rect">
            <a:avLst/>
          </a:prstGeom>
        </p:spPr>
        <p:txBody>
          <a:bodyPr wrap="square">
            <a:spAutoFit/>
          </a:bodyPr>
          <a:lstStyle/>
          <a:p>
            <a:pPr indent="457200" algn="ctr">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комунікатор</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На організацію пропагандистської діяльності впливають характеристики газети, журналу, брошури, </a:t>
            </a:r>
            <a:r>
              <a:rPr lang="uk-UA" dirty="0" err="1">
                <a:latin typeface="Times New Roman" panose="02020603050405020304" pitchFamily="18" charset="0"/>
                <a:ea typeface="Calibri" panose="020F0502020204030204" pitchFamily="34" charset="0"/>
                <a:cs typeface="Times New Roman" panose="02020603050405020304" pitchFamily="18" charset="0"/>
              </a:rPr>
              <a:t>теле</a:t>
            </a:r>
            <a:r>
              <a:rPr lang="uk-UA" dirty="0">
                <a:latin typeface="Times New Roman" panose="02020603050405020304" pitchFamily="18" charset="0"/>
                <a:ea typeface="Calibri" panose="020F0502020204030204" pitchFamily="34" charset="0"/>
                <a:cs typeface="Times New Roman" panose="02020603050405020304" pitchFamily="18" charset="0"/>
              </a:rPr>
              <a:t>- чи радіостанції, комп’ютерної програми тощо.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u="sng" dirty="0">
                <a:latin typeface="Times New Roman" panose="02020603050405020304" pitchFamily="18" charset="0"/>
                <a:ea typeface="Calibri" panose="020F0502020204030204" pitchFamily="34" charset="0"/>
                <a:cs typeface="Times New Roman" panose="02020603050405020304" pitchFamily="18" charset="0"/>
              </a:rPr>
              <a:t>особа пропагандиста</a:t>
            </a:r>
            <a:r>
              <a:rPr lang="uk-UA" dirty="0">
                <a:latin typeface="Times New Roman" panose="02020603050405020304" pitchFamily="18" charset="0"/>
                <a:ea typeface="Calibri" panose="020F0502020204030204" pitchFamily="34" charset="0"/>
                <a:cs typeface="Times New Roman" panose="02020603050405020304" pitchFamily="18" charset="0"/>
              </a:rPr>
              <a:t>. У психологічному відношенні хто і як говорить має не менше значення, ніж що говориться. На перший план висуваються такі якості комунікатора,  як його інформованість, компетентність і авторитетність. Для успішного психологічного впливу велике значення має загальний вигляд людини (він не має бути відразливим), привабливість зовнішності (небажані серйозні фізичні вади чи деформації), вміння публічно мислити, невимушено триматися, ясність </a:t>
            </a:r>
            <a:r>
              <a:rPr lang="uk-UA" dirty="0" err="1">
                <a:latin typeface="Times New Roman" panose="02020603050405020304" pitchFamily="18" charset="0"/>
                <a:ea typeface="Calibri" panose="020F0502020204030204" pitchFamily="34" charset="0"/>
                <a:cs typeface="Times New Roman" panose="02020603050405020304" pitchFamily="18" charset="0"/>
              </a:rPr>
              <a:t>мовної</a:t>
            </a:r>
            <a:r>
              <a:rPr lang="uk-UA" dirty="0">
                <a:latin typeface="Times New Roman" panose="02020603050405020304" pitchFamily="18" charset="0"/>
                <a:ea typeface="Calibri" panose="020F0502020204030204" pitchFamily="34" charset="0"/>
                <a:cs typeface="Times New Roman" panose="02020603050405020304" pitchFamily="18" charset="0"/>
              </a:rPr>
              <a:t> артикуляції, комунікабельність, доброзичливість і дружелюбність.</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2359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2246769"/>
          </a:xfrm>
          <a:prstGeom prst="rect">
            <a:avLst/>
          </a:prstGeom>
        </p:spPr>
        <p:txBody>
          <a:bodyPr wrap="square">
            <a:spAutoFit/>
          </a:bodyPr>
          <a:lstStyle/>
          <a:p>
            <a:pPr indent="457200" algn="ctr">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реципієнт</a:t>
            </a:r>
            <a:r>
              <a:rPr lang="uk-UA" sz="2000" dirty="0">
                <a:latin typeface="Times New Roman" panose="02020603050405020304" pitchFamily="18" charset="0"/>
                <a:ea typeface="Calibri" panose="020F0502020204030204" pitchFamily="34" charset="0"/>
                <a:cs typeface="Times New Roman" panose="02020603050405020304" pitchFamily="18" charset="0"/>
              </a:rPr>
              <a:t> (аудиторія)</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algn="ctr">
              <a:spcAft>
                <a:spcPts val="0"/>
              </a:spcAft>
              <a:tabLst>
                <a:tab pos="457200" algn="l"/>
              </a:tabLs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«якісні» ознаки </a:t>
            </a:r>
            <a:r>
              <a:rPr lang="uk-UA" sz="2000" dirty="0">
                <a:latin typeface="Times New Roman" panose="02020603050405020304" pitchFamily="18" charset="0"/>
                <a:ea typeface="Calibri" panose="020F0502020204030204" pitchFamily="34" charset="0"/>
                <a:cs typeface="Times New Roman" panose="02020603050405020304" pitchFamily="18" charset="0"/>
              </a:rPr>
              <a:t>аудиторії: </a:t>
            </a: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освіченість, </a:t>
            </a:r>
          </a:p>
          <a:p>
            <a:pPr marL="342900" lvl="0" indent="457200" algn="just">
              <a:spcAft>
                <a:spcPts val="0"/>
              </a:spcAft>
              <a:buFont typeface="Arial" panose="020B0604020202020204" pitchFamily="34" charset="0"/>
              <a:buChar char="•"/>
              <a:tabLst>
                <a:tab pos="457200" algn="l"/>
              </a:tabLs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компетентність </a:t>
            </a:r>
            <a:r>
              <a:rPr lang="uk-UA" sz="2000" dirty="0">
                <a:latin typeface="Times New Roman" panose="02020603050405020304" pitchFamily="18" charset="0"/>
                <a:ea typeface="Calibri" panose="020F0502020204030204" pitchFamily="34" charset="0"/>
                <a:cs typeface="Times New Roman" panose="02020603050405020304" pitchFamily="18" charset="0"/>
              </a:rPr>
              <a:t>щодо даної проблеми, </a:t>
            </a: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зацікавленість </a:t>
            </a:r>
            <a:r>
              <a:rPr lang="uk-UA" sz="2000" dirty="0">
                <a:latin typeface="Times New Roman" panose="02020603050405020304" pitchFamily="18" charset="0"/>
                <a:ea typeface="Calibri" panose="020F0502020204030204" pitchFamily="34" charset="0"/>
                <a:cs typeface="Times New Roman" panose="02020603050405020304" pitchFamily="18" charset="0"/>
              </a:rPr>
              <a:t>у її розв’язанні (чи вважають це питання актуальним і важливим? чи часто люди зустрічалися з ним? чи отримували якусь інформацію про нього раніше та з яких джерел?). </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Практичне заняття. Приклади пропаганди: аналіз та протидія | Урок на 2  завдання. Громадянська осві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49" y="3441802"/>
            <a:ext cx="552450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762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476672"/>
            <a:ext cx="8136904" cy="3170099"/>
          </a:xfrm>
          <a:prstGeom prst="rect">
            <a:avLst/>
          </a:prstGeom>
        </p:spPr>
        <p:txBody>
          <a:bodyPr wrap="square">
            <a:spAutoFit/>
          </a:bodyPr>
          <a:lstStyle/>
          <a:p>
            <a:pPr indent="457200" algn="ctr">
              <a:spcAft>
                <a:spcPts val="0"/>
              </a:spcAft>
            </a:pPr>
            <a:r>
              <a:rPr lang="uk-UA" sz="2000" i="1" u="sng" dirty="0">
                <a:latin typeface="Times New Roman" panose="02020603050405020304" pitchFamily="18" charset="0"/>
                <a:ea typeface="Calibri" panose="020F0502020204030204" pitchFamily="34" charset="0"/>
                <a:cs typeface="Times New Roman" panose="02020603050405020304" pitchFamily="18" charset="0"/>
              </a:rPr>
              <a:t>О</a:t>
            </a:r>
            <a:r>
              <a:rPr lang="uk-UA" sz="2000" i="1" u="sng" dirty="0" smtClean="0">
                <a:latin typeface="Times New Roman" panose="02020603050405020304" pitchFamily="18" charset="0"/>
                <a:ea typeface="Calibri" panose="020F0502020204030204" pitchFamily="34" charset="0"/>
                <a:cs typeface="Times New Roman" panose="02020603050405020304" pitchFamily="18" charset="0"/>
              </a:rPr>
              <a:t>сновні </a:t>
            </a:r>
            <a:r>
              <a:rPr lang="uk-UA" sz="2000" i="1" u="sng" dirty="0">
                <a:latin typeface="Times New Roman" panose="02020603050405020304" pitchFamily="18" charset="0"/>
                <a:ea typeface="Calibri" panose="020F0502020204030204" pitchFamily="34" charset="0"/>
                <a:cs typeface="Times New Roman" panose="02020603050405020304" pitchFamily="18" charset="0"/>
              </a:rPr>
              <a:t>правила виступу перед </a:t>
            </a:r>
            <a:r>
              <a:rPr lang="uk-UA" sz="2000" i="1" u="sng" dirty="0" smtClean="0">
                <a:latin typeface="Times New Roman" panose="02020603050405020304" pitchFamily="18" charset="0"/>
                <a:ea typeface="Calibri" panose="020F0502020204030204" pitchFamily="34" charset="0"/>
                <a:cs typeface="Times New Roman" panose="02020603050405020304" pitchFamily="18" charset="0"/>
              </a:rPr>
              <a:t>натовпом. </a:t>
            </a:r>
            <a:endParaRPr lang="ru-RU" sz="2000" i="1" u="sng"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tabLst>
                <a:tab pos="457200" algn="l"/>
              </a:tabLst>
            </a:pPr>
            <a:r>
              <a:rPr lang="uk-UA" sz="2000" dirty="0">
                <a:latin typeface="Times New Roman" panose="02020603050405020304" pitchFamily="18" charset="0"/>
                <a:ea typeface="Calibri" panose="020F0502020204030204" pitchFamily="34" charset="0"/>
                <a:cs typeface="Times New Roman" panose="02020603050405020304" pitchFamily="18" charset="0"/>
              </a:rPr>
              <a:t>Треба поводитися рішуче. Ніхто не мусить запідозрити, що ви чогось боїтеся або соромитеся.</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tabLst>
                <a:tab pos="457200" algn="l"/>
              </a:tabLst>
            </a:pPr>
            <a:r>
              <a:rPr lang="uk-UA" sz="2000" dirty="0">
                <a:latin typeface="Times New Roman" panose="02020603050405020304" pitchFamily="18" charset="0"/>
                <a:ea typeface="Calibri" panose="020F0502020204030204" pitchFamily="34" charset="0"/>
                <a:cs typeface="Times New Roman" panose="02020603050405020304" pitchFamily="18" charset="0"/>
              </a:rPr>
              <a:t>Виступ має бути стислим. Натовп не витримує довгих промов. </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tabLst>
                <a:tab pos="457200" algn="l"/>
              </a:tabLst>
            </a:pPr>
            <a:r>
              <a:rPr lang="uk-UA" sz="2000" dirty="0">
                <a:latin typeface="Times New Roman" panose="02020603050405020304" pitchFamily="18" charset="0"/>
                <a:ea typeface="Calibri" panose="020F0502020204030204" pitchFamily="34" charset="0"/>
                <a:cs typeface="Times New Roman" panose="02020603050405020304" pitchFamily="18" charset="0"/>
              </a:rPr>
              <a:t>Говоріть короткими фразами, без складнопідрядних речень.</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tabLst>
                <a:tab pos="457200" algn="l"/>
              </a:tabLst>
            </a:pPr>
            <a:r>
              <a:rPr lang="uk-UA" sz="2000" dirty="0">
                <a:latin typeface="Times New Roman" panose="02020603050405020304" pitchFamily="18" charset="0"/>
                <a:ea typeface="Calibri" panose="020F0502020204030204" pitchFamily="34" charset="0"/>
                <a:cs typeface="Times New Roman" panose="02020603050405020304" pitchFamily="18" charset="0"/>
              </a:rPr>
              <a:t> Виступ має бути максимально доступним. Уникайте складних термінів і незрозумілих для маси слів.</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tabLst>
                <a:tab pos="457200" algn="l"/>
              </a:tabLst>
            </a:pPr>
            <a:r>
              <a:rPr lang="uk-UA" sz="2000" dirty="0">
                <a:latin typeface="Times New Roman" panose="02020603050405020304" pitchFamily="18" charset="0"/>
                <a:ea typeface="Calibri" panose="020F0502020204030204" pitchFamily="34" charset="0"/>
                <a:cs typeface="Times New Roman" panose="02020603050405020304" pitchFamily="18" charset="0"/>
              </a:rPr>
              <a:t> Віддавайте перевагу дієсловам в активному стані. Дієслово містить в собі енергію дії.</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tabLst>
                <a:tab pos="457200" algn="l"/>
              </a:tabLst>
            </a:pPr>
            <a:r>
              <a:rPr lang="uk-UA" sz="2000" dirty="0">
                <a:latin typeface="Times New Roman" panose="02020603050405020304" pitchFamily="18" charset="0"/>
                <a:ea typeface="Calibri" panose="020F0502020204030204" pitchFamily="34" charset="0"/>
                <a:cs typeface="Times New Roman" panose="02020603050405020304" pitchFamily="18" charset="0"/>
              </a:rPr>
              <a:t>Тон виступу має бути впевнений і динамічний.</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8" name="Picture 4" descr="Два роки Порошенка: «жити по-новому» поки не виходить"/>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851981"/>
            <a:ext cx="4536504" cy="255178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851981"/>
            <a:ext cx="4148295" cy="2177855"/>
          </a:xfrm>
          <a:prstGeom prst="rect">
            <a:avLst/>
          </a:prstGeom>
        </p:spPr>
      </p:pic>
    </p:spTree>
    <p:extLst>
      <p:ext uri="{BB962C8B-B14F-4D97-AF65-F5344CB8AC3E}">
        <p14:creationId xmlns:p14="http://schemas.microsoft.com/office/powerpoint/2010/main" val="968108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476672"/>
            <a:ext cx="8136904" cy="2862322"/>
          </a:xfrm>
          <a:prstGeom prst="rect">
            <a:avLst/>
          </a:prstGeom>
        </p:spPr>
        <p:txBody>
          <a:bodyPr wrap="square">
            <a:spAutoFit/>
          </a:bodyPr>
          <a:lstStyle/>
          <a:p>
            <a:pPr indent="457200" algn="just">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2. Психологічні засади висновків у пропагандистській промові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коли виступ доповідача цілком зрозумілий для слухача, остаточне формулювання основних його положень у вигляді загальних висновків позитивно впливає на орієнтацію </a:t>
            </a:r>
            <a:r>
              <a:rPr lang="uk-UA" dirty="0" smtClean="0">
                <a:latin typeface="Times New Roman" panose="02020603050405020304" pitchFamily="18" charset="0"/>
                <a:ea typeface="Calibri" panose="020F0502020204030204" pitchFamily="34" charset="0"/>
                <a:cs typeface="Times New Roman" panose="02020603050405020304" pitchFamily="18" charset="0"/>
              </a:rPr>
              <a:t>реципієнтів.</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сила переконання промови оратора, що закінчується висновками, помітно знижується у разі, якщо аудиторія вкрай вороже налаштована щодо доповідача.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якщо друковані мас-медіа містять певну інформацію з чіткими висновками, то характеризуються значно більшою силою переконання, ніж за відсутності таких висновків.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Що таке ЗМІ (засоби масової інформації) | Що так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291" y="3645024"/>
            <a:ext cx="5573415" cy="278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5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476672"/>
            <a:ext cx="8208912" cy="2397579"/>
          </a:xfrm>
          <a:prstGeom prst="rect">
            <a:avLst/>
          </a:prstGeom>
        </p:spPr>
        <p:txBody>
          <a:bodyPr wrap="square">
            <a:spAutoFit/>
          </a:bodyPr>
          <a:lstStyle/>
          <a:p>
            <a:pPr algn="ctr">
              <a:lnSpc>
                <a:spcPct val="107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Явище селекції (чи вибору)</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tabLst>
                <a:tab pos="457200" algn="l"/>
              </a:tabLst>
            </a:pPr>
            <a:r>
              <a:rPr lang="uk-UA" sz="2000" dirty="0">
                <a:latin typeface="Times New Roman" panose="02020603050405020304" pitchFamily="18" charset="0"/>
                <a:ea typeface="Calibri" panose="020F0502020204030204" pitchFamily="34" charset="0"/>
                <a:cs typeface="Times New Roman" panose="02020603050405020304" pitchFamily="18" charset="0"/>
              </a:rPr>
              <a:t>а</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дресати пропаганди </a:t>
            </a:r>
            <a:r>
              <a:rPr lang="uk-UA" sz="2000" dirty="0">
                <a:latin typeface="Times New Roman" panose="02020603050405020304" pitchFamily="18" charset="0"/>
                <a:ea typeface="Calibri" panose="020F0502020204030204" pitchFamily="34" charset="0"/>
                <a:cs typeface="Times New Roman" panose="02020603050405020304" pitchFamily="18" charset="0"/>
              </a:rPr>
              <a:t>з</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вертають </a:t>
            </a:r>
            <a:r>
              <a:rPr lang="uk-UA" sz="2000" dirty="0">
                <a:latin typeface="Times New Roman" panose="02020603050405020304" pitchFamily="18" charset="0"/>
                <a:ea typeface="Calibri" panose="020F0502020204030204" pitchFamily="34" charset="0"/>
                <a:cs typeface="Times New Roman" panose="02020603050405020304" pitchFamily="18" charset="0"/>
              </a:rPr>
              <a:t>увагу на думки і судження, які відповідають їх установкам і переконанням. У той самий час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люди ухиляються </a:t>
            </a:r>
            <a:r>
              <a:rPr lang="uk-UA" sz="2000" dirty="0">
                <a:latin typeface="Times New Roman" panose="02020603050405020304" pitchFamily="18" charset="0"/>
                <a:ea typeface="Calibri" panose="020F0502020204030204" pitchFamily="34" charset="0"/>
                <a:cs typeface="Times New Roman" panose="02020603050405020304" pitchFamily="18" charset="0"/>
              </a:rPr>
              <a:t>від суджень, які висловлюють різко протилежні позиції.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tabLst>
                <a:tab pos="457200" algn="l"/>
              </a:tabLst>
            </a:pPr>
            <a:r>
              <a:rPr lang="uk-UA" sz="2000" dirty="0">
                <a:latin typeface="Times New Roman" panose="02020603050405020304" pitchFamily="18" charset="0"/>
                <a:ea typeface="Calibri" panose="020F0502020204030204" pitchFamily="34" charset="0"/>
                <a:cs typeface="Times New Roman" panose="02020603050405020304" pitchFamily="18" charset="0"/>
              </a:rPr>
              <a:t>погляди та установки людей сильніше змінюються під впливом пропаганди в тому випадку, якщо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після розгляду </a:t>
            </a:r>
            <a:r>
              <a:rPr lang="uk-UA" sz="2000" dirty="0">
                <a:latin typeface="Times New Roman" panose="02020603050405020304" pitchFamily="18" charset="0"/>
                <a:ea typeface="Calibri" panose="020F0502020204030204" pitchFamily="34" charset="0"/>
                <a:cs typeface="Times New Roman" panose="02020603050405020304" pitchFamily="18" charset="0"/>
              </a:rPr>
              <a:t>певного питання йдуть висновки, що узагальнюють позиції, що пропагуються. </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9336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476672"/>
            <a:ext cx="8136904" cy="4801314"/>
          </a:xfrm>
          <a:prstGeom prst="rect">
            <a:avLst/>
          </a:prstGeom>
        </p:spPr>
        <p:txBody>
          <a:bodyPr wrap="square">
            <a:spAutoFit/>
          </a:bodyPr>
          <a:lstStyle/>
          <a:p>
            <a:pPr indent="457200" algn="just">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3. Часткові умови, які обумовлюються як завданнями пропагандиста, так і незалежними від них реальними обставинами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а</a:t>
            </a:r>
            <a:r>
              <a:rPr lang="uk-UA" dirty="0">
                <a:latin typeface="Times New Roman" panose="02020603050405020304" pitchFamily="18" charset="0"/>
                <a:ea typeface="Calibri" panose="020F0502020204030204" pitchFamily="34" charset="0"/>
                <a:cs typeface="Times New Roman" panose="02020603050405020304" pitchFamily="18" charset="0"/>
              </a:rPr>
              <a:t>) обставини, за яких односторонньому та двосторонньому розгляду питання надається диференційоване значення, викликаються реальними, об'єктивними умовами.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i="1" dirty="0">
                <a:latin typeface="Times New Roman" panose="02020603050405020304" pitchFamily="18" charset="0"/>
                <a:ea typeface="Calibri" panose="020F0502020204030204" pitchFamily="34" charset="0"/>
                <a:cs typeface="Times New Roman" panose="02020603050405020304" pitchFamily="18" charset="0"/>
              </a:rPr>
              <a:t>якщо не очікується виступ захисників протилежних позицій, і якщо єдиною точкою зору є пропагандистська ідея, що проводиться, більш доцільно односторонній розгляд питання.</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i="1" dirty="0">
                <a:latin typeface="Times New Roman" panose="02020603050405020304" pitchFamily="18" charset="0"/>
                <a:ea typeface="Calibri" panose="020F0502020204030204" pitchFamily="34" charset="0"/>
                <a:cs typeface="Times New Roman" panose="02020603050405020304" pitchFamily="18" charset="0"/>
              </a:rPr>
              <a:t>коли аудиторія вислуховує і протилежні ідеї погляди до тих, що пропагуються, необхідне двостороннє обговорення питання. При цьому пропагандист може заздалегідь запропонувати аудиторії ті аргументи та положення, які захищатимуться його опонентами. Однак водночас він має показати слабкі сторони цих положень та водночас перевагу своїх позицій.</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в полемічній ситуації двосторонній, але цілеспрямований розгляд питання робить на переконання людей набагато сильніший вплив, ніж одностороннє обговорення питання.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7175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548680"/>
            <a:ext cx="8064896" cy="2585323"/>
          </a:xfrm>
          <a:prstGeom prst="rect">
            <a:avLst/>
          </a:prstGeom>
        </p:spPr>
        <p:txBody>
          <a:bodyPr wrap="square">
            <a:spAutoFit/>
          </a:bodyPr>
          <a:lstStyle/>
          <a:p>
            <a:pPr indent="457200" algn="just">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4. Послідовність розгляду позицій під час пропагандистської роботи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метод серії «безглуздих складів» </a:t>
            </a:r>
            <a:r>
              <a:rPr lang="uk-UA" dirty="0" err="1">
                <a:latin typeface="Times New Roman" panose="02020603050405020304" pitchFamily="18" charset="0"/>
                <a:ea typeface="Calibri" panose="020F0502020204030204" pitchFamily="34" charset="0"/>
                <a:cs typeface="Times New Roman" panose="02020603050405020304" pitchFamily="18" charset="0"/>
              </a:rPr>
              <a:t>Еббінгауза</a:t>
            </a:r>
            <a:r>
              <a:rPr lang="uk-UA" dirty="0">
                <a:latin typeface="Times New Roman" panose="02020603050405020304" pitchFamily="18" charset="0"/>
                <a:ea typeface="Calibri" panose="020F0502020204030204" pitchFamily="34" charset="0"/>
                <a:cs typeface="Times New Roman" panose="02020603050405020304" pitchFamily="18" charset="0"/>
              </a:rPr>
              <a:t>, з якого було встановлено багато </a:t>
            </a:r>
            <a:r>
              <a:rPr lang="uk-UA" dirty="0" smtClean="0">
                <a:latin typeface="Times New Roman" panose="02020603050405020304" pitchFamily="18" charset="0"/>
                <a:ea typeface="Calibri" panose="020F0502020204030204" pitchFamily="34" charset="0"/>
                <a:cs typeface="Times New Roman" panose="02020603050405020304" pitchFamily="18" charset="0"/>
              </a:rPr>
              <a:t>закономірностей </a:t>
            </a:r>
            <a:r>
              <a:rPr lang="uk-UA" dirty="0">
                <a:latin typeface="Times New Roman" panose="02020603050405020304" pitchFamily="18" charset="0"/>
                <a:ea typeface="Calibri" panose="020F0502020204030204" pitchFamily="34" charset="0"/>
                <a:cs typeface="Times New Roman" panose="02020603050405020304" pitchFamily="18" charset="0"/>
              </a:rPr>
              <a:t>пам'яті.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i="1" dirty="0">
                <a:latin typeface="Times New Roman" panose="02020603050405020304" pitchFamily="18" charset="0"/>
                <a:ea typeface="Calibri" panose="020F0502020204030204" pitchFamily="34" charset="0"/>
                <a:cs typeface="Times New Roman" panose="02020603050405020304" pitchFamily="18" charset="0"/>
              </a:rPr>
              <a:t>Погляди, що викладаються на початку та в кінці доповіді, характеризуються більшим сильним впливом, ніж представлені в середині.</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Arial" panose="020B0604020202020204" pitchFamily="34" charset="0"/>
              <a:buChar char="•"/>
              <a:tabLst>
                <a:tab pos="457200" algn="l"/>
              </a:tabLst>
            </a:pPr>
            <a:r>
              <a:rPr lang="uk-UA" i="1" dirty="0">
                <a:latin typeface="Times New Roman" panose="02020603050405020304" pitchFamily="18" charset="0"/>
                <a:ea typeface="Calibri" panose="020F0502020204030204" pitchFamily="34" charset="0"/>
                <a:cs typeface="Times New Roman" panose="02020603050405020304" pitchFamily="18" charset="0"/>
              </a:rPr>
              <a:t>при розгляді різних поглядів доповідач повинен висунути міркування, які необхідно навіяти аудиторії на початку або в кінці виступу, оскільки в цій його частині доповіді думки, що висловлюються, здаються слухачам більш прийнятними, ніж у середині мовлення.</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Графік ефективності розподіленого повторення (на прикладі прогнозованої кривої забування — кривої Еббінгауз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953" y="3322554"/>
            <a:ext cx="5094092" cy="307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577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Валка">
  <a:themeElements>
    <a:clrScheme name="Вал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Валка">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алка">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131</TotalTime>
  <Words>1327</Words>
  <Application>Microsoft Office PowerPoint</Application>
  <PresentationFormat>Экран (4:3)</PresentationFormat>
  <Paragraphs>85</Paragraphs>
  <Slides>18</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18</vt:i4>
      </vt:variant>
    </vt:vector>
  </HeadingPairs>
  <TitlesOfParts>
    <vt:vector size="27" baseType="lpstr">
      <vt:lpstr>Arial</vt:lpstr>
      <vt:lpstr>Calibri</vt:lpstr>
      <vt:lpstr>Franklin Gothic Book</vt:lpstr>
      <vt:lpstr>Franklin Gothic Medium</vt:lpstr>
      <vt:lpstr>Symbol</vt:lpstr>
      <vt:lpstr>Times New Roman</vt:lpstr>
      <vt:lpstr>Wingdings</vt:lpstr>
      <vt:lpstr>Wingdings 2</vt:lpstr>
      <vt:lpstr>Валка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 Депресія»  та розвиток США</dc:title>
  <dc:creator>ванга</dc:creator>
  <cp:lastModifiedBy>Пользователь</cp:lastModifiedBy>
  <cp:revision>21</cp:revision>
  <dcterms:created xsi:type="dcterms:W3CDTF">2020-04-26T10:49:07Z</dcterms:created>
  <dcterms:modified xsi:type="dcterms:W3CDTF">2025-03-10T14:40:35Z</dcterms:modified>
</cp:coreProperties>
</file>