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269"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4" r:id="rId43"/>
    <p:sldId id="301" r:id="rId44"/>
    <p:sldId id="30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9" y="8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0317" y="1446414"/>
            <a:ext cx="7766936" cy="2887055"/>
          </a:xfrm>
        </p:spPr>
        <p:txBody>
          <a:bodyPr/>
          <a:lstStyle/>
          <a:p>
            <a:r>
              <a:rPr lang="en-US" sz="4400" b="1" cap="all" dirty="0" smtClean="0"/>
              <a:t/>
            </a:r>
            <a:br>
              <a:rPr lang="en-US" sz="4400" b="1" cap="all" dirty="0" smtClean="0"/>
            </a:br>
            <a:r>
              <a:rPr lang="ru-RU" b="1" cap="all" dirty="0"/>
              <a:t/>
            </a:r>
            <a:br>
              <a:rPr lang="ru-RU" b="1" cap="all" dirty="0"/>
            </a:br>
            <a:r>
              <a:rPr lang="ru-RU" b="1" cap="all" dirty="0"/>
              <a:t/>
            </a:r>
            <a:br>
              <a:rPr lang="ru-RU" b="1" cap="all" dirty="0"/>
            </a:br>
            <a:endParaRPr lang="ru-RU" dirty="0"/>
          </a:p>
        </p:txBody>
      </p:sp>
      <p:sp>
        <p:nvSpPr>
          <p:cNvPr id="5" name="Прямоугольник 4"/>
          <p:cNvSpPr/>
          <p:nvPr/>
        </p:nvSpPr>
        <p:spPr>
          <a:xfrm>
            <a:off x="362607" y="738972"/>
            <a:ext cx="11603421" cy="2908489"/>
          </a:xfrm>
          <a:prstGeom prst="rect">
            <a:avLst/>
          </a:prstGeom>
        </p:spPr>
        <p:txBody>
          <a:bodyPr wrap="square">
            <a:spAutoFit/>
          </a:bodyPr>
          <a:lstStyle/>
          <a:p>
            <a:pPr algn="ctr">
              <a:spcBef>
                <a:spcPts val="1800"/>
              </a:spcBef>
              <a:spcAft>
                <a:spcPts val="0"/>
              </a:spcAft>
            </a:pPr>
            <a:endParaRPr lang="en-US" sz="4000" b="1" cap="all" dirty="0" smtClean="0">
              <a:solidFill>
                <a:srgbClr val="FF0000"/>
              </a:solidFill>
              <a:latin typeface="+mj-lt"/>
            </a:endParaRPr>
          </a:p>
          <a:p>
            <a:pPr algn="ctr">
              <a:spcBef>
                <a:spcPts val="1800"/>
              </a:spcBef>
              <a:spcAft>
                <a:spcPts val="0"/>
              </a:spcAft>
            </a:pPr>
            <a:r>
              <a:rPr lang="uk-UA" sz="3200" dirty="0" smtClean="0">
                <a:latin typeface="+mj-lt"/>
              </a:rPr>
              <a:t>Лекція 6. Робочі процеси різання алмазними </a:t>
            </a:r>
            <a:r>
              <a:rPr lang="uk-UA" sz="3200" dirty="0" err="1" smtClean="0">
                <a:latin typeface="+mj-lt"/>
              </a:rPr>
              <a:t>лезовими</a:t>
            </a:r>
            <a:r>
              <a:rPr lang="uk-UA" sz="3200" dirty="0" smtClean="0">
                <a:latin typeface="+mj-lt"/>
              </a:rPr>
              <a:t> інструментами та інструментами із полікристалічних надтвердих матеріалів та процеси </a:t>
            </a:r>
            <a:r>
              <a:rPr lang="uk-UA" sz="3200" dirty="0" err="1" smtClean="0">
                <a:latin typeface="+mj-lt"/>
              </a:rPr>
              <a:t>мікрофрезерування</a:t>
            </a:r>
            <a:r>
              <a:rPr lang="uk-UA" sz="3200" dirty="0" smtClean="0">
                <a:latin typeface="+mj-lt"/>
              </a:rPr>
              <a:t> інтерметалідів</a:t>
            </a:r>
            <a:endParaRPr lang="ru-RU" sz="3200" dirty="0">
              <a:latin typeface="+mj-lt"/>
            </a:endParaRPr>
          </a:p>
        </p:txBody>
      </p:sp>
    </p:spTree>
    <p:extLst>
      <p:ext uri="{BB962C8B-B14F-4D97-AF65-F5344CB8AC3E}">
        <p14:creationId xmlns:p14="http://schemas.microsoft.com/office/powerpoint/2010/main" val="393966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949" y="1540791"/>
            <a:ext cx="9844755" cy="4302716"/>
          </a:xfrm>
          <a:prstGeom prst="rect">
            <a:avLst/>
          </a:prstGeom>
        </p:spPr>
        <p:txBody>
          <a:bodyPr wrap="square">
            <a:spAutoFit/>
          </a:bodyPr>
          <a:lstStyle/>
          <a:p>
            <a:pPr indent="215900" algn="just">
              <a:lnSpc>
                <a:spcPct val="95000"/>
              </a:lnSpc>
              <a:spcAft>
                <a:spcPts val="0"/>
              </a:spcAft>
            </a:pPr>
            <a:r>
              <a:rPr lang="uk-UA" sz="2400" spc="-10" dirty="0">
                <a:latin typeface="Times New Roman" panose="02020603050405020304" pitchFamily="18" charset="0"/>
                <a:ea typeface="Times New Roman" panose="02020603050405020304" pitchFamily="18" charset="0"/>
              </a:rPr>
              <a:t>У цьому випадку технічні вимоги до інструмента, верстата значно нижчі і можуть бути забезпечені застосуванням торцевих ступінчастих інструментів, в першу чергу, з косокутною геометрією різальної частини і верстатами класу П.</a:t>
            </a:r>
            <a:endParaRPr lang="ru-RU" sz="2400" dirty="0">
              <a:latin typeface="Times New Roman" panose="02020603050405020304" pitchFamily="18" charset="0"/>
              <a:ea typeface="Times New Roman" panose="02020603050405020304" pitchFamily="18" charset="0"/>
            </a:endParaRPr>
          </a:p>
          <a:p>
            <a:pPr indent="215900" algn="just">
              <a:lnSpc>
                <a:spcPct val="95000"/>
              </a:lnSpc>
              <a:spcAft>
                <a:spcPts val="0"/>
              </a:spcAft>
            </a:pPr>
            <a:r>
              <a:rPr lang="uk-UA" sz="2400" i="1" spc="-10" dirty="0">
                <a:latin typeface="Times New Roman" panose="02020603050405020304" pitchFamily="18" charset="0"/>
                <a:ea typeface="Times New Roman" panose="02020603050405020304" pitchFamily="18" charset="0"/>
              </a:rPr>
              <a:t>Можливість роботи на таких швидкостях (30...40</a:t>
            </a:r>
            <a:r>
              <a:rPr lang="en-US" sz="2400" i="1" spc="-10" dirty="0">
                <a:latin typeface="Times New Roman" panose="02020603050405020304" pitchFamily="18" charset="0"/>
                <a:ea typeface="Times New Roman" panose="02020603050405020304" pitchFamily="18" charset="0"/>
              </a:rPr>
              <a:t> </a:t>
            </a:r>
            <a:r>
              <a:rPr lang="uk-UA" sz="2400" i="1" spc="-10" dirty="0">
                <a:latin typeface="Times New Roman" panose="02020603050405020304" pitchFamily="18" charset="0"/>
                <a:ea typeface="Times New Roman" panose="02020603050405020304" pitchFamily="18" charset="0"/>
              </a:rPr>
              <a:t>м/</a:t>
            </a:r>
            <a:r>
              <a:rPr lang="en-US" sz="2400" i="1" spc="-10" dirty="0">
                <a:latin typeface="Times New Roman" panose="02020603050405020304" pitchFamily="18" charset="0"/>
                <a:ea typeface="Times New Roman" panose="02020603050405020304" pitchFamily="18" charset="0"/>
              </a:rPr>
              <a:t>c</a:t>
            </a:r>
            <a:r>
              <a:rPr lang="uk-UA" sz="2400" i="1" spc="-10" dirty="0">
                <a:latin typeface="Times New Roman" panose="02020603050405020304" pitchFamily="18" charset="0"/>
                <a:ea typeface="Times New Roman" panose="02020603050405020304" pitchFamily="18" charset="0"/>
              </a:rPr>
              <a:t>) інструментом із нітридів бору дозволяє знизити сили різання, отримати плоску поверхню з низькою шорсткістю і підвищити надійність процесу. Хоча чистове торцеве фрезерування плоских поверхонь деталей з чавуну на високих швидкостях продуктивне, у цьому випадку ставляться високі технічні вимоги до інструмента, шпиндельного вузла верстата, захисних пристосувань від високочастотних вібрацій тощо, що не завжди можна забезпечити</a:t>
            </a:r>
            <a:r>
              <a:rPr lang="uk-UA" i="1" spc="-10" dirty="0">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343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4588" y="2119437"/>
            <a:ext cx="7941425" cy="1384995"/>
          </a:xfrm>
          <a:prstGeom prst="rect">
            <a:avLst/>
          </a:prstGeom>
        </p:spPr>
        <p:txBody>
          <a:bodyPr wrap="square">
            <a:spAutoFit/>
          </a:bodyPr>
          <a:lstStyle/>
          <a:p>
            <a:pPr marL="810260">
              <a:spcBef>
                <a:spcPts val="2400"/>
              </a:spcBef>
              <a:spcAft>
                <a:spcPts val="1800"/>
              </a:spcAft>
            </a:pPr>
            <a:r>
              <a:rPr lang="uk-UA" sz="2800" b="1" dirty="0">
                <a:latin typeface="Times New Roman" panose="02020603050405020304" pitchFamily="18" charset="0"/>
              </a:rPr>
              <a:t>Конструктивні рішення інструмента </a:t>
            </a:r>
            <a:br>
              <a:rPr lang="uk-UA" sz="2800" b="1" dirty="0">
                <a:latin typeface="Times New Roman" panose="02020603050405020304" pitchFamily="18" charset="0"/>
              </a:rPr>
            </a:br>
            <a:r>
              <a:rPr lang="uk-UA" sz="2800" b="1" dirty="0">
                <a:latin typeface="Times New Roman" panose="02020603050405020304" pitchFamily="18" charset="0"/>
              </a:rPr>
              <a:t>для чистового торцевого фрезерування плоских поверхонь</a:t>
            </a:r>
            <a:endParaRPr lang="ru-RU" sz="2800" b="1" dirty="0">
              <a:effectLst/>
              <a:latin typeface="Times New Roman" panose="02020603050405020304" pitchFamily="18" charset="0"/>
            </a:endParaRPr>
          </a:p>
        </p:txBody>
      </p:sp>
    </p:spTree>
    <p:extLst>
      <p:ext uri="{BB962C8B-B14F-4D97-AF65-F5344CB8AC3E}">
        <p14:creationId xmlns:p14="http://schemas.microsoft.com/office/powerpoint/2010/main" val="429062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0284" y="890120"/>
            <a:ext cx="9509760" cy="5262979"/>
          </a:xfrm>
          <a:prstGeom prst="rect">
            <a:avLst/>
          </a:prstGeom>
        </p:spPr>
        <p:txBody>
          <a:bodyPr wrap="square">
            <a:spAutoFit/>
          </a:bodyPr>
          <a:lstStyle/>
          <a:p>
            <a:pPr indent="215900" algn="just">
              <a:spcAft>
                <a:spcPts val="0"/>
              </a:spcAft>
            </a:pPr>
            <a:r>
              <a:rPr lang="uk-UA" sz="2400" dirty="0">
                <a:latin typeface="Times New Roman" panose="02020603050405020304" pitchFamily="18" charset="0"/>
                <a:ea typeface="Times New Roman" panose="02020603050405020304" pitchFamily="18" charset="0"/>
              </a:rPr>
              <a:t>Поряд з традиційними однорядними торцевими фрезами використо­вується велика кількість чистових торцевих фрез нових конструкцій, оснащених, в першу чергу, полікристалічними надтвердими матеріалами. Інструменти мають як загальні конструктивні та експлуатаційні властивості, так і особливості в реалізації процесу обробки. </a:t>
            </a:r>
            <a:r>
              <a:rPr lang="uk-UA" sz="2400" i="1" dirty="0">
                <a:latin typeface="Times New Roman" panose="02020603050405020304" pitchFamily="18" charset="0"/>
                <a:ea typeface="Times New Roman" panose="02020603050405020304" pitchFamily="18" charset="0"/>
              </a:rPr>
              <a:t>За основними принципово різними ознаками їх можна поділити на дві групи: фрези з нерухомими в процесі різання ножами відносно корпусу інструмента і фрези з рухомими в процесі різання ножами відносно корпусу інструмента в радіальному, осьовому або одночасно і в радіальному, і в осьовому напрямках.</a:t>
            </a:r>
            <a:r>
              <a:rPr lang="uk-UA" sz="2400" dirty="0">
                <a:latin typeface="Times New Roman" panose="02020603050405020304" pitchFamily="18" charset="0"/>
                <a:ea typeface="Times New Roman" panose="02020603050405020304" pitchFamily="18" charset="0"/>
              </a:rPr>
              <a:t> Крім того, торцеві фрези з рухомими в осьовому або радіальному напрямках можуть бути з регульованою або нерегульованою жорсткістю різальних елементів. Кожна чистова торцева фреза має свої переваги і свої недоліки щодо забезпечення необхідної якості обробки.</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55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1339" y="899589"/>
            <a:ext cx="9543011" cy="5262979"/>
          </a:xfrm>
          <a:prstGeom prst="rect">
            <a:avLst/>
          </a:prstGeom>
        </p:spPr>
        <p:txBody>
          <a:bodyPr wrap="square">
            <a:spAutoFit/>
          </a:bodyPr>
          <a:lstStyle/>
          <a:p>
            <a:pPr indent="215900" algn="just">
              <a:spcAft>
                <a:spcPts val="0"/>
              </a:spcAft>
            </a:pPr>
            <a:r>
              <a:rPr lang="uk-UA" sz="2400" i="1" spc="-20" dirty="0">
                <a:latin typeface="Times New Roman" panose="02020603050405020304" pitchFamily="18" charset="0"/>
                <a:ea typeface="Times New Roman" panose="02020603050405020304" pitchFamily="18" charset="0"/>
              </a:rPr>
              <a:t>Одним із суттєвих шляхів досягнення високої якості обробленої плоскої поверхні є використання прогресивних схем різання при торцевому фрезеруванні. Одне з рішень – використання ступінчастих торцевих фрез, в яких ножі розташовані по кривих як в осьовому, так і в радіальному напрямках (кількість таких кривих обмежується тільки виконавчими розмірами фрези), з рівномірним або нерівномірним коловим кроком для раціонального розподілу припуску при подачі та глибині різання. Такі схеми дозволяють використовувати максимально можливу кількість ножів у різанні і тим самим усунути основні недоліки звичайних торцевих фрез – знизити енергоємність процесу, зменшити динамічні навантаження та вібрації в технологічній оброблювальній системі, підвищити стійкість інструмента, знизити температуру в зоні різання тощо, що призводить до підвищення якості обробленої плоскої поверхні.</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352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0396" y="1448855"/>
            <a:ext cx="10246408" cy="4154984"/>
          </a:xfrm>
          <a:prstGeom prst="rect">
            <a:avLst/>
          </a:prstGeom>
        </p:spPr>
        <p:txBody>
          <a:bodyPr wrap="square">
            <a:spAutoFit/>
          </a:bodyPr>
          <a:lstStyle/>
          <a:p>
            <a:pPr indent="215900" algn="just">
              <a:spcAft>
                <a:spcPts val="0"/>
              </a:spcAft>
            </a:pPr>
            <a:r>
              <a:rPr lang="uk-UA" sz="2400" spc="-20" dirty="0">
                <a:latin typeface="Times New Roman" panose="02020603050405020304" pitchFamily="18" charset="0"/>
                <a:ea typeface="Times New Roman" panose="02020603050405020304" pitchFamily="18" charset="0"/>
              </a:rPr>
              <a:t>На сьогодні накопичений значний досвід використання прогре­сивних схем різання при торцевому фрезеруванні, проектуванні та виготовленні відповідного інструмента для чистової обробки плоских поверхонь.</a:t>
            </a:r>
            <a:endParaRPr lang="ru-RU" sz="2400" dirty="0">
              <a:latin typeface="Times New Roman" panose="02020603050405020304" pitchFamily="18" charset="0"/>
              <a:ea typeface="Times New Roman" panose="02020603050405020304" pitchFamily="18" charset="0"/>
            </a:endParaRPr>
          </a:p>
          <a:p>
            <a:pPr indent="215900" algn="just">
              <a:spcAft>
                <a:spcPts val="0"/>
              </a:spcAft>
            </a:pPr>
            <a:r>
              <a:rPr lang="uk-UA" sz="2400" dirty="0">
                <a:latin typeface="Times New Roman" panose="02020603050405020304" pitchFamily="18" charset="0"/>
                <a:ea typeface="Times New Roman" panose="02020603050405020304" pitchFamily="18" charset="0"/>
              </a:rPr>
              <a:t>Нерівномірність розподілу навантаження між ножами є однією з основних причин виникнення вібрацій та деформацій елементів технологічної обробляючої системи, що погіршують якість обробленої плоскої поверхні. Для вирішення проблеми запропонована конструкція ступінчастої торцевої фрези, в якій різальні ножі розміщені як в радіальному, так і в осьовому напрямках за двома </a:t>
            </a:r>
            <a:r>
              <a:rPr lang="uk-UA" sz="2400" dirty="0" err="1">
                <a:latin typeface="Times New Roman" panose="02020603050405020304" pitchFamily="18" charset="0"/>
                <a:ea typeface="Times New Roman" panose="02020603050405020304" pitchFamily="18" charset="0"/>
              </a:rPr>
              <a:t>різнонаправленими</a:t>
            </a:r>
            <a:r>
              <a:rPr lang="uk-UA" sz="2400" dirty="0">
                <a:latin typeface="Times New Roman" panose="02020603050405020304" pitchFamily="18" charset="0"/>
                <a:ea typeface="Times New Roman" panose="02020603050405020304" pitchFamily="18" charset="0"/>
              </a:rPr>
              <a:t> кривими – в радіальному напрямку по правій та лівій </a:t>
            </a:r>
            <a:r>
              <a:rPr lang="uk-UA" sz="2400" dirty="0" err="1">
                <a:latin typeface="Times New Roman" panose="02020603050405020304" pitchFamily="18" charset="0"/>
                <a:ea typeface="Times New Roman" panose="02020603050405020304" pitchFamily="18" charset="0"/>
              </a:rPr>
              <a:t>архімедовій</a:t>
            </a:r>
            <a:r>
              <a:rPr lang="uk-UA" sz="2400" dirty="0">
                <a:latin typeface="Times New Roman" panose="02020603050405020304" pitchFamily="18" charset="0"/>
                <a:ea typeface="Times New Roman" panose="02020603050405020304" pitchFamily="18" charset="0"/>
              </a:rPr>
              <a:t> спіралях, а в осьовому – по правому та лівому </a:t>
            </a:r>
            <a:r>
              <a:rPr lang="uk-UA" sz="2400" dirty="0" smtClean="0">
                <a:latin typeface="Times New Roman" panose="02020603050405020304" pitchFamily="18" charset="0"/>
                <a:ea typeface="Times New Roman" panose="02020603050405020304" pitchFamily="18" charset="0"/>
              </a:rPr>
              <a:t>гелікоїдах.</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932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 1 2"/>
          <p:cNvPicPr>
            <a:picLocks noChangeAspect="1" noChangeArrowheads="1"/>
          </p:cNvPicPr>
          <p:nvPr/>
        </p:nvPicPr>
        <p:blipFill>
          <a:blip r:embed="rId2">
            <a:extLst>
              <a:ext uri="{28A0092B-C50C-407E-A947-70E740481C1C}">
                <a14:useLocalDpi xmlns:a14="http://schemas.microsoft.com/office/drawing/2010/main" val="0"/>
              </a:ext>
            </a:extLst>
          </a:blip>
          <a:srcRect l="2846" r="2783"/>
          <a:stretch>
            <a:fillRect/>
          </a:stretch>
        </p:blipFill>
        <p:spPr bwMode="auto">
          <a:xfrm>
            <a:off x="2879379" y="836036"/>
            <a:ext cx="6572270" cy="60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94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950" y="2419829"/>
            <a:ext cx="9827663" cy="3046988"/>
          </a:xfrm>
          <a:prstGeom prst="rect">
            <a:avLst/>
          </a:prstGeom>
        </p:spPr>
        <p:txBody>
          <a:bodyPr wrap="square">
            <a:spAutoFit/>
          </a:bodyPr>
          <a:lstStyle/>
          <a:p>
            <a:pPr indent="215900" algn="just">
              <a:spcAft>
                <a:spcPts val="0"/>
              </a:spcAft>
            </a:pPr>
            <a:r>
              <a:rPr lang="uk-UA" sz="2400" dirty="0">
                <a:latin typeface="Times New Roman" panose="02020603050405020304" pitchFamily="18" charset="0"/>
                <a:ea typeface="Times New Roman" panose="02020603050405020304" pitchFamily="18" charset="0"/>
              </a:rPr>
              <a:t>Однак для однозначного рішення відносно застосування даного інструмента для чистової обробки плоских поверхонь необхідні ґрунтовні дослідження. Адже теоретична комбінована схема різання не може враху­вати більшість факторів кінематичного, динамічного та інших походжень.</a:t>
            </a:r>
            <a:endParaRPr lang="ru-RU" sz="2400" dirty="0">
              <a:latin typeface="Times New Roman" panose="02020603050405020304" pitchFamily="18" charset="0"/>
              <a:ea typeface="Times New Roman" panose="02020603050405020304" pitchFamily="18" charset="0"/>
            </a:endParaRPr>
          </a:p>
          <a:p>
            <a:pPr indent="215900" algn="just">
              <a:spcAft>
                <a:spcPts val="0"/>
              </a:spcAft>
            </a:pPr>
            <a:r>
              <a:rPr lang="uk-UA" sz="2400" dirty="0">
                <a:latin typeface="Times New Roman" panose="02020603050405020304" pitchFamily="18" charset="0"/>
                <a:ea typeface="Times New Roman" panose="02020603050405020304" pitchFamily="18" charset="0"/>
              </a:rPr>
              <a:t>Схема зрізання припуску впливає на конструкцію інструмента, на технологічність та вартість виготовлення інструмента, продуктивність і якість оброблених поверхонь, зусилля та потужність різання.</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319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36" y="1446414"/>
            <a:ext cx="10036452" cy="3840479"/>
          </a:xfrm>
          <a:prstGeom prst="rect">
            <a:avLst/>
          </a:prstGeom>
        </p:spPr>
      </p:pic>
      <p:sp>
        <p:nvSpPr>
          <p:cNvPr id="3" name="Прямоугольник 2"/>
          <p:cNvSpPr/>
          <p:nvPr/>
        </p:nvSpPr>
        <p:spPr>
          <a:xfrm>
            <a:off x="3131127" y="5499901"/>
            <a:ext cx="6096000" cy="646331"/>
          </a:xfrm>
          <a:prstGeom prst="rect">
            <a:avLst/>
          </a:prstGeom>
        </p:spPr>
        <p:txBody>
          <a:bodyPr>
            <a:spAutoFit/>
          </a:bodyPr>
          <a:lstStyle/>
          <a:p>
            <a:r>
              <a:rPr lang="uk-UA" dirty="0">
                <a:latin typeface="Times New Roman" panose="02020603050405020304" pitchFamily="18" charset="0"/>
                <a:ea typeface="Times New Roman" panose="02020603050405020304" pitchFamily="18" charset="0"/>
              </a:rPr>
              <a:t>Схеми різання торцевими фрезами з розподілом припуску: </a:t>
            </a:r>
            <a:r>
              <a:rPr lang="uk-UA" i="1" dirty="0">
                <a:latin typeface="Times New Roman" panose="02020603050405020304" pitchFamily="18" charset="0"/>
                <a:ea typeface="Times New Roman" panose="02020603050405020304" pitchFamily="18" charset="0"/>
              </a:rPr>
              <a:t>а</a:t>
            </a:r>
            <a:r>
              <a:rPr lang="uk-UA" dirty="0">
                <a:latin typeface="Times New Roman" panose="02020603050405020304" pitchFamily="18" charset="0"/>
                <a:ea typeface="Times New Roman" panose="02020603050405020304" pitchFamily="18" charset="0"/>
              </a:rPr>
              <a:t> – за подачею; </a:t>
            </a:r>
            <a:r>
              <a:rPr lang="uk-UA" i="1" dirty="0">
                <a:latin typeface="Times New Roman" panose="02020603050405020304" pitchFamily="18" charset="0"/>
                <a:ea typeface="Times New Roman" panose="02020603050405020304" pitchFamily="18" charset="0"/>
              </a:rPr>
              <a:t>б</a:t>
            </a:r>
            <a:r>
              <a:rPr lang="uk-UA" dirty="0">
                <a:latin typeface="Times New Roman" panose="02020603050405020304" pitchFamily="18" charset="0"/>
                <a:ea typeface="Times New Roman" panose="02020603050405020304" pitchFamily="18" charset="0"/>
              </a:rPr>
              <a:t> – за глибиною</a:t>
            </a:r>
            <a:endParaRPr lang="ru-RU" dirty="0"/>
          </a:p>
        </p:txBody>
      </p:sp>
    </p:spTree>
    <p:extLst>
      <p:ext uri="{BB962C8B-B14F-4D97-AF65-F5344CB8AC3E}">
        <p14:creationId xmlns:p14="http://schemas.microsoft.com/office/powerpoint/2010/main" val="1138307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1804543" y="741660"/>
            <a:ext cx="7655029" cy="6370975"/>
          </a:xfrm>
          <a:prstGeom prst="rect">
            <a:avLst/>
          </a:prstGeom>
        </p:spPr>
        <p:txBody>
          <a:bodyPr wrap="square">
            <a:spAutoFit/>
          </a:bodyPr>
          <a:lstStyle/>
          <a:p>
            <a:r>
              <a:rPr lang="uk-UA" sz="2400" dirty="0">
                <a:latin typeface="Times New Roman" panose="02020603050405020304" pitchFamily="18" charset="0"/>
                <a:ea typeface="Times New Roman" panose="02020603050405020304" pitchFamily="18" charset="0"/>
                <a:cs typeface="Times New Roman" panose="02020603050405020304" pitchFamily="18" charset="0"/>
              </a:rPr>
              <a:t>Для більшості конструкцій фрез величина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подачі на зуб дорівнює 0.01…0.04 мм/зуб , </a:t>
            </a:r>
            <a:r>
              <a:rPr lang="uk-UA" sz="2400" dirty="0" smtClean="0">
                <a:latin typeface="Times New Roman" panose="02020603050405020304" pitchFamily="18" charset="0"/>
                <a:cs typeface="Times New Roman" panose="02020603050405020304" pitchFamily="18" charset="0"/>
              </a:rPr>
              <a:t>що </a:t>
            </a:r>
            <a:r>
              <a:rPr lang="uk-UA" sz="2400" dirty="0">
                <a:latin typeface="Times New Roman" panose="02020603050405020304" pitchFamily="18" charset="0"/>
                <a:cs typeface="Times New Roman" panose="02020603050405020304" pitchFamily="18" charset="0"/>
              </a:rPr>
              <a:t>вимагає підвищених вимог до точності взаємного розташування ножів. Але за рахунок похибок базування та закріплення фрез на верстатах, осьового та радіального биття шпинделів верстатів, похибок заточки та установки ножів фрез биття різальних кромок можуть значно перевищувати подачу </a:t>
            </a:r>
            <a:r>
              <a:rPr lang="uk-UA" sz="2400" dirty="0" smtClean="0">
                <a:latin typeface="Times New Roman" panose="02020603050405020304" pitchFamily="18" charset="0"/>
                <a:cs typeface="Times New Roman" panose="02020603050405020304" pitchFamily="18" charset="0"/>
              </a:rPr>
              <a:t>на зуб. </a:t>
            </a:r>
            <a:r>
              <a:rPr lang="uk-UA" sz="2400" dirty="0">
                <a:latin typeface="Times New Roman" panose="02020603050405020304" pitchFamily="18" charset="0"/>
                <a:cs typeface="Times New Roman" panose="02020603050405020304" pitchFamily="18" charset="0"/>
              </a:rPr>
              <a:t>Це призводить до участі в різанні невеликої кількості ножів, формування поверхні заготовки одним (найбільш виступаючим) </a:t>
            </a:r>
            <a:r>
              <a:rPr lang="uk-UA" sz="2400" dirty="0" err="1">
                <a:latin typeface="Times New Roman" panose="02020603050405020304" pitchFamily="18" charset="0"/>
                <a:cs typeface="Times New Roman" panose="02020603050405020304" pitchFamily="18" charset="0"/>
              </a:rPr>
              <a:t>ножем</a:t>
            </a:r>
            <a:r>
              <a:rPr lang="uk-UA" sz="2400" dirty="0">
                <a:latin typeface="Times New Roman" panose="02020603050405020304" pitchFamily="18" charset="0"/>
                <a:cs typeface="Times New Roman" panose="02020603050405020304" pitchFamily="18" charset="0"/>
              </a:rPr>
              <a:t>, що знижує стійкість фрез та продуктивність обробки. </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Збільшення подачі на зуб для ступінчастих фрез при тих же </a:t>
            </a:r>
            <a:r>
              <a:rPr lang="uk-UA" sz="2400" dirty="0" err="1">
                <a:latin typeface="Times New Roman" panose="02020603050405020304" pitchFamily="18" charset="0"/>
                <a:cs typeface="Times New Roman" panose="02020603050405020304" pitchFamily="18" charset="0"/>
              </a:rPr>
              <a:t>биттях</a:t>
            </a:r>
            <a:r>
              <a:rPr lang="uk-UA" sz="2400" dirty="0">
                <a:latin typeface="Times New Roman" panose="02020603050405020304" pitchFamily="18" charset="0"/>
                <a:cs typeface="Times New Roman" panose="02020603050405020304" pitchFamily="18" charset="0"/>
              </a:rPr>
              <a:t> різальних кромок призводить до зростання кількості ножів, що беруть участь в різанні. </a:t>
            </a:r>
            <a:endParaRPr lang="ru-RU" sz="2400"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ea typeface="Times New Roman" panose="02020603050405020304" pitchFamily="18" charset="0"/>
            </a:endParaRPr>
          </a:p>
          <a:p>
            <a:endParaRPr lang="uk-UA" dirty="0" smtClean="0">
              <a:latin typeface="Times New Roman" panose="02020603050405020304" pitchFamily="18" charset="0"/>
              <a:ea typeface="Times New Roman" panose="02020603050405020304" pitchFamily="18" charset="0"/>
            </a:endParaRPr>
          </a:p>
          <a:p>
            <a:endParaRPr lang="uk-UA" dirty="0">
              <a:latin typeface="Times New Roman" panose="02020603050405020304" pitchFamily="18" charset="0"/>
              <a:ea typeface="Times New Roman" panose="02020603050405020304" pitchFamily="18" charset="0"/>
            </a:endParaRPr>
          </a:p>
          <a:p>
            <a:r>
              <a:rPr lang="uk-UA" dirty="0" smtClean="0">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336032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675" y="1513091"/>
            <a:ext cx="10178041" cy="3416320"/>
          </a:xfrm>
          <a:prstGeom prst="rect">
            <a:avLst/>
          </a:prstGeom>
        </p:spPr>
        <p:txBody>
          <a:bodyPr wrap="square">
            <a:spAutoFit/>
          </a:bodyPr>
          <a:lstStyle/>
          <a:p>
            <a:pPr indent="215900" algn="just">
              <a:lnSpc>
                <a:spcPct val="150000"/>
              </a:lnSpc>
              <a:spcAft>
                <a:spcPts val="0"/>
              </a:spcAft>
            </a:pPr>
            <a:r>
              <a:rPr lang="uk-UA" sz="2400" dirty="0">
                <a:latin typeface="Times New Roman" panose="02020603050405020304" pitchFamily="18" charset="0"/>
                <a:ea typeface="Times New Roman" panose="02020603050405020304" pitchFamily="18" charset="0"/>
              </a:rPr>
              <a:t>Таким чином, виходячи із аналізу схем різання, можна відмітити наступне: </a:t>
            </a:r>
            <a:endParaRPr lang="ru-RU" sz="2400" dirty="0">
              <a:latin typeface="Times New Roman" panose="02020603050405020304" pitchFamily="18" charset="0"/>
              <a:ea typeface="Times New Roman" panose="02020603050405020304" pitchFamily="18" charset="0"/>
            </a:endParaRPr>
          </a:p>
          <a:p>
            <a:pPr indent="215900" algn="just">
              <a:lnSpc>
                <a:spcPct val="150000"/>
              </a:lnSpc>
              <a:spcAft>
                <a:spcPts val="0"/>
              </a:spcAft>
            </a:pPr>
            <a:r>
              <a:rPr lang="uk-UA" sz="2400" i="1" dirty="0">
                <a:latin typeface="Times New Roman" panose="02020603050405020304" pitchFamily="18" charset="0"/>
                <a:ea typeface="Times New Roman" panose="02020603050405020304" pitchFamily="18" charset="0"/>
              </a:rPr>
              <a:t>– для більшості фрез, що призначені для чистової обробки, використовують схему різання з розподілом припуску за подачею (одноступінчасті фрези) або глибиною (ступінчасті фрези);</a:t>
            </a:r>
            <a:endParaRPr lang="ru-RU" sz="2400" dirty="0">
              <a:latin typeface="Times New Roman" panose="02020603050405020304" pitchFamily="18" charset="0"/>
              <a:ea typeface="Times New Roman" panose="02020603050405020304" pitchFamily="18" charset="0"/>
            </a:endParaRPr>
          </a:p>
          <a:p>
            <a:pPr indent="215900" algn="just">
              <a:lnSpc>
                <a:spcPct val="150000"/>
              </a:lnSpc>
              <a:spcAft>
                <a:spcPts val="0"/>
              </a:spcAft>
            </a:pPr>
            <a:r>
              <a:rPr lang="uk-UA" sz="2400" i="1" dirty="0">
                <a:latin typeface="Times New Roman" panose="02020603050405020304" pitchFamily="18" charset="0"/>
                <a:ea typeface="Times New Roman" panose="02020603050405020304" pitchFamily="18" charset="0"/>
              </a:rPr>
              <a:t>– радіальні та торцеві биття різальних кромок ножів призводять до невизначеності різального ножа, що формує оброблювану поверхню.</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31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5796" y="1030203"/>
            <a:ext cx="7904860" cy="3785652"/>
          </a:xfrm>
          <a:prstGeom prst="rect">
            <a:avLst/>
          </a:prstGeom>
        </p:spPr>
        <p:txBody>
          <a:bodyPr wrap="square">
            <a:spAutoFit/>
          </a:bodyPr>
          <a:lstStyle/>
          <a:p>
            <a:pPr indent="215900" algn="just">
              <a:spcAft>
                <a:spcPts val="0"/>
              </a:spcAft>
            </a:pPr>
            <a:r>
              <a:rPr lang="uk-UA" sz="2400" dirty="0">
                <a:latin typeface="Times New Roman" panose="02020603050405020304" pitchFamily="18" charset="0"/>
                <a:ea typeface="Times New Roman" panose="02020603050405020304" pitchFamily="18" charset="0"/>
              </a:rPr>
              <a:t>Закономірності різання багатолезовим інструментом з надтвердих матеріалів розглядається на прикладі торцевого фрезерування, хоча спектр таких інструментів значно ширший. Торцеві фрези – найбільш розповсюджений вид фрезерного інструмента. Їх використання в практиці чистової обробки плоских поверхонь пов’язане із розширенням номенклатури інструментальних матеріалів – від інструментальних сталей та твердих сплавів до надтвердих матеріалів та складних керамічних матеріалів.</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9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763" y="1451661"/>
            <a:ext cx="10460052" cy="4062651"/>
          </a:xfrm>
          <a:prstGeom prst="rect">
            <a:avLst/>
          </a:prstGeom>
        </p:spPr>
        <p:txBody>
          <a:bodyPr wrap="square">
            <a:spAutoFit/>
          </a:bodyPr>
          <a:lstStyle/>
          <a:p>
            <a:r>
              <a:rPr lang="uk-UA" sz="2400" dirty="0">
                <a:latin typeface="Times New Roman" panose="02020603050405020304" pitchFamily="18" charset="0"/>
                <a:ea typeface="Times New Roman" panose="02020603050405020304" pitchFamily="18" charset="0"/>
                <a:cs typeface="Times New Roman" panose="02020603050405020304" pitchFamily="18" charset="0"/>
              </a:rPr>
              <a:t>Більш універсальним інструментом щодо реалізації будь-якої схеми різання є торцева фреза з нерухомими, ступінчасто розміщеними ножами відносно рухомого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корпусу.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В інших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інструментах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зміщення </a:t>
            </a:r>
            <a:r>
              <a:rPr lang="uk-UA" sz="2400" dirty="0">
                <a:latin typeface="Times New Roman" panose="02020603050405020304" pitchFamily="18" charset="0"/>
                <a:cs typeface="Times New Roman" panose="02020603050405020304" pitchFamily="18" charset="0"/>
              </a:rPr>
              <a:t>корпусу торцевих фрез з нерухомими ножами відносно осі хвостовика задане </a:t>
            </a:r>
            <a:r>
              <a:rPr lang="uk-UA" sz="2400" dirty="0" err="1">
                <a:latin typeface="Times New Roman" panose="02020603050405020304" pitchFamily="18" charset="0"/>
                <a:cs typeface="Times New Roman" panose="02020603050405020304" pitchFamily="18" charset="0"/>
              </a:rPr>
              <a:t>конструктивно</a:t>
            </a:r>
            <a:r>
              <a:rPr lang="uk-UA" sz="2400" dirty="0">
                <a:latin typeface="Times New Roman" panose="02020603050405020304" pitchFamily="18" charset="0"/>
                <a:cs typeface="Times New Roman" panose="02020603050405020304" pitchFamily="18" charset="0"/>
              </a:rPr>
              <a:t>, що і зумовлює використання їх для чистової обробки плоских поверхонь.</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Подібні конструкції торцевих фрез можна віднести до чистових у зв’язку з мінімальним припуском під чистові ножі. Однак при високих швидкостях різання на якість обробки таким інструментом можуть суттєво впливати динамічні фактори. Це є загальним недоліком усіх конструкцій ступінчастих торцевих фрез із нерухомими відносно корпусу ножами.</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3183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596" y="297396"/>
            <a:ext cx="11155680" cy="6038641"/>
          </a:xfrm>
          <a:prstGeom prst="rect">
            <a:avLst/>
          </a:prstGeom>
        </p:spPr>
        <p:txBody>
          <a:bodyPr wrap="square">
            <a:spAutoFit/>
          </a:bodyPr>
          <a:lstStyle/>
          <a:p>
            <a:pPr indent="215900" algn="just">
              <a:lnSpc>
                <a:spcPct val="150000"/>
              </a:lnSpc>
              <a:spcAft>
                <a:spcPts val="0"/>
              </a:spcAft>
            </a:pPr>
            <a:r>
              <a:rPr lang="uk-UA" sz="2000" spc="-20" dirty="0">
                <a:latin typeface="Times New Roman" panose="02020603050405020304" pitchFamily="18" charset="0"/>
                <a:ea typeface="Times New Roman" panose="02020603050405020304" pitchFamily="18" charset="0"/>
              </a:rPr>
              <a:t>Подібні конструкції торцевих фрез можна віднести до чистових у зв’язку з мінімальним припуском під чистові ножі. Однак при високих швидкостях різання на якість обробки таким інструментом можуть суттєво впливати динамічні фактори. Це є загальним недоліком усіх конструкцій ступінчастих торцевих фрез із нерухомими відносно корпусу ножами.</a:t>
            </a:r>
            <a:endParaRPr lang="ru-RU" sz="2000" dirty="0">
              <a:latin typeface="Times New Roman" panose="02020603050405020304" pitchFamily="18" charset="0"/>
              <a:ea typeface="Times New Roman" panose="02020603050405020304" pitchFamily="18" charset="0"/>
            </a:endParaRPr>
          </a:p>
          <a:p>
            <a:pPr indent="215900" algn="just">
              <a:lnSpc>
                <a:spcPct val="150000"/>
              </a:lnSpc>
              <a:spcAft>
                <a:spcPts val="0"/>
              </a:spcAft>
            </a:pPr>
            <a:r>
              <a:rPr lang="uk-UA" sz="2000" spc="-20" dirty="0">
                <a:latin typeface="Times New Roman" panose="02020603050405020304" pitchFamily="18" charset="0"/>
                <a:ea typeface="Times New Roman" panose="02020603050405020304" pitchFamily="18" charset="0"/>
              </a:rPr>
              <a:t>В конструкціях торцевих фрез з рухомими ножами відносно корпусу в осьовому напрямку в процесі різання як з регульованою, так і з нерегульованою жорсткістю, реалізується ступінчаста схема зрізування припуску. До того ж поділ заданої глибини різання між чорновими та чистовими ножами виконується автоматично завдяки важільній системі або системі пружин. В залежності від жорсткості встановлених тарілчастих пружин можлива чистова обробка матеріалів із різними механічними властивостями. Основним недоліком конструкцій торцевих фрез з регульованою жорсткістю є їх схильність до вібрацій при високих режимах різання і, як наслідок, зниження якості оброблених поверхонь. Крім того, ці фрези досить складні для регулювання положення і мінімізації радіального та осьового биття ножів.</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764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276" y="1028343"/>
            <a:ext cx="10424160" cy="4893647"/>
          </a:xfrm>
          <a:prstGeom prst="rect">
            <a:avLst/>
          </a:prstGeom>
        </p:spPr>
        <p:txBody>
          <a:bodyPr wrap="square">
            <a:spAutoFit/>
          </a:bodyPr>
          <a:lstStyle/>
          <a:p>
            <a:pPr indent="215900" algn="just">
              <a:spcAft>
                <a:spcPts val="0"/>
              </a:spcAft>
            </a:pPr>
            <a:r>
              <a:rPr lang="uk-UA" sz="2400" dirty="0">
                <a:latin typeface="Times New Roman" panose="02020603050405020304" pitchFamily="18" charset="0"/>
                <a:ea typeface="Times New Roman" panose="02020603050405020304" pitchFamily="18" charset="0"/>
              </a:rPr>
              <a:t>Використання копіра, який встановлений на корпусі торцевої фрези, дозволяє застосовувати комбіновану схему різання – зрізання нерухомими відносно корпусу ножами більшої частини припуску і чистове різання рухомими </a:t>
            </a:r>
            <a:r>
              <a:rPr lang="uk-UA" sz="2400" dirty="0" err="1">
                <a:latin typeface="Times New Roman" panose="02020603050405020304" pitchFamily="18" charset="0"/>
                <a:ea typeface="Times New Roman" panose="02020603050405020304" pitchFamily="18" charset="0"/>
              </a:rPr>
              <a:t>підпружиненими</a:t>
            </a:r>
            <a:r>
              <a:rPr lang="uk-UA" sz="2400" dirty="0">
                <a:latin typeface="Times New Roman" panose="02020603050405020304" pitchFamily="18" charset="0"/>
                <a:ea typeface="Times New Roman" panose="02020603050405020304" pitchFamily="18" charset="0"/>
              </a:rPr>
              <a:t> до копіра ножами з автоматичним розподілом припуску. Конструкція може бути використана для чистової обробки лише при забезпеченні точного осьового положення рухомих ножів.</a:t>
            </a:r>
            <a:endParaRPr lang="ru-RU" sz="2400" dirty="0">
              <a:latin typeface="Times New Roman" panose="02020603050405020304" pitchFamily="18" charset="0"/>
              <a:ea typeface="Times New Roman" panose="02020603050405020304" pitchFamily="18" charset="0"/>
            </a:endParaRPr>
          </a:p>
          <a:p>
            <a:pPr indent="215900" algn="just">
              <a:spcAft>
                <a:spcPts val="0"/>
              </a:spcAft>
            </a:pPr>
            <a:r>
              <a:rPr lang="uk-UA" sz="2400" dirty="0">
                <a:latin typeface="Times New Roman" panose="02020603050405020304" pitchFamily="18" charset="0"/>
                <a:ea typeface="Times New Roman" panose="02020603050405020304" pitchFamily="18" charset="0"/>
              </a:rPr>
              <a:t>У торцевих фрезах з рухомими ножами відносно корпусу в радіальному напрямку в процесі різання з регульованою та нерегульованою жорсткістю використовуються різні системи переміщення різальних ножів – системи пружин, плунжерів, гальмівних пристроїв тощо.</a:t>
            </a:r>
            <a:endParaRPr lang="ru-RU" sz="2400" dirty="0">
              <a:latin typeface="Times New Roman" panose="02020603050405020304" pitchFamily="18" charset="0"/>
              <a:ea typeface="Times New Roman" panose="02020603050405020304" pitchFamily="18" charset="0"/>
            </a:endParaRPr>
          </a:p>
          <a:p>
            <a:pPr indent="215900" algn="just">
              <a:spcAft>
                <a:spcPts val="0"/>
              </a:spcAft>
            </a:pPr>
            <a:r>
              <a:rPr lang="uk-UA" sz="2400" i="1" dirty="0">
                <a:latin typeface="Times New Roman" panose="02020603050405020304" pitchFamily="18" charset="0"/>
                <a:ea typeface="Times New Roman" panose="02020603050405020304" pitchFamily="18" charset="0"/>
              </a:rPr>
              <a:t>При використанні гальмування радіальних переміщень ножів можливе досягнення мінімальної шорсткості обробки плоских поверхонь. При цьому відсутній вплив вібрацій при інтенсивних режимах різання.</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759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738" y="703951"/>
            <a:ext cx="10124902" cy="5078313"/>
          </a:xfrm>
          <a:prstGeom prst="rect">
            <a:avLst/>
          </a:prstGeom>
        </p:spPr>
        <p:txBody>
          <a:bodyPr wrap="square">
            <a:spAutoFit/>
          </a:bodyPr>
          <a:lstStyle/>
          <a:p>
            <a:pPr indent="215900" algn="just">
              <a:lnSpc>
                <a:spcPct val="150000"/>
              </a:lnSpc>
              <a:spcAft>
                <a:spcPts val="0"/>
              </a:spcAft>
            </a:pPr>
            <a:r>
              <a:rPr lang="uk-UA" sz="2400" dirty="0">
                <a:latin typeface="Times New Roman" panose="02020603050405020304" pitchFamily="18" charset="0"/>
                <a:ea typeface="Times New Roman" panose="02020603050405020304" pitchFamily="18" charset="0"/>
              </a:rPr>
              <a:t>До фрез із рухомими в радіальному напрямку ножами з нерегульованою жорсткістю необхідно віднести торцеву чистову фрезу, що поєднує кінематичні рухи ножів фрези та </a:t>
            </a:r>
            <a:r>
              <a:rPr lang="uk-UA" sz="2400" dirty="0" err="1">
                <a:latin typeface="Times New Roman" panose="02020603050405020304" pitchFamily="18" charset="0"/>
                <a:ea typeface="Times New Roman" panose="02020603050405020304" pitchFamily="18" charset="0"/>
              </a:rPr>
              <a:t>строгального</a:t>
            </a:r>
            <a:r>
              <a:rPr lang="uk-UA" sz="2400" dirty="0">
                <a:latin typeface="Times New Roman" panose="02020603050405020304" pitchFamily="18" charset="0"/>
                <a:ea typeface="Times New Roman" panose="02020603050405020304" pitchFamily="18" charset="0"/>
              </a:rPr>
              <a:t> </a:t>
            </a:r>
            <a:r>
              <a:rPr lang="uk-UA" sz="2400" dirty="0" smtClean="0">
                <a:latin typeface="Times New Roman" panose="02020603050405020304" pitchFamily="18" charset="0"/>
                <a:ea typeface="Times New Roman" panose="02020603050405020304" pitchFamily="18" charset="0"/>
              </a:rPr>
              <a:t>різця.</a:t>
            </a:r>
            <a:endParaRPr lang="ru-RU" sz="2400" dirty="0" smtClean="0">
              <a:latin typeface="Times New Roman" panose="02020603050405020304" pitchFamily="18" charset="0"/>
              <a:ea typeface="Times New Roman" panose="02020603050405020304" pitchFamily="18" charset="0"/>
            </a:endParaRPr>
          </a:p>
          <a:p>
            <a:pPr indent="215900" algn="just">
              <a:lnSpc>
                <a:spcPct val="150000"/>
              </a:lnSpc>
              <a:spcAft>
                <a:spcPts val="0"/>
              </a:spcAft>
            </a:pPr>
            <a:r>
              <a:rPr lang="uk-UA" sz="2400" dirty="0" smtClean="0">
                <a:latin typeface="Times New Roman" panose="02020603050405020304" pitchFamily="18" charset="0"/>
                <a:ea typeface="Times New Roman" panose="02020603050405020304" pitchFamily="18" charset="0"/>
              </a:rPr>
              <a:t>Така схема різання забезпечує сталу подачу на зуб і, як наслідок, стабільні значення складових сили різання, що веде до забезпечення високої якості обробки.</a:t>
            </a:r>
            <a:endParaRPr lang="ru-RU" sz="2400" dirty="0" smtClean="0">
              <a:latin typeface="Times New Roman" panose="02020603050405020304" pitchFamily="18" charset="0"/>
              <a:ea typeface="Times New Roman" panose="02020603050405020304" pitchFamily="18" charset="0"/>
            </a:endParaRPr>
          </a:p>
          <a:p>
            <a:pPr indent="215900" algn="just">
              <a:lnSpc>
                <a:spcPct val="150000"/>
              </a:lnSpc>
              <a:spcAft>
                <a:spcPts val="0"/>
              </a:spcAft>
            </a:pPr>
            <a:r>
              <a:rPr lang="uk-UA" sz="2400" dirty="0" smtClean="0">
                <a:latin typeface="Times New Roman" panose="02020603050405020304" pitchFamily="18" charset="0"/>
                <a:ea typeface="Times New Roman" panose="02020603050405020304" pitchFamily="18" charset="0"/>
              </a:rPr>
              <a:t>До </a:t>
            </a:r>
            <a:r>
              <a:rPr lang="uk-UA" sz="2400" dirty="0">
                <a:latin typeface="Times New Roman" panose="02020603050405020304" pitchFamily="18" charset="0"/>
                <a:ea typeface="Times New Roman" panose="02020603050405020304" pitchFamily="18" charset="0"/>
              </a:rPr>
              <a:t>найбільш продуктивних чистових торцевих фрез необхідно віднести насадні фрези з механічним кріпленням </a:t>
            </a:r>
            <a:r>
              <a:rPr lang="uk-UA" sz="2400" dirty="0" smtClean="0">
                <a:latin typeface="Times New Roman" panose="02020603050405020304" pitchFamily="18" charset="0"/>
                <a:ea typeface="Times New Roman" panose="02020603050405020304" pitchFamily="18" charset="0"/>
              </a:rPr>
              <a:t>пластин </a:t>
            </a:r>
            <a:r>
              <a:rPr lang="uk-UA" sz="2400" dirty="0">
                <a:latin typeface="Times New Roman" panose="02020603050405020304" pitchFamily="18" charset="0"/>
                <a:ea typeface="Times New Roman" panose="02020603050405020304" pitchFamily="18" charset="0"/>
              </a:rPr>
              <a:t>та насадні ступінчасті регульовані з ножами із </a:t>
            </a:r>
            <a:r>
              <a:rPr lang="uk-UA" sz="2400" dirty="0" smtClean="0">
                <a:latin typeface="Times New Roman" panose="02020603050405020304" pitchFamily="18" charset="0"/>
                <a:ea typeface="Times New Roman" panose="02020603050405020304" pitchFamily="18" charset="0"/>
              </a:rPr>
              <a:t>НТМ.</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5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 1 3"/>
          <p:cNvPicPr>
            <a:picLocks noChangeAspect="1" noChangeArrowheads="1"/>
          </p:cNvPicPr>
          <p:nvPr/>
        </p:nvPicPr>
        <p:blipFill>
          <a:blip r:embed="rId2">
            <a:extLst>
              <a:ext uri="{28A0092B-C50C-407E-A947-70E740481C1C}">
                <a14:useLocalDpi xmlns:a14="http://schemas.microsoft.com/office/drawing/2010/main" val="0"/>
              </a:ext>
            </a:extLst>
          </a:blip>
          <a:srcRect r="3214" b="2563"/>
          <a:stretch>
            <a:fillRect/>
          </a:stretch>
        </p:blipFill>
        <p:spPr bwMode="auto">
          <a:xfrm>
            <a:off x="3348067" y="272357"/>
            <a:ext cx="4465897" cy="629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12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 1 4"/>
          <p:cNvPicPr>
            <a:picLocks noChangeAspect="1" noChangeArrowheads="1"/>
          </p:cNvPicPr>
          <p:nvPr/>
        </p:nvPicPr>
        <p:blipFill>
          <a:blip r:embed="rId2">
            <a:extLst>
              <a:ext uri="{28A0092B-C50C-407E-A947-70E740481C1C}">
                <a14:useLocalDpi xmlns:a14="http://schemas.microsoft.com/office/drawing/2010/main" val="0"/>
              </a:ext>
            </a:extLst>
          </a:blip>
          <a:srcRect l="8630" r="2693" b="29298"/>
          <a:stretch>
            <a:fillRect/>
          </a:stretch>
        </p:blipFill>
        <p:spPr bwMode="auto">
          <a:xfrm>
            <a:off x="3529360" y="2678664"/>
            <a:ext cx="3872397" cy="417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r 1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320" y="1133706"/>
            <a:ext cx="7726951" cy="219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44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 1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881" y="1017328"/>
            <a:ext cx="5932112" cy="498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07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 1 7"/>
          <p:cNvPicPr>
            <a:picLocks noChangeAspect="1" noChangeArrowheads="1"/>
          </p:cNvPicPr>
          <p:nvPr/>
        </p:nvPicPr>
        <p:blipFill>
          <a:blip r:embed="rId2">
            <a:extLst>
              <a:ext uri="{28A0092B-C50C-407E-A947-70E740481C1C}">
                <a14:useLocalDpi xmlns:a14="http://schemas.microsoft.com/office/drawing/2010/main" val="0"/>
              </a:ext>
            </a:extLst>
          </a:blip>
          <a:srcRect r="6342"/>
          <a:stretch>
            <a:fillRect/>
          </a:stretch>
        </p:blipFill>
        <p:spPr bwMode="auto">
          <a:xfrm>
            <a:off x="1501053" y="817822"/>
            <a:ext cx="7476692" cy="39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9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 1 8"/>
          <p:cNvPicPr>
            <a:picLocks noChangeAspect="1" noChangeArrowheads="1"/>
          </p:cNvPicPr>
          <p:nvPr/>
        </p:nvPicPr>
        <p:blipFill>
          <a:blip r:embed="rId2">
            <a:extLst>
              <a:ext uri="{28A0092B-C50C-407E-A947-70E740481C1C}">
                <a14:useLocalDpi xmlns:a14="http://schemas.microsoft.com/office/drawing/2010/main" val="0"/>
              </a:ext>
            </a:extLst>
          </a:blip>
          <a:srcRect l="3593" r="2840"/>
          <a:stretch>
            <a:fillRect/>
          </a:stretch>
        </p:blipFill>
        <p:spPr bwMode="auto">
          <a:xfrm>
            <a:off x="3228513" y="834448"/>
            <a:ext cx="5815734" cy="541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98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7775" y="1278530"/>
            <a:ext cx="10141527" cy="3774367"/>
          </a:xfrm>
          <a:prstGeom prst="rect">
            <a:avLst/>
          </a:prstGeom>
        </p:spPr>
        <p:txBody>
          <a:bodyPr wrap="square">
            <a:spAutoFit/>
          </a:bodyPr>
          <a:lstStyle/>
          <a:p>
            <a:pPr indent="215900" algn="just">
              <a:lnSpc>
                <a:spcPct val="110000"/>
              </a:lnSpc>
              <a:spcBef>
                <a:spcPts val="100"/>
              </a:spcBef>
              <a:spcAft>
                <a:spcPts val="100"/>
              </a:spcAft>
            </a:pPr>
            <a:r>
              <a:rPr lang="uk-UA" sz="2400" spc="10" dirty="0">
                <a:latin typeface="Times New Roman" panose="02020603050405020304" pitchFamily="18" charset="0"/>
                <a:ea typeface="Times New Roman" panose="02020603050405020304" pitchFamily="18" charset="0"/>
              </a:rPr>
              <a:t>Розроблена конструкція ступінчастої торцевої фрези з комбінованою схемою різання для чистової обробки плоскої поверхні з орієнтованим напрямком рисок шорсткості. Інструмент оснащений ножами у вигляді різцевих вставок з композитів 01, 10 з від’ємними кутами </a:t>
            </a:r>
            <a:r>
              <a:rPr lang="uk-UA" sz="2400" spc="10" dirty="0">
                <a:latin typeface="Times New Roman" panose="02020603050405020304" pitchFamily="18" charset="0"/>
                <a:ea typeface="Times New Roman" panose="02020603050405020304" pitchFamily="18" charset="0"/>
                <a:sym typeface="Symbol" panose="05050102010706020507" pitchFamily="18" charset="2"/>
              </a:rPr>
              <a:t></a:t>
            </a:r>
            <a:r>
              <a:rPr lang="uk-UA" sz="2400" spc="10" dirty="0">
                <a:latin typeface="Times New Roman" panose="02020603050405020304" pitchFamily="18" charset="0"/>
                <a:ea typeface="Times New Roman" panose="02020603050405020304" pitchFamily="18" charset="0"/>
              </a:rPr>
              <a:t> (–30</a:t>
            </a:r>
            <a:r>
              <a:rPr lang="uk-UA" sz="2400" spc="10" dirty="0">
                <a:latin typeface="Times New Roman" panose="02020603050405020304" pitchFamily="18" charset="0"/>
                <a:ea typeface="Times New Roman" panose="02020603050405020304" pitchFamily="18" charset="0"/>
                <a:sym typeface="Symbol" panose="05050102010706020507" pitchFamily="18" charset="2"/>
              </a:rPr>
              <a:t></a:t>
            </a:r>
            <a:r>
              <a:rPr lang="uk-UA" sz="2400" spc="10" dirty="0">
                <a:latin typeface="Times New Roman" panose="02020603050405020304" pitchFamily="18" charset="0"/>
                <a:ea typeface="Times New Roman" panose="02020603050405020304" pitchFamily="18" charset="0"/>
              </a:rPr>
              <a:t>; –40</a:t>
            </a:r>
            <a:r>
              <a:rPr lang="uk-UA" sz="2400" spc="10" dirty="0">
                <a:latin typeface="Times New Roman" panose="02020603050405020304" pitchFamily="18" charset="0"/>
                <a:ea typeface="Times New Roman" panose="02020603050405020304" pitchFamily="18" charset="0"/>
                <a:sym typeface="Symbol" panose="05050102010706020507" pitchFamily="18" charset="2"/>
              </a:rPr>
              <a:t></a:t>
            </a:r>
            <a:r>
              <a:rPr lang="uk-UA" sz="2400" spc="10" dirty="0">
                <a:latin typeface="Times New Roman" panose="02020603050405020304" pitchFamily="18" charset="0"/>
                <a:ea typeface="Times New Roman" panose="02020603050405020304" pitchFamily="18" charset="0"/>
              </a:rPr>
              <a:t>) і </a:t>
            </a:r>
            <a:r>
              <a:rPr lang="uk-UA" sz="2400" spc="10" dirty="0" err="1">
                <a:latin typeface="Times New Roman" panose="02020603050405020304" pitchFamily="18" charset="0"/>
                <a:ea typeface="Times New Roman" panose="02020603050405020304" pitchFamily="18" charset="0"/>
              </a:rPr>
              <a:t>безвершинною</a:t>
            </a:r>
            <a:r>
              <a:rPr lang="uk-UA" sz="2400" spc="10" dirty="0">
                <a:latin typeface="Times New Roman" panose="02020603050405020304" pitchFamily="18" charset="0"/>
                <a:ea typeface="Times New Roman" panose="02020603050405020304" pitchFamily="18" charset="0"/>
              </a:rPr>
              <a:t> </a:t>
            </a:r>
            <a:r>
              <a:rPr lang="uk-UA" sz="2400" spc="10" dirty="0" smtClean="0">
                <a:latin typeface="Times New Roman" panose="02020603050405020304" pitchFamily="18" charset="0"/>
                <a:ea typeface="Times New Roman" panose="02020603050405020304" pitchFamily="18" charset="0"/>
              </a:rPr>
              <a:t>геометрією.</a:t>
            </a:r>
            <a:endParaRPr lang="ru-RU" sz="2400" dirty="0">
              <a:latin typeface="Times New Roman" panose="02020603050405020304" pitchFamily="18" charset="0"/>
              <a:ea typeface="Times New Roman" panose="02020603050405020304" pitchFamily="18" charset="0"/>
            </a:endParaRPr>
          </a:p>
          <a:p>
            <a:pPr indent="215900" algn="just">
              <a:lnSpc>
                <a:spcPct val="110000"/>
              </a:lnSpc>
              <a:spcBef>
                <a:spcPts val="100"/>
              </a:spcBef>
              <a:spcAft>
                <a:spcPts val="100"/>
              </a:spcAft>
            </a:pPr>
            <a:r>
              <a:rPr lang="uk-UA" sz="2400" spc="10" dirty="0">
                <a:latin typeface="Times New Roman" panose="02020603050405020304" pitchFamily="18" charset="0"/>
                <a:ea typeface="Times New Roman" panose="02020603050405020304" pitchFamily="18" charset="0"/>
              </a:rPr>
              <a:t>Розподіл припуску за подачею та глибиною різання з гарантовано стабільним припуском по всій ширині деталі при раціональних режимах забезпечує високі якісні показники обробленої поверхні, зокрема </a:t>
            </a:r>
            <a:r>
              <a:rPr lang="uk-UA" sz="2400" i="1" spc="10" dirty="0" err="1">
                <a:latin typeface="Times New Roman" panose="02020603050405020304" pitchFamily="18" charset="0"/>
                <a:ea typeface="Times New Roman" panose="02020603050405020304" pitchFamily="18" charset="0"/>
              </a:rPr>
              <a:t>R</a:t>
            </a:r>
            <a:r>
              <a:rPr lang="uk-UA" sz="2400" i="1" spc="10" baseline="-25000" dirty="0" err="1">
                <a:latin typeface="Times New Roman" panose="02020603050405020304" pitchFamily="18" charset="0"/>
                <a:ea typeface="Times New Roman" panose="02020603050405020304" pitchFamily="18" charset="0"/>
              </a:rPr>
              <a:t>a</a:t>
            </a:r>
            <a:r>
              <a:rPr lang="uk-UA" sz="2400" spc="10" dirty="0">
                <a:latin typeface="Times New Roman" panose="02020603050405020304" pitchFamily="18" charset="0"/>
                <a:ea typeface="Times New Roman" panose="02020603050405020304" pitchFamily="18" charset="0"/>
              </a:rPr>
              <a:t> в межах 0,32...1,25 </a:t>
            </a:r>
            <a:r>
              <a:rPr lang="uk-UA" sz="2400" spc="10" dirty="0" err="1">
                <a:latin typeface="Times New Roman" panose="02020603050405020304" pitchFamily="18" charset="0"/>
                <a:ea typeface="Times New Roman" panose="02020603050405020304" pitchFamily="18" charset="0"/>
              </a:rPr>
              <a:t>мкм</a:t>
            </a:r>
            <a:r>
              <a:rPr lang="uk-UA" sz="2400" spc="10" dirty="0">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995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6100" y="2163679"/>
            <a:ext cx="5303952" cy="646331"/>
          </a:xfrm>
          <a:prstGeom prst="rect">
            <a:avLst/>
          </a:prstGeom>
        </p:spPr>
        <p:txBody>
          <a:bodyPr wrap="none">
            <a:spAutoFit/>
          </a:bodyPr>
          <a:lstStyle/>
          <a:p>
            <a:r>
              <a:rPr lang="uk-UA" sz="3600" dirty="0" smtClean="0">
                <a:latin typeface="Times New Roman" panose="02020603050405020304" pitchFamily="18" charset="0"/>
                <a:ea typeface="Times New Roman" panose="02020603050405020304" pitchFamily="18" charset="0"/>
              </a:rPr>
              <a:t> </a:t>
            </a:r>
            <a:r>
              <a:rPr lang="uk-UA" sz="3600" dirty="0">
                <a:solidFill>
                  <a:srgbClr val="FF0000"/>
                </a:solidFill>
                <a:latin typeface="Times New Roman" panose="02020603050405020304" pitchFamily="18" charset="0"/>
                <a:ea typeface="Times New Roman" panose="02020603050405020304" pitchFamily="18" charset="0"/>
              </a:rPr>
              <a:t>Загальна характеристика</a:t>
            </a:r>
            <a:endParaRPr lang="ru-RU" sz="3600" dirty="0">
              <a:solidFill>
                <a:srgbClr val="FF0000"/>
              </a:solidFill>
            </a:endParaRPr>
          </a:p>
        </p:txBody>
      </p:sp>
    </p:spTree>
    <p:extLst>
      <p:ext uri="{BB962C8B-B14F-4D97-AF65-F5344CB8AC3E}">
        <p14:creationId xmlns:p14="http://schemas.microsoft.com/office/powerpoint/2010/main" val="419994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 1 11"/>
          <p:cNvPicPr>
            <a:picLocks noChangeAspect="1" noChangeArrowheads="1"/>
          </p:cNvPicPr>
          <p:nvPr/>
        </p:nvPicPr>
        <p:blipFill>
          <a:blip r:embed="rId2">
            <a:extLst>
              <a:ext uri="{28A0092B-C50C-407E-A947-70E740481C1C}">
                <a14:useLocalDpi xmlns:a14="http://schemas.microsoft.com/office/drawing/2010/main" val="0"/>
              </a:ext>
            </a:extLst>
          </a:blip>
          <a:srcRect r="8546"/>
          <a:stretch>
            <a:fillRect/>
          </a:stretch>
        </p:blipFill>
        <p:spPr bwMode="auto">
          <a:xfrm>
            <a:off x="1366463" y="1284923"/>
            <a:ext cx="9638325" cy="396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38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095829" y="1155212"/>
            <a:ext cx="45254898" cy="6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131487934"/>
              </p:ext>
            </p:extLst>
          </p:nvPr>
        </p:nvGraphicFramePr>
        <p:xfrm>
          <a:off x="2808175" y="332509"/>
          <a:ext cx="6103069" cy="6215977"/>
        </p:xfrm>
        <a:graphic>
          <a:graphicData uri="http://schemas.openxmlformats.org/presentationml/2006/ole">
            <mc:AlternateContent xmlns:mc="http://schemas.openxmlformats.org/markup-compatibility/2006">
              <mc:Choice xmlns:v="urn:schemas-microsoft-com:vml" Requires="v">
                <p:oleObj spid="_x0000_s12307" r:id="rId3" imgW="5295900" imgH="5010150" progId="KompasFRWFile">
                  <p:embed/>
                </p:oleObj>
              </mc:Choice>
              <mc:Fallback>
                <p:oleObj r:id="rId3" imgW="5295900" imgH="5010150" progId="KompasFRWFil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175" y="332509"/>
                        <a:ext cx="6103069" cy="6215977"/>
                      </a:xfrm>
                      <a:prstGeom prst="rect">
                        <a:avLst/>
                      </a:prstGeom>
                      <a:noFill/>
                    </p:spPr>
                  </p:pic>
                </p:oleObj>
              </mc:Fallback>
            </mc:AlternateContent>
          </a:graphicData>
        </a:graphic>
      </p:graphicFrame>
    </p:spTree>
    <p:extLst>
      <p:ext uri="{BB962C8B-B14F-4D97-AF65-F5344CB8AC3E}">
        <p14:creationId xmlns:p14="http://schemas.microsoft.com/office/powerpoint/2010/main" val="1337825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r 1 12"/>
          <p:cNvPicPr>
            <a:picLocks noChangeAspect="1" noChangeArrowheads="1"/>
          </p:cNvPicPr>
          <p:nvPr/>
        </p:nvPicPr>
        <p:blipFill>
          <a:blip r:embed="rId2">
            <a:extLst>
              <a:ext uri="{28A0092B-C50C-407E-A947-70E740481C1C}">
                <a14:useLocalDpi xmlns:a14="http://schemas.microsoft.com/office/drawing/2010/main" val="0"/>
              </a:ext>
            </a:extLst>
          </a:blip>
          <a:srcRect l="16144" t="58070" r="17531"/>
          <a:stretch>
            <a:fillRect/>
          </a:stretch>
        </p:blipFill>
        <p:spPr bwMode="auto">
          <a:xfrm>
            <a:off x="2646623" y="1600807"/>
            <a:ext cx="5882235" cy="333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496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1395" y="1146068"/>
            <a:ext cx="10540539" cy="3951851"/>
          </a:xfrm>
          <a:prstGeom prst="rect">
            <a:avLst/>
          </a:prstGeom>
        </p:spPr>
        <p:txBody>
          <a:bodyPr wrap="square">
            <a:spAutoFit/>
          </a:bodyPr>
          <a:lstStyle/>
          <a:p>
            <a:pPr indent="215900" algn="just">
              <a:lnSpc>
                <a:spcPct val="95000"/>
              </a:lnSpc>
              <a:spcAft>
                <a:spcPts val="0"/>
              </a:spcAft>
            </a:pPr>
            <a:r>
              <a:rPr lang="uk-UA" sz="2400" spc="-20" dirty="0">
                <a:latin typeface="Times New Roman" panose="02020603050405020304" pitchFamily="18" charset="0"/>
                <a:ea typeface="Times New Roman" panose="02020603050405020304" pitchFamily="18" charset="0"/>
              </a:rPr>
              <a:t>Як відзначалось раніше, одним із факторів, що впливає на якість обробки плоских поверхонь, є рівномірність навантаження різальних ножів чистових торцевих фрез. Внаслідок похибок їх виготов­лення та установки і, як наслідок, радіального та осьового биття різальних кромок, не всі ножі мають однакові навантаження при різанні. Биття ножів торцевих фрез знаходиться в межах 0,04...0,08 мм (радіальне) та 0,02...0,03 мм (осьове) при попередньому регулюванні і 0,005...0,007 мм – при кінце­вому точному регулюванні. Значення биття отримані при статичному способі вимірювання, коли інструмент розміщений на фіксованій шайбі. При закріпленні чистових торцевих фрез на верстаті точність положення лез різальних ножів визначається і точністю посадочних місць оправок, фланців, передніх втулок </a:t>
            </a:r>
            <a:r>
              <a:rPr lang="uk-UA" sz="2400" spc="-20" dirty="0" smtClean="0">
                <a:latin typeface="Times New Roman" panose="02020603050405020304" pitchFamily="18" charset="0"/>
                <a:ea typeface="Times New Roman" panose="02020603050405020304" pitchFamily="18" charset="0"/>
              </a:rPr>
              <a:t>тощо</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7586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18" y="1705043"/>
            <a:ext cx="10906298" cy="3785652"/>
          </a:xfrm>
          <a:prstGeom prst="rect">
            <a:avLst/>
          </a:prstGeom>
        </p:spPr>
        <p:txBody>
          <a:bodyPr wrap="square">
            <a:spAutoFit/>
          </a:bodyPr>
          <a:lstStyle/>
          <a:p>
            <a:pPr indent="215900" algn="just">
              <a:spcAft>
                <a:spcPts val="0"/>
              </a:spcAft>
            </a:pPr>
            <a:r>
              <a:rPr lang="uk-UA" sz="2400" dirty="0">
                <a:latin typeface="Times New Roman" panose="02020603050405020304" pitchFamily="18" charset="0"/>
                <a:ea typeface="Times New Roman" panose="02020603050405020304" pitchFamily="18" charset="0"/>
              </a:rPr>
              <a:t>Точність розмірів вказаних поверхонь регламентується відповідними стандартами. </a:t>
            </a:r>
            <a:r>
              <a:rPr lang="uk-UA" sz="2400" dirty="0" smtClean="0">
                <a:latin typeface="Times New Roman" panose="02020603050405020304" pitchFamily="18" charset="0"/>
                <a:ea typeface="Times New Roman" panose="02020603050405020304" pitchFamily="18" charset="0"/>
              </a:rPr>
              <a:t>Торцеве </a:t>
            </a:r>
            <a:r>
              <a:rPr lang="uk-UA" sz="2400" dirty="0">
                <a:latin typeface="Times New Roman" panose="02020603050405020304" pitchFamily="18" charset="0"/>
                <a:ea typeface="Times New Roman" panose="02020603050405020304" pitchFamily="18" charset="0"/>
              </a:rPr>
              <a:t>биття опорної поверхні фрези не повинне перевищувати 0,01 мм, а відхилення від перпендикулярності опорного торця відносно осі посадочного отвору не повинно бути більшим 0,01...0,02 мм для фрез діаметрами 50...500 мм. Одночасно і осьове биття опорної плоскої поверхні торця шпинделя для верстатів класу П знаходиться в межах 0,008...0,012 мм. Якщо врахувати при цьому зазор, що виникає при посадці торцевої фрези </a:t>
            </a:r>
            <a:r>
              <a:rPr lang="uk-UA" sz="2400" dirty="0">
                <a:latin typeface="Times New Roman" panose="02020603050405020304" pitchFamily="18" charset="0"/>
                <a:ea typeface="Times New Roman" panose="02020603050405020304" pitchFamily="18" charset="0"/>
                <a:sym typeface="Symbol" panose="05050102010706020507" pitchFamily="18" charset="2"/>
              </a:rPr>
              <a:t></a:t>
            </a:r>
            <a:r>
              <a:rPr lang="uk-UA" sz="2400" dirty="0">
                <a:latin typeface="Times New Roman" panose="02020603050405020304" pitchFamily="18" charset="0"/>
                <a:ea typeface="Times New Roman" panose="02020603050405020304" pitchFamily="18" charset="0"/>
              </a:rPr>
              <a:t>128,57</a:t>
            </a:r>
            <a:r>
              <a:rPr lang="uk-UA" sz="2400" baseline="30000" dirty="0">
                <a:latin typeface="Times New Roman" panose="02020603050405020304" pitchFamily="18" charset="0"/>
                <a:ea typeface="Times New Roman" panose="02020603050405020304" pitchFamily="18" charset="0"/>
              </a:rPr>
              <a:t>+0,014</a:t>
            </a:r>
            <a:r>
              <a:rPr lang="uk-UA" sz="2400" dirty="0">
                <a:latin typeface="Times New Roman" panose="02020603050405020304" pitchFamily="18" charset="0"/>
                <a:ea typeface="Times New Roman" panose="02020603050405020304" pitchFamily="18" charset="0"/>
              </a:rPr>
              <a:t> на циліндричну поверхню шпинделя </a:t>
            </a:r>
            <a:r>
              <a:rPr lang="uk-UA" sz="2400" dirty="0">
                <a:latin typeface="Times New Roman" panose="02020603050405020304" pitchFamily="18" charset="0"/>
                <a:ea typeface="Times New Roman" panose="02020603050405020304" pitchFamily="18" charset="0"/>
                <a:sym typeface="Symbol" panose="05050102010706020507" pitchFamily="18" charset="2"/>
              </a:rPr>
              <a:t></a:t>
            </a:r>
            <a:r>
              <a:rPr lang="uk-UA" sz="2400" dirty="0">
                <a:latin typeface="Times New Roman" panose="02020603050405020304" pitchFamily="18" charset="0"/>
                <a:ea typeface="Times New Roman" panose="02020603050405020304" pitchFamily="18" charset="0"/>
              </a:rPr>
              <a:t>128,57</a:t>
            </a:r>
            <a:r>
              <a:rPr lang="uk-UA" sz="2400" baseline="-25000" dirty="0">
                <a:latin typeface="Times New Roman" panose="02020603050405020304" pitchFamily="18" charset="0"/>
                <a:ea typeface="Times New Roman" panose="02020603050405020304" pitchFamily="18" charset="0"/>
              </a:rPr>
              <a:t>-0,008</a:t>
            </a:r>
            <a:r>
              <a:rPr lang="uk-UA" sz="2400" dirty="0">
                <a:latin typeface="Times New Roman" panose="02020603050405020304" pitchFamily="18" charset="0"/>
                <a:ea typeface="Times New Roman" panose="02020603050405020304" pitchFamily="18" charset="0"/>
              </a:rPr>
              <a:t>, то максимальне радіальне биття </a:t>
            </a:r>
            <a:r>
              <a:rPr lang="uk-UA" sz="2400" i="1" dirty="0">
                <a:latin typeface="Times New Roman" panose="02020603050405020304" pitchFamily="18" charset="0"/>
                <a:ea typeface="Times New Roman" panose="02020603050405020304" pitchFamily="18" charset="0"/>
                <a:sym typeface="Symbol" panose="05050102010706020507" pitchFamily="18" charset="2"/>
              </a:rPr>
              <a:t></a:t>
            </a:r>
            <a:r>
              <a:rPr lang="uk-UA" sz="2400" i="1" baseline="-25000" dirty="0">
                <a:latin typeface="Times New Roman" panose="02020603050405020304" pitchFamily="18" charset="0"/>
                <a:ea typeface="Times New Roman" panose="02020603050405020304" pitchFamily="18" charset="0"/>
              </a:rPr>
              <a:t>р</a:t>
            </a:r>
            <a:r>
              <a:rPr lang="uk-UA" sz="2400" dirty="0">
                <a:latin typeface="Times New Roman" panose="02020603050405020304" pitchFamily="18" charset="0"/>
                <a:ea typeface="Times New Roman" panose="02020603050405020304" pitchFamily="18" charset="0"/>
              </a:rPr>
              <a:t> = 22 </a:t>
            </a:r>
            <a:r>
              <a:rPr lang="uk-UA" sz="2400" dirty="0" err="1">
                <a:latin typeface="Times New Roman" panose="02020603050405020304" pitchFamily="18" charset="0"/>
                <a:ea typeface="Times New Roman" panose="02020603050405020304" pitchFamily="18" charset="0"/>
              </a:rPr>
              <a:t>мкм</a:t>
            </a:r>
            <a:r>
              <a:rPr lang="uk-UA" sz="2400" dirty="0">
                <a:latin typeface="Times New Roman" panose="02020603050405020304" pitchFamily="18" charset="0"/>
                <a:ea typeface="Times New Roman" panose="02020603050405020304" pitchFamily="18" charset="0"/>
              </a:rPr>
              <a:t>, тобто і </a:t>
            </a:r>
            <a:r>
              <a:rPr lang="uk-UA" sz="2400" dirty="0" err="1">
                <a:latin typeface="Times New Roman" panose="02020603050405020304" pitchFamily="18" charset="0"/>
                <a:ea typeface="Times New Roman" panose="02020603050405020304" pitchFamily="18" charset="0"/>
              </a:rPr>
              <a:t>конструктивно</a:t>
            </a:r>
            <a:r>
              <a:rPr lang="uk-UA" sz="2400" dirty="0">
                <a:latin typeface="Times New Roman" panose="02020603050405020304" pitchFamily="18" charset="0"/>
                <a:ea typeface="Times New Roman" panose="02020603050405020304" pitchFamily="18" charset="0"/>
              </a:rPr>
              <a:t>, і технологічно в схемі установки інструмента наявні осьове та радіальне биття інструмента.</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2636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4459" y="2383722"/>
            <a:ext cx="8800422" cy="646331"/>
          </a:xfrm>
          <a:prstGeom prst="rect">
            <a:avLst/>
          </a:prstGeom>
        </p:spPr>
        <p:txBody>
          <a:bodyPr wrap="none">
            <a:spAutoFit/>
          </a:bodyPr>
          <a:lstStyle/>
          <a:p>
            <a:pPr algn="ctr">
              <a:spcBef>
                <a:spcPts val="1800"/>
              </a:spcBef>
              <a:spcAft>
                <a:spcPts val="0"/>
              </a:spcAft>
            </a:pPr>
            <a:r>
              <a:rPr lang="uk-UA" sz="3600" dirty="0" smtClean="0">
                <a:latin typeface="Times New Roman" panose="02020603050405020304" pitchFamily="18" charset="0"/>
                <a:cs typeface="Times New Roman" panose="02020603050405020304" pitchFamily="18" charset="0"/>
              </a:rPr>
              <a:t>Процеси </a:t>
            </a:r>
            <a:r>
              <a:rPr lang="uk-UA" sz="3600" dirty="0" err="1">
                <a:latin typeface="Times New Roman" panose="02020603050405020304" pitchFamily="18" charset="0"/>
                <a:cs typeface="Times New Roman" panose="02020603050405020304" pitchFamily="18" charset="0"/>
              </a:rPr>
              <a:t>мікрофрезерування</a:t>
            </a:r>
            <a:r>
              <a:rPr lang="uk-UA" sz="3600" dirty="0">
                <a:latin typeface="Times New Roman" panose="02020603050405020304" pitchFamily="18" charset="0"/>
                <a:cs typeface="Times New Roman" panose="02020603050405020304" pitchFamily="18" charset="0"/>
              </a:rPr>
              <a:t> інтерметалідів</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66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6482" y="390942"/>
            <a:ext cx="8525435" cy="5801588"/>
          </a:xfrm>
          <a:prstGeom prst="rect">
            <a:avLst/>
          </a:prstGeom>
        </p:spPr>
        <p:txBody>
          <a:bodyPr wrap="square">
            <a:spAutoFit/>
          </a:bodyPr>
          <a:lstStyle/>
          <a:p>
            <a:pPr marL="394970">
              <a:spcBef>
                <a:spcPts val="450"/>
              </a:spcBef>
              <a:spcAft>
                <a:spcPts val="0"/>
              </a:spcAft>
            </a:pPr>
            <a:endParaRPr lang="ru-RU" sz="1100" b="1" dirty="0">
              <a:latin typeface="Times New Roman" panose="02020603050405020304" pitchFamily="18" charset="0"/>
              <a:ea typeface="Times New Roman" panose="02020603050405020304" pitchFamily="18" charset="0"/>
            </a:endParaRPr>
          </a:p>
          <a:p>
            <a:pPr algn="just">
              <a:lnSpc>
                <a:spcPct val="150000"/>
              </a:lnSpc>
            </a:pPr>
            <a:r>
              <a:rPr lang="uk-UA" sz="2400" dirty="0" smtClean="0">
                <a:latin typeface="Times New Roman" panose="02020603050405020304" pitchFamily="18" charset="0"/>
                <a:ea typeface="Times New Roman" panose="02020603050405020304" pitchFamily="18" charset="0"/>
              </a:rPr>
              <a:t>   У</a:t>
            </a:r>
            <a:r>
              <a:rPr lang="uk-UA" sz="2400" spc="5" dirty="0" smtClean="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багатьох</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галузях</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промисловості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стрімко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зростає</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попит</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мініатюрні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високоточні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вироби, що стимулює потребу в ефективних технологіях їх виготовлення. </a:t>
            </a:r>
            <a:r>
              <a:rPr lang="uk-UA" sz="2400" dirty="0" err="1">
                <a:latin typeface="Times New Roman" panose="02020603050405020304" pitchFamily="18" charset="0"/>
                <a:ea typeface="Times New Roman" panose="02020603050405020304" pitchFamily="18" charset="0"/>
              </a:rPr>
              <a:t>Мікрофрезерування</a:t>
            </a:r>
            <a:r>
              <a:rPr lang="uk-UA" sz="2400" dirty="0">
                <a:latin typeface="Times New Roman" panose="02020603050405020304" pitchFamily="18" charset="0"/>
                <a:ea typeface="Times New Roman" panose="02020603050405020304" pitchFamily="18" charset="0"/>
              </a:rPr>
              <a:t> є</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найбільш</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універсальним</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процесом</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мікрорізання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металів</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сплавів.</a:t>
            </a:r>
            <a:r>
              <a:rPr lang="uk-UA" sz="2400" spc="5" dirty="0">
                <a:latin typeface="Times New Roman" panose="02020603050405020304" pitchFamily="18" charset="0"/>
                <a:ea typeface="Times New Roman" panose="02020603050405020304" pitchFamily="18" charset="0"/>
              </a:rPr>
              <a:t> </a:t>
            </a:r>
            <a:endParaRPr lang="uk-UA" sz="2400" spc="5" dirty="0" smtClean="0">
              <a:latin typeface="Times New Roman" panose="02020603050405020304" pitchFamily="18" charset="0"/>
              <a:ea typeface="Times New Roman" panose="02020603050405020304" pitchFamily="18" charset="0"/>
            </a:endParaRPr>
          </a:p>
          <a:p>
            <a:pPr algn="just">
              <a:lnSpc>
                <a:spcPct val="150000"/>
              </a:lnSpc>
            </a:pPr>
            <a:r>
              <a:rPr lang="uk-UA" sz="2400" spc="5" dirty="0">
                <a:latin typeface="Times New Roman" panose="02020603050405020304" pitchFamily="18" charset="0"/>
                <a:ea typeface="Times New Roman" panose="02020603050405020304" pitchFamily="18" charset="0"/>
              </a:rPr>
              <a:t> </a:t>
            </a:r>
            <a:r>
              <a:rPr lang="uk-UA" sz="2400" spc="5" dirty="0" smtClean="0">
                <a:latin typeface="Times New Roman" panose="02020603050405020304" pitchFamily="18" charset="0"/>
                <a:ea typeface="Times New Roman" panose="02020603050405020304" pitchFamily="18" charset="0"/>
              </a:rPr>
              <a:t>   </a:t>
            </a:r>
            <a:r>
              <a:rPr lang="uk-UA" sz="2400" dirty="0" err="1" smtClean="0">
                <a:latin typeface="Times New Roman" panose="02020603050405020304" pitchFamily="18" charset="0"/>
                <a:ea typeface="Times New Roman" panose="02020603050405020304" pitchFamily="18" charset="0"/>
              </a:rPr>
              <a:t>Мікрофрезерування</a:t>
            </a:r>
            <a:r>
              <a:rPr lang="uk-UA" sz="2400" spc="5" dirty="0" smtClean="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характеризується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складними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умовами</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стружкоутворення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високими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питомими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силами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Під</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час</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обробки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таких</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важкооброблюваних</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матеріалів,</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як</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нітиноли</a:t>
            </a:r>
            <a:r>
              <a:rPr lang="uk-UA" sz="2400" dirty="0">
                <a:latin typeface="Times New Roman" panose="02020603050405020304" pitchFamily="18" charset="0"/>
                <a:ea typeface="Times New Roman" panose="02020603050405020304" pitchFamily="18" charset="0"/>
              </a:rPr>
              <a:t>,</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ці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негативні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ефекти значно підсилюються через їх особливі фізико-механічні властивості. </a:t>
            </a:r>
            <a:endParaRPr lang="ru-RU" sz="2400" dirty="0"/>
          </a:p>
        </p:txBody>
      </p:sp>
    </p:spTree>
    <p:extLst>
      <p:ext uri="{BB962C8B-B14F-4D97-AF65-F5344CB8AC3E}">
        <p14:creationId xmlns:p14="http://schemas.microsoft.com/office/powerpoint/2010/main" val="293412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5214" y="612845"/>
            <a:ext cx="9396248" cy="4524315"/>
          </a:xfrm>
          <a:prstGeom prst="rect">
            <a:avLst/>
          </a:prstGeom>
        </p:spPr>
        <p:txBody>
          <a:bodyPr wrap="square">
            <a:spAutoFit/>
          </a:bodyPr>
          <a:lstStyle/>
          <a:p>
            <a:pPr algn="just"/>
            <a:r>
              <a:rPr lang="uk-UA" sz="2400" dirty="0" smtClean="0">
                <a:latin typeface="Times New Roman" panose="02020603050405020304" pitchFamily="18" charset="0"/>
                <a:ea typeface="Times New Roman" panose="02020603050405020304" pitchFamily="18" charset="0"/>
              </a:rPr>
              <a:t>     </a:t>
            </a:r>
            <a:r>
              <a:rPr lang="uk-UA" sz="2400" dirty="0" err="1" smtClean="0">
                <a:latin typeface="Times New Roman" panose="02020603050405020304" pitchFamily="18" charset="0"/>
                <a:ea typeface="Times New Roman" panose="02020603050405020304" pitchFamily="18" charset="0"/>
              </a:rPr>
              <a:t>Мікрофрезерування</a:t>
            </a:r>
            <a:r>
              <a:rPr lang="uk-UA" sz="2400" dirty="0" smtClean="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 це процес виготовлення високоточних дрібних деталей чи</a:t>
            </a:r>
            <a:r>
              <a:rPr lang="uk-UA" sz="2400" spc="-23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мікроструктур на поверхні матеріалу з використанням мікроінструментів (діаметром до 1 мм включно).</a:t>
            </a:r>
            <a:r>
              <a:rPr lang="uk-UA" sz="2400" spc="5" dirty="0">
                <a:latin typeface="Times New Roman" panose="02020603050405020304" pitchFamily="18" charset="0"/>
                <a:ea typeface="Times New Roman" panose="02020603050405020304" pitchFamily="18" charset="0"/>
              </a:rPr>
              <a:t> </a:t>
            </a:r>
            <a:endParaRPr lang="uk-UA" sz="2400" spc="5" dirty="0" smtClean="0">
              <a:latin typeface="Times New Roman" panose="02020603050405020304" pitchFamily="18" charset="0"/>
              <a:ea typeface="Times New Roman" panose="02020603050405020304" pitchFamily="18" charset="0"/>
            </a:endParaRPr>
          </a:p>
          <a:p>
            <a:pPr algn="just"/>
            <a:r>
              <a:rPr lang="uk-UA" sz="2400" spc="5" dirty="0" smtClean="0">
                <a:latin typeface="Times New Roman" panose="02020603050405020304" pitchFamily="18" charset="0"/>
                <a:ea typeface="Times New Roman" panose="02020603050405020304" pitchFamily="18" charset="0"/>
              </a:rPr>
              <a:t>     </a:t>
            </a:r>
            <a:r>
              <a:rPr lang="uk-UA" sz="2400" dirty="0" err="1" smtClean="0">
                <a:latin typeface="Times New Roman" panose="02020603050405020304" pitchFamily="18" charset="0"/>
                <a:ea typeface="Times New Roman" panose="02020603050405020304" pitchFamily="18" charset="0"/>
              </a:rPr>
              <a:t>Мікрофрезерування</a:t>
            </a:r>
            <a:r>
              <a:rPr lang="uk-UA" sz="2400" spc="5" dirty="0" smtClean="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відрізняється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від</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процесу</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традиційного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фрезерування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наявністю</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«масштабного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ефекту» та «ефекту мінімальної товщини зрізу». Масштабний ефект полягає у нелінійному зростанні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питомої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коли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подача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зуб</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зменшується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стає</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меншою</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радіус</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різальної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кромки</a:t>
            </a:r>
            <a:r>
              <a:rPr lang="uk-UA" sz="2400" dirty="0" smtClean="0">
                <a:latin typeface="Times New Roman" panose="02020603050405020304" pitchFamily="18" charset="0"/>
                <a:ea typeface="Times New Roman" panose="02020603050405020304" pitchFamily="18" charset="0"/>
              </a:rPr>
              <a:t>.</a:t>
            </a:r>
          </a:p>
          <a:p>
            <a:pPr algn="just"/>
            <a:r>
              <a:rPr lang="uk-UA" sz="2400" dirty="0" smtClean="0">
                <a:latin typeface="Times New Roman" panose="02020603050405020304" pitchFamily="18" charset="0"/>
                <a:ea typeface="Times New Roman" panose="02020603050405020304" pitchFamily="18" charset="0"/>
              </a:rPr>
              <a:t>    Несприятливі </a:t>
            </a:r>
            <a:r>
              <a:rPr lang="uk-UA" sz="2400" dirty="0">
                <a:latin typeface="Times New Roman" panose="02020603050405020304" pitchFamily="18" charset="0"/>
                <a:ea typeface="Times New Roman" panose="02020603050405020304" pitchFamily="18" charset="0"/>
              </a:rPr>
              <a:t>умови </a:t>
            </a:r>
            <a:r>
              <a:rPr lang="uk-UA" sz="2400" dirty="0" err="1">
                <a:latin typeface="Times New Roman" panose="02020603050405020304" pitchFamily="18" charset="0"/>
                <a:ea typeface="Times New Roman" panose="02020603050405020304" pitchFamily="18" charset="0"/>
              </a:rPr>
              <a:t>стружкоутворення</a:t>
            </a:r>
            <a:r>
              <a:rPr lang="uk-UA" sz="2400" dirty="0">
                <a:latin typeface="Times New Roman" panose="02020603050405020304" pitchFamily="18" charset="0"/>
                <a:ea typeface="Times New Roman" panose="02020603050405020304" pitchFamily="18" charset="0"/>
              </a:rPr>
              <a:t> впливають на процес видалення матеріалу, що призводить до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збільшення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температур</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тертя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зоні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Все</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це</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свою</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чергу</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значно</a:t>
            </a:r>
            <a:r>
              <a:rPr lang="uk-UA" sz="2400" spc="2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погіршує</a:t>
            </a:r>
            <a:r>
              <a:rPr lang="uk-UA" sz="2400" spc="-23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стійкість інструменту. </a:t>
            </a:r>
            <a:endParaRPr lang="ru-RU" sz="2400" dirty="0"/>
          </a:p>
        </p:txBody>
      </p:sp>
    </p:spTree>
    <p:extLst>
      <p:ext uri="{BB962C8B-B14F-4D97-AF65-F5344CB8AC3E}">
        <p14:creationId xmlns:p14="http://schemas.microsoft.com/office/powerpoint/2010/main" val="291454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10" y="164990"/>
            <a:ext cx="10152993" cy="6740307"/>
          </a:xfrm>
          <a:prstGeom prst="rect">
            <a:avLst/>
          </a:prstGeom>
        </p:spPr>
        <p:txBody>
          <a:bodyPr wrap="square">
            <a:spAutoFit/>
          </a:bodyPr>
          <a:lstStyle/>
          <a:p>
            <a:pPr algn="just">
              <a:lnSpc>
                <a:spcPct val="150000"/>
              </a:lnSpc>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На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механізм видалення стружки також впливає ефект мінімальної товщини зрізу</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ploughing</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effect</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значний</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радіус</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різальної</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кромки,</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порівняно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товщиною</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зрізу,</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призводить</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до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негативного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кінематичного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переднього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кута</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різального</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інструмента.</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Такий</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негативний</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кут</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стискає</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верхню</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частину</a:t>
            </a:r>
            <a:r>
              <a:rPr lang="uk-UA" sz="2400" spc="-2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матеріалу,</a:t>
            </a:r>
            <a:r>
              <a:rPr lang="uk-UA" sz="2400" spc="1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що призводить</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до пластичної</a:t>
            </a:r>
            <a:r>
              <a:rPr lang="uk-UA" sz="2400" spc="-1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деформації</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без</a:t>
            </a:r>
            <a:r>
              <a:rPr lang="uk-UA"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різання</a:t>
            </a:r>
            <a:r>
              <a:rPr lang="uk-UA" sz="2400" spc="3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2400" spc="3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Інтерметалід</a:t>
            </a:r>
            <a:r>
              <a:rPr lang="uk-UA" sz="2400" dirty="0" smtClean="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NiTi</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еквіатомного</a:t>
            </a:r>
            <a:r>
              <a:rPr lang="uk-UA" sz="2400" dirty="0">
                <a:latin typeface="Times New Roman" panose="02020603050405020304" pitchFamily="18" charset="0"/>
                <a:cs typeface="Times New Roman" panose="02020603050405020304" pitchFamily="18" charset="0"/>
              </a:rPr>
              <a:t> складу (≈ 55 % </a:t>
            </a:r>
            <a:r>
              <a:rPr lang="uk-UA" sz="2400" dirty="0" err="1">
                <a:latin typeface="Times New Roman" panose="02020603050405020304" pitchFamily="18" charset="0"/>
                <a:cs typeface="Times New Roman" panose="02020603050405020304" pitchFamily="18" charset="0"/>
              </a:rPr>
              <a:t>Ni</a:t>
            </a:r>
            <a:r>
              <a:rPr lang="uk-UA" sz="2400" dirty="0">
                <a:latin typeface="Times New Roman" panose="02020603050405020304" pitchFamily="18" charset="0"/>
                <a:cs typeface="Times New Roman" panose="02020603050405020304" pitchFamily="18" charset="0"/>
              </a:rPr>
              <a:t>), відомий як </a:t>
            </a:r>
            <a:r>
              <a:rPr lang="uk-UA" sz="2400" dirty="0" err="1">
                <a:latin typeface="Times New Roman" panose="02020603050405020304" pitchFamily="18" charset="0"/>
                <a:cs typeface="Times New Roman" panose="02020603050405020304" pitchFamily="18" charset="0"/>
              </a:rPr>
              <a:t>нітинол</a:t>
            </a:r>
            <a:r>
              <a:rPr lang="uk-UA" sz="2400" dirty="0">
                <a:latin typeface="Times New Roman" panose="02020603050405020304" pitchFamily="18" charset="0"/>
                <a:cs typeface="Times New Roman" panose="02020603050405020304" pitchFamily="18" charset="0"/>
              </a:rPr>
              <a:t>, є найпопулярнішим матеріалом з ефектом пам’яті форми. Залежно від температури і напруження він перебуває в аустенітній або мартенситній фазі. </a:t>
            </a:r>
            <a:r>
              <a:rPr lang="uk-UA" sz="2400" dirty="0" err="1">
                <a:latin typeface="Times New Roman" panose="02020603050405020304" pitchFamily="18" charset="0"/>
                <a:cs typeface="Times New Roman" panose="02020603050405020304" pitchFamily="18" charset="0"/>
              </a:rPr>
              <a:t>Нітиноли</a:t>
            </a:r>
            <a:r>
              <a:rPr lang="uk-UA" sz="2400" dirty="0">
                <a:latin typeface="Times New Roman" panose="02020603050405020304" pitchFamily="18" charset="0"/>
                <a:cs typeface="Times New Roman" panose="02020603050405020304" pitchFamily="18" charset="0"/>
              </a:rPr>
              <a:t> належать до важкооброблюваних матеріалів через високе деформаційне зміцнення, особливі пружно-деформаційні характеристики, сильну адгезію та складне </a:t>
            </a:r>
            <a:r>
              <a:rPr lang="uk-UA" sz="2400" dirty="0" err="1">
                <a:latin typeface="Times New Roman" panose="02020603050405020304" pitchFamily="18" charset="0"/>
                <a:cs typeface="Times New Roman" panose="02020603050405020304" pitchFamily="18" charset="0"/>
              </a:rPr>
              <a:t>стружкоутворення</a:t>
            </a:r>
            <a:r>
              <a:rPr lang="uk-UA"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894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7821" y="1407734"/>
            <a:ext cx="8261131" cy="3046988"/>
          </a:xfrm>
          <a:prstGeom prst="rect">
            <a:avLst/>
          </a:prstGeom>
        </p:spPr>
        <p:txBody>
          <a:bodyPr wrap="square">
            <a:spAutoFit/>
          </a:bodyPr>
          <a:lstStyle/>
          <a:p>
            <a:pPr algn="just"/>
            <a:r>
              <a:rPr lang="uk-UA" sz="2400" dirty="0" smtClean="0">
                <a:latin typeface="Times New Roman" panose="02020603050405020304" pitchFamily="18" charset="0"/>
                <a:ea typeface="Times New Roman" panose="02020603050405020304" pitchFamily="18" charset="0"/>
              </a:rPr>
              <a:t>   Такі </a:t>
            </a:r>
            <a:r>
              <a:rPr lang="uk-UA" sz="2400" dirty="0">
                <a:latin typeface="Times New Roman" panose="02020603050405020304" pitchFamily="18" charset="0"/>
                <a:ea typeface="Times New Roman" panose="02020603050405020304" pitchFamily="18" charset="0"/>
              </a:rPr>
              <a:t>властивості матеріалу, як низька теплопровідність, висока питома теплоємність і</a:t>
            </a:r>
            <a:r>
              <a:rPr lang="uk-UA" sz="2400" spc="-23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низький ефективний модуль пружності, накладають додаткові обмеження. </a:t>
            </a:r>
            <a:endParaRPr lang="uk-UA" sz="2400" dirty="0" smtClean="0">
              <a:latin typeface="Times New Roman" panose="02020603050405020304" pitchFamily="18" charset="0"/>
              <a:ea typeface="Times New Roman" panose="02020603050405020304" pitchFamily="18" charset="0"/>
            </a:endParaRPr>
          </a:p>
          <a:p>
            <a:pPr algn="just"/>
            <a:r>
              <a:rPr lang="uk-UA" sz="2400" dirty="0">
                <a:latin typeface="Times New Roman" panose="02020603050405020304" pitchFamily="18" charset="0"/>
                <a:ea typeface="Times New Roman" panose="02020603050405020304" pitchFamily="18" charset="0"/>
              </a:rPr>
              <a:t> </a:t>
            </a:r>
            <a:r>
              <a:rPr lang="uk-UA" sz="2400" dirty="0" smtClean="0">
                <a:latin typeface="Times New Roman" panose="02020603050405020304" pitchFamily="18" charset="0"/>
                <a:ea typeface="Times New Roman" panose="02020603050405020304" pitchFamily="18" charset="0"/>
              </a:rPr>
              <a:t>  Згадані </a:t>
            </a:r>
            <a:r>
              <a:rPr lang="uk-UA" sz="2400" dirty="0">
                <a:latin typeface="Times New Roman" panose="02020603050405020304" pitchFamily="18" charset="0"/>
                <a:ea typeface="Times New Roman" panose="02020603050405020304" pitchFamily="18" charset="0"/>
              </a:rPr>
              <a:t>чинники зумовлюють</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критично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низьку</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оброблюваність,</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внаслідок</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високої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питомої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енергії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інтенсивного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зношування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інструментів</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надлишкового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утворення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задирок.</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Все</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це</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негативно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впливає</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якість</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поверхневого шару</a:t>
            </a:r>
            <a:r>
              <a:rPr lang="uk-UA" sz="2400" spc="-2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готового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виробу </a:t>
            </a:r>
            <a:endParaRPr lang="ru-RU" sz="2400" dirty="0"/>
          </a:p>
        </p:txBody>
      </p:sp>
    </p:spTree>
    <p:extLst>
      <p:ext uri="{BB962C8B-B14F-4D97-AF65-F5344CB8AC3E}">
        <p14:creationId xmlns:p14="http://schemas.microsoft.com/office/powerpoint/2010/main" val="425803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570262"/>
            <a:ext cx="10212224" cy="4154984"/>
          </a:xfrm>
          <a:prstGeom prst="rect">
            <a:avLst/>
          </a:prstGeom>
        </p:spPr>
        <p:txBody>
          <a:bodyPr wrap="square">
            <a:spAutoFit/>
          </a:bodyPr>
          <a:lstStyle/>
          <a:p>
            <a:pPr indent="215900" algn="just">
              <a:spcAft>
                <a:spcPts val="0"/>
              </a:spcAft>
            </a:pPr>
            <a:r>
              <a:rPr lang="uk-UA" sz="2400" i="1" dirty="0">
                <a:latin typeface="Times New Roman" panose="02020603050405020304" pitchFamily="18" charset="0"/>
                <a:ea typeface="Times New Roman" panose="02020603050405020304" pitchFamily="18" charset="0"/>
              </a:rPr>
              <a:t>Торцеве фрезерування як процес чистової обробки відкритих та закритих плоских поверхонь корпусних, базових та інших деталей з чавунів і загартованих сталей з технічними умовами по шорсткості </a:t>
            </a:r>
            <a:r>
              <a:rPr lang="uk-UA" sz="2400" i="1" dirty="0" err="1">
                <a:latin typeface="Times New Roman" panose="02020603050405020304" pitchFamily="18" charset="0"/>
                <a:ea typeface="Times New Roman" panose="02020603050405020304" pitchFamily="18" charset="0"/>
              </a:rPr>
              <a:t>R</a:t>
            </a:r>
            <a:r>
              <a:rPr lang="uk-UA" sz="2400" i="1" baseline="-25000" dirty="0" err="1">
                <a:latin typeface="Times New Roman" panose="02020603050405020304" pitchFamily="18" charset="0"/>
                <a:ea typeface="Times New Roman" panose="02020603050405020304" pitchFamily="18" charset="0"/>
              </a:rPr>
              <a:t>a</a:t>
            </a:r>
            <a:r>
              <a:rPr lang="uk-UA" sz="2400" i="1" dirty="0">
                <a:latin typeface="Times New Roman" panose="02020603050405020304" pitchFamily="18" charset="0"/>
                <a:ea typeface="Times New Roman" panose="02020603050405020304" pitchFamily="18" charset="0"/>
              </a:rPr>
              <a:t> в межах 0,32...1,25</a:t>
            </a:r>
            <a:r>
              <a:rPr lang="en-US" sz="2400" i="1" dirty="0">
                <a:latin typeface="Times New Roman" panose="02020603050405020304" pitchFamily="18" charset="0"/>
                <a:ea typeface="Times New Roman" panose="02020603050405020304" pitchFamily="18" charset="0"/>
              </a:rPr>
              <a:t> </a:t>
            </a:r>
            <a:r>
              <a:rPr lang="uk-UA" sz="2400" i="1" dirty="0" err="1">
                <a:latin typeface="Times New Roman" panose="02020603050405020304" pitchFamily="18" charset="0"/>
                <a:ea typeface="Times New Roman" panose="02020603050405020304" pitchFamily="18" charset="0"/>
              </a:rPr>
              <a:t>мкм</a:t>
            </a:r>
            <a:r>
              <a:rPr lang="uk-UA" sz="2400" i="1" dirty="0">
                <a:latin typeface="Times New Roman" panose="02020603050405020304" pitchFamily="18" charset="0"/>
                <a:ea typeface="Times New Roman" panose="02020603050405020304" pitchFamily="18" charset="0"/>
              </a:rPr>
              <a:t> і з відхиленнями від прямолінійності до 0,01</a:t>
            </a:r>
            <a:r>
              <a:rPr lang="en-US" sz="2400" i="1" dirty="0">
                <a:latin typeface="Times New Roman" panose="02020603050405020304" pitchFamily="18" charset="0"/>
                <a:ea typeface="Times New Roman" panose="02020603050405020304" pitchFamily="18" charset="0"/>
              </a:rPr>
              <a:t> </a:t>
            </a:r>
            <a:r>
              <a:rPr lang="uk-UA" sz="2400" i="1" dirty="0" err="1">
                <a:latin typeface="Times New Roman" panose="02020603050405020304" pitchFamily="18" charset="0"/>
                <a:ea typeface="Times New Roman" panose="02020603050405020304" pitchFamily="18" charset="0"/>
              </a:rPr>
              <a:t>мкм</a:t>
            </a:r>
            <a:r>
              <a:rPr lang="uk-UA" sz="2400" i="1" dirty="0">
                <a:latin typeface="Times New Roman" panose="02020603050405020304" pitchFamily="18" charset="0"/>
                <a:ea typeface="Times New Roman" panose="02020603050405020304" pitchFamily="18" charset="0"/>
              </a:rPr>
              <a:t> на 1000</a:t>
            </a:r>
            <a:r>
              <a:rPr lang="en-US" sz="2400" i="1" dirty="0">
                <a:latin typeface="Times New Roman" panose="02020603050405020304" pitchFamily="18" charset="0"/>
                <a:ea typeface="Times New Roman" panose="02020603050405020304" pitchFamily="18" charset="0"/>
              </a:rPr>
              <a:t> </a:t>
            </a:r>
            <a:r>
              <a:rPr lang="uk-UA" sz="2400" i="1" dirty="0">
                <a:latin typeface="Times New Roman" panose="02020603050405020304" pitchFamily="18" charset="0"/>
                <a:ea typeface="Times New Roman" panose="02020603050405020304" pitchFamily="18" charset="0"/>
              </a:rPr>
              <a:t>мм довжини забезпечується, в першу чергу, завдяки високій надій­ності роботи усіх елементів технологічної оброблювальної </a:t>
            </a:r>
            <a:r>
              <a:rPr lang="uk-UA" sz="2400" i="1" dirty="0" smtClean="0">
                <a:latin typeface="Times New Roman" panose="02020603050405020304" pitchFamily="18" charset="0"/>
                <a:ea typeface="Times New Roman" panose="02020603050405020304" pitchFamily="18" charset="0"/>
              </a:rPr>
              <a:t>системи </a:t>
            </a:r>
            <a:r>
              <a:rPr lang="uk-UA" sz="2400" i="1" dirty="0">
                <a:latin typeface="Times New Roman" panose="02020603050405020304" pitchFamily="18" charset="0"/>
                <a:ea typeface="Times New Roman" panose="02020603050405020304" pitchFamily="18" charset="0"/>
              </a:rPr>
              <a:t>при раціонально вибраних режимах різання. Період стабільного використання чистового фрезерування співпадає із запровадженням  в практику металообробки багатолезових інструментів – торцевих фрез, оснащених полікристаліч­ними надтвердими матеріалами, точного металорізального обладнання, досконалої комп’ютерної техніки та потужного програмного забезпечення.</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270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2221" y="709448"/>
            <a:ext cx="6653047" cy="4477407"/>
            <a:chOff x="2896" y="231"/>
            <a:chExt cx="6111" cy="3274"/>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 y="233"/>
              <a:ext cx="3687" cy="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 y="231"/>
              <a:ext cx="2369" cy="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Прямоугольник 4"/>
          <p:cNvSpPr/>
          <p:nvPr/>
        </p:nvSpPr>
        <p:spPr>
          <a:xfrm>
            <a:off x="1696295" y="5593395"/>
            <a:ext cx="7297190" cy="461665"/>
          </a:xfrm>
          <a:prstGeom prst="rect">
            <a:avLst/>
          </a:prstGeom>
        </p:spPr>
        <p:txBody>
          <a:bodyPr wrap="none">
            <a:spAutoFit/>
          </a:bodyPr>
          <a:lstStyle/>
          <a:p>
            <a:r>
              <a:rPr lang="uk-UA" sz="2400" dirty="0">
                <a:latin typeface="Times New Roman" panose="02020603050405020304" pitchFamily="18" charset="0"/>
                <a:ea typeface="Times New Roman" panose="02020603050405020304" pitchFamily="18" charset="0"/>
              </a:rPr>
              <a:t>Вимірювання</a:t>
            </a:r>
            <a:r>
              <a:rPr lang="uk-UA" sz="2400" spc="-1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a:t>
            </a:r>
            <a:r>
              <a:rPr lang="uk-UA" sz="2400" spc="-1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1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при</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мікрофрезеруванні</a:t>
            </a:r>
            <a:r>
              <a:rPr lang="uk-UA" sz="2400" spc="-2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паза</a:t>
            </a:r>
            <a:endParaRPr lang="ru-RU" sz="2400" dirty="0"/>
          </a:p>
        </p:txBody>
      </p:sp>
    </p:spTree>
    <p:extLst>
      <p:ext uri="{BB962C8B-B14F-4D97-AF65-F5344CB8AC3E}">
        <p14:creationId xmlns:p14="http://schemas.microsoft.com/office/powerpoint/2010/main" val="2528863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62607" y="1716350"/>
            <a:ext cx="4524704" cy="3360146"/>
          </a:xfrm>
          <a:prstGeom prst="rect">
            <a:avLst/>
          </a:prstGeom>
        </p:spPr>
      </p:pic>
      <p:pic>
        <p:nvPicPr>
          <p:cNvPr id="3" name="image4.jpeg"/>
          <p:cNvPicPr/>
          <p:nvPr/>
        </p:nvPicPr>
        <p:blipFill>
          <a:blip r:embed="rId3" cstate="print"/>
          <a:stretch>
            <a:fillRect/>
          </a:stretch>
        </p:blipFill>
        <p:spPr>
          <a:xfrm>
            <a:off x="5376042" y="1716349"/>
            <a:ext cx="3878316" cy="3360147"/>
          </a:xfrm>
          <a:prstGeom prst="rect">
            <a:avLst/>
          </a:prstGeom>
        </p:spPr>
      </p:pic>
      <p:sp>
        <p:nvSpPr>
          <p:cNvPr id="4" name="Прямоугольник 3"/>
          <p:cNvSpPr/>
          <p:nvPr/>
        </p:nvSpPr>
        <p:spPr>
          <a:xfrm>
            <a:off x="3385395" y="5561865"/>
            <a:ext cx="3440750" cy="461665"/>
          </a:xfrm>
          <a:prstGeom prst="rect">
            <a:avLst/>
          </a:prstGeom>
        </p:spPr>
        <p:txBody>
          <a:bodyPr wrap="none">
            <a:spAutoFit/>
          </a:bodyPr>
          <a:lstStyle/>
          <a:p>
            <a:r>
              <a:rPr lang="uk-UA" sz="2400" i="1" dirty="0" smtClean="0">
                <a:latin typeface="Times New Roman" panose="02020603050405020304" pitchFamily="18" charset="0"/>
                <a:ea typeface="Times New Roman" panose="02020603050405020304" pitchFamily="18" charset="0"/>
              </a:rPr>
              <a:t>Конструкція</a:t>
            </a:r>
            <a:r>
              <a:rPr lang="uk-UA" sz="2400" i="1" spc="-5" dirty="0" smtClean="0">
                <a:latin typeface="Times New Roman" panose="02020603050405020304" pitchFamily="18" charset="0"/>
                <a:ea typeface="Times New Roman" panose="02020603050405020304" pitchFamily="18" charset="0"/>
              </a:rPr>
              <a:t> </a:t>
            </a:r>
            <a:r>
              <a:rPr lang="uk-UA" sz="2400" i="1" spc="-5" dirty="0" err="1" smtClean="0">
                <a:latin typeface="Times New Roman" panose="02020603050405020304" pitchFamily="18" charset="0"/>
                <a:ea typeface="Times New Roman" panose="02020603050405020304" pitchFamily="18" charset="0"/>
              </a:rPr>
              <a:t>мікро</a:t>
            </a:r>
            <a:r>
              <a:rPr lang="uk-UA" sz="2400" i="1" dirty="0" err="1" smtClean="0">
                <a:latin typeface="Times New Roman" panose="02020603050405020304" pitchFamily="18" charset="0"/>
                <a:ea typeface="Times New Roman" panose="02020603050405020304" pitchFamily="18" charset="0"/>
              </a:rPr>
              <a:t>фрези</a:t>
            </a:r>
            <a:endParaRPr lang="ru-RU" sz="2400" dirty="0"/>
          </a:p>
        </p:txBody>
      </p:sp>
    </p:spTree>
    <p:extLst>
      <p:ext uri="{BB962C8B-B14F-4D97-AF65-F5344CB8AC3E}">
        <p14:creationId xmlns:p14="http://schemas.microsoft.com/office/powerpoint/2010/main" val="188162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76039243"/>
              </p:ext>
            </p:extLst>
          </p:nvPr>
        </p:nvGraphicFramePr>
        <p:xfrm>
          <a:off x="1986456" y="3468601"/>
          <a:ext cx="6069724" cy="3693522"/>
        </p:xfrm>
        <a:graphic>
          <a:graphicData uri="http://schemas.openxmlformats.org/drawingml/2006/table">
            <a:tbl>
              <a:tblPr firstRow="1" firstCol="1" lastRow="1" lastCol="1" bandRow="1" bandCol="1">
                <a:tableStyleId>{5C22544A-7EE6-4342-B048-85BDC9FD1C3A}</a:tableStyleId>
              </a:tblPr>
              <a:tblGrid>
                <a:gridCol w="4413541"/>
                <a:gridCol w="1656183"/>
              </a:tblGrid>
              <a:tr h="0">
                <a:tc>
                  <a:txBody>
                    <a:bodyPr/>
                    <a:lstStyle/>
                    <a:p>
                      <a:pPr marL="967740" marR="962025" indent="-295910" algn="ctr">
                        <a:lnSpc>
                          <a:spcPts val="1050"/>
                        </a:lnSpc>
                        <a:spcAft>
                          <a:spcPts val="0"/>
                        </a:spcAft>
                      </a:pPr>
                      <a:r>
                        <a:rPr lang="uk-UA" sz="1200" dirty="0">
                          <a:solidFill>
                            <a:schemeClr val="tx1"/>
                          </a:solidFill>
                          <a:effectLst/>
                        </a:rPr>
                        <a:t>Параметри</a:t>
                      </a: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Значення</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0017">
                <a:tc>
                  <a:txBody>
                    <a:bodyPr/>
                    <a:lstStyle/>
                    <a:p>
                      <a:pPr marL="67945">
                        <a:lnSpc>
                          <a:spcPts val="1050"/>
                        </a:lnSpc>
                        <a:spcAft>
                          <a:spcPts val="0"/>
                        </a:spcAft>
                      </a:pPr>
                      <a:r>
                        <a:rPr lang="uk-UA" sz="1200">
                          <a:solidFill>
                            <a:schemeClr val="tx1"/>
                          </a:solidFill>
                          <a:effectLst/>
                        </a:rPr>
                        <a:t>Деформація,</a:t>
                      </a:r>
                      <a:r>
                        <a:rPr lang="uk-UA" sz="1200" spc="-5">
                          <a:solidFill>
                            <a:schemeClr val="tx1"/>
                          </a:solidFill>
                          <a:effectLst/>
                        </a:rPr>
                        <a:t> </a:t>
                      </a:r>
                      <a:r>
                        <a:rPr lang="uk-UA" sz="1200">
                          <a:solidFill>
                            <a:schemeClr val="tx1"/>
                          </a:solidFill>
                          <a:effectLst/>
                        </a:rPr>
                        <a:t>%</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0–0,6</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98554">
                <a:tc>
                  <a:txBody>
                    <a:bodyPr/>
                    <a:lstStyle/>
                    <a:p>
                      <a:pPr marL="67945">
                        <a:lnSpc>
                          <a:spcPts val="1050"/>
                        </a:lnSpc>
                        <a:spcAft>
                          <a:spcPts val="0"/>
                        </a:spcAft>
                      </a:pPr>
                      <a:r>
                        <a:rPr lang="uk-UA" sz="1200" dirty="0">
                          <a:solidFill>
                            <a:schemeClr val="tx1"/>
                          </a:solidFill>
                          <a:effectLst/>
                        </a:rPr>
                        <a:t>Швидкість</a:t>
                      </a:r>
                      <a:r>
                        <a:rPr lang="uk-UA" sz="1200" spc="-5" dirty="0">
                          <a:solidFill>
                            <a:schemeClr val="tx1"/>
                          </a:solidFill>
                          <a:effectLst/>
                        </a:rPr>
                        <a:t> </a:t>
                      </a:r>
                      <a:r>
                        <a:rPr lang="uk-UA" sz="1200" dirty="0">
                          <a:solidFill>
                            <a:schemeClr val="tx1"/>
                          </a:solidFill>
                          <a:effectLst/>
                        </a:rPr>
                        <a:t>деформації,</a:t>
                      </a:r>
                      <a:r>
                        <a:rPr lang="uk-UA" sz="1200" spc="-5" dirty="0">
                          <a:solidFill>
                            <a:schemeClr val="tx1"/>
                          </a:solidFill>
                          <a:effectLst/>
                        </a:rPr>
                        <a:t> </a:t>
                      </a:r>
                      <a:r>
                        <a:rPr lang="uk-UA" sz="1200" dirty="0">
                          <a:solidFill>
                            <a:schemeClr val="tx1"/>
                          </a:solidFill>
                          <a:effectLst/>
                        </a:rPr>
                        <a:t>1/c</a:t>
                      </a: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0340" algn="ctr">
                        <a:lnSpc>
                          <a:spcPts val="1050"/>
                        </a:lnSpc>
                        <a:spcAft>
                          <a:spcPts val="0"/>
                        </a:spcAft>
                      </a:pPr>
                      <a:r>
                        <a:rPr lang="uk-UA" sz="1200">
                          <a:solidFill>
                            <a:schemeClr val="tx1"/>
                          </a:solidFill>
                          <a:effectLst/>
                        </a:rPr>
                        <a:t>0,001–10</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98554">
                <a:tc>
                  <a:txBody>
                    <a:bodyPr/>
                    <a:lstStyle/>
                    <a:p>
                      <a:pPr marL="67945">
                        <a:lnSpc>
                          <a:spcPts val="1050"/>
                        </a:lnSpc>
                        <a:spcAft>
                          <a:spcPts val="0"/>
                        </a:spcAft>
                      </a:pPr>
                      <a:r>
                        <a:rPr lang="uk-UA" sz="1200" dirty="0">
                          <a:solidFill>
                            <a:schemeClr val="tx1"/>
                          </a:solidFill>
                          <a:effectLst/>
                        </a:rPr>
                        <a:t>Температура,</a:t>
                      </a:r>
                      <a:r>
                        <a:rPr lang="uk-UA" sz="1200" spc="-5" dirty="0">
                          <a:solidFill>
                            <a:schemeClr val="tx1"/>
                          </a:solidFill>
                          <a:effectLst/>
                        </a:rPr>
                        <a:t> </a:t>
                      </a:r>
                      <a:r>
                        <a:rPr lang="uk-UA" sz="1200" dirty="0">
                          <a:solidFill>
                            <a:schemeClr val="tx1"/>
                          </a:solidFill>
                          <a:effectLst/>
                        </a:rPr>
                        <a:t>°C</a:t>
                      </a: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1610" algn="ctr">
                        <a:lnSpc>
                          <a:spcPts val="1050"/>
                        </a:lnSpc>
                        <a:spcAft>
                          <a:spcPts val="0"/>
                        </a:spcAft>
                      </a:pPr>
                      <a:r>
                        <a:rPr lang="uk-UA" sz="1200">
                          <a:solidFill>
                            <a:schemeClr val="tx1"/>
                          </a:solidFill>
                          <a:effectLst/>
                        </a:rPr>
                        <a:t>850–1100</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0017">
                <a:tc>
                  <a:txBody>
                    <a:bodyPr/>
                    <a:lstStyle/>
                    <a:p>
                      <a:pPr marL="67945">
                        <a:lnSpc>
                          <a:spcPts val="1050"/>
                        </a:lnSpc>
                        <a:spcAft>
                          <a:spcPts val="0"/>
                        </a:spcAft>
                      </a:pPr>
                      <a:r>
                        <a:rPr lang="uk-UA" sz="1200">
                          <a:solidFill>
                            <a:schemeClr val="tx1"/>
                          </a:solidFill>
                          <a:effectLst/>
                        </a:rPr>
                        <a:t>Модуль</a:t>
                      </a:r>
                      <a:r>
                        <a:rPr lang="uk-UA" sz="1200" spc="-15">
                          <a:solidFill>
                            <a:schemeClr val="tx1"/>
                          </a:solidFill>
                          <a:effectLst/>
                        </a:rPr>
                        <a:t> </a:t>
                      </a:r>
                      <a:r>
                        <a:rPr lang="uk-UA" sz="1200">
                          <a:solidFill>
                            <a:schemeClr val="tx1"/>
                          </a:solidFill>
                          <a:effectLst/>
                        </a:rPr>
                        <a:t>Юнга,</a:t>
                      </a:r>
                      <a:r>
                        <a:rPr lang="uk-UA" sz="1200" spc="-20">
                          <a:solidFill>
                            <a:schemeClr val="tx1"/>
                          </a:solidFill>
                          <a:effectLst/>
                        </a:rPr>
                        <a:t> </a:t>
                      </a:r>
                      <a:r>
                        <a:rPr lang="uk-UA" sz="1200">
                          <a:solidFill>
                            <a:schemeClr val="tx1"/>
                          </a:solidFill>
                          <a:effectLst/>
                        </a:rPr>
                        <a:t>МПа</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75000</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0017">
                <a:tc>
                  <a:txBody>
                    <a:bodyPr/>
                    <a:lstStyle/>
                    <a:p>
                      <a:pPr marL="67945">
                        <a:lnSpc>
                          <a:spcPts val="1050"/>
                        </a:lnSpc>
                        <a:spcAft>
                          <a:spcPts val="0"/>
                        </a:spcAft>
                      </a:pPr>
                      <a:r>
                        <a:rPr lang="uk-UA" sz="1200">
                          <a:solidFill>
                            <a:schemeClr val="tx1"/>
                          </a:solidFill>
                          <a:effectLst/>
                        </a:rPr>
                        <a:t>Коефіцієнт</a:t>
                      </a:r>
                      <a:r>
                        <a:rPr lang="uk-UA" sz="1200" spc="-25">
                          <a:solidFill>
                            <a:schemeClr val="tx1"/>
                          </a:solidFill>
                          <a:effectLst/>
                        </a:rPr>
                        <a:t> </a:t>
                      </a:r>
                      <a:r>
                        <a:rPr lang="uk-UA" sz="1200">
                          <a:solidFill>
                            <a:schemeClr val="tx1"/>
                          </a:solidFill>
                          <a:effectLst/>
                        </a:rPr>
                        <a:t>Пуассона</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0,3</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0017">
                <a:tc>
                  <a:txBody>
                    <a:bodyPr/>
                    <a:lstStyle/>
                    <a:p>
                      <a:pPr marL="67945">
                        <a:lnSpc>
                          <a:spcPts val="1050"/>
                        </a:lnSpc>
                        <a:spcAft>
                          <a:spcPts val="0"/>
                        </a:spcAft>
                      </a:pPr>
                      <a:r>
                        <a:rPr lang="uk-UA" sz="1200">
                          <a:solidFill>
                            <a:schemeClr val="tx1"/>
                          </a:solidFill>
                          <a:effectLst/>
                        </a:rPr>
                        <a:t>Теплопровідність,</a:t>
                      </a:r>
                      <a:r>
                        <a:rPr lang="uk-UA" sz="1200" spc="-30">
                          <a:solidFill>
                            <a:schemeClr val="tx1"/>
                          </a:solidFill>
                          <a:effectLst/>
                        </a:rPr>
                        <a:t> </a:t>
                      </a:r>
                      <a:r>
                        <a:rPr lang="uk-UA" sz="1200">
                          <a:solidFill>
                            <a:schemeClr val="tx1"/>
                          </a:solidFill>
                          <a:effectLst/>
                        </a:rPr>
                        <a:t>Н/(с·К)</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0340" algn="ctr">
                        <a:lnSpc>
                          <a:spcPts val="1050"/>
                        </a:lnSpc>
                        <a:spcAft>
                          <a:spcPts val="0"/>
                        </a:spcAft>
                      </a:pPr>
                      <a:r>
                        <a:rPr lang="uk-UA" sz="1200">
                          <a:solidFill>
                            <a:schemeClr val="tx1"/>
                          </a:solidFill>
                          <a:effectLst/>
                        </a:rPr>
                        <a:t>10</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0017">
                <a:tc>
                  <a:txBody>
                    <a:bodyPr/>
                    <a:lstStyle/>
                    <a:p>
                      <a:pPr marL="67945">
                        <a:lnSpc>
                          <a:spcPts val="1050"/>
                        </a:lnSpc>
                        <a:spcAft>
                          <a:spcPts val="0"/>
                        </a:spcAft>
                      </a:pPr>
                      <a:r>
                        <a:rPr lang="uk-UA" sz="1200">
                          <a:solidFill>
                            <a:schemeClr val="tx1"/>
                          </a:solidFill>
                          <a:effectLst/>
                        </a:rPr>
                        <a:t>Теплоємність,</a:t>
                      </a:r>
                      <a:r>
                        <a:rPr lang="uk-UA" sz="1200" spc="-15">
                          <a:solidFill>
                            <a:schemeClr val="tx1"/>
                          </a:solidFill>
                          <a:effectLst/>
                        </a:rPr>
                        <a:t> </a:t>
                      </a:r>
                      <a:r>
                        <a:rPr lang="uk-UA" sz="1200">
                          <a:solidFill>
                            <a:schemeClr val="tx1"/>
                          </a:solidFill>
                          <a:effectLst/>
                        </a:rPr>
                        <a:t>Дж/(К·м³)</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0,3</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98554">
                <a:tc>
                  <a:txBody>
                    <a:bodyPr/>
                    <a:lstStyle/>
                    <a:p>
                      <a:pPr marL="67945">
                        <a:lnSpc>
                          <a:spcPts val="1055"/>
                        </a:lnSpc>
                        <a:spcAft>
                          <a:spcPts val="0"/>
                        </a:spcAft>
                      </a:pPr>
                      <a:r>
                        <a:rPr lang="uk-UA" sz="1200">
                          <a:solidFill>
                            <a:schemeClr val="tx1"/>
                          </a:solidFill>
                          <a:effectLst/>
                        </a:rPr>
                        <a:t>Коефіцієнт</a:t>
                      </a:r>
                      <a:r>
                        <a:rPr lang="uk-UA" sz="1200" spc="-35">
                          <a:solidFill>
                            <a:schemeClr val="tx1"/>
                          </a:solidFill>
                          <a:effectLst/>
                        </a:rPr>
                        <a:t> </a:t>
                      </a:r>
                      <a:r>
                        <a:rPr lang="uk-UA" sz="1200">
                          <a:solidFill>
                            <a:schemeClr val="tx1"/>
                          </a:solidFill>
                          <a:effectLst/>
                        </a:rPr>
                        <a:t>теплового</a:t>
                      </a:r>
                      <a:r>
                        <a:rPr lang="uk-UA" sz="1200" spc="-20">
                          <a:solidFill>
                            <a:schemeClr val="tx1"/>
                          </a:solidFill>
                          <a:effectLst/>
                        </a:rPr>
                        <a:t> </a:t>
                      </a:r>
                      <a:r>
                        <a:rPr lang="uk-UA" sz="1200">
                          <a:solidFill>
                            <a:schemeClr val="tx1"/>
                          </a:solidFill>
                          <a:effectLst/>
                        </a:rPr>
                        <a:t>випромінювання</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5"/>
                        </a:lnSpc>
                        <a:spcAft>
                          <a:spcPts val="0"/>
                        </a:spcAft>
                      </a:pPr>
                      <a:r>
                        <a:rPr lang="uk-UA" sz="1200">
                          <a:solidFill>
                            <a:schemeClr val="tx1"/>
                          </a:solidFill>
                          <a:effectLst/>
                        </a:rPr>
                        <a:t>0,7</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58886">
                <a:tc>
                  <a:txBody>
                    <a:bodyPr/>
                    <a:lstStyle/>
                    <a:p>
                      <a:pPr marL="67945">
                        <a:lnSpc>
                          <a:spcPts val="1050"/>
                        </a:lnSpc>
                        <a:spcAft>
                          <a:spcPts val="0"/>
                        </a:spcAft>
                      </a:pPr>
                      <a:r>
                        <a:rPr lang="uk-UA" sz="1200">
                          <a:solidFill>
                            <a:schemeClr val="tx1"/>
                          </a:solidFill>
                          <a:effectLst/>
                        </a:rPr>
                        <a:t>Густина,</a:t>
                      </a:r>
                      <a:r>
                        <a:rPr lang="uk-UA" sz="1200" spc="-20">
                          <a:solidFill>
                            <a:schemeClr val="tx1"/>
                          </a:solidFill>
                          <a:effectLst/>
                        </a:rPr>
                        <a:t> </a:t>
                      </a:r>
                      <a:r>
                        <a:rPr lang="uk-UA" sz="1200">
                          <a:solidFill>
                            <a:schemeClr val="tx1"/>
                          </a:solidFill>
                          <a:effectLst/>
                        </a:rPr>
                        <a:t>г/м</a:t>
                      </a:r>
                      <a:r>
                        <a:rPr lang="uk-UA" sz="1200" baseline="30000">
                          <a:solidFill>
                            <a:schemeClr val="tx1"/>
                          </a:solidFill>
                          <a:effectLst/>
                        </a:rPr>
                        <a:t>3</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a:solidFill>
                            <a:schemeClr val="tx1"/>
                          </a:solidFill>
                          <a:effectLst/>
                        </a:rPr>
                        <a:t>6,45</a:t>
                      </a:r>
                      <a:endParaRPr lang="ru-RU"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98554">
                <a:tc>
                  <a:txBody>
                    <a:bodyPr/>
                    <a:lstStyle/>
                    <a:p>
                      <a:pPr marL="67945">
                        <a:lnSpc>
                          <a:spcPts val="1050"/>
                        </a:lnSpc>
                        <a:spcAft>
                          <a:spcPts val="0"/>
                        </a:spcAft>
                      </a:pPr>
                      <a:r>
                        <a:rPr lang="uk-UA" sz="1200" dirty="0">
                          <a:solidFill>
                            <a:schemeClr val="tx1"/>
                          </a:solidFill>
                          <a:effectLst/>
                        </a:rPr>
                        <a:t>Механічний</a:t>
                      </a:r>
                      <a:r>
                        <a:rPr lang="uk-UA" sz="1200" spc="-25" dirty="0">
                          <a:solidFill>
                            <a:schemeClr val="tx1"/>
                          </a:solidFill>
                          <a:effectLst/>
                        </a:rPr>
                        <a:t> </a:t>
                      </a:r>
                      <a:r>
                        <a:rPr lang="uk-UA" sz="1200" dirty="0">
                          <a:solidFill>
                            <a:schemeClr val="tx1"/>
                          </a:solidFill>
                          <a:effectLst/>
                        </a:rPr>
                        <a:t>еквівалент</a:t>
                      </a:r>
                      <a:r>
                        <a:rPr lang="uk-UA" sz="1200" spc="-20" dirty="0">
                          <a:solidFill>
                            <a:schemeClr val="tx1"/>
                          </a:solidFill>
                          <a:effectLst/>
                        </a:rPr>
                        <a:t> </a:t>
                      </a:r>
                      <a:r>
                        <a:rPr lang="uk-UA" sz="1200" dirty="0">
                          <a:solidFill>
                            <a:schemeClr val="tx1"/>
                          </a:solidFill>
                          <a:effectLst/>
                        </a:rPr>
                        <a:t>теплоти,</a:t>
                      </a:r>
                      <a:r>
                        <a:rPr lang="uk-UA" sz="1200" spc="-10" dirty="0">
                          <a:solidFill>
                            <a:schemeClr val="tx1"/>
                          </a:solidFill>
                          <a:effectLst/>
                        </a:rPr>
                        <a:t> </a:t>
                      </a:r>
                      <a:r>
                        <a:rPr lang="uk-UA" sz="1200" dirty="0" err="1">
                          <a:solidFill>
                            <a:schemeClr val="tx1"/>
                          </a:solidFill>
                          <a:effectLst/>
                        </a:rPr>
                        <a:t>Дж</a:t>
                      </a: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dirty="0">
                          <a:solidFill>
                            <a:schemeClr val="tx1"/>
                          </a:solidFill>
                          <a:effectLst/>
                        </a:rPr>
                        <a:t>0,9</a:t>
                      </a: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487032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09802072"/>
              </p:ext>
            </p:extLst>
          </p:nvPr>
        </p:nvGraphicFramePr>
        <p:xfrm>
          <a:off x="2942192" y="1324306"/>
          <a:ext cx="5366236" cy="4480256"/>
        </p:xfrm>
        <a:graphic>
          <a:graphicData uri="http://schemas.openxmlformats.org/drawingml/2006/table">
            <a:tbl>
              <a:tblPr firstRow="1" firstCol="1" lastRow="1" lastCol="1" bandRow="1" bandCol="1">
                <a:tableStyleId>{5C22544A-7EE6-4342-B048-85BDC9FD1C3A}</a:tableStyleId>
              </a:tblPr>
              <a:tblGrid>
                <a:gridCol w="3902007"/>
                <a:gridCol w="1464229"/>
              </a:tblGrid>
              <a:tr h="560032">
                <a:tc>
                  <a:txBody>
                    <a:bodyPr/>
                    <a:lstStyle/>
                    <a:p>
                      <a:pPr marL="967740" marR="962025" indent="-295910" algn="ctr">
                        <a:lnSpc>
                          <a:spcPts val="1050"/>
                        </a:lnSpc>
                        <a:spcAft>
                          <a:spcPts val="0"/>
                        </a:spcAft>
                      </a:pPr>
                      <a:endParaRPr lang="uk-UA" sz="1200" b="0" dirty="0" smtClean="0">
                        <a:solidFill>
                          <a:schemeClr val="tx1"/>
                        </a:solidFill>
                        <a:effectLst/>
                      </a:endParaRPr>
                    </a:p>
                    <a:p>
                      <a:pPr marL="967740" marR="962025" indent="-295910" algn="ctr">
                        <a:lnSpc>
                          <a:spcPts val="1050"/>
                        </a:lnSpc>
                        <a:spcAft>
                          <a:spcPts val="0"/>
                        </a:spcAft>
                      </a:pPr>
                      <a:endParaRPr lang="uk-UA" sz="1200" b="0" dirty="0" smtClean="0">
                        <a:solidFill>
                          <a:schemeClr val="tx1"/>
                        </a:solidFill>
                        <a:effectLst/>
                      </a:endParaRPr>
                    </a:p>
                    <a:p>
                      <a:pPr marL="967740" marR="962025" indent="-295910" algn="ctr">
                        <a:lnSpc>
                          <a:spcPts val="1050"/>
                        </a:lnSpc>
                        <a:spcAft>
                          <a:spcPts val="0"/>
                        </a:spcAft>
                      </a:pPr>
                      <a:r>
                        <a:rPr lang="uk-UA" sz="1200" b="0" dirty="0" smtClean="0">
                          <a:solidFill>
                            <a:schemeClr val="tx1"/>
                          </a:solidFill>
                          <a:effectLst/>
                        </a:rPr>
                        <a:t>Параметри</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endParaRPr lang="uk-UA" sz="1200" b="0" dirty="0" smtClean="0">
                        <a:solidFill>
                          <a:schemeClr val="tx1"/>
                        </a:solidFill>
                        <a:effectLst/>
                      </a:endParaRPr>
                    </a:p>
                    <a:p>
                      <a:pPr marL="189230" marR="182880" algn="ctr">
                        <a:lnSpc>
                          <a:spcPts val="1050"/>
                        </a:lnSpc>
                        <a:spcAft>
                          <a:spcPts val="0"/>
                        </a:spcAft>
                      </a:pPr>
                      <a:endParaRPr lang="uk-UA" sz="1200" b="0" dirty="0" smtClean="0">
                        <a:solidFill>
                          <a:schemeClr val="tx1"/>
                        </a:solidFill>
                        <a:effectLst/>
                      </a:endParaRPr>
                    </a:p>
                    <a:p>
                      <a:pPr marL="189230" marR="182880" algn="ctr">
                        <a:lnSpc>
                          <a:spcPts val="1050"/>
                        </a:lnSpc>
                        <a:spcAft>
                          <a:spcPts val="0"/>
                        </a:spcAft>
                      </a:pPr>
                      <a:r>
                        <a:rPr lang="uk-UA" sz="1200" b="0" dirty="0" smtClean="0">
                          <a:solidFill>
                            <a:schemeClr val="tx1"/>
                          </a:solidFill>
                          <a:effectLst/>
                        </a:rPr>
                        <a:t>Значення</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dirty="0">
                          <a:solidFill>
                            <a:schemeClr val="tx1"/>
                          </a:solidFill>
                          <a:effectLst/>
                        </a:rPr>
                        <a:t>Деформація,</a:t>
                      </a:r>
                      <a:r>
                        <a:rPr lang="uk-UA" sz="1200" b="0" spc="-5" dirty="0">
                          <a:solidFill>
                            <a:schemeClr val="tx1"/>
                          </a:solidFill>
                          <a:effectLst/>
                        </a:rPr>
                        <a:t> </a:t>
                      </a:r>
                      <a:r>
                        <a:rPr lang="uk-UA" sz="1200" b="0" dirty="0">
                          <a:solidFill>
                            <a:schemeClr val="tx1"/>
                          </a:solidFill>
                          <a:effectLst/>
                        </a:rPr>
                        <a:t>%</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a:solidFill>
                            <a:schemeClr val="tx1"/>
                          </a:solidFill>
                          <a:effectLst/>
                        </a:rPr>
                        <a:t>0–0,6</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60032">
                <a:tc>
                  <a:txBody>
                    <a:bodyPr/>
                    <a:lstStyle/>
                    <a:p>
                      <a:pPr marL="67945">
                        <a:lnSpc>
                          <a:spcPts val="1050"/>
                        </a:lnSpc>
                        <a:spcAft>
                          <a:spcPts val="0"/>
                        </a:spcAft>
                      </a:pPr>
                      <a:r>
                        <a:rPr lang="uk-UA" sz="1200" b="0" dirty="0">
                          <a:solidFill>
                            <a:schemeClr val="tx1"/>
                          </a:solidFill>
                          <a:effectLst/>
                        </a:rPr>
                        <a:t>Швидкість</a:t>
                      </a:r>
                      <a:r>
                        <a:rPr lang="uk-UA" sz="1200" b="0" spc="-5" dirty="0">
                          <a:solidFill>
                            <a:schemeClr val="tx1"/>
                          </a:solidFill>
                          <a:effectLst/>
                        </a:rPr>
                        <a:t> </a:t>
                      </a:r>
                      <a:r>
                        <a:rPr lang="uk-UA" sz="1200" b="0" dirty="0">
                          <a:solidFill>
                            <a:schemeClr val="tx1"/>
                          </a:solidFill>
                          <a:effectLst/>
                        </a:rPr>
                        <a:t>деформації,</a:t>
                      </a:r>
                      <a:r>
                        <a:rPr lang="uk-UA" sz="1200" b="0" spc="-5" dirty="0">
                          <a:solidFill>
                            <a:schemeClr val="tx1"/>
                          </a:solidFill>
                          <a:effectLst/>
                        </a:rPr>
                        <a:t> </a:t>
                      </a:r>
                      <a:r>
                        <a:rPr lang="uk-UA" sz="1200" b="0" dirty="0">
                          <a:solidFill>
                            <a:schemeClr val="tx1"/>
                          </a:solidFill>
                          <a:effectLst/>
                        </a:rPr>
                        <a:t>1/c</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0340" algn="ctr">
                        <a:lnSpc>
                          <a:spcPts val="1050"/>
                        </a:lnSpc>
                        <a:spcAft>
                          <a:spcPts val="0"/>
                        </a:spcAft>
                      </a:pPr>
                      <a:r>
                        <a:rPr lang="uk-UA" sz="1200" b="0" dirty="0">
                          <a:solidFill>
                            <a:schemeClr val="tx1"/>
                          </a:solidFill>
                          <a:effectLst/>
                        </a:rPr>
                        <a:t>0,001–10</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60032">
                <a:tc>
                  <a:txBody>
                    <a:bodyPr/>
                    <a:lstStyle/>
                    <a:p>
                      <a:pPr marL="67945">
                        <a:lnSpc>
                          <a:spcPts val="1050"/>
                        </a:lnSpc>
                        <a:spcAft>
                          <a:spcPts val="0"/>
                        </a:spcAft>
                      </a:pPr>
                      <a:r>
                        <a:rPr lang="uk-UA" sz="1200" b="0" dirty="0">
                          <a:solidFill>
                            <a:schemeClr val="tx1"/>
                          </a:solidFill>
                          <a:effectLst/>
                        </a:rPr>
                        <a:t>Температура,</a:t>
                      </a:r>
                      <a:r>
                        <a:rPr lang="uk-UA" sz="1200" b="0" spc="-5" dirty="0">
                          <a:solidFill>
                            <a:schemeClr val="tx1"/>
                          </a:solidFill>
                          <a:effectLst/>
                        </a:rPr>
                        <a:t> </a:t>
                      </a:r>
                      <a:r>
                        <a:rPr lang="uk-UA" sz="1200" b="0" dirty="0">
                          <a:solidFill>
                            <a:schemeClr val="tx1"/>
                          </a:solidFill>
                          <a:effectLst/>
                        </a:rPr>
                        <a:t>°C</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1610" algn="ctr">
                        <a:lnSpc>
                          <a:spcPts val="1050"/>
                        </a:lnSpc>
                        <a:spcAft>
                          <a:spcPts val="0"/>
                        </a:spcAft>
                      </a:pPr>
                      <a:r>
                        <a:rPr lang="uk-UA" sz="1200" b="0">
                          <a:solidFill>
                            <a:schemeClr val="tx1"/>
                          </a:solidFill>
                          <a:effectLst/>
                        </a:rPr>
                        <a:t>850–1100</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dirty="0">
                          <a:solidFill>
                            <a:schemeClr val="tx1"/>
                          </a:solidFill>
                          <a:effectLst/>
                        </a:rPr>
                        <a:t>Модуль</a:t>
                      </a:r>
                      <a:r>
                        <a:rPr lang="uk-UA" sz="1200" b="0" spc="-15" dirty="0">
                          <a:solidFill>
                            <a:schemeClr val="tx1"/>
                          </a:solidFill>
                          <a:effectLst/>
                        </a:rPr>
                        <a:t> </a:t>
                      </a:r>
                      <a:r>
                        <a:rPr lang="uk-UA" sz="1200" b="0" dirty="0">
                          <a:solidFill>
                            <a:schemeClr val="tx1"/>
                          </a:solidFill>
                          <a:effectLst/>
                        </a:rPr>
                        <a:t>Юнга,</a:t>
                      </a:r>
                      <a:r>
                        <a:rPr lang="uk-UA" sz="1200" b="0" spc="-20" dirty="0">
                          <a:solidFill>
                            <a:schemeClr val="tx1"/>
                          </a:solidFill>
                          <a:effectLst/>
                        </a:rPr>
                        <a:t> </a:t>
                      </a:r>
                      <a:r>
                        <a:rPr lang="uk-UA" sz="1200" b="0" dirty="0">
                          <a:solidFill>
                            <a:schemeClr val="tx1"/>
                          </a:solidFill>
                          <a:effectLst/>
                        </a:rPr>
                        <a:t>МПа</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a:solidFill>
                            <a:schemeClr val="tx1"/>
                          </a:solidFill>
                          <a:effectLst/>
                        </a:rPr>
                        <a:t>75000</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a:solidFill>
                            <a:schemeClr val="tx1"/>
                          </a:solidFill>
                          <a:effectLst/>
                        </a:rPr>
                        <a:t>Коефіцієнт</a:t>
                      </a:r>
                      <a:r>
                        <a:rPr lang="uk-UA" sz="1200" b="0" spc="-25">
                          <a:solidFill>
                            <a:schemeClr val="tx1"/>
                          </a:solidFill>
                          <a:effectLst/>
                        </a:rPr>
                        <a:t> </a:t>
                      </a:r>
                      <a:r>
                        <a:rPr lang="uk-UA" sz="1200" b="0">
                          <a:solidFill>
                            <a:schemeClr val="tx1"/>
                          </a:solidFill>
                          <a:effectLst/>
                        </a:rPr>
                        <a:t>Пуассона</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dirty="0">
                          <a:solidFill>
                            <a:schemeClr val="tx1"/>
                          </a:solidFill>
                          <a:effectLst/>
                        </a:rPr>
                        <a:t>0,3</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a:solidFill>
                            <a:schemeClr val="tx1"/>
                          </a:solidFill>
                          <a:effectLst/>
                        </a:rPr>
                        <a:t>Теплопровідність,</a:t>
                      </a:r>
                      <a:r>
                        <a:rPr lang="uk-UA" sz="1200" b="0" spc="-30">
                          <a:solidFill>
                            <a:schemeClr val="tx1"/>
                          </a:solidFill>
                          <a:effectLst/>
                        </a:rPr>
                        <a:t> </a:t>
                      </a:r>
                      <a:r>
                        <a:rPr lang="uk-UA" sz="1200" b="0">
                          <a:solidFill>
                            <a:schemeClr val="tx1"/>
                          </a:solidFill>
                          <a:effectLst/>
                        </a:rPr>
                        <a:t>Н/(с·К)</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0340" algn="ctr">
                        <a:lnSpc>
                          <a:spcPts val="1050"/>
                        </a:lnSpc>
                        <a:spcAft>
                          <a:spcPts val="0"/>
                        </a:spcAft>
                      </a:pPr>
                      <a:r>
                        <a:rPr lang="uk-UA" sz="1200" b="0" dirty="0">
                          <a:solidFill>
                            <a:schemeClr val="tx1"/>
                          </a:solidFill>
                          <a:effectLst/>
                        </a:rPr>
                        <a:t>10</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a:solidFill>
                            <a:schemeClr val="tx1"/>
                          </a:solidFill>
                          <a:effectLst/>
                        </a:rPr>
                        <a:t>Теплоємність,</a:t>
                      </a:r>
                      <a:r>
                        <a:rPr lang="uk-UA" sz="1200" b="0" spc="-15">
                          <a:solidFill>
                            <a:schemeClr val="tx1"/>
                          </a:solidFill>
                          <a:effectLst/>
                        </a:rPr>
                        <a:t> </a:t>
                      </a:r>
                      <a:r>
                        <a:rPr lang="uk-UA" sz="1200" b="0">
                          <a:solidFill>
                            <a:schemeClr val="tx1"/>
                          </a:solidFill>
                          <a:effectLst/>
                        </a:rPr>
                        <a:t>Дж/(К·м³)</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dirty="0">
                          <a:solidFill>
                            <a:schemeClr val="tx1"/>
                          </a:solidFill>
                          <a:effectLst/>
                        </a:rPr>
                        <a:t>0,3</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60032">
                <a:tc>
                  <a:txBody>
                    <a:bodyPr/>
                    <a:lstStyle/>
                    <a:p>
                      <a:pPr marL="67945">
                        <a:lnSpc>
                          <a:spcPts val="1055"/>
                        </a:lnSpc>
                        <a:spcAft>
                          <a:spcPts val="0"/>
                        </a:spcAft>
                      </a:pPr>
                      <a:r>
                        <a:rPr lang="uk-UA" sz="1200" b="0">
                          <a:solidFill>
                            <a:schemeClr val="tx1"/>
                          </a:solidFill>
                          <a:effectLst/>
                        </a:rPr>
                        <a:t>Коефіцієнт</a:t>
                      </a:r>
                      <a:r>
                        <a:rPr lang="uk-UA" sz="1200" b="0" spc="-35">
                          <a:solidFill>
                            <a:schemeClr val="tx1"/>
                          </a:solidFill>
                          <a:effectLst/>
                        </a:rPr>
                        <a:t> </a:t>
                      </a:r>
                      <a:r>
                        <a:rPr lang="uk-UA" sz="1200" b="0">
                          <a:solidFill>
                            <a:schemeClr val="tx1"/>
                          </a:solidFill>
                          <a:effectLst/>
                        </a:rPr>
                        <a:t>теплового</a:t>
                      </a:r>
                      <a:r>
                        <a:rPr lang="uk-UA" sz="1200" b="0" spc="-20">
                          <a:solidFill>
                            <a:schemeClr val="tx1"/>
                          </a:solidFill>
                          <a:effectLst/>
                        </a:rPr>
                        <a:t> </a:t>
                      </a:r>
                      <a:r>
                        <a:rPr lang="uk-UA" sz="1200" b="0">
                          <a:solidFill>
                            <a:schemeClr val="tx1"/>
                          </a:solidFill>
                          <a:effectLst/>
                        </a:rPr>
                        <a:t>випромінювання</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5"/>
                        </a:lnSpc>
                        <a:spcAft>
                          <a:spcPts val="0"/>
                        </a:spcAft>
                      </a:pPr>
                      <a:r>
                        <a:rPr lang="uk-UA" sz="1200" b="0" dirty="0">
                          <a:solidFill>
                            <a:schemeClr val="tx1"/>
                          </a:solidFill>
                          <a:effectLst/>
                        </a:rPr>
                        <a:t>0,7</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0016">
                <a:tc>
                  <a:txBody>
                    <a:bodyPr/>
                    <a:lstStyle/>
                    <a:p>
                      <a:pPr marL="67945">
                        <a:lnSpc>
                          <a:spcPts val="1050"/>
                        </a:lnSpc>
                        <a:spcAft>
                          <a:spcPts val="0"/>
                        </a:spcAft>
                      </a:pPr>
                      <a:r>
                        <a:rPr lang="uk-UA" sz="1200" b="0">
                          <a:solidFill>
                            <a:schemeClr val="tx1"/>
                          </a:solidFill>
                          <a:effectLst/>
                        </a:rPr>
                        <a:t>Густина,</a:t>
                      </a:r>
                      <a:r>
                        <a:rPr lang="uk-UA" sz="1200" b="0" spc="-20">
                          <a:solidFill>
                            <a:schemeClr val="tx1"/>
                          </a:solidFill>
                          <a:effectLst/>
                        </a:rPr>
                        <a:t> </a:t>
                      </a:r>
                      <a:r>
                        <a:rPr lang="uk-UA" sz="1200" b="0">
                          <a:solidFill>
                            <a:schemeClr val="tx1"/>
                          </a:solidFill>
                          <a:effectLst/>
                        </a:rPr>
                        <a:t>г/м</a:t>
                      </a:r>
                      <a:r>
                        <a:rPr lang="uk-UA" sz="1200" b="0" baseline="30000">
                          <a:solidFill>
                            <a:schemeClr val="tx1"/>
                          </a:solidFill>
                          <a:effectLst/>
                        </a:rPr>
                        <a:t>3</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dirty="0">
                          <a:solidFill>
                            <a:schemeClr val="tx1"/>
                          </a:solidFill>
                          <a:effectLst/>
                        </a:rPr>
                        <a:t>6,45</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60032">
                <a:tc>
                  <a:txBody>
                    <a:bodyPr/>
                    <a:lstStyle/>
                    <a:p>
                      <a:pPr marL="67945">
                        <a:lnSpc>
                          <a:spcPts val="1050"/>
                        </a:lnSpc>
                        <a:spcAft>
                          <a:spcPts val="0"/>
                        </a:spcAft>
                      </a:pPr>
                      <a:r>
                        <a:rPr lang="uk-UA" sz="1200" b="0">
                          <a:solidFill>
                            <a:schemeClr val="tx1"/>
                          </a:solidFill>
                          <a:effectLst/>
                        </a:rPr>
                        <a:t>Механічний</a:t>
                      </a:r>
                      <a:r>
                        <a:rPr lang="uk-UA" sz="1200" b="0" spc="-25">
                          <a:solidFill>
                            <a:schemeClr val="tx1"/>
                          </a:solidFill>
                          <a:effectLst/>
                        </a:rPr>
                        <a:t> </a:t>
                      </a:r>
                      <a:r>
                        <a:rPr lang="uk-UA" sz="1200" b="0">
                          <a:solidFill>
                            <a:schemeClr val="tx1"/>
                          </a:solidFill>
                          <a:effectLst/>
                        </a:rPr>
                        <a:t>еквівалент</a:t>
                      </a:r>
                      <a:r>
                        <a:rPr lang="uk-UA" sz="1200" b="0" spc="-20">
                          <a:solidFill>
                            <a:schemeClr val="tx1"/>
                          </a:solidFill>
                          <a:effectLst/>
                        </a:rPr>
                        <a:t> </a:t>
                      </a:r>
                      <a:r>
                        <a:rPr lang="uk-UA" sz="1200" b="0">
                          <a:solidFill>
                            <a:schemeClr val="tx1"/>
                          </a:solidFill>
                          <a:effectLst/>
                        </a:rPr>
                        <a:t>теплоти,</a:t>
                      </a:r>
                      <a:r>
                        <a:rPr lang="uk-UA" sz="1200" b="0" spc="-10">
                          <a:solidFill>
                            <a:schemeClr val="tx1"/>
                          </a:solidFill>
                          <a:effectLst/>
                        </a:rPr>
                        <a:t> </a:t>
                      </a:r>
                      <a:r>
                        <a:rPr lang="uk-UA" sz="1200" b="0">
                          <a:solidFill>
                            <a:schemeClr val="tx1"/>
                          </a:solidFill>
                          <a:effectLst/>
                        </a:rPr>
                        <a:t>Дж</a:t>
                      </a:r>
                      <a:endParaRPr lang="ru-RU" sz="11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9230" marR="182880" algn="ctr">
                        <a:lnSpc>
                          <a:spcPts val="1050"/>
                        </a:lnSpc>
                        <a:spcAft>
                          <a:spcPts val="0"/>
                        </a:spcAft>
                      </a:pPr>
                      <a:r>
                        <a:rPr lang="uk-UA" sz="1200" b="0" dirty="0">
                          <a:solidFill>
                            <a:schemeClr val="tx1"/>
                          </a:solidFill>
                          <a:effectLst/>
                        </a:rPr>
                        <a:t>0,9</a:t>
                      </a:r>
                      <a:endParaRPr lang="ru-RU"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6" name="Rectangle 2"/>
          <p:cNvSpPr>
            <a:spLocks noChangeArrowheads="1"/>
          </p:cNvSpPr>
          <p:nvPr/>
        </p:nvSpPr>
        <p:spPr bwMode="auto">
          <a:xfrm>
            <a:off x="3026979" y="494874"/>
            <a:ext cx="4934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8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Фізико-механічні характеристики </a:t>
            </a:r>
            <a:r>
              <a:rPr kumimoji="0" lang="uk-UA" sz="18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нітинола</a:t>
            </a:r>
            <a:endParaRPr kumimoji="0" lang="ru-RU"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345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510" y="810672"/>
            <a:ext cx="8607972" cy="5883662"/>
          </a:xfrm>
          <a:prstGeom prst="rect">
            <a:avLst/>
          </a:prstGeom>
        </p:spPr>
        <p:txBody>
          <a:bodyPr wrap="square">
            <a:spAutoFit/>
          </a:bodyPr>
          <a:lstStyle/>
          <a:p>
            <a:pPr marL="74930" marR="69850" indent="215900" algn="just">
              <a:lnSpc>
                <a:spcPct val="98000"/>
              </a:lnSpc>
              <a:spcAft>
                <a:spcPts val="0"/>
              </a:spcAft>
            </a:pPr>
            <a:r>
              <a:rPr lang="uk-UA" sz="2400" dirty="0" smtClean="0">
                <a:latin typeface="Times New Roman" panose="02020603050405020304" pitchFamily="18" charset="0"/>
                <a:ea typeface="Times New Roman" panose="02020603050405020304" pitchFamily="18" charset="0"/>
              </a:rPr>
              <a:t>Експериментальні </a:t>
            </a:r>
            <a:r>
              <a:rPr lang="uk-UA" sz="2400" dirty="0">
                <a:latin typeface="Times New Roman" panose="02020603050405020304" pitchFamily="18" charset="0"/>
                <a:ea typeface="Times New Roman" panose="02020603050405020304" pitchFamily="18" charset="0"/>
              </a:rPr>
              <a:t>дослідження та</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скінченно</a:t>
            </a:r>
            <a:r>
              <a:rPr lang="uk-UA" sz="2400" dirty="0">
                <a:latin typeface="Times New Roman" panose="02020603050405020304" pitchFamily="18" charset="0"/>
                <a:ea typeface="Times New Roman" panose="02020603050405020304" pitchFamily="18" charset="0"/>
              </a:rPr>
              <a:t>-елементне моделювання процесу обробки сплаву Ni56,5Ti43,5 двозубою кінцевою </a:t>
            </a:r>
            <a:r>
              <a:rPr lang="uk-UA" sz="2400" dirty="0" err="1">
                <a:latin typeface="Times New Roman" panose="02020603050405020304" pitchFamily="18" charset="0"/>
                <a:ea typeface="Times New Roman" panose="02020603050405020304" pitchFamily="18" charset="0"/>
              </a:rPr>
              <a:t>мікрофрезою</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діаметром 1 мм, при швидкості різання 20 м/хв, глибині різання 0,2 мм та</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подачі на зуб 0,003 мм.</a:t>
            </a:r>
            <a:r>
              <a:rPr lang="uk-UA" sz="2400" spc="5" dirty="0">
                <a:latin typeface="Times New Roman" panose="02020603050405020304" pitchFamily="18" charset="0"/>
                <a:ea typeface="Times New Roman" panose="02020603050405020304" pitchFamily="18" charset="0"/>
              </a:rPr>
              <a:t> </a:t>
            </a:r>
            <a:endParaRPr lang="uk-UA" sz="2400" spc="5" dirty="0" smtClean="0">
              <a:latin typeface="Times New Roman" panose="02020603050405020304" pitchFamily="18" charset="0"/>
              <a:ea typeface="Times New Roman" panose="02020603050405020304" pitchFamily="18" charset="0"/>
            </a:endParaRPr>
          </a:p>
          <a:p>
            <a:pPr marL="74930" marR="69850" indent="215900" algn="just">
              <a:lnSpc>
                <a:spcPct val="98000"/>
              </a:lnSpc>
              <a:spcAft>
                <a:spcPts val="0"/>
              </a:spcAft>
            </a:pPr>
            <a:r>
              <a:rPr lang="uk-UA" sz="2400" dirty="0" smtClean="0">
                <a:latin typeface="Times New Roman" panose="02020603050405020304" pitchFamily="18" charset="0"/>
                <a:ea typeface="Times New Roman" panose="02020603050405020304" pitchFamily="18" charset="0"/>
              </a:rPr>
              <a:t>В</a:t>
            </a:r>
            <a:r>
              <a:rPr lang="uk-UA" sz="2400" spc="5" dirty="0" smtClean="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результаті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проведених</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досліджень</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було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визначено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часові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реалізації</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складових</a:t>
            </a:r>
            <a:r>
              <a:rPr lang="uk-UA" sz="2400" spc="-4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a:t>
            </a:r>
            <a:r>
              <a:rPr lang="uk-UA" sz="2400" spc="-4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різання.</a:t>
            </a:r>
            <a:r>
              <a:rPr lang="uk-UA" sz="2400" spc="-3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Встановлено,</a:t>
            </a:r>
            <a:r>
              <a:rPr lang="uk-UA" sz="2400" spc="-4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що</a:t>
            </a:r>
            <a:r>
              <a:rPr lang="uk-UA" sz="2400" spc="-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максимальне</a:t>
            </a:r>
            <a:r>
              <a:rPr lang="uk-UA" sz="2400" spc="-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значення</a:t>
            </a:r>
            <a:r>
              <a:rPr lang="uk-UA" sz="2400" spc="-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сили</a:t>
            </a:r>
            <a:r>
              <a:rPr lang="uk-UA" sz="2400" spc="-50"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Px</a:t>
            </a:r>
            <a:r>
              <a:rPr lang="uk-UA" sz="2400" spc="4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становить</a:t>
            </a:r>
            <a:r>
              <a:rPr lang="uk-UA" sz="2400" spc="-5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34</a:t>
            </a:r>
            <a:r>
              <a:rPr lang="uk-UA" sz="2400" spc="-6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a:t>
            </a:r>
            <a:r>
              <a:rPr lang="uk-UA" sz="2400" spc="-5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Py</a:t>
            </a:r>
            <a:r>
              <a:rPr lang="uk-UA" sz="2400" spc="3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a:t>
            </a:r>
            <a:r>
              <a:rPr lang="uk-UA" sz="2400" spc="-6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47</a:t>
            </a:r>
            <a:r>
              <a:rPr lang="uk-UA" sz="2400" spc="-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a:t>
            </a:r>
            <a:r>
              <a:rPr lang="uk-UA" sz="2400" spc="-60"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Pz</a:t>
            </a:r>
            <a:r>
              <a:rPr lang="uk-UA" sz="2400" spc="3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a:t>
            </a:r>
            <a:r>
              <a:rPr lang="uk-UA" sz="2400" spc="-5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12</a:t>
            </a:r>
            <a:r>
              <a:rPr lang="uk-UA" sz="2400" spc="-60"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Н.</a:t>
            </a:r>
            <a:r>
              <a:rPr lang="uk-UA" sz="2400" spc="-23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Такі значення сил різання є досить високими для фрези діаметром 1 мм і застосованих режимів різання,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що</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пояснюється</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особливими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фізико-механічними</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властивостями</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нітинолу</a:t>
            </a:r>
            <a:r>
              <a:rPr lang="uk-UA" sz="2400" dirty="0">
                <a:latin typeface="Times New Roman" panose="02020603050405020304" pitchFamily="18" charset="0"/>
                <a:ea typeface="Times New Roman" panose="02020603050405020304" pitchFamily="18" charset="0"/>
              </a:rPr>
              <a:t>,</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які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і</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зумовлюють</a:t>
            </a:r>
            <a:r>
              <a:rPr lang="uk-UA" sz="2400" spc="5" dirty="0">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rPr>
              <a:t>його</a:t>
            </a:r>
            <a:r>
              <a:rPr lang="uk-UA" sz="2400" spc="5" dirty="0">
                <a:latin typeface="Times New Roman" panose="02020603050405020304" pitchFamily="18" charset="0"/>
                <a:ea typeface="Times New Roman" panose="02020603050405020304" pitchFamily="18" charset="0"/>
              </a:rPr>
              <a:t> </a:t>
            </a:r>
            <a:r>
              <a:rPr lang="uk-UA" sz="2400" dirty="0" err="1">
                <a:latin typeface="Times New Roman" panose="02020603050405020304" pitchFamily="18" charset="0"/>
                <a:ea typeface="Times New Roman" panose="02020603050405020304" pitchFamily="18" charset="0"/>
              </a:rPr>
              <a:t>важкооброблюваність</a:t>
            </a:r>
            <a:r>
              <a:rPr lang="uk-UA" sz="2400" dirty="0" smtClean="0">
                <a:latin typeface="Times New Roman" panose="02020603050405020304" pitchFamily="18" charset="0"/>
                <a:ea typeface="Times New Roman" panose="02020603050405020304" pitchFamily="18" charset="0"/>
              </a:rPr>
              <a:t>. </a:t>
            </a:r>
          </a:p>
          <a:p>
            <a:pPr marL="74930" marR="69850" indent="215900" algn="just">
              <a:lnSpc>
                <a:spcPct val="98000"/>
              </a:lnSpc>
              <a:spcAft>
                <a:spcPts val="0"/>
              </a:spcAft>
            </a:pPr>
            <a:r>
              <a:rPr lang="uk-UA" sz="2400" dirty="0" smtClean="0">
                <a:latin typeface="Times New Roman" panose="02020603050405020304" pitchFamily="18" charset="0"/>
                <a:cs typeface="Times New Roman" panose="02020603050405020304" pitchFamily="18" charset="0"/>
              </a:rPr>
              <a:t>Глибокий аналіз силових</a:t>
            </a:r>
            <a:r>
              <a:rPr lang="uk-UA" sz="2400" dirty="0">
                <a:latin typeface="Times New Roman" panose="02020603050405020304" pitchFamily="18" charset="0"/>
                <a:cs typeface="Times New Roman" panose="02020603050405020304" pitchFamily="18" charset="0"/>
              </a:rPr>
              <a:t>, температурних та інших характеристик процесу </a:t>
            </a:r>
            <a:r>
              <a:rPr lang="uk-UA" sz="2400" dirty="0" smtClean="0">
                <a:latin typeface="Times New Roman" panose="02020603050405020304" pitchFamily="18" charset="0"/>
                <a:cs typeface="Times New Roman" panose="02020603050405020304" pitchFamily="18" charset="0"/>
              </a:rPr>
              <a:t>оброблення </a:t>
            </a:r>
            <a:r>
              <a:rPr lang="uk-UA" sz="2400" dirty="0">
                <a:latin typeface="Times New Roman" panose="02020603050405020304" pitchFamily="18" charset="0"/>
                <a:cs typeface="Times New Roman" panose="02020603050405020304" pitchFamily="18" charset="0"/>
              </a:rPr>
              <a:t>дозволить проводити науково обґрунтований пошук шляхів підвищення ефективності таких технологічних процесів</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74930" marR="69850" indent="215900" algn="just">
              <a:lnSpc>
                <a:spcPct val="98000"/>
              </a:lnSpc>
              <a:spcAft>
                <a:spcPts val="0"/>
              </a:spcAft>
            </a:pP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589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3681" y="1637741"/>
            <a:ext cx="9844755" cy="3970318"/>
          </a:xfrm>
          <a:prstGeom prst="rect">
            <a:avLst/>
          </a:prstGeom>
        </p:spPr>
        <p:txBody>
          <a:bodyPr wrap="square">
            <a:spAutoFit/>
          </a:bodyPr>
          <a:lstStyle/>
          <a:p>
            <a:pPr indent="215900" algn="just">
              <a:lnSpc>
                <a:spcPct val="105000"/>
              </a:lnSpc>
              <a:spcAft>
                <a:spcPts val="0"/>
              </a:spcAft>
            </a:pPr>
            <a:r>
              <a:rPr lang="uk-UA" sz="2400" dirty="0">
                <a:latin typeface="Times New Roman" panose="02020603050405020304" pitchFamily="18" charset="0"/>
                <a:ea typeface="Times New Roman" panose="02020603050405020304" pitchFamily="18" charset="0"/>
              </a:rPr>
              <a:t>На сьогодні проблема якості плоских поверхонь деталей машин увійшла в число найважливіших проблем машинобудування. Вирішення її залежить від вирішення багатьох задач оптимізації конструкцій обладнання, інстру­менту, режимів обробки тощо. Більшість раціональних рішень знайдено. Але, разом з тим, для отримання стабільних показників якості обробки не повністю вивчені, або неоднозначно трактується вплив ряду геометричних, кінематичних, динамічних факторів та явищ, що супроводжують чистове торцеве фрезерування (зношування інструмента, теплові процеси тощо) при одночасній їх дії, що потребує додаткових досліджень.</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09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4041" y="1492316"/>
            <a:ext cx="10007125" cy="4358116"/>
          </a:xfrm>
          <a:prstGeom prst="rect">
            <a:avLst/>
          </a:prstGeom>
        </p:spPr>
        <p:txBody>
          <a:bodyPr wrap="square">
            <a:spAutoFit/>
          </a:bodyPr>
          <a:lstStyle/>
          <a:p>
            <a:pPr indent="215900" algn="just">
              <a:lnSpc>
                <a:spcPct val="105000"/>
              </a:lnSpc>
              <a:spcAft>
                <a:spcPts val="0"/>
              </a:spcAft>
            </a:pPr>
            <a:r>
              <a:rPr lang="uk-UA" sz="2400" spc="-10" dirty="0">
                <a:latin typeface="Times New Roman" panose="02020603050405020304" pitchFamily="18" charset="0"/>
                <a:ea typeface="Times New Roman" panose="02020603050405020304" pitchFamily="18" charset="0"/>
              </a:rPr>
              <a:t>Досвід використання торцевого фрезерування для чистової обробки плоских поверхонь інструментом із надтвердих матеріалів підтверджує високі показники якості обробки чавунів (140...280 НВ), загартованих сталей (40...62 Н</a:t>
            </a:r>
            <a:r>
              <a:rPr lang="en-US" sz="2400" spc="-10" dirty="0">
                <a:latin typeface="Times New Roman" panose="02020603050405020304" pitchFamily="18" charset="0"/>
                <a:ea typeface="Times New Roman" panose="02020603050405020304" pitchFamily="18" charset="0"/>
              </a:rPr>
              <a:t>RC</a:t>
            </a:r>
            <a:r>
              <a:rPr lang="uk-UA" sz="2400" spc="-10" dirty="0">
                <a:latin typeface="Times New Roman" panose="02020603050405020304" pitchFamily="18" charset="0"/>
                <a:ea typeface="Times New Roman" panose="02020603050405020304" pitchFamily="18" charset="0"/>
              </a:rPr>
              <a:t>), в першу чергу, завдяки високим властивостям інструментальних матеріалів – Гексаніту-Р, Ельбору-Р та ін. Високі показники границі міцності на стиск (до 50000 МПа), зносостійкості (0,5...2 </a:t>
            </a:r>
            <a:r>
              <a:rPr lang="uk-UA" sz="2400" spc="-10" dirty="0" err="1">
                <a:latin typeface="Times New Roman" panose="02020603050405020304" pitchFamily="18" charset="0"/>
                <a:ea typeface="Times New Roman" panose="02020603050405020304" pitchFamily="18" charset="0"/>
              </a:rPr>
              <a:t>мкм</a:t>
            </a:r>
            <a:r>
              <a:rPr lang="uk-UA" sz="2400" spc="-10" dirty="0">
                <a:latin typeface="Times New Roman" panose="02020603050405020304" pitchFamily="18" charset="0"/>
                <a:ea typeface="Times New Roman" panose="02020603050405020304" pitchFamily="18" charset="0"/>
              </a:rPr>
              <a:t> на 1000 м шляху різання) та теплостійкості (600...1450 </a:t>
            </a:r>
            <a:r>
              <a:rPr lang="uk-UA" sz="2400" spc="-10" dirty="0">
                <a:latin typeface="Times New Roman" panose="02020603050405020304" pitchFamily="18" charset="0"/>
                <a:ea typeface="Times New Roman" panose="02020603050405020304" pitchFamily="18" charset="0"/>
                <a:sym typeface="Symbol" panose="05050102010706020507" pitchFamily="18" charset="2"/>
              </a:rPr>
              <a:t></a:t>
            </a:r>
            <a:r>
              <a:rPr lang="uk-UA" sz="2400" spc="-10" dirty="0">
                <a:latin typeface="Times New Roman" panose="02020603050405020304" pitchFamily="18" charset="0"/>
                <a:ea typeface="Times New Roman" panose="02020603050405020304" pitchFamily="18" charset="0"/>
              </a:rPr>
              <a:t>С) надтвердих матеріалів дозволяють використовувати торцеве фрезерування плоских суцільних та переривчастих поверхонь при високих режимах різання – швидкостях </a:t>
            </a:r>
            <a:r>
              <a:rPr lang="en-US" sz="2400" i="1" spc="-10" dirty="0">
                <a:latin typeface="Times New Roman" panose="02020603050405020304" pitchFamily="18" charset="0"/>
                <a:ea typeface="Times New Roman" panose="02020603050405020304" pitchFamily="18" charset="0"/>
              </a:rPr>
              <a:t>V</a:t>
            </a:r>
            <a:r>
              <a:rPr lang="uk-UA" sz="2400" spc="-10" dirty="0">
                <a:latin typeface="Times New Roman" panose="02020603050405020304" pitchFamily="18" charset="0"/>
                <a:ea typeface="Times New Roman" panose="02020603050405020304" pitchFamily="18" charset="0"/>
              </a:rPr>
              <a:t> в межах 5...40 м/с, подачах на зуб </a:t>
            </a:r>
            <a:r>
              <a:rPr lang="en-US" sz="2400" i="1" spc="-10" dirty="0" err="1">
                <a:latin typeface="Times New Roman" panose="02020603050405020304" pitchFamily="18" charset="0"/>
                <a:ea typeface="Times New Roman" panose="02020603050405020304" pitchFamily="18" charset="0"/>
              </a:rPr>
              <a:t>S</a:t>
            </a:r>
            <a:r>
              <a:rPr lang="en-US" sz="2400" i="1" spc="-10" baseline="-25000" dirty="0" err="1">
                <a:latin typeface="Times New Roman" panose="02020603050405020304" pitchFamily="18" charset="0"/>
                <a:ea typeface="Times New Roman" panose="02020603050405020304" pitchFamily="18" charset="0"/>
              </a:rPr>
              <a:t>z</a:t>
            </a:r>
            <a:r>
              <a:rPr lang="uk-UA" sz="2400" spc="-10" dirty="0">
                <a:latin typeface="Times New Roman" panose="02020603050405020304" pitchFamily="18" charset="0"/>
                <a:ea typeface="Times New Roman" panose="02020603050405020304" pitchFamily="18" charset="0"/>
              </a:rPr>
              <a:t> в межах 0,005...0,1 мм/зуб, глибинах </a:t>
            </a:r>
            <a:r>
              <a:rPr lang="en-US" sz="2400" i="1" spc="-10" dirty="0">
                <a:latin typeface="Times New Roman" panose="02020603050405020304" pitchFamily="18" charset="0"/>
                <a:ea typeface="Times New Roman" panose="02020603050405020304" pitchFamily="18" charset="0"/>
              </a:rPr>
              <a:t>t</a:t>
            </a:r>
            <a:r>
              <a:rPr lang="uk-UA" sz="2400" spc="-10" dirty="0">
                <a:latin typeface="Times New Roman" panose="02020603050405020304" pitchFamily="18" charset="0"/>
                <a:ea typeface="Times New Roman" panose="02020603050405020304" pitchFamily="18" charset="0"/>
              </a:rPr>
              <a:t> – до 4...6 мм.</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09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6770" y="2219438"/>
            <a:ext cx="9639656" cy="2806922"/>
          </a:xfrm>
          <a:prstGeom prst="rect">
            <a:avLst/>
          </a:prstGeom>
        </p:spPr>
        <p:txBody>
          <a:bodyPr wrap="square">
            <a:spAutoFit/>
          </a:bodyPr>
          <a:lstStyle/>
          <a:p>
            <a:pPr indent="215900" algn="just">
              <a:lnSpc>
                <a:spcPct val="105000"/>
              </a:lnSpc>
              <a:spcAft>
                <a:spcPts val="0"/>
              </a:spcAft>
            </a:pPr>
            <a:r>
              <a:rPr lang="uk-UA" sz="2400" spc="-10" dirty="0">
                <a:latin typeface="Times New Roman" panose="02020603050405020304" pitchFamily="18" charset="0"/>
                <a:ea typeface="Times New Roman" panose="02020603050405020304" pitchFamily="18" charset="0"/>
              </a:rPr>
              <a:t>Найбільш важливою технологічною характеристикою інструментального матеріалу є максимально припустима швидкість різання. Висока швидкість значно полегшує процес </a:t>
            </a:r>
            <a:r>
              <a:rPr lang="uk-UA" sz="2400" spc="-10" dirty="0" err="1">
                <a:latin typeface="Times New Roman" panose="02020603050405020304" pitchFamily="18" charset="0"/>
                <a:ea typeface="Times New Roman" panose="02020603050405020304" pitchFamily="18" charset="0"/>
              </a:rPr>
              <a:t>стружкоутворення</a:t>
            </a:r>
            <a:r>
              <a:rPr lang="uk-UA" sz="2400" spc="-10" dirty="0">
                <a:latin typeface="Times New Roman" panose="02020603050405020304" pitchFamily="18" charset="0"/>
                <a:ea typeface="Times New Roman" panose="02020603050405020304" pitchFamily="18" charset="0"/>
              </a:rPr>
              <a:t>. Оптимальні швидкості при торцевому фрезеруванні чавуну за часом роботи до досягнення зношування по задній поверхні </a:t>
            </a:r>
            <a:r>
              <a:rPr lang="en-US" sz="2400" i="1" spc="-10" dirty="0">
                <a:latin typeface="Times New Roman" panose="02020603050405020304" pitchFamily="18" charset="0"/>
                <a:ea typeface="Times New Roman" panose="02020603050405020304" pitchFamily="18" charset="0"/>
              </a:rPr>
              <a:t>h</a:t>
            </a:r>
            <a:r>
              <a:rPr lang="uk-UA" sz="2400" spc="-10" baseline="-25000" dirty="0">
                <a:latin typeface="Times New Roman" panose="02020603050405020304" pitchFamily="18" charset="0"/>
                <a:ea typeface="Times New Roman" panose="02020603050405020304" pitchFamily="18" charset="0"/>
              </a:rPr>
              <a:t>3</a:t>
            </a:r>
            <a:r>
              <a:rPr lang="uk-UA" sz="2400" spc="-10" dirty="0">
                <a:latin typeface="Times New Roman" panose="02020603050405020304" pitchFamily="18" charset="0"/>
                <a:ea typeface="Times New Roman" panose="02020603050405020304" pitchFamily="18" charset="0"/>
              </a:rPr>
              <a:t> = 0,4 мм для композиту 10 знаходяться в межах 8...12</a:t>
            </a:r>
            <a:r>
              <a:rPr lang="en-US" sz="2400" spc="-10" dirty="0">
                <a:latin typeface="Times New Roman" panose="02020603050405020304" pitchFamily="18" charset="0"/>
                <a:ea typeface="Times New Roman" panose="02020603050405020304" pitchFamily="18" charset="0"/>
              </a:rPr>
              <a:t> </a:t>
            </a:r>
            <a:r>
              <a:rPr lang="uk-UA" sz="2400" spc="-10" dirty="0">
                <a:latin typeface="Times New Roman" panose="02020603050405020304" pitchFamily="18" charset="0"/>
                <a:ea typeface="Times New Roman" panose="02020603050405020304" pitchFamily="18" charset="0"/>
              </a:rPr>
              <a:t>м/</a:t>
            </a:r>
            <a:r>
              <a:rPr lang="en-US" sz="2400" spc="-10" dirty="0">
                <a:latin typeface="Times New Roman" panose="02020603050405020304" pitchFamily="18" charset="0"/>
                <a:ea typeface="Times New Roman" panose="02020603050405020304" pitchFamily="18" charset="0"/>
              </a:rPr>
              <a:t>c</a:t>
            </a:r>
            <a:r>
              <a:rPr lang="uk-UA" sz="2400" spc="-10" dirty="0">
                <a:latin typeface="Times New Roman" panose="02020603050405020304" pitchFamily="18" charset="0"/>
                <a:ea typeface="Times New Roman" panose="02020603050405020304" pitchFamily="18" charset="0"/>
              </a:rPr>
              <a:t>, для композиту 05 – в межах 12...15</a:t>
            </a:r>
            <a:r>
              <a:rPr lang="en-US" sz="2400" spc="-10" dirty="0">
                <a:latin typeface="Times New Roman" panose="02020603050405020304" pitchFamily="18" charset="0"/>
                <a:ea typeface="Times New Roman" panose="02020603050405020304" pitchFamily="18" charset="0"/>
              </a:rPr>
              <a:t> </a:t>
            </a:r>
            <a:r>
              <a:rPr lang="uk-UA" sz="2400" spc="-10" dirty="0">
                <a:latin typeface="Times New Roman" panose="02020603050405020304" pitchFamily="18" charset="0"/>
                <a:ea typeface="Times New Roman" panose="02020603050405020304" pitchFamily="18" charset="0"/>
              </a:rPr>
              <a:t>м/</a:t>
            </a:r>
            <a:r>
              <a:rPr lang="en-US" sz="2400" spc="-10" dirty="0">
                <a:latin typeface="Times New Roman" panose="02020603050405020304" pitchFamily="18" charset="0"/>
                <a:ea typeface="Times New Roman" panose="02020603050405020304" pitchFamily="18" charset="0"/>
              </a:rPr>
              <a:t>c</a:t>
            </a:r>
            <a:r>
              <a:rPr lang="uk-UA" sz="2400" spc="-10" dirty="0">
                <a:latin typeface="Times New Roman" panose="02020603050405020304" pitchFamily="18" charset="0"/>
                <a:ea typeface="Times New Roman" panose="02020603050405020304" pitchFamily="18" charset="0"/>
              </a:rPr>
              <a:t>, для композиту 01</a:t>
            </a:r>
            <a:r>
              <a:rPr lang="en-US" sz="2400" spc="-10" dirty="0">
                <a:latin typeface="Times New Roman" panose="02020603050405020304" pitchFamily="18" charset="0"/>
                <a:ea typeface="Times New Roman" panose="02020603050405020304" pitchFamily="18" charset="0"/>
              </a:rPr>
              <a:t> </a:t>
            </a:r>
            <a:r>
              <a:rPr lang="uk-UA" sz="2400" spc="-10" dirty="0">
                <a:latin typeface="Times New Roman" panose="02020603050405020304" pitchFamily="18" charset="0"/>
                <a:ea typeface="Times New Roman" panose="02020603050405020304" pitchFamily="18" charset="0"/>
              </a:rPr>
              <a:t>–</a:t>
            </a:r>
            <a:r>
              <a:rPr lang="en-US" sz="2400" spc="-10" dirty="0">
                <a:latin typeface="Times New Roman" panose="02020603050405020304" pitchFamily="18" charset="0"/>
                <a:ea typeface="Times New Roman" panose="02020603050405020304" pitchFamily="18" charset="0"/>
              </a:rPr>
              <a:t> </a:t>
            </a:r>
            <a:r>
              <a:rPr lang="uk-UA" sz="2400" spc="-10" dirty="0">
                <a:latin typeface="Times New Roman" panose="02020603050405020304" pitchFamily="18" charset="0"/>
                <a:ea typeface="Times New Roman" panose="02020603050405020304" pitchFamily="18" charset="0"/>
              </a:rPr>
              <a:t>15...25</a:t>
            </a:r>
            <a:r>
              <a:rPr lang="en-US" sz="2400" spc="-10" dirty="0">
                <a:latin typeface="Times New Roman" panose="02020603050405020304" pitchFamily="18" charset="0"/>
                <a:ea typeface="Times New Roman" panose="02020603050405020304" pitchFamily="18" charset="0"/>
              </a:rPr>
              <a:t> </a:t>
            </a:r>
            <a:r>
              <a:rPr lang="uk-UA" sz="2400" spc="-10" dirty="0">
                <a:latin typeface="Times New Roman" panose="02020603050405020304" pitchFamily="18" charset="0"/>
                <a:ea typeface="Times New Roman" panose="02020603050405020304" pitchFamily="18" charset="0"/>
              </a:rPr>
              <a:t>м/</a:t>
            </a:r>
            <a:r>
              <a:rPr lang="en-US" sz="2400" spc="-10" dirty="0">
                <a:latin typeface="Times New Roman" panose="02020603050405020304" pitchFamily="18" charset="0"/>
                <a:ea typeface="Times New Roman" panose="02020603050405020304" pitchFamily="18" charset="0"/>
              </a:rPr>
              <a:t>c</a:t>
            </a:r>
            <a:r>
              <a:rPr lang="uk-UA" sz="2400" spc="-10" dirty="0">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513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5017" y="2955255"/>
            <a:ext cx="9762146" cy="1569660"/>
          </a:xfrm>
          <a:prstGeom prst="rect">
            <a:avLst/>
          </a:prstGeom>
        </p:spPr>
        <p:txBody>
          <a:bodyPr wrap="square">
            <a:spAutoFit/>
          </a:bodyPr>
          <a:lstStyle/>
          <a:p>
            <a:r>
              <a:rPr lang="uk-UA" sz="2400" spc="-10" dirty="0">
                <a:latin typeface="Times New Roman" panose="02020603050405020304" pitchFamily="18" charset="0"/>
                <a:ea typeface="Times New Roman" panose="02020603050405020304" pitchFamily="18" charset="0"/>
              </a:rPr>
              <a:t>При обробці загартованих сталей швидкість різання торцевими фрезами з композиту 10 за часом роботи до досягнення зношування </a:t>
            </a:r>
            <a:r>
              <a:rPr lang="en-US" sz="2400" i="1" spc="-10" dirty="0">
                <a:latin typeface="Times New Roman" panose="02020603050405020304" pitchFamily="18" charset="0"/>
                <a:ea typeface="Times New Roman" panose="02020603050405020304" pitchFamily="18" charset="0"/>
              </a:rPr>
              <a:t>h</a:t>
            </a:r>
            <a:r>
              <a:rPr lang="ru-RU" sz="2400" spc="-10" baseline="-25000" dirty="0">
                <a:latin typeface="Times New Roman" panose="02020603050405020304" pitchFamily="18" charset="0"/>
                <a:ea typeface="Times New Roman" panose="02020603050405020304" pitchFamily="18" charset="0"/>
              </a:rPr>
              <a:t>3</a:t>
            </a:r>
            <a:r>
              <a:rPr lang="en-US" sz="2400" spc="-10" dirty="0">
                <a:latin typeface="Times New Roman" panose="02020603050405020304" pitchFamily="18" charset="0"/>
                <a:ea typeface="Times New Roman" panose="02020603050405020304" pitchFamily="18" charset="0"/>
              </a:rPr>
              <a:t> </a:t>
            </a:r>
            <a:r>
              <a:rPr lang="ru-RU" sz="2400" spc="-10" dirty="0">
                <a:latin typeface="Times New Roman" panose="02020603050405020304" pitchFamily="18" charset="0"/>
                <a:ea typeface="Times New Roman" panose="02020603050405020304" pitchFamily="18" charset="0"/>
              </a:rPr>
              <a:t>=</a:t>
            </a:r>
            <a:r>
              <a:rPr lang="en-US" sz="2400" spc="-10" dirty="0">
                <a:latin typeface="Times New Roman" panose="02020603050405020304" pitchFamily="18" charset="0"/>
                <a:ea typeface="Times New Roman" panose="02020603050405020304" pitchFamily="18" charset="0"/>
              </a:rPr>
              <a:t> </a:t>
            </a:r>
            <a:r>
              <a:rPr lang="ru-RU" sz="2400" spc="-10" dirty="0">
                <a:latin typeface="Times New Roman" panose="02020603050405020304" pitchFamily="18" charset="0"/>
                <a:ea typeface="Times New Roman" panose="02020603050405020304" pitchFamily="18" charset="0"/>
              </a:rPr>
              <a:t>0,4 </a:t>
            </a:r>
            <a:r>
              <a:rPr lang="uk-UA" sz="2400" spc="-10" dirty="0">
                <a:latin typeface="Times New Roman" panose="02020603050405020304" pitchFamily="18" charset="0"/>
                <a:ea typeface="Times New Roman" panose="02020603050405020304" pitchFamily="18" charset="0"/>
              </a:rPr>
              <a:t>мм значно нижча, в окремих випадках на порядок, ніж при обробці плоских поверхонь деталей з чавунів.</a:t>
            </a:r>
            <a:endParaRPr lang="ru-RU" sz="2400" dirty="0"/>
          </a:p>
        </p:txBody>
      </p:sp>
    </p:spTree>
    <p:extLst>
      <p:ext uri="{BB962C8B-B14F-4D97-AF65-F5344CB8AC3E}">
        <p14:creationId xmlns:p14="http://schemas.microsoft.com/office/powerpoint/2010/main" val="131366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r 1 razd 1"/>
          <p:cNvPicPr>
            <a:picLocks noChangeAspect="1" noChangeArrowheads="1"/>
          </p:cNvPicPr>
          <p:nvPr/>
        </p:nvPicPr>
        <p:blipFill>
          <a:blip r:embed="rId2">
            <a:extLst>
              <a:ext uri="{28A0092B-C50C-407E-A947-70E740481C1C}">
                <a14:useLocalDpi xmlns:a14="http://schemas.microsoft.com/office/drawing/2010/main" val="0"/>
              </a:ext>
            </a:extLst>
          </a:blip>
          <a:srcRect l="3279" t="1086" r="1500" b="5069"/>
          <a:stretch>
            <a:fillRect/>
          </a:stretch>
        </p:blipFill>
        <p:spPr bwMode="auto">
          <a:xfrm>
            <a:off x="3491346" y="157942"/>
            <a:ext cx="4771505" cy="64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82172"/>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102</TotalTime>
  <Words>2116</Words>
  <Application>Microsoft Office PowerPoint</Application>
  <PresentationFormat>Широкоэкранный</PresentationFormat>
  <Paragraphs>108</Paragraphs>
  <Slides>44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1" baseType="lpstr">
      <vt:lpstr>Arial</vt:lpstr>
      <vt:lpstr>Symbol</vt:lpstr>
      <vt:lpstr>Times New Roman</vt:lpstr>
      <vt:lpstr>Trebuchet MS</vt:lpstr>
      <vt:lpstr>Wingdings 3</vt:lpstr>
      <vt:lpstr>Грань</vt:lpstr>
      <vt:lpstr>KompasFRWFile</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Пользователь Windows</dc:creator>
  <cp:lastModifiedBy>Пользователь Windows</cp:lastModifiedBy>
  <cp:revision>15</cp:revision>
  <dcterms:created xsi:type="dcterms:W3CDTF">2021-03-29T17:45:44Z</dcterms:created>
  <dcterms:modified xsi:type="dcterms:W3CDTF">2024-10-12T16:16:31Z</dcterms:modified>
</cp:coreProperties>
</file>