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8" r:id="rId22"/>
    <p:sldId id="276" r:id="rId23"/>
    <p:sldId id="277"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78"/>
  </p:normalViewPr>
  <p:slideViewPr>
    <p:cSldViewPr snapToGrid="0">
      <p:cViewPr varScale="1">
        <p:scale>
          <a:sx n="113" d="100"/>
          <a:sy n="113" d="100"/>
        </p:scale>
        <p:origin x="52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ru-RU"/>
              <a:t>Образец заголовка</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11/27/22</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11/27/22</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a:t>Образец заголовка</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11/27/22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11/27/22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11/27/22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11/27/22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ru-RU"/>
              <a:t>Образец заголовка</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11/27/22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11/27/22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11/27/22</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FCA0F7D-9023-F0CD-31D4-C2F731857DA0}"/>
              </a:ext>
            </a:extLst>
          </p:cNvPr>
          <p:cNvSpPr>
            <a:spLocks noGrp="1"/>
          </p:cNvSpPr>
          <p:nvPr>
            <p:ph type="ctrTitle"/>
          </p:nvPr>
        </p:nvSpPr>
        <p:spPr/>
        <p:txBody>
          <a:bodyPr/>
          <a:lstStyle/>
          <a:p>
            <a:r>
              <a:rPr lang="ru-RU" sz="3200" dirty="0"/>
              <a:t>З</a:t>
            </a:r>
            <a:r>
              <a:rPr lang="ru-UA" sz="3200" dirty="0"/>
              <a:t>абезпечення конкурентоспроможності в контексті ефективності бізнесу</a:t>
            </a:r>
          </a:p>
        </p:txBody>
      </p:sp>
      <p:sp>
        <p:nvSpPr>
          <p:cNvPr id="3" name="Подзаголовок 2">
            <a:extLst>
              <a:ext uri="{FF2B5EF4-FFF2-40B4-BE49-F238E27FC236}">
                <a16:creationId xmlns:a16="http://schemas.microsoft.com/office/drawing/2014/main" id="{DBFE50DD-964A-C767-1410-7777CF7FA9F1}"/>
              </a:ext>
            </a:extLst>
          </p:cNvPr>
          <p:cNvSpPr>
            <a:spLocks noGrp="1"/>
          </p:cNvSpPr>
          <p:nvPr>
            <p:ph type="subTitle" idx="1"/>
          </p:nvPr>
        </p:nvSpPr>
        <p:spPr/>
        <p:txBody>
          <a:bodyPr/>
          <a:lstStyle/>
          <a:p>
            <a:r>
              <a:rPr lang="ru-RU" dirty="0"/>
              <a:t>Л</a:t>
            </a:r>
            <a:r>
              <a:rPr lang="ru-UA" dirty="0"/>
              <a:t>екція </a:t>
            </a:r>
          </a:p>
        </p:txBody>
      </p:sp>
    </p:spTree>
    <p:extLst>
      <p:ext uri="{BB962C8B-B14F-4D97-AF65-F5344CB8AC3E}">
        <p14:creationId xmlns:p14="http://schemas.microsoft.com/office/powerpoint/2010/main" val="3005531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D3337E7-F23D-366D-4B3F-7CAB844AD55E}"/>
              </a:ext>
            </a:extLst>
          </p:cNvPr>
          <p:cNvSpPr>
            <a:spLocks noGrp="1"/>
          </p:cNvSpPr>
          <p:nvPr>
            <p:ph idx="1"/>
          </p:nvPr>
        </p:nvSpPr>
        <p:spPr>
          <a:xfrm>
            <a:off x="936977" y="101600"/>
            <a:ext cx="10611555" cy="6254044"/>
          </a:xfrm>
        </p:spPr>
        <p:txBody>
          <a:bodyPr/>
          <a:lstStyle/>
          <a:p>
            <a:r>
              <a:rPr lang="ru-RU" sz="1800" b="1" dirty="0" err="1">
                <a:effectLst/>
                <a:latin typeface="Times New Roman" panose="02020603050405020304" pitchFamily="18" charset="0"/>
                <a:ea typeface="TimesNewRomanPS-BoldMT"/>
                <a:cs typeface="Times New Roman" panose="02020603050405020304" pitchFamily="18" charset="0"/>
              </a:rPr>
              <a:t>Рівень</a:t>
            </a:r>
            <a:r>
              <a:rPr lang="ru-RU" sz="1800" b="1" dirty="0">
                <a:effectLst/>
                <a:latin typeface="Times New Roman" panose="02020603050405020304" pitchFamily="18" charset="0"/>
                <a:ea typeface="TimesNewRomanPS-BoldMT"/>
                <a:cs typeface="Times New Roman" panose="02020603050405020304" pitchFamily="18" charset="0"/>
              </a:rPr>
              <a:t> </a:t>
            </a:r>
            <a:r>
              <a:rPr lang="ru-RU" sz="1800" b="1" dirty="0" err="1">
                <a:effectLst/>
                <a:latin typeface="Times New Roman" panose="02020603050405020304" pitchFamily="18" charset="0"/>
                <a:ea typeface="TimesNewRomanPS-BoldMT"/>
                <a:cs typeface="Times New Roman" panose="02020603050405020304" pitchFamily="18" charset="0"/>
              </a:rPr>
              <a:t>конкурентної</a:t>
            </a:r>
            <a:r>
              <a:rPr lang="ru-RU" sz="1800" b="1" dirty="0">
                <a:effectLst/>
                <a:latin typeface="Times New Roman" panose="02020603050405020304" pitchFamily="18" charset="0"/>
                <a:ea typeface="TimesNewRomanPS-BoldMT"/>
                <a:cs typeface="Times New Roman" panose="02020603050405020304" pitchFamily="18" charset="0"/>
              </a:rPr>
              <a:t> </a:t>
            </a:r>
            <a:r>
              <a:rPr lang="ru-RU" sz="1800" b="1" dirty="0" err="1">
                <a:effectLst/>
                <a:latin typeface="Times New Roman" panose="02020603050405020304" pitchFamily="18" charset="0"/>
                <a:ea typeface="TimesNewRomanPS-BoldMT"/>
                <a:cs typeface="Times New Roman" panose="02020603050405020304" pitchFamily="18" charset="0"/>
              </a:rPr>
              <a:t>боротьби</a:t>
            </a:r>
            <a:r>
              <a:rPr lang="ru-RU" sz="1800" b="1" dirty="0">
                <a:effectLst/>
                <a:latin typeface="Times New Roman" panose="02020603050405020304" pitchFamily="18" charset="0"/>
                <a:ea typeface="TimesNewRomanPS-BoldMT"/>
                <a:cs typeface="Times New Roman" panose="02020603050405020304" pitchFamily="18" charset="0"/>
              </a:rPr>
              <a:t>. </a:t>
            </a:r>
            <a:r>
              <a:rPr lang="ru-RU" sz="1800" dirty="0">
                <a:effectLst/>
                <a:latin typeface="Times New Roman" panose="02020603050405020304" pitchFamily="18" charset="0"/>
                <a:ea typeface="TimesNewRomanPS-BoldItalicMT"/>
                <a:cs typeface="Times New Roman" panose="02020603050405020304" pitchFamily="18" charset="0"/>
              </a:rPr>
              <a:t>Для </a:t>
            </a:r>
            <a:r>
              <a:rPr lang="ru-RU" sz="1800" dirty="0" err="1">
                <a:effectLst/>
                <a:latin typeface="Times New Roman" panose="02020603050405020304" pitchFamily="18" charset="0"/>
                <a:ea typeface="TimesNewRomanPS-BoldItalicMT"/>
                <a:cs typeface="Times New Roman" panose="02020603050405020304" pitchFamily="18" charset="0"/>
              </a:rPr>
              <a:t>більшості</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галузей</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це</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визначальний</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чинник</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що</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впливає</a:t>
            </a:r>
            <a:r>
              <a:rPr lang="ru-RU" sz="1800" dirty="0">
                <a:effectLst/>
                <a:latin typeface="Times New Roman" panose="02020603050405020304" pitchFamily="18" charset="0"/>
                <a:ea typeface="TimesNewRomanPS-BoldItalicMT"/>
                <a:cs typeface="Times New Roman" panose="02020603050405020304" pitchFamily="18" charset="0"/>
              </a:rPr>
              <a:t> на </a:t>
            </a:r>
            <a:r>
              <a:rPr lang="ru-RU" sz="1800" dirty="0" err="1">
                <a:effectLst/>
                <a:latin typeface="Times New Roman" panose="02020603050405020304" pitchFamily="18" charset="0"/>
                <a:ea typeface="TimesNewRomanPS-BoldItalicMT"/>
                <a:cs typeface="Times New Roman" panose="02020603050405020304" pitchFamily="18" charset="0"/>
              </a:rPr>
              <a:t>рівень</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конкуренції</a:t>
            </a:r>
            <a:r>
              <a:rPr lang="ru-RU" sz="1800" dirty="0">
                <a:effectLst/>
                <a:latin typeface="Times New Roman" panose="02020603050405020304" pitchFamily="18" charset="0"/>
                <a:ea typeface="TimesNewRomanPS-BoldItalicMT"/>
                <a:cs typeface="Times New Roman" panose="02020603050405020304" pitchFamily="18" charset="0"/>
              </a:rPr>
              <a:t> в </a:t>
            </a:r>
            <a:r>
              <a:rPr lang="ru-RU" sz="1800" dirty="0" err="1">
                <a:effectLst/>
                <a:latin typeface="Times New Roman" panose="02020603050405020304" pitchFamily="18" charset="0"/>
                <a:ea typeface="TimesNewRomanPS-BoldItalicMT"/>
                <a:cs typeface="Times New Roman" panose="02020603050405020304" pitchFamily="18" charset="0"/>
              </a:rPr>
              <a:t>галузі</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Іноді</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гравці</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конкурують</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агресивно</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іноді</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відбувається</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нецінова</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конкуренція</a:t>
            </a:r>
            <a:r>
              <a:rPr lang="ru-RU" sz="1800" dirty="0">
                <a:effectLst/>
                <a:latin typeface="Times New Roman" panose="02020603050405020304" pitchFamily="18" charset="0"/>
                <a:ea typeface="TimesNewRomanPS-BoldItalicMT"/>
                <a:cs typeface="Times New Roman" panose="02020603050405020304" pitchFamily="18" charset="0"/>
              </a:rPr>
              <a:t> в </a:t>
            </a:r>
            <a:r>
              <a:rPr lang="ru-RU" sz="1800" dirty="0" err="1">
                <a:effectLst/>
                <a:latin typeface="Times New Roman" panose="02020603050405020304" pitchFamily="18" charset="0"/>
                <a:ea typeface="TimesNewRomanPS-BoldItalicMT"/>
                <a:cs typeface="Times New Roman" panose="02020603050405020304" pitchFamily="18" charset="0"/>
              </a:rPr>
              <a:t>інноваціях,маркетингу</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бізнес</a:t>
            </a:r>
            <a:r>
              <a:rPr lang="ru-RU" sz="1800" dirty="0">
                <a:effectLst/>
                <a:latin typeface="Times New Roman" panose="02020603050405020304" pitchFamily="18" charset="0"/>
                <a:ea typeface="TimesNewRomanPS-BoldItalicMT"/>
                <a:cs typeface="Times New Roman" panose="02020603050405020304" pitchFamily="18" charset="0"/>
              </a:rPr>
              <a:t>-моделях і т. д. Силами </a:t>
            </a:r>
            <a:r>
              <a:rPr lang="ru-RU" sz="1800" dirty="0" err="1">
                <a:effectLst/>
                <a:latin typeface="Times New Roman" panose="02020603050405020304" pitchFamily="18" charset="0"/>
                <a:ea typeface="TimesNewRomanPS-BoldItalicMT"/>
                <a:cs typeface="Times New Roman" panose="02020603050405020304" pitchFamily="18" charset="0"/>
              </a:rPr>
              <a:t>впливу</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є</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кількість</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конкурентів</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рівень</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зростання</a:t>
            </a:r>
            <a:r>
              <a:rPr lang="ru-RU" sz="1800" dirty="0">
                <a:effectLst/>
                <a:latin typeface="Times New Roman" panose="02020603050405020304" pitchFamily="18" charset="0"/>
                <a:ea typeface="TimesNewRomanPS-BoldItalicMT"/>
                <a:cs typeface="Times New Roman" panose="02020603050405020304" pitchFamily="18" charset="0"/>
              </a:rPr>
              <a:t> ринку, </a:t>
            </a:r>
            <a:r>
              <a:rPr lang="ru-RU" sz="1800" dirty="0" err="1">
                <a:effectLst/>
                <a:latin typeface="Times New Roman" panose="02020603050405020304" pitchFamily="18" charset="0"/>
                <a:ea typeface="TimesNewRomanPS-BoldItalicMT"/>
                <a:cs typeface="Times New Roman" panose="02020603050405020304" pitchFamily="18" charset="0"/>
              </a:rPr>
              <a:t>критерії</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насичення</a:t>
            </a:r>
            <a:r>
              <a:rPr lang="ru-RU" sz="1800" dirty="0">
                <a:effectLst/>
                <a:latin typeface="Times New Roman" panose="02020603050405020304" pitchFamily="18" charset="0"/>
                <a:ea typeface="TimesNewRomanPS-BoldItalicMT"/>
                <a:cs typeface="Times New Roman" panose="02020603050405020304" pitchFamily="18" charset="0"/>
              </a:rPr>
              <a:t> ринку, </a:t>
            </a:r>
            <a:r>
              <a:rPr lang="ru-RU" sz="1800" dirty="0" err="1">
                <a:effectLst/>
                <a:latin typeface="Times New Roman" panose="02020603050405020304" pitchFamily="18" charset="0"/>
                <a:ea typeface="TimesNewRomanPS-BoldItalicMT"/>
                <a:cs typeface="Times New Roman" panose="02020603050405020304" pitchFamily="18" charset="0"/>
              </a:rPr>
              <a:t>бар'єри</a:t>
            </a:r>
            <a:r>
              <a:rPr lang="ru-RU" sz="1800" dirty="0">
                <a:effectLst/>
                <a:latin typeface="Times New Roman" panose="02020603050405020304" pitchFamily="18" charset="0"/>
                <a:ea typeface="TimesNewRomanPS-BoldItalicMT"/>
                <a:cs typeface="Times New Roman" panose="02020603050405020304" pitchFamily="18" charset="0"/>
              </a:rPr>
              <a:t> входу в </a:t>
            </a:r>
            <a:r>
              <a:rPr lang="ru-RU" sz="1800" dirty="0" err="1">
                <a:effectLst/>
                <a:latin typeface="Times New Roman" panose="02020603050405020304" pitchFamily="18" charset="0"/>
                <a:ea typeface="TimesNewRomanPS-BoldItalicMT"/>
                <a:cs typeface="Times New Roman" panose="02020603050405020304" pitchFamily="18" charset="0"/>
              </a:rPr>
              <a:t>галузь</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бар'єри</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виходу</a:t>
            </a:r>
            <a:r>
              <a:rPr lang="ru-RU" sz="1800" dirty="0">
                <a:effectLst/>
                <a:latin typeface="Times New Roman" panose="02020603050405020304" pitchFamily="18" charset="0"/>
                <a:ea typeface="TimesNewRomanPS-BoldItalicMT"/>
                <a:cs typeface="Times New Roman" panose="02020603050405020304" pitchFamily="18" charset="0"/>
              </a:rPr>
              <a:t> з </a:t>
            </a:r>
            <a:r>
              <a:rPr lang="ru-RU" sz="1800" dirty="0" err="1">
                <a:effectLst/>
                <a:latin typeface="Times New Roman" panose="02020603050405020304" pitchFamily="18" charset="0"/>
                <a:ea typeface="TimesNewRomanPS-BoldItalicMT"/>
                <a:cs typeface="Times New Roman" panose="02020603050405020304" pitchFamily="18" charset="0"/>
              </a:rPr>
              <a:t>галузі</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відмітні</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риси</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конкурентів</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рівень</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витрат</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конкурентів</a:t>
            </a:r>
            <a:r>
              <a:rPr lang="ru-RU" sz="1800" dirty="0">
                <a:effectLst/>
                <a:latin typeface="Times New Roman" panose="02020603050405020304" pitchFamily="18" charset="0"/>
                <a:ea typeface="TimesNewRomanPS-BoldItalicMT"/>
                <a:cs typeface="Times New Roman" panose="02020603050405020304" pitchFamily="18" charset="0"/>
              </a:rPr>
              <a:t> на рекламу, </a:t>
            </a:r>
            <a:r>
              <a:rPr lang="ru-RU" sz="1800" dirty="0" err="1">
                <a:effectLst/>
                <a:latin typeface="Times New Roman" panose="02020603050405020304" pitchFamily="18" charset="0"/>
                <a:ea typeface="TimesNewRomanPS-BoldItalicMT"/>
                <a:cs typeface="Times New Roman" panose="02020603050405020304" pitchFamily="18" charset="0"/>
              </a:rPr>
              <a:t>амбіції</a:t>
            </a:r>
            <a:r>
              <a:rPr lang="ru-RU" sz="1800" dirty="0">
                <a:effectLst/>
                <a:latin typeface="Times New Roman" panose="02020603050405020304" pitchFamily="18" charset="0"/>
                <a:ea typeface="TimesNewRomanPS-BoldItalicMT"/>
                <a:cs typeface="Times New Roman" panose="02020603050405020304" pitchFamily="18" charset="0"/>
              </a:rPr>
              <a:t> перших </a:t>
            </a:r>
            <a:r>
              <a:rPr lang="ru-RU" sz="1800" dirty="0" err="1">
                <a:effectLst/>
                <a:latin typeface="Times New Roman" panose="02020603050405020304" pitchFamily="18" charset="0"/>
                <a:ea typeface="TimesNewRomanPS-BoldItalicMT"/>
                <a:cs typeface="Times New Roman" panose="02020603050405020304" pitchFamily="18" charset="0"/>
              </a:rPr>
              <a:t>осіб</a:t>
            </a:r>
            <a:r>
              <a:rPr lang="ru-RU" sz="1800" dirty="0">
                <a:effectLst/>
                <a:latin typeface="Times New Roman" panose="02020603050405020304" pitchFamily="18" charset="0"/>
                <a:ea typeface="TimesNewRomanPS-BoldItalicMT"/>
                <a:cs typeface="Times New Roman" panose="02020603050405020304" pitchFamily="18" charset="0"/>
              </a:rPr>
              <a:t> та </a:t>
            </a:r>
            <a:r>
              <a:rPr lang="ru-RU" sz="1800" dirty="0" err="1">
                <a:effectLst/>
                <a:latin typeface="Times New Roman" panose="02020603050405020304" pitchFamily="18" charset="0"/>
                <a:ea typeface="TimesNewRomanPS-BoldItalicMT"/>
                <a:cs typeface="Times New Roman" panose="02020603050405020304" pitchFamily="18" charset="0"/>
              </a:rPr>
              <a:t>акціонерів</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конкурентів</a:t>
            </a:r>
            <a:r>
              <a:rPr lang="ru-RU" sz="1800" dirty="0">
                <a:effectLst/>
                <a:latin typeface="Times New Roman" panose="02020603050405020304" pitchFamily="18" charset="0"/>
                <a:ea typeface="TimesNewRomanPS-BoldItalicMT"/>
                <a:cs typeface="Times New Roman" panose="02020603050405020304" pitchFamily="18" charset="0"/>
              </a:rPr>
              <a:t>.</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r>
              <a:rPr lang="ru-RU" sz="1800" dirty="0" err="1">
                <a:effectLst/>
                <a:latin typeface="Times New Roman" panose="02020603050405020304" pitchFamily="18" charset="0"/>
                <a:ea typeface="TimesNewRomanPS-BoldItalicMT"/>
              </a:rPr>
              <a:t>Крім</a:t>
            </a:r>
            <a:r>
              <a:rPr lang="ru-RU" sz="1800" dirty="0">
                <a:effectLst/>
                <a:latin typeface="Times New Roman" panose="02020603050405020304" pitchFamily="18" charset="0"/>
                <a:ea typeface="TimesNewRomanPS-BoldItalicMT"/>
              </a:rPr>
              <a:t> </a:t>
            </a:r>
            <a:r>
              <a:rPr lang="ru-RU" sz="1800" dirty="0" err="1">
                <a:effectLst/>
                <a:latin typeface="Times New Roman" panose="02020603050405020304" pitchFamily="18" charset="0"/>
                <a:ea typeface="TimesNewRomanPS-BoldItalicMT"/>
              </a:rPr>
              <a:t>перерахованих</a:t>
            </a:r>
            <a:r>
              <a:rPr lang="ru-RU" sz="1800" dirty="0">
                <a:effectLst/>
                <a:latin typeface="Times New Roman" panose="02020603050405020304" pitchFamily="18" charset="0"/>
                <a:ea typeface="TimesNewRomanPS-BoldItalicMT"/>
              </a:rPr>
              <a:t> у </a:t>
            </a:r>
            <a:r>
              <a:rPr lang="ru-RU" sz="1800" dirty="0" err="1">
                <a:effectLst/>
                <a:latin typeface="Times New Roman" panose="02020603050405020304" pitchFamily="18" charset="0"/>
                <a:ea typeface="TimesNewRomanPS-BoldItalicMT"/>
              </a:rPr>
              <a:t>моделі</a:t>
            </a:r>
            <a:r>
              <a:rPr lang="ru-RU" sz="1800" dirty="0">
                <a:effectLst/>
                <a:latin typeface="Times New Roman" panose="02020603050405020304" pitchFamily="18" charset="0"/>
                <a:ea typeface="TimesNewRomanPS-BoldItalicMT"/>
              </a:rPr>
              <a:t> М. Портера </a:t>
            </a:r>
            <a:r>
              <a:rPr lang="ru-RU" sz="1800" dirty="0" err="1">
                <a:effectLst/>
                <a:latin typeface="Times New Roman" panose="02020603050405020304" pitchFamily="18" charset="0"/>
                <a:ea typeface="TimesNewRomanPS-BoldItalicMT"/>
              </a:rPr>
              <a:t>п'яти</a:t>
            </a:r>
            <a:r>
              <a:rPr lang="ru-RU" sz="1800" dirty="0">
                <a:effectLst/>
                <a:latin typeface="Times New Roman" panose="02020603050405020304" pitchFamily="18" charset="0"/>
                <a:ea typeface="TimesNewRomanPS-BoldItalicMT"/>
              </a:rPr>
              <a:t> </a:t>
            </a:r>
            <a:r>
              <a:rPr lang="ru-RU" sz="1800" dirty="0" err="1">
                <a:effectLst/>
                <a:latin typeface="Times New Roman" panose="02020603050405020304" pitchFamily="18" charset="0"/>
                <a:ea typeface="TimesNewRomanPS-BoldItalicMT"/>
              </a:rPr>
              <a:t>факторів</a:t>
            </a:r>
            <a:r>
              <a:rPr lang="ru-RU" sz="1800" dirty="0">
                <a:effectLst/>
                <a:latin typeface="Times New Roman" panose="02020603050405020304" pitchFamily="18" charset="0"/>
                <a:ea typeface="TimesNewRomanPS-BoldItalicMT"/>
              </a:rPr>
              <a:t>, </a:t>
            </a:r>
            <a:r>
              <a:rPr lang="ru-RU" sz="1800" dirty="0" err="1">
                <a:effectLst/>
                <a:latin typeface="Times New Roman" panose="02020603050405020304" pitchFamily="18" charset="0"/>
                <a:ea typeface="TimesNewRomanPS-BoldItalicMT"/>
              </a:rPr>
              <a:t>істотний</a:t>
            </a:r>
            <a:r>
              <a:rPr lang="ru-RU" sz="1800" dirty="0">
                <a:effectLst/>
                <a:latin typeface="Times New Roman" panose="02020603050405020304" pitchFamily="18" charset="0"/>
                <a:ea typeface="TimesNewRomanPS-BoldItalicMT"/>
              </a:rPr>
              <a:t> </a:t>
            </a:r>
            <a:r>
              <a:rPr lang="ru-RU" sz="1800" dirty="0" err="1">
                <a:effectLst/>
                <a:latin typeface="Times New Roman" panose="02020603050405020304" pitchFamily="18" charset="0"/>
                <a:ea typeface="TimesNewRomanPS-BoldItalicMT"/>
              </a:rPr>
              <a:t>вплив</a:t>
            </a:r>
            <a:r>
              <a:rPr lang="ru-RU" sz="1800" dirty="0">
                <a:effectLst/>
                <a:latin typeface="Times New Roman" panose="02020603050405020304" pitchFamily="18" charset="0"/>
                <a:ea typeface="TimesNewRomanPS-BoldItalicMT"/>
              </a:rPr>
              <a:t> на </a:t>
            </a:r>
            <a:r>
              <a:rPr lang="ru-RU" sz="1800" dirty="0" err="1">
                <a:effectLst/>
                <a:latin typeface="Times New Roman" panose="02020603050405020304" pitchFamily="18" charset="0"/>
                <a:ea typeface="TimesNewRomanPS-BoldItalicMT"/>
              </a:rPr>
              <a:t>формування</a:t>
            </a:r>
            <a:r>
              <a:rPr lang="ru-RU" sz="1800" dirty="0">
                <a:effectLst/>
                <a:latin typeface="Times New Roman" panose="02020603050405020304" pitchFamily="18" charset="0"/>
                <a:ea typeface="TimesNewRomanPS-BoldItalicMT"/>
              </a:rPr>
              <a:t> </a:t>
            </a:r>
            <a:r>
              <a:rPr lang="ru-RU" sz="1800" dirty="0" err="1">
                <a:effectLst/>
                <a:latin typeface="Times New Roman" panose="02020603050405020304" pitchFamily="18" charset="0"/>
                <a:ea typeface="TimesNewRomanPS-BoldItalicMT"/>
              </a:rPr>
              <a:t>конкурентних</a:t>
            </a:r>
            <a:r>
              <a:rPr lang="ru-RU" sz="1800" dirty="0">
                <a:effectLst/>
                <a:latin typeface="Times New Roman" panose="02020603050405020304" pitchFamily="18" charset="0"/>
                <a:ea typeface="TimesNewRomanPS-BoldItalicMT"/>
              </a:rPr>
              <a:t> </a:t>
            </a:r>
            <a:r>
              <a:rPr lang="ru-RU" sz="1800" dirty="0" err="1">
                <a:effectLst/>
                <a:latin typeface="Times New Roman" panose="02020603050405020304" pitchFamily="18" charset="0"/>
                <a:ea typeface="TimesNewRomanPS-BoldItalicMT"/>
              </a:rPr>
              <a:t>переваг</a:t>
            </a:r>
            <a:r>
              <a:rPr lang="ru-RU" sz="1800" dirty="0">
                <a:effectLst/>
                <a:latin typeface="Times New Roman" panose="02020603050405020304" pitchFamily="18" charset="0"/>
                <a:ea typeface="TimesNewRomanPS-BoldItalicMT"/>
              </a:rPr>
              <a:t> та </a:t>
            </a:r>
            <a:r>
              <a:rPr lang="ru-RU" sz="1800" dirty="0" err="1">
                <a:effectLst/>
                <a:latin typeface="Times New Roman" panose="02020603050405020304" pitchFamily="18" charset="0"/>
                <a:ea typeface="TimesNewRomanPS-BoldItalicMT"/>
              </a:rPr>
              <a:t>забезпечення</a:t>
            </a:r>
            <a:r>
              <a:rPr lang="ru-RU" sz="1800" dirty="0">
                <a:effectLst/>
                <a:latin typeface="Times New Roman" panose="02020603050405020304" pitchFamily="18" charset="0"/>
                <a:ea typeface="TimesNewRomanPS-BoldItalicMT"/>
              </a:rPr>
              <a:t> </a:t>
            </a:r>
            <a:r>
              <a:rPr lang="ru-RU" sz="1800" dirty="0" err="1">
                <a:effectLst/>
                <a:latin typeface="Times New Roman" panose="02020603050405020304" pitchFamily="18" charset="0"/>
                <a:ea typeface="TimesNewRomanPS-BoldItalicMT"/>
              </a:rPr>
              <a:t>конкурентоспроможності</a:t>
            </a:r>
            <a:r>
              <a:rPr lang="ru-RU" sz="1800" dirty="0">
                <a:effectLst/>
                <a:latin typeface="Times New Roman" panose="02020603050405020304" pitchFamily="18" charset="0"/>
                <a:ea typeface="TimesNewRomanPS-BoldItalicMT"/>
              </a:rPr>
              <a:t> </a:t>
            </a:r>
            <a:r>
              <a:rPr lang="ru-RU" sz="1800" dirty="0" err="1">
                <a:effectLst/>
                <a:latin typeface="Times New Roman" panose="02020603050405020304" pitchFamily="18" charset="0"/>
                <a:ea typeface="TimesNewRomanPS-BoldItalicMT"/>
              </a:rPr>
              <a:t>підприємства</a:t>
            </a:r>
            <a:r>
              <a:rPr lang="ru-RU" sz="1800" dirty="0">
                <a:effectLst/>
                <a:latin typeface="Times New Roman" panose="02020603050405020304" pitchFamily="18" charset="0"/>
                <a:ea typeface="TimesNewRomanPS-BoldItalicMT"/>
              </a:rPr>
              <a:t> </a:t>
            </a:r>
            <a:r>
              <a:rPr lang="ru-RU" sz="1800" dirty="0" err="1">
                <a:effectLst/>
                <a:latin typeface="Times New Roman" panose="02020603050405020304" pitchFamily="18" charset="0"/>
                <a:ea typeface="TimesNewRomanPS-BoldItalicMT"/>
              </a:rPr>
              <a:t>здійснює</a:t>
            </a:r>
            <a:r>
              <a:rPr lang="ru-RU" sz="1800" dirty="0">
                <a:effectLst/>
                <a:latin typeface="Times New Roman" panose="02020603050405020304" pitchFamily="18" charset="0"/>
                <a:ea typeface="TimesNewRomanPS-BoldItalicMT"/>
              </a:rPr>
              <a:t> </a:t>
            </a:r>
            <a:r>
              <a:rPr lang="ru-RU" sz="1800" dirty="0" err="1">
                <a:effectLst/>
                <a:latin typeface="Times New Roman" panose="02020603050405020304" pitchFamily="18" charset="0"/>
                <a:ea typeface="TimesNewRomanPS-BoldItalicMT"/>
              </a:rPr>
              <a:t>також</a:t>
            </a:r>
            <a:r>
              <a:rPr lang="ru-RU" sz="1800" dirty="0">
                <a:effectLst/>
                <a:latin typeface="Times New Roman" panose="02020603050405020304" pitchFamily="18" charset="0"/>
                <a:ea typeface="TimesNewRomanPS-BoldItalicMT"/>
              </a:rPr>
              <a:t> і "</a:t>
            </a:r>
            <a:r>
              <a:rPr lang="ru-RU" sz="1800" dirty="0" err="1">
                <a:effectLst/>
                <a:latin typeface="Times New Roman" panose="02020603050405020304" pitchFamily="18" charset="0"/>
                <a:ea typeface="TimesNewRomanPS-BoldItalicMT"/>
              </a:rPr>
              <a:t>шостий</a:t>
            </a:r>
            <a:r>
              <a:rPr lang="ru-RU" sz="1800" dirty="0">
                <a:effectLst/>
                <a:latin typeface="Times New Roman" panose="02020603050405020304" pitchFamily="18" charset="0"/>
                <a:ea typeface="TimesNewRomanPS-BoldItalicMT"/>
              </a:rPr>
              <a:t>" </a:t>
            </a:r>
            <a:r>
              <a:rPr lang="ru-RU" sz="1800" dirty="0" err="1">
                <a:effectLst/>
                <a:latin typeface="Times New Roman" panose="02020603050405020304" pitchFamily="18" charset="0"/>
                <a:ea typeface="TimesNewRomanPS-BoldItalicMT"/>
              </a:rPr>
              <a:t>чинник</a:t>
            </a:r>
            <a:r>
              <a:rPr lang="ru-RU" sz="1800" dirty="0">
                <a:effectLst/>
                <a:latin typeface="Times New Roman" panose="02020603050405020304" pitchFamily="18" charset="0"/>
                <a:ea typeface="TimesNewRomanPS-BoldItalicMT"/>
              </a:rPr>
              <a:t> конкурентного </a:t>
            </a:r>
            <a:r>
              <a:rPr lang="ru-RU" sz="1800" dirty="0" err="1">
                <a:effectLst/>
                <a:latin typeface="Times New Roman" panose="02020603050405020304" pitchFamily="18" charset="0"/>
                <a:ea typeface="TimesNewRomanPS-BoldItalicMT"/>
              </a:rPr>
              <a:t>середовища</a:t>
            </a:r>
            <a:r>
              <a:rPr lang="ru-RU" sz="1800" dirty="0">
                <a:effectLst/>
                <a:latin typeface="Times New Roman" panose="02020603050405020304" pitchFamily="18" charset="0"/>
                <a:ea typeface="TimesNewRomanPS-BoldItalicMT"/>
              </a:rPr>
              <a:t> - </a:t>
            </a:r>
            <a:r>
              <a:rPr lang="ru-RU" sz="1800" b="1" dirty="0" err="1">
                <a:effectLst/>
                <a:latin typeface="Times New Roman" panose="02020603050405020304" pitchFamily="18" charset="0"/>
                <a:ea typeface="TimesNewRomanPS-BoldMT"/>
              </a:rPr>
              <a:t>державна</a:t>
            </a:r>
            <a:r>
              <a:rPr lang="ru-RU" sz="1800" b="1" dirty="0">
                <a:effectLst/>
                <a:latin typeface="Times New Roman" panose="02020603050405020304" pitchFamily="18" charset="0"/>
                <a:ea typeface="TimesNewRomanPS-BoldMT"/>
              </a:rPr>
              <a:t> </a:t>
            </a:r>
            <a:r>
              <a:rPr lang="ru-RU" sz="1800" b="1" dirty="0" err="1">
                <a:effectLst/>
                <a:latin typeface="Times New Roman" panose="02020603050405020304" pitchFamily="18" charset="0"/>
                <a:ea typeface="TimesNewRomanPS-BoldMT"/>
              </a:rPr>
              <a:t>політика</a:t>
            </a:r>
            <a:r>
              <a:rPr lang="ru-RU" sz="1800" b="1" dirty="0">
                <a:effectLst/>
                <a:latin typeface="Times New Roman" panose="02020603050405020304" pitchFamily="18" charset="0"/>
                <a:ea typeface="TimesNewRomanPS-BoldMT"/>
              </a:rPr>
              <a:t> в </a:t>
            </a:r>
            <a:r>
              <a:rPr lang="ru-RU" sz="1800" b="1" dirty="0" err="1">
                <a:effectLst/>
                <a:latin typeface="Times New Roman" panose="02020603050405020304" pitchFamily="18" charset="0"/>
                <a:ea typeface="TimesNewRomanPS-BoldMT"/>
              </a:rPr>
              <a:t>сфері</a:t>
            </a:r>
            <a:r>
              <a:rPr lang="ru-RU" sz="1800" b="1" dirty="0">
                <a:effectLst/>
                <a:latin typeface="Times New Roman" panose="02020603050405020304" pitchFamily="18" charset="0"/>
                <a:ea typeface="TimesNewRomanPS-BoldMT"/>
              </a:rPr>
              <a:t> </a:t>
            </a:r>
            <a:r>
              <a:rPr lang="ru-RU" sz="1800" b="1" dirty="0" err="1">
                <a:effectLst/>
                <a:latin typeface="Times New Roman" panose="02020603050405020304" pitchFamily="18" charset="0"/>
                <a:ea typeface="TimesNewRomanPS-BoldMT"/>
              </a:rPr>
              <a:t>регулювання</a:t>
            </a:r>
            <a:r>
              <a:rPr lang="ru-RU" sz="1800" b="1" dirty="0">
                <a:effectLst/>
                <a:latin typeface="Times New Roman" panose="02020603050405020304" pitchFamily="18" charset="0"/>
                <a:ea typeface="TimesNewRomanPS-BoldMT"/>
              </a:rPr>
              <a:t> </a:t>
            </a:r>
            <a:r>
              <a:rPr lang="ru-RU" sz="1800" b="1" dirty="0" err="1">
                <a:effectLst/>
                <a:latin typeface="Times New Roman" panose="02020603050405020304" pitchFamily="18" charset="0"/>
                <a:ea typeface="TimesNewRomanPS-BoldMT"/>
              </a:rPr>
              <a:t>конкуренції</a:t>
            </a:r>
            <a:r>
              <a:rPr lang="ru-RU" sz="1800" dirty="0">
                <a:effectLst/>
                <a:latin typeface="Times New Roman" panose="02020603050405020304" pitchFamily="18" charset="0"/>
                <a:ea typeface="TimesNewRomanPS-BoldItalicMT"/>
              </a:rPr>
              <a:t>.</a:t>
            </a:r>
            <a:r>
              <a:rPr lang="ru-UA" dirty="0">
                <a:effectLst/>
              </a:rPr>
              <a:t> </a:t>
            </a:r>
          </a:p>
          <a:p>
            <a:endParaRPr lang="ru-UA" dirty="0"/>
          </a:p>
        </p:txBody>
      </p:sp>
    </p:spTree>
    <p:extLst>
      <p:ext uri="{BB962C8B-B14F-4D97-AF65-F5344CB8AC3E}">
        <p14:creationId xmlns:p14="http://schemas.microsoft.com/office/powerpoint/2010/main" val="1090574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9D82CBC-B698-5FB3-B3B3-67426B3B8193}"/>
              </a:ext>
            </a:extLst>
          </p:cNvPr>
          <p:cNvSpPr>
            <a:spLocks noGrp="1"/>
          </p:cNvSpPr>
          <p:nvPr>
            <p:ph idx="1"/>
          </p:nvPr>
        </p:nvSpPr>
        <p:spPr>
          <a:xfrm>
            <a:off x="914399" y="146755"/>
            <a:ext cx="10938933" cy="6366933"/>
          </a:xfrm>
        </p:spPr>
        <p:txBody>
          <a:bodyPr>
            <a:normAutofit lnSpcReduction="10000"/>
          </a:bodyPr>
          <a:lstStyle/>
          <a:p>
            <a:r>
              <a:rPr lang="ru-RU" sz="1800" b="1" dirty="0" err="1">
                <a:effectLst/>
                <a:latin typeface="Times New Roman" panose="02020603050405020304" pitchFamily="18" charset="0"/>
                <a:ea typeface="Calibri" panose="020F0502020204030204" pitchFamily="34" charset="0"/>
              </a:rPr>
              <a:t>Ключові</a:t>
            </a:r>
            <a:r>
              <a:rPr lang="ru-RU" sz="1800" b="1" dirty="0">
                <a:effectLst/>
                <a:latin typeface="Times New Roman" panose="02020603050405020304" pitchFamily="18" charset="0"/>
                <a:ea typeface="Calibri" panose="020F0502020204030204" pitchFamily="34" charset="0"/>
              </a:rPr>
              <a:t> </a:t>
            </a:r>
            <a:r>
              <a:rPr lang="ru-RU" sz="1800" b="1" dirty="0" err="1">
                <a:effectLst/>
                <a:latin typeface="Times New Roman" panose="02020603050405020304" pitchFamily="18" charset="0"/>
                <a:ea typeface="Calibri" panose="020F0502020204030204" pitchFamily="34" charset="0"/>
              </a:rPr>
              <a:t>фактори</a:t>
            </a:r>
            <a:r>
              <a:rPr lang="ru-RU" sz="1800" b="1" dirty="0">
                <a:effectLst/>
                <a:latin typeface="Times New Roman" panose="02020603050405020304" pitchFamily="18" charset="0"/>
                <a:ea typeface="Calibri" panose="020F0502020204030204" pitchFamily="34" charset="0"/>
              </a:rPr>
              <a:t> </a:t>
            </a:r>
            <a:r>
              <a:rPr lang="ru-RU" sz="1800" b="1" dirty="0" err="1">
                <a:effectLst/>
                <a:latin typeface="Times New Roman" panose="02020603050405020304" pitchFamily="18" charset="0"/>
                <a:ea typeface="Calibri" panose="020F0502020204030204" pitchFamily="34" charset="0"/>
              </a:rPr>
              <a:t>успіху</a:t>
            </a:r>
            <a:r>
              <a:rPr lang="ru-RU" sz="1800" b="1" dirty="0">
                <a:effectLst/>
                <a:latin typeface="Times New Roman" panose="02020603050405020304" pitchFamily="18" charset="0"/>
                <a:ea typeface="Calibri" panose="020F0502020204030204" pitchFamily="34" charset="0"/>
              </a:rPr>
              <a:t> (КФУ</a:t>
            </a:r>
            <a:r>
              <a:rPr lang="ru-RU" sz="1800" dirty="0">
                <a:effectLst/>
                <a:latin typeface="Times New Roman" panose="02020603050405020304" pitchFamily="18" charset="0"/>
                <a:ea typeface="Calibri" panose="020F0502020204030204" pitchFamily="34" charset="0"/>
              </a:rPr>
              <a:t>) - </a:t>
            </a:r>
            <a:r>
              <a:rPr lang="ru-RU" sz="1800" dirty="0" err="1">
                <a:effectLst/>
                <a:latin typeface="Times New Roman" panose="02020603050405020304" pitchFamily="18" charset="0"/>
                <a:ea typeface="Calibri" panose="020F0502020204030204" pitchFamily="34" charset="0"/>
              </a:rPr>
              <a:t>головні</a:t>
            </a:r>
            <a:r>
              <a:rPr lang="ru-RU" sz="1800" dirty="0">
                <a:effectLst/>
                <a:latin typeface="Times New Roman" panose="02020603050405020304" pitchFamily="18" charset="0"/>
                <a:ea typeface="Calibri" panose="020F0502020204030204" pitchFamily="34" charset="0"/>
              </a:rPr>
              <a:t> </a:t>
            </a:r>
            <a:r>
              <a:rPr lang="ru-RU" sz="1800" dirty="0" err="1">
                <a:effectLst/>
                <a:latin typeface="Times New Roman" panose="02020603050405020304" pitchFamily="18" charset="0"/>
                <a:ea typeface="Calibri" panose="020F0502020204030204" pitchFamily="34" charset="0"/>
              </a:rPr>
              <a:t>визначники</a:t>
            </a:r>
            <a:r>
              <a:rPr lang="ru-RU" sz="1800" dirty="0">
                <a:effectLst/>
                <a:latin typeface="Times New Roman" panose="02020603050405020304" pitchFamily="18" charset="0"/>
                <a:ea typeface="Calibri" panose="020F0502020204030204" pitchFamily="34" charset="0"/>
              </a:rPr>
              <a:t> </a:t>
            </a:r>
            <a:r>
              <a:rPr lang="ru-RU" sz="1800" dirty="0" err="1">
                <a:effectLst/>
                <a:latin typeface="Times New Roman" panose="02020603050405020304" pitchFamily="18" charset="0"/>
                <a:ea typeface="Calibri" panose="020F0502020204030204" pitchFamily="34" charset="0"/>
              </a:rPr>
              <a:t>фінансового</a:t>
            </a:r>
            <a:r>
              <a:rPr lang="ru-RU" sz="1800" dirty="0">
                <a:effectLst/>
                <a:latin typeface="Times New Roman" panose="02020603050405020304" pitchFamily="18" charset="0"/>
                <a:ea typeface="Calibri" panose="020F0502020204030204" pitchFamily="34" charset="0"/>
              </a:rPr>
              <a:t> й конкурентного </a:t>
            </a:r>
            <a:r>
              <a:rPr lang="ru-RU" sz="1800" dirty="0" err="1">
                <a:effectLst/>
                <a:latin typeface="Times New Roman" panose="02020603050405020304" pitchFamily="18" charset="0"/>
                <a:ea typeface="Calibri" panose="020F0502020204030204" pitchFamily="34" charset="0"/>
              </a:rPr>
              <a:t>успіху</a:t>
            </a:r>
            <a:r>
              <a:rPr lang="ru-RU" sz="1800" dirty="0">
                <a:effectLst/>
                <a:latin typeface="Times New Roman" panose="02020603050405020304" pitchFamily="18" charset="0"/>
                <a:ea typeface="Calibri" panose="020F0502020204030204" pitchFamily="34" charset="0"/>
              </a:rPr>
              <a:t> в </a:t>
            </a:r>
            <a:r>
              <a:rPr lang="ru-RU" sz="1800" dirty="0" err="1">
                <a:effectLst/>
                <a:latin typeface="Times New Roman" panose="02020603050405020304" pitchFamily="18" charset="0"/>
                <a:ea typeface="Calibri" panose="020F0502020204030204" pitchFamily="34" charset="0"/>
              </a:rPr>
              <a:t>даній</a:t>
            </a:r>
            <a:r>
              <a:rPr lang="ru-RU" sz="1800" dirty="0">
                <a:effectLst/>
                <a:latin typeface="Times New Roman" panose="02020603050405020304" pitchFamily="18" charset="0"/>
                <a:ea typeface="Calibri" panose="020F0502020204030204" pitchFamily="34" charset="0"/>
              </a:rPr>
              <a:t> </a:t>
            </a:r>
            <a:r>
              <a:rPr lang="ru-RU" sz="1800" dirty="0" err="1">
                <a:effectLst/>
                <a:latin typeface="Times New Roman" panose="02020603050405020304" pitchFamily="18" charset="0"/>
                <a:ea typeface="Calibri" panose="020F0502020204030204" pitchFamily="34" charset="0"/>
              </a:rPr>
              <a:t>галузі</a:t>
            </a:r>
            <a:r>
              <a:rPr lang="ru-RU" sz="1800" dirty="0">
                <a:effectLst/>
                <a:latin typeface="Times New Roman" panose="02020603050405020304" pitchFamily="18" charset="0"/>
                <a:ea typeface="Calibri" panose="020F0502020204030204" pitchFamily="34" charset="0"/>
              </a:rPr>
              <a:t>. </a:t>
            </a:r>
          </a:p>
          <a:p>
            <a:pPr algn="just">
              <a:lnSpc>
                <a:spcPct val="150000"/>
              </a:lnSpc>
              <a:spcAft>
                <a:spcPts val="100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Вони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можуть</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служити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наріжними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каменями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побудови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стратегії</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однак</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вони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можуть</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мінятися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від</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галузі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до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галузі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Звичайно</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для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галузі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характерні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три-</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чотири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таких фактора, а з них один-два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найбільш</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важливі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і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завданням</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діагностики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є</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їхнє</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виділення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Нижче</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перераховані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типи КФУ і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їхні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складові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1.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Фактори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пов'язані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з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технологією</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компетентність</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у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наукових</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дослідженнях</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(особливо в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наукомістких</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галузях</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здатність</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до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інновацій</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у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виробничих</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процесах</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здатність</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до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інновацій</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у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продукції</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роль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експертів</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у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даній</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технології</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2.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Фактори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пов'язані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з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виробництвом</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ефективність</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низькозатратного</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виробництва</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економія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на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масштабі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виробництва</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ефект</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нагромадження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досвіду</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якість</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виробництва</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висока</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фондовіддача</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розміщення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виробництва</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що</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гарантує</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низькі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витрати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забезпечення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адекватною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кваліфікованою</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робочою</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силою,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висока</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продуктивність</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праці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(особливо в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трудомістких</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виробництвах</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дешеве</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проектування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й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технічне</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забезпечення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гнучкість</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виробництва</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при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зміні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моделей і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розмірів</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здатність</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до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інновацій</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у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продукції</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роль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експертів</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у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даній</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технології</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UA" dirty="0"/>
          </a:p>
        </p:txBody>
      </p:sp>
    </p:spTree>
    <p:extLst>
      <p:ext uri="{BB962C8B-B14F-4D97-AF65-F5344CB8AC3E}">
        <p14:creationId xmlns:p14="http://schemas.microsoft.com/office/powerpoint/2010/main" val="864498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6F896C8-2028-2CD8-5B41-C0A80202A20B}"/>
              </a:ext>
            </a:extLst>
          </p:cNvPr>
          <p:cNvSpPr>
            <a:spLocks noGrp="1"/>
          </p:cNvSpPr>
          <p:nvPr>
            <p:ph idx="1"/>
          </p:nvPr>
        </p:nvSpPr>
        <p:spPr>
          <a:xfrm>
            <a:off x="914400" y="79022"/>
            <a:ext cx="10622844" cy="6321778"/>
          </a:xfrm>
        </p:spPr>
        <p:txBody>
          <a:bodyPr>
            <a:normAutofit fontScale="92500"/>
          </a:bodyPr>
          <a:lstStyle/>
          <a:p>
            <a:pPr algn="just">
              <a:lnSpc>
                <a:spcPct val="150000"/>
              </a:lnSpc>
              <a:spcAft>
                <a:spcPts val="100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3.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Фактори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пов'язані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з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розподілом</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потужна</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мережа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дистриб'юторів</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дилерів</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можливість</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доходів</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у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роздрібній</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торгівлі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власна</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торговельна</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мережа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компанії</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швидка</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доставка.)</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4.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Фактори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пов'язані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з маркетингом: (добре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випробуваний</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перевірений</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спосіб</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продажів</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зручний</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доступний</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сервіс</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і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техобслуговування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точне</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задоволення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купівельних</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запитів</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широта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діапазону</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товарів</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комерційне</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мистецтво</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привабливий</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дизайн і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упакування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гарантії</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покупцям</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5.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Фактори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пов'язані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із</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кваліфікацією</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видатні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таланти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"ноу-хау" у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контролі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якості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експерти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в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області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проектування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експерти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в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області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технології</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здатність</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до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точної</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ясної</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реклами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здатність</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одержати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в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результаті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розробки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нові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продукти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у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фазі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науково-дослідних</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досліджень</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і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швидко</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вивести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їх</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на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ринок</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6.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Фактори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пов'язані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з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можливостями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організації</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першокласні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інформаційні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системи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здатність</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швидко</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реагувати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на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ринкові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умови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що</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змінюються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компетентність</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в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управлінні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й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наявність</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керуючих</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"ноу-хау").</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7.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Інші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типи КФУ: (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сприятливий</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імідж</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і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репутація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усвідомлення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себе, як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лідера</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зручне</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розташування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приємне</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увічливе</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обслуговування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доступ до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фінансового</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капіталу</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патентний</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захист</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загальні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низькі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витрати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UA" dirty="0"/>
          </a:p>
        </p:txBody>
      </p:sp>
    </p:spTree>
    <p:extLst>
      <p:ext uri="{BB962C8B-B14F-4D97-AF65-F5344CB8AC3E}">
        <p14:creationId xmlns:p14="http://schemas.microsoft.com/office/powerpoint/2010/main" val="3858549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6A30203-5386-850E-AB1D-A0407A11A1EB}"/>
              </a:ext>
            </a:extLst>
          </p:cNvPr>
          <p:cNvSpPr>
            <a:spLocks noGrp="1"/>
          </p:cNvSpPr>
          <p:nvPr>
            <p:ph idx="1"/>
          </p:nvPr>
        </p:nvSpPr>
        <p:spPr>
          <a:xfrm>
            <a:off x="846667" y="90311"/>
            <a:ext cx="10848622" cy="6434667"/>
          </a:xfrm>
        </p:spPr>
        <p:txBody>
          <a:bodyPr>
            <a:normAutofit fontScale="92500"/>
          </a:bodyPr>
          <a:lstStyle/>
          <a:p>
            <a:r>
              <a:rPr lang="ru-UA" dirty="0"/>
              <a:t>3. </a:t>
            </a:r>
            <a:r>
              <a:rPr lang="uk-UA" sz="1800" b="1" dirty="0">
                <a:effectLst/>
                <a:latin typeface="Times New Roman" panose="02020603050405020304" pitchFamily="18" charset="0"/>
                <a:ea typeface="TimesNewRomanPS-BoldMT"/>
                <a:cs typeface="Times New Roman" panose="02020603050405020304" pitchFamily="18" charset="0"/>
              </a:rPr>
              <a:t>ЕКОНОМІЧНА СУТНІСТЬ КОНКУРЕНТОСПРОМОЖНОСТІ ПІДПРИЄМСТВ</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uk-UA" sz="1800" dirty="0">
                <a:effectLst/>
                <a:latin typeface="Times New Roman" panose="02020603050405020304" pitchFamily="18" charset="0"/>
                <a:ea typeface="TimesNewRomanPS-BoldMT"/>
                <a:cs typeface="Times New Roman" panose="02020603050405020304" pitchFamily="18" charset="0"/>
              </a:rPr>
              <a:t>Підприємства повинні мати та зберігати певні переваги, щоб конкурентна боротьба була найефективнішою. Завдяки цим перевагам можна забезпечити тривале перебування в ролі лідера на ринку товару.</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uk-UA" sz="1800" dirty="0">
                <a:effectLst/>
                <a:latin typeface="Times New Roman" panose="02020603050405020304" pitchFamily="18" charset="0"/>
                <a:ea typeface="TimesNewRomanPS-BoldMT"/>
                <a:cs typeface="Times New Roman" panose="02020603050405020304" pitchFamily="18" charset="0"/>
              </a:rPr>
              <a:t>Майкл Портер, автор теорії конкурентоспроможності, зазначив два головних типи конкурентних переваг:</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uk-UA" sz="1800" dirty="0">
                <a:effectLst/>
                <a:latin typeface="Times New Roman" panose="02020603050405020304" pitchFamily="18" charset="0"/>
                <a:ea typeface="TimesNewRomanPS-BoldMT"/>
                <a:cs typeface="Times New Roman" panose="02020603050405020304" pitchFamily="18" charset="0"/>
              </a:rPr>
              <a:t>- </a:t>
            </a:r>
            <a:r>
              <a:rPr lang="uk-UA" sz="1800" i="1" dirty="0">
                <a:effectLst/>
                <a:latin typeface="Times New Roman" panose="02020603050405020304" pitchFamily="18" charset="0"/>
                <a:ea typeface="TimesNewRomanPS-BoldMT"/>
                <a:cs typeface="Times New Roman" panose="02020603050405020304" pitchFamily="18" charset="0"/>
              </a:rPr>
              <a:t>більш низькі витрати </a:t>
            </a:r>
            <a:r>
              <a:rPr lang="uk-UA" sz="1800" dirty="0">
                <a:effectLst/>
                <a:latin typeface="Times New Roman" panose="02020603050405020304" pitchFamily="18" charset="0"/>
                <a:ea typeface="TimesNewRomanPS-BoldMT"/>
                <a:cs typeface="Times New Roman" panose="02020603050405020304" pitchFamily="18" charset="0"/>
              </a:rPr>
              <a:t>(здатність фірми розробляти, виробляти та збувати продукцію ефективніше, ніж конкуренти);</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uk-UA" sz="1800" dirty="0">
                <a:effectLst/>
                <a:latin typeface="Times New Roman" panose="02020603050405020304" pitchFamily="18" charset="0"/>
                <a:ea typeface="TimesNewRomanPS-BoldMT"/>
                <a:cs typeface="Times New Roman" panose="02020603050405020304" pitchFamily="18" charset="0"/>
              </a:rPr>
              <a:t>- </a:t>
            </a:r>
            <a:r>
              <a:rPr lang="uk-UA" sz="1800" i="1" dirty="0">
                <a:effectLst/>
                <a:latin typeface="Times New Roman" panose="02020603050405020304" pitchFamily="18" charset="0"/>
                <a:ea typeface="TimesNewRomanPS-BoldMT"/>
                <a:cs typeface="Times New Roman" panose="02020603050405020304" pitchFamily="18" charset="0"/>
              </a:rPr>
              <a:t>спеціалізація </a:t>
            </a:r>
            <a:r>
              <a:rPr lang="uk-UA" sz="1800" dirty="0">
                <a:effectLst/>
                <a:latin typeface="Times New Roman" panose="02020603050405020304" pitchFamily="18" charset="0"/>
                <a:ea typeface="TimesNewRomanPS-BoldMT"/>
                <a:cs typeface="Times New Roman" panose="02020603050405020304" pitchFamily="18" charset="0"/>
              </a:rPr>
              <a:t>виявляється як розподіл праці в будь-якій сфері діяльності (виробничої або управлінської); здобуття додаткових спеціальних знань та навичок у будь-якій сфері.</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uk-UA" sz="1800" i="1" dirty="0">
                <a:effectLst/>
                <a:latin typeface="Times New Roman" panose="02020603050405020304" pitchFamily="18" charset="0"/>
                <a:ea typeface="TimesNewRomanPS-BoldMT"/>
                <a:cs typeface="Times New Roman" panose="02020603050405020304" pitchFamily="18" charset="0"/>
              </a:rPr>
              <a:t>Конкурентна перевага </a:t>
            </a:r>
            <a:r>
              <a:rPr lang="uk-UA" sz="1800" dirty="0">
                <a:effectLst/>
                <a:latin typeface="Times New Roman" panose="02020603050405020304" pitchFamily="18" charset="0"/>
                <a:ea typeface="TimesNewRomanPS-BoldMT"/>
                <a:cs typeface="Times New Roman" panose="02020603050405020304" pitchFamily="18" charset="0"/>
              </a:rPr>
              <a:t>– це ті характеристики, властивості товару або марки, які створюють для фірми певні переваги над своїми безпосередніми перевагами. Ці характеристики можуть належати до самої продукції, або до додаткових послуг, до форм виробництва, збуту або продаж, специфічних для фірми або продукції.</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UA" dirty="0"/>
          </a:p>
        </p:txBody>
      </p:sp>
    </p:spTree>
    <p:extLst>
      <p:ext uri="{BB962C8B-B14F-4D97-AF65-F5344CB8AC3E}">
        <p14:creationId xmlns:p14="http://schemas.microsoft.com/office/powerpoint/2010/main" val="3111198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571DDD9-6D48-7381-7AC1-61C63B21D20A}"/>
              </a:ext>
            </a:extLst>
          </p:cNvPr>
          <p:cNvSpPr>
            <a:spLocks noGrp="1"/>
          </p:cNvSpPr>
          <p:nvPr>
            <p:ph idx="1"/>
          </p:nvPr>
        </p:nvSpPr>
        <p:spPr>
          <a:xfrm>
            <a:off x="812800" y="169333"/>
            <a:ext cx="10927644" cy="6457245"/>
          </a:xfrm>
        </p:spPr>
        <p:txBody>
          <a:bodyPr>
            <a:normAutofit fontScale="85000" lnSpcReduction="10000"/>
          </a:bodyPr>
          <a:lstStyle/>
          <a:p>
            <a:pPr algn="just">
              <a:lnSpc>
                <a:spcPct val="150000"/>
              </a:lnSpc>
              <a:spcAft>
                <a:spcPts val="1000"/>
              </a:spcAft>
            </a:pPr>
            <a:r>
              <a:rPr lang="uk-UA" sz="1800" dirty="0">
                <a:effectLst/>
                <a:latin typeface="Times New Roman" panose="02020603050405020304" pitchFamily="18" charset="0"/>
                <a:ea typeface="TimesNewRomanPS-BoldMT"/>
                <a:cs typeface="Times New Roman" panose="02020603050405020304" pitchFamily="18" charset="0"/>
              </a:rPr>
              <a:t>Конкурентні переваги бувають:</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uk-UA" sz="1800" i="1" dirty="0">
                <a:effectLst/>
                <a:latin typeface="Times New Roman" panose="02020603050405020304" pitchFamily="18" charset="0"/>
                <a:ea typeface="TimesNewRomanPS-BoldMT"/>
                <a:cs typeface="Times New Roman" panose="02020603050405020304" pitchFamily="18" charset="0"/>
              </a:rPr>
              <a:t>1) перевагами низького порядку:</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uk-UA" sz="1800" dirty="0">
                <a:effectLst/>
                <a:latin typeface="Times New Roman" panose="02020603050405020304" pitchFamily="18" charset="0"/>
                <a:ea typeface="TimesNewRomanPS-BoldMT"/>
                <a:cs typeface="Times New Roman" panose="02020603050405020304" pitchFamily="18" charset="0"/>
              </a:rPr>
              <a:t>- нестійкі та легко можуть бути просто втрачені компанією внаслідок впливу зовнішнього середовища;</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uk-UA" sz="1800" dirty="0">
                <a:effectLst/>
                <a:latin typeface="Times New Roman" panose="02020603050405020304" pitchFamily="18" charset="0"/>
                <a:ea typeface="TimesNewRomanPS-BoldMT"/>
                <a:cs typeface="Times New Roman" panose="02020603050405020304" pitchFamily="18" charset="0"/>
              </a:rPr>
              <a:t>- (малостійкі) не можуть надовго забезпечити компанії лідерство;</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uk-UA" sz="1800" dirty="0">
                <a:effectLst/>
                <a:latin typeface="Times New Roman" panose="02020603050405020304" pitchFamily="18" charset="0"/>
                <a:ea typeface="TimesNewRomanPS-BoldMT"/>
                <a:cs typeface="Times New Roman" panose="02020603050405020304" pitchFamily="18" charset="0"/>
              </a:rPr>
              <a:t>До таких переваг відносять використання в процесі виробництва більш дешевих сировини, матеріалів, енергії, робочої сили;</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uk-UA" sz="1800" i="1" dirty="0">
                <a:effectLst/>
                <a:latin typeface="Times New Roman" panose="02020603050405020304" pitchFamily="18" charset="0"/>
                <a:ea typeface="TimesNewRomanPS-BoldMT"/>
                <a:cs typeface="Times New Roman" panose="02020603050405020304" pitchFamily="18" charset="0"/>
              </a:rPr>
              <a:t>2) перевагами високого порядку:</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uk-UA" sz="1800" dirty="0">
                <a:effectLst/>
                <a:latin typeface="Times New Roman" panose="02020603050405020304" pitchFamily="18" charset="0"/>
                <a:ea typeface="TimesNewRomanPS-BoldMT"/>
                <a:cs typeface="Times New Roman" panose="02020603050405020304" pitchFamily="18" charset="0"/>
              </a:rPr>
              <a:t>- це випуск унікальної продукції, застосування прогресивної технології, залучення висококваліфікованих спеціалістів, хороша репутація фірми;</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uk-UA" sz="1800" dirty="0">
                <a:effectLst/>
                <a:latin typeface="Times New Roman" panose="02020603050405020304" pitchFamily="18" charset="0"/>
                <a:ea typeface="TimesNewRomanPS-BoldMT"/>
                <a:cs typeface="Times New Roman" panose="02020603050405020304" pitchFamily="18" charset="0"/>
              </a:rPr>
              <a:t>- якщо конкуренти спробують якусь з цих переваг перекупити, зробити це  дуже непросто і не дуже дешево;</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uk-UA" sz="1800" dirty="0">
                <a:effectLst/>
                <a:latin typeface="Times New Roman" panose="02020603050405020304" pitchFamily="18" charset="0"/>
                <a:ea typeface="TimesNewRomanPS-BoldMT"/>
                <a:cs typeface="Times New Roman" panose="02020603050405020304" pitchFamily="18" charset="0"/>
              </a:rPr>
              <a:t>- маючи такі переваги, компанія деякий час буде </a:t>
            </a:r>
            <a:r>
              <a:rPr lang="uk-UA" sz="1800" dirty="0" err="1">
                <a:effectLst/>
                <a:latin typeface="Times New Roman" panose="02020603050405020304" pitchFamily="18" charset="0"/>
                <a:ea typeface="TimesNewRomanPS-BoldMT"/>
                <a:cs typeface="Times New Roman" panose="02020603050405020304" pitchFamily="18" charset="0"/>
              </a:rPr>
              <a:t>стійко</a:t>
            </a:r>
            <a:r>
              <a:rPr lang="uk-UA" sz="1800" dirty="0">
                <a:effectLst/>
                <a:latin typeface="Times New Roman" panose="02020603050405020304" pitchFamily="18" charset="0"/>
                <a:ea typeface="TimesNewRomanPS-BoldMT"/>
                <a:cs typeface="Times New Roman" panose="02020603050405020304" pitchFamily="18" charset="0"/>
              </a:rPr>
              <a:t> конкурентоспроможною;</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uk-UA" sz="1800" dirty="0">
                <a:effectLst/>
                <a:latin typeface="Times New Roman" panose="02020603050405020304" pitchFamily="18" charset="0"/>
                <a:ea typeface="TimesNewRomanPS-BoldMT"/>
                <a:cs typeface="Times New Roman" panose="02020603050405020304" pitchFamily="18" charset="0"/>
              </a:rPr>
              <a:t>- особливу стійкість компанії надає хороша репутація, бо заробити її дуже важко і на це потрібен деякий час.</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UA" dirty="0"/>
          </a:p>
        </p:txBody>
      </p:sp>
    </p:spTree>
    <p:extLst>
      <p:ext uri="{BB962C8B-B14F-4D97-AF65-F5344CB8AC3E}">
        <p14:creationId xmlns:p14="http://schemas.microsoft.com/office/powerpoint/2010/main" val="3797163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C457D28-9416-DC72-2100-090C1201ED96}"/>
              </a:ext>
            </a:extLst>
          </p:cNvPr>
          <p:cNvSpPr>
            <a:spLocks noGrp="1"/>
          </p:cNvSpPr>
          <p:nvPr>
            <p:ph idx="1"/>
          </p:nvPr>
        </p:nvSpPr>
        <p:spPr>
          <a:xfrm>
            <a:off x="903111" y="169333"/>
            <a:ext cx="10859911" cy="6457245"/>
          </a:xfrm>
        </p:spPr>
        <p:txBody>
          <a:bodyPr/>
          <a:lstStyle/>
          <a:p>
            <a:r>
              <a:rPr lang="ru-UA" dirty="0"/>
              <a:t>4. </a:t>
            </a:r>
            <a:r>
              <a:rPr lang="ru-RU" sz="1800" b="1" dirty="0">
                <a:effectLst/>
                <a:latin typeface="Times New Roman" panose="02020603050405020304" pitchFamily="18" charset="0"/>
                <a:ea typeface="TimesNewRomanPS-BoldMT"/>
                <a:cs typeface="Times New Roman" panose="02020603050405020304" pitchFamily="18" charset="0"/>
              </a:rPr>
              <a:t>ЗВ’ЯЗОК КОНКУРЕНТОСПРОМОЖНОСТІ ПІДПРИЄМСТВА З КОНКУРЕНТОСПРОМОЖНІСТЮ ПРОДУКЦІЇ</a:t>
            </a:r>
          </a:p>
          <a:p>
            <a:pPr algn="just">
              <a:lnSpc>
                <a:spcPct val="150000"/>
              </a:lnSpc>
              <a:spcAft>
                <a:spcPts val="1000"/>
              </a:spcAft>
            </a:pPr>
            <a:r>
              <a:rPr lang="uk-UA" sz="1800" dirty="0">
                <a:effectLst/>
                <a:latin typeface="Times New Roman" panose="02020603050405020304" pitchFamily="18" charset="0"/>
                <a:ea typeface="TimesNewRomanPS-BoldMT"/>
                <a:cs typeface="Times New Roman" panose="02020603050405020304" pitchFamily="18" charset="0"/>
              </a:rPr>
              <a:t>Кожен продукт чи послуга </a:t>
            </a:r>
            <a:r>
              <a:rPr lang="uk-UA" sz="1800" i="1" dirty="0">
                <a:effectLst/>
                <a:latin typeface="Times New Roman" panose="02020603050405020304" pitchFamily="18" charset="0"/>
                <a:ea typeface="TimesNewRomanPS-BoldMT"/>
                <a:cs typeface="Times New Roman" panose="02020603050405020304" pitchFamily="18" charset="0"/>
              </a:rPr>
              <a:t>цінні </a:t>
            </a:r>
            <a:r>
              <a:rPr lang="uk-UA" sz="1800" dirty="0">
                <a:effectLst/>
                <a:latin typeface="Times New Roman" panose="02020603050405020304" pitchFamily="18" charset="0"/>
                <a:ea typeface="TimesNewRomanPS-BoldMT"/>
                <a:cs typeface="Times New Roman" panose="02020603050405020304" pitchFamily="18" charset="0"/>
              </a:rPr>
              <a:t>настільки, наскільки вони можуть </a:t>
            </a:r>
            <a:r>
              <a:rPr lang="uk-UA" sz="1800" i="1" dirty="0">
                <a:effectLst/>
                <a:latin typeface="Times New Roman" panose="02020603050405020304" pitchFamily="18" charset="0"/>
                <a:ea typeface="TimesNewRomanPS-BoldMT"/>
                <a:cs typeface="Times New Roman" panose="02020603050405020304" pitchFamily="18" charset="0"/>
              </a:rPr>
              <a:t>задовольняти </a:t>
            </a:r>
            <a:r>
              <a:rPr lang="uk-UA" sz="1800" dirty="0">
                <a:effectLst/>
                <a:latin typeface="Times New Roman" panose="02020603050405020304" pitchFamily="18" charset="0"/>
                <a:ea typeface="TimesNewRomanPS-BoldMT"/>
                <a:cs typeface="Times New Roman" panose="02020603050405020304" pitchFamily="18" charset="0"/>
              </a:rPr>
              <a:t>потреби споживача, тому в усіх показниках, які характеризують продукт чи послугу, будуть використовуватися </a:t>
            </a:r>
            <a:r>
              <a:rPr lang="uk-UA" sz="1800" i="1" dirty="0">
                <a:effectLst/>
                <a:latin typeface="Times New Roman" panose="02020603050405020304" pitchFamily="18" charset="0"/>
                <a:ea typeface="TimesNewRomanPS-BoldMT"/>
                <a:cs typeface="Times New Roman" panose="02020603050405020304" pitchFamily="18" charset="0"/>
              </a:rPr>
              <a:t>параметри і показники</a:t>
            </a:r>
            <a:r>
              <a:rPr lang="uk-UA" sz="1800" dirty="0">
                <a:effectLst/>
                <a:latin typeface="Times New Roman" panose="02020603050405020304" pitchFamily="18" charset="0"/>
                <a:ea typeface="TimesNewRomanPS-BoldMT"/>
                <a:cs typeface="Times New Roman" panose="02020603050405020304" pitchFamily="18" charset="0"/>
              </a:rPr>
              <a:t>, що </a:t>
            </a:r>
            <a:r>
              <a:rPr lang="uk-UA" sz="1800" i="1" dirty="0">
                <a:effectLst/>
                <a:latin typeface="Times New Roman" panose="02020603050405020304" pitchFamily="18" charset="0"/>
                <a:ea typeface="TimesNewRomanPS-BoldMT"/>
                <a:cs typeface="Times New Roman" panose="02020603050405020304" pitchFamily="18" charset="0"/>
              </a:rPr>
              <a:t>відбивають рівень задоволення потреб</a:t>
            </a:r>
            <a:r>
              <a:rPr lang="uk-UA" sz="1800" dirty="0">
                <a:effectLst/>
                <a:latin typeface="Times New Roman" panose="02020603050405020304" pitchFamily="18" charset="0"/>
                <a:ea typeface="TimesNewRomanPS-BoldMT"/>
                <a:cs typeface="Times New Roman" panose="02020603050405020304" pitchFamily="18" charset="0"/>
              </a:rPr>
              <a:t>. Чим вищий цей рівень, тим більш конкурентоспроможний продукт випускає підприємство.</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uk-UA" sz="1800" dirty="0">
                <a:effectLst/>
                <a:latin typeface="Times New Roman" panose="02020603050405020304" pitchFamily="18" charset="0"/>
                <a:ea typeface="TimesNewRomanPS-BoldMT"/>
                <a:cs typeface="Times New Roman" panose="02020603050405020304" pitchFamily="18" charset="0"/>
              </a:rPr>
              <a:t>Науковці визначають </a:t>
            </a:r>
            <a:r>
              <a:rPr lang="uk-UA" sz="1800" i="1" dirty="0">
                <a:effectLst/>
                <a:latin typeface="Times New Roman" panose="02020603050405020304" pitchFamily="18" charset="0"/>
                <a:ea typeface="TimesNewRomanPS-BoldMT"/>
                <a:cs typeface="Times New Roman" panose="02020603050405020304" pitchFamily="18" charset="0"/>
              </a:rPr>
              <a:t>параметри конкурентоспроможності товару </a:t>
            </a:r>
            <a:r>
              <a:rPr lang="uk-UA" sz="1800" dirty="0">
                <a:effectLst/>
                <a:latin typeface="Times New Roman" panose="02020603050405020304" pitchFamily="18" charset="0"/>
                <a:ea typeface="TimesNewRomanPS-BoldMT"/>
                <a:cs typeface="Times New Roman" panose="02020603050405020304" pitchFamily="18" charset="0"/>
              </a:rPr>
              <a:t>– як кількісні характеристики властивостей товару, які враховують галузеві особливості оцінки його конкурентоспроможності. Розрізняють окремі групи параметрів конкурентоспроможності в загальному плані: технічні, економічні, нормативні.</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tabLst>
                <a:tab pos="6299835" algn="r"/>
              </a:tabLst>
            </a:pPr>
            <a:r>
              <a:rPr lang="uk-UA" sz="1800" i="1" dirty="0">
                <a:effectLst/>
                <a:latin typeface="Times New Roman" panose="02020603050405020304" pitchFamily="18" charset="0"/>
                <a:ea typeface="TimesNewRomanPS-BoldMT"/>
                <a:cs typeface="Times New Roman" panose="02020603050405020304" pitchFamily="18" charset="0"/>
              </a:rPr>
              <a:t>Технічні параметри </a:t>
            </a:r>
            <a:r>
              <a:rPr lang="uk-UA" sz="1800" dirty="0">
                <a:effectLst/>
                <a:latin typeface="Times New Roman" panose="02020603050405020304" pitchFamily="18" charset="0"/>
                <a:ea typeface="TimesNewRomanPS-BoldMT"/>
                <a:cs typeface="Times New Roman" panose="02020603050405020304" pitchFamily="18" charset="0"/>
              </a:rPr>
              <a:t>є характеристикою технічних і фізичних властивостей товару, що визначають особливості галузі та способи його використання, а також функції, які виконує товар у процесі його використання. Технічні параметри поділяються на параметри призначення, ергономічні та естетичні параметри.</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UA" dirty="0"/>
          </a:p>
        </p:txBody>
      </p:sp>
    </p:spTree>
    <p:extLst>
      <p:ext uri="{BB962C8B-B14F-4D97-AF65-F5344CB8AC3E}">
        <p14:creationId xmlns:p14="http://schemas.microsoft.com/office/powerpoint/2010/main" val="6745117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9E9499F-4135-E1B4-0B6A-2A001C9667C6}"/>
              </a:ext>
            </a:extLst>
          </p:cNvPr>
          <p:cNvSpPr>
            <a:spLocks noGrp="1"/>
          </p:cNvSpPr>
          <p:nvPr>
            <p:ph idx="1"/>
          </p:nvPr>
        </p:nvSpPr>
        <p:spPr>
          <a:xfrm>
            <a:off x="857956" y="158043"/>
            <a:ext cx="10747022" cy="6333067"/>
          </a:xfrm>
        </p:spPr>
        <p:txBody>
          <a:bodyPr/>
          <a:lstStyle/>
          <a:p>
            <a:pPr algn="just">
              <a:lnSpc>
                <a:spcPct val="150000"/>
              </a:lnSpc>
              <a:spcAft>
                <a:spcPts val="1000"/>
              </a:spcAft>
            </a:pPr>
            <a:r>
              <a:rPr lang="uk-UA" sz="1800" dirty="0">
                <a:effectLst/>
                <a:latin typeface="Times New Roman" panose="02020603050405020304" pitchFamily="18" charset="0"/>
                <a:ea typeface="TimesNewRomanPS-BoldMT"/>
                <a:cs typeface="Times New Roman" panose="02020603050405020304" pitchFamily="18" charset="0"/>
              </a:rPr>
              <a:t>Параметри призначення характеризують області використання продукції та функції, котрі вона покликана виконувати. По них можна судити про корисний ефект, що досягається за допомогою використання даної продукції в конкретних умовах споживання.</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uk-UA" sz="1800" dirty="0">
                <a:effectLst/>
                <a:latin typeface="Times New Roman" panose="02020603050405020304" pitchFamily="18" charset="0"/>
                <a:ea typeface="TimesNewRomanPS-BoldMT"/>
                <a:cs typeface="Times New Roman" panose="02020603050405020304" pitchFamily="18" charset="0"/>
              </a:rPr>
              <a:t>Параметри призначення можна розділити на:</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uk-UA" sz="1800" dirty="0">
                <a:effectLst/>
                <a:latin typeface="Times New Roman" panose="02020603050405020304" pitchFamily="18" charset="0"/>
                <a:ea typeface="TimesNewRomanPS-BoldMT"/>
                <a:cs typeface="Times New Roman" panose="02020603050405020304" pitchFamily="18" charset="0"/>
              </a:rPr>
              <a:t>-· класифікаційні параметри, що характеризують належність продукції до певного класу і використовуються для оцінки лише на етапі вибору області застосування продукції та товарів-конкурентів; вони слугують базою для подальшого аналізу і в подальших розрахунках участі не беруть; </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uk-UA" sz="1800" dirty="0">
                <a:effectLst/>
                <a:latin typeface="Times New Roman" panose="02020603050405020304" pitchFamily="18" charset="0"/>
                <a:ea typeface="TimesNewRomanPS-BoldMT"/>
                <a:cs typeface="Times New Roman" panose="02020603050405020304" pitchFamily="18" charset="0"/>
              </a:rPr>
              <a:t>- параметри технічної ефективності, що характеризують прогресивність технічних рішень і використовуються при розробці та виготовленні продукції;</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uk-UA" sz="1800" dirty="0">
                <a:effectLst/>
                <a:latin typeface="Times New Roman" panose="02020603050405020304" pitchFamily="18" charset="0"/>
                <a:ea typeface="TimesNewRomanPS-BoldMT"/>
                <a:cs typeface="Times New Roman" panose="02020603050405020304" pitchFamily="18" charset="0"/>
              </a:rPr>
              <a:t>- конструктивні параметри, що характеризують основні проектно-конструкторські рішення (склад виробу, його структура, розміри, вага).</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UA" dirty="0"/>
          </a:p>
        </p:txBody>
      </p:sp>
    </p:spTree>
    <p:extLst>
      <p:ext uri="{BB962C8B-B14F-4D97-AF65-F5344CB8AC3E}">
        <p14:creationId xmlns:p14="http://schemas.microsoft.com/office/powerpoint/2010/main" val="8791497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E40DCCE-77D2-D451-F9E4-D3BD30404D2E}"/>
              </a:ext>
            </a:extLst>
          </p:cNvPr>
          <p:cNvSpPr>
            <a:spLocks noGrp="1"/>
          </p:cNvSpPr>
          <p:nvPr>
            <p:ph idx="1"/>
          </p:nvPr>
        </p:nvSpPr>
        <p:spPr>
          <a:xfrm>
            <a:off x="869244" y="135467"/>
            <a:ext cx="11063112" cy="6558844"/>
          </a:xfrm>
        </p:spPr>
        <p:txBody>
          <a:bodyPr>
            <a:normAutofit lnSpcReduction="10000"/>
          </a:bodyPr>
          <a:lstStyle/>
          <a:p>
            <a:pPr algn="just">
              <a:lnSpc>
                <a:spcPct val="150000"/>
              </a:lnSpc>
              <a:spcAft>
                <a:spcPts val="1000"/>
              </a:spcAft>
            </a:pPr>
            <a:r>
              <a:rPr lang="uk-UA" sz="1800" i="1" dirty="0">
                <a:effectLst/>
                <a:latin typeface="Times New Roman" panose="02020603050405020304" pitchFamily="18" charset="0"/>
                <a:ea typeface="TimesNewRomanPS-BoldMT"/>
                <a:cs typeface="Times New Roman" panose="02020603050405020304" pitchFamily="18" charset="0"/>
              </a:rPr>
              <a:t>Ергономічні параметри </a:t>
            </a:r>
            <a:r>
              <a:rPr lang="uk-UA" sz="1800" dirty="0">
                <a:effectLst/>
                <a:latin typeface="Times New Roman" panose="02020603050405020304" pitchFamily="18" charset="0"/>
                <a:ea typeface="TimesNewRomanPS-BoldMT"/>
                <a:cs typeface="Times New Roman" panose="02020603050405020304" pitchFamily="18" charset="0"/>
              </a:rPr>
              <a:t>змальовують продукцію з точки зору її відповідності властивостям людського організму при виконанні трудових операцій або споживанні (гігієнічні, антропометричні, фізіологічні властивості людини, що проявляються у виробничих та життєвих процесах).</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uk-UA" sz="1800" i="1" dirty="0">
                <a:effectLst/>
                <a:latin typeface="Times New Roman" panose="02020603050405020304" pitchFamily="18" charset="0"/>
                <a:ea typeface="TimesNewRomanPS-BoldMT"/>
                <a:cs typeface="Times New Roman" panose="02020603050405020304" pitchFamily="18" charset="0"/>
              </a:rPr>
              <a:t>Естетичні параметри </a:t>
            </a:r>
            <a:r>
              <a:rPr lang="uk-UA" sz="1800" dirty="0">
                <a:effectLst/>
                <a:latin typeface="Times New Roman" panose="02020603050405020304" pitchFamily="18" charset="0"/>
                <a:ea typeface="TimesNewRomanPS-BoldMT"/>
                <a:cs typeface="Times New Roman" panose="02020603050405020304" pitchFamily="18" charset="0"/>
              </a:rPr>
              <a:t>характеризують інформаційну виразність (раціональність форми, цілісність композиції, досконалість виробничого виконання продукції та стабільність товарного вигляду).</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uk-UA" sz="1800" i="1" dirty="0">
                <a:effectLst/>
                <a:latin typeface="Times New Roman" panose="02020603050405020304" pitchFamily="18" charset="0"/>
                <a:ea typeface="TimesNewRomanPS-BoldMT"/>
                <a:cs typeface="Times New Roman" panose="02020603050405020304" pitchFamily="18" charset="0"/>
              </a:rPr>
              <a:t>Економічні параметри </a:t>
            </a:r>
            <a:r>
              <a:rPr lang="uk-UA" sz="1800" dirty="0">
                <a:effectLst/>
                <a:latin typeface="Times New Roman" panose="02020603050405020304" pitchFamily="18" charset="0"/>
                <a:ea typeface="TimesNewRomanPS-BoldMT"/>
                <a:cs typeface="Times New Roman" panose="02020603050405020304" pitchFamily="18" charset="0"/>
              </a:rPr>
              <a:t>визначають рівень витрат на виробництво та ціни споживання через витрати на купівлю, обслуговування, споживання, утилізацію товару. Економічні параметри поділяються на одноразові та поточні:</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uk-UA" sz="1800" dirty="0">
                <a:effectLst/>
                <a:latin typeface="Times New Roman" panose="02020603050405020304" pitchFamily="18" charset="0"/>
                <a:ea typeface="TimesNewRomanPS-BoldMT"/>
                <a:cs typeface="Times New Roman" panose="02020603050405020304" pitchFamily="18" charset="0"/>
              </a:rPr>
              <a:t>- </a:t>
            </a:r>
            <a:r>
              <a:rPr lang="uk-UA" sz="1800" i="1" dirty="0">
                <a:effectLst/>
                <a:latin typeface="Times New Roman" panose="02020603050405020304" pitchFamily="18" charset="0"/>
                <a:ea typeface="TimesNewRomanPS-BoldMT"/>
                <a:cs typeface="Times New Roman" panose="02020603050405020304" pitchFamily="18" charset="0"/>
              </a:rPr>
              <a:t>Одноразові витрати </a:t>
            </a:r>
            <a:r>
              <a:rPr lang="uk-UA" sz="1800" dirty="0">
                <a:effectLst/>
                <a:latin typeface="Times New Roman" panose="02020603050405020304" pitchFamily="18" charset="0"/>
                <a:ea typeface="TimesNewRomanPS-BoldMT"/>
                <a:cs typeface="Times New Roman" panose="02020603050405020304" pitchFamily="18" charset="0"/>
              </a:rPr>
              <a:t>являють собою витрати на придбання продукції (ціна продукції), транспортування, митні тарифи та витрати, витрати на наладку, пробний запуск, якщо вони не включені в ціну продукції.</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uk-UA" sz="1800" dirty="0">
                <a:effectLst/>
                <a:latin typeface="Times New Roman" panose="02020603050405020304" pitchFamily="18" charset="0"/>
                <a:ea typeface="TimesNewRomanPS-BoldMT"/>
                <a:cs typeface="Times New Roman" panose="02020603050405020304" pitchFamily="18" charset="0"/>
              </a:rPr>
              <a:t>- </a:t>
            </a:r>
            <a:r>
              <a:rPr lang="uk-UA" sz="1800" i="1" dirty="0">
                <a:effectLst/>
                <a:latin typeface="Times New Roman" panose="02020603050405020304" pitchFamily="18" charset="0"/>
                <a:ea typeface="TimesNewRomanPS-BoldMT"/>
                <a:cs typeface="Times New Roman" panose="02020603050405020304" pitchFamily="18" charset="0"/>
              </a:rPr>
              <a:t>Поточні витрати </a:t>
            </a:r>
            <a:r>
              <a:rPr lang="uk-UA" sz="1800" dirty="0">
                <a:effectLst/>
                <a:latin typeface="Times New Roman" panose="02020603050405020304" pitchFamily="18" charset="0"/>
                <a:ea typeface="TimesNewRomanPS-BoldMT"/>
                <a:cs typeface="Times New Roman" panose="02020603050405020304" pitchFamily="18" charset="0"/>
              </a:rPr>
              <a:t>включають витрати на оплату праці обслуговуючого персоналу, витрати на пальне та електроенергію, додаткові витрати, пов’язані з доставкою, витрати на сировину, основні та допоміжні матеріали, що необхідні для використання продукції, витрати на ремонт, запасні частини та інші витрати.</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UA" dirty="0"/>
          </a:p>
        </p:txBody>
      </p:sp>
    </p:spTree>
    <p:extLst>
      <p:ext uri="{BB962C8B-B14F-4D97-AF65-F5344CB8AC3E}">
        <p14:creationId xmlns:p14="http://schemas.microsoft.com/office/powerpoint/2010/main" val="724331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C6573DA-721D-2FC8-3015-FC3CF06D2B24}"/>
              </a:ext>
            </a:extLst>
          </p:cNvPr>
          <p:cNvSpPr>
            <a:spLocks noGrp="1"/>
          </p:cNvSpPr>
          <p:nvPr>
            <p:ph idx="1"/>
          </p:nvPr>
        </p:nvSpPr>
        <p:spPr>
          <a:xfrm>
            <a:off x="767644" y="101600"/>
            <a:ext cx="10938934" cy="6547556"/>
          </a:xfrm>
        </p:spPr>
        <p:txBody>
          <a:bodyPr/>
          <a:lstStyle/>
          <a:p>
            <a:pPr algn="just">
              <a:lnSpc>
                <a:spcPct val="150000"/>
              </a:lnSpc>
              <a:spcAft>
                <a:spcPts val="1000"/>
              </a:spcAft>
            </a:pPr>
            <a:r>
              <a:rPr lang="uk-UA" sz="1800" i="1" dirty="0">
                <a:effectLst/>
                <a:latin typeface="Times New Roman" panose="02020603050405020304" pitchFamily="18" charset="0"/>
                <a:ea typeface="TimesNewRomanPS-BoldMT"/>
                <a:cs typeface="Times New Roman" panose="02020603050405020304" pitchFamily="18" charset="0"/>
              </a:rPr>
              <a:t>Нормативні параметри </a:t>
            </a:r>
            <a:r>
              <a:rPr lang="uk-UA" sz="1800" dirty="0">
                <a:effectLst/>
                <a:latin typeface="Times New Roman" panose="02020603050405020304" pitchFamily="18" charset="0"/>
                <a:ea typeface="TimesNewRomanPS-BoldMT"/>
                <a:cs typeface="Times New Roman" panose="02020603050405020304" pitchFamily="18" charset="0"/>
              </a:rPr>
              <a:t>визначають відповідність товару встановленим нормам, стандартам і вимогам, що обумовлені законодавством та іншими нормативними документами (параметри патентної чистоти, екологічні параметри, параметри безпеки, по яких для даного ринку встановлені обов’язкові діючі вимоги міжнародних, національних стандартів, технічних регламентів, норм законодавства).</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uk-UA" sz="1800" i="1" dirty="0">
                <a:effectLst/>
                <a:latin typeface="Times New Roman" panose="02020603050405020304" pitchFamily="18" charset="0"/>
                <a:ea typeface="TimesNewRomanPS-BoldMT"/>
                <a:cs typeface="Times New Roman" panose="02020603050405020304" pitchFamily="18" charset="0"/>
              </a:rPr>
              <a:t>Показники конкурентоспроможності </a:t>
            </a:r>
            <a:r>
              <a:rPr lang="uk-UA" sz="1800" dirty="0">
                <a:effectLst/>
                <a:latin typeface="Times New Roman" panose="02020603050405020304" pitchFamily="18" charset="0"/>
                <a:ea typeface="TimesNewRomanPS-BoldMT"/>
                <a:cs typeface="Times New Roman" panose="02020603050405020304" pitchFamily="18" charset="0"/>
              </a:rPr>
              <a:t>– це сукупність системних критеріїв кількісної оцінки рівня конкурентоспроможності товару, які </a:t>
            </a:r>
            <a:r>
              <a:rPr lang="uk-UA" sz="1800" i="1" dirty="0">
                <a:effectLst/>
                <a:latin typeface="Times New Roman" panose="02020603050405020304" pitchFamily="18" charset="0"/>
                <a:ea typeface="TimesNewRomanPS-BoldMT"/>
                <a:cs typeface="Times New Roman" panose="02020603050405020304" pitchFamily="18" charset="0"/>
              </a:rPr>
              <a:t>базуються на параметрах </a:t>
            </a:r>
            <a:r>
              <a:rPr lang="uk-UA" sz="1800" dirty="0">
                <a:effectLst/>
                <a:latin typeface="Times New Roman" panose="02020603050405020304" pitchFamily="18" charset="0"/>
                <a:ea typeface="TimesNewRomanPS-BoldMT"/>
                <a:cs typeface="Times New Roman" panose="02020603050405020304" pitchFamily="18" charset="0"/>
              </a:rPr>
              <a:t>конкурентоспроможності.</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UA" dirty="0"/>
          </a:p>
        </p:txBody>
      </p:sp>
    </p:spTree>
    <p:extLst>
      <p:ext uri="{BB962C8B-B14F-4D97-AF65-F5344CB8AC3E}">
        <p14:creationId xmlns:p14="http://schemas.microsoft.com/office/powerpoint/2010/main" val="2798288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0AA9952-9B97-0830-59BA-B9E8ACFEFAEA}"/>
              </a:ext>
            </a:extLst>
          </p:cNvPr>
          <p:cNvSpPr>
            <a:spLocks noGrp="1"/>
          </p:cNvSpPr>
          <p:nvPr>
            <p:ph idx="1"/>
          </p:nvPr>
        </p:nvSpPr>
        <p:spPr>
          <a:xfrm>
            <a:off x="1004710" y="530577"/>
            <a:ext cx="10566401" cy="5881511"/>
          </a:xfrm>
        </p:spPr>
        <p:txBody>
          <a:bodyPr>
            <a:normAutofit fontScale="77500" lnSpcReduction="20000"/>
          </a:bodyPr>
          <a:lstStyle/>
          <a:p>
            <a:pPr algn="just">
              <a:lnSpc>
                <a:spcPct val="150000"/>
              </a:lnSpc>
              <a:spcAft>
                <a:spcPts val="1000"/>
              </a:spcAft>
            </a:pPr>
            <a:r>
              <a:rPr lang="uk-UA" sz="1800" dirty="0">
                <a:effectLst/>
                <a:latin typeface="Times New Roman" panose="02020603050405020304" pitchFamily="18" charset="0"/>
                <a:ea typeface="TimesNewRomanPS-BoldMT"/>
                <a:cs typeface="Times New Roman" panose="02020603050405020304" pitchFamily="18" charset="0"/>
              </a:rPr>
              <a:t>Досягається конкурентоспроможність товару шляхом набуття конкурентних переваг, які створюються за рахунок методів:</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uk-UA" sz="1800" i="1" dirty="0">
                <a:effectLst/>
                <a:latin typeface="Times New Roman" panose="02020603050405020304" pitchFamily="18" charset="0"/>
                <a:ea typeface="TimesNewRomanPS-BoldMT"/>
                <a:cs typeface="Times New Roman" panose="02020603050405020304" pitchFamily="18" charset="0"/>
              </a:rPr>
              <a:t>1) </a:t>
            </a:r>
            <a:r>
              <a:rPr lang="uk-UA" sz="1800" b="1" i="1" dirty="0">
                <a:effectLst/>
                <a:latin typeface="Times New Roman" panose="02020603050405020304" pitchFamily="18" charset="0"/>
                <a:ea typeface="TimesNewRomanPS-BoldItalicMT"/>
                <a:cs typeface="Times New Roman" panose="02020603050405020304" pitchFamily="18" charset="0"/>
              </a:rPr>
              <a:t>економічних </a:t>
            </a:r>
            <a:r>
              <a:rPr lang="uk-UA" sz="1800" dirty="0">
                <a:effectLst/>
                <a:latin typeface="Times New Roman" panose="02020603050405020304" pitchFamily="18" charset="0"/>
                <a:ea typeface="TimesNewRomanPS-BoldMT"/>
                <a:cs typeface="Times New Roman" panose="02020603050405020304" pitchFamily="18" charset="0"/>
              </a:rPr>
              <a:t>− зниження витрат на виробництво і реалізацію продукції, підвищення продуктивності праці, зниження трудомісткості продукції, підвищення кваліфікації персоналу та якості продукції;</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uk-UA" sz="1800" i="1" dirty="0">
                <a:effectLst/>
                <a:latin typeface="Times New Roman" panose="02020603050405020304" pitchFamily="18" charset="0"/>
                <a:ea typeface="TimesNewRomanPS-BoldMT"/>
                <a:cs typeface="Times New Roman" panose="02020603050405020304" pitchFamily="18" charset="0"/>
              </a:rPr>
              <a:t>2) </a:t>
            </a:r>
            <a:r>
              <a:rPr lang="uk-UA" sz="1800" b="1" i="1" dirty="0">
                <a:effectLst/>
                <a:latin typeface="Times New Roman" panose="02020603050405020304" pitchFamily="18" charset="0"/>
                <a:ea typeface="TimesNewRomanPS-BoldItalicMT"/>
                <a:cs typeface="Times New Roman" panose="02020603050405020304" pitchFamily="18" charset="0"/>
              </a:rPr>
              <a:t>техніко-технологічних </a:t>
            </a:r>
            <a:r>
              <a:rPr lang="uk-UA" sz="1800" i="1" dirty="0">
                <a:effectLst/>
                <a:latin typeface="Times New Roman" panose="02020603050405020304" pitchFamily="18" charset="0"/>
                <a:ea typeface="TimesNewRomanPS-BoldMT"/>
                <a:cs typeface="Times New Roman" panose="02020603050405020304" pitchFamily="18" charset="0"/>
              </a:rPr>
              <a:t>− </a:t>
            </a:r>
            <a:r>
              <a:rPr lang="uk-UA" sz="1800" dirty="0">
                <a:effectLst/>
                <a:latin typeface="Times New Roman" panose="02020603050405020304" pitchFamily="18" charset="0"/>
                <a:ea typeface="TimesNewRomanPS-BoldMT"/>
                <a:cs typeface="Times New Roman" panose="02020603050405020304" pitchFamily="18" charset="0"/>
              </a:rPr>
              <a:t>проектування і впровадження нових технологій, матеріалів, тари; реконструкція, модернізація обладнання; вчасний ремонт устаткування, інжиніринг виробничих процесів тощо;</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uk-UA" sz="1800" i="1" dirty="0">
                <a:effectLst/>
                <a:latin typeface="Times New Roman" panose="02020603050405020304" pitchFamily="18" charset="0"/>
                <a:ea typeface="TimesNewRomanPS-BoldMT"/>
                <a:cs typeface="Times New Roman" panose="02020603050405020304" pitchFamily="18" charset="0"/>
              </a:rPr>
              <a:t>3) </a:t>
            </a:r>
            <a:r>
              <a:rPr lang="uk-UA" sz="1800" b="1" i="1" dirty="0">
                <a:effectLst/>
                <a:latin typeface="Times New Roman" panose="02020603050405020304" pitchFamily="18" charset="0"/>
                <a:ea typeface="TimesNewRomanPS-BoldItalicMT"/>
                <a:cs typeface="Times New Roman" panose="02020603050405020304" pitchFamily="18" charset="0"/>
              </a:rPr>
              <a:t>соціально-трудових </a:t>
            </a:r>
            <a:r>
              <a:rPr lang="uk-UA" sz="1800" i="1" dirty="0">
                <a:effectLst/>
                <a:latin typeface="Times New Roman" panose="02020603050405020304" pitchFamily="18" charset="0"/>
                <a:ea typeface="TimesNewRomanPS-BoldMT"/>
                <a:cs typeface="Times New Roman" panose="02020603050405020304" pitchFamily="18" charset="0"/>
              </a:rPr>
              <a:t>− </a:t>
            </a:r>
            <a:r>
              <a:rPr lang="uk-UA" sz="1800" dirty="0">
                <a:effectLst/>
                <a:latin typeface="Times New Roman" panose="02020603050405020304" pitchFamily="18" charset="0"/>
                <a:ea typeface="TimesNewRomanPS-BoldMT"/>
                <a:cs typeface="Times New Roman" panose="02020603050405020304" pitchFamily="18" charset="0"/>
              </a:rPr>
              <a:t>створення нормальних умов праці та відпочинку трудового колективу, наставництво молодих працівників, система безперервного навчання працівників підприємства тощо;</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uk-UA" sz="1800" i="1" dirty="0">
                <a:effectLst/>
                <a:latin typeface="Times New Roman" panose="02020603050405020304" pitchFamily="18" charset="0"/>
                <a:ea typeface="TimesNewRomanPS-BoldMT"/>
                <a:cs typeface="Times New Roman" panose="02020603050405020304" pitchFamily="18" charset="0"/>
              </a:rPr>
              <a:t>4) </a:t>
            </a:r>
            <a:r>
              <a:rPr lang="uk-UA" sz="1800" b="1" i="1" dirty="0">
                <a:effectLst/>
                <a:latin typeface="Times New Roman" panose="02020603050405020304" pitchFamily="18" charset="0"/>
                <a:ea typeface="TimesNewRomanPS-BoldItalicMT"/>
                <a:cs typeface="Times New Roman" panose="02020603050405020304" pitchFamily="18" charset="0"/>
              </a:rPr>
              <a:t>організаційних </a:t>
            </a:r>
            <a:r>
              <a:rPr lang="uk-UA" sz="1800" dirty="0">
                <a:effectLst/>
                <a:latin typeface="Times New Roman" panose="02020603050405020304" pitchFamily="18" charset="0"/>
                <a:ea typeface="TimesNewRomanPS-BoldMT"/>
                <a:cs typeface="Times New Roman" panose="02020603050405020304" pitchFamily="18" charset="0"/>
              </a:rPr>
              <a:t>− удосконалення організаційної структури управління та виробничої структури підприємства, методів стратегічного, поточного і оперативного планування, організації виробництва й праці, мотивації персоналу, обґрунтування впровадження інновацій;</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uk-UA" sz="1800" i="1" dirty="0">
                <a:effectLst/>
                <a:latin typeface="Times New Roman" panose="02020603050405020304" pitchFamily="18" charset="0"/>
                <a:ea typeface="TimesNewRomanPS-BoldMT"/>
                <a:cs typeface="Times New Roman" panose="02020603050405020304" pitchFamily="18" charset="0"/>
              </a:rPr>
              <a:t>5) </a:t>
            </a:r>
            <a:r>
              <a:rPr lang="uk-UA" sz="1800" b="1" i="1" dirty="0">
                <a:effectLst/>
                <a:latin typeface="Times New Roman" panose="02020603050405020304" pitchFamily="18" charset="0"/>
                <a:ea typeface="TimesNewRomanPS-BoldItalicMT"/>
                <a:cs typeface="Times New Roman" panose="02020603050405020304" pitchFamily="18" charset="0"/>
              </a:rPr>
              <a:t>маркетингових </a:t>
            </a:r>
            <a:r>
              <a:rPr lang="uk-UA" sz="1800" dirty="0">
                <a:effectLst/>
                <a:latin typeface="Times New Roman" panose="02020603050405020304" pitchFamily="18" charset="0"/>
                <a:ea typeface="TimesNewRomanPS-BoldMT"/>
                <a:cs typeface="Times New Roman" panose="02020603050405020304" pitchFamily="18" charset="0"/>
              </a:rPr>
              <a:t>− удосконалення методів розроблення маркетингового комплексу, використання цінової й товарної політики, торгових марок та іміджу, ефективного управління каналами розподілу продукції й комплексу просування;</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uk-UA" sz="1800" i="1" dirty="0">
                <a:effectLst/>
                <a:latin typeface="Times New Roman" panose="02020603050405020304" pitchFamily="18" charset="0"/>
                <a:ea typeface="TimesNewRomanPS-BoldMT"/>
                <a:cs typeface="Times New Roman" panose="02020603050405020304" pitchFamily="18" charset="0"/>
              </a:rPr>
              <a:t>6) </a:t>
            </a:r>
            <a:r>
              <a:rPr lang="uk-UA" sz="1800" b="1" i="1" dirty="0">
                <a:effectLst/>
                <a:latin typeface="Times New Roman" panose="02020603050405020304" pitchFamily="18" charset="0"/>
                <a:ea typeface="TimesNewRomanPS-BoldItalicMT"/>
                <a:cs typeface="Times New Roman" panose="02020603050405020304" pitchFamily="18" charset="0"/>
              </a:rPr>
              <a:t>адаптивних </a:t>
            </a:r>
            <a:r>
              <a:rPr lang="uk-UA" sz="1800" i="1" dirty="0">
                <a:effectLst/>
                <a:latin typeface="Times New Roman" panose="02020603050405020304" pitchFamily="18" charset="0"/>
                <a:ea typeface="TimesNewRomanPS-BoldMT"/>
                <a:cs typeface="Times New Roman" panose="02020603050405020304" pitchFamily="18" charset="0"/>
              </a:rPr>
              <a:t>− </a:t>
            </a:r>
            <a:r>
              <a:rPr lang="uk-UA" sz="1800" dirty="0">
                <a:effectLst/>
                <a:latin typeface="Times New Roman" panose="02020603050405020304" pitchFamily="18" charset="0"/>
                <a:ea typeface="TimesNewRomanPS-BoldMT"/>
                <a:cs typeface="Times New Roman" panose="02020603050405020304" pitchFamily="18" charset="0"/>
              </a:rPr>
              <a:t>своєчасне реагування на зміни зовнішнього середовища і розробка ефективних заходів адаптації внутрішнього механізму функціонування підприємства.</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UA" dirty="0"/>
          </a:p>
        </p:txBody>
      </p:sp>
    </p:spTree>
    <p:extLst>
      <p:ext uri="{BB962C8B-B14F-4D97-AF65-F5344CB8AC3E}">
        <p14:creationId xmlns:p14="http://schemas.microsoft.com/office/powerpoint/2010/main" val="4222102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ECEDBF-1A81-D208-423B-A5C1F91B1DD9}"/>
              </a:ext>
            </a:extLst>
          </p:cNvPr>
          <p:cNvSpPr>
            <a:spLocks noGrp="1"/>
          </p:cNvSpPr>
          <p:nvPr>
            <p:ph type="title"/>
          </p:nvPr>
        </p:nvSpPr>
        <p:spPr>
          <a:xfrm>
            <a:off x="1371600" y="685800"/>
            <a:ext cx="9601200" cy="443089"/>
          </a:xfrm>
        </p:spPr>
        <p:txBody>
          <a:bodyPr>
            <a:normAutofit fontScale="90000"/>
          </a:bodyPr>
          <a:lstStyle/>
          <a:p>
            <a:r>
              <a:rPr lang="ru-RU" sz="1800" b="1" dirty="0">
                <a:effectLst/>
                <a:latin typeface="Times New Roman" panose="02020603050405020304" pitchFamily="18" charset="0"/>
                <a:ea typeface="TimesNewRomanPS-BoldMT"/>
                <a:cs typeface="Times New Roman" panose="02020603050405020304" pitchFamily="18" charset="0"/>
              </a:rPr>
              <a:t>ТЕМА 1. КОНКУРЕНЦІЯ ЯК ЕКОНОМІЧНА КАТЕГОРІЯ</a:t>
            </a:r>
            <a:br>
              <a:rPr lang="ru-UA" sz="1800" dirty="0">
                <a:effectLst/>
                <a:latin typeface="Calibri" panose="020F0502020204030204" pitchFamily="34" charset="0"/>
                <a:ea typeface="Calibri" panose="020F0502020204030204" pitchFamily="34" charset="0"/>
                <a:cs typeface="Times New Roman" panose="02020603050405020304" pitchFamily="18" charset="0"/>
              </a:rPr>
            </a:br>
            <a:endParaRPr lang="ru-UA" dirty="0"/>
          </a:p>
        </p:txBody>
      </p:sp>
      <p:sp>
        <p:nvSpPr>
          <p:cNvPr id="3" name="Объект 2">
            <a:extLst>
              <a:ext uri="{FF2B5EF4-FFF2-40B4-BE49-F238E27FC236}">
                <a16:creationId xmlns:a16="http://schemas.microsoft.com/office/drawing/2014/main" id="{EC5B9423-B726-3FB1-0DE3-D9F2E33D7B20}"/>
              </a:ext>
            </a:extLst>
          </p:cNvPr>
          <p:cNvSpPr>
            <a:spLocks noGrp="1"/>
          </p:cNvSpPr>
          <p:nvPr>
            <p:ph idx="1"/>
          </p:nvPr>
        </p:nvSpPr>
        <p:spPr>
          <a:xfrm>
            <a:off x="1128889" y="1128889"/>
            <a:ext cx="9843911" cy="4738511"/>
          </a:xfrm>
        </p:spPr>
        <p:txBody>
          <a:bodyPr/>
          <a:lstStyle/>
          <a:p>
            <a:pPr algn="just">
              <a:lnSpc>
                <a:spcPct val="150000"/>
              </a:lnSpc>
              <a:spcAft>
                <a:spcPts val="1000"/>
              </a:spcAft>
            </a:pPr>
            <a:r>
              <a:rPr lang="ru-RU" sz="1800" i="1" dirty="0" err="1">
                <a:effectLst/>
                <a:latin typeface="Times New Roman" panose="02020603050405020304" pitchFamily="18" charset="0"/>
                <a:ea typeface="TimesNewRomanPS-BoldMT"/>
                <a:cs typeface="Times New Roman" panose="02020603050405020304" pitchFamily="18" charset="0"/>
              </a:rPr>
              <a:t>Конкуренція</a:t>
            </a:r>
            <a:r>
              <a:rPr lang="ru-RU" sz="1800" i="1" dirty="0">
                <a:effectLst/>
                <a:latin typeface="Times New Roman" panose="02020603050405020304" pitchFamily="18" charset="0"/>
                <a:ea typeface="TimesNewRomanPS-BoldMT"/>
                <a:cs typeface="Times New Roman" panose="02020603050405020304" pitchFamily="18" charset="0"/>
              </a:rPr>
              <a:t> </a:t>
            </a:r>
            <a:r>
              <a:rPr lang="ru-RU" sz="1800" dirty="0">
                <a:effectLst/>
                <a:latin typeface="Times New Roman" panose="02020603050405020304" pitchFamily="18" charset="0"/>
                <a:ea typeface="TimesNewRomanPS-BoldMT"/>
                <a:cs typeface="Times New Roman" panose="02020603050405020304" pitchFamily="18" charset="0"/>
              </a:rPr>
              <a:t> як </a:t>
            </a:r>
            <a:r>
              <a:rPr lang="ru-RU" sz="1800" dirty="0" err="1">
                <a:effectLst/>
                <a:latin typeface="Times New Roman" panose="02020603050405020304" pitchFamily="18" charset="0"/>
                <a:ea typeface="TimesNewRomanPS-BoldMT"/>
                <a:cs typeface="Times New Roman" panose="02020603050405020304" pitchFamily="18" charset="0"/>
              </a:rPr>
              <a:t>економічна</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категорія</a:t>
            </a:r>
            <a:r>
              <a:rPr lang="ru-RU" sz="1800" dirty="0">
                <a:effectLst/>
                <a:latin typeface="Times New Roman" panose="02020603050405020304" pitchFamily="18" charset="0"/>
                <a:ea typeface="TimesNewRomanPS-BoldMT"/>
                <a:cs typeface="Times New Roman" panose="02020603050405020304" pitchFamily="18" charset="0"/>
              </a:rPr>
              <a:t> – </a:t>
            </a:r>
            <a:r>
              <a:rPr lang="ru-RU" sz="1800" dirty="0" err="1">
                <a:effectLst/>
                <a:latin typeface="Times New Roman" panose="02020603050405020304" pitchFamily="18" charset="0"/>
                <a:ea typeface="TimesNewRomanPS-BoldMT"/>
                <a:cs typeface="Times New Roman" panose="02020603050405020304" pitchFamily="18" charset="0"/>
              </a:rPr>
              <a:t>боротьба</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між</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товаровиробниками</a:t>
            </a:r>
            <a:r>
              <a:rPr lang="ru-RU" sz="1800" dirty="0">
                <a:effectLst/>
                <a:latin typeface="Times New Roman" panose="02020603050405020304" pitchFamily="18" charset="0"/>
                <a:ea typeface="TimesNewRomanPS-BoldMT"/>
                <a:cs typeface="Times New Roman" panose="02020603050405020304" pitchFamily="18" charset="0"/>
              </a:rPr>
              <a:t> за </a:t>
            </a:r>
            <a:r>
              <a:rPr lang="ru-RU" sz="1800" dirty="0" err="1">
                <a:effectLst/>
                <a:latin typeface="Times New Roman" panose="02020603050405020304" pitchFamily="18" charset="0"/>
                <a:ea typeface="TimesNewRomanPS-BoldMT"/>
                <a:cs typeface="Times New Roman" panose="02020603050405020304" pitchFamily="18" charset="0"/>
              </a:rPr>
              <a:t>найвигідніші</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умови</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виробництва</a:t>
            </a:r>
            <a:r>
              <a:rPr lang="ru-RU" sz="1800" dirty="0">
                <a:effectLst/>
                <a:latin typeface="Times New Roman" panose="02020603050405020304" pitchFamily="18" charset="0"/>
                <a:ea typeface="TimesNewRomanPS-BoldMT"/>
                <a:cs typeface="Times New Roman" panose="02020603050405020304" pitchFamily="18" charset="0"/>
              </a:rPr>
              <a:t> і </a:t>
            </a:r>
            <a:r>
              <a:rPr lang="ru-RU" sz="1800" dirty="0" err="1">
                <a:effectLst/>
                <a:latin typeface="Times New Roman" panose="02020603050405020304" pitchFamily="18" charset="0"/>
                <a:ea typeface="TimesNewRomanPS-BoldMT"/>
                <a:cs typeface="Times New Roman" panose="02020603050405020304" pitchFamily="18" charset="0"/>
              </a:rPr>
              <a:t>збуту</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товарів</a:t>
            </a:r>
            <a:r>
              <a:rPr lang="ru-RU" sz="1800" dirty="0">
                <a:effectLst/>
                <a:latin typeface="Times New Roman" panose="02020603050405020304" pitchFamily="18" charset="0"/>
                <a:ea typeface="TimesNewRomanPS-BoldMT"/>
                <a:cs typeface="Times New Roman" panose="02020603050405020304" pitchFamily="18" charset="0"/>
              </a:rPr>
              <a:t> і </a:t>
            </a:r>
            <a:r>
              <a:rPr lang="ru-RU" sz="1800" dirty="0" err="1">
                <a:effectLst/>
                <a:latin typeface="Times New Roman" panose="02020603050405020304" pitchFamily="18" charset="0"/>
                <a:ea typeface="TimesNewRomanPS-BoldMT"/>
                <a:cs typeface="Times New Roman" panose="02020603050405020304" pitchFamily="18" charset="0"/>
              </a:rPr>
              <a:t>послуг</a:t>
            </a:r>
            <a:r>
              <a:rPr lang="ru-RU" sz="1800" dirty="0">
                <a:effectLst/>
                <a:latin typeface="Times New Roman" panose="02020603050405020304" pitchFamily="18" charset="0"/>
                <a:ea typeface="TimesNewRomanPS-BoldMT"/>
                <a:cs typeface="Times New Roman" panose="02020603050405020304" pitchFamily="18" charset="0"/>
              </a:rPr>
              <a:t>, за </a:t>
            </a:r>
            <a:r>
              <a:rPr lang="ru-RU" sz="1800" dirty="0" err="1">
                <a:effectLst/>
                <a:latin typeface="Times New Roman" panose="02020603050405020304" pitchFamily="18" charset="0"/>
                <a:ea typeface="TimesNewRomanPS-BoldMT"/>
                <a:cs typeface="Times New Roman" panose="02020603050405020304" pitchFamily="18" charset="0"/>
              </a:rPr>
              <a:t>привласнення</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найбільших</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прибутків</a:t>
            </a:r>
            <a:r>
              <a:rPr lang="ru-RU" sz="1800" dirty="0">
                <a:effectLst/>
                <a:latin typeface="Times New Roman" panose="02020603050405020304" pitchFamily="18" charset="0"/>
                <a:ea typeface="TimesNewRomanPS-BoldMT"/>
                <a:cs typeface="Times New Roman" panose="02020603050405020304" pitchFamily="18" charset="0"/>
              </a:rPr>
              <a:t>.</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Згідно</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Закону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України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«Про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захист</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економічної</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конкуренції</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економічна</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конкуренція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це</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змагання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між</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суб'єктами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господарювання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з метою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здобуття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завдяки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власним</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досягненням</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переваг</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над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іншими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суб'єктами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господарювання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внаслідок</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чого</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споживачі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суб'єкти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господарювання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мають</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можливість</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вибирати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між</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кількома</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продавцями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покупцями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а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окремий</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суб'єкт</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господарювання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не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може</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визначати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умови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обороту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товарів</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на ринку”.</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UA" dirty="0"/>
          </a:p>
        </p:txBody>
      </p:sp>
    </p:spTree>
    <p:extLst>
      <p:ext uri="{BB962C8B-B14F-4D97-AF65-F5344CB8AC3E}">
        <p14:creationId xmlns:p14="http://schemas.microsoft.com/office/powerpoint/2010/main" val="17512032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321853C-A02F-C9CF-F146-E037B0C43E25}"/>
              </a:ext>
            </a:extLst>
          </p:cNvPr>
          <p:cNvSpPr>
            <a:spLocks noGrp="1"/>
          </p:cNvSpPr>
          <p:nvPr>
            <p:ph idx="1"/>
          </p:nvPr>
        </p:nvSpPr>
        <p:spPr>
          <a:xfrm>
            <a:off x="790222" y="135467"/>
            <a:ext cx="10814756" cy="6400800"/>
          </a:xfrm>
        </p:spPr>
        <p:txBody>
          <a:bodyPr>
            <a:normAutofit lnSpcReduction="10000"/>
          </a:bodyPr>
          <a:lstStyle/>
          <a:p>
            <a:r>
              <a:rPr lang="ru-UA" dirty="0"/>
              <a:t>5. </a:t>
            </a:r>
            <a:r>
              <a:rPr lang="ru-RU" sz="1800" b="1" dirty="0">
                <a:effectLst/>
                <a:latin typeface="Times New Roman" panose="02020603050405020304" pitchFamily="18" charset="0"/>
                <a:ea typeface="TimesNewRomanPS-BoldMT"/>
                <a:cs typeface="Times New Roman" panose="02020603050405020304" pitchFamily="18" charset="0"/>
              </a:rPr>
              <a:t>РОЗРОБЛЕННЯ КОНКУРЕНТНОЇ СТРАТЕГІЇ ПІДПРИЄМСТВ</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1800" dirty="0" err="1">
                <a:effectLst/>
                <a:latin typeface="Times New Roman" panose="02020603050405020304" pitchFamily="18" charset="0"/>
                <a:ea typeface="TimesNewRomanPS-BoldMT"/>
                <a:cs typeface="Times New Roman" panose="02020603050405020304" pitchFamily="18" charset="0"/>
              </a:rPr>
              <a:t>Виявивши</a:t>
            </a:r>
            <a:r>
              <a:rPr lang="ru-RU" sz="1800" dirty="0">
                <a:effectLst/>
                <a:latin typeface="Times New Roman" panose="02020603050405020304" pitchFamily="18" charset="0"/>
                <a:ea typeface="TimesNewRomanPS-BoldMT"/>
                <a:cs typeface="Times New Roman" panose="02020603050405020304" pitchFamily="18" charset="0"/>
              </a:rPr>
              <a:t> і </a:t>
            </a:r>
            <a:r>
              <a:rPr lang="ru-RU" sz="1800" dirty="0" err="1">
                <a:effectLst/>
                <a:latin typeface="Times New Roman" panose="02020603050405020304" pitchFamily="18" charset="0"/>
                <a:ea typeface="TimesNewRomanPS-BoldMT"/>
                <a:cs typeface="Times New Roman" panose="02020603050405020304" pitchFamily="18" charset="0"/>
              </a:rPr>
              <a:t>оцінивши</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основних</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конкурентів</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компанія</a:t>
            </a:r>
            <a:r>
              <a:rPr lang="ru-RU" sz="1800" dirty="0">
                <a:effectLst/>
                <a:latin typeface="Times New Roman" panose="02020603050405020304" pitchFamily="18" charset="0"/>
                <a:ea typeface="TimesNewRomanPS-BoldMT"/>
                <a:cs typeface="Times New Roman" panose="02020603050405020304" pitchFamily="18" charset="0"/>
              </a:rPr>
              <a:t> повинна </a:t>
            </a:r>
            <a:r>
              <a:rPr lang="ru-RU" sz="1800" dirty="0" err="1">
                <a:effectLst/>
                <a:latin typeface="Times New Roman" panose="02020603050405020304" pitchFamily="18" charset="0"/>
                <a:ea typeface="TimesNewRomanPS-BoldMT"/>
                <a:cs typeface="Times New Roman" panose="02020603050405020304" pitchFamily="18" charset="0"/>
              </a:rPr>
              <a:t>розробити</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конкурентні</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стратегії</a:t>
            </a:r>
            <a:r>
              <a:rPr lang="ru-RU" sz="1800" dirty="0">
                <a:effectLst/>
                <a:latin typeface="Times New Roman" panose="02020603050405020304" pitchFamily="18" charset="0"/>
                <a:ea typeface="TimesNewRomanPS-BoldMT"/>
                <a:cs typeface="Times New Roman" panose="02020603050405020304" pitchFamily="18" charset="0"/>
              </a:rPr>
              <a:t>, за </a:t>
            </a:r>
            <a:r>
              <a:rPr lang="ru-RU" sz="1800" dirty="0" err="1">
                <a:effectLst/>
                <a:latin typeface="Times New Roman" panose="02020603050405020304" pitchFamily="18" charset="0"/>
                <a:ea typeface="TimesNewRomanPS-BoldMT"/>
                <a:cs typeface="Times New Roman" panose="02020603050405020304" pitchFamily="18" charset="0"/>
              </a:rPr>
              <a:t>допомогою</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яких</a:t>
            </a:r>
            <a:r>
              <a:rPr lang="ru-RU" sz="1800" dirty="0">
                <a:effectLst/>
                <a:latin typeface="Times New Roman" panose="02020603050405020304" pitchFamily="18" charset="0"/>
                <a:ea typeface="TimesNewRomanPS-BoldMT"/>
                <a:cs typeface="Times New Roman" panose="02020603050405020304" pitchFamily="18" charset="0"/>
              </a:rPr>
              <a:t> вона </a:t>
            </a:r>
            <a:r>
              <a:rPr lang="ru-RU" sz="1800" dirty="0" err="1">
                <a:effectLst/>
                <a:latin typeface="Times New Roman" panose="02020603050405020304" pitchFamily="18" charset="0"/>
                <a:ea typeface="TimesNewRomanPS-BoldMT"/>
                <a:cs typeface="Times New Roman" panose="02020603050405020304" pitchFamily="18" charset="0"/>
              </a:rPr>
              <a:t>зможе</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отримати</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конкурентну</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перевагу</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запропонувавши</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товари</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вищої</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споживчої</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цінності</a:t>
            </a:r>
            <a:r>
              <a:rPr lang="ru-RU" sz="1800" dirty="0">
                <a:effectLst/>
                <a:latin typeface="Times New Roman" panose="02020603050405020304" pitchFamily="18" charset="0"/>
                <a:ea typeface="TimesNewRomanPS-BoldMT"/>
                <a:cs typeface="Times New Roman" panose="02020603050405020304" pitchFamily="18" charset="0"/>
              </a:rPr>
              <a:t>. На </a:t>
            </a:r>
            <a:r>
              <a:rPr lang="ru-RU" sz="1800" dirty="0" err="1">
                <a:effectLst/>
                <a:latin typeface="Times New Roman" panose="02020603050405020304" pitchFamily="18" charset="0"/>
                <a:ea typeface="TimesNewRomanPS-BoldMT"/>
                <a:cs typeface="Times New Roman" panose="02020603050405020304" pitchFamily="18" charset="0"/>
              </a:rPr>
              <a:t>підприємстві</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необхідним</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є</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формування</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стратегічного</a:t>
            </a:r>
            <a:r>
              <a:rPr lang="ru-RU" sz="1800" dirty="0">
                <a:effectLst/>
                <a:latin typeface="Times New Roman" panose="02020603050405020304" pitchFamily="18" charset="0"/>
                <a:ea typeface="TimesNewRomanPS-BoldMT"/>
                <a:cs typeface="Times New Roman" panose="02020603050405020304" pitchFamily="18" charset="0"/>
              </a:rPr>
              <a:t> набору» (система </a:t>
            </a:r>
            <a:r>
              <a:rPr lang="ru-RU" sz="1800" dirty="0" err="1">
                <a:effectLst/>
                <a:latin typeface="Times New Roman" panose="02020603050405020304" pitchFamily="18" charset="0"/>
                <a:ea typeface="TimesNewRomanPS-BoldMT"/>
                <a:cs typeface="Times New Roman" panose="02020603050405020304" pitchFamily="18" charset="0"/>
              </a:rPr>
              <a:t>стратегій</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різного</a:t>
            </a:r>
            <a:r>
              <a:rPr lang="ru-RU" sz="1800" dirty="0">
                <a:effectLst/>
                <a:latin typeface="Times New Roman" panose="02020603050405020304" pitchFamily="18" charset="0"/>
                <a:ea typeface="TimesNewRomanPS-BoldMT"/>
                <a:cs typeface="Times New Roman" panose="02020603050405020304" pitchFamily="18" charset="0"/>
              </a:rPr>
              <a:t> типу на </a:t>
            </a:r>
            <a:r>
              <a:rPr lang="ru-RU" sz="1800" dirty="0" err="1">
                <a:effectLst/>
                <a:latin typeface="Times New Roman" panose="02020603050405020304" pitchFamily="18" charset="0"/>
                <a:ea typeface="TimesNewRomanPS-BoldMT"/>
                <a:cs typeface="Times New Roman" panose="02020603050405020304" pitchFamily="18" charset="0"/>
              </a:rPr>
              <a:t>певний</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період</a:t>
            </a:r>
            <a:r>
              <a:rPr lang="ru-RU" sz="1800" dirty="0">
                <a:effectLst/>
                <a:latin typeface="Times New Roman" panose="02020603050405020304" pitchFamily="18" charset="0"/>
                <a:ea typeface="TimesNewRomanPS-BoldMT"/>
                <a:cs typeface="Times New Roman" panose="02020603050405020304" pitchFamily="18" charset="0"/>
              </a:rPr>
              <a:t> часу), </a:t>
            </a:r>
            <a:r>
              <a:rPr lang="ru-RU" sz="1800" dirty="0" err="1">
                <a:effectLst/>
                <a:latin typeface="Times New Roman" panose="02020603050405020304" pitchFamily="18" charset="0"/>
                <a:ea typeface="TimesNewRomanPS-BoldMT"/>
                <a:cs typeface="Times New Roman" panose="02020603050405020304" pitchFamily="18" charset="0"/>
              </a:rPr>
              <a:t>що</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відображає</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специфіку</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функціонування</a:t>
            </a:r>
            <a:r>
              <a:rPr lang="ru-RU" sz="1800" dirty="0">
                <a:effectLst/>
                <a:latin typeface="Times New Roman" panose="02020603050405020304" pitchFamily="18" charset="0"/>
                <a:ea typeface="TimesNewRomanPS-BoldMT"/>
                <a:cs typeface="Times New Roman" panose="02020603050405020304" pitchFamily="18" charset="0"/>
              </a:rPr>
              <a:t> та </a:t>
            </a:r>
            <a:r>
              <a:rPr lang="ru-RU" sz="1800" dirty="0" err="1">
                <a:effectLst/>
                <a:latin typeface="Times New Roman" panose="02020603050405020304" pitchFamily="18" charset="0"/>
                <a:ea typeface="TimesNewRomanPS-BoldMT"/>
                <a:cs typeface="Times New Roman" panose="02020603050405020304" pitchFamily="18" charset="0"/>
              </a:rPr>
              <a:t>розвитку</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підприємства</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рівень</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його</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претендування</a:t>
            </a:r>
            <a:r>
              <a:rPr lang="ru-RU" sz="1800" dirty="0">
                <a:effectLst/>
                <a:latin typeface="Times New Roman" panose="02020603050405020304" pitchFamily="18" charset="0"/>
                <a:ea typeface="TimesNewRomanPS-BoldMT"/>
                <a:cs typeface="Times New Roman" panose="02020603050405020304" pitchFamily="18" charset="0"/>
              </a:rPr>
              <a:t> на </a:t>
            </a:r>
            <a:r>
              <a:rPr lang="ru-RU" sz="1800" dirty="0" err="1">
                <a:effectLst/>
                <a:latin typeface="Times New Roman" panose="02020603050405020304" pitchFamily="18" charset="0"/>
                <a:ea typeface="TimesNewRomanPS-BoldMT"/>
                <a:cs typeface="Times New Roman" panose="02020603050405020304" pitchFamily="18" charset="0"/>
              </a:rPr>
              <a:t>місце</a:t>
            </a:r>
            <a:r>
              <a:rPr lang="ru-RU" sz="1800" dirty="0">
                <a:effectLst/>
                <a:latin typeface="Times New Roman" panose="02020603050405020304" pitchFamily="18" charset="0"/>
                <a:ea typeface="TimesNewRomanPS-BoldMT"/>
                <a:cs typeface="Times New Roman" panose="02020603050405020304" pitchFamily="18" charset="0"/>
              </a:rPr>
              <a:t> й роль у </a:t>
            </a:r>
            <a:r>
              <a:rPr lang="ru-RU" sz="1800" dirty="0" err="1">
                <a:effectLst/>
                <a:latin typeface="Times New Roman" panose="02020603050405020304" pitchFamily="18" charset="0"/>
                <a:ea typeface="TimesNewRomanPS-BoldMT"/>
                <a:cs typeface="Times New Roman" panose="02020603050405020304" pitchFamily="18" charset="0"/>
              </a:rPr>
              <a:t>зовнішньому</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середовищі</a:t>
            </a:r>
            <a:r>
              <a:rPr lang="ru-RU" sz="1800" dirty="0">
                <a:effectLst/>
                <a:latin typeface="Times New Roman" panose="02020603050405020304" pitchFamily="18" charset="0"/>
                <a:ea typeface="TimesNewRomanPS-BoldMT"/>
                <a:cs typeface="Times New Roman" panose="02020603050405020304" pitchFamily="18" charset="0"/>
              </a:rPr>
              <a:t>.</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1800" i="1" dirty="0">
                <a:effectLst/>
                <a:latin typeface="Times New Roman" panose="02020603050405020304" pitchFamily="18" charset="0"/>
                <a:ea typeface="TimesNewRomanPS-ItalicMT"/>
                <a:cs typeface="Times New Roman" panose="02020603050405020304" pitchFamily="18" charset="0"/>
              </a:rPr>
              <a:t>Конкурентна </a:t>
            </a:r>
            <a:r>
              <a:rPr lang="ru-RU" sz="1800" i="1" dirty="0" err="1">
                <a:effectLst/>
                <a:latin typeface="Times New Roman" panose="02020603050405020304" pitchFamily="18" charset="0"/>
                <a:ea typeface="TimesNewRomanPS-ItalicMT"/>
                <a:cs typeface="Times New Roman" panose="02020603050405020304" pitchFamily="18" charset="0"/>
              </a:rPr>
              <a:t>стратегія</a:t>
            </a:r>
            <a:r>
              <a:rPr lang="ru-RU" sz="1800" i="1" dirty="0">
                <a:effectLst/>
                <a:latin typeface="Times New Roman" panose="02020603050405020304" pitchFamily="18" charset="0"/>
                <a:ea typeface="TimesNewRomanPS-ItalicMT"/>
                <a:cs typeface="Times New Roman" panose="02020603050405020304" pitchFamily="18" charset="0"/>
              </a:rPr>
              <a:t> </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це</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спосіб</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отримання</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стійких</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конкурентних</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переваг</a:t>
            </a:r>
            <a:r>
              <a:rPr lang="ru-RU" sz="1800" dirty="0">
                <a:effectLst/>
                <a:latin typeface="Times New Roman" panose="02020603050405020304" pitchFamily="18" charset="0"/>
                <a:ea typeface="TimesNewRomanPS-BoldMT"/>
                <a:cs typeface="Times New Roman" panose="02020603050405020304" pitchFamily="18" charset="0"/>
              </a:rPr>
              <a:t> в </a:t>
            </a:r>
            <a:r>
              <a:rPr lang="ru-RU" sz="1800" dirty="0" err="1">
                <a:effectLst/>
                <a:latin typeface="Times New Roman" panose="02020603050405020304" pitchFamily="18" charset="0"/>
                <a:ea typeface="TimesNewRomanPS-BoldMT"/>
                <a:cs typeface="Times New Roman" panose="02020603050405020304" pitchFamily="18" charset="0"/>
              </a:rPr>
              <a:t>кожній</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Стратегічній</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Одиниці</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Бізнесу</a:t>
            </a:r>
            <a:r>
              <a:rPr lang="ru-RU" sz="1800" dirty="0">
                <a:effectLst/>
                <a:latin typeface="Times New Roman" panose="02020603050405020304" pitchFamily="18" charset="0"/>
                <a:ea typeface="TimesNewRomanPS-BoldMT"/>
                <a:cs typeface="Times New Roman" panose="02020603050405020304" pitchFamily="18" charset="0"/>
              </a:rPr>
              <a:t> (СОБ) </a:t>
            </a:r>
            <a:r>
              <a:rPr lang="ru-RU" sz="1800" dirty="0" err="1">
                <a:effectLst/>
                <a:latin typeface="Times New Roman" panose="02020603050405020304" pitchFamily="18" charset="0"/>
                <a:ea typeface="TimesNewRomanPS-BoldMT"/>
                <a:cs typeface="Times New Roman" panose="02020603050405020304" pitchFamily="18" charset="0"/>
              </a:rPr>
              <a:t>підприємства</a:t>
            </a:r>
            <a:r>
              <a:rPr lang="ru-RU" sz="1800" dirty="0">
                <a:effectLst/>
                <a:latin typeface="Times New Roman" panose="02020603050405020304" pitchFamily="18" charset="0"/>
                <a:ea typeface="TimesNewRomanPS-BoldMT"/>
                <a:cs typeface="Times New Roman" panose="02020603050405020304" pitchFamily="18" charset="0"/>
              </a:rPr>
              <a:t> шляхом </a:t>
            </a:r>
            <a:r>
              <a:rPr lang="ru-RU" sz="1800" dirty="0" err="1">
                <a:effectLst/>
                <a:latin typeface="Times New Roman" panose="02020603050405020304" pitchFamily="18" charset="0"/>
                <a:ea typeface="TimesNewRomanPS-BoldMT"/>
                <a:cs typeface="Times New Roman" panose="02020603050405020304" pitchFamily="18" charset="0"/>
              </a:rPr>
              <a:t>конкурентної</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боротьби</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задоволення</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різноманітних</a:t>
            </a:r>
            <a:r>
              <a:rPr lang="ru-RU" sz="1800" dirty="0">
                <a:effectLst/>
                <a:latin typeface="Times New Roman" panose="02020603050405020304" pitchFamily="18" charset="0"/>
                <a:ea typeface="TimesNewRomanPS-BoldMT"/>
                <a:cs typeface="Times New Roman" panose="02020603050405020304" pitchFamily="18" charset="0"/>
              </a:rPr>
              <a:t> і </a:t>
            </a:r>
            <a:r>
              <a:rPr lang="ru-RU" sz="1800" dirty="0" err="1">
                <a:effectLst/>
                <a:latin typeface="Times New Roman" panose="02020603050405020304" pitchFamily="18" charset="0"/>
                <a:ea typeface="TimesNewRomanPS-BoldMT"/>
                <a:cs typeface="Times New Roman" panose="02020603050405020304" pitchFamily="18" charset="0"/>
              </a:rPr>
              <a:t>мінливих</a:t>
            </a:r>
            <a:r>
              <a:rPr lang="ru-RU" sz="1800" dirty="0">
                <a:effectLst/>
                <a:latin typeface="Times New Roman" panose="02020603050405020304" pitchFamily="18" charset="0"/>
                <a:ea typeface="TimesNewRomanPS-BoldMT"/>
                <a:cs typeface="Times New Roman" panose="02020603050405020304" pitchFamily="18" charset="0"/>
              </a:rPr>
              <a:t> потреб </a:t>
            </a:r>
            <a:r>
              <a:rPr lang="ru-RU" sz="1800" dirty="0" err="1">
                <a:effectLst/>
                <a:latin typeface="Times New Roman" panose="02020603050405020304" pitchFamily="18" charset="0"/>
                <a:ea typeface="TimesNewRomanPS-BoldMT"/>
                <a:cs typeface="Times New Roman" panose="02020603050405020304" pitchFamily="18" charset="0"/>
              </a:rPr>
              <a:t>покупців</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краще</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ніж</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це</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роблять</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конкуренти</a:t>
            </a:r>
            <a:r>
              <a:rPr lang="ru-RU" sz="1800" dirty="0">
                <a:effectLst/>
                <a:latin typeface="Times New Roman" panose="02020603050405020304" pitchFamily="18" charset="0"/>
                <a:ea typeface="TimesNewRomanPS-BoldMT"/>
                <a:cs typeface="Times New Roman" panose="02020603050405020304" pitchFamily="18" charset="0"/>
              </a:rPr>
              <a:t>. Вона </a:t>
            </a:r>
            <a:r>
              <a:rPr lang="ru-RU" sz="1800" dirty="0" err="1">
                <a:effectLst/>
                <a:latin typeface="Times New Roman" panose="02020603050405020304" pitchFamily="18" charset="0"/>
                <a:ea typeface="TimesNewRomanPS-BoldMT"/>
                <a:cs typeface="Times New Roman" panose="02020603050405020304" pitchFamily="18" charset="0"/>
              </a:rPr>
              <a:t>конкретизує</a:t>
            </a:r>
            <a:r>
              <a:rPr lang="ru-RU" sz="1800" dirty="0">
                <a:effectLst/>
                <a:latin typeface="Times New Roman" panose="02020603050405020304" pitchFamily="18" charset="0"/>
                <a:ea typeface="TimesNewRomanPS-BoldMT"/>
                <a:cs typeface="Times New Roman" panose="02020603050405020304" pitchFamily="18" charset="0"/>
              </a:rPr>
              <a:t> і </a:t>
            </a:r>
            <a:r>
              <a:rPr lang="ru-RU" sz="1800" dirty="0" err="1">
                <a:effectLst/>
                <a:latin typeface="Times New Roman" panose="02020603050405020304" pitchFamily="18" charset="0"/>
                <a:ea typeface="TimesNewRomanPS-BoldMT"/>
                <a:cs typeface="Times New Roman" panose="02020603050405020304" pitchFamily="18" charset="0"/>
              </a:rPr>
              <a:t>визначає</a:t>
            </a:r>
            <a:r>
              <a:rPr lang="ru-RU" sz="1800" dirty="0">
                <a:effectLst/>
                <a:latin typeface="Times New Roman" panose="02020603050405020304" pitchFamily="18" charset="0"/>
                <a:ea typeface="TimesNewRomanPS-BoldMT"/>
                <a:cs typeface="Times New Roman" panose="02020603050405020304" pitchFamily="18" charset="0"/>
              </a:rPr>
              <a:t> шляхи </a:t>
            </a:r>
            <a:r>
              <a:rPr lang="ru-RU" sz="1800" dirty="0" err="1">
                <a:effectLst/>
                <a:latin typeface="Times New Roman" panose="02020603050405020304" pitchFamily="18" charset="0"/>
                <a:ea typeface="TimesNewRomanPS-BoldMT"/>
                <a:cs typeface="Times New Roman" panose="02020603050405020304" pitchFamily="18" charset="0"/>
              </a:rPr>
              <a:t>реалізації</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корпоративної</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стратегії</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1800" i="1" dirty="0">
                <a:effectLst/>
                <a:latin typeface="Times New Roman" panose="02020603050405020304" pitchFamily="18" charset="0"/>
                <a:ea typeface="TimesNewRomanPS-ItalicMT"/>
                <a:cs typeface="Times New Roman" panose="02020603050405020304" pitchFamily="18" charset="0"/>
              </a:rPr>
              <a:t>Корпоративна (</a:t>
            </a:r>
            <a:r>
              <a:rPr lang="ru-RU" sz="1800" i="1" dirty="0" err="1">
                <a:effectLst/>
                <a:latin typeface="Times New Roman" panose="02020603050405020304" pitchFamily="18" charset="0"/>
                <a:ea typeface="TimesNewRomanPS-ItalicMT"/>
                <a:cs typeface="Times New Roman" panose="02020603050405020304" pitchFamily="18" charset="0"/>
              </a:rPr>
              <a:t>портфельна</a:t>
            </a:r>
            <a:r>
              <a:rPr lang="ru-RU" sz="1800" i="1" dirty="0">
                <a:effectLst/>
                <a:latin typeface="Times New Roman" panose="02020603050405020304" pitchFamily="18" charset="0"/>
                <a:ea typeface="TimesNewRomanPS-ItalicMT"/>
                <a:cs typeface="Times New Roman" panose="02020603050405020304" pitchFamily="18" charset="0"/>
              </a:rPr>
              <a:t>, </a:t>
            </a:r>
            <a:r>
              <a:rPr lang="ru-RU" sz="1800" i="1" dirty="0" err="1">
                <a:effectLst/>
                <a:latin typeface="Times New Roman" panose="02020603050405020304" pitchFamily="18" charset="0"/>
                <a:ea typeface="TimesNewRomanPS-ItalicMT"/>
                <a:cs typeface="Times New Roman" panose="02020603050405020304" pitchFamily="18" charset="0"/>
              </a:rPr>
              <a:t>загальна</a:t>
            </a:r>
            <a:r>
              <a:rPr lang="ru-RU" sz="1800" i="1" dirty="0">
                <a:effectLst/>
                <a:latin typeface="Times New Roman" panose="02020603050405020304" pitchFamily="18" charset="0"/>
                <a:ea typeface="TimesNewRomanPS-ItalicMT"/>
                <a:cs typeface="Times New Roman" panose="02020603050405020304" pitchFamily="18" charset="0"/>
              </a:rPr>
              <a:t>) </a:t>
            </a:r>
            <a:r>
              <a:rPr lang="ru-RU" sz="1800" i="1" dirty="0" err="1">
                <a:effectLst/>
                <a:latin typeface="Times New Roman" panose="02020603050405020304" pitchFamily="18" charset="0"/>
                <a:ea typeface="TimesNewRomanPS-ItalicMT"/>
                <a:cs typeface="Times New Roman" panose="02020603050405020304" pitchFamily="18" charset="0"/>
              </a:rPr>
              <a:t>стратегія</a:t>
            </a:r>
            <a:r>
              <a:rPr lang="ru-RU" sz="1800" i="1" dirty="0">
                <a:effectLst/>
                <a:latin typeface="Times New Roman" panose="02020603050405020304" pitchFamily="18" charset="0"/>
                <a:ea typeface="TimesNewRomanPS-ItalicMT"/>
                <a:cs typeface="Times New Roman" panose="02020603050405020304" pitchFamily="18" charset="0"/>
              </a:rPr>
              <a:t> </a:t>
            </a:r>
            <a:r>
              <a:rPr lang="ru-RU" sz="1800" i="1" dirty="0" err="1">
                <a:effectLst/>
                <a:latin typeface="Times New Roman" panose="02020603050405020304" pitchFamily="18" charset="0"/>
                <a:ea typeface="TimesNewRomanPS-ItalicMT"/>
                <a:cs typeface="Times New Roman" panose="02020603050405020304" pitchFamily="18" charset="0"/>
              </a:rPr>
              <a:t>підприємства</a:t>
            </a:r>
            <a:r>
              <a:rPr lang="ru-RU" sz="1800" i="1"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визначає</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основні</a:t>
            </a:r>
            <a:r>
              <a:rPr lang="ru-RU" sz="1800" dirty="0">
                <a:effectLst/>
                <a:latin typeface="Times New Roman" panose="02020603050405020304" pitchFamily="18" charset="0"/>
                <a:ea typeface="TimesNewRomanPS-BoldMT"/>
                <a:cs typeface="Times New Roman" panose="02020603050405020304" pitchFamily="18" charset="0"/>
              </a:rPr>
              <a:t> напрямки </a:t>
            </a:r>
            <a:r>
              <a:rPr lang="ru-RU" sz="1800" dirty="0" err="1">
                <a:effectLst/>
                <a:latin typeface="Times New Roman" panose="02020603050405020304" pitchFamily="18" charset="0"/>
                <a:ea typeface="TimesNewRomanPS-BoldMT"/>
                <a:cs typeface="Times New Roman" panose="02020603050405020304" pitchFamily="18" charset="0"/>
              </a:rPr>
              <a:t>діяльності</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такі</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комбінації</a:t>
            </a:r>
            <a:r>
              <a:rPr lang="ru-RU" sz="1800" dirty="0">
                <a:effectLst/>
                <a:latin typeface="Times New Roman" panose="02020603050405020304" pitchFamily="18" charset="0"/>
                <a:ea typeface="TimesNewRomanPS-BoldMT"/>
                <a:cs typeface="Times New Roman" panose="02020603050405020304" pitchFamily="18" charset="0"/>
              </a:rPr>
              <a:t> СОБ </a:t>
            </a:r>
            <a:r>
              <a:rPr lang="ru-RU" sz="1800" dirty="0" err="1">
                <a:effectLst/>
                <a:latin typeface="Times New Roman" panose="02020603050405020304" pitchFamily="18" charset="0"/>
                <a:ea typeface="TimesNewRomanPS-BoldMT"/>
                <a:cs typeface="Times New Roman" panose="02020603050405020304" pitchFamily="18" charset="0"/>
              </a:rPr>
              <a:t>підприємства</a:t>
            </a:r>
            <a:r>
              <a:rPr lang="ru-RU" sz="1800" dirty="0">
                <a:effectLst/>
                <a:latin typeface="Times New Roman" panose="02020603050405020304" pitchFamily="18" charset="0"/>
                <a:ea typeface="TimesNewRomanPS-BoldMT"/>
                <a:cs typeface="Times New Roman" panose="02020603050405020304" pitchFamily="18" charset="0"/>
              </a:rPr>
              <a:t>, в </a:t>
            </a:r>
            <a:r>
              <a:rPr lang="ru-RU" sz="1800" dirty="0" err="1">
                <a:effectLst/>
                <a:latin typeface="Times New Roman" panose="02020603050405020304" pitchFamily="18" charset="0"/>
                <a:ea typeface="TimesNewRomanPS-BoldMT"/>
                <a:cs typeface="Times New Roman" panose="02020603050405020304" pitchFamily="18" charset="0"/>
              </a:rPr>
              <a:t>яких</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воно</a:t>
            </a:r>
            <a:r>
              <a:rPr lang="ru-RU" sz="1800" dirty="0">
                <a:effectLst/>
                <a:latin typeface="Times New Roman" panose="02020603050405020304" pitchFamily="18" charset="0"/>
                <a:ea typeface="TimesNewRomanPS-BoldMT"/>
                <a:cs typeface="Times New Roman" panose="02020603050405020304" pitchFamily="18" charset="0"/>
              </a:rPr>
              <a:t> буде </a:t>
            </a:r>
            <a:r>
              <a:rPr lang="ru-RU" sz="1800" dirty="0" err="1">
                <a:effectLst/>
                <a:latin typeface="Times New Roman" panose="02020603050405020304" pitchFamily="18" charset="0"/>
                <a:ea typeface="TimesNewRomanPS-BoldMT"/>
                <a:cs typeface="Times New Roman" panose="02020603050405020304" pitchFamily="18" charset="0"/>
              </a:rPr>
              <a:t>намагатися</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досягти</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своїх</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цілей</a:t>
            </a:r>
            <a:r>
              <a:rPr lang="ru-RU" sz="1800" dirty="0">
                <a:effectLst/>
                <a:latin typeface="Times New Roman" panose="02020603050405020304" pitchFamily="18" charset="0"/>
                <a:ea typeface="TimesNewRomanPS-BoldMT"/>
                <a:cs typeface="Times New Roman" panose="02020603050405020304" pitchFamily="18" charset="0"/>
              </a:rPr>
              <a:t>.</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1800" dirty="0">
                <a:effectLst/>
                <a:latin typeface="Times New Roman" panose="02020603050405020304" pitchFamily="18" charset="0"/>
                <a:ea typeface="TimesNewRomanPS-BoldMT"/>
                <a:cs typeface="Times New Roman" panose="02020603050405020304" pitchFamily="18" charset="0"/>
              </a:rPr>
              <a:t>Корпоративна </a:t>
            </a:r>
            <a:r>
              <a:rPr lang="ru-RU" sz="1800" dirty="0" err="1">
                <a:effectLst/>
                <a:latin typeface="Times New Roman" panose="02020603050405020304" pitchFamily="18" charset="0"/>
                <a:ea typeface="TimesNewRomanPS-BoldMT"/>
                <a:cs typeface="Times New Roman" panose="02020603050405020304" pitchFamily="18" charset="0"/>
              </a:rPr>
              <a:t>стратегія</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показує</a:t>
            </a:r>
            <a:r>
              <a:rPr lang="ru-RU" sz="1800" dirty="0">
                <a:effectLst/>
                <a:latin typeface="Times New Roman" panose="02020603050405020304" pitchFamily="18" charset="0"/>
                <a:ea typeface="TimesNewRomanPS-BoldMT"/>
                <a:cs typeface="Times New Roman" panose="02020603050405020304" pitchFamily="18" charset="0"/>
              </a:rPr>
              <a:t> ЩО </a:t>
            </a:r>
            <a:r>
              <a:rPr lang="ru-RU" sz="1800" dirty="0" err="1">
                <a:effectLst/>
                <a:latin typeface="Times New Roman" panose="02020603050405020304" pitchFamily="18" charset="0"/>
                <a:ea typeface="TimesNewRomanPS-BoldMT"/>
                <a:cs typeface="Times New Roman" panose="02020603050405020304" pitchFamily="18" charset="0"/>
              </a:rPr>
              <a:t>робити</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якими</a:t>
            </a:r>
            <a:r>
              <a:rPr lang="ru-RU" sz="1800" dirty="0">
                <a:effectLst/>
                <a:latin typeface="Times New Roman" panose="02020603050405020304" pitchFamily="18" charset="0"/>
                <a:ea typeface="TimesNewRomanPS-BoldMT"/>
                <a:cs typeface="Times New Roman" panose="02020603050405020304" pitchFamily="18" charset="0"/>
              </a:rPr>
              <a:t> видами </a:t>
            </a:r>
            <a:r>
              <a:rPr lang="ru-RU" sz="1800" dirty="0" err="1">
                <a:effectLst/>
                <a:latin typeface="Times New Roman" panose="02020603050405020304" pitchFamily="18" charset="0"/>
                <a:ea typeface="TimesNewRomanPS-BoldMT"/>
                <a:cs typeface="Times New Roman" panose="02020603050405020304" pitchFamily="18" charset="0"/>
              </a:rPr>
              <a:t>діяльності</a:t>
            </a:r>
            <a:r>
              <a:rPr lang="ru-RU" sz="1800" dirty="0">
                <a:effectLst/>
                <a:latin typeface="Times New Roman" panose="02020603050405020304" pitchFamily="18" charset="0"/>
                <a:ea typeface="TimesNewRomanPS-BoldMT"/>
                <a:cs typeface="Times New Roman" panose="02020603050405020304" pitchFamily="18" charset="0"/>
              </a:rPr>
              <a:t> буде </a:t>
            </a:r>
            <a:r>
              <a:rPr lang="ru-RU" sz="1800" dirty="0" err="1">
                <a:effectLst/>
                <a:latin typeface="Times New Roman" panose="02020603050405020304" pitchFamily="18" charset="0"/>
                <a:ea typeface="TimesNewRomanPS-BoldMT"/>
                <a:cs typeface="Times New Roman" panose="02020603050405020304" pitchFamily="18" charset="0"/>
              </a:rPr>
              <a:t>займатися</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підприємство</a:t>
            </a:r>
            <a:r>
              <a:rPr lang="ru-RU" sz="1800" dirty="0">
                <a:effectLst/>
                <a:latin typeface="Times New Roman" panose="02020603050405020304" pitchFamily="18" charset="0"/>
                <a:ea typeface="TimesNewRomanPS-BoldMT"/>
                <a:cs typeface="Times New Roman" panose="02020603050405020304" pitchFamily="18" charset="0"/>
              </a:rPr>
              <a:t>, то конкурентна </a:t>
            </a:r>
            <a:r>
              <a:rPr lang="ru-RU" sz="1800" dirty="0" err="1">
                <a:effectLst/>
                <a:latin typeface="Times New Roman" panose="02020603050405020304" pitchFamily="18" charset="0"/>
                <a:ea typeface="TimesNewRomanPS-BoldMT"/>
                <a:cs typeface="Times New Roman" panose="02020603050405020304" pitchFamily="18" charset="0"/>
              </a:rPr>
              <a:t>стратегія</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вказує</a:t>
            </a:r>
            <a:r>
              <a:rPr lang="ru-RU" sz="1800" dirty="0">
                <a:effectLst/>
                <a:latin typeface="Times New Roman" panose="02020603050405020304" pitchFamily="18" charset="0"/>
                <a:ea typeface="TimesNewRomanPS-BoldMT"/>
                <a:cs typeface="Times New Roman" panose="02020603050405020304" pitchFamily="18" charset="0"/>
              </a:rPr>
              <a:t> ЯК треба </a:t>
            </a:r>
            <a:r>
              <a:rPr lang="ru-RU" sz="1800" dirty="0" err="1">
                <a:effectLst/>
                <a:latin typeface="Times New Roman" panose="02020603050405020304" pitchFamily="18" charset="0"/>
                <a:ea typeface="TimesNewRomanPS-BoldMT"/>
                <a:cs typeface="Times New Roman" panose="02020603050405020304" pitchFamily="18" charset="0"/>
              </a:rPr>
              <a:t>робити</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щоб</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досягти</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конкурентних</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переваг</a:t>
            </a:r>
            <a:r>
              <a:rPr lang="ru-RU" sz="1800" dirty="0">
                <a:effectLst/>
                <a:latin typeface="Times New Roman" panose="02020603050405020304" pitchFamily="18" charset="0"/>
                <a:ea typeface="TimesNewRomanPS-BoldMT"/>
                <a:cs typeface="Times New Roman" panose="02020603050405020304" pitchFamily="18" charset="0"/>
              </a:rPr>
              <a:t>, а, значить, і </a:t>
            </a:r>
            <a:r>
              <a:rPr lang="ru-RU" sz="1800" dirty="0" err="1">
                <a:effectLst/>
                <a:latin typeface="Times New Roman" panose="02020603050405020304" pitchFamily="18" charset="0"/>
                <a:ea typeface="TimesNewRomanPS-BoldMT"/>
                <a:cs typeface="Times New Roman" panose="02020603050405020304" pitchFamily="18" charset="0"/>
              </a:rPr>
              <a:t>успіху</a:t>
            </a:r>
            <a:r>
              <a:rPr lang="ru-RU" sz="1800" dirty="0">
                <a:effectLst/>
                <a:latin typeface="Times New Roman" panose="02020603050405020304" pitchFamily="18" charset="0"/>
                <a:ea typeface="TimesNewRomanPS-BoldMT"/>
                <a:cs typeface="Times New Roman" panose="02020603050405020304" pitchFamily="18" charset="0"/>
              </a:rPr>
              <a:t> у </a:t>
            </a:r>
            <a:r>
              <a:rPr lang="ru-RU" sz="1800" dirty="0" err="1">
                <a:effectLst/>
                <a:latin typeface="Times New Roman" panose="02020603050405020304" pitchFamily="18" charset="0"/>
                <a:ea typeface="TimesNewRomanPS-BoldMT"/>
                <a:cs typeface="Times New Roman" panose="02020603050405020304" pitchFamily="18" charset="0"/>
              </a:rPr>
              <a:t>кожній</a:t>
            </a:r>
            <a:r>
              <a:rPr lang="ru-RU" sz="1800" dirty="0">
                <a:effectLst/>
                <a:latin typeface="Times New Roman" panose="02020603050405020304" pitchFamily="18" charset="0"/>
                <a:ea typeface="TimesNewRomanPS-BoldMT"/>
                <a:cs typeface="Times New Roman" panose="02020603050405020304" pitchFamily="18" charset="0"/>
              </a:rPr>
              <a:t>.</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1800" dirty="0">
                <a:effectLst/>
                <a:latin typeface="Times New Roman" panose="02020603050405020304" pitchFamily="18" charset="0"/>
                <a:ea typeface="TimesNewRomanPS-BoldMT"/>
                <a:cs typeface="Times New Roman" panose="02020603050405020304" pitchFamily="18" charset="0"/>
              </a:rPr>
              <a:t>Конкурентна </a:t>
            </a:r>
            <a:r>
              <a:rPr lang="ru-RU" sz="1800" dirty="0" err="1">
                <a:effectLst/>
                <a:latin typeface="Times New Roman" panose="02020603050405020304" pitchFamily="18" charset="0"/>
                <a:ea typeface="TimesNewRomanPS-BoldMT"/>
                <a:cs typeface="Times New Roman" panose="02020603050405020304" pitchFamily="18" charset="0"/>
              </a:rPr>
              <a:t>стратегія</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може</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існувати</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лише</a:t>
            </a:r>
            <a:r>
              <a:rPr lang="ru-RU" sz="1800" dirty="0">
                <a:effectLst/>
                <a:latin typeface="Times New Roman" panose="02020603050405020304" pitchFamily="18" charset="0"/>
                <a:ea typeface="TimesNewRomanPS-BoldMT"/>
                <a:cs typeface="Times New Roman" panose="02020603050405020304" pitchFamily="18" charset="0"/>
              </a:rPr>
              <a:t> як план </a:t>
            </a:r>
            <a:r>
              <a:rPr lang="ru-RU" sz="1800" dirty="0" err="1">
                <a:effectLst/>
                <a:latin typeface="Times New Roman" panose="02020603050405020304" pitchFamily="18" charset="0"/>
                <a:ea typeface="TimesNewRomanPS-BoldMT"/>
                <a:cs typeface="Times New Roman" panose="02020603050405020304" pitchFamily="18" charset="0"/>
              </a:rPr>
              <a:t>окремого</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бізнес-напрямку</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окремої</a:t>
            </a:r>
            <a:r>
              <a:rPr lang="ru-RU" sz="1800" dirty="0">
                <a:effectLst/>
                <a:latin typeface="Times New Roman" panose="02020603050405020304" pitchFamily="18" charset="0"/>
                <a:ea typeface="TimesNewRomanPS-BoldMT"/>
                <a:cs typeface="Times New Roman" panose="02020603050405020304" pitchFamily="18" charset="0"/>
              </a:rPr>
              <a:t> СОБ </a:t>
            </a:r>
            <a:r>
              <a:rPr lang="ru-RU" sz="1800" dirty="0" err="1">
                <a:effectLst/>
                <a:latin typeface="Times New Roman" panose="02020603050405020304" pitchFamily="18" charset="0"/>
                <a:ea typeface="TimesNewRomanPS-BoldMT"/>
                <a:cs typeface="Times New Roman" panose="02020603050405020304" pitchFamily="18" charset="0"/>
              </a:rPr>
              <a:t>підприємства</a:t>
            </a:r>
            <a:r>
              <a:rPr lang="ru-RU" sz="1800" dirty="0">
                <a:effectLst/>
                <a:latin typeface="Times New Roman" panose="02020603050405020304" pitchFamily="18" charset="0"/>
                <a:ea typeface="TimesNewRomanPS-BoldMT"/>
                <a:cs typeface="Times New Roman" panose="02020603050405020304" pitchFamily="18" charset="0"/>
              </a:rPr>
              <a:t>.</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UA" dirty="0"/>
          </a:p>
        </p:txBody>
      </p:sp>
    </p:spTree>
    <p:extLst>
      <p:ext uri="{BB962C8B-B14F-4D97-AF65-F5344CB8AC3E}">
        <p14:creationId xmlns:p14="http://schemas.microsoft.com/office/powerpoint/2010/main" val="18075861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FD0413A-25DF-F39A-4245-5E3D9192F3A2}"/>
              </a:ext>
            </a:extLst>
          </p:cNvPr>
          <p:cNvSpPr>
            <a:spLocks noGrp="1"/>
          </p:cNvSpPr>
          <p:nvPr>
            <p:ph idx="1"/>
          </p:nvPr>
        </p:nvSpPr>
        <p:spPr>
          <a:xfrm>
            <a:off x="993422" y="699911"/>
            <a:ext cx="9979378" cy="5167489"/>
          </a:xfrm>
        </p:spPr>
        <p:txBody>
          <a:bodyPr>
            <a:normAutofit/>
          </a:bodyPr>
          <a:lstStyle/>
          <a:p>
            <a:pPr algn="just">
              <a:lnSpc>
                <a:spcPct val="115000"/>
              </a:lnSpc>
              <a:spcAft>
                <a:spcPts val="1000"/>
              </a:spcAft>
            </a:pPr>
            <a:r>
              <a:rPr lang="ru-RU" sz="1800" dirty="0" err="1">
                <a:effectLst/>
                <a:latin typeface="Times New Roman" panose="02020603050405020304" pitchFamily="18" charset="0"/>
                <a:ea typeface="TimesNewRomanPS-BoldMT"/>
                <a:cs typeface="Times New Roman" panose="02020603050405020304" pitchFamily="18" charset="0"/>
              </a:rPr>
              <a:t>Групи</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стратегій</a:t>
            </a:r>
            <a:r>
              <a:rPr lang="ru-RU" sz="1800" dirty="0">
                <a:effectLst/>
                <a:latin typeface="Times New Roman" panose="02020603050405020304" pitchFamily="18" charset="0"/>
                <a:ea typeface="TimesNewRomanPS-BoldMT"/>
                <a:cs typeface="Times New Roman" panose="02020603050405020304" pitchFamily="18" charset="0"/>
              </a:rPr>
              <a:t>:</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загальні</a:t>
            </a:r>
            <a:r>
              <a:rPr lang="ru-RU" sz="1800" dirty="0">
                <a:effectLst/>
                <a:latin typeface="Times New Roman" panose="02020603050405020304" pitchFamily="18" charset="0"/>
                <a:ea typeface="TimesNewRomanPS-BoldMT"/>
                <a:cs typeface="Times New Roman" panose="02020603050405020304" pitchFamily="18" charset="0"/>
              </a:rPr>
              <a:t> для </a:t>
            </a:r>
            <a:r>
              <a:rPr lang="ru-RU" sz="1800" i="1" dirty="0" err="1">
                <a:effectLst/>
                <a:latin typeface="Times New Roman" panose="02020603050405020304" pitchFamily="18" charset="0"/>
                <a:ea typeface="TimesNewRomanPS-ItalicMT"/>
                <a:cs typeface="Times New Roman" panose="02020603050405020304" pitchFamily="18" charset="0"/>
              </a:rPr>
              <a:t>всієї</a:t>
            </a:r>
            <a:r>
              <a:rPr lang="ru-RU" sz="1800" i="1" dirty="0">
                <a:effectLst/>
                <a:latin typeface="Times New Roman" panose="02020603050405020304" pitchFamily="18" charset="0"/>
                <a:ea typeface="TimesNewRomanPS-ItalicMT"/>
                <a:cs typeface="Times New Roman" panose="02020603050405020304" pitchFamily="18" charset="0"/>
              </a:rPr>
              <a:t> </a:t>
            </a:r>
            <a:r>
              <a:rPr lang="ru-RU" sz="1800" i="1" dirty="0" err="1">
                <a:effectLst/>
                <a:latin typeface="Times New Roman" panose="02020603050405020304" pitchFamily="18" charset="0"/>
                <a:ea typeface="TimesNewRomanPS-ItalicMT"/>
                <a:cs typeface="Times New Roman" panose="02020603050405020304" pitchFamily="18" charset="0"/>
              </a:rPr>
              <a:t>організації</a:t>
            </a:r>
            <a:r>
              <a:rPr lang="ru-RU" sz="1800" i="1" dirty="0">
                <a:effectLst/>
                <a:latin typeface="Times New Roman" panose="02020603050405020304" pitchFamily="18" charset="0"/>
                <a:ea typeface="TimesNewRomanPS-ItalicMT"/>
                <a:cs typeface="Times New Roman" panose="02020603050405020304" pitchFamily="18" charset="0"/>
              </a:rPr>
              <a:t> </a:t>
            </a:r>
            <a:r>
              <a:rPr lang="ru-RU" sz="1800" dirty="0">
                <a:effectLst/>
                <a:latin typeface="Times New Roman" panose="02020603050405020304" pitchFamily="18" charset="0"/>
                <a:ea typeface="TimesNewRomanPS-BoldMT"/>
                <a:cs typeface="Times New Roman" panose="02020603050405020304" pitchFamily="18" charset="0"/>
              </a:rPr>
              <a:t>в </a:t>
            </a:r>
            <a:r>
              <a:rPr lang="ru-RU" sz="1800" dirty="0" err="1">
                <a:effectLst/>
                <a:latin typeface="Times New Roman" panose="02020603050405020304" pitchFamily="18" charset="0"/>
                <a:ea typeface="TimesNewRomanPS-BoldMT"/>
                <a:cs typeface="Times New Roman" panose="02020603050405020304" pitchFamily="18" charset="0"/>
              </a:rPr>
              <a:t>цілому</a:t>
            </a:r>
            <a:r>
              <a:rPr lang="ru-RU" sz="1800" dirty="0">
                <a:effectLst/>
                <a:latin typeface="Times New Roman" panose="02020603050405020304" pitchFamily="18" charset="0"/>
                <a:ea typeface="TimesNewRomanPS-BoldMT"/>
                <a:cs typeface="Times New Roman" panose="02020603050405020304" pitchFamily="18" charset="0"/>
              </a:rPr>
              <a:t>;</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загальні</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конкурентні</a:t>
            </a:r>
            <a:r>
              <a:rPr lang="ru-RU" sz="1800" dirty="0">
                <a:effectLst/>
                <a:latin typeface="Times New Roman" panose="02020603050405020304" pitchFamily="18" charset="0"/>
                <a:ea typeface="TimesNewRomanPS-BoldMT"/>
                <a:cs typeface="Times New Roman" panose="02020603050405020304" pitchFamily="18" charset="0"/>
              </a:rPr>
              <a:t> за </a:t>
            </a:r>
            <a:r>
              <a:rPr lang="ru-RU" sz="1800" i="1" dirty="0" err="1">
                <a:effectLst/>
                <a:latin typeface="Times New Roman" panose="02020603050405020304" pitchFamily="18" charset="0"/>
                <a:ea typeface="TimesNewRomanPS-ItalicMT"/>
                <a:cs typeface="Times New Roman" panose="02020603050405020304" pitchFamily="18" charset="0"/>
              </a:rPr>
              <a:t>окремими</a:t>
            </a:r>
            <a:r>
              <a:rPr lang="ru-RU" sz="1800" i="1" dirty="0">
                <a:effectLst/>
                <a:latin typeface="Times New Roman" panose="02020603050405020304" pitchFamily="18" charset="0"/>
                <a:ea typeface="TimesNewRomanPS-ItalicMT"/>
                <a:cs typeface="Times New Roman" panose="02020603050405020304" pitchFamily="18" charset="0"/>
              </a:rPr>
              <a:t> </a:t>
            </a:r>
            <a:r>
              <a:rPr lang="ru-RU" sz="1800" i="1" dirty="0" err="1">
                <a:effectLst/>
                <a:latin typeface="Times New Roman" panose="02020603050405020304" pitchFamily="18" charset="0"/>
                <a:ea typeface="TimesNewRomanPS-ItalicMT"/>
                <a:cs typeface="Times New Roman" panose="02020603050405020304" pitchFamily="18" charset="0"/>
              </a:rPr>
              <a:t>бізнес-напрямками</a:t>
            </a:r>
            <a:r>
              <a:rPr lang="ru-RU" sz="1800" dirty="0">
                <a:effectLst/>
                <a:latin typeface="Times New Roman" panose="02020603050405020304" pitchFamily="18" charset="0"/>
                <a:ea typeface="TimesNewRomanPS-BoldMT"/>
                <a:cs typeface="Times New Roman" panose="02020603050405020304" pitchFamily="18" charset="0"/>
              </a:rPr>
              <a:t>;</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1800" dirty="0">
                <a:effectLst/>
                <a:latin typeface="Times New Roman" panose="02020603050405020304" pitchFamily="18" charset="0"/>
                <a:ea typeface="TimesNewRomanPS-BoldMT"/>
                <a:cs typeface="Times New Roman" panose="02020603050405020304" pitchFamily="18" charset="0"/>
              </a:rPr>
              <a:t>– </a:t>
            </a:r>
            <a:r>
              <a:rPr lang="ru-RU" sz="1800" i="1" dirty="0" err="1">
                <a:effectLst/>
                <a:latin typeface="Times New Roman" panose="02020603050405020304" pitchFamily="18" charset="0"/>
                <a:ea typeface="TimesNewRomanPS-ItalicMT"/>
                <a:cs typeface="Times New Roman" panose="02020603050405020304" pitchFamily="18" charset="0"/>
              </a:rPr>
              <a:t>продуктово-товарні</a:t>
            </a:r>
            <a:r>
              <a:rPr lang="ru-RU" sz="1800" i="1" dirty="0">
                <a:effectLst/>
                <a:latin typeface="Times New Roman" panose="02020603050405020304" pitchFamily="18" charset="0"/>
                <a:ea typeface="TimesNewRomanPS-ItalicMT"/>
                <a:cs typeface="Times New Roman" panose="02020603050405020304" pitchFamily="18" charset="0"/>
              </a:rPr>
              <a:t> </a:t>
            </a:r>
            <a:r>
              <a:rPr lang="ru-RU" sz="1800" dirty="0">
                <a:effectLst/>
                <a:latin typeface="Times New Roman" panose="02020603050405020304" pitchFamily="18" charset="0"/>
                <a:ea typeface="TimesNewRomanPS-BoldMT"/>
                <a:cs typeface="Times New Roman" panose="02020603050405020304" pitchFamily="18" charset="0"/>
              </a:rPr>
              <a:t>для кожного з </a:t>
            </a:r>
            <a:r>
              <a:rPr lang="ru-RU" sz="1800" dirty="0" err="1">
                <a:effectLst/>
                <a:latin typeface="Times New Roman" panose="02020603050405020304" pitchFamily="18" charset="0"/>
                <a:ea typeface="TimesNewRomanPS-BoldMT"/>
                <a:cs typeface="Times New Roman" panose="02020603050405020304" pitchFamily="18" charset="0"/>
              </a:rPr>
              <a:t>напрямків</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діяльності</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організації</a:t>
            </a:r>
            <a:r>
              <a:rPr lang="ru-RU" sz="1800" dirty="0">
                <a:effectLst/>
                <a:latin typeface="Times New Roman" panose="02020603050405020304" pitchFamily="18" charset="0"/>
                <a:ea typeface="TimesNewRomanPS-BoldMT"/>
                <a:cs typeface="Times New Roman" panose="02020603050405020304" pitchFamily="18" charset="0"/>
              </a:rPr>
              <a:t>;</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функціональні</a:t>
            </a:r>
            <a:r>
              <a:rPr lang="ru-RU" sz="1800" dirty="0">
                <a:effectLst/>
                <a:latin typeface="Times New Roman" panose="02020603050405020304" pitchFamily="18" charset="0"/>
                <a:ea typeface="TimesNewRomanPS-BoldMT"/>
                <a:cs typeface="Times New Roman" panose="02020603050405020304" pitchFamily="18" charset="0"/>
              </a:rPr>
              <a:t> для </a:t>
            </a:r>
            <a:r>
              <a:rPr lang="ru-RU" sz="1800" i="1" dirty="0" err="1">
                <a:effectLst/>
                <a:latin typeface="Times New Roman" panose="02020603050405020304" pitchFamily="18" charset="0"/>
                <a:ea typeface="TimesNewRomanPS-ItalicMT"/>
                <a:cs typeface="Times New Roman" panose="02020603050405020304" pitchFamily="18" charset="0"/>
              </a:rPr>
              <a:t>кожної</a:t>
            </a:r>
            <a:r>
              <a:rPr lang="ru-RU" sz="1800" i="1" dirty="0">
                <a:effectLst/>
                <a:latin typeface="Times New Roman" panose="02020603050405020304" pitchFamily="18" charset="0"/>
                <a:ea typeface="TimesNewRomanPS-ItalicMT"/>
                <a:cs typeface="Times New Roman" panose="02020603050405020304" pitchFamily="18" charset="0"/>
              </a:rPr>
              <a:t> з </a:t>
            </a:r>
            <a:r>
              <a:rPr lang="ru-RU" sz="1800" i="1" dirty="0" err="1">
                <a:effectLst/>
                <a:latin typeface="Times New Roman" panose="02020603050405020304" pitchFamily="18" charset="0"/>
                <a:ea typeface="TimesNewRomanPS-ItalicMT"/>
                <a:cs typeface="Times New Roman" panose="02020603050405020304" pitchFamily="18" charset="0"/>
              </a:rPr>
              <a:t>функціональних</a:t>
            </a:r>
            <a:r>
              <a:rPr lang="ru-RU" sz="1800" i="1" dirty="0">
                <a:effectLst/>
                <a:latin typeface="Times New Roman" panose="02020603050405020304" pitchFamily="18" charset="0"/>
                <a:ea typeface="TimesNewRomanPS-ItalicMT"/>
                <a:cs typeface="Times New Roman" panose="02020603050405020304" pitchFamily="18" charset="0"/>
              </a:rPr>
              <a:t> </a:t>
            </a:r>
            <a:r>
              <a:rPr lang="ru-RU" sz="1800" i="1" dirty="0" err="1">
                <a:effectLst/>
                <a:latin typeface="Times New Roman" panose="02020603050405020304" pitchFamily="18" charset="0"/>
                <a:ea typeface="TimesNewRomanPS-ItalicMT"/>
                <a:cs typeface="Times New Roman" panose="02020603050405020304" pitchFamily="18" charset="0"/>
              </a:rPr>
              <a:t>підсистем</a:t>
            </a:r>
            <a:r>
              <a:rPr lang="ru-RU" sz="1800" i="1"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підприємства</a:t>
            </a:r>
            <a:r>
              <a:rPr lang="ru-RU" sz="1800" dirty="0">
                <a:effectLst/>
                <a:latin typeface="Times New Roman" panose="02020603050405020304" pitchFamily="18" charset="0"/>
                <a:ea typeface="TimesNewRomanPS-BoldMT"/>
                <a:cs typeface="Times New Roman" panose="02020603050405020304" pitchFamily="18" charset="0"/>
              </a:rPr>
              <a:t>;</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1800" dirty="0">
                <a:effectLst/>
                <a:latin typeface="Times New Roman" panose="02020603050405020304" pitchFamily="18" charset="0"/>
                <a:ea typeface="TimesNewRomanPS-BoldMT"/>
                <a:cs typeface="Times New Roman" panose="02020603050405020304" pitchFamily="18" charset="0"/>
              </a:rPr>
              <a:t>– </a:t>
            </a:r>
            <a:r>
              <a:rPr lang="ru-RU" sz="1800" i="1" dirty="0" err="1">
                <a:effectLst/>
                <a:latin typeface="Times New Roman" panose="02020603050405020304" pitchFamily="18" charset="0"/>
                <a:ea typeface="TimesNewRomanPS-ItalicMT"/>
                <a:cs typeface="Times New Roman" panose="02020603050405020304" pitchFamily="18" charset="0"/>
              </a:rPr>
              <a:t>ресурсні</a:t>
            </a:r>
            <a:r>
              <a:rPr lang="ru-RU" sz="1800" i="1" dirty="0">
                <a:effectLst/>
                <a:latin typeface="Times New Roman" panose="02020603050405020304" pitchFamily="18" charset="0"/>
                <a:ea typeface="TimesNewRomanPS-ItalicMT"/>
                <a:cs typeface="Times New Roman" panose="02020603050405020304" pitchFamily="18" charset="0"/>
              </a:rPr>
              <a:t> </a:t>
            </a:r>
            <a:r>
              <a:rPr lang="ru-RU" sz="1800" dirty="0">
                <a:effectLst/>
                <a:latin typeface="Times New Roman" panose="02020603050405020304" pitchFamily="18" charset="0"/>
                <a:ea typeface="TimesNewRomanPS-BoldMT"/>
                <a:cs typeface="Times New Roman" panose="02020603050405020304" pitchFamily="18" charset="0"/>
              </a:rPr>
              <a:t>для </a:t>
            </a:r>
            <a:r>
              <a:rPr lang="ru-RU" sz="1800" dirty="0" err="1">
                <a:effectLst/>
                <a:latin typeface="Times New Roman" panose="02020603050405020304" pitchFamily="18" charset="0"/>
                <a:ea typeface="TimesNewRomanPS-BoldMT"/>
                <a:cs typeface="Times New Roman" panose="02020603050405020304" pitchFamily="18" charset="0"/>
              </a:rPr>
              <a:t>забезпечення</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досягнення</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стратегічних</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орієнтирів</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загального</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функціонального</a:t>
            </a:r>
            <a:r>
              <a:rPr lang="ru-RU" sz="1800" dirty="0">
                <a:effectLst/>
                <a:latin typeface="Times New Roman" panose="02020603050405020304" pitchFamily="18" charset="0"/>
                <a:ea typeface="TimesNewRomanPS-BoldMT"/>
                <a:cs typeface="Times New Roman" panose="02020603050405020304" pitchFamily="18" charset="0"/>
              </a:rPr>
              <a:t> та </a:t>
            </a:r>
            <a:r>
              <a:rPr lang="ru-RU" sz="1800" dirty="0" err="1">
                <a:effectLst/>
                <a:latin typeface="Times New Roman" panose="02020603050405020304" pitchFamily="18" charset="0"/>
                <a:ea typeface="TimesNewRomanPS-BoldMT"/>
                <a:cs typeface="Times New Roman" panose="02020603050405020304" pitchFamily="18" charset="0"/>
              </a:rPr>
              <a:t>продуктово</a:t>
            </a:r>
            <a:r>
              <a:rPr lang="ru-RU" sz="1800" dirty="0">
                <a:effectLst/>
                <a:latin typeface="Times New Roman" panose="02020603050405020304" pitchFamily="18" charset="0"/>
                <a:ea typeface="TimesNewRomanPS-BoldMT"/>
                <a:cs typeface="Times New Roman" panose="02020603050405020304" pitchFamily="18" charset="0"/>
              </a:rPr>
              <a:t>-товарного </a:t>
            </a:r>
            <a:r>
              <a:rPr lang="ru-RU" sz="1800" dirty="0" err="1">
                <a:effectLst/>
                <a:latin typeface="Times New Roman" panose="02020603050405020304" pitchFamily="18" charset="0"/>
                <a:ea typeface="TimesNewRomanPS-BoldMT"/>
                <a:cs typeface="Times New Roman" panose="02020603050405020304" pitchFamily="18" charset="0"/>
              </a:rPr>
              <a:t>типів</a:t>
            </a:r>
            <a:r>
              <a:rPr lang="ru-RU" sz="1800"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MT"/>
                <a:cs typeface="Times New Roman" panose="02020603050405020304" pitchFamily="18" charset="0"/>
              </a:rPr>
              <a:t>стратегій</a:t>
            </a:r>
            <a:r>
              <a:rPr lang="ru-RU" sz="1800" dirty="0">
                <a:effectLst/>
                <a:latin typeface="Times New Roman" panose="02020603050405020304" pitchFamily="18" charset="0"/>
                <a:ea typeface="TimesNewRomanPS-BoldMT"/>
                <a:cs typeface="Times New Roman" panose="02020603050405020304" pitchFamily="18" charset="0"/>
              </a:rPr>
              <a:t>.</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UA" dirty="0"/>
          </a:p>
        </p:txBody>
      </p:sp>
    </p:spTree>
    <p:extLst>
      <p:ext uri="{BB962C8B-B14F-4D97-AF65-F5344CB8AC3E}">
        <p14:creationId xmlns:p14="http://schemas.microsoft.com/office/powerpoint/2010/main" val="7789058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FA81680-CA00-E393-20C5-FB8E55E688AA}"/>
              </a:ext>
            </a:extLst>
          </p:cNvPr>
          <p:cNvSpPr>
            <a:spLocks noGrp="1"/>
          </p:cNvSpPr>
          <p:nvPr>
            <p:ph idx="1"/>
          </p:nvPr>
        </p:nvSpPr>
        <p:spPr>
          <a:xfrm>
            <a:off x="982133" y="338666"/>
            <a:ext cx="9990667" cy="5528733"/>
          </a:xfrm>
        </p:spPr>
        <p:txBody>
          <a:bodyPr>
            <a:normAutofit lnSpcReduction="10000"/>
          </a:bodyPr>
          <a:lstStyle/>
          <a:p>
            <a:pPr algn="just">
              <a:lnSpc>
                <a:spcPct val="115000"/>
              </a:lnSpc>
              <a:spcAft>
                <a:spcPts val="1000"/>
              </a:spcAft>
            </a:pPr>
            <a:r>
              <a:rPr lang="ru-RU" sz="1800" dirty="0" err="1">
                <a:effectLst/>
                <a:latin typeface="Times New Roman" panose="02020603050405020304" pitchFamily="18" charset="0"/>
                <a:ea typeface="TimesNewRomanPS-ItalicMT"/>
                <a:cs typeface="Times New Roman" panose="02020603050405020304" pitchFamily="18" charset="0"/>
              </a:rPr>
              <a:t>Стратегія</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забезпечення</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конкурентоспроможності</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підприємства</a:t>
            </a:r>
            <a:r>
              <a:rPr lang="ru-RU" sz="1800" dirty="0">
                <a:effectLst/>
                <a:latin typeface="Times New Roman" panose="02020603050405020304" pitchFamily="18" charset="0"/>
                <a:ea typeface="TimesNewRomanPS-ItalicMT"/>
                <a:cs typeface="Times New Roman" panose="02020603050405020304" pitchFamily="18" charset="0"/>
              </a:rPr>
              <a:t> (комплексна </a:t>
            </a:r>
            <a:r>
              <a:rPr lang="ru-RU" sz="1800" dirty="0" err="1">
                <a:effectLst/>
                <a:latin typeface="Times New Roman" panose="02020603050405020304" pitchFamily="18" charset="0"/>
                <a:ea typeface="TimesNewRomanPS-ItalicMT"/>
                <a:cs typeface="Times New Roman" panose="02020603050405020304" pitchFamily="18" charset="0"/>
              </a:rPr>
              <a:t>стратегія</a:t>
            </a:r>
            <a:r>
              <a:rPr lang="ru-RU" sz="1800" dirty="0">
                <a:effectLst/>
                <a:latin typeface="Times New Roman" panose="02020603050405020304" pitchFamily="18" charset="0"/>
                <a:ea typeface="TimesNewRomanPS-ItalicMT"/>
                <a:cs typeface="Times New Roman" panose="02020603050405020304" pitchFamily="18" charset="0"/>
              </a:rPr>
              <a:t>) – </a:t>
            </a:r>
            <a:r>
              <a:rPr lang="ru-RU" sz="1800" dirty="0" err="1">
                <a:effectLst/>
                <a:latin typeface="Times New Roman" panose="02020603050405020304" pitchFamily="18" charset="0"/>
                <a:ea typeface="TimesNewRomanPS-ItalicMT"/>
                <a:cs typeface="Times New Roman" panose="02020603050405020304" pitchFamily="18" charset="0"/>
              </a:rPr>
              <a:t>це</a:t>
            </a:r>
            <a:r>
              <a:rPr lang="ru-RU" sz="1800" dirty="0">
                <a:effectLst/>
                <a:latin typeface="Times New Roman" panose="02020603050405020304" pitchFamily="18" charset="0"/>
                <a:ea typeface="TimesNewRomanPS-ItalicMT"/>
                <a:cs typeface="Times New Roman" panose="02020603050405020304" pitchFamily="18" charset="0"/>
              </a:rPr>
              <a:t> комплексна </a:t>
            </a:r>
            <a:r>
              <a:rPr lang="ru-RU" sz="1800" dirty="0" err="1">
                <a:effectLst/>
                <a:latin typeface="Times New Roman" panose="02020603050405020304" pitchFamily="18" charset="0"/>
                <a:ea typeface="TimesNewRomanPS-ItalicMT"/>
                <a:cs typeface="Times New Roman" panose="02020603050405020304" pitchFamily="18" charset="0"/>
              </a:rPr>
              <a:t>стратегія</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підприємства</a:t>
            </a:r>
            <a:r>
              <a:rPr lang="ru-RU" sz="1800" dirty="0">
                <a:effectLst/>
                <a:latin typeface="Times New Roman" panose="02020603050405020304" pitchFamily="18" charset="0"/>
                <a:ea typeface="TimesNewRomanPS-ItalicMT"/>
                <a:cs typeface="Times New Roman" panose="02020603050405020304" pitchFamily="18" charset="0"/>
              </a:rPr>
              <a:t>, яка </a:t>
            </a:r>
            <a:r>
              <a:rPr lang="ru-RU" sz="1800" dirty="0" err="1">
                <a:effectLst/>
                <a:latin typeface="Times New Roman" panose="02020603050405020304" pitchFamily="18" charset="0"/>
                <a:ea typeface="TimesNewRomanPS-ItalicMT"/>
                <a:cs typeface="Times New Roman" panose="02020603050405020304" pitchFamily="18" charset="0"/>
              </a:rPr>
              <a:t>включає</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довгострокові</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програми</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дій</a:t>
            </a:r>
            <a:r>
              <a:rPr lang="ru-RU" sz="1800" dirty="0">
                <a:effectLst/>
                <a:latin typeface="Times New Roman" panose="02020603050405020304" pitchFamily="18" charset="0"/>
                <a:ea typeface="TimesNewRomanPS-ItalicMT"/>
                <a:cs typeface="Times New Roman" panose="02020603050405020304" pitchFamily="18" charset="0"/>
              </a:rPr>
              <a:t> по </a:t>
            </a:r>
            <a:r>
              <a:rPr lang="ru-RU" sz="1800" dirty="0" err="1">
                <a:effectLst/>
                <a:latin typeface="Times New Roman" panose="02020603050405020304" pitchFamily="18" charset="0"/>
                <a:ea typeface="TimesNewRomanPS-ItalicMT"/>
                <a:cs typeface="Times New Roman" panose="02020603050405020304" pitchFamily="18" charset="0"/>
              </a:rPr>
              <a:t>всіх</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функціональних</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напрямах</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його</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діяльності</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спрямовані</a:t>
            </a:r>
            <a:r>
              <a:rPr lang="ru-RU" sz="1800" dirty="0">
                <a:effectLst/>
                <a:latin typeface="Times New Roman" panose="02020603050405020304" pitchFamily="18" charset="0"/>
                <a:ea typeface="TimesNewRomanPS-ItalicMT"/>
                <a:cs typeface="Times New Roman" panose="02020603050405020304" pitchFamily="18" charset="0"/>
              </a:rPr>
              <a:t> на </a:t>
            </a:r>
            <a:r>
              <a:rPr lang="ru-RU" sz="1800" dirty="0" err="1">
                <a:effectLst/>
                <a:latin typeface="Times New Roman" panose="02020603050405020304" pitchFamily="18" charset="0"/>
                <a:ea typeface="TimesNewRomanPS-ItalicMT"/>
                <a:cs typeface="Times New Roman" panose="02020603050405020304" pitchFamily="18" charset="0"/>
              </a:rPr>
              <a:t>формування</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належного</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рівня</a:t>
            </a:r>
            <a:r>
              <a:rPr lang="ru-RU" sz="1800" dirty="0">
                <a:effectLst/>
                <a:latin typeface="Times New Roman" panose="02020603050405020304" pitchFamily="18" charset="0"/>
                <a:ea typeface="TimesNewRomanPS-ItalicMT"/>
                <a:cs typeface="Times New Roman" panose="02020603050405020304" pitchFamily="18" charset="0"/>
              </a:rPr>
              <a:t> конкурентного </a:t>
            </a:r>
            <a:r>
              <a:rPr lang="ru-RU" sz="1800" dirty="0" err="1">
                <a:effectLst/>
                <a:latin typeface="Times New Roman" panose="02020603050405020304" pitchFamily="18" charset="0"/>
                <a:ea typeface="TimesNewRomanPS-ItalicMT"/>
                <a:cs typeface="Times New Roman" panose="02020603050405020304" pitchFamily="18" charset="0"/>
              </a:rPr>
              <a:t>потенціалу</a:t>
            </a:r>
            <a:r>
              <a:rPr lang="ru-RU" sz="1800" dirty="0">
                <a:effectLst/>
                <a:latin typeface="Times New Roman" panose="02020603050405020304" pitchFamily="18" charset="0"/>
                <a:ea typeface="TimesNewRomanPS-ItalicMT"/>
                <a:cs typeface="Times New Roman" panose="02020603050405020304" pitchFamily="18" charset="0"/>
              </a:rPr>
              <a:t> та </a:t>
            </a:r>
            <a:r>
              <a:rPr lang="ru-RU" sz="1800" dirty="0" err="1">
                <a:effectLst/>
                <a:latin typeface="Times New Roman" panose="02020603050405020304" pitchFamily="18" charset="0"/>
                <a:ea typeface="TimesNewRomanPS-ItalicMT"/>
                <a:cs typeface="Times New Roman" panose="02020603050405020304" pitchFamily="18" charset="0"/>
              </a:rPr>
              <a:t>конкурентоспроможності</a:t>
            </a:r>
            <a:r>
              <a:rPr lang="ru-RU" sz="1800" dirty="0">
                <a:effectLst/>
                <a:latin typeface="Times New Roman" panose="02020603050405020304" pitchFamily="18" charset="0"/>
                <a:ea typeface="TimesNewRomanPS-ItalicMT"/>
                <a:cs typeface="Times New Roman" panose="02020603050405020304" pitchFamily="18" charset="0"/>
              </a:rPr>
              <a:t>.</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1800" dirty="0" err="1">
                <a:effectLst/>
                <a:latin typeface="Times New Roman" panose="02020603050405020304" pitchFamily="18" charset="0"/>
                <a:ea typeface="TimesNewRomanPS-ItalicMT"/>
                <a:cs typeface="Times New Roman" panose="02020603050405020304" pitchFamily="18" charset="0"/>
              </a:rPr>
              <a:t>Складовими</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стратегії</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забезпечення</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конкурентоспроможності</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підприємства</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є</a:t>
            </a:r>
            <a:r>
              <a:rPr lang="ru-RU" sz="1800" dirty="0">
                <a:effectLst/>
                <a:latin typeface="Times New Roman" panose="02020603050405020304" pitchFamily="18" charset="0"/>
                <a:ea typeface="TimesNewRomanPS-ItalicMT"/>
                <a:cs typeface="Times New Roman" panose="02020603050405020304" pitchFamily="18" charset="0"/>
              </a:rPr>
              <a:t>:</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товарно</a:t>
            </a:r>
            <a:r>
              <a:rPr lang="ru-RU" sz="1800" dirty="0">
                <a:effectLst/>
                <a:latin typeface="Times New Roman" panose="02020603050405020304" pitchFamily="18" charset="0"/>
                <a:ea typeface="TimesNewRomanPS-ItalicMT"/>
                <a:cs typeface="Times New Roman" panose="02020603050405020304" pitchFamily="18" charset="0"/>
              </a:rPr>
              <a:t>–</a:t>
            </a:r>
            <a:r>
              <a:rPr lang="ru-RU" sz="1800" dirty="0" err="1">
                <a:effectLst/>
                <a:latin typeface="Times New Roman" panose="02020603050405020304" pitchFamily="18" charset="0"/>
                <a:ea typeface="TimesNewRomanPS-ItalicMT"/>
                <a:cs typeface="Times New Roman" panose="02020603050405020304" pitchFamily="18" charset="0"/>
              </a:rPr>
              <a:t>ринкова</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стратегія</a:t>
            </a:r>
            <a:r>
              <a:rPr lang="ru-RU" sz="1800" b="1" dirty="0">
                <a:effectLst/>
                <a:latin typeface="Times New Roman" panose="02020603050405020304" pitchFamily="18" charset="0"/>
                <a:ea typeface="TimesNewRomanPS-BoldMT"/>
                <a:cs typeface="Times New Roman" panose="02020603050405020304" pitchFamily="18" charset="0"/>
              </a:rPr>
              <a:t>, </a:t>
            </a:r>
            <a:r>
              <a:rPr lang="ru-RU" sz="1800" dirty="0">
                <a:effectLst/>
                <a:latin typeface="Times New Roman" panose="02020603050405020304" pitchFamily="18" charset="0"/>
                <a:ea typeface="TimesNewRomanPS-ItalicMT"/>
                <a:cs typeface="Times New Roman" panose="02020603050405020304" pitchFamily="18" charset="0"/>
              </a:rPr>
              <a:t>яка </a:t>
            </a:r>
            <a:r>
              <a:rPr lang="ru-RU" sz="1800" dirty="0" err="1">
                <a:effectLst/>
                <a:latin typeface="Times New Roman" panose="02020603050405020304" pitchFamily="18" charset="0"/>
                <a:ea typeface="TimesNewRomanPS-ItalicMT"/>
                <a:cs typeface="Times New Roman" panose="02020603050405020304" pitchFamily="18" charset="0"/>
              </a:rPr>
              <a:t>включає</a:t>
            </a:r>
            <a:r>
              <a:rPr lang="ru-RU" sz="1800" dirty="0">
                <a:effectLst/>
                <a:latin typeface="Times New Roman" panose="02020603050405020304" pitchFamily="18" charset="0"/>
                <a:ea typeface="TimesNewRomanPS-ItalicMT"/>
                <a:cs typeface="Times New Roman" panose="02020603050405020304" pitchFamily="18" charset="0"/>
              </a:rPr>
              <a:t> в себе </a:t>
            </a:r>
            <a:r>
              <a:rPr lang="ru-RU" sz="1800" dirty="0" err="1">
                <a:effectLst/>
                <a:latin typeface="Times New Roman" panose="02020603050405020304" pitchFamily="18" charset="0"/>
                <a:ea typeface="TimesNewRomanPS-ItalicMT"/>
                <a:cs typeface="Times New Roman" panose="02020603050405020304" pitchFamily="18" charset="0"/>
              </a:rPr>
              <a:t>рішення</a:t>
            </a:r>
            <a:r>
              <a:rPr lang="ru-RU" sz="1800" dirty="0">
                <a:effectLst/>
                <a:latin typeface="Times New Roman" panose="02020603050405020304" pitchFamily="18" charset="0"/>
                <a:ea typeface="TimesNewRomanPS-ItalicMT"/>
                <a:cs typeface="Times New Roman" panose="02020603050405020304" pitchFamily="18" charset="0"/>
              </a:rPr>
              <a:t> по таких аспектах, як номенклатура й </a:t>
            </a:r>
            <a:r>
              <a:rPr lang="ru-RU" sz="1800" dirty="0" err="1">
                <a:effectLst/>
                <a:latin typeface="Times New Roman" panose="02020603050405020304" pitchFamily="18" charset="0"/>
                <a:ea typeface="TimesNewRomanPS-ItalicMT"/>
                <a:cs typeface="Times New Roman" panose="02020603050405020304" pitchFamily="18" charset="0"/>
              </a:rPr>
              <a:t>асортимент</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продукції</a:t>
            </a:r>
            <a:r>
              <a:rPr lang="ru-RU" sz="1800" dirty="0">
                <a:effectLst/>
                <a:latin typeface="Times New Roman" panose="02020603050405020304" pitchFamily="18" charset="0"/>
                <a:ea typeface="TimesNewRomanPS-ItalicMT"/>
                <a:cs typeface="Times New Roman" panose="02020603050405020304" pitchFamily="18" charset="0"/>
              </a:rPr>
              <a:t> та </a:t>
            </a:r>
            <a:r>
              <a:rPr lang="ru-RU" sz="1800" dirty="0" err="1">
                <a:effectLst/>
                <a:latin typeface="Times New Roman" panose="02020603050405020304" pitchFamily="18" charset="0"/>
                <a:ea typeface="TimesNewRomanPS-ItalicMT"/>
                <a:cs typeface="Times New Roman" panose="02020603050405020304" pitchFamily="18" charset="0"/>
              </a:rPr>
              <a:t>ступінь</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їхнього</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оновлення</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масштаби</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виробництва</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якість</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продукції</a:t>
            </a:r>
            <a:r>
              <a:rPr lang="ru-RU" sz="1800" dirty="0">
                <a:effectLst/>
                <a:latin typeface="Times New Roman" panose="02020603050405020304" pitchFamily="18" charset="0"/>
                <a:ea typeface="TimesNewRomanPS-ItalicMT"/>
                <a:cs typeface="Times New Roman" panose="02020603050405020304" pitchFamily="18" charset="0"/>
              </a:rPr>
              <a:t>, реклама, </a:t>
            </a:r>
            <a:r>
              <a:rPr lang="ru-RU" sz="1800" dirty="0" err="1">
                <a:effectLst/>
                <a:latin typeface="Times New Roman" panose="02020603050405020304" pitchFamily="18" charset="0"/>
                <a:ea typeface="TimesNewRomanPS-ItalicMT"/>
                <a:cs typeface="Times New Roman" panose="02020603050405020304" pitchFamily="18" charset="0"/>
              </a:rPr>
              <a:t>обслуговування</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споживача</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ціноутворення</a:t>
            </a:r>
            <a:r>
              <a:rPr lang="ru-RU" sz="1800" dirty="0">
                <a:effectLst/>
                <a:latin typeface="Times New Roman" panose="02020603050405020304" pitchFamily="18" charset="0"/>
                <a:ea typeface="TimesNewRomanPS-ItalicMT"/>
                <a:cs typeface="Times New Roman" panose="02020603050405020304" pitchFamily="18" charset="0"/>
              </a:rPr>
              <a:t>;</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ресурсно</a:t>
            </a:r>
            <a:r>
              <a:rPr lang="ru-RU" sz="1800" dirty="0">
                <a:effectLst/>
                <a:latin typeface="Times New Roman" panose="02020603050405020304" pitchFamily="18" charset="0"/>
                <a:ea typeface="TimesNewRomanPS-ItalicMT"/>
                <a:cs typeface="Times New Roman" panose="02020603050405020304" pitchFamily="18" charset="0"/>
              </a:rPr>
              <a:t>–</a:t>
            </a:r>
            <a:r>
              <a:rPr lang="ru-RU" sz="1800" dirty="0" err="1">
                <a:effectLst/>
                <a:latin typeface="Times New Roman" panose="02020603050405020304" pitchFamily="18" charset="0"/>
                <a:ea typeface="TimesNewRomanPS-ItalicMT"/>
                <a:cs typeface="Times New Roman" panose="02020603050405020304" pitchFamily="18" charset="0"/>
              </a:rPr>
              <a:t>ринкова</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стратегія</a:t>
            </a:r>
            <a:r>
              <a:rPr lang="ru-RU" sz="1800" b="1" dirty="0">
                <a:effectLst/>
                <a:latin typeface="Times New Roman" panose="02020603050405020304" pitchFamily="18" charset="0"/>
                <a:ea typeface="TimesNewRomanPS-BoldMT"/>
                <a:cs typeface="Times New Roman" panose="02020603050405020304" pitchFamily="18" charset="0"/>
              </a:rPr>
              <a:t>, </a:t>
            </a:r>
            <a:r>
              <a:rPr lang="ru-RU" sz="1800" dirty="0">
                <a:effectLst/>
                <a:latin typeface="Times New Roman" panose="02020603050405020304" pitchFamily="18" charset="0"/>
                <a:ea typeface="TimesNewRomanPS-ItalicMT"/>
                <a:cs typeface="Times New Roman" panose="02020603050405020304" pitchFamily="18" charset="0"/>
              </a:rPr>
              <a:t>яка </a:t>
            </a:r>
            <a:r>
              <a:rPr lang="ru-RU" sz="1800" dirty="0" err="1">
                <a:effectLst/>
                <a:latin typeface="Times New Roman" panose="02020603050405020304" pitchFamily="18" charset="0"/>
                <a:ea typeface="TimesNewRomanPS-ItalicMT"/>
                <a:cs typeface="Times New Roman" panose="02020603050405020304" pitchFamily="18" charset="0"/>
              </a:rPr>
              <a:t>включає</a:t>
            </a:r>
            <a:r>
              <a:rPr lang="ru-RU" sz="1800" dirty="0">
                <a:effectLst/>
                <a:latin typeface="Times New Roman" panose="02020603050405020304" pitchFamily="18" charset="0"/>
                <a:ea typeface="TimesNewRomanPS-ItalicMT"/>
                <a:cs typeface="Times New Roman" panose="02020603050405020304" pitchFamily="18" charset="0"/>
              </a:rPr>
              <a:t> в себе </a:t>
            </a:r>
            <a:r>
              <a:rPr lang="ru-RU" sz="1800" dirty="0" err="1">
                <a:effectLst/>
                <a:latin typeface="Times New Roman" panose="02020603050405020304" pitchFamily="18" charset="0"/>
                <a:ea typeface="TimesNewRomanPS-ItalicMT"/>
                <a:cs typeface="Times New Roman" panose="02020603050405020304" pitchFamily="18" charset="0"/>
              </a:rPr>
              <a:t>рішення</a:t>
            </a:r>
            <a:r>
              <a:rPr lang="ru-RU" sz="1800" dirty="0">
                <a:effectLst/>
                <a:latin typeface="Times New Roman" panose="02020603050405020304" pitchFamily="18" charset="0"/>
                <a:ea typeface="TimesNewRomanPS-ItalicMT"/>
                <a:cs typeface="Times New Roman" panose="02020603050405020304" pitchFamily="18" charset="0"/>
              </a:rPr>
              <a:t> по таких аспектах, як </a:t>
            </a:r>
            <a:r>
              <a:rPr lang="ru-RU" sz="1800" dirty="0" err="1">
                <a:effectLst/>
                <a:latin typeface="Times New Roman" panose="02020603050405020304" pitchFamily="18" charset="0"/>
                <a:ea typeface="TimesNewRomanPS-ItalicMT"/>
                <a:cs typeface="Times New Roman" panose="02020603050405020304" pitchFamily="18" charset="0"/>
              </a:rPr>
              <a:t>обсяг</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ресурсних</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запасів</a:t>
            </a:r>
            <a:r>
              <a:rPr lang="ru-RU" sz="1800" dirty="0">
                <a:effectLst/>
                <a:latin typeface="Times New Roman" panose="02020603050405020304" pitchFamily="18" charset="0"/>
                <a:ea typeface="TimesNewRomanPS-ItalicMT"/>
                <a:cs typeface="Times New Roman" panose="02020603050405020304" pitchFamily="18" charset="0"/>
              </a:rPr>
              <a:t> і частота </a:t>
            </a:r>
            <a:r>
              <a:rPr lang="ru-RU" sz="1800" dirty="0" err="1">
                <a:effectLst/>
                <a:latin typeface="Times New Roman" panose="02020603050405020304" pitchFamily="18" charset="0"/>
                <a:ea typeface="TimesNewRomanPS-ItalicMT"/>
                <a:cs typeface="Times New Roman" panose="02020603050405020304" pitchFamily="18" charset="0"/>
              </a:rPr>
              <a:t>їх</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поповнення</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якість</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ресурсів</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поведінка</a:t>
            </a:r>
            <a:r>
              <a:rPr lang="ru-RU" sz="1800" dirty="0">
                <a:effectLst/>
                <a:latin typeface="Times New Roman" panose="02020603050405020304" pitchFamily="18" charset="0"/>
                <a:ea typeface="TimesNewRomanPS-ItalicMT"/>
                <a:cs typeface="Times New Roman" panose="02020603050405020304" pitchFamily="18" charset="0"/>
              </a:rPr>
              <a:t> на ринку </a:t>
            </a:r>
            <a:r>
              <a:rPr lang="ru-RU" sz="1800" dirty="0" err="1">
                <a:effectLst/>
                <a:latin typeface="Times New Roman" panose="02020603050405020304" pitchFamily="18" charset="0"/>
                <a:ea typeface="TimesNewRomanPS-ItalicMT"/>
                <a:cs typeface="Times New Roman" panose="02020603050405020304" pitchFamily="18" charset="0"/>
              </a:rPr>
              <a:t>ресурсів</a:t>
            </a:r>
            <a:r>
              <a:rPr lang="ru-RU" sz="1800" dirty="0">
                <a:effectLst/>
                <a:latin typeface="Times New Roman" panose="02020603050405020304" pitchFamily="18" charset="0"/>
                <a:ea typeface="TimesNewRomanPS-ItalicMT"/>
                <a:cs typeface="Times New Roman" panose="02020603050405020304" pitchFamily="18" charset="0"/>
              </a:rPr>
              <a:t>;</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технологічна</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стратегія</a:t>
            </a:r>
            <a:r>
              <a:rPr lang="ru-RU" sz="1800" b="1" dirty="0">
                <a:effectLst/>
                <a:latin typeface="Times New Roman" panose="02020603050405020304" pitchFamily="18" charset="0"/>
                <a:ea typeface="TimesNewRomanPS-BoldMT"/>
                <a:cs typeface="Times New Roman" panose="02020603050405020304" pitchFamily="18" charset="0"/>
              </a:rPr>
              <a:t>, </a:t>
            </a:r>
            <a:r>
              <a:rPr lang="ru-RU" sz="1800" dirty="0">
                <a:effectLst/>
                <a:latin typeface="Times New Roman" panose="02020603050405020304" pitchFamily="18" charset="0"/>
                <a:ea typeface="TimesNewRomanPS-ItalicMT"/>
                <a:cs typeface="Times New Roman" panose="02020603050405020304" pitchFamily="18" charset="0"/>
              </a:rPr>
              <a:t>яка </a:t>
            </a:r>
            <a:r>
              <a:rPr lang="ru-RU" sz="1800" dirty="0" err="1">
                <a:effectLst/>
                <a:latin typeface="Times New Roman" panose="02020603050405020304" pitchFamily="18" charset="0"/>
                <a:ea typeface="TimesNewRomanPS-ItalicMT"/>
                <a:cs typeface="Times New Roman" panose="02020603050405020304" pitchFamily="18" charset="0"/>
              </a:rPr>
              <a:t>включає</a:t>
            </a:r>
            <a:r>
              <a:rPr lang="ru-RU" sz="1800" dirty="0">
                <a:effectLst/>
                <a:latin typeface="Times New Roman" panose="02020603050405020304" pitchFamily="18" charset="0"/>
                <a:ea typeface="TimesNewRomanPS-ItalicMT"/>
                <a:cs typeface="Times New Roman" panose="02020603050405020304" pitchFamily="18" charset="0"/>
              </a:rPr>
              <a:t> в себе </a:t>
            </a:r>
            <a:r>
              <a:rPr lang="ru-RU" sz="1800" dirty="0" err="1">
                <a:effectLst/>
                <a:latin typeface="Times New Roman" panose="02020603050405020304" pitchFamily="18" charset="0"/>
                <a:ea typeface="TimesNewRomanPS-ItalicMT"/>
                <a:cs typeface="Times New Roman" panose="02020603050405020304" pitchFamily="18" charset="0"/>
              </a:rPr>
              <a:t>рішення</a:t>
            </a:r>
            <a:r>
              <a:rPr lang="ru-RU" sz="1800" dirty="0">
                <a:effectLst/>
                <a:latin typeface="Times New Roman" panose="02020603050405020304" pitchFamily="18" charset="0"/>
                <a:ea typeface="TimesNewRomanPS-ItalicMT"/>
                <a:cs typeface="Times New Roman" panose="02020603050405020304" pitchFamily="18" charset="0"/>
              </a:rPr>
              <a:t> по таких аспектах, як характер </a:t>
            </a:r>
            <a:r>
              <a:rPr lang="ru-RU" sz="1800" dirty="0" err="1">
                <a:effectLst/>
                <a:latin typeface="Times New Roman" panose="02020603050405020304" pitchFamily="18" charset="0"/>
                <a:ea typeface="TimesNewRomanPS-ItalicMT"/>
                <a:cs typeface="Times New Roman" panose="02020603050405020304" pitchFamily="18" charset="0"/>
              </a:rPr>
              <a:t>технології</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ступінь</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стабільності</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технології</a:t>
            </a:r>
            <a:r>
              <a:rPr lang="ru-RU" sz="1800" dirty="0">
                <a:effectLst/>
                <a:latin typeface="Times New Roman" panose="02020603050405020304" pitchFamily="18" charset="0"/>
                <a:ea typeface="TimesNewRomanPS-ItalicMT"/>
                <a:cs typeface="Times New Roman" panose="02020603050405020304" pitchFamily="18" charset="0"/>
              </a:rPr>
              <a:t>, НДДКР та </a:t>
            </a:r>
            <a:r>
              <a:rPr lang="ru-RU" sz="1800" dirty="0" err="1">
                <a:effectLst/>
                <a:latin typeface="Times New Roman" panose="02020603050405020304" pitchFamily="18" charset="0"/>
                <a:ea typeface="TimesNewRomanPS-ItalicMT"/>
                <a:cs typeface="Times New Roman" panose="02020603050405020304" pitchFamily="18" charset="0"/>
              </a:rPr>
              <a:t>оновлення</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технології</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технологічні</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розриви</a:t>
            </a:r>
            <a:r>
              <a:rPr lang="ru-RU" sz="1800" dirty="0">
                <a:effectLst/>
                <a:latin typeface="Times New Roman" panose="02020603050405020304" pitchFamily="18" charset="0"/>
                <a:ea typeface="TimesNewRomanPS-ItalicMT"/>
                <a:cs typeface="Times New Roman" panose="02020603050405020304" pitchFamily="18" charset="0"/>
              </a:rPr>
              <a:t>;</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інтеграційна</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стратегія</a:t>
            </a:r>
            <a:r>
              <a:rPr lang="ru-RU" sz="1800" b="1" dirty="0">
                <a:effectLst/>
                <a:latin typeface="Times New Roman" panose="02020603050405020304" pitchFamily="18" charset="0"/>
                <a:ea typeface="TimesNewRomanPS-BoldMT"/>
                <a:cs typeface="Times New Roman" panose="02020603050405020304" pitchFamily="18" charset="0"/>
              </a:rPr>
              <a:t>, </a:t>
            </a:r>
            <a:r>
              <a:rPr lang="ru-RU" sz="1800" dirty="0">
                <a:effectLst/>
                <a:latin typeface="Times New Roman" panose="02020603050405020304" pitchFamily="18" charset="0"/>
                <a:ea typeface="TimesNewRomanPS-ItalicMT"/>
                <a:cs typeface="Times New Roman" panose="02020603050405020304" pitchFamily="18" charset="0"/>
              </a:rPr>
              <a:t>яка </a:t>
            </a:r>
            <a:r>
              <a:rPr lang="ru-RU" sz="1800" dirty="0" err="1">
                <a:effectLst/>
                <a:latin typeface="Times New Roman" panose="02020603050405020304" pitchFamily="18" charset="0"/>
                <a:ea typeface="TimesNewRomanPS-ItalicMT"/>
                <a:cs typeface="Times New Roman" panose="02020603050405020304" pitchFamily="18" charset="0"/>
              </a:rPr>
              <a:t>включає</a:t>
            </a:r>
            <a:r>
              <a:rPr lang="ru-RU" sz="1800" dirty="0">
                <a:effectLst/>
                <a:latin typeface="Times New Roman" panose="02020603050405020304" pitchFamily="18" charset="0"/>
                <a:ea typeface="TimesNewRomanPS-ItalicMT"/>
                <a:cs typeface="Times New Roman" panose="02020603050405020304" pitchFamily="18" charset="0"/>
              </a:rPr>
              <a:t> в себе </a:t>
            </a:r>
            <a:r>
              <a:rPr lang="ru-RU" sz="1800" dirty="0" err="1">
                <a:effectLst/>
                <a:latin typeface="Times New Roman" panose="02020603050405020304" pitchFamily="18" charset="0"/>
                <a:ea typeface="TimesNewRomanPS-ItalicMT"/>
                <a:cs typeface="Times New Roman" panose="02020603050405020304" pitchFamily="18" charset="0"/>
              </a:rPr>
              <a:t>рішення</a:t>
            </a:r>
            <a:r>
              <a:rPr lang="ru-RU" sz="1800" dirty="0">
                <a:effectLst/>
                <a:latin typeface="Times New Roman" panose="02020603050405020304" pitchFamily="18" charset="0"/>
                <a:ea typeface="TimesNewRomanPS-ItalicMT"/>
                <a:cs typeface="Times New Roman" panose="02020603050405020304" pitchFamily="18" charset="0"/>
              </a:rPr>
              <a:t> по таких аспектах, як вертикальна </a:t>
            </a:r>
            <a:r>
              <a:rPr lang="ru-RU" sz="1800" dirty="0" err="1">
                <a:effectLst/>
                <a:latin typeface="Times New Roman" panose="02020603050405020304" pitchFamily="18" charset="0"/>
                <a:ea typeface="TimesNewRomanPS-ItalicMT"/>
                <a:cs typeface="Times New Roman" panose="02020603050405020304" pitchFamily="18" charset="0"/>
              </a:rPr>
              <a:t>інтеграція</a:t>
            </a:r>
            <a:r>
              <a:rPr lang="ru-RU" sz="1800" dirty="0">
                <a:effectLst/>
                <a:latin typeface="Times New Roman" panose="02020603050405020304" pitchFamily="18" charset="0"/>
                <a:ea typeface="TimesNewRomanPS-ItalicMT"/>
                <a:cs typeface="Times New Roman" panose="02020603050405020304" pitchFamily="18" charset="0"/>
              </a:rPr>
              <a:t>, горизонтальна </a:t>
            </a:r>
            <a:r>
              <a:rPr lang="ru-RU" sz="1800" dirty="0" err="1">
                <a:effectLst/>
                <a:latin typeface="Times New Roman" panose="02020603050405020304" pitchFamily="18" charset="0"/>
                <a:ea typeface="TimesNewRomanPS-ItalicMT"/>
                <a:cs typeface="Times New Roman" panose="02020603050405020304" pitchFamily="18" charset="0"/>
              </a:rPr>
              <a:t>інтеграція</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діагональна</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інтеграція</a:t>
            </a:r>
            <a:r>
              <a:rPr lang="ru-RU" sz="1800" dirty="0">
                <a:effectLst/>
                <a:latin typeface="Times New Roman" panose="02020603050405020304" pitchFamily="18" charset="0"/>
                <a:ea typeface="TimesNewRomanPS-ItalicMT"/>
                <a:cs typeface="Times New Roman" panose="02020603050405020304" pitchFamily="18" charset="0"/>
              </a:rPr>
              <a:t>;</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559378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F3C74E7-09CC-2F71-B7E9-4EA30D88DC12}"/>
              </a:ext>
            </a:extLst>
          </p:cNvPr>
          <p:cNvSpPr>
            <a:spLocks noGrp="1"/>
          </p:cNvSpPr>
          <p:nvPr>
            <p:ph idx="1"/>
          </p:nvPr>
        </p:nvSpPr>
        <p:spPr>
          <a:xfrm>
            <a:off x="903111" y="304799"/>
            <a:ext cx="10679289" cy="6186311"/>
          </a:xfrm>
        </p:spPr>
        <p:txBody>
          <a:bodyPr/>
          <a:lstStyle/>
          <a:p>
            <a:pPr algn="just">
              <a:lnSpc>
                <a:spcPct val="115000"/>
              </a:lnSpc>
              <a:spcAft>
                <a:spcPts val="1000"/>
              </a:spcAft>
            </a:pP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інвестиційно-фінансова</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стратегія</a:t>
            </a:r>
            <a:r>
              <a:rPr lang="ru-RU" sz="1800" b="1" dirty="0">
                <a:effectLst/>
                <a:latin typeface="Times New Roman" panose="02020603050405020304" pitchFamily="18" charset="0"/>
                <a:ea typeface="TimesNewRomanPS-BoldMT"/>
                <a:cs typeface="Times New Roman" panose="02020603050405020304" pitchFamily="18" charset="0"/>
              </a:rPr>
              <a:t>, </a:t>
            </a:r>
            <a:r>
              <a:rPr lang="ru-RU" sz="1800" dirty="0">
                <a:effectLst/>
                <a:latin typeface="Times New Roman" panose="02020603050405020304" pitchFamily="18" charset="0"/>
                <a:ea typeface="TimesNewRomanPS-ItalicMT"/>
                <a:cs typeface="Times New Roman" panose="02020603050405020304" pitchFamily="18" charset="0"/>
              </a:rPr>
              <a:t>яка </a:t>
            </a:r>
            <a:r>
              <a:rPr lang="ru-RU" sz="1800" dirty="0" err="1">
                <a:effectLst/>
                <a:latin typeface="Times New Roman" panose="02020603050405020304" pitchFamily="18" charset="0"/>
                <a:ea typeface="TimesNewRomanPS-ItalicMT"/>
                <a:cs typeface="Times New Roman" panose="02020603050405020304" pitchFamily="18" charset="0"/>
              </a:rPr>
              <a:t>включає</a:t>
            </a:r>
            <a:r>
              <a:rPr lang="ru-RU" sz="1800" dirty="0">
                <a:effectLst/>
                <a:latin typeface="Times New Roman" panose="02020603050405020304" pitchFamily="18" charset="0"/>
                <a:ea typeface="TimesNewRomanPS-ItalicMT"/>
                <a:cs typeface="Times New Roman" panose="02020603050405020304" pitchFamily="18" charset="0"/>
              </a:rPr>
              <a:t> в себе </a:t>
            </a:r>
            <a:r>
              <a:rPr lang="ru-RU" sz="1800" dirty="0" err="1">
                <a:effectLst/>
                <a:latin typeface="Times New Roman" panose="02020603050405020304" pitchFamily="18" charset="0"/>
                <a:ea typeface="TimesNewRomanPS-ItalicMT"/>
                <a:cs typeface="Times New Roman" panose="02020603050405020304" pitchFamily="18" charset="0"/>
              </a:rPr>
              <a:t>рішення</a:t>
            </a:r>
            <a:r>
              <a:rPr lang="ru-RU" sz="1800" dirty="0">
                <a:effectLst/>
                <a:latin typeface="Times New Roman" panose="02020603050405020304" pitchFamily="18" charset="0"/>
                <a:ea typeface="TimesNewRomanPS-ItalicMT"/>
                <a:cs typeface="Times New Roman" panose="02020603050405020304" pitchFamily="18" charset="0"/>
              </a:rPr>
              <a:t> по таких аспектах, як </a:t>
            </a:r>
            <a:r>
              <a:rPr lang="ru-RU" sz="1800" dirty="0" err="1">
                <a:effectLst/>
                <a:latin typeface="Times New Roman" panose="02020603050405020304" pitchFamily="18" charset="0"/>
                <a:ea typeface="TimesNewRomanPS-ItalicMT"/>
                <a:cs typeface="Times New Roman" panose="02020603050405020304" pitchFamily="18" charset="0"/>
              </a:rPr>
              <a:t>залучення</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зовнішніх</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фінансових</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ресурсів</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повернення</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залучених</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коштів</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інвестування</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власних</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коштів</a:t>
            </a:r>
            <a:r>
              <a:rPr lang="ru-RU" sz="1800" dirty="0">
                <a:effectLst/>
                <a:latin typeface="Times New Roman" panose="02020603050405020304" pitchFamily="18" charset="0"/>
                <a:ea typeface="TimesNewRomanPS-ItalicMT"/>
                <a:cs typeface="Times New Roman" panose="02020603050405020304" pitchFamily="18" charset="0"/>
              </a:rPr>
              <a:t>;</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соціальна</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стратегія</a:t>
            </a:r>
            <a:r>
              <a:rPr lang="ru-RU" sz="1800" b="1" dirty="0">
                <a:effectLst/>
                <a:latin typeface="Times New Roman" panose="02020603050405020304" pitchFamily="18" charset="0"/>
                <a:ea typeface="TimesNewRomanPS-BoldMT"/>
                <a:cs typeface="Times New Roman" panose="02020603050405020304" pitchFamily="18" charset="0"/>
              </a:rPr>
              <a:t>, </a:t>
            </a:r>
            <a:r>
              <a:rPr lang="ru-RU" sz="1800" dirty="0">
                <a:effectLst/>
                <a:latin typeface="Times New Roman" panose="02020603050405020304" pitchFamily="18" charset="0"/>
                <a:ea typeface="TimesNewRomanPS-ItalicMT"/>
                <a:cs typeface="Times New Roman" panose="02020603050405020304" pitchFamily="18" charset="0"/>
              </a:rPr>
              <a:t>яка </a:t>
            </a:r>
            <a:r>
              <a:rPr lang="ru-RU" sz="1800" dirty="0" err="1">
                <a:effectLst/>
                <a:latin typeface="Times New Roman" panose="02020603050405020304" pitchFamily="18" charset="0"/>
                <a:ea typeface="TimesNewRomanPS-ItalicMT"/>
                <a:cs typeface="Times New Roman" panose="02020603050405020304" pitchFamily="18" charset="0"/>
              </a:rPr>
              <a:t>включає</a:t>
            </a:r>
            <a:r>
              <a:rPr lang="ru-RU" sz="1800" dirty="0">
                <a:effectLst/>
                <a:latin typeface="Times New Roman" panose="02020603050405020304" pitchFamily="18" charset="0"/>
                <a:ea typeface="TimesNewRomanPS-ItalicMT"/>
                <a:cs typeface="Times New Roman" panose="02020603050405020304" pitchFamily="18" charset="0"/>
              </a:rPr>
              <a:t> в себе </a:t>
            </a:r>
            <a:r>
              <a:rPr lang="ru-RU" sz="1800" dirty="0" err="1">
                <a:effectLst/>
                <a:latin typeface="Times New Roman" panose="02020603050405020304" pitchFamily="18" charset="0"/>
                <a:ea typeface="TimesNewRomanPS-ItalicMT"/>
                <a:cs typeface="Times New Roman" panose="02020603050405020304" pitchFamily="18" charset="0"/>
              </a:rPr>
              <a:t>рішення</a:t>
            </a:r>
            <a:r>
              <a:rPr lang="ru-RU" sz="1800" dirty="0">
                <a:effectLst/>
                <a:latin typeface="Times New Roman" panose="02020603050405020304" pitchFamily="18" charset="0"/>
                <a:ea typeface="TimesNewRomanPS-ItalicMT"/>
                <a:cs typeface="Times New Roman" panose="02020603050405020304" pitchFamily="18" charset="0"/>
              </a:rPr>
              <a:t> по таких аспектах, як </a:t>
            </a:r>
            <a:r>
              <a:rPr lang="ru-RU" sz="1800" dirty="0" err="1">
                <a:effectLst/>
                <a:latin typeface="Times New Roman" panose="02020603050405020304" pitchFamily="18" charset="0"/>
                <a:ea typeface="TimesNewRomanPS-ItalicMT"/>
                <a:cs typeface="Times New Roman" panose="02020603050405020304" pitchFamily="18" charset="0"/>
              </a:rPr>
              <a:t>чисельність</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робітників</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взаємозамінність</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робітників</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диференціація</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робітників</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ступінь</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патерналізму</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соціальний</a:t>
            </a:r>
            <a:r>
              <a:rPr lang="ru-RU" sz="1800" dirty="0">
                <a:effectLst/>
                <a:latin typeface="Times New Roman" panose="02020603050405020304" pitchFamily="18" charset="0"/>
                <a:ea typeface="TimesNewRomanPS-ItalicMT"/>
                <a:cs typeface="Times New Roman" panose="02020603050405020304" pitchFamily="18" charset="0"/>
              </a:rPr>
              <a:t> тип </a:t>
            </a:r>
            <a:r>
              <a:rPr lang="ru-RU" sz="1800" dirty="0" err="1">
                <a:effectLst/>
                <a:latin typeface="Times New Roman" panose="02020603050405020304" pitchFamily="18" charset="0"/>
                <a:ea typeface="TimesNewRomanPS-ItalicMT"/>
                <a:cs typeface="Times New Roman" panose="02020603050405020304" pitchFamily="18" charset="0"/>
              </a:rPr>
              <a:t>колективу</a:t>
            </a:r>
            <a:r>
              <a:rPr lang="ru-RU" sz="1800" dirty="0">
                <a:effectLst/>
                <a:latin typeface="Times New Roman" panose="02020603050405020304" pitchFamily="18" charset="0"/>
                <a:ea typeface="TimesNewRomanPS-ItalicMT"/>
                <a:cs typeface="Times New Roman" panose="02020603050405020304" pitchFamily="18" charset="0"/>
              </a:rPr>
              <a:t>;</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управлінська</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стратегія</a:t>
            </a:r>
            <a:r>
              <a:rPr lang="ru-RU" sz="1800" b="1" dirty="0">
                <a:effectLst/>
                <a:latin typeface="Times New Roman" panose="02020603050405020304" pitchFamily="18" charset="0"/>
                <a:ea typeface="TimesNewRomanPS-BoldMT"/>
                <a:cs typeface="Times New Roman" panose="02020603050405020304" pitchFamily="18" charset="0"/>
              </a:rPr>
              <a:t>, </a:t>
            </a:r>
            <a:r>
              <a:rPr lang="ru-RU" sz="1800" dirty="0">
                <a:effectLst/>
                <a:latin typeface="Times New Roman" panose="02020603050405020304" pitchFamily="18" charset="0"/>
                <a:ea typeface="TimesNewRomanPS-ItalicMT"/>
                <a:cs typeface="Times New Roman" panose="02020603050405020304" pitchFamily="18" charset="0"/>
              </a:rPr>
              <a:t>яка </a:t>
            </a:r>
            <a:r>
              <a:rPr lang="ru-RU" sz="1800" dirty="0" err="1">
                <a:effectLst/>
                <a:latin typeface="Times New Roman" panose="02020603050405020304" pitchFamily="18" charset="0"/>
                <a:ea typeface="TimesNewRomanPS-ItalicMT"/>
                <a:cs typeface="Times New Roman" panose="02020603050405020304" pitchFamily="18" charset="0"/>
              </a:rPr>
              <a:t>включає</a:t>
            </a:r>
            <a:r>
              <a:rPr lang="ru-RU" sz="1800" dirty="0">
                <a:effectLst/>
                <a:latin typeface="Times New Roman" panose="02020603050405020304" pitchFamily="18" charset="0"/>
                <a:ea typeface="TimesNewRomanPS-ItalicMT"/>
                <a:cs typeface="Times New Roman" panose="02020603050405020304" pitchFamily="18" charset="0"/>
              </a:rPr>
              <a:t> в себе </a:t>
            </a:r>
            <a:r>
              <a:rPr lang="ru-RU" sz="1800" dirty="0" err="1">
                <a:effectLst/>
                <a:latin typeface="Times New Roman" panose="02020603050405020304" pitchFamily="18" charset="0"/>
                <a:ea typeface="TimesNewRomanPS-ItalicMT"/>
                <a:cs typeface="Times New Roman" panose="02020603050405020304" pitchFamily="18" charset="0"/>
              </a:rPr>
              <a:t>рішення</a:t>
            </a:r>
            <a:r>
              <a:rPr lang="ru-RU" sz="1800" dirty="0">
                <a:effectLst/>
                <a:latin typeface="Times New Roman" panose="02020603050405020304" pitchFamily="18" charset="0"/>
                <a:ea typeface="TimesNewRomanPS-ItalicMT"/>
                <a:cs typeface="Times New Roman" panose="02020603050405020304" pitchFamily="18" charset="0"/>
              </a:rPr>
              <a:t> по таких аспектах, як тип </a:t>
            </a:r>
            <a:r>
              <a:rPr lang="ru-RU" sz="1800" dirty="0" err="1">
                <a:effectLst/>
                <a:latin typeface="Times New Roman" panose="02020603050405020304" pitchFamily="18" charset="0"/>
                <a:ea typeface="TimesNewRomanPS-ItalicMT"/>
                <a:cs typeface="Times New Roman" panose="02020603050405020304" pitchFamily="18" charset="0"/>
              </a:rPr>
              <a:t>управління</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організаційна</a:t>
            </a:r>
            <a:r>
              <a:rPr lang="ru-RU" sz="1800" dirty="0">
                <a:effectLst/>
                <a:latin typeface="Times New Roman" panose="02020603050405020304" pitchFamily="18" charset="0"/>
                <a:ea typeface="TimesNewRomanPS-ItalicMT"/>
                <a:cs typeface="Times New Roman" panose="02020603050405020304" pitchFamily="18" charset="0"/>
              </a:rPr>
              <a:t> структура, </a:t>
            </a:r>
            <a:r>
              <a:rPr lang="ru-RU" sz="1800" dirty="0" err="1">
                <a:effectLst/>
                <a:latin typeface="Times New Roman" panose="02020603050405020304" pitchFamily="18" charset="0"/>
                <a:ea typeface="TimesNewRomanPS-ItalicMT"/>
                <a:cs typeface="Times New Roman" panose="02020603050405020304" pitchFamily="18" charset="0"/>
              </a:rPr>
              <a:t>управлінські</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комунікації</a:t>
            </a:r>
            <a:r>
              <a:rPr lang="ru-RU" sz="1800" dirty="0">
                <a:effectLst/>
                <a:latin typeface="Times New Roman" panose="02020603050405020304" pitchFamily="18" charset="0"/>
                <a:ea typeface="TimesNewRomanPS-ItalicMT"/>
                <a:cs typeface="Times New Roman" panose="02020603050405020304" pitchFamily="18" charset="0"/>
              </a:rPr>
              <a:t> </a:t>
            </a:r>
            <a:r>
              <a:rPr lang="ru-RU" sz="1800" dirty="0" err="1">
                <a:effectLst/>
                <a:latin typeface="Times New Roman" panose="02020603050405020304" pitchFamily="18" charset="0"/>
                <a:ea typeface="TimesNewRomanPS-ItalicMT"/>
                <a:cs typeface="Times New Roman" panose="02020603050405020304" pitchFamily="18" charset="0"/>
              </a:rPr>
              <a:t>тощо</a:t>
            </a:r>
            <a:r>
              <a:rPr lang="ru-RU" sz="1800" dirty="0">
                <a:effectLst/>
                <a:latin typeface="Times New Roman" panose="02020603050405020304" pitchFamily="18" charset="0"/>
                <a:ea typeface="TimesNewRomanPS-ItalicMT"/>
                <a:cs typeface="Times New Roman" panose="02020603050405020304" pitchFamily="18" charset="0"/>
              </a:rPr>
              <a:t>.</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UA" dirty="0"/>
          </a:p>
        </p:txBody>
      </p:sp>
    </p:spTree>
    <p:extLst>
      <p:ext uri="{BB962C8B-B14F-4D97-AF65-F5344CB8AC3E}">
        <p14:creationId xmlns:p14="http://schemas.microsoft.com/office/powerpoint/2010/main" val="3175975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E3D513A-6ADE-02F8-2909-7CE202F2B063}"/>
              </a:ext>
            </a:extLst>
          </p:cNvPr>
          <p:cNvSpPr>
            <a:spLocks noGrp="1"/>
          </p:cNvSpPr>
          <p:nvPr>
            <p:ph idx="1"/>
          </p:nvPr>
        </p:nvSpPr>
        <p:spPr>
          <a:xfrm>
            <a:off x="948267" y="316089"/>
            <a:ext cx="10024533" cy="5551311"/>
          </a:xfrm>
        </p:spPr>
        <p:txBody>
          <a:bodyPr>
            <a:normAutofit fontScale="92500" lnSpcReduction="10000"/>
          </a:bodyPr>
          <a:lstStyle/>
          <a:p>
            <a:pPr marL="0" algn="just">
              <a:lnSpc>
                <a:spcPct val="120000"/>
              </a:lnSpc>
              <a:spcBef>
                <a:spcPts val="0"/>
              </a:spcBef>
              <a:spcAft>
                <a:spcPts val="0"/>
              </a:spcAft>
            </a:pPr>
            <a:r>
              <a:rPr lang="uk-UA" sz="2200" dirty="0">
                <a:effectLst/>
                <a:latin typeface="Times New Roman" panose="02020603050405020304" pitchFamily="18" charset="0"/>
                <a:ea typeface="Calibri" panose="020F0502020204030204" pitchFamily="34" charset="0"/>
                <a:cs typeface="Times New Roman" panose="02020603050405020304" pitchFamily="18" charset="0"/>
              </a:rPr>
              <a:t>Основні </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рисами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сучасного</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трактування</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економічної</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конкуренції</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є</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UA"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Bef>
                <a:spcPts val="0"/>
              </a:spcBef>
              <a:spcAft>
                <a:spcPts val="0"/>
              </a:spcAft>
            </a:pP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цивілізований</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легалізований</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характер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цієї</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боротьби</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UA"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Bef>
                <a:spcPts val="0"/>
              </a:spcBef>
              <a:spcAft>
                <a:spcPts val="0"/>
              </a:spcAft>
            </a:pP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подібність</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взаємозамінність</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товарів</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виробники</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яких</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втягнені</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у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конкурентну</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боротьбу</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UA"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Bef>
                <a:spcPts val="0"/>
              </a:spcBef>
              <a:spcAft>
                <a:spcPts val="0"/>
              </a:spcAft>
            </a:pP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обмеженість</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можливостей</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кожної</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з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конкуруючих</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сторін</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впливати</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на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умови</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обігу</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товарів</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на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відповідному</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ринку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внаслідок</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самостійних</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дій</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інших</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сторін</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UA"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Bef>
                <a:spcPts val="0"/>
              </a:spcBef>
              <a:spcAft>
                <a:spcPts val="0"/>
              </a:spcAft>
            </a:pP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ідентичність</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або</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наближеність</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потреб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цільових</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груп</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споживачів</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стосовно</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яких</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точиться конкурентна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боротьба</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UA"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Bef>
                <a:spcPts val="0"/>
              </a:spcBef>
              <a:spcAft>
                <a:spcPts val="0"/>
              </a:spcAft>
            </a:pP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спільність</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тотожність</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мети,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заради</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якої</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виникає</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це</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суперництво</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UA"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Bef>
                <a:spcPts val="0"/>
              </a:spcBef>
              <a:spcAft>
                <a:spcPts val="0"/>
              </a:spcAft>
            </a:pPr>
            <a:r>
              <a:rPr lang="ru-RU" sz="2200" i="1" dirty="0" err="1">
                <a:effectLst/>
                <a:latin typeface="Times New Roman" panose="02020603050405020304" pitchFamily="18" charset="0"/>
                <a:ea typeface="Calibri" panose="020F0502020204030204" pitchFamily="34" charset="0"/>
                <a:cs typeface="Times New Roman" panose="02020603050405020304" pitchFamily="18" charset="0"/>
              </a:rPr>
              <a:t>Об’єкт</a:t>
            </a:r>
            <a:r>
              <a:rPr lang="ru-RU" sz="2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i="1" dirty="0" err="1">
                <a:effectLst/>
                <a:latin typeface="Times New Roman" panose="02020603050405020304" pitchFamily="18" charset="0"/>
                <a:ea typeface="Calibri" panose="020F0502020204030204" pitchFamily="34" charset="0"/>
                <a:cs typeface="Times New Roman" panose="02020603050405020304" pitchFamily="18" charset="0"/>
              </a:rPr>
              <a:t>конкуренції</a:t>
            </a:r>
            <a:r>
              <a:rPr lang="ru-RU" sz="2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потреби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групи</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споживачів</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що</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формують</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певний</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сегмент ринку,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обраний</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підприємствами-суперниками</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UA"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Bef>
                <a:spcPts val="0"/>
              </a:spcBef>
              <a:spcAft>
                <a:spcPts val="0"/>
              </a:spcAft>
            </a:pPr>
            <a:r>
              <a:rPr lang="ru-RU" sz="2200" i="1" dirty="0" err="1">
                <a:effectLst/>
                <a:latin typeface="Times New Roman" panose="02020603050405020304" pitchFamily="18" charset="0"/>
                <a:ea typeface="Calibri" panose="020F0502020204030204" pitchFamily="34" charset="0"/>
                <a:cs typeface="Times New Roman" panose="02020603050405020304" pitchFamily="18" charset="0"/>
              </a:rPr>
              <a:t>Суб’єкт</a:t>
            </a:r>
            <a:r>
              <a:rPr lang="ru-RU" sz="2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i="1" dirty="0" err="1">
                <a:effectLst/>
                <a:latin typeface="Times New Roman" panose="02020603050405020304" pitchFamily="18" charset="0"/>
                <a:ea typeface="Calibri" panose="020F0502020204030204" pitchFamily="34" charset="0"/>
                <a:cs typeface="Times New Roman" panose="02020603050405020304" pitchFamily="18" charset="0"/>
              </a:rPr>
              <a:t>конкуренції</a:t>
            </a:r>
            <a:r>
              <a:rPr lang="ru-RU" sz="2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підприємства-виробники</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та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фірми</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що</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надають</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послуги</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транснаціональні</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корпорації</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регіони</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регіональні</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угруповання</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держави</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UA"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Bef>
                <a:spcPts val="0"/>
              </a:spcBef>
              <a:spcAft>
                <a:spcPts val="0"/>
              </a:spcAft>
            </a:pPr>
            <a:r>
              <a:rPr lang="ru-RU" sz="2200" i="1" dirty="0">
                <a:effectLst/>
                <a:latin typeface="Times New Roman" panose="02020603050405020304" pitchFamily="18" charset="0"/>
                <a:ea typeface="Calibri" panose="020F0502020204030204" pitchFamily="34" charset="0"/>
                <a:cs typeface="Times New Roman" panose="02020603050405020304" pitchFamily="18" charset="0"/>
              </a:rPr>
              <a:t>Предмет </a:t>
            </a:r>
            <a:r>
              <a:rPr lang="ru-RU" sz="2200" i="1" dirty="0" err="1">
                <a:effectLst/>
                <a:latin typeface="Times New Roman" panose="02020603050405020304" pitchFamily="18" charset="0"/>
                <a:ea typeface="Calibri" panose="020F0502020204030204" pitchFamily="34" charset="0"/>
                <a:cs typeface="Times New Roman" panose="02020603050405020304" pitchFamily="18" charset="0"/>
              </a:rPr>
              <a:t>конкуренції</a:t>
            </a:r>
            <a:r>
              <a:rPr lang="ru-RU" sz="2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у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вузькому</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змісті</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це</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послуги</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через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які</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підприємства-суперники</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намагаються</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завоювати</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прихильність</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та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гроші</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споживача</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у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більш</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широкому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смислі</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певне</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благо,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що</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його</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втілює</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у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собі</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товар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чи</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effectLst/>
                <a:latin typeface="Times New Roman" panose="02020603050405020304" pitchFamily="18" charset="0"/>
                <a:ea typeface="Calibri" panose="020F0502020204030204" pitchFamily="34" charset="0"/>
                <a:cs typeface="Times New Roman" panose="02020603050405020304" pitchFamily="18" charset="0"/>
              </a:rPr>
              <a:t>послуга</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UA" sz="22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UA" dirty="0"/>
          </a:p>
        </p:txBody>
      </p:sp>
    </p:spTree>
    <p:extLst>
      <p:ext uri="{BB962C8B-B14F-4D97-AF65-F5344CB8AC3E}">
        <p14:creationId xmlns:p14="http://schemas.microsoft.com/office/powerpoint/2010/main" val="3986208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DA682C1-6514-D5AE-38C9-0B5DCDB8974C}"/>
              </a:ext>
            </a:extLst>
          </p:cNvPr>
          <p:cNvSpPr>
            <a:spLocks noGrp="1"/>
          </p:cNvSpPr>
          <p:nvPr>
            <p:ph idx="1"/>
          </p:nvPr>
        </p:nvSpPr>
        <p:spPr>
          <a:xfrm>
            <a:off x="1027289" y="259643"/>
            <a:ext cx="10521244" cy="6175023"/>
          </a:xfrm>
        </p:spPr>
        <p:txBody>
          <a:bodyPr>
            <a:normAutofit/>
          </a:bodyPr>
          <a:lstStyle/>
          <a:p>
            <a:pPr marL="0" algn="just">
              <a:lnSpc>
                <a:spcPct val="120000"/>
              </a:lnSpc>
              <a:spcBef>
                <a:spcPts val="0"/>
              </a:spcBef>
              <a:spcAft>
                <a:spcPts val="0"/>
              </a:spcAft>
            </a:pPr>
            <a:r>
              <a:rPr lang="ru-RU" sz="1800" dirty="0" err="1">
                <a:latin typeface="Times New Roman" panose="02020603050405020304" pitchFamily="18" charset="0"/>
                <a:cs typeface="Times New Roman" panose="02020603050405020304" pitchFamily="18" charset="0"/>
              </a:rPr>
              <a:t>Відокремлення</a:t>
            </a:r>
            <a:r>
              <a:rPr lang="ru-RU" sz="1800" dirty="0">
                <a:latin typeface="Times New Roman" panose="02020603050405020304" pitchFamily="18" charset="0"/>
                <a:cs typeface="Times New Roman" panose="02020603050405020304" pitchFamily="18" charset="0"/>
              </a:rPr>
              <a:t> предмета </a:t>
            </a:r>
            <a:r>
              <a:rPr lang="ru-RU" sz="1800" dirty="0" err="1">
                <a:latin typeface="Times New Roman" panose="02020603050405020304" pitchFamily="18" charset="0"/>
                <a:cs typeface="Times New Roman" panose="02020603050405020304" pitchFamily="18" charset="0"/>
              </a:rPr>
              <a:t>конкуренції</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від</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її</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об’єкта</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показує</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що</a:t>
            </a:r>
            <a:r>
              <a:rPr lang="ru-RU" sz="1800" dirty="0">
                <a:latin typeface="Times New Roman" panose="02020603050405020304" pitchFamily="18" charset="0"/>
                <a:cs typeface="Times New Roman" panose="02020603050405020304" pitchFamily="18" charset="0"/>
              </a:rPr>
              <a:t> у </a:t>
            </a:r>
            <a:r>
              <a:rPr lang="ru-RU" sz="1800" dirty="0" err="1">
                <a:latin typeface="Times New Roman" panose="02020603050405020304" pitchFamily="18" charset="0"/>
                <a:cs typeface="Times New Roman" panose="02020603050405020304" pitchFamily="18" charset="0"/>
              </a:rPr>
              <a:t>конкурентній</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боротьбі</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існує</a:t>
            </a:r>
            <a:r>
              <a:rPr lang="ru-RU" sz="1800" dirty="0">
                <a:latin typeface="Times New Roman" panose="02020603050405020304" pitchFamily="18" charset="0"/>
                <a:cs typeface="Times New Roman" panose="02020603050405020304" pitchFamily="18" charset="0"/>
              </a:rPr>
              <a:t> не одна, а </a:t>
            </a:r>
            <a:r>
              <a:rPr lang="ru-RU" sz="1800" dirty="0" err="1">
                <a:latin typeface="Times New Roman" panose="02020603050405020304" pitchFamily="18" charset="0"/>
                <a:cs typeface="Times New Roman" panose="02020603050405020304" pitchFamily="18" charset="0"/>
              </a:rPr>
              <a:t>дві</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сфери</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впливу</a:t>
            </a:r>
            <a:r>
              <a:rPr lang="ru-RU" sz="1800" dirty="0">
                <a:latin typeface="Times New Roman" panose="02020603050405020304" pitchFamily="18" charset="0"/>
                <a:cs typeface="Times New Roman" panose="02020603050405020304" pitchFamily="18" charset="0"/>
              </a:rPr>
              <a:t>: товар (предмет), з одного боку, та </a:t>
            </a:r>
            <a:r>
              <a:rPr lang="ru-RU" sz="1800" dirty="0" err="1">
                <a:latin typeface="Times New Roman" panose="02020603050405020304" pitchFamily="18" charset="0"/>
                <a:cs typeface="Times New Roman" panose="02020603050405020304" pitchFamily="18" charset="0"/>
              </a:rPr>
              <a:t>споживач</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об’єкт</a:t>
            </a:r>
            <a:r>
              <a:rPr lang="ru-RU" sz="1800" dirty="0">
                <a:latin typeface="Times New Roman" panose="02020603050405020304" pitchFamily="18" charset="0"/>
                <a:cs typeface="Times New Roman" panose="02020603050405020304" pitchFamily="18" charset="0"/>
              </a:rPr>
              <a:t>) – з </a:t>
            </a:r>
            <a:r>
              <a:rPr lang="ru-RU" sz="1800" dirty="0" err="1">
                <a:latin typeface="Times New Roman" panose="02020603050405020304" pitchFamily="18" charset="0"/>
                <a:cs typeface="Times New Roman" panose="02020603050405020304" pitchFamily="18" charset="0"/>
              </a:rPr>
              <a:t>іншого</a:t>
            </a:r>
            <a:r>
              <a:rPr lang="ru-RU" sz="1800" dirty="0">
                <a:latin typeface="Times New Roman" panose="02020603050405020304" pitchFamily="18" charset="0"/>
                <a:cs typeface="Times New Roman" panose="02020603050405020304" pitchFamily="18" charset="0"/>
              </a:rPr>
              <a:t>.</a:t>
            </a:r>
          </a:p>
          <a:p>
            <a:pPr marL="0" algn="just">
              <a:lnSpc>
                <a:spcPct val="120000"/>
              </a:lnSpc>
              <a:spcBef>
                <a:spcPts val="0"/>
              </a:spcBef>
              <a:spcAft>
                <a:spcPts val="0"/>
              </a:spcAft>
            </a:pPr>
            <a:endParaRPr lang="ru-UA" sz="1800" dirty="0">
              <a:latin typeface="Times New Roman" panose="02020603050405020304" pitchFamily="18" charset="0"/>
              <a:cs typeface="Times New Roman" panose="02020603050405020304" pitchFamily="18" charset="0"/>
            </a:endParaRPr>
          </a:p>
          <a:p>
            <a:pPr marL="0" algn="just">
              <a:lnSpc>
                <a:spcPct val="120000"/>
              </a:lnSpc>
              <a:spcBef>
                <a:spcPts val="0"/>
              </a:spcBef>
              <a:spcAft>
                <a:spcPts val="0"/>
              </a:spcAft>
            </a:pPr>
            <a:r>
              <a:rPr lang="ru-RU" sz="1800" dirty="0" err="1">
                <a:latin typeface="Times New Roman" panose="02020603050405020304" pitchFamily="18" charset="0"/>
                <a:cs typeface="Times New Roman" panose="02020603050405020304" pitchFamily="18" charset="0"/>
              </a:rPr>
              <a:t>Слід</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розмежовувати</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поняття</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конкуренція</a:t>
            </a:r>
            <a:r>
              <a:rPr lang="ru-RU" sz="1800" dirty="0">
                <a:latin typeface="Times New Roman" panose="02020603050405020304" pitchFamily="18" charset="0"/>
                <a:cs typeface="Times New Roman" panose="02020603050405020304" pitchFamily="18" charset="0"/>
              </a:rPr>
              <a:t>" як стан ринку і як </a:t>
            </a:r>
            <a:r>
              <a:rPr lang="ru-RU" sz="1800" dirty="0" err="1">
                <a:latin typeface="Times New Roman" panose="02020603050405020304" pitchFamily="18" charset="0"/>
                <a:cs typeface="Times New Roman" panose="02020603050405020304" pitchFamily="18" charset="0"/>
              </a:rPr>
              <a:t>взаємовідносини</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учасників</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процесу</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суспільного</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виробництва</a:t>
            </a:r>
            <a:r>
              <a:rPr lang="ru-RU" sz="1800" dirty="0">
                <a:latin typeface="Times New Roman" panose="02020603050405020304" pitchFamily="18" charset="0"/>
                <a:cs typeface="Times New Roman" panose="02020603050405020304" pitchFamily="18" charset="0"/>
              </a:rPr>
              <a:t>.</a:t>
            </a:r>
            <a:endParaRPr lang="ru-UA" sz="1800" dirty="0">
              <a:latin typeface="Times New Roman" panose="02020603050405020304" pitchFamily="18" charset="0"/>
              <a:cs typeface="Times New Roman" panose="02020603050405020304" pitchFamily="18" charset="0"/>
            </a:endParaRPr>
          </a:p>
          <a:p>
            <a:pPr marL="0" algn="just">
              <a:lnSpc>
                <a:spcPct val="120000"/>
              </a:lnSpc>
              <a:spcBef>
                <a:spcPts val="0"/>
              </a:spcBef>
              <a:spcAft>
                <a:spcPts val="0"/>
              </a:spcAft>
            </a:pPr>
            <a:r>
              <a:rPr lang="ru-RU" sz="1800" dirty="0">
                <a:latin typeface="Times New Roman" panose="02020603050405020304" pitchFamily="18" charset="0"/>
                <a:cs typeface="Times New Roman" panose="02020603050405020304" pitchFamily="18" charset="0"/>
              </a:rPr>
              <a:t>Конкурентна </a:t>
            </a:r>
            <a:r>
              <a:rPr lang="ru-RU" sz="1800" dirty="0" err="1">
                <a:latin typeface="Times New Roman" panose="02020603050405020304" pitchFamily="18" charset="0"/>
                <a:cs typeface="Times New Roman" panose="02020603050405020304" pitchFamily="18" charset="0"/>
              </a:rPr>
              <a:t>взаємодія</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продавців</a:t>
            </a:r>
            <a:r>
              <a:rPr lang="ru-RU" sz="1800" dirty="0">
                <a:latin typeface="Times New Roman" panose="02020603050405020304" pitchFamily="18" charset="0"/>
                <a:cs typeface="Times New Roman" panose="02020603050405020304" pitchFamily="18" charset="0"/>
              </a:rPr>
              <a:t> і </a:t>
            </a:r>
            <a:r>
              <a:rPr lang="ru-RU" sz="1800" dirty="0" err="1">
                <a:latin typeface="Times New Roman" panose="02020603050405020304" pitchFamily="18" charset="0"/>
                <a:cs typeface="Times New Roman" panose="02020603050405020304" pitchFamily="18" charset="0"/>
              </a:rPr>
              <a:t>покупців</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ґрунтується</a:t>
            </a:r>
            <a:r>
              <a:rPr lang="ru-RU" sz="1800" dirty="0">
                <a:latin typeface="Times New Roman" panose="02020603050405020304" pitchFamily="18" charset="0"/>
                <a:cs typeface="Times New Roman" panose="02020603050405020304" pitchFamily="18" charset="0"/>
              </a:rPr>
              <a:t> на </a:t>
            </a:r>
            <a:r>
              <a:rPr lang="ru-RU" sz="1800" dirty="0" err="1">
                <a:latin typeface="Times New Roman" panose="02020603050405020304" pitchFamily="18" charset="0"/>
                <a:cs typeface="Times New Roman" panose="02020603050405020304" pitchFamily="18" charset="0"/>
              </a:rPr>
              <a:t>їх</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протилежних</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намірах</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продати</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якомога</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дорожче</a:t>
            </a:r>
            <a:r>
              <a:rPr lang="ru-RU" sz="1800" dirty="0">
                <a:latin typeface="Times New Roman" panose="02020603050405020304" pitchFamily="18" charset="0"/>
                <a:cs typeface="Times New Roman" panose="02020603050405020304" pitchFamily="18" charset="0"/>
              </a:rPr>
              <a:t>, а </a:t>
            </a:r>
            <a:r>
              <a:rPr lang="ru-RU" sz="1800" dirty="0" err="1">
                <a:latin typeface="Times New Roman" panose="02020603050405020304" pitchFamily="18" charset="0"/>
                <a:cs typeface="Times New Roman" panose="02020603050405020304" pitchFamily="18" charset="0"/>
              </a:rPr>
              <a:t>купити</a:t>
            </a:r>
            <a:r>
              <a:rPr lang="ru-RU" sz="1800" dirty="0">
                <a:latin typeface="Times New Roman" panose="02020603050405020304" pitchFamily="18" charset="0"/>
                <a:cs typeface="Times New Roman" panose="02020603050405020304" pitchFamily="18" charset="0"/>
              </a:rPr>
              <a:t> по </a:t>
            </a:r>
            <a:r>
              <a:rPr lang="ru-RU" sz="1800" dirty="0" err="1">
                <a:latin typeface="Times New Roman" panose="02020603050405020304" pitchFamily="18" charset="0"/>
                <a:cs typeface="Times New Roman" panose="02020603050405020304" pitchFamily="18" charset="0"/>
              </a:rPr>
              <a:t>можливості</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дешевше</a:t>
            </a:r>
            <a:r>
              <a:rPr lang="ru-RU" sz="1800" dirty="0">
                <a:latin typeface="Times New Roman" panose="02020603050405020304" pitchFamily="18" charset="0"/>
                <a:cs typeface="Times New Roman" panose="02020603050405020304" pitchFamily="18" charset="0"/>
              </a:rPr>
              <a:t>. Коли </a:t>
            </a:r>
            <a:r>
              <a:rPr lang="ru-RU" sz="1800" dirty="0" err="1">
                <a:latin typeface="Times New Roman" panose="02020603050405020304" pitchFamily="18" charset="0"/>
                <a:cs typeface="Times New Roman" panose="02020603050405020304" pitchFamily="18" charset="0"/>
              </a:rPr>
              <a:t>певний</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суб'єкт</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виступає</a:t>
            </a:r>
            <a:r>
              <a:rPr lang="ru-RU" sz="1800" dirty="0">
                <a:latin typeface="Times New Roman" panose="02020603050405020304" pitchFamily="18" charset="0"/>
                <a:cs typeface="Times New Roman" panose="02020603050405020304" pitchFamily="18" charset="0"/>
              </a:rPr>
              <a:t> в </a:t>
            </a:r>
            <a:r>
              <a:rPr lang="ru-RU" sz="1800" dirty="0" err="1">
                <a:latin typeface="Times New Roman" panose="02020603050405020304" pitchFamily="18" charset="0"/>
                <a:cs typeface="Times New Roman" panose="02020603050405020304" pitchFamily="18" charset="0"/>
              </a:rPr>
              <a:t>ролі</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продавця</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він</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прагне</a:t>
            </a:r>
            <a:r>
              <a:rPr lang="ru-RU" sz="1800" dirty="0">
                <a:latin typeface="Times New Roman" panose="02020603050405020304" pitchFamily="18" charset="0"/>
                <a:cs typeface="Times New Roman" panose="02020603050405020304" pitchFamily="18" charset="0"/>
              </a:rPr>
              <a:t> до </a:t>
            </a:r>
            <a:r>
              <a:rPr lang="ru-RU" sz="1800" dirty="0" err="1">
                <a:latin typeface="Times New Roman" panose="02020603050405020304" pitchFamily="18" charset="0"/>
                <a:cs typeface="Times New Roman" panose="02020603050405020304" pitchFamily="18" charset="0"/>
              </a:rPr>
              <a:t>завищення</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ціни</a:t>
            </a:r>
            <a:r>
              <a:rPr lang="ru-RU" sz="1800" dirty="0">
                <a:latin typeface="Times New Roman" panose="02020603050405020304" pitchFamily="18" charset="0"/>
                <a:cs typeface="Times New Roman" panose="02020603050405020304" pitchFamily="18" charset="0"/>
              </a:rPr>
              <a:t>, а в </a:t>
            </a:r>
            <a:r>
              <a:rPr lang="ru-RU" sz="1800" dirty="0" err="1">
                <a:latin typeface="Times New Roman" panose="02020603050405020304" pitchFamily="18" charset="0"/>
                <a:cs typeface="Times New Roman" panose="02020603050405020304" pitchFamily="18" charset="0"/>
              </a:rPr>
              <a:t>ролі</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покупця</a:t>
            </a:r>
            <a:r>
              <a:rPr lang="ru-RU" sz="1800" dirty="0">
                <a:latin typeface="Times New Roman" panose="02020603050405020304" pitchFamily="18" charset="0"/>
                <a:cs typeface="Times New Roman" panose="02020603050405020304" pitchFamily="18" charset="0"/>
              </a:rPr>
              <a:t> – </a:t>
            </a:r>
            <a:r>
              <a:rPr lang="ru-RU" sz="1800" dirty="0" err="1">
                <a:latin typeface="Times New Roman" panose="02020603050405020304" pitchFamily="18" charset="0"/>
                <a:cs typeface="Times New Roman" panose="02020603050405020304" pitchFamily="18" charset="0"/>
              </a:rPr>
              <a:t>виторгувати</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найнижчу</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ціну</a:t>
            </a:r>
            <a:r>
              <a:rPr lang="ru-RU" sz="1800" dirty="0">
                <a:latin typeface="Times New Roman" panose="02020603050405020304" pitchFamily="18" charset="0"/>
                <a:cs typeface="Times New Roman" panose="02020603050405020304" pitchFamily="18" charset="0"/>
              </a:rPr>
              <a:t>.</a:t>
            </a:r>
            <a:endParaRPr lang="ru-UA" sz="1800" dirty="0">
              <a:latin typeface="Times New Roman" panose="02020603050405020304" pitchFamily="18" charset="0"/>
              <a:cs typeface="Times New Roman" panose="02020603050405020304" pitchFamily="18" charset="0"/>
            </a:endParaRPr>
          </a:p>
          <a:p>
            <a:pPr marL="0" algn="just">
              <a:lnSpc>
                <a:spcPct val="120000"/>
              </a:lnSpc>
              <a:spcBef>
                <a:spcPts val="0"/>
              </a:spcBef>
              <a:spcAft>
                <a:spcPts val="0"/>
              </a:spcAft>
            </a:pPr>
            <a:r>
              <a:rPr lang="ru-RU" sz="1800" i="1" dirty="0" err="1">
                <a:latin typeface="Times New Roman" panose="02020603050405020304" pitchFamily="18" charset="0"/>
                <a:cs typeface="Times New Roman" panose="02020603050405020304" pitchFamily="18" charset="0"/>
              </a:rPr>
              <a:t>Методи</a:t>
            </a:r>
            <a:r>
              <a:rPr lang="ru-RU" sz="1800" i="1" dirty="0">
                <a:latin typeface="Times New Roman" panose="02020603050405020304" pitchFamily="18" charset="0"/>
                <a:cs typeface="Times New Roman" panose="02020603050405020304" pitchFamily="18" charset="0"/>
              </a:rPr>
              <a:t> </a:t>
            </a:r>
            <a:r>
              <a:rPr lang="ru-RU" sz="1800" i="1" dirty="0" err="1">
                <a:latin typeface="Times New Roman" panose="02020603050405020304" pitchFamily="18" charset="0"/>
                <a:cs typeface="Times New Roman" panose="02020603050405020304" pitchFamily="18" charset="0"/>
              </a:rPr>
              <a:t>конкурентної</a:t>
            </a:r>
            <a:r>
              <a:rPr lang="ru-RU" sz="1800" i="1" dirty="0">
                <a:latin typeface="Times New Roman" panose="02020603050405020304" pitchFamily="18" charset="0"/>
                <a:cs typeface="Times New Roman" panose="02020603050405020304" pitchFamily="18" charset="0"/>
              </a:rPr>
              <a:t> </a:t>
            </a:r>
            <a:r>
              <a:rPr lang="ru-RU" sz="1800" i="1" dirty="0" err="1">
                <a:latin typeface="Times New Roman" panose="02020603050405020304" pitchFamily="18" charset="0"/>
                <a:cs typeface="Times New Roman" panose="02020603050405020304" pitchFamily="18" charset="0"/>
              </a:rPr>
              <a:t>боротьби</a:t>
            </a:r>
            <a:r>
              <a:rPr lang="ru-RU" sz="1800" i="1" dirty="0">
                <a:latin typeface="Times New Roman" panose="02020603050405020304" pitchFamily="18" charset="0"/>
                <a:cs typeface="Times New Roman" panose="02020603050405020304" pitchFamily="18" charset="0"/>
              </a:rPr>
              <a:t> </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це</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передусім</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поліпшення</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якості</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товарів</a:t>
            </a:r>
            <a:r>
              <a:rPr lang="ru-RU" sz="1800" dirty="0">
                <a:latin typeface="Times New Roman" panose="02020603050405020304" pitchFamily="18" charset="0"/>
                <a:cs typeface="Times New Roman" panose="02020603050405020304" pitchFamily="18" charset="0"/>
              </a:rPr>
              <a:t> і </a:t>
            </a:r>
            <a:r>
              <a:rPr lang="ru-RU" sz="1800" dirty="0" err="1">
                <a:latin typeface="Times New Roman" panose="02020603050405020304" pitchFamily="18" charset="0"/>
                <a:cs typeface="Times New Roman" panose="02020603050405020304" pitchFamily="18" charset="0"/>
              </a:rPr>
              <a:t>послуг</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швидке</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оновлення</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асортименту</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продукції</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дизайн,надання</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гарантій</a:t>
            </a:r>
            <a:r>
              <a:rPr lang="ru-RU" sz="1800" dirty="0">
                <a:latin typeface="Times New Roman" panose="02020603050405020304" pitchFamily="18" charset="0"/>
                <a:cs typeface="Times New Roman" panose="02020603050405020304" pitchFamily="18" charset="0"/>
              </a:rPr>
              <a:t> і </a:t>
            </a:r>
            <a:r>
              <a:rPr lang="ru-RU" sz="1800" dirty="0" err="1">
                <a:latin typeface="Times New Roman" panose="02020603050405020304" pitchFamily="18" charset="0"/>
                <a:cs typeface="Times New Roman" panose="02020603050405020304" pitchFamily="18" charset="0"/>
              </a:rPr>
              <a:t>післяпродажних</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послуг</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тимчасове</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зниження</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цін</a:t>
            </a:r>
            <a:r>
              <a:rPr lang="ru-RU" sz="1800" dirty="0">
                <a:latin typeface="Times New Roman" panose="02020603050405020304" pitchFamily="18" charset="0"/>
                <a:cs typeface="Times New Roman" panose="02020603050405020304" pitchFamily="18" charset="0"/>
              </a:rPr>
              <a:t>, умов оплати </a:t>
            </a:r>
            <a:r>
              <a:rPr lang="ru-RU" sz="1800" dirty="0" err="1">
                <a:latin typeface="Times New Roman" panose="02020603050405020304" pitchFamily="18" charset="0"/>
                <a:cs typeface="Times New Roman" panose="02020603050405020304" pitchFamily="18" charset="0"/>
              </a:rPr>
              <a:t>тощо</a:t>
            </a:r>
            <a:r>
              <a:rPr lang="ru-RU" sz="1800" dirty="0">
                <a:latin typeface="Times New Roman" panose="02020603050405020304" pitchFamily="18" charset="0"/>
                <a:cs typeface="Times New Roman" panose="02020603050405020304" pitchFamily="18" charset="0"/>
              </a:rPr>
              <a:t>.</a:t>
            </a:r>
            <a:endParaRPr lang="ru-UA" sz="1800" dirty="0">
              <a:latin typeface="Times New Roman" panose="02020603050405020304" pitchFamily="18" charset="0"/>
              <a:cs typeface="Times New Roman" panose="02020603050405020304" pitchFamily="18" charset="0"/>
            </a:endParaRPr>
          </a:p>
          <a:p>
            <a:pPr marL="0" algn="just">
              <a:lnSpc>
                <a:spcPct val="120000"/>
              </a:lnSpc>
              <a:spcBef>
                <a:spcPts val="0"/>
              </a:spcBef>
              <a:spcAft>
                <a:spcPts val="0"/>
              </a:spcAft>
            </a:pPr>
            <a:r>
              <a:rPr lang="ru-RU" sz="1800" dirty="0" err="1">
                <a:latin typeface="Times New Roman" panose="02020603050405020304" pitchFamily="18" charset="0"/>
                <a:cs typeface="Times New Roman" panose="02020603050405020304" pitchFamily="18" charset="0"/>
              </a:rPr>
              <a:t>Основні</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методи</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конкурентної</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боротьби</a:t>
            </a:r>
            <a:r>
              <a:rPr lang="ru-RU" sz="1800" dirty="0">
                <a:latin typeface="Times New Roman" panose="02020603050405020304" pitchFamily="18" charset="0"/>
                <a:cs typeface="Times New Roman" panose="02020603050405020304" pitchFamily="18" charset="0"/>
              </a:rPr>
              <a:t>:</a:t>
            </a:r>
            <a:endParaRPr lang="ru-UA" sz="1800" dirty="0">
              <a:latin typeface="Times New Roman" panose="02020603050405020304" pitchFamily="18" charset="0"/>
              <a:cs typeface="Times New Roman" panose="02020603050405020304" pitchFamily="18" charset="0"/>
            </a:endParaRPr>
          </a:p>
          <a:p>
            <a:pPr marL="0" algn="just">
              <a:lnSpc>
                <a:spcPct val="120000"/>
              </a:lnSpc>
              <a:spcBef>
                <a:spcPts val="0"/>
              </a:spcBef>
              <a:spcAft>
                <a:spcPts val="0"/>
              </a:spcAft>
            </a:pPr>
            <a:r>
              <a:rPr lang="ru-RU" sz="1800" dirty="0">
                <a:latin typeface="Times New Roman" panose="02020603050405020304" pitchFamily="18" charset="0"/>
                <a:cs typeface="Times New Roman" panose="02020603050405020304" pitchFamily="18" charset="0"/>
              </a:rPr>
              <a:t>1) </a:t>
            </a:r>
            <a:r>
              <a:rPr lang="ru-RU" sz="1800" dirty="0" err="1">
                <a:latin typeface="Times New Roman" panose="02020603050405020304" pitchFamily="18" charset="0"/>
                <a:cs typeface="Times New Roman" panose="02020603050405020304" pitchFamily="18" charset="0"/>
              </a:rPr>
              <a:t>продати</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товари</a:t>
            </a:r>
            <a:r>
              <a:rPr lang="ru-RU" sz="1800" dirty="0">
                <a:latin typeface="Times New Roman" panose="02020603050405020304" pitchFamily="18" charset="0"/>
                <a:cs typeface="Times New Roman" panose="02020603050405020304" pitchFamily="18" charset="0"/>
              </a:rPr>
              <a:t> за </a:t>
            </a:r>
            <a:r>
              <a:rPr lang="ru-RU" sz="1800" dirty="0" err="1">
                <a:latin typeface="Times New Roman" panose="02020603050405020304" pitchFamily="18" charset="0"/>
                <a:cs typeface="Times New Roman" panose="02020603050405020304" pitchFamily="18" charset="0"/>
              </a:rPr>
              <a:t>нижчою</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ціною</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ніж</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конкуренти</a:t>
            </a:r>
            <a:r>
              <a:rPr lang="ru-RU" sz="1800" dirty="0">
                <a:latin typeface="Times New Roman" panose="02020603050405020304" pitchFamily="18" charset="0"/>
                <a:cs typeface="Times New Roman" panose="02020603050405020304" pitchFamily="18" charset="0"/>
              </a:rPr>
              <a:t>;</a:t>
            </a:r>
            <a:endParaRPr lang="ru-UA" sz="1800" dirty="0">
              <a:latin typeface="Times New Roman" panose="02020603050405020304" pitchFamily="18" charset="0"/>
              <a:cs typeface="Times New Roman" panose="02020603050405020304" pitchFamily="18" charset="0"/>
            </a:endParaRPr>
          </a:p>
          <a:p>
            <a:pPr marL="0" algn="just">
              <a:lnSpc>
                <a:spcPct val="120000"/>
              </a:lnSpc>
              <a:spcBef>
                <a:spcPts val="0"/>
              </a:spcBef>
              <a:spcAft>
                <a:spcPts val="0"/>
              </a:spcAft>
            </a:pPr>
            <a:r>
              <a:rPr lang="ru-RU" sz="1800" dirty="0">
                <a:latin typeface="Times New Roman" panose="02020603050405020304" pitchFamily="18" charset="0"/>
                <a:cs typeface="Times New Roman" panose="02020603050405020304" pitchFamily="18" charset="0"/>
              </a:rPr>
              <a:t>2) </a:t>
            </a:r>
            <a:r>
              <a:rPr lang="ru-RU" sz="1800" dirty="0" err="1">
                <a:latin typeface="Times New Roman" panose="02020603050405020304" pitchFamily="18" charset="0"/>
                <a:cs typeface="Times New Roman" panose="02020603050405020304" pitchFamily="18" charset="0"/>
              </a:rPr>
              <a:t>виробляти</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товари</a:t>
            </a:r>
            <a:r>
              <a:rPr lang="ru-RU" sz="1800" dirty="0">
                <a:latin typeface="Times New Roman" panose="02020603050405020304" pitchFamily="18" charset="0"/>
                <a:cs typeface="Times New Roman" panose="02020603050405020304" pitchFamily="18" charset="0"/>
              </a:rPr>
              <a:t> з </a:t>
            </a:r>
            <a:r>
              <a:rPr lang="ru-RU" sz="1800" dirty="0" err="1">
                <a:latin typeface="Times New Roman" panose="02020603050405020304" pitchFamily="18" charset="0"/>
                <a:cs typeface="Times New Roman" panose="02020603050405020304" pitchFamily="18" charset="0"/>
              </a:rPr>
              <a:t>вищими</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якісними</a:t>
            </a:r>
            <a:r>
              <a:rPr lang="ru-RU" sz="1800" dirty="0">
                <a:latin typeface="Times New Roman" panose="02020603050405020304" pitchFamily="18" charset="0"/>
                <a:cs typeface="Times New Roman" panose="02020603050405020304" pitchFamily="18" charset="0"/>
              </a:rPr>
              <a:t> характеристиками;</a:t>
            </a:r>
            <a:endParaRPr lang="ru-UA" sz="1800" dirty="0">
              <a:latin typeface="Times New Roman" panose="02020603050405020304" pitchFamily="18" charset="0"/>
              <a:cs typeface="Times New Roman" panose="02020603050405020304" pitchFamily="18" charset="0"/>
            </a:endParaRPr>
          </a:p>
          <a:p>
            <a:pPr marL="0" algn="just">
              <a:lnSpc>
                <a:spcPct val="120000"/>
              </a:lnSpc>
              <a:spcBef>
                <a:spcPts val="0"/>
              </a:spcBef>
              <a:spcAft>
                <a:spcPts val="0"/>
              </a:spcAft>
            </a:pPr>
            <a:r>
              <a:rPr lang="ru-RU" sz="1800" dirty="0">
                <a:latin typeface="Times New Roman" panose="02020603050405020304" pitchFamily="18" charset="0"/>
                <a:cs typeface="Times New Roman" panose="02020603050405020304" pitchFamily="18" charset="0"/>
              </a:rPr>
              <a:t>3) </a:t>
            </a:r>
            <a:r>
              <a:rPr lang="ru-RU" sz="1800" dirty="0" err="1">
                <a:latin typeface="Times New Roman" panose="02020603050405020304" pitchFamily="18" charset="0"/>
                <a:cs typeface="Times New Roman" panose="02020603050405020304" pitchFamily="18" charset="0"/>
              </a:rPr>
              <a:t>виробляти</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товари</a:t>
            </a:r>
            <a:r>
              <a:rPr lang="ru-RU" sz="1800" dirty="0">
                <a:latin typeface="Times New Roman" panose="02020603050405020304" pitchFamily="18" charset="0"/>
                <a:cs typeface="Times New Roman" panose="02020603050405020304" pitchFamily="18" charset="0"/>
              </a:rPr>
              <a:t> з </a:t>
            </a:r>
            <a:r>
              <a:rPr lang="ru-RU" sz="1800" dirty="0" err="1">
                <a:latin typeface="Times New Roman" panose="02020603050405020304" pitchFamily="18" charset="0"/>
                <a:cs typeface="Times New Roman" panose="02020603050405020304" pitchFamily="18" charset="0"/>
              </a:rPr>
              <a:t>особливими</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властивостями</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що</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задовольняють</a:t>
            </a:r>
            <a:r>
              <a:rPr lang="ru-RU" sz="1800" dirty="0">
                <a:latin typeface="Times New Roman" panose="02020603050405020304" pitchFamily="18" charset="0"/>
                <a:cs typeface="Times New Roman" panose="02020603050405020304" pitchFamily="18" charset="0"/>
              </a:rPr>
              <a:t> потреби </a:t>
            </a:r>
            <a:r>
              <a:rPr lang="ru-RU" sz="1800" dirty="0" err="1">
                <a:latin typeface="Times New Roman" panose="02020603050405020304" pitchFamily="18" charset="0"/>
                <a:cs typeface="Times New Roman" panose="02020603050405020304" pitchFamily="18" charset="0"/>
              </a:rPr>
              <a:t>вузького</a:t>
            </a:r>
            <a:r>
              <a:rPr lang="ru-RU" sz="1800" dirty="0">
                <a:latin typeface="Times New Roman" panose="02020603050405020304" pitchFamily="18" charset="0"/>
                <a:cs typeface="Times New Roman" panose="02020603050405020304" pitchFamily="18" charset="0"/>
              </a:rPr>
              <a:t> кола </a:t>
            </a:r>
            <a:r>
              <a:rPr lang="ru-RU" sz="1800" dirty="0" err="1">
                <a:latin typeface="Times New Roman" panose="02020603050405020304" pitchFamily="18" charset="0"/>
                <a:cs typeface="Times New Roman" panose="02020603050405020304" pitchFamily="18" charset="0"/>
              </a:rPr>
              <a:t>споживачів</a:t>
            </a:r>
            <a:r>
              <a:rPr lang="ru-RU" sz="1800" dirty="0">
                <a:latin typeface="Times New Roman" panose="02020603050405020304" pitchFamily="18" charset="0"/>
                <a:cs typeface="Times New Roman" panose="02020603050405020304" pitchFamily="18" charset="0"/>
              </a:rPr>
              <a:t>.</a:t>
            </a:r>
            <a:endParaRPr lang="ru-UA" sz="1800" dirty="0">
              <a:latin typeface="Times New Roman" panose="02020603050405020304" pitchFamily="18" charset="0"/>
              <a:cs typeface="Times New Roman" panose="02020603050405020304" pitchFamily="18" charset="0"/>
            </a:endParaRPr>
          </a:p>
          <a:p>
            <a:endParaRPr lang="ru-UA" dirty="0"/>
          </a:p>
        </p:txBody>
      </p:sp>
    </p:spTree>
    <p:extLst>
      <p:ext uri="{BB962C8B-B14F-4D97-AF65-F5344CB8AC3E}">
        <p14:creationId xmlns:p14="http://schemas.microsoft.com/office/powerpoint/2010/main" val="3768966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079D6B3-E2F1-D471-3B65-7C20A46016E1}"/>
              </a:ext>
            </a:extLst>
          </p:cNvPr>
          <p:cNvSpPr>
            <a:spLocks noGrp="1"/>
          </p:cNvSpPr>
          <p:nvPr>
            <p:ph idx="1"/>
          </p:nvPr>
        </p:nvSpPr>
        <p:spPr>
          <a:xfrm>
            <a:off x="959556" y="191911"/>
            <a:ext cx="10634133" cy="6262511"/>
          </a:xfrm>
        </p:spPr>
        <p:txBody>
          <a:bodyPr>
            <a:normAutofit fontScale="92500" lnSpcReduction="10000"/>
          </a:bodyPr>
          <a:lstStyle/>
          <a:p>
            <a:pPr marL="240048" algn="just">
              <a:lnSpc>
                <a:spcPct val="120000"/>
              </a:lnSpc>
              <a:spcBef>
                <a:spcPts val="0"/>
              </a:spcBef>
              <a:spcAft>
                <a:spcPts val="0"/>
              </a:spcAft>
            </a:pPr>
            <a:r>
              <a:rPr lang="ru-RU" sz="1800" b="1" dirty="0" err="1">
                <a:effectLst/>
                <a:latin typeface="Times New Roman" panose="02020603050405020304" pitchFamily="18" charset="0"/>
                <a:ea typeface="Calibri" panose="020F0502020204030204" pitchFamily="34" charset="0"/>
                <a:cs typeface="Times New Roman" panose="02020603050405020304" pitchFamily="18" charset="0"/>
              </a:rPr>
              <a:t>Види</a:t>
            </a:r>
            <a:r>
              <a:rPr lang="ru-RU"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1" dirty="0" err="1">
                <a:effectLst/>
                <a:latin typeface="Times New Roman" panose="02020603050405020304" pitchFamily="18" charset="0"/>
                <a:ea typeface="Calibri" panose="020F0502020204030204" pitchFamily="34" charset="0"/>
                <a:cs typeface="Times New Roman" panose="02020603050405020304" pitchFamily="18" charset="0"/>
              </a:rPr>
              <a:t>конкуренції</a:t>
            </a:r>
            <a:r>
              <a:rPr lang="ru-RU" sz="18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ru-UA"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100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Вільна</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конкуренція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конкуренція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для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якої</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характерні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велика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кількість</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конкурентів-виробників</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і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конкурентів-покупців</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вільний</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доступ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товаровиробників</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до будь-</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якого</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виду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діяльності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UA"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100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Внутрігалузева</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конкуренція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боротьба</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між</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товаровиробниками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які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діють</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в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одній</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галузі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народного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господарства</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UA"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100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Міжгалузева</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конкуренція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конкуренція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між</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товаровиробниками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які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діють</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у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різних</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галузях</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народного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господарства</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UA"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100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Недосконала</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конкуренція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конкуренція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між</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крупними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компаніями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всередині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монополізованого</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сектора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між</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членами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групових</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монополій</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і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дрібними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та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середніми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фірмами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UA"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100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Цінова</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конкуренція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боротьба</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між</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товаровиробниками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за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споживача</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череззменшення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витрат</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виробництва</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зниження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цін</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на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товари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і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послуги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без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істотної</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зміни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їх</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якості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й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асортименту</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UA"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100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Нецінова</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конкуренція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боротьба</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між</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товаровиробниками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за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споживача</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через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впровадження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досягнень</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науково-технічного</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прогресу</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у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виробництво</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що</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зумовлює</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поліпшення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якості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продукції</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її</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асортименту</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UA"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UA" dirty="0"/>
          </a:p>
        </p:txBody>
      </p:sp>
    </p:spTree>
    <p:extLst>
      <p:ext uri="{BB962C8B-B14F-4D97-AF65-F5344CB8AC3E}">
        <p14:creationId xmlns:p14="http://schemas.microsoft.com/office/powerpoint/2010/main" val="2744171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83242EB-8A56-393B-F1F9-1A5EDC48078F}"/>
              </a:ext>
            </a:extLst>
          </p:cNvPr>
          <p:cNvSpPr>
            <a:spLocks noGrp="1"/>
          </p:cNvSpPr>
          <p:nvPr>
            <p:ph idx="1"/>
          </p:nvPr>
        </p:nvSpPr>
        <p:spPr>
          <a:xfrm>
            <a:off x="936977" y="180622"/>
            <a:ext cx="10713155" cy="6242756"/>
          </a:xfrm>
        </p:spPr>
        <p:txBody>
          <a:bodyPr/>
          <a:lstStyle/>
          <a:p>
            <a:pPr algn="just">
              <a:lnSpc>
                <a:spcPct val="150000"/>
              </a:lnSpc>
              <a:spcAft>
                <a:spcPts val="1000"/>
              </a:spcAft>
            </a:pPr>
            <a:r>
              <a:rPr lang="ru-RU" sz="1800" b="1" dirty="0" err="1">
                <a:effectLst/>
                <a:latin typeface="Times New Roman" panose="02020603050405020304" pitchFamily="18" charset="0"/>
                <a:ea typeface="TimesNewRomanPS-BoldMT"/>
                <a:cs typeface="Times New Roman" panose="02020603050405020304" pitchFamily="18" charset="0"/>
              </a:rPr>
              <a:t>Форми</a:t>
            </a:r>
            <a:r>
              <a:rPr lang="ru-RU" sz="1800" b="1" dirty="0">
                <a:effectLst/>
                <a:latin typeface="Times New Roman" panose="02020603050405020304" pitchFamily="18" charset="0"/>
                <a:ea typeface="TimesNewRomanPS-BoldMT"/>
                <a:cs typeface="Times New Roman" panose="02020603050405020304" pitchFamily="18" charset="0"/>
              </a:rPr>
              <a:t> </a:t>
            </a:r>
            <a:r>
              <a:rPr lang="ru-RU" sz="1800" b="1" dirty="0" err="1">
                <a:effectLst/>
                <a:latin typeface="Times New Roman" panose="02020603050405020304" pitchFamily="18" charset="0"/>
                <a:ea typeface="TimesNewRomanPS-BoldMT"/>
                <a:cs typeface="Times New Roman" panose="02020603050405020304" pitchFamily="18" charset="0"/>
              </a:rPr>
              <a:t>економічної</a:t>
            </a:r>
            <a:r>
              <a:rPr lang="ru-RU" sz="1800" b="1" dirty="0">
                <a:effectLst/>
                <a:latin typeface="Times New Roman" panose="02020603050405020304" pitchFamily="18" charset="0"/>
                <a:ea typeface="TimesNewRomanPS-BoldMT"/>
                <a:cs typeface="Times New Roman" panose="02020603050405020304" pitchFamily="18" charset="0"/>
              </a:rPr>
              <a:t> </a:t>
            </a:r>
            <a:r>
              <a:rPr lang="ru-RU" sz="1800" b="1" dirty="0" err="1">
                <a:effectLst/>
                <a:latin typeface="Times New Roman" panose="02020603050405020304" pitchFamily="18" charset="0"/>
                <a:ea typeface="TimesNewRomanPS-BoldMT"/>
                <a:cs typeface="Times New Roman" panose="02020603050405020304" pitchFamily="18" charset="0"/>
              </a:rPr>
              <a:t>конкуренції</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1.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Функціональна</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Виникає</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в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ситуації</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коли товар,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що</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випускається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певним</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підприємством</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і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поряд</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з товарами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інших</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фірм</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задовольняє</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конкретну</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потребу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споживача</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Подібні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товари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називаються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товарно-</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родовими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конкурентами. (Приклад: потреба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споживача</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відпочинок</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після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роботи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Засоби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для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задоволення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потреби: книги,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спортивне</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знаряддя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музичні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платівки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2. Предметна.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Виступає</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наслідком</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аналогічності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товарів</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що</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випускаються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Ведеться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за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різними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марками одного й того ж товару,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що</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випускаються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різними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підприємствами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(Приклад.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Аналогічні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товари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різних</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фірм</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спортивний</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одяг</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одяг</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для активного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відпочинку</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та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молодіжний</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одяг</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фірм</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Adidas, Reebok,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O’Neill</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Nike, Columbia).</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3. Видова.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Виникає</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між</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різними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різновидами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товару,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що</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в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принципі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задовольняють</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одну й ту ж потребу; при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цьому</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існує</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хоча</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б один параметр, за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яким</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вони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розрізняються</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(Приклад.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Автомобілі</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одного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класу</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але з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різним</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effectLst/>
                <a:latin typeface="Times New Roman" panose="02020603050405020304" pitchFamily="18" charset="0"/>
                <a:ea typeface="Calibri" panose="020F0502020204030204" pitchFamily="34" charset="0"/>
                <a:cs typeface="Times New Roman" panose="02020603050405020304" pitchFamily="18" charset="0"/>
              </a:rPr>
              <a:t>оснащенням</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UA" dirty="0"/>
          </a:p>
        </p:txBody>
      </p:sp>
    </p:spTree>
    <p:extLst>
      <p:ext uri="{BB962C8B-B14F-4D97-AF65-F5344CB8AC3E}">
        <p14:creationId xmlns:p14="http://schemas.microsoft.com/office/powerpoint/2010/main" val="3325568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3BF8CE1-1FA7-F00A-D710-82E907D4A42F}"/>
              </a:ext>
            </a:extLst>
          </p:cNvPr>
          <p:cNvSpPr>
            <a:spLocks noGrp="1"/>
          </p:cNvSpPr>
          <p:nvPr>
            <p:ph idx="1"/>
          </p:nvPr>
        </p:nvSpPr>
        <p:spPr>
          <a:xfrm>
            <a:off x="857956" y="90311"/>
            <a:ext cx="10984088" cy="6378222"/>
          </a:xfrm>
        </p:spPr>
        <p:txBody>
          <a:bodyPr/>
          <a:lstStyle/>
          <a:p>
            <a:r>
              <a:rPr lang="ru-UA" dirty="0"/>
              <a:t>2. </a:t>
            </a:r>
            <a:r>
              <a:rPr lang="ru-RU" sz="1800" b="1" dirty="0">
                <a:effectLst/>
                <a:latin typeface="Times New Roman" panose="02020603050405020304" pitchFamily="18" charset="0"/>
                <a:ea typeface="TimesNewRomanPS-BoldMT"/>
                <a:cs typeface="Times New Roman" panose="02020603050405020304" pitchFamily="18" charset="0"/>
              </a:rPr>
              <a:t>КОНКУРЕНТНЕ СЕРЕДОВИЩЕ ПІДПРИЄМСТВА</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ru-RU" sz="1800" b="1" dirty="0" err="1">
                <a:effectLst/>
                <a:latin typeface="Times New Roman" panose="02020603050405020304" pitchFamily="18" charset="0"/>
                <a:ea typeface="TimesNewRomanPS-BoldMT"/>
                <a:cs typeface="Times New Roman" panose="02020603050405020304" pitchFamily="18" charset="0"/>
              </a:rPr>
              <a:t>Конкурентне</a:t>
            </a:r>
            <a:r>
              <a:rPr lang="ru-RU" sz="1800" b="1" dirty="0">
                <a:effectLst/>
                <a:latin typeface="Times New Roman" panose="02020603050405020304" pitchFamily="18" charset="0"/>
                <a:ea typeface="TimesNewRomanPS-BoldMT"/>
                <a:cs typeface="Times New Roman" panose="02020603050405020304" pitchFamily="18" charset="0"/>
              </a:rPr>
              <a:t> </a:t>
            </a:r>
            <a:r>
              <a:rPr lang="ru-RU" sz="1800" b="1" dirty="0" err="1">
                <a:effectLst/>
                <a:latin typeface="Times New Roman" panose="02020603050405020304" pitchFamily="18" charset="0"/>
                <a:ea typeface="TimesNewRomanPS-BoldMT"/>
                <a:cs typeface="Times New Roman" panose="02020603050405020304" pitchFamily="18" charset="0"/>
              </a:rPr>
              <a:t>середовище</a:t>
            </a:r>
            <a:r>
              <a:rPr lang="ru-RU" sz="1800" b="1" dirty="0">
                <a:effectLst/>
                <a:latin typeface="Times New Roman" panose="02020603050405020304" pitchFamily="18" charset="0"/>
                <a:ea typeface="TimesNewRomanPS-BoldMT"/>
                <a:cs typeface="Times New Roman" panose="02020603050405020304" pitchFamily="18" charset="0"/>
              </a:rPr>
              <a:t> </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це</a:t>
            </a:r>
            <a:r>
              <a:rPr lang="ru-RU" sz="1800" dirty="0">
                <a:effectLst/>
                <a:latin typeface="Times New Roman" panose="02020603050405020304" pitchFamily="18" charset="0"/>
                <a:ea typeface="TimesNewRomanPS-BoldItalicMT"/>
                <a:cs typeface="Times New Roman" panose="02020603050405020304" pitchFamily="18" charset="0"/>
              </a:rPr>
              <a:t> результат і </a:t>
            </a:r>
            <a:r>
              <a:rPr lang="ru-RU" sz="1800" dirty="0" err="1">
                <a:effectLst/>
                <a:latin typeface="Times New Roman" panose="02020603050405020304" pitchFamily="18" charset="0"/>
                <a:ea typeface="TimesNewRomanPS-BoldItalicMT"/>
                <a:cs typeface="Times New Roman" panose="02020603050405020304" pitchFamily="18" charset="0"/>
              </a:rPr>
              <a:t>умови</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взаємодії</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великої</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кількості</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суб'єктів</a:t>
            </a:r>
            <a:r>
              <a:rPr lang="ru-RU" sz="1800" dirty="0">
                <a:effectLst/>
                <a:latin typeface="Times New Roman" panose="02020603050405020304" pitchFamily="18" charset="0"/>
                <a:ea typeface="TimesNewRomanPS-BoldItalicMT"/>
                <a:cs typeface="Times New Roman" panose="02020603050405020304" pitchFamily="18" charset="0"/>
              </a:rPr>
              <a:t> ринку, </a:t>
            </a:r>
            <a:r>
              <a:rPr lang="ru-RU" sz="1800" dirty="0" err="1">
                <a:effectLst/>
                <a:latin typeface="Times New Roman" panose="02020603050405020304" pitchFamily="18" charset="0"/>
                <a:ea typeface="TimesNewRomanPS-BoldItalicMT"/>
                <a:cs typeface="Times New Roman" panose="02020603050405020304" pitchFamily="18" charset="0"/>
              </a:rPr>
              <a:t>що</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визначає</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відповідний</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рівень</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економічного</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суперництва</a:t>
            </a:r>
            <a:r>
              <a:rPr lang="ru-RU" sz="1800" dirty="0">
                <a:effectLst/>
                <a:latin typeface="Times New Roman" panose="02020603050405020304" pitchFamily="18" charset="0"/>
                <a:ea typeface="TimesNewRomanPS-BoldItalicMT"/>
                <a:cs typeface="Times New Roman" panose="02020603050405020304" pitchFamily="18" charset="0"/>
              </a:rPr>
              <a:t> і </a:t>
            </a:r>
            <a:r>
              <a:rPr lang="ru-RU" sz="1800" dirty="0" err="1">
                <a:effectLst/>
                <a:latin typeface="Times New Roman" panose="02020603050405020304" pitchFamily="18" charset="0"/>
                <a:ea typeface="TimesNewRomanPS-BoldItalicMT"/>
                <a:cs typeface="Times New Roman" panose="02020603050405020304" pitchFamily="18" charset="0"/>
              </a:rPr>
              <a:t>можливість</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впливу</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окремих</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економічних</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агентів</a:t>
            </a:r>
            <a:r>
              <a:rPr lang="ru-RU" sz="1800" dirty="0">
                <a:effectLst/>
                <a:latin typeface="Times New Roman" panose="02020603050405020304" pitchFamily="18" charset="0"/>
                <a:ea typeface="TimesNewRomanPS-BoldItalicMT"/>
                <a:cs typeface="Times New Roman" panose="02020603050405020304" pitchFamily="18" charset="0"/>
              </a:rPr>
              <a:t> на </a:t>
            </a:r>
            <a:r>
              <a:rPr lang="ru-RU" sz="1800" dirty="0" err="1">
                <a:effectLst/>
                <a:latin typeface="Times New Roman" panose="02020603050405020304" pitchFamily="18" charset="0"/>
                <a:ea typeface="TimesNewRomanPS-BoldItalicMT"/>
                <a:cs typeface="Times New Roman" panose="02020603050405020304" pitchFamily="18" charset="0"/>
              </a:rPr>
              <a:t>загально</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ринкову</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ситуацію</a:t>
            </a:r>
            <a:r>
              <a:rPr lang="ru-RU" sz="1800" dirty="0">
                <a:effectLst/>
                <a:latin typeface="Times New Roman" panose="02020603050405020304" pitchFamily="18" charset="0"/>
                <a:ea typeface="TimesNewRomanPS-BoldItalicMT"/>
                <a:cs typeface="Times New Roman" panose="02020603050405020304" pitchFamily="18" charset="0"/>
              </a:rPr>
              <a:t>.</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ru-RU" sz="1800" dirty="0" err="1">
                <a:effectLst/>
                <a:latin typeface="Times New Roman" panose="02020603050405020304" pitchFamily="18" charset="0"/>
                <a:ea typeface="TimesNewRomanPS-BoldItalicMT"/>
                <a:cs typeface="Times New Roman" panose="02020603050405020304" pitchFamily="18" charset="0"/>
              </a:rPr>
              <a:t>Виділяють</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такі</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види</a:t>
            </a:r>
            <a:r>
              <a:rPr lang="ru-RU" sz="1800" dirty="0">
                <a:effectLst/>
                <a:latin typeface="Times New Roman" panose="02020603050405020304" pitchFamily="18" charset="0"/>
                <a:ea typeface="TimesNewRomanPS-BoldItalicMT"/>
                <a:cs typeface="Times New Roman" panose="02020603050405020304" pitchFamily="18" charset="0"/>
              </a:rPr>
              <a:t> конкурентного </a:t>
            </a:r>
            <a:r>
              <a:rPr lang="ru-RU" sz="1800" dirty="0" err="1">
                <a:effectLst/>
                <a:latin typeface="Times New Roman" panose="02020603050405020304" pitchFamily="18" charset="0"/>
                <a:ea typeface="TimesNewRomanPS-BoldItalicMT"/>
                <a:cs typeface="Times New Roman" panose="02020603050405020304" pitchFamily="18" charset="0"/>
              </a:rPr>
              <a:t>середовища</a:t>
            </a:r>
            <a:r>
              <a:rPr lang="ru-RU" sz="1800" dirty="0">
                <a:effectLst/>
                <a:latin typeface="Times New Roman" panose="02020603050405020304" pitchFamily="18" charset="0"/>
                <a:ea typeface="TimesNewRomanPS-BoldItalicMT"/>
                <a:cs typeface="Times New Roman" panose="02020603050405020304" pitchFamily="18" charset="0"/>
              </a:rPr>
              <a:t>:</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ru-RU" sz="1800" dirty="0">
                <a:effectLst/>
                <a:latin typeface="Times New Roman" panose="02020603050405020304" pitchFamily="18" charset="0"/>
                <a:ea typeface="TimesNewRomanPS-BoldItalicMT"/>
                <a:cs typeface="Times New Roman" panose="02020603050405020304" pitchFamily="18" charset="0"/>
              </a:rPr>
              <a:t>- За </a:t>
            </a:r>
            <a:r>
              <a:rPr lang="ru-RU" sz="1800" dirty="0" err="1">
                <a:effectLst/>
                <a:latin typeface="Times New Roman" panose="02020603050405020304" pitchFamily="18" charset="0"/>
                <a:ea typeface="TimesNewRomanPS-BoldItalicMT"/>
                <a:cs typeface="Times New Roman" panose="02020603050405020304" pitchFamily="18" charset="0"/>
              </a:rPr>
              <a:t>об'єктом</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купівлі</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виділяють</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конкурентне</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середовище</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товарів</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послуг</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інформації</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науково-технічних</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розробок</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капіталів</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трудових</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ресурсів</a:t>
            </a:r>
            <a:r>
              <a:rPr lang="ru-RU" sz="1800" dirty="0">
                <a:effectLst/>
                <a:latin typeface="Times New Roman" panose="02020603050405020304" pitchFamily="18" charset="0"/>
                <a:ea typeface="TimesNewRomanPS-BoldItalicMT"/>
                <a:cs typeface="Times New Roman" panose="02020603050405020304" pitchFamily="18" charset="0"/>
              </a:rPr>
              <a:t>.</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ru-RU" sz="1800" dirty="0">
                <a:effectLst/>
                <a:latin typeface="Times New Roman" panose="02020603050405020304" pitchFamily="18" charset="0"/>
                <a:ea typeface="TimesNewRomanPS-BoldItalicMT"/>
                <a:cs typeface="Times New Roman" panose="02020603050405020304" pitchFamily="18" charset="0"/>
              </a:rPr>
              <a:t>- За </a:t>
            </a:r>
            <a:r>
              <a:rPr lang="ru-RU" sz="1800" dirty="0" err="1">
                <a:effectLst/>
                <a:latin typeface="Times New Roman" panose="02020603050405020304" pitchFamily="18" charset="0"/>
                <a:ea typeface="TimesNewRomanPS-BoldItalicMT"/>
                <a:cs typeface="Times New Roman" panose="02020603050405020304" pitchFamily="18" charset="0"/>
              </a:rPr>
              <a:t>територіальною</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ознакою</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виділяють</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світове</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міжнародне</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національне</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міжрегіональне</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регіональне</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міжрайонне</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районне</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місцеве</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конкурентне</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середовище</a:t>
            </a:r>
            <a:r>
              <a:rPr lang="ru-RU" sz="1800" dirty="0">
                <a:effectLst/>
                <a:latin typeface="Times New Roman" panose="02020603050405020304" pitchFamily="18" charset="0"/>
                <a:ea typeface="TimesNewRomanPS-BoldItalicMT"/>
                <a:cs typeface="Times New Roman" panose="02020603050405020304" pitchFamily="18" charset="0"/>
              </a:rPr>
              <a:t> та </a:t>
            </a:r>
            <a:r>
              <a:rPr lang="ru-RU" sz="1800" dirty="0" err="1">
                <a:effectLst/>
                <a:latin typeface="Times New Roman" panose="02020603050405020304" pitchFamily="18" charset="0"/>
                <a:ea typeface="TimesNewRomanPS-BoldItalicMT"/>
                <a:cs typeface="Times New Roman" panose="02020603050405020304" pitchFamily="18" charset="0"/>
              </a:rPr>
              <a:t>конкурентне</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середовище</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підприємства</a:t>
            </a:r>
            <a:r>
              <a:rPr lang="ru-RU" sz="1800" dirty="0">
                <a:effectLst/>
                <a:latin typeface="Times New Roman" panose="02020603050405020304" pitchFamily="18" charset="0"/>
                <a:ea typeface="TimesNewRomanPS-BoldItalicMT"/>
                <a:cs typeface="Times New Roman" panose="02020603050405020304" pitchFamily="18" charset="0"/>
              </a:rPr>
              <a:t>.</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ru-RU" sz="1800" dirty="0">
                <a:effectLst/>
                <a:latin typeface="Times New Roman" panose="02020603050405020304" pitchFamily="18" charset="0"/>
                <a:ea typeface="TimesNewRomanPS-BoldItalicMT"/>
                <a:cs typeface="Times New Roman" panose="02020603050405020304" pitchFamily="18" charset="0"/>
              </a:rPr>
              <a:t>- За моделями </a:t>
            </a:r>
            <a:r>
              <a:rPr lang="ru-RU" sz="1800" dirty="0" err="1">
                <a:effectLst/>
                <a:latin typeface="Times New Roman" panose="02020603050405020304" pitchFamily="18" charset="0"/>
                <a:ea typeface="TimesNewRomanPS-BoldItalicMT"/>
                <a:cs typeface="Times New Roman" panose="02020603050405020304" pitchFamily="18" charset="0"/>
              </a:rPr>
              <a:t>конкуренції</a:t>
            </a:r>
            <a:r>
              <a:rPr lang="ru-RU" sz="1800" dirty="0">
                <a:effectLst/>
                <a:latin typeface="Times New Roman" panose="02020603050405020304" pitchFamily="18" charset="0"/>
                <a:ea typeface="TimesNewRomanPS-BoldItalicMT"/>
                <a:cs typeface="Times New Roman" panose="02020603050405020304" pitchFamily="18" charset="0"/>
              </a:rPr>
              <a:t> на ринку </a:t>
            </a:r>
            <a:r>
              <a:rPr lang="ru-RU" sz="1800" dirty="0" err="1">
                <a:effectLst/>
                <a:latin typeface="Times New Roman" panose="02020603050405020304" pitchFamily="18" charset="0"/>
                <a:ea typeface="TimesNewRomanPS-BoldItalicMT"/>
                <a:cs typeface="Times New Roman" panose="02020603050405020304" pitchFamily="18" charset="0"/>
              </a:rPr>
              <a:t>виділяють</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конкурентне</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середовище</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досконалої</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конкуренції</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чистої</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монополії</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олігополії</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монополістичної</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конкуренції</a:t>
            </a:r>
            <a:r>
              <a:rPr lang="ru-RU" sz="1800" dirty="0">
                <a:effectLst/>
                <a:latin typeface="Times New Roman" panose="02020603050405020304" pitchFamily="18" charset="0"/>
                <a:ea typeface="TimesNewRomanPS-BoldItalicMT"/>
                <a:cs typeface="Times New Roman" panose="02020603050405020304" pitchFamily="18" charset="0"/>
              </a:rPr>
              <a:t>.</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UA" dirty="0"/>
          </a:p>
        </p:txBody>
      </p:sp>
    </p:spTree>
    <p:extLst>
      <p:ext uri="{BB962C8B-B14F-4D97-AF65-F5344CB8AC3E}">
        <p14:creationId xmlns:p14="http://schemas.microsoft.com/office/powerpoint/2010/main" val="4070629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5767008-40A5-A097-2E3D-B5949D65E045}"/>
              </a:ext>
            </a:extLst>
          </p:cNvPr>
          <p:cNvSpPr>
            <a:spLocks noGrp="1"/>
          </p:cNvSpPr>
          <p:nvPr>
            <p:ph idx="1"/>
          </p:nvPr>
        </p:nvSpPr>
        <p:spPr>
          <a:xfrm>
            <a:off x="857955" y="180622"/>
            <a:ext cx="10690577" cy="6299200"/>
          </a:xfrm>
        </p:spPr>
        <p:txBody>
          <a:bodyPr>
            <a:normAutofit lnSpcReduction="10000"/>
          </a:bodyPr>
          <a:lstStyle/>
          <a:p>
            <a:pPr algn="just">
              <a:lnSpc>
                <a:spcPct val="150000"/>
              </a:lnSpc>
              <a:spcAft>
                <a:spcPts val="1000"/>
              </a:spcAft>
            </a:pPr>
            <a:r>
              <a:rPr lang="ru-RU" sz="1800" b="1" dirty="0" err="1">
                <a:effectLst/>
                <a:latin typeface="Times New Roman" panose="02020603050405020304" pitchFamily="18" charset="0"/>
                <a:ea typeface="TimesNewRomanPS-BoldMT"/>
                <a:cs typeface="Times New Roman" panose="02020603050405020304" pitchFamily="18" charset="0"/>
              </a:rPr>
              <a:t>Аналіз</a:t>
            </a:r>
            <a:r>
              <a:rPr lang="ru-RU" sz="1800" b="1" dirty="0">
                <a:effectLst/>
                <a:latin typeface="Times New Roman" panose="02020603050405020304" pitchFamily="18" charset="0"/>
                <a:ea typeface="TimesNewRomanPS-BoldMT"/>
                <a:cs typeface="Times New Roman" panose="02020603050405020304" pitchFamily="18" charset="0"/>
              </a:rPr>
              <a:t> </a:t>
            </a:r>
            <a:r>
              <a:rPr lang="ru-RU" sz="1800" b="1" dirty="0" err="1">
                <a:effectLst/>
                <a:latin typeface="Times New Roman" panose="02020603050405020304" pitchFamily="18" charset="0"/>
                <a:ea typeface="TimesNewRomanPS-BoldMT"/>
                <a:cs typeface="Times New Roman" panose="02020603050405020304" pitchFamily="18" charset="0"/>
              </a:rPr>
              <a:t>п'яти</a:t>
            </a:r>
            <a:r>
              <a:rPr lang="ru-RU" sz="1800" b="1" dirty="0">
                <a:effectLst/>
                <a:latin typeface="Times New Roman" panose="02020603050405020304" pitchFamily="18" charset="0"/>
                <a:ea typeface="TimesNewRomanPS-BoldMT"/>
                <a:cs typeface="Times New Roman" panose="02020603050405020304" pitchFamily="18" charset="0"/>
              </a:rPr>
              <a:t> сил Портера </a:t>
            </a:r>
            <a:r>
              <a:rPr lang="ru-RU" sz="1800" dirty="0">
                <a:effectLst/>
                <a:latin typeface="Times New Roman" panose="02020603050405020304" pitchFamily="18" charset="0"/>
                <a:ea typeface="TimesNewRomanPS-BoldItalicMT"/>
                <a:cs typeface="Times New Roman" panose="02020603050405020304" pitchFamily="18" charset="0"/>
              </a:rPr>
              <a:t>— методика для </a:t>
            </a:r>
            <a:r>
              <a:rPr lang="ru-RU" sz="1800" dirty="0" err="1">
                <a:effectLst/>
                <a:latin typeface="Times New Roman" panose="02020603050405020304" pitchFamily="18" charset="0"/>
                <a:ea typeface="TimesNewRomanPS-BoldItalicMT"/>
                <a:cs typeface="Times New Roman" panose="02020603050405020304" pitchFamily="18" charset="0"/>
              </a:rPr>
              <a:t>аналізу</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галузей</a:t>
            </a:r>
            <a:r>
              <a:rPr lang="ru-RU" sz="1800" dirty="0">
                <a:effectLst/>
                <a:latin typeface="Times New Roman" panose="02020603050405020304" pitchFamily="18" charset="0"/>
                <a:ea typeface="TimesNewRomanPS-BoldItalicMT"/>
                <a:cs typeface="Times New Roman" panose="02020603050405020304" pitchFamily="18" charset="0"/>
              </a:rPr>
              <a:t> і </a:t>
            </a:r>
            <a:r>
              <a:rPr lang="ru-RU" sz="1800" dirty="0" err="1">
                <a:effectLst/>
                <a:latin typeface="Times New Roman" panose="02020603050405020304" pitchFamily="18" charset="0"/>
                <a:ea typeface="TimesNewRomanPS-BoldItalicMT"/>
                <a:cs typeface="Times New Roman" panose="02020603050405020304" pitchFamily="18" charset="0"/>
              </a:rPr>
              <a:t>вироблення</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стратегії</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бізнесу</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розроблена</a:t>
            </a:r>
            <a:r>
              <a:rPr lang="ru-RU" sz="1800" dirty="0">
                <a:effectLst/>
                <a:latin typeface="Times New Roman" panose="02020603050405020304" pitchFamily="18" charset="0"/>
                <a:ea typeface="TimesNewRomanPS-BoldItalicMT"/>
                <a:cs typeface="Times New Roman" panose="02020603050405020304" pitchFamily="18" charset="0"/>
              </a:rPr>
              <a:t> М. Портером у </a:t>
            </a:r>
            <a:r>
              <a:rPr lang="ru-RU" sz="1800" dirty="0" err="1">
                <a:effectLst/>
                <a:latin typeface="Times New Roman" panose="02020603050405020304" pitchFamily="18" charset="0"/>
                <a:ea typeface="TimesNewRomanPS-BoldItalicMT"/>
                <a:cs typeface="Times New Roman" panose="02020603050405020304" pitchFamily="18" charset="0"/>
              </a:rPr>
              <a:t>Гарвардській</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бізнес-школі</a:t>
            </a:r>
            <a:r>
              <a:rPr lang="ru-RU" sz="1800" dirty="0">
                <a:effectLst/>
                <a:latin typeface="Times New Roman" panose="02020603050405020304" pitchFamily="18" charset="0"/>
                <a:ea typeface="TimesNewRomanPS-BoldItalicMT"/>
                <a:cs typeface="Times New Roman" panose="02020603050405020304" pitchFamily="18" charset="0"/>
              </a:rPr>
              <a:t> в 1979 р. </a:t>
            </a:r>
            <a:r>
              <a:rPr lang="ru-RU" sz="1800" dirty="0" err="1">
                <a:effectLst/>
                <a:latin typeface="Times New Roman" panose="02020603050405020304" pitchFamily="18" charset="0"/>
                <a:ea typeface="TimesNewRomanPS-BoldItalicMT"/>
                <a:cs typeface="Times New Roman" panose="02020603050405020304" pitchFamily="18" charset="0"/>
              </a:rPr>
              <a:t>є</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найбільш</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розповсюдженим</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потужним</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інструментом</a:t>
            </a:r>
            <a:r>
              <a:rPr lang="ru-RU" sz="1800" dirty="0">
                <a:effectLst/>
                <a:latin typeface="Times New Roman" panose="02020603050405020304" pitchFamily="18" charset="0"/>
                <a:ea typeface="TimesNewRomanPS-BoldItalicMT"/>
                <a:cs typeface="Times New Roman" panose="02020603050405020304" pitchFamily="18" charset="0"/>
              </a:rPr>
              <a:t> для </a:t>
            </a:r>
            <a:r>
              <a:rPr lang="ru-RU" sz="1800" dirty="0" err="1">
                <a:effectLst/>
                <a:latin typeface="Times New Roman" panose="02020603050405020304" pitchFamily="18" charset="0"/>
                <a:ea typeface="TimesNewRomanPS-BoldItalicMT"/>
                <a:cs typeface="Times New Roman" panose="02020603050405020304" pitchFamily="18" charset="0"/>
              </a:rPr>
              <a:t>систематичної</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діагностики</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основних</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конкурентних</a:t>
            </a:r>
            <a:r>
              <a:rPr lang="ru-RU" sz="1800" dirty="0">
                <a:effectLst/>
                <a:latin typeface="Times New Roman" panose="02020603050405020304" pitchFamily="18" charset="0"/>
                <a:ea typeface="TimesNewRomanPS-BoldItalicMT"/>
                <a:cs typeface="Times New Roman" panose="02020603050405020304" pitchFamily="18" charset="0"/>
              </a:rPr>
              <a:t> сил, </a:t>
            </a:r>
            <a:r>
              <a:rPr lang="ru-RU" sz="1800" dirty="0" err="1">
                <a:effectLst/>
                <a:latin typeface="Times New Roman" panose="02020603050405020304" pitchFamily="18" charset="0"/>
                <a:ea typeface="TimesNewRomanPS-BoldItalicMT"/>
                <a:cs typeface="Times New Roman" panose="02020603050405020304" pitchFamily="18" charset="0"/>
              </a:rPr>
              <a:t>що</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впливають</a:t>
            </a:r>
            <a:r>
              <a:rPr lang="ru-RU" sz="1800" dirty="0">
                <a:effectLst/>
                <a:latin typeface="Times New Roman" panose="02020603050405020304" pitchFamily="18" charset="0"/>
                <a:ea typeface="TimesNewRomanPS-BoldItalicMT"/>
                <a:cs typeface="Times New Roman" panose="02020603050405020304" pitchFamily="18" charset="0"/>
              </a:rPr>
              <a:t> на </a:t>
            </a:r>
            <a:r>
              <a:rPr lang="ru-RU" sz="1800" dirty="0" err="1">
                <a:effectLst/>
                <a:latin typeface="Times New Roman" panose="02020603050405020304" pitchFamily="18" charset="0"/>
                <a:ea typeface="TimesNewRomanPS-BoldItalicMT"/>
                <a:cs typeface="Times New Roman" panose="02020603050405020304" pitchFamily="18" charset="0"/>
              </a:rPr>
              <a:t>ринок</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оцінки</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ступеня</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впливу</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кожної</a:t>
            </a:r>
            <a:r>
              <a:rPr lang="ru-RU" sz="1800" dirty="0">
                <a:effectLst/>
                <a:latin typeface="Times New Roman" panose="02020603050405020304" pitchFamily="18" charset="0"/>
                <a:ea typeface="TimesNewRomanPS-BoldItalicMT"/>
                <a:cs typeface="Times New Roman" panose="02020603050405020304" pitchFamily="18" charset="0"/>
              </a:rPr>
              <a:t> з них та </a:t>
            </a:r>
            <a:r>
              <a:rPr lang="ru-RU" sz="1800" dirty="0" err="1">
                <a:effectLst/>
                <a:latin typeface="Times New Roman" panose="02020603050405020304" pitchFamily="18" charset="0"/>
                <a:ea typeface="TimesNewRomanPS-BoldItalicMT"/>
                <a:cs typeface="Times New Roman" panose="02020603050405020304" pitchFamily="18" charset="0"/>
              </a:rPr>
              <a:t>визначення</a:t>
            </a:r>
            <a:r>
              <a:rPr lang="ru-RU" sz="1800" dirty="0">
                <a:effectLst/>
                <a:latin typeface="Times New Roman" panose="02020603050405020304" pitchFamily="18" charset="0"/>
                <a:ea typeface="TimesNewRomanPS-BoldItalicMT"/>
                <a:cs typeface="Times New Roman" panose="02020603050405020304" pitchFamily="18" charset="0"/>
              </a:rPr>
              <a:t> характеру </a:t>
            </a:r>
            <a:r>
              <a:rPr lang="ru-RU" sz="1800" dirty="0" err="1">
                <a:effectLst/>
                <a:latin typeface="Times New Roman" panose="02020603050405020304" pitchFamily="18" charset="0"/>
                <a:ea typeface="TimesNewRomanPS-BoldItalicMT"/>
                <a:cs typeface="Times New Roman" panose="02020603050405020304" pitchFamily="18" charset="0"/>
              </a:rPr>
              <a:t>конкурентної</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боротьби</a:t>
            </a:r>
            <a:r>
              <a:rPr lang="ru-RU" sz="1800" dirty="0">
                <a:effectLst/>
                <a:latin typeface="Times New Roman" panose="02020603050405020304" pitchFamily="18" charset="0"/>
                <a:ea typeface="TimesNewRomanPS-BoldItalicMT"/>
                <a:cs typeface="Times New Roman" panose="02020603050405020304" pitchFamily="18" charset="0"/>
              </a:rPr>
              <a:t> на </a:t>
            </a:r>
            <a:r>
              <a:rPr lang="ru-RU" sz="1800" dirty="0" err="1">
                <a:effectLst/>
                <a:latin typeface="Times New Roman" panose="02020603050405020304" pitchFamily="18" charset="0"/>
                <a:ea typeface="TimesNewRomanPS-BoldItalicMT"/>
                <a:cs typeface="Times New Roman" panose="02020603050405020304" pitchFamily="18" charset="0"/>
              </a:rPr>
              <a:t>даному</a:t>
            </a:r>
            <a:r>
              <a:rPr lang="ru-RU" sz="1800" dirty="0">
                <a:effectLst/>
                <a:latin typeface="Times New Roman" panose="02020603050405020304" pitchFamily="18" charset="0"/>
                <a:ea typeface="TimesNewRomanPS-BoldItalicMT"/>
                <a:cs typeface="Times New Roman" panose="02020603050405020304" pitchFamily="18" charset="0"/>
              </a:rPr>
              <a:t> ринку:</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ru-RU" sz="1800" b="1" dirty="0" err="1">
                <a:effectLst/>
                <a:latin typeface="Times New Roman" panose="02020603050405020304" pitchFamily="18" charset="0"/>
                <a:ea typeface="TimesNewRomanPS-BoldMT"/>
                <a:cs typeface="Times New Roman" panose="02020603050405020304" pitchFamily="18" charset="0"/>
              </a:rPr>
              <a:t>Загроза</a:t>
            </a:r>
            <a:r>
              <a:rPr lang="ru-RU" sz="1800" b="1" dirty="0">
                <a:effectLst/>
                <a:latin typeface="Times New Roman" panose="02020603050405020304" pitchFamily="18" charset="0"/>
                <a:ea typeface="TimesNewRomanPS-BoldMT"/>
                <a:cs typeface="Times New Roman" panose="02020603050405020304" pitchFamily="18" charset="0"/>
              </a:rPr>
              <a:t> </a:t>
            </a:r>
            <a:r>
              <a:rPr lang="ru-RU" sz="1800" b="1" dirty="0" err="1">
                <a:effectLst/>
                <a:latin typeface="Times New Roman" panose="02020603050405020304" pitchFamily="18" charset="0"/>
                <a:ea typeface="TimesNewRomanPS-BoldMT"/>
                <a:cs typeface="Times New Roman" panose="02020603050405020304" pitchFamily="18" charset="0"/>
              </a:rPr>
              <a:t>появи</a:t>
            </a:r>
            <a:r>
              <a:rPr lang="ru-RU" sz="1800" b="1" dirty="0">
                <a:effectLst/>
                <a:latin typeface="Times New Roman" panose="02020603050405020304" pitchFamily="18" charset="0"/>
                <a:ea typeface="TimesNewRomanPS-BoldMT"/>
                <a:cs typeface="Times New Roman" panose="02020603050405020304" pitchFamily="18" charset="0"/>
              </a:rPr>
              <a:t> </a:t>
            </a:r>
            <a:r>
              <a:rPr lang="ru-RU" sz="1800" b="1" dirty="0" err="1">
                <a:effectLst/>
                <a:latin typeface="Times New Roman" panose="02020603050405020304" pitchFamily="18" charset="0"/>
                <a:ea typeface="TimesNewRomanPS-BoldMT"/>
                <a:cs typeface="Times New Roman" panose="02020603050405020304" pitchFamily="18" charset="0"/>
              </a:rPr>
              <a:t>продуктів-замінників</a:t>
            </a:r>
            <a:r>
              <a:rPr lang="ru-RU" sz="1800" b="1"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Наявність</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продуктів-замінників</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схильність</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споживачів</a:t>
            </a:r>
            <a:r>
              <a:rPr lang="ru-RU" sz="1800" dirty="0">
                <a:effectLst/>
                <a:latin typeface="Times New Roman" panose="02020603050405020304" pitchFamily="18" charset="0"/>
                <a:ea typeface="TimesNewRomanPS-BoldItalicMT"/>
                <a:cs typeface="Times New Roman" panose="02020603050405020304" pitchFamily="18" charset="0"/>
              </a:rPr>
              <a:t> до </a:t>
            </a:r>
            <a:r>
              <a:rPr lang="ru-RU" sz="1800" dirty="0" err="1">
                <a:effectLst/>
                <a:latin typeface="Times New Roman" panose="02020603050405020304" pitchFamily="18" charset="0"/>
                <a:ea typeface="TimesNewRomanPS-BoldItalicMT"/>
                <a:cs typeface="Times New Roman" panose="02020603050405020304" pitchFamily="18" charset="0"/>
              </a:rPr>
              <a:t>яких</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може</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збільшитися</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внаслідок</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підвищення</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ціни</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еластичність</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попиту</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i="1" dirty="0" err="1">
                <a:effectLst/>
                <a:latin typeface="Times New Roman" panose="02020603050405020304" pitchFamily="18" charset="0"/>
                <a:ea typeface="TimesNewRomanPS-BoldItalicMT"/>
                <a:cs typeface="Times New Roman" panose="02020603050405020304" pitchFamily="18" charset="0"/>
              </a:rPr>
              <a:t>Конкурентні</a:t>
            </a:r>
            <a:r>
              <a:rPr lang="ru-RU" sz="1800" i="1" dirty="0">
                <a:effectLst/>
                <a:latin typeface="Times New Roman" panose="02020603050405020304" pitchFamily="18" charset="0"/>
                <a:ea typeface="TimesNewRomanPS-BoldItalicMT"/>
                <a:cs typeface="Times New Roman" panose="02020603050405020304" pitchFamily="18" charset="0"/>
              </a:rPr>
              <a:t> </a:t>
            </a:r>
            <a:r>
              <a:rPr lang="ru-RU" sz="1800" i="1" dirty="0" err="1">
                <a:effectLst/>
                <a:latin typeface="Times New Roman" panose="02020603050405020304" pitchFamily="18" charset="0"/>
                <a:ea typeface="TimesNewRomanPS-BoldItalicMT"/>
                <a:cs typeface="Times New Roman" panose="02020603050405020304" pitchFamily="18" charset="0"/>
              </a:rPr>
              <a:t>сили</a:t>
            </a:r>
            <a:r>
              <a:rPr lang="ru-RU" sz="1800" i="1" dirty="0">
                <a:effectLst/>
                <a:latin typeface="Times New Roman" panose="02020603050405020304" pitchFamily="18" charset="0"/>
                <a:ea typeface="TimesNewRomanPS-BoldItalicMT"/>
                <a:cs typeface="Times New Roman" panose="02020603050405020304" pitchFamily="18" charset="0"/>
              </a:rPr>
              <a:t>, </a:t>
            </a:r>
            <a:r>
              <a:rPr lang="ru-RU" sz="1800" i="1" dirty="0" err="1">
                <a:effectLst/>
                <a:latin typeface="Times New Roman" panose="02020603050405020304" pitchFamily="18" charset="0"/>
                <a:ea typeface="TimesNewRomanPS-BoldItalicMT"/>
                <a:cs typeface="Times New Roman" panose="02020603050405020304" pitchFamily="18" charset="0"/>
              </a:rPr>
              <a:t>які</a:t>
            </a:r>
            <a:r>
              <a:rPr lang="ru-RU" sz="1800" i="1" dirty="0">
                <a:effectLst/>
                <a:latin typeface="Times New Roman" panose="02020603050405020304" pitchFamily="18" charset="0"/>
                <a:ea typeface="TimesNewRomanPS-BoldItalicMT"/>
                <a:cs typeface="Times New Roman" panose="02020603050405020304" pitchFamily="18" charset="0"/>
              </a:rPr>
              <a:t> </a:t>
            </a:r>
            <a:r>
              <a:rPr lang="ru-RU" sz="1800" i="1" dirty="0" err="1">
                <a:effectLst/>
                <a:latin typeface="Times New Roman" panose="02020603050405020304" pitchFamily="18" charset="0"/>
                <a:ea typeface="TimesNewRomanPS-BoldItalicMT"/>
                <a:cs typeface="Times New Roman" panose="02020603050405020304" pitchFamily="18" charset="0"/>
              </a:rPr>
              <a:t>виникають</a:t>
            </a:r>
            <a:r>
              <a:rPr lang="ru-RU" sz="1800" i="1" dirty="0">
                <a:effectLst/>
                <a:latin typeface="Times New Roman" panose="02020603050405020304" pitchFamily="18" charset="0"/>
                <a:ea typeface="TimesNewRomanPS-BoldItalicMT"/>
                <a:cs typeface="Times New Roman" panose="02020603050405020304" pitchFamily="18" charset="0"/>
              </a:rPr>
              <a:t> в </a:t>
            </a:r>
            <a:r>
              <a:rPr lang="ru-RU" sz="1800" i="1" dirty="0" err="1">
                <a:effectLst/>
                <a:latin typeface="Times New Roman" panose="02020603050405020304" pitchFamily="18" charset="0"/>
                <a:ea typeface="TimesNewRomanPS-BoldItalicMT"/>
                <a:cs typeface="Times New Roman" panose="02020603050405020304" pitchFamily="18" charset="0"/>
              </a:rPr>
              <a:t>наслідок</a:t>
            </a:r>
            <a:r>
              <a:rPr lang="ru-RU" sz="1800" i="1" dirty="0">
                <a:effectLst/>
                <a:latin typeface="Times New Roman" panose="02020603050405020304" pitchFamily="18" charset="0"/>
                <a:ea typeface="TimesNewRomanPS-BoldItalicMT"/>
                <a:cs typeface="Times New Roman" panose="02020603050405020304" pitchFamily="18" charset="0"/>
              </a:rPr>
              <a:t> </a:t>
            </a:r>
            <a:r>
              <a:rPr lang="ru-RU" sz="1800" i="1" dirty="0" err="1">
                <a:effectLst/>
                <a:latin typeface="Times New Roman" panose="02020603050405020304" pitchFamily="18" charset="0"/>
                <a:ea typeface="TimesNewRomanPS-BoldItalicMT"/>
                <a:cs typeface="Times New Roman" panose="02020603050405020304" pitchFamily="18" charset="0"/>
              </a:rPr>
              <a:t>наявності</a:t>
            </a:r>
            <a:r>
              <a:rPr lang="ru-RU" sz="1800" i="1" dirty="0">
                <a:effectLst/>
                <a:latin typeface="Times New Roman" panose="02020603050405020304" pitchFamily="18" charset="0"/>
                <a:ea typeface="TimesNewRomanPS-BoldItalicMT"/>
                <a:cs typeface="Times New Roman" panose="02020603050405020304" pitchFamily="18" charset="0"/>
              </a:rPr>
              <a:t> </a:t>
            </a:r>
            <a:r>
              <a:rPr lang="ru-RU" sz="1800" i="1" dirty="0" err="1">
                <a:effectLst/>
                <a:latin typeface="Times New Roman" panose="02020603050405020304" pitchFamily="18" charset="0"/>
                <a:ea typeface="TimesNewRomanPS-BoldItalicMT"/>
                <a:cs typeface="Times New Roman" panose="02020603050405020304" pitchFamily="18" charset="0"/>
              </a:rPr>
              <a:t>замінників</a:t>
            </a:r>
            <a:r>
              <a:rPr lang="ru-RU" sz="1800" i="1" dirty="0">
                <a:effectLst/>
                <a:latin typeface="Times New Roman" panose="02020603050405020304" pitchFamily="18" charset="0"/>
                <a:ea typeface="TimesNewRomanPS-BoldItalicMT"/>
                <a:cs typeface="Times New Roman" panose="02020603050405020304" pitchFamily="18" charset="0"/>
              </a:rPr>
              <a:t> товару, </a:t>
            </a:r>
            <a:r>
              <a:rPr lang="ru-RU" sz="1800" i="1" dirty="0" err="1">
                <a:effectLst/>
                <a:latin typeface="Times New Roman" panose="02020603050405020304" pitchFamily="18" charset="0"/>
                <a:ea typeface="TimesNewRomanPS-BoldItalicMT"/>
                <a:cs typeface="Times New Roman" panose="02020603050405020304" pitchFamily="18" charset="0"/>
              </a:rPr>
              <a:t>зіштовхують</a:t>
            </a:r>
            <a:r>
              <a:rPr lang="ru-RU" sz="1800" i="1" dirty="0">
                <a:effectLst/>
                <a:latin typeface="Times New Roman" panose="02020603050405020304" pitchFamily="18" charset="0"/>
                <a:ea typeface="TimesNewRomanPS-BoldItalicMT"/>
                <a:cs typeface="Times New Roman" panose="02020603050405020304" pitchFamily="18" charset="0"/>
              </a:rPr>
              <a:t> </a:t>
            </a:r>
            <a:r>
              <a:rPr lang="ru-RU" sz="1800" i="1" dirty="0" err="1">
                <a:effectLst/>
                <a:latin typeface="Times New Roman" panose="02020603050405020304" pitchFamily="18" charset="0"/>
                <a:ea typeface="TimesNewRomanPS-BoldItalicMT"/>
                <a:cs typeface="Times New Roman" panose="02020603050405020304" pitchFamily="18" charset="0"/>
              </a:rPr>
              <a:t>продавців</a:t>
            </a:r>
            <a:r>
              <a:rPr lang="ru-RU" sz="1800" i="1" dirty="0">
                <a:effectLst/>
                <a:latin typeface="Times New Roman" panose="02020603050405020304" pitchFamily="18" charset="0"/>
                <a:ea typeface="TimesNewRomanPS-BoldItalicMT"/>
                <a:cs typeface="Times New Roman" panose="02020603050405020304" pitchFamily="18" charset="0"/>
              </a:rPr>
              <a:t> з </a:t>
            </a:r>
            <a:r>
              <a:rPr lang="ru-RU" sz="1800" i="1" dirty="0" err="1">
                <a:effectLst/>
                <a:latin typeface="Times New Roman" panose="02020603050405020304" pitchFamily="18" charset="0"/>
                <a:ea typeface="TimesNewRomanPS-BoldItalicMT"/>
                <a:cs typeface="Times New Roman" panose="02020603050405020304" pitchFamily="18" charset="0"/>
              </a:rPr>
              <a:t>наступними</a:t>
            </a:r>
            <a:r>
              <a:rPr lang="ru-RU" sz="1800" i="1" dirty="0">
                <a:effectLst/>
                <a:latin typeface="Times New Roman" panose="02020603050405020304" pitchFamily="18" charset="0"/>
                <a:ea typeface="TimesNewRomanPS-BoldItalicMT"/>
                <a:cs typeface="Times New Roman" panose="02020603050405020304" pitchFamily="18" charset="0"/>
              </a:rPr>
              <a:t> причинами: </a:t>
            </a:r>
            <a:r>
              <a:rPr lang="ru-RU" sz="1800" dirty="0" err="1">
                <a:effectLst/>
                <a:latin typeface="Times New Roman" panose="02020603050405020304" pitchFamily="18" charset="0"/>
                <a:ea typeface="TimesNewRomanPS-BoldItalicMT"/>
                <a:cs typeface="Times New Roman" panose="02020603050405020304" pitchFamily="18" charset="0"/>
              </a:rPr>
              <a:t>схильність</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споживачів</a:t>
            </a:r>
            <a:r>
              <a:rPr lang="ru-RU" sz="1800" dirty="0">
                <a:effectLst/>
                <a:latin typeface="Times New Roman" panose="02020603050405020304" pitchFamily="18" charset="0"/>
                <a:ea typeface="TimesNewRomanPS-BoldItalicMT"/>
                <a:cs typeface="Times New Roman" panose="02020603050405020304" pitchFamily="18" charset="0"/>
              </a:rPr>
              <a:t> до </a:t>
            </a:r>
            <a:r>
              <a:rPr lang="ru-RU" sz="1800" dirty="0" err="1">
                <a:effectLst/>
                <a:latin typeface="Times New Roman" panose="02020603050405020304" pitchFamily="18" charset="0"/>
                <a:ea typeface="TimesNewRomanPS-BoldItalicMT"/>
                <a:cs typeface="Times New Roman" panose="02020603050405020304" pitchFamily="18" charset="0"/>
              </a:rPr>
              <a:t>купівлі</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продуктів-замінників</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порівняння</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ціни</a:t>
            </a:r>
            <a:r>
              <a:rPr lang="ru-RU" sz="1800" dirty="0">
                <a:effectLst/>
                <a:latin typeface="Times New Roman" panose="02020603050405020304" pitchFamily="18" charset="0"/>
                <a:ea typeface="TimesNewRomanPS-BoldItalicMT"/>
                <a:cs typeface="Times New Roman" panose="02020603050405020304" pitchFamily="18" charset="0"/>
              </a:rPr>
              <a:t> та </a:t>
            </a:r>
            <a:r>
              <a:rPr lang="ru-RU" sz="1800" dirty="0" err="1">
                <a:effectLst/>
                <a:latin typeface="Times New Roman" panose="02020603050405020304" pitchFamily="18" charset="0"/>
                <a:ea typeface="TimesNewRomanPS-BoldItalicMT"/>
                <a:cs typeface="Times New Roman" panose="02020603050405020304" pitchFamily="18" charset="0"/>
              </a:rPr>
              <a:t>якості</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продуктів-замінників</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вартість</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перемикання</a:t>
            </a:r>
            <a:r>
              <a:rPr lang="ru-RU" sz="1800" dirty="0">
                <a:effectLst/>
                <a:latin typeface="Times New Roman" panose="02020603050405020304" pitchFamily="18" charset="0"/>
                <a:ea typeface="TimesNewRomanPS-BoldItalicMT"/>
                <a:cs typeface="Times New Roman" panose="02020603050405020304" pitchFamily="18" charset="0"/>
              </a:rPr>
              <a:t> на продукт-</a:t>
            </a:r>
            <a:r>
              <a:rPr lang="ru-RU" sz="1800" dirty="0" err="1">
                <a:effectLst/>
                <a:latin typeface="Times New Roman" panose="02020603050405020304" pitchFamily="18" charset="0"/>
                <a:ea typeface="TimesNewRomanPS-BoldItalicMT"/>
                <a:cs typeface="Times New Roman" panose="02020603050405020304" pitchFamily="18" charset="0"/>
              </a:rPr>
              <a:t>замінник</a:t>
            </a:r>
            <a:r>
              <a:rPr lang="ru-RU" sz="1800" dirty="0">
                <a:effectLst/>
                <a:latin typeface="Times New Roman" panose="02020603050405020304" pitchFamily="18" charset="0"/>
                <a:ea typeface="TimesNewRomanPS-BoldItalicMT"/>
                <a:cs typeface="Times New Roman" panose="02020603050405020304" pitchFamily="18" charset="0"/>
              </a:rPr>
              <a:t> для </a:t>
            </a:r>
            <a:r>
              <a:rPr lang="ru-RU" sz="1800" dirty="0" err="1">
                <a:effectLst/>
                <a:latin typeface="Times New Roman" panose="02020603050405020304" pitchFamily="18" charset="0"/>
                <a:ea typeface="TimesNewRomanPS-BoldItalicMT"/>
                <a:cs typeface="Times New Roman" panose="02020603050405020304" pitchFamily="18" charset="0"/>
              </a:rPr>
              <a:t>споживача</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рівень</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сприйняття</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диференціації</a:t>
            </a:r>
            <a:r>
              <a:rPr lang="ru-RU" sz="1800" dirty="0">
                <a:effectLst/>
                <a:latin typeface="Times New Roman" panose="02020603050405020304" pitchFamily="18" charset="0"/>
                <a:ea typeface="TimesNewRomanPS-BoldItalicMT"/>
                <a:cs typeface="Times New Roman" panose="02020603050405020304" pitchFamily="18" charset="0"/>
              </a:rPr>
              <a:t> продукту.</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r>
              <a:rPr lang="ru-RU" sz="1800" b="1" dirty="0" err="1">
                <a:effectLst/>
                <a:latin typeface="Times New Roman" panose="02020603050405020304" pitchFamily="18" charset="0"/>
                <a:ea typeface="TimesNewRomanPS-BoldMT"/>
                <a:cs typeface="Times New Roman" panose="02020603050405020304" pitchFamily="18" charset="0"/>
              </a:rPr>
              <a:t>Загроза</a:t>
            </a:r>
            <a:r>
              <a:rPr lang="ru-RU" sz="1800" b="1" dirty="0">
                <a:effectLst/>
                <a:latin typeface="Times New Roman" panose="02020603050405020304" pitchFamily="18" charset="0"/>
                <a:ea typeface="TimesNewRomanPS-BoldMT"/>
                <a:cs typeface="Times New Roman" panose="02020603050405020304" pitchFamily="18" charset="0"/>
              </a:rPr>
              <a:t> </a:t>
            </a:r>
            <a:r>
              <a:rPr lang="ru-RU" sz="1800" b="1" dirty="0" err="1">
                <a:effectLst/>
                <a:latin typeface="Times New Roman" panose="02020603050405020304" pitchFamily="18" charset="0"/>
                <a:ea typeface="TimesNewRomanPS-BoldMT"/>
                <a:cs typeface="Times New Roman" panose="02020603050405020304" pitchFamily="18" charset="0"/>
              </a:rPr>
              <a:t>появи</a:t>
            </a:r>
            <a:r>
              <a:rPr lang="ru-RU" sz="1800" b="1" dirty="0">
                <a:effectLst/>
                <a:latin typeface="Times New Roman" panose="02020603050405020304" pitchFamily="18" charset="0"/>
                <a:ea typeface="TimesNewRomanPS-BoldMT"/>
                <a:cs typeface="Times New Roman" panose="02020603050405020304" pitchFamily="18" charset="0"/>
              </a:rPr>
              <a:t> </a:t>
            </a:r>
            <a:r>
              <a:rPr lang="ru-RU" sz="1800" b="1" dirty="0" err="1">
                <a:effectLst/>
                <a:latin typeface="Times New Roman" panose="02020603050405020304" pitchFamily="18" charset="0"/>
                <a:ea typeface="TimesNewRomanPS-BoldMT"/>
                <a:cs typeface="Times New Roman" panose="02020603050405020304" pitchFamily="18" charset="0"/>
              </a:rPr>
              <a:t>нових</a:t>
            </a:r>
            <a:r>
              <a:rPr lang="ru-RU" sz="1800" b="1" dirty="0">
                <a:effectLst/>
                <a:latin typeface="Times New Roman" panose="02020603050405020304" pitchFamily="18" charset="0"/>
                <a:ea typeface="TimesNewRomanPS-BoldMT"/>
                <a:cs typeface="Times New Roman" panose="02020603050405020304" pitchFamily="18" charset="0"/>
              </a:rPr>
              <a:t> </a:t>
            </a:r>
            <a:r>
              <a:rPr lang="ru-RU" sz="1800" b="1" dirty="0" err="1">
                <a:effectLst/>
                <a:latin typeface="Times New Roman" panose="02020603050405020304" pitchFamily="18" charset="0"/>
                <a:ea typeface="TimesNewRomanPS-BoldMT"/>
                <a:cs typeface="Times New Roman" panose="02020603050405020304" pitchFamily="18" charset="0"/>
              </a:rPr>
              <a:t>гравців</a:t>
            </a:r>
            <a:r>
              <a:rPr lang="ru-RU" sz="1800" b="1" dirty="0">
                <a:effectLst/>
                <a:latin typeface="Times New Roman" panose="02020603050405020304" pitchFamily="18" charset="0"/>
                <a:ea typeface="TimesNewRomanPS-BoldMT"/>
                <a:cs typeface="Times New Roman" panose="02020603050405020304" pitchFamily="18" charset="0"/>
              </a:rPr>
              <a:t>. </a:t>
            </a:r>
            <a:r>
              <a:rPr lang="ru-RU" sz="1800" dirty="0">
                <a:effectLst/>
                <a:latin typeface="Times New Roman" panose="02020603050405020304" pitchFamily="18" charset="0"/>
                <a:ea typeface="TimesNewRomanPS-BoldItalicMT"/>
                <a:cs typeface="Times New Roman" panose="02020603050405020304" pitchFamily="18" charset="0"/>
              </a:rPr>
              <a:t>Ринки, </a:t>
            </a:r>
            <a:r>
              <a:rPr lang="ru-RU" sz="1800" dirty="0" err="1">
                <a:effectLst/>
                <a:latin typeface="Times New Roman" panose="02020603050405020304" pitchFamily="18" charset="0"/>
                <a:ea typeface="TimesNewRomanPS-BoldItalicMT"/>
                <a:cs typeface="Times New Roman" panose="02020603050405020304" pitchFamily="18" charset="0"/>
              </a:rPr>
              <a:t>що</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приносять</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високий</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прибуток</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залучають</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нових</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гравців</a:t>
            </a:r>
            <a:r>
              <a:rPr lang="ru-RU" sz="1800" dirty="0">
                <a:effectLst/>
                <a:latin typeface="Times New Roman" panose="02020603050405020304" pitchFamily="18" charset="0"/>
                <a:ea typeface="TimesNewRomanPS-BoldItalicMT"/>
                <a:cs typeface="Times New Roman" panose="02020603050405020304" pitchFamily="18" charset="0"/>
              </a:rPr>
              <a:t>. В </a:t>
            </a:r>
            <a:r>
              <a:rPr lang="ru-RU" sz="1800" dirty="0" err="1">
                <a:effectLst/>
                <a:latin typeface="Times New Roman" panose="02020603050405020304" pitchFamily="18" charset="0"/>
                <a:ea typeface="TimesNewRomanPS-BoldItalicMT"/>
                <a:cs typeface="Times New Roman" panose="02020603050405020304" pitchFamily="18" charset="0"/>
              </a:rPr>
              <a:t>результаті</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з'являються</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численні</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нові</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гравці</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що</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істотно</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знижує</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прибуток</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Якщо</a:t>
            </a:r>
            <a:r>
              <a:rPr lang="ru-RU" sz="1800" dirty="0">
                <a:effectLst/>
                <a:latin typeface="Times New Roman" panose="02020603050405020304" pitchFamily="18" charset="0"/>
                <a:ea typeface="TimesNewRomanPS-BoldItalicMT"/>
                <a:cs typeface="Times New Roman" panose="02020603050405020304" pitchFamily="18" charset="0"/>
              </a:rPr>
              <a:t> не </a:t>
            </a:r>
            <a:r>
              <a:rPr lang="ru-RU" sz="1800" dirty="0" err="1">
                <a:effectLst/>
                <a:latin typeface="Times New Roman" panose="02020603050405020304" pitchFamily="18" charset="0"/>
                <a:ea typeface="TimesNewRomanPS-BoldItalicMT"/>
                <a:cs typeface="Times New Roman" panose="02020603050405020304" pitchFamily="18" charset="0"/>
              </a:rPr>
              <a:t>вживати</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дій</a:t>
            </a:r>
            <a:r>
              <a:rPr lang="ru-RU" sz="1800" dirty="0">
                <a:effectLst/>
                <a:latin typeface="Times New Roman" panose="02020603050405020304" pitchFamily="18" charset="0"/>
                <a:ea typeface="TimesNewRomanPS-BoldItalicMT"/>
                <a:cs typeface="Times New Roman" panose="02020603050405020304" pitchFamily="18" charset="0"/>
              </a:rPr>
              <a:t> з </a:t>
            </a:r>
            <a:r>
              <a:rPr lang="ru-RU" sz="1800" dirty="0" err="1">
                <a:effectLst/>
                <a:latin typeface="Times New Roman" panose="02020603050405020304" pitchFamily="18" charset="0"/>
                <a:ea typeface="TimesNewRomanPS-BoldItalicMT"/>
                <a:cs typeface="Times New Roman" panose="02020603050405020304" pitchFamily="18" charset="0"/>
              </a:rPr>
              <a:t>блокування</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або</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утруднення</a:t>
            </a:r>
            <a:r>
              <a:rPr lang="ru-RU" sz="1800" dirty="0">
                <a:effectLst/>
                <a:latin typeface="Times New Roman" panose="02020603050405020304" pitchFamily="18" charset="0"/>
                <a:ea typeface="TimesNewRomanPS-BoldItalicMT"/>
                <a:cs typeface="Times New Roman" panose="02020603050405020304" pitchFamily="18" charset="0"/>
              </a:rPr>
              <a:t> входу </a:t>
            </a:r>
            <a:r>
              <a:rPr lang="ru-RU" sz="1800" dirty="0" err="1">
                <a:effectLst/>
                <a:latin typeface="Times New Roman" panose="02020603050405020304" pitchFamily="18" charset="0"/>
                <a:ea typeface="TimesNewRomanPS-BoldItalicMT"/>
                <a:cs typeface="Times New Roman" panose="02020603050405020304" pitchFamily="18" charset="0"/>
              </a:rPr>
              <a:t>нових</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гравців</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прибуток</a:t>
            </a:r>
            <a:r>
              <a:rPr lang="ru-RU" sz="1800" dirty="0">
                <a:effectLst/>
                <a:latin typeface="Times New Roman" panose="02020603050405020304" pitchFamily="18" charset="0"/>
                <a:ea typeface="TimesNewRomanPS-BoldItalicMT"/>
                <a:cs typeface="Times New Roman" panose="02020603050405020304" pitchFamily="18" charset="0"/>
              </a:rPr>
              <a:t> буде </a:t>
            </a:r>
            <a:r>
              <a:rPr lang="ru-RU" sz="1800" dirty="0" err="1">
                <a:effectLst/>
                <a:latin typeface="Times New Roman" panose="02020603050405020304" pitchFamily="18" charset="0"/>
                <a:ea typeface="TimesNewRomanPS-BoldItalicMT"/>
                <a:cs typeface="Times New Roman" panose="02020603050405020304" pitchFamily="18" charset="0"/>
              </a:rPr>
              <a:t>послідовно</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знижуватися</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із</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зростанням</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рівня</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конкуренції</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i="1" dirty="0" err="1">
                <a:effectLst/>
                <a:latin typeface="Times New Roman" panose="02020603050405020304" pitchFamily="18" charset="0"/>
                <a:ea typeface="TimesNewRomanPS-BoldItalicMT"/>
                <a:cs typeface="Times New Roman" panose="02020603050405020304" pitchFamily="18" charset="0"/>
              </a:rPr>
              <a:t>Дії</a:t>
            </a:r>
            <a:r>
              <a:rPr lang="ru-RU" sz="1800" i="1" dirty="0">
                <a:effectLst/>
                <a:latin typeface="Times New Roman" panose="02020603050405020304" pitchFamily="18" charset="0"/>
                <a:ea typeface="TimesNewRomanPS-BoldItalicMT"/>
                <a:cs typeface="Times New Roman" panose="02020603050405020304" pitchFamily="18" charset="0"/>
              </a:rPr>
              <a:t>, </a:t>
            </a:r>
            <a:r>
              <a:rPr lang="ru-RU" sz="1800" i="1" dirty="0" err="1">
                <a:effectLst/>
                <a:latin typeface="Times New Roman" panose="02020603050405020304" pitchFamily="18" charset="0"/>
                <a:ea typeface="TimesNewRomanPS-BoldItalicMT"/>
                <a:cs typeface="Times New Roman" panose="02020603050405020304" pitchFamily="18" charset="0"/>
              </a:rPr>
              <a:t>що</a:t>
            </a:r>
            <a:r>
              <a:rPr lang="ru-RU" sz="1800" i="1" dirty="0">
                <a:effectLst/>
                <a:latin typeface="Times New Roman" panose="02020603050405020304" pitchFamily="18" charset="0"/>
                <a:ea typeface="TimesNewRomanPS-BoldItalicMT"/>
                <a:cs typeface="Times New Roman" panose="02020603050405020304" pitchFamily="18" charset="0"/>
              </a:rPr>
              <a:t> </a:t>
            </a:r>
            <a:r>
              <a:rPr lang="ru-RU" sz="1800" i="1" dirty="0" err="1">
                <a:effectLst/>
                <a:latin typeface="Times New Roman" panose="02020603050405020304" pitchFamily="18" charset="0"/>
                <a:ea typeface="TimesNewRomanPS-BoldItalicMT"/>
                <a:cs typeface="Times New Roman" panose="02020603050405020304" pitchFamily="18" charset="0"/>
              </a:rPr>
              <a:t>перешкоджають</a:t>
            </a:r>
            <a:r>
              <a:rPr lang="ru-RU" sz="1800" i="1" dirty="0">
                <a:effectLst/>
                <a:latin typeface="Times New Roman" panose="02020603050405020304" pitchFamily="18" charset="0"/>
                <a:ea typeface="TimesNewRomanPS-BoldItalicMT"/>
                <a:cs typeface="Times New Roman" panose="02020603050405020304" pitchFamily="18" charset="0"/>
              </a:rPr>
              <a:t> </a:t>
            </a:r>
            <a:r>
              <a:rPr lang="ru-RU" sz="1800" i="1" dirty="0" err="1">
                <a:effectLst/>
                <a:latin typeface="Times New Roman" panose="02020603050405020304" pitchFamily="18" charset="0"/>
                <a:ea typeface="TimesNewRomanPS-BoldItalicMT"/>
                <a:cs typeface="Times New Roman" panose="02020603050405020304" pitchFamily="18" charset="0"/>
              </a:rPr>
              <a:t>входженню</a:t>
            </a:r>
            <a:r>
              <a:rPr lang="ru-RU" sz="1800" i="1" dirty="0">
                <a:effectLst/>
                <a:latin typeface="Times New Roman" panose="02020603050405020304" pitchFamily="18" charset="0"/>
                <a:ea typeface="TimesNewRomanPS-BoldItalicMT"/>
                <a:cs typeface="Times New Roman" panose="02020603050405020304" pitchFamily="18" charset="0"/>
              </a:rPr>
              <a:t> в </a:t>
            </a:r>
            <a:r>
              <a:rPr lang="ru-RU" sz="1800" i="1" dirty="0" err="1">
                <a:effectLst/>
                <a:latin typeface="Times New Roman" panose="02020603050405020304" pitchFamily="18" charset="0"/>
                <a:ea typeface="TimesNewRomanPS-BoldItalicMT"/>
                <a:cs typeface="Times New Roman" panose="02020603050405020304" pitchFamily="18" charset="0"/>
              </a:rPr>
              <a:t>галузь</a:t>
            </a:r>
            <a:r>
              <a:rPr lang="ru-RU" sz="1800" i="1"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наявність</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вхідних</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бар'єрів</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необхідність</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витрат</a:t>
            </a:r>
            <a:r>
              <a:rPr lang="ru-RU" sz="1800" dirty="0">
                <a:effectLst/>
                <a:latin typeface="Times New Roman" panose="02020603050405020304" pitchFamily="18" charset="0"/>
                <a:ea typeface="TimesNewRomanPS-BoldItalicMT"/>
                <a:cs typeface="Times New Roman" panose="02020603050405020304" pitchFamily="18" charset="0"/>
              </a:rPr>
              <a:t> на </a:t>
            </a:r>
            <a:r>
              <a:rPr lang="ru-RU" sz="1800" dirty="0" err="1">
                <a:effectLst/>
                <a:latin typeface="Times New Roman" panose="02020603050405020304" pitchFamily="18" charset="0"/>
                <a:ea typeface="TimesNewRomanPS-BoldItalicMT"/>
                <a:cs typeface="Times New Roman" panose="02020603050405020304" pitchFamily="18" charset="0"/>
              </a:rPr>
              <a:t>диференціацію</a:t>
            </a:r>
            <a:r>
              <a:rPr lang="ru-RU" sz="1800" dirty="0">
                <a:effectLst/>
                <a:latin typeface="Times New Roman" panose="02020603050405020304" pitchFamily="18" charset="0"/>
                <a:ea typeface="TimesNewRomanPS-BoldItalicMT"/>
                <a:cs typeface="Times New Roman" panose="02020603050405020304" pitchFamily="18" charset="0"/>
              </a:rPr>
              <a:t> продукту, </a:t>
            </a:r>
            <a:r>
              <a:rPr lang="ru-RU" sz="1800" dirty="0" err="1">
                <a:effectLst/>
                <a:latin typeface="Times New Roman" panose="02020603050405020304" pitchFamily="18" charset="0"/>
                <a:ea typeface="TimesNewRomanPS-BoldItalicMT"/>
                <a:cs typeface="Times New Roman" panose="02020603050405020304" pitchFamily="18" charset="0"/>
              </a:rPr>
              <a:t>вартість</a:t>
            </a:r>
            <a:r>
              <a:rPr lang="ru-RU" sz="1800" dirty="0">
                <a:effectLst/>
                <a:latin typeface="Times New Roman" panose="02020603050405020304" pitchFamily="18" charset="0"/>
                <a:ea typeface="TimesNewRomanPS-BoldItalicMT"/>
                <a:cs typeface="Times New Roman" panose="02020603050405020304" pitchFamily="18" charset="0"/>
              </a:rPr>
              <a:t> бренду, </a:t>
            </a:r>
            <a:r>
              <a:rPr lang="ru-RU" sz="1800" dirty="0" err="1">
                <a:effectLst/>
                <a:latin typeface="Times New Roman" panose="02020603050405020304" pitchFamily="18" charset="0"/>
                <a:ea typeface="TimesNewRomanPS-BoldItalicMT"/>
                <a:cs typeface="Times New Roman" panose="02020603050405020304" pitchFamily="18" charset="0"/>
              </a:rPr>
              <a:t>неповоротні</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витрати</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стартові</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витрати</a:t>
            </a:r>
            <a:r>
              <a:rPr lang="ru-RU" sz="1800" dirty="0">
                <a:effectLst/>
                <a:latin typeface="Times New Roman" panose="02020603050405020304" pitchFamily="18" charset="0"/>
                <a:ea typeface="TimesNewRomanPS-BoldItalicMT"/>
                <a:cs typeface="Times New Roman" panose="02020603050405020304" pitchFamily="18" charset="0"/>
              </a:rPr>
              <a:t> для </a:t>
            </a:r>
            <a:r>
              <a:rPr lang="ru-RU" sz="1800" dirty="0" err="1">
                <a:effectLst/>
                <a:latin typeface="Times New Roman" panose="02020603050405020304" pitchFamily="18" charset="0"/>
                <a:ea typeface="TimesNewRomanPS-BoldItalicMT"/>
                <a:cs typeface="Times New Roman" panose="02020603050405020304" pitchFamily="18" charset="0"/>
              </a:rPr>
              <a:t>нових</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гравців</a:t>
            </a:r>
            <a:r>
              <a:rPr lang="ru-RU" sz="1800" dirty="0">
                <a:effectLst/>
                <a:latin typeface="Times New Roman" panose="02020603050405020304" pitchFamily="18" charset="0"/>
                <a:ea typeface="TimesNewRomanPS-BoldItalicMT"/>
                <a:cs typeface="Times New Roman" panose="02020603050405020304" pitchFamily="18" charset="0"/>
              </a:rPr>
              <a:t> доступ до </a:t>
            </a:r>
            <a:r>
              <a:rPr lang="ru-RU" sz="1800" dirty="0" err="1">
                <a:effectLst/>
                <a:latin typeface="Times New Roman" panose="02020603050405020304" pitchFamily="18" charset="0"/>
                <a:ea typeface="TimesNewRomanPS-BoldItalicMT"/>
                <a:cs typeface="Times New Roman" panose="02020603050405020304" pitchFamily="18" charset="0"/>
              </a:rPr>
              <a:t>дистрибуції</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переваги</a:t>
            </a:r>
            <a:r>
              <a:rPr lang="ru-RU" sz="1800" dirty="0">
                <a:effectLst/>
                <a:latin typeface="Times New Roman" panose="02020603050405020304" pitchFamily="18" charset="0"/>
                <a:ea typeface="TimesNewRomanPS-BoldItalicMT"/>
                <a:cs typeface="Times New Roman" panose="02020603050405020304" pitchFamily="18" charset="0"/>
              </a:rPr>
              <a:t> в </a:t>
            </a:r>
            <a:r>
              <a:rPr lang="ru-RU" sz="1800" dirty="0" err="1">
                <a:effectLst/>
                <a:latin typeface="Times New Roman" panose="02020603050405020304" pitchFamily="18" charset="0"/>
                <a:ea typeface="TimesNewRomanPS-BoldItalicMT"/>
                <a:cs typeface="Times New Roman" panose="02020603050405020304" pitchFamily="18" charset="0"/>
              </a:rPr>
              <a:t>собівартості</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переваги</a:t>
            </a:r>
            <a:r>
              <a:rPr lang="ru-RU" sz="1800" dirty="0">
                <a:effectLst/>
                <a:latin typeface="Times New Roman" panose="02020603050405020304" pitchFamily="18" charset="0"/>
                <a:ea typeface="TimesNewRomanPS-BoldItalicMT"/>
                <a:cs typeface="Times New Roman" panose="02020603050405020304" pitchFamily="18" charset="0"/>
              </a:rPr>
              <a:t> в </a:t>
            </a:r>
            <a:r>
              <a:rPr lang="ru-RU" sz="1800" dirty="0" err="1">
                <a:effectLst/>
                <a:latin typeface="Times New Roman" panose="02020603050405020304" pitchFamily="18" charset="0"/>
                <a:ea typeface="TimesNewRomanPS-BoldItalicMT"/>
                <a:cs typeface="Times New Roman" panose="02020603050405020304" pitchFamily="18" charset="0"/>
              </a:rPr>
              <a:t>положенні</a:t>
            </a:r>
            <a:r>
              <a:rPr lang="ru-RU" sz="1800" dirty="0">
                <a:effectLst/>
                <a:latin typeface="Times New Roman" panose="02020603050405020304" pitchFamily="18" charset="0"/>
                <a:ea typeface="TimesNewRomanPS-BoldItalicMT"/>
                <a:cs typeface="Times New Roman" panose="02020603050405020304" pitchFamily="18" charset="0"/>
              </a:rPr>
              <a:t> на </a:t>
            </a:r>
            <a:r>
              <a:rPr lang="ru-RU" sz="1800" dirty="0" err="1">
                <a:effectLst/>
                <a:latin typeface="Times New Roman" panose="02020603050405020304" pitchFamily="18" charset="0"/>
                <a:ea typeface="TimesNewRomanPS-BoldItalicMT"/>
                <a:cs typeface="Times New Roman" panose="02020603050405020304" pitchFamily="18" charset="0"/>
              </a:rPr>
              <a:t>кривій</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набування</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знань</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очікувані</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відповідні</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дії</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старих</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гравців</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реакція</a:t>
            </a:r>
            <a:r>
              <a:rPr lang="ru-RU" sz="1800" dirty="0">
                <a:effectLst/>
                <a:latin typeface="Times New Roman" panose="02020603050405020304" pitchFamily="18" charset="0"/>
                <a:ea typeface="TimesNewRomanPS-BoldItalicMT"/>
                <a:cs typeface="Times New Roman" panose="02020603050405020304" pitchFamily="18" charset="0"/>
              </a:rPr>
              <a:t> уряду та </a:t>
            </a:r>
            <a:r>
              <a:rPr lang="ru-RU" sz="1800" dirty="0" err="1">
                <a:effectLst/>
                <a:latin typeface="Times New Roman" panose="02020603050405020304" pitchFamily="18" charset="0"/>
                <a:ea typeface="TimesNewRomanPS-BoldItalicMT"/>
                <a:cs typeface="Times New Roman" panose="02020603050405020304" pitchFamily="18" charset="0"/>
              </a:rPr>
              <a:t>інших</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регуляторів</a:t>
            </a:r>
            <a:r>
              <a:rPr lang="ru-RU" sz="1800" dirty="0">
                <a:effectLst/>
                <a:latin typeface="Times New Roman" panose="02020603050405020304" pitchFamily="18" charset="0"/>
                <a:ea typeface="TimesNewRomanPS-BoldItalicMT"/>
                <a:cs typeface="Times New Roman" panose="02020603050405020304" pitchFamily="18" charset="0"/>
              </a:rPr>
              <a:t> ринку.</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UA" dirty="0"/>
          </a:p>
        </p:txBody>
      </p:sp>
    </p:spTree>
    <p:extLst>
      <p:ext uri="{BB962C8B-B14F-4D97-AF65-F5344CB8AC3E}">
        <p14:creationId xmlns:p14="http://schemas.microsoft.com/office/powerpoint/2010/main" val="3174107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66F7782-3DC1-5575-6C06-C07657C914E8}"/>
              </a:ext>
            </a:extLst>
          </p:cNvPr>
          <p:cNvSpPr>
            <a:spLocks noGrp="1"/>
          </p:cNvSpPr>
          <p:nvPr>
            <p:ph idx="1"/>
          </p:nvPr>
        </p:nvSpPr>
        <p:spPr>
          <a:xfrm>
            <a:off x="1038577" y="225778"/>
            <a:ext cx="10634133" cy="6299200"/>
          </a:xfrm>
        </p:spPr>
        <p:txBody>
          <a:bodyPr>
            <a:normAutofit fontScale="92500" lnSpcReduction="10000"/>
          </a:bodyPr>
          <a:lstStyle/>
          <a:p>
            <a:pPr algn="just">
              <a:lnSpc>
                <a:spcPct val="150000"/>
              </a:lnSpc>
              <a:spcAft>
                <a:spcPts val="1000"/>
              </a:spcAft>
            </a:pPr>
            <a:r>
              <a:rPr lang="ru-RU" sz="1800" b="1" dirty="0" err="1">
                <a:effectLst/>
                <a:latin typeface="Times New Roman" panose="02020603050405020304" pitchFamily="18" charset="0"/>
                <a:ea typeface="TimesNewRomanPS-BoldMT"/>
                <a:cs typeface="Times New Roman" panose="02020603050405020304" pitchFamily="18" charset="0"/>
              </a:rPr>
              <a:t>Ринкова</a:t>
            </a:r>
            <a:r>
              <a:rPr lang="ru-RU" sz="1800" b="1" dirty="0">
                <a:effectLst/>
                <a:latin typeface="Times New Roman" panose="02020603050405020304" pitchFamily="18" charset="0"/>
                <a:ea typeface="TimesNewRomanPS-BoldMT"/>
                <a:cs typeface="Times New Roman" panose="02020603050405020304" pitchFamily="18" charset="0"/>
              </a:rPr>
              <a:t> </a:t>
            </a:r>
            <a:r>
              <a:rPr lang="ru-RU" sz="1800" b="1" dirty="0" err="1">
                <a:effectLst/>
                <a:latin typeface="Times New Roman" panose="02020603050405020304" pitchFamily="18" charset="0"/>
                <a:ea typeface="TimesNewRomanPS-BoldMT"/>
                <a:cs typeface="Times New Roman" panose="02020603050405020304" pitchFamily="18" charset="0"/>
              </a:rPr>
              <a:t>влада</a:t>
            </a:r>
            <a:r>
              <a:rPr lang="ru-RU" sz="1800" b="1" dirty="0">
                <a:effectLst/>
                <a:latin typeface="Times New Roman" panose="02020603050405020304" pitchFamily="18" charset="0"/>
                <a:ea typeface="TimesNewRomanPS-BoldMT"/>
                <a:cs typeface="Times New Roman" panose="02020603050405020304" pitchFamily="18" charset="0"/>
              </a:rPr>
              <a:t> </a:t>
            </a:r>
            <a:r>
              <a:rPr lang="ru-RU" sz="1800" b="1" dirty="0" err="1">
                <a:effectLst/>
                <a:latin typeface="Times New Roman" panose="02020603050405020304" pitchFamily="18" charset="0"/>
                <a:ea typeface="TimesNewRomanPS-BoldMT"/>
                <a:cs typeface="Times New Roman" panose="02020603050405020304" pitchFamily="18" charset="0"/>
              </a:rPr>
              <a:t>постачальників</a:t>
            </a:r>
            <a:r>
              <a:rPr lang="ru-RU" sz="1800" b="1"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Постачальники</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сировини</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компонентів</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робочої</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сили</a:t>
            </a:r>
            <a:r>
              <a:rPr lang="ru-RU" sz="1800" dirty="0">
                <a:effectLst/>
                <a:latin typeface="Times New Roman" panose="02020603050405020304" pitchFamily="18" charset="0"/>
                <a:ea typeface="TimesNewRomanPS-BoldItalicMT"/>
                <a:cs typeface="Times New Roman" panose="02020603050405020304" pitchFamily="18" charset="0"/>
              </a:rPr>
              <a:t> та </a:t>
            </a:r>
            <a:r>
              <a:rPr lang="ru-RU" sz="1800" dirty="0" err="1">
                <a:effectLst/>
                <a:latin typeface="Times New Roman" panose="02020603050405020304" pitchFamily="18" charset="0"/>
                <a:ea typeface="TimesNewRomanPS-BoldItalicMT"/>
                <a:cs typeface="Times New Roman" panose="02020603050405020304" pitchFamily="18" charset="0"/>
              </a:rPr>
              <a:t>послуг</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можуть</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впливати</a:t>
            </a:r>
            <a:r>
              <a:rPr lang="ru-RU" sz="1800" dirty="0">
                <a:effectLst/>
                <a:latin typeface="Times New Roman" panose="02020603050405020304" pitchFamily="18" charset="0"/>
                <a:ea typeface="TimesNewRomanPS-BoldItalicMT"/>
                <a:cs typeface="Times New Roman" panose="02020603050405020304" pitchFamily="18" charset="0"/>
              </a:rPr>
              <a:t> на </a:t>
            </a:r>
            <a:r>
              <a:rPr lang="ru-RU" sz="1800" dirty="0" err="1">
                <a:effectLst/>
                <a:latin typeface="Times New Roman" panose="02020603050405020304" pitchFamily="18" charset="0"/>
                <a:ea typeface="TimesNewRomanPS-BoldItalicMT"/>
                <a:cs typeface="Times New Roman" panose="02020603050405020304" pitchFamily="18" charset="0"/>
              </a:rPr>
              <a:t>діяльність</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компанії</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Постачальники</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можуть</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відмовитися</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працювати</a:t>
            </a:r>
            <a:r>
              <a:rPr lang="ru-RU" sz="1800" dirty="0">
                <a:effectLst/>
                <a:latin typeface="Times New Roman" panose="02020603050405020304" pitchFamily="18" charset="0"/>
                <a:ea typeface="TimesNewRomanPS-BoldItalicMT"/>
                <a:cs typeface="Times New Roman" panose="02020603050405020304" pitchFamily="18" charset="0"/>
              </a:rPr>
              <a:t> з </a:t>
            </a:r>
            <a:r>
              <a:rPr lang="ru-RU" sz="1800" dirty="0" err="1">
                <a:effectLst/>
                <a:latin typeface="Times New Roman" panose="02020603050405020304" pitchFamily="18" charset="0"/>
                <a:ea typeface="TimesNewRomanPS-BoldItalicMT"/>
                <a:cs typeface="Times New Roman" panose="02020603050405020304" pitchFamily="18" charset="0"/>
              </a:rPr>
              <a:t>компанією</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або</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наприклад</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встановити</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надмірно</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високі</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ціни</a:t>
            </a:r>
            <a:r>
              <a:rPr lang="ru-RU" sz="1800" dirty="0">
                <a:effectLst/>
                <a:latin typeface="Times New Roman" panose="02020603050405020304" pitchFamily="18" charset="0"/>
                <a:ea typeface="TimesNewRomanPS-BoldItalicMT"/>
                <a:cs typeface="Times New Roman" panose="02020603050405020304" pitchFamily="18" charset="0"/>
              </a:rPr>
              <a:t> на </a:t>
            </a:r>
            <a:r>
              <a:rPr lang="ru-RU" sz="1800" dirty="0" err="1">
                <a:effectLst/>
                <a:latin typeface="Times New Roman" panose="02020603050405020304" pitchFamily="18" charset="0"/>
                <a:ea typeface="TimesNewRomanPS-BoldItalicMT"/>
                <a:cs typeface="Times New Roman" panose="02020603050405020304" pitchFamily="18" charset="0"/>
              </a:rPr>
              <a:t>унікальні</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ресурси</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i="1" dirty="0" err="1">
                <a:effectLst/>
                <a:latin typeface="Times New Roman" panose="02020603050405020304" pitchFamily="18" charset="0"/>
                <a:ea typeface="TimesNewRomanPS-BoldItalicMT"/>
                <a:cs typeface="Times New Roman" panose="02020603050405020304" pitchFamily="18" charset="0"/>
              </a:rPr>
              <a:t>Умови</a:t>
            </a:r>
            <a:r>
              <a:rPr lang="ru-RU" sz="1800" i="1" dirty="0">
                <a:effectLst/>
                <a:latin typeface="Times New Roman" panose="02020603050405020304" pitchFamily="18" charset="0"/>
                <a:ea typeface="TimesNewRomanPS-BoldItalicMT"/>
                <a:cs typeface="Times New Roman" panose="02020603050405020304" pitchFamily="18" charset="0"/>
              </a:rPr>
              <a:t>, за </a:t>
            </a:r>
            <a:r>
              <a:rPr lang="ru-RU" sz="1800" i="1" dirty="0" err="1">
                <a:effectLst/>
                <a:latin typeface="Times New Roman" panose="02020603050405020304" pitchFamily="18" charset="0"/>
                <a:ea typeface="TimesNewRomanPS-BoldItalicMT"/>
                <a:cs typeface="Times New Roman" panose="02020603050405020304" pitchFamily="18" charset="0"/>
              </a:rPr>
              <a:t>яких</a:t>
            </a:r>
            <a:r>
              <a:rPr lang="ru-RU" sz="1800" i="1" dirty="0">
                <a:effectLst/>
                <a:latin typeface="Times New Roman" panose="02020603050405020304" pitchFamily="18" charset="0"/>
                <a:ea typeface="TimesNewRomanPS-BoldItalicMT"/>
                <a:cs typeface="Times New Roman" panose="02020603050405020304" pitchFamily="18" charset="0"/>
              </a:rPr>
              <a:t> </a:t>
            </a:r>
            <a:r>
              <a:rPr lang="ru-RU" sz="1800" i="1" dirty="0" err="1">
                <a:effectLst/>
                <a:latin typeface="Times New Roman" panose="02020603050405020304" pitchFamily="18" charset="0"/>
                <a:ea typeface="TimesNewRomanPS-BoldItalicMT"/>
                <a:cs typeface="Times New Roman" panose="02020603050405020304" pitchFamily="18" charset="0"/>
              </a:rPr>
              <a:t>цей</a:t>
            </a:r>
            <a:r>
              <a:rPr lang="ru-RU" sz="1800" i="1" dirty="0">
                <a:effectLst/>
                <a:latin typeface="Times New Roman" panose="02020603050405020304" pitchFamily="18" charset="0"/>
                <a:ea typeface="TimesNewRomanPS-BoldItalicMT"/>
                <a:cs typeface="Times New Roman" panose="02020603050405020304" pitchFamily="18" charset="0"/>
              </a:rPr>
              <a:t> </a:t>
            </a:r>
            <a:r>
              <a:rPr lang="ru-RU" sz="1800" i="1" dirty="0" err="1">
                <a:effectLst/>
                <a:latin typeface="Times New Roman" panose="02020603050405020304" pitchFamily="18" charset="0"/>
                <a:ea typeface="TimesNewRomanPS-BoldItalicMT"/>
                <a:cs typeface="Times New Roman" panose="02020603050405020304" pitchFamily="18" charset="0"/>
              </a:rPr>
              <a:t>вплив</a:t>
            </a:r>
            <a:r>
              <a:rPr lang="ru-RU" sz="1800" i="1" dirty="0">
                <a:effectLst/>
                <a:latin typeface="Times New Roman" panose="02020603050405020304" pitchFamily="18" charset="0"/>
                <a:ea typeface="TimesNewRomanPS-BoldItalicMT"/>
                <a:cs typeface="Times New Roman" panose="02020603050405020304" pitchFamily="18" charset="0"/>
              </a:rPr>
              <a:t> </a:t>
            </a:r>
            <a:r>
              <a:rPr lang="ru-RU" sz="1800" i="1" dirty="0" err="1">
                <a:effectLst/>
                <a:latin typeface="Times New Roman" panose="02020603050405020304" pitchFamily="18" charset="0"/>
                <a:ea typeface="TimesNewRomanPS-BoldItalicMT"/>
                <a:cs typeface="Times New Roman" panose="02020603050405020304" pitchFamily="18" charset="0"/>
              </a:rPr>
              <a:t>відчутно</a:t>
            </a:r>
            <a:r>
              <a:rPr lang="ru-RU" sz="1800" i="1" dirty="0">
                <a:effectLst/>
                <a:latin typeface="Times New Roman" panose="02020603050405020304" pitchFamily="18" charset="0"/>
                <a:ea typeface="TimesNewRomanPS-BoldItalicMT"/>
                <a:cs typeface="Times New Roman" panose="02020603050405020304" pitchFamily="18" charset="0"/>
              </a:rPr>
              <a:t> </a:t>
            </a:r>
            <a:r>
              <a:rPr lang="ru-RU" sz="1800" i="1" dirty="0" err="1">
                <a:effectLst/>
                <a:latin typeface="Times New Roman" panose="02020603050405020304" pitchFamily="18" charset="0"/>
                <a:ea typeface="TimesNewRomanPS-BoldItalicMT"/>
                <a:cs typeface="Times New Roman" panose="02020603050405020304" pitchFamily="18" charset="0"/>
              </a:rPr>
              <a:t>збільшує</a:t>
            </a:r>
            <a:r>
              <a:rPr lang="ru-RU" sz="1800" i="1" dirty="0">
                <a:effectLst/>
                <a:latin typeface="Times New Roman" panose="02020603050405020304" pitchFamily="18" charset="0"/>
                <a:ea typeface="TimesNewRomanPS-BoldItalicMT"/>
                <a:cs typeface="Times New Roman" panose="02020603050405020304" pitchFamily="18" charset="0"/>
              </a:rPr>
              <a:t> </a:t>
            </a:r>
            <a:r>
              <a:rPr lang="ru-RU" sz="1800" i="1" dirty="0" err="1">
                <a:effectLst/>
                <a:latin typeface="Times New Roman" panose="02020603050405020304" pitchFamily="18" charset="0"/>
                <a:ea typeface="TimesNewRomanPS-BoldItalicMT"/>
                <a:cs typeface="Times New Roman" panose="02020603050405020304" pitchFamily="18" charset="0"/>
              </a:rPr>
              <a:t>інтенсивність</a:t>
            </a:r>
            <a:r>
              <a:rPr lang="ru-RU" sz="1800" i="1" dirty="0">
                <a:effectLst/>
                <a:latin typeface="Times New Roman" panose="02020603050405020304" pitchFamily="18" charset="0"/>
                <a:ea typeface="TimesNewRomanPS-BoldItalicMT"/>
                <a:cs typeface="Times New Roman" panose="02020603050405020304" pitchFamily="18" charset="0"/>
              </a:rPr>
              <a:t> </a:t>
            </a:r>
            <a:r>
              <a:rPr lang="ru-RU" sz="1800" i="1" dirty="0" err="1">
                <a:effectLst/>
                <a:latin typeface="Times New Roman" panose="02020603050405020304" pitchFamily="18" charset="0"/>
                <a:ea typeface="TimesNewRomanPS-BoldItalicMT"/>
                <a:cs typeface="Times New Roman" panose="02020603050405020304" pitchFamily="18" charset="0"/>
              </a:rPr>
              <a:t>конкуренції</a:t>
            </a:r>
            <a:r>
              <a:rPr lang="ru-RU" sz="1800" i="1" dirty="0">
                <a:effectLst/>
                <a:latin typeface="Times New Roman" panose="02020603050405020304" pitchFamily="18" charset="0"/>
                <a:ea typeface="TimesNewRomanPS-BoldItalicMT"/>
                <a:cs typeface="Times New Roman" panose="02020603050405020304" pitchFamily="18" charset="0"/>
              </a:rPr>
              <a:t> </a:t>
            </a:r>
            <a:r>
              <a:rPr lang="ru-RU" sz="1800" i="1" dirty="0" err="1">
                <a:effectLst/>
                <a:latin typeface="Times New Roman" panose="02020603050405020304" pitchFamily="18" charset="0"/>
                <a:ea typeface="TimesNewRomanPS-BoldItalicMT"/>
                <a:cs typeface="Times New Roman" panose="02020603050405020304" pitchFamily="18" charset="0"/>
              </a:rPr>
              <a:t>зводиться</a:t>
            </a:r>
            <a:r>
              <a:rPr lang="ru-RU" sz="1800" i="1" dirty="0">
                <a:effectLst/>
                <a:latin typeface="Times New Roman" panose="02020603050405020304" pitchFamily="18" charset="0"/>
                <a:ea typeface="TimesNewRomanPS-BoldItalicMT"/>
                <a:cs typeface="Times New Roman" panose="02020603050405020304" pitchFamily="18" charset="0"/>
              </a:rPr>
              <a:t> до </a:t>
            </a:r>
            <a:r>
              <a:rPr lang="ru-RU" sz="1800" i="1" dirty="0" err="1">
                <a:effectLst/>
                <a:latin typeface="Times New Roman" panose="02020603050405020304" pitchFamily="18" charset="0"/>
                <a:ea typeface="TimesNewRomanPS-BoldItalicMT"/>
                <a:cs typeface="Times New Roman" panose="02020603050405020304" pitchFamily="18" charset="0"/>
              </a:rPr>
              <a:t>наступних</a:t>
            </a:r>
            <a:r>
              <a:rPr lang="ru-RU" sz="1800" i="1" dirty="0">
                <a:effectLst/>
                <a:latin typeface="Times New Roman" panose="02020603050405020304" pitchFamily="18" charset="0"/>
                <a:ea typeface="TimesNewRomanPS-BoldItalicMT"/>
                <a:cs typeface="Times New Roman" panose="02020603050405020304" pitchFamily="18" charset="0"/>
              </a:rPr>
              <a:t> </a:t>
            </a:r>
            <a:r>
              <a:rPr lang="ru-RU" sz="1800" i="1" dirty="0" err="1">
                <a:effectLst/>
                <a:latin typeface="Times New Roman" panose="02020603050405020304" pitchFamily="18" charset="0"/>
                <a:ea typeface="TimesNewRomanPS-BoldItalicMT"/>
                <a:cs typeface="Times New Roman" panose="02020603050405020304" pitchFamily="18" charset="0"/>
              </a:rPr>
              <a:t>обставин</a:t>
            </a:r>
            <a:r>
              <a:rPr lang="ru-RU" sz="1800" i="1"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порівняння</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вартості</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переключення</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постачальників</a:t>
            </a:r>
            <a:r>
              <a:rPr lang="ru-RU" sz="1800" dirty="0">
                <a:effectLst/>
                <a:latin typeface="Times New Roman" panose="02020603050405020304" pitchFamily="18" charset="0"/>
                <a:ea typeface="TimesNewRomanPS-BoldItalicMT"/>
                <a:cs typeface="Times New Roman" panose="02020603050405020304" pitchFamily="18" charset="0"/>
              </a:rPr>
              <a:t> і </a:t>
            </a:r>
            <a:r>
              <a:rPr lang="ru-RU" sz="1800" dirty="0" err="1">
                <a:effectLst/>
                <a:latin typeface="Times New Roman" panose="02020603050405020304" pitchFamily="18" charset="0"/>
                <a:ea typeface="TimesNewRomanPS-BoldItalicMT"/>
                <a:cs typeface="Times New Roman" panose="02020603050405020304" pitchFamily="18" charset="0"/>
              </a:rPr>
              <a:t>вартості</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перемикання</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компанії</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ступінь</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диференціації</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сировини</a:t>
            </a:r>
            <a:r>
              <a:rPr lang="ru-RU" sz="1800" dirty="0">
                <a:effectLst/>
                <a:latin typeface="Times New Roman" panose="02020603050405020304" pitchFamily="18" charset="0"/>
                <a:ea typeface="TimesNewRomanPS-BoldItalicMT"/>
                <a:cs typeface="Times New Roman" panose="02020603050405020304" pitchFamily="18" charset="0"/>
              </a:rPr>
              <a:t> та </a:t>
            </a:r>
            <a:r>
              <a:rPr lang="ru-RU" sz="1800" dirty="0" err="1">
                <a:effectLst/>
                <a:latin typeface="Times New Roman" panose="02020603050405020304" pitchFamily="18" charset="0"/>
                <a:ea typeface="TimesNewRomanPS-BoldItalicMT"/>
                <a:cs typeface="Times New Roman" panose="02020603050405020304" pitchFamily="18" charset="0"/>
              </a:rPr>
              <a:t>вихідних</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матеріалів</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наявність</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замінників</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постачальників</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порівняння</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концентрації</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постачальників</a:t>
            </a:r>
            <a:r>
              <a:rPr lang="ru-RU" sz="1800" dirty="0">
                <a:effectLst/>
                <a:latin typeface="Times New Roman" panose="02020603050405020304" pitchFamily="18" charset="0"/>
                <a:ea typeface="TimesNewRomanPS-BoldItalicMT"/>
                <a:cs typeface="Times New Roman" panose="02020603050405020304" pitchFamily="18" charset="0"/>
              </a:rPr>
              <a:t> і </a:t>
            </a:r>
            <a:r>
              <a:rPr lang="ru-RU" sz="1800" dirty="0" err="1">
                <a:effectLst/>
                <a:latin typeface="Times New Roman" panose="02020603050405020304" pitchFamily="18" charset="0"/>
                <a:ea typeface="TimesNewRomanPS-BoldItalicMT"/>
                <a:cs typeface="Times New Roman" panose="02020603050405020304" pitchFamily="18" charset="0"/>
              </a:rPr>
              <a:t>концентрації</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компанії</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солідарність</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робочої</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сили</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загроза</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інтеграції</a:t>
            </a:r>
            <a:r>
              <a:rPr lang="ru-RU" sz="1800" dirty="0">
                <a:effectLst/>
                <a:latin typeface="Times New Roman" panose="02020603050405020304" pitchFamily="18" charset="0"/>
                <a:ea typeface="TimesNewRomanPS-BoldItalicMT"/>
                <a:cs typeface="Times New Roman" panose="02020603050405020304" pitchFamily="18" charset="0"/>
              </a:rPr>
              <a:t> вперед </a:t>
            </a:r>
            <a:r>
              <a:rPr lang="ru-RU" sz="1800" dirty="0" err="1">
                <a:effectLst/>
                <a:latin typeface="Times New Roman" panose="02020603050405020304" pitchFamily="18" charset="0"/>
                <a:ea typeface="TimesNewRomanPS-BoldItalicMT"/>
                <a:cs typeface="Times New Roman" panose="02020603050405020304" pitchFamily="18" charset="0"/>
              </a:rPr>
              <a:t>постачальниками</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може</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вплинути</a:t>
            </a:r>
            <a:r>
              <a:rPr lang="ru-RU" sz="1800" dirty="0">
                <a:effectLst/>
                <a:latin typeface="Times New Roman" panose="02020603050405020304" pitchFamily="18" charset="0"/>
                <a:ea typeface="TimesNewRomanPS-BoldItalicMT"/>
                <a:cs typeface="Times New Roman" panose="02020603050405020304" pitchFamily="18" charset="0"/>
              </a:rPr>
              <a:t> на </a:t>
            </a:r>
            <a:r>
              <a:rPr lang="ru-RU" sz="1800" dirty="0" err="1">
                <a:effectLst/>
                <a:latin typeface="Times New Roman" panose="02020603050405020304" pitchFamily="18" charset="0"/>
                <a:ea typeface="TimesNewRomanPS-BoldItalicMT"/>
                <a:cs typeface="Times New Roman" panose="02020603050405020304" pitchFamily="18" charset="0"/>
              </a:rPr>
              <a:t>можливість</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компанії</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інтеграції</a:t>
            </a:r>
            <a:r>
              <a:rPr lang="ru-RU" sz="1800" dirty="0">
                <a:effectLst/>
                <a:latin typeface="Times New Roman" panose="02020603050405020304" pitchFamily="18" charset="0"/>
                <a:ea typeface="TimesNewRomanPS-BoldItalicMT"/>
                <a:cs typeface="Times New Roman" panose="02020603050405020304" pitchFamily="18" charset="0"/>
              </a:rPr>
              <a:t> назад, </a:t>
            </a:r>
            <a:r>
              <a:rPr lang="ru-RU" sz="1800" dirty="0" err="1">
                <a:effectLst/>
                <a:latin typeface="Times New Roman" panose="02020603050405020304" pitchFamily="18" charset="0"/>
                <a:ea typeface="TimesNewRomanPS-BoldItalicMT"/>
                <a:cs typeface="Times New Roman" panose="02020603050405020304" pitchFamily="18" charset="0"/>
              </a:rPr>
              <a:t>порівняння</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вартості</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сировини</a:t>
            </a:r>
            <a:r>
              <a:rPr lang="ru-RU" sz="1800" dirty="0">
                <a:effectLst/>
                <a:latin typeface="Times New Roman" panose="02020603050405020304" pitchFamily="18" charset="0"/>
                <a:ea typeface="TimesNewRomanPS-BoldItalicMT"/>
                <a:cs typeface="Times New Roman" panose="02020603050405020304" pitchFamily="18" charset="0"/>
              </a:rPr>
              <a:t> та </a:t>
            </a:r>
            <a:r>
              <a:rPr lang="ru-RU" sz="1800" dirty="0" err="1">
                <a:effectLst/>
                <a:latin typeface="Times New Roman" panose="02020603050405020304" pitchFamily="18" charset="0"/>
                <a:ea typeface="TimesNewRomanPS-BoldItalicMT"/>
                <a:cs typeface="Times New Roman" panose="02020603050405020304" pitchFamily="18" charset="0"/>
              </a:rPr>
              <a:t>вихідних</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матеріалів</a:t>
            </a:r>
            <a:r>
              <a:rPr lang="ru-RU" sz="1800" dirty="0">
                <a:effectLst/>
                <a:latin typeface="Times New Roman" panose="02020603050405020304" pitchFamily="18" charset="0"/>
                <a:ea typeface="TimesNewRomanPS-BoldItalicMT"/>
                <a:cs typeface="Times New Roman" panose="02020603050405020304" pitchFamily="18" charset="0"/>
              </a:rPr>
              <a:t> і </a:t>
            </a:r>
            <a:r>
              <a:rPr lang="ru-RU" sz="1800" dirty="0" err="1">
                <a:effectLst/>
                <a:latin typeface="Times New Roman" panose="02020603050405020304" pitchFamily="18" charset="0"/>
                <a:ea typeface="TimesNewRomanPS-BoldItalicMT"/>
                <a:cs typeface="Times New Roman" panose="02020603050405020304" pitchFamily="18" charset="0"/>
              </a:rPr>
              <a:t>продажної</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ціни</a:t>
            </a:r>
            <a:r>
              <a:rPr lang="ru-RU" sz="1800" dirty="0">
                <a:effectLst/>
                <a:latin typeface="Times New Roman" panose="02020603050405020304" pitchFamily="18" charset="0"/>
                <a:ea typeface="TimesNewRomanPS-BoldItalicMT"/>
                <a:cs typeface="Times New Roman" panose="02020603050405020304" pitchFamily="18" charset="0"/>
              </a:rPr>
              <a:t> продукту </a:t>
            </a:r>
            <a:r>
              <a:rPr lang="ru-RU" sz="1800" dirty="0" err="1">
                <a:effectLst/>
                <a:latin typeface="Times New Roman" panose="02020603050405020304" pitchFamily="18" charset="0"/>
                <a:ea typeface="TimesNewRomanPS-BoldItalicMT"/>
                <a:cs typeface="Times New Roman" panose="02020603050405020304" pitchFamily="18" charset="0"/>
              </a:rPr>
              <a:t>компанії</a:t>
            </a:r>
            <a:r>
              <a:rPr lang="ru-RU" sz="1800" dirty="0">
                <a:effectLst/>
                <a:latin typeface="Times New Roman" panose="02020603050405020304" pitchFamily="18" charset="0"/>
                <a:ea typeface="TimesNewRomanPS-BoldItalicMT"/>
                <a:cs typeface="Times New Roman" panose="02020603050405020304" pitchFamily="18" charset="0"/>
              </a:rPr>
              <a:t>.</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ru-RU" sz="1800" b="1" dirty="0" err="1">
                <a:effectLst/>
                <a:latin typeface="Times New Roman" panose="02020603050405020304" pitchFamily="18" charset="0"/>
                <a:ea typeface="TimesNewRomanPS-BoldMT"/>
                <a:cs typeface="Times New Roman" panose="02020603050405020304" pitchFamily="18" charset="0"/>
              </a:rPr>
              <a:t>Ринкова</a:t>
            </a:r>
            <a:r>
              <a:rPr lang="ru-RU" sz="1800" b="1" dirty="0">
                <a:effectLst/>
                <a:latin typeface="Times New Roman" panose="02020603050405020304" pitchFamily="18" charset="0"/>
                <a:ea typeface="TimesNewRomanPS-BoldMT"/>
                <a:cs typeface="Times New Roman" panose="02020603050405020304" pitchFamily="18" charset="0"/>
              </a:rPr>
              <a:t> </a:t>
            </a:r>
            <a:r>
              <a:rPr lang="ru-RU" sz="1800" b="1" dirty="0" err="1">
                <a:effectLst/>
                <a:latin typeface="Times New Roman" panose="02020603050405020304" pitchFamily="18" charset="0"/>
                <a:ea typeface="TimesNewRomanPS-BoldMT"/>
                <a:cs typeface="Times New Roman" panose="02020603050405020304" pitchFamily="18" charset="0"/>
              </a:rPr>
              <a:t>влада</a:t>
            </a:r>
            <a:r>
              <a:rPr lang="ru-RU" sz="1800" b="1" dirty="0">
                <a:effectLst/>
                <a:latin typeface="Times New Roman" panose="02020603050405020304" pitchFamily="18" charset="0"/>
                <a:ea typeface="TimesNewRomanPS-BoldMT"/>
                <a:cs typeface="Times New Roman" panose="02020603050405020304" pitchFamily="18" charset="0"/>
              </a:rPr>
              <a:t> </a:t>
            </a:r>
            <a:r>
              <a:rPr lang="ru-RU" sz="1800" b="1" dirty="0" err="1">
                <a:effectLst/>
                <a:latin typeface="Times New Roman" panose="02020603050405020304" pitchFamily="18" charset="0"/>
                <a:ea typeface="TimesNewRomanPS-BoldMT"/>
                <a:cs typeface="Times New Roman" panose="02020603050405020304" pitchFamily="18" charset="0"/>
              </a:rPr>
              <a:t>споживачів</a:t>
            </a:r>
            <a:r>
              <a:rPr lang="ru-RU" sz="1800" b="1" dirty="0">
                <a:effectLst/>
                <a:latin typeface="Times New Roman" panose="02020603050405020304" pitchFamily="18" charset="0"/>
                <a:ea typeface="TimesNewRomanPS-Bold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Здатність</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споживачів</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впливати</a:t>
            </a:r>
            <a:r>
              <a:rPr lang="ru-RU" sz="1800" dirty="0">
                <a:effectLst/>
                <a:latin typeface="Times New Roman" panose="02020603050405020304" pitchFamily="18" charset="0"/>
                <a:ea typeface="TimesNewRomanPS-BoldItalicMT"/>
                <a:cs typeface="Times New Roman" panose="02020603050405020304" pitchFamily="18" charset="0"/>
              </a:rPr>
              <a:t> на </a:t>
            </a:r>
            <a:r>
              <a:rPr lang="ru-RU" sz="1800" dirty="0" err="1">
                <a:effectLst/>
                <a:latin typeface="Times New Roman" panose="02020603050405020304" pitchFamily="18" charset="0"/>
                <a:ea typeface="TimesNewRomanPS-BoldItalicMT"/>
                <a:cs typeface="Times New Roman" panose="02020603050405020304" pitchFamily="18" charset="0"/>
              </a:rPr>
              <a:t>компанію</a:t>
            </a:r>
            <a:r>
              <a:rPr lang="ru-RU" sz="1800" dirty="0">
                <a:effectLst/>
                <a:latin typeface="Times New Roman" panose="02020603050405020304" pitchFamily="18" charset="0"/>
                <a:ea typeface="TimesNewRomanPS-BoldItalicMT"/>
                <a:cs typeface="Times New Roman" panose="02020603050405020304" pitchFamily="18" charset="0"/>
              </a:rPr>
              <a:t>, а </a:t>
            </a:r>
            <a:r>
              <a:rPr lang="ru-RU" sz="1800" dirty="0" err="1">
                <a:effectLst/>
                <a:latin typeface="Times New Roman" panose="02020603050405020304" pitchFamily="18" charset="0"/>
                <a:ea typeface="TimesNewRomanPS-BoldItalicMT"/>
                <a:cs typeface="Times New Roman" panose="02020603050405020304" pitchFamily="18" charset="0"/>
              </a:rPr>
              <a:t>також</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реакція</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чутливості</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споживача</a:t>
            </a:r>
            <a:r>
              <a:rPr lang="ru-RU" sz="1800" dirty="0">
                <a:effectLst/>
                <a:latin typeface="Times New Roman" panose="02020603050405020304" pitchFamily="18" charset="0"/>
                <a:ea typeface="TimesNewRomanPS-BoldItalicMT"/>
                <a:cs typeface="Times New Roman" panose="02020603050405020304" pitchFamily="18" charset="0"/>
              </a:rPr>
              <a:t> на </a:t>
            </a:r>
            <a:r>
              <a:rPr lang="ru-RU" sz="1800" dirty="0" err="1">
                <a:effectLst/>
                <a:latin typeface="Times New Roman" panose="02020603050405020304" pitchFamily="18" charset="0"/>
                <a:ea typeface="TimesNewRomanPS-BoldItalicMT"/>
                <a:cs typeface="Times New Roman" panose="02020603050405020304" pitchFamily="18" charset="0"/>
              </a:rPr>
              <a:t>зміну</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ціни</a:t>
            </a:r>
            <a:r>
              <a:rPr lang="ru-RU" sz="1800" dirty="0">
                <a:effectLst/>
                <a:latin typeface="Times New Roman" panose="02020603050405020304" pitchFamily="18" charset="0"/>
                <a:ea typeface="TimesNewRomanPS-BoldItalicMT"/>
                <a:cs typeface="Times New Roman" panose="02020603050405020304" pitchFamily="18" charset="0"/>
              </a:rPr>
              <a:t>. Сила </a:t>
            </a:r>
            <a:r>
              <a:rPr lang="ru-RU" sz="1800" dirty="0" err="1">
                <a:effectLst/>
                <a:latin typeface="Times New Roman" panose="02020603050405020304" pitchFamily="18" charset="0"/>
                <a:ea typeface="TimesNewRomanPS-BoldItalicMT"/>
                <a:cs typeface="Times New Roman" panose="02020603050405020304" pitchFamily="18" charset="0"/>
              </a:rPr>
              <a:t>впливу</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різноманітних</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груп</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споживачів</a:t>
            </a:r>
            <a:r>
              <a:rPr lang="ru-RU" sz="1800" dirty="0">
                <a:effectLst/>
                <a:latin typeface="Times New Roman" panose="02020603050405020304" pitchFamily="18" charset="0"/>
                <a:ea typeface="TimesNewRomanPS-BoldItalicMT"/>
                <a:cs typeface="Times New Roman" panose="02020603050405020304" pitchFamily="18" charset="0"/>
              </a:rPr>
              <a:t> на </a:t>
            </a:r>
            <a:r>
              <a:rPr lang="ru-RU" sz="1800" dirty="0" err="1">
                <a:effectLst/>
                <a:latin typeface="Times New Roman" panose="02020603050405020304" pitchFamily="18" charset="0"/>
                <a:ea typeface="TimesNewRomanPS-BoldItalicMT"/>
                <a:cs typeface="Times New Roman" panose="02020603050405020304" pitchFamily="18" charset="0"/>
              </a:rPr>
              <a:t>інтенсивність</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конкуренції</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є</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значною</a:t>
            </a:r>
            <a:r>
              <a:rPr lang="ru-RU" sz="1800" dirty="0">
                <a:effectLst/>
                <a:latin typeface="Times New Roman" panose="02020603050405020304" pitchFamily="18" charset="0"/>
                <a:ea typeface="TimesNewRomanPS-BoldItalicMT"/>
                <a:cs typeface="Times New Roman" panose="02020603050405020304" pitchFamily="18" charset="0"/>
              </a:rPr>
              <a:t> за </a:t>
            </a:r>
            <a:r>
              <a:rPr lang="ru-RU" sz="1800" dirty="0" err="1">
                <a:effectLst/>
                <a:latin typeface="Times New Roman" panose="02020603050405020304" pitchFamily="18" charset="0"/>
                <a:ea typeface="TimesNewRomanPS-BoldItalicMT"/>
                <a:cs typeface="Times New Roman" panose="02020603050405020304" pitchFamily="18" charset="0"/>
              </a:rPr>
              <a:t>наявності</a:t>
            </a:r>
            <a:r>
              <a:rPr lang="ru-RU" sz="1800" dirty="0">
                <a:effectLst/>
                <a:latin typeface="Times New Roman" panose="02020603050405020304" pitchFamily="18" charset="0"/>
                <a:ea typeface="TimesNewRomanPS-BoldItalicMT"/>
                <a:cs typeface="Times New Roman" panose="02020603050405020304" pitchFamily="18" charset="0"/>
              </a:rPr>
              <a:t> таких умов: </a:t>
            </a:r>
            <a:r>
              <a:rPr lang="ru-RU" sz="1800" dirty="0" err="1">
                <a:effectLst/>
                <a:latin typeface="Times New Roman" panose="02020603050405020304" pitchFamily="18" charset="0"/>
                <a:ea typeface="TimesNewRomanPS-BoldItalicMT"/>
                <a:cs typeface="Times New Roman" panose="02020603050405020304" pitchFamily="18" charset="0"/>
              </a:rPr>
              <a:t>концентрація</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споживачів</a:t>
            </a:r>
            <a:r>
              <a:rPr lang="ru-RU" sz="1800" dirty="0">
                <a:effectLst/>
                <a:latin typeface="Times New Roman" panose="02020603050405020304" pitchFamily="18" charset="0"/>
                <a:ea typeface="TimesNewRomanPS-BoldItalicMT"/>
                <a:cs typeface="Times New Roman" panose="02020603050405020304" pitchFamily="18" charset="0"/>
              </a:rPr>
              <a:t> до </a:t>
            </a:r>
            <a:r>
              <a:rPr lang="ru-RU" sz="1800" dirty="0" err="1">
                <a:effectLst/>
                <a:latin typeface="Times New Roman" panose="02020603050405020304" pitchFamily="18" charset="0"/>
                <a:ea typeface="TimesNewRomanPS-BoldItalicMT"/>
                <a:cs typeface="Times New Roman" panose="02020603050405020304" pitchFamily="18" charset="0"/>
              </a:rPr>
              <a:t>рівня</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концентрації</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компанії</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ступінь</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залежності</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від</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існуючих</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каналів</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дистрибуції</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кількість</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споживачів</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порівняння</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втаорсті</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перемикання</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споживача</a:t>
            </a:r>
            <a:r>
              <a:rPr lang="ru-RU" sz="1800" dirty="0">
                <a:effectLst/>
                <a:latin typeface="Times New Roman" panose="02020603050405020304" pitchFamily="18" charset="0"/>
                <a:ea typeface="TimesNewRomanPS-BoldItalicMT"/>
                <a:cs typeface="Times New Roman" panose="02020603050405020304" pitchFamily="18" charset="0"/>
              </a:rPr>
              <a:t> та </a:t>
            </a:r>
            <a:r>
              <a:rPr lang="ru-RU" sz="1800" dirty="0" err="1">
                <a:effectLst/>
                <a:latin typeface="Times New Roman" panose="02020603050405020304" pitchFamily="18" charset="0"/>
                <a:ea typeface="TimesNewRomanPS-BoldItalicMT"/>
                <a:cs typeface="Times New Roman" panose="02020603050405020304" pitchFamily="18" charset="0"/>
              </a:rPr>
              <a:t>вартості</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перемикання</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компанії</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доступність</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інформації</a:t>
            </a:r>
            <a:r>
              <a:rPr lang="ru-RU" sz="1800" dirty="0">
                <a:effectLst/>
                <a:latin typeface="Times New Roman" panose="02020603050405020304" pitchFamily="18" charset="0"/>
                <a:ea typeface="TimesNewRomanPS-BoldItalicMT"/>
                <a:cs typeface="Times New Roman" panose="02020603050405020304" pitchFamily="18" charset="0"/>
              </a:rPr>
              <a:t> для </a:t>
            </a:r>
            <a:r>
              <a:rPr lang="ru-RU" sz="1800" dirty="0" err="1">
                <a:effectLst/>
                <a:latin typeface="Times New Roman" panose="02020603050405020304" pitchFamily="18" charset="0"/>
                <a:ea typeface="TimesNewRomanPS-BoldItalicMT"/>
                <a:cs typeface="Times New Roman" panose="02020603050405020304" pitchFamily="18" charset="0"/>
              </a:rPr>
              <a:t>споживачів</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можливість</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вертикальної</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інтеграції</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доступність</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існуючих</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продуктів-замінників</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цінова</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чутливість</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споживачів</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відмітні</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переваги</a:t>
            </a:r>
            <a:r>
              <a:rPr lang="ru-RU" sz="1800" dirty="0">
                <a:effectLst/>
                <a:latin typeface="Times New Roman" panose="02020603050405020304" pitchFamily="18" charset="0"/>
                <a:ea typeface="TimesNewRomanPS-BoldItalicMT"/>
                <a:cs typeface="Times New Roman" panose="02020603050405020304" pitchFamily="18" charset="0"/>
              </a:rPr>
              <a:t> </a:t>
            </a:r>
            <a:r>
              <a:rPr lang="ru-RU" sz="1800" dirty="0" err="1">
                <a:effectLst/>
                <a:latin typeface="Times New Roman" panose="02020603050405020304" pitchFamily="18" charset="0"/>
                <a:ea typeface="TimesNewRomanPS-BoldItalicMT"/>
                <a:cs typeface="Times New Roman" panose="02020603050405020304" pitchFamily="18" charset="0"/>
              </a:rPr>
              <a:t>продуктів</a:t>
            </a:r>
            <a:r>
              <a:rPr lang="ru-RU" sz="1800" dirty="0">
                <a:effectLst/>
                <a:latin typeface="Times New Roman" panose="02020603050405020304" pitchFamily="18" charset="0"/>
                <a:ea typeface="TimesNewRomanPS-BoldItalicMT"/>
                <a:cs typeface="Times New Roman" panose="02020603050405020304" pitchFamily="18" charset="0"/>
              </a:rPr>
              <a:t>.</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UA" dirty="0"/>
          </a:p>
        </p:txBody>
      </p:sp>
    </p:spTree>
    <p:extLst>
      <p:ext uri="{BB962C8B-B14F-4D97-AF65-F5344CB8AC3E}">
        <p14:creationId xmlns:p14="http://schemas.microsoft.com/office/powerpoint/2010/main" val="3536818538"/>
      </p:ext>
    </p:extLst>
  </p:cSld>
  <p:clrMapOvr>
    <a:masterClrMapping/>
  </p:clrMapOvr>
</p:sld>
</file>

<file path=ppt/theme/theme1.xml><?xml version="1.0" encoding="utf-8"?>
<a:theme xmlns:a="http://schemas.openxmlformats.org/drawingml/2006/main" name="Уголки">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Уголки</Template>
  <TotalTime>52</TotalTime>
  <Words>3149</Words>
  <Application>Microsoft Macintosh PowerPoint</Application>
  <PresentationFormat>Широкоэкранный</PresentationFormat>
  <Paragraphs>117</Paragraphs>
  <Slides>23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23</vt:i4>
      </vt:variant>
    </vt:vector>
  </HeadingPairs>
  <TitlesOfParts>
    <vt:vector size="27" baseType="lpstr">
      <vt:lpstr>Calibri</vt:lpstr>
      <vt:lpstr>Franklin Gothic Book</vt:lpstr>
      <vt:lpstr>Times New Roman</vt:lpstr>
      <vt:lpstr>Уголки</vt:lpstr>
      <vt:lpstr>Забезпечення конкурентоспроможності в контексті ефективності бізнесу</vt:lpstr>
      <vt:lpstr>ТЕМА 1. КОНКУРЕНЦІЯ ЯК ЕКОНОМІЧНА КАТЕГОРІЯ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Забезпечення конкурентоспроможності в контексті ефективності бізнесу</dc:title>
  <dc:creator>Александр Ткачук</dc:creator>
  <cp:lastModifiedBy>Александр Ткачук</cp:lastModifiedBy>
  <cp:revision>7</cp:revision>
  <dcterms:created xsi:type="dcterms:W3CDTF">2022-11-27T15:42:20Z</dcterms:created>
  <dcterms:modified xsi:type="dcterms:W3CDTF">2022-11-27T16:34:40Z</dcterms:modified>
</cp:coreProperties>
</file>