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sldIdLst>
    <p:sldId id="256" r:id="rId2"/>
    <p:sldId id="257" r:id="rId3"/>
    <p:sldId id="260" r:id="rId4"/>
    <p:sldId id="261" r:id="rId5"/>
    <p:sldId id="262" r:id="rId6"/>
    <p:sldId id="264" r:id="rId7"/>
    <p:sldId id="363" r:id="rId8"/>
    <p:sldId id="265" r:id="rId9"/>
    <p:sldId id="297" r:id="rId10"/>
    <p:sldId id="298" r:id="rId11"/>
    <p:sldId id="299" r:id="rId12"/>
    <p:sldId id="300" r:id="rId13"/>
    <p:sldId id="301" r:id="rId14"/>
    <p:sldId id="295" r:id="rId15"/>
    <p:sldId id="378" r:id="rId16"/>
    <p:sldId id="379" r:id="rId17"/>
    <p:sldId id="263" r:id="rId18"/>
    <p:sldId id="380" r:id="rId19"/>
    <p:sldId id="266" r:id="rId20"/>
    <p:sldId id="364" r:id="rId21"/>
    <p:sldId id="365" r:id="rId22"/>
    <p:sldId id="287" r:id="rId23"/>
    <p:sldId id="366" r:id="rId24"/>
    <p:sldId id="288" r:id="rId25"/>
    <p:sldId id="368" r:id="rId26"/>
    <p:sldId id="289" r:id="rId27"/>
    <p:sldId id="290" r:id="rId28"/>
    <p:sldId id="369" r:id="rId29"/>
    <p:sldId id="291" r:id="rId30"/>
    <p:sldId id="292" r:id="rId31"/>
    <p:sldId id="370" r:id="rId32"/>
    <p:sldId id="309" r:id="rId33"/>
    <p:sldId id="362" r:id="rId34"/>
    <p:sldId id="310" r:id="rId35"/>
    <p:sldId id="311" r:id="rId36"/>
    <p:sldId id="360" r:id="rId37"/>
    <p:sldId id="372" r:id="rId38"/>
    <p:sldId id="312" r:id="rId39"/>
    <p:sldId id="313" r:id="rId40"/>
    <p:sldId id="361" r:id="rId41"/>
    <p:sldId id="373" r:id="rId42"/>
    <p:sldId id="314" r:id="rId43"/>
    <p:sldId id="316" r:id="rId44"/>
    <p:sldId id="317" r:id="rId45"/>
    <p:sldId id="374" r:id="rId46"/>
    <p:sldId id="375" r:id="rId47"/>
    <p:sldId id="318" r:id="rId48"/>
    <p:sldId id="319" r:id="rId49"/>
    <p:sldId id="320" r:id="rId50"/>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522"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DF563A4-0842-4BD0-B00B-6A46712841AD}" type="datetimeFigureOut">
              <a:rPr lang="uk-UA" smtClean="0"/>
              <a:pPr/>
              <a:t>24.09.2024</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366D8B-23BE-4978-893B-3D872D3455AE}"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5</a:t>
            </a:fld>
            <a:endParaRPr lang="uk-UA"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26</a:t>
            </a:fld>
            <a:endParaRPr lang="uk-U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27</a:t>
            </a:fld>
            <a:endParaRPr lang="uk-U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29</a:t>
            </a:fld>
            <a:endParaRPr lang="uk-U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30</a:t>
            </a:fld>
            <a:endParaRPr lang="uk-U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a:t>Рис. Механізм дії класичного факторингу</a:t>
            </a:r>
          </a:p>
        </p:txBody>
      </p:sp>
      <p:sp>
        <p:nvSpPr>
          <p:cNvPr id="4" name="Номер слайда 3"/>
          <p:cNvSpPr>
            <a:spLocks noGrp="1"/>
          </p:cNvSpPr>
          <p:nvPr>
            <p:ph type="sldNum" sz="quarter" idx="10"/>
          </p:nvPr>
        </p:nvSpPr>
        <p:spPr/>
        <p:txBody>
          <a:bodyPr/>
          <a:lstStyle/>
          <a:p>
            <a:fld id="{B1366D8B-23BE-4978-893B-3D872D3455AE}" type="slidenum">
              <a:rPr lang="uk-UA" smtClean="0"/>
              <a:pPr/>
              <a:t>6</a:t>
            </a:fld>
            <a:endParaRPr lang="uk-U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8</a:t>
            </a:fld>
            <a:endParaRPr lang="uk-UA"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16</a:t>
            </a:fld>
            <a:endParaRPr lang="uk-UA"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17</a:t>
            </a:fld>
            <a:endParaRPr lang="uk-UA"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a:t>Рис. Механізм дії класичного факторингу</a:t>
            </a:r>
          </a:p>
        </p:txBody>
      </p:sp>
      <p:sp>
        <p:nvSpPr>
          <p:cNvPr id="4" name="Номер слайда 3"/>
          <p:cNvSpPr>
            <a:spLocks noGrp="1"/>
          </p:cNvSpPr>
          <p:nvPr>
            <p:ph type="sldNum" sz="quarter" idx="10"/>
          </p:nvPr>
        </p:nvSpPr>
        <p:spPr/>
        <p:txBody>
          <a:bodyPr/>
          <a:lstStyle/>
          <a:p>
            <a:fld id="{B1366D8B-23BE-4978-893B-3D872D3455AE}" type="slidenum">
              <a:rPr lang="uk-UA" smtClean="0"/>
              <a:pPr/>
              <a:t>18</a:t>
            </a:fld>
            <a:endParaRPr lang="uk-UA"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19</a:t>
            </a:fld>
            <a:endParaRPr lang="uk-UA"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22</a:t>
            </a:fld>
            <a:endParaRPr lang="uk-U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24</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24.09.2024</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24.09.2024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5B106E36-FD25-4E2D-B0AA-010F637433A0}" type="datetimeFigureOut">
              <a:rPr lang="ru-RU" smtClean="0"/>
              <a:pPr/>
              <a:t>24.09.2024</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24.09.2024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24.09.2024</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24.09.2024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24.09.2024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24.09.2024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24.09.2024</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24.09.2024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24.09.2024</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gb.expertus.com.ua/recommendations/6316?top=1&amp;utm_medium=referral&amp;utm_source=buhplatforma.com.ua&amp;utm_term=8147&amp;utm_content=article&amp;utm_campaign=red_block_content_lin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214678" y="1000108"/>
            <a:ext cx="5114778" cy="428628"/>
          </a:xfrm>
        </p:spPr>
        <p:txBody>
          <a:bodyPr>
            <a:normAutofit/>
          </a:bodyPr>
          <a:lstStyle/>
          <a:p>
            <a:r>
              <a:rPr lang="uk-UA" sz="2400" dirty="0"/>
              <a:t>ЛЕКЦІЯ № 1</a:t>
            </a:r>
          </a:p>
        </p:txBody>
      </p:sp>
      <p:sp>
        <p:nvSpPr>
          <p:cNvPr id="4" name="Заголовок 3"/>
          <p:cNvSpPr>
            <a:spLocks noGrp="1"/>
          </p:cNvSpPr>
          <p:nvPr>
            <p:ph type="ctrTitle"/>
          </p:nvPr>
        </p:nvSpPr>
        <p:spPr/>
        <p:txBody>
          <a:bodyPr/>
          <a:lstStyle/>
          <a:p>
            <a:r>
              <a:rPr lang="ru-RU" sz="3200" dirty="0"/>
              <a:t>ЗАГАЛЬНА </a:t>
            </a:r>
            <a:r>
              <a:rPr lang="ru-RU" sz="3200" b="0" dirty="0"/>
              <a:t>ОЦІНКА</a:t>
            </a:r>
            <a:r>
              <a:rPr lang="ru-RU" sz="3200" dirty="0"/>
              <a:t> ФІНАНСОВОГО СТАНУ</a:t>
            </a:r>
            <a:br>
              <a:rPr lang="ru-RU" sz="3200" dirty="0"/>
            </a:br>
            <a:r>
              <a:rPr lang="ru-RU" sz="3200" dirty="0"/>
              <a:t>ПІДПРИЄМСТВА</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7239000" cy="5527066"/>
          </a:xfrm>
        </p:spPr>
        <p:txBody>
          <a:bodyPr>
            <a:normAutofit/>
          </a:bodyPr>
          <a:lstStyle/>
          <a:p>
            <a:pPr algn="just"/>
            <a:r>
              <a:rPr lang="ru-RU" b="1" dirty="0" err="1">
                <a:latin typeface="Times New Roman" pitchFamily="18" charset="0"/>
                <a:cs typeface="Times New Roman" pitchFamily="18" charset="0"/>
              </a:rPr>
              <a:t>Операційним</a:t>
            </a:r>
            <a:r>
              <a:rPr lang="ru-RU" b="1" dirty="0">
                <a:latin typeface="Times New Roman" pitchFamily="18" charset="0"/>
                <a:cs typeface="Times New Roman" pitchFamily="18" charset="0"/>
              </a:rPr>
              <a:t> цикл</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те </a:t>
            </a:r>
            <a:r>
              <a:rPr lang="ru-RU" dirty="0" err="1">
                <a:latin typeface="Times New Roman" pitchFamily="18" charset="0"/>
                <a:cs typeface="Times New Roman" pitchFamily="18" charset="0"/>
              </a:rPr>
              <a:t>саме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господарський</a:t>
            </a:r>
            <a:r>
              <a:rPr lang="ru-RU" dirty="0">
                <a:latin typeface="Times New Roman" pitchFamily="18" charset="0"/>
                <a:cs typeface="Times New Roman" pitchFamily="18" charset="0"/>
              </a:rPr>
              <a:t> оборот, так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часто </a:t>
            </a:r>
            <a:r>
              <a:rPr lang="ru-RU" dirty="0" err="1">
                <a:latin typeface="Times New Roman" pitchFamily="18" charset="0"/>
                <a:cs typeface="Times New Roman" pitchFamily="18" charset="0"/>
              </a:rPr>
              <a:t>називають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термінології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hlinkClick r:id="rId2"/>
              </a:rPr>
              <a:t>Міжнародних</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стандартів</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фінансової</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звітності</a:t>
            </a:r>
            <a:r>
              <a:rPr lang="ru-RU" dirty="0">
                <a:latin typeface="Times New Roman" pitchFamily="18" charset="0"/>
                <a:cs typeface="Times New Roman" pitchFamily="18" charset="0"/>
              </a:rPr>
              <a:t> (МСФЗ). </a:t>
            </a: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бути </a:t>
            </a:r>
            <a:r>
              <a:rPr lang="ru-RU" dirty="0" err="1">
                <a:latin typeface="Times New Roman" pitchFamily="18" charset="0"/>
                <a:cs typeface="Times New Roman" pitchFamily="18" charset="0"/>
              </a:rPr>
              <a:t>довшим</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рік</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підприємств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виробляють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досить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складні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тривалі</a:t>
            </a:r>
            <a:r>
              <a:rPr lang="ru-RU" dirty="0">
                <a:latin typeface="Times New Roman" pitchFamily="18" charset="0"/>
                <a:cs typeface="Times New Roman" pitchFamily="18" charset="0"/>
              </a:rPr>
              <a:t> за часом </a:t>
            </a:r>
            <a:r>
              <a:rPr lang="ru-RU" dirty="0" err="1">
                <a:latin typeface="Times New Roman" pitchFamily="18" charset="0"/>
                <a:cs typeface="Times New Roman" pitchFamily="18" charset="0"/>
              </a:rPr>
              <a:t>виробництва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продукти</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літаки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кораблі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складну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військову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техніку</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види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елітних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продуктів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харчування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алкоголю,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тверді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сири</a:t>
            </a:r>
            <a:r>
              <a:rPr lang="ru-RU" dirty="0">
                <a:latin typeface="Times New Roman" pitchFamily="18" charset="0"/>
                <a:cs typeface="Times New Roman" pitchFamily="18" charset="0"/>
              </a:rPr>
              <a:t>, вино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коньяк,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витримку</a:t>
            </a:r>
            <a:r>
              <a:rPr lang="ru-RU"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20000"/>
          </a:bodyPr>
          <a:lstStyle/>
          <a:p>
            <a:pPr algn="just"/>
            <a:r>
              <a:rPr lang="ru-RU" dirty="0">
                <a:latin typeface="Times New Roman" pitchFamily="18" charset="0"/>
                <a:cs typeface="Times New Roman" pitchFamily="18" charset="0"/>
              </a:rPr>
              <a:t>Весь </a:t>
            </a:r>
            <a:r>
              <a:rPr lang="ru-RU" dirty="0" err="1">
                <a:latin typeface="Times New Roman" pitchFamily="18" charset="0"/>
                <a:cs typeface="Times New Roman" pitchFamily="18" charset="0"/>
              </a:rPr>
              <a:t>цей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поділ</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оборотні</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необоротні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досить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умовний</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насправді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будь-який</a:t>
            </a:r>
            <a:r>
              <a:rPr lang="ru-RU" dirty="0">
                <a:latin typeface="Times New Roman" pitchFamily="18" charset="0"/>
                <a:cs typeface="Times New Roman" pitchFamily="18" charset="0"/>
              </a:rPr>
              <a:t> актив так </a:t>
            </a:r>
            <a:r>
              <a:rPr lang="ru-RU" dirty="0" err="1">
                <a:latin typeface="Times New Roman" pitchFamily="18" charset="0"/>
                <a:cs typeface="Times New Roman" pitchFamily="18" charset="0"/>
              </a:rPr>
              <a:t>чи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інакше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бере</a:t>
            </a:r>
            <a:r>
              <a:rPr lang="ru-RU" dirty="0">
                <a:latin typeface="Times New Roman" pitchFamily="18" charset="0"/>
                <a:cs typeface="Times New Roman" pitchFamily="18" charset="0"/>
              </a:rPr>
              <a:t> участь у </a:t>
            </a:r>
            <a:r>
              <a:rPr lang="ru-RU" dirty="0" err="1">
                <a:latin typeface="Times New Roman" pitchFamily="18" charset="0"/>
                <a:cs typeface="Times New Roman" pitchFamily="18" charset="0"/>
              </a:rPr>
              <a:t>господарському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житті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приносить </a:t>
            </a:r>
            <a:r>
              <a:rPr lang="ru-RU" dirty="0" err="1">
                <a:latin typeface="Times New Roman" pitchFamily="18" charset="0"/>
                <a:cs typeface="Times New Roman" pitchFamily="18" charset="0"/>
              </a:rPr>
              <a:t>йому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певну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частку</a:t>
            </a:r>
            <a:r>
              <a:rPr lang="ru-RU" dirty="0">
                <a:latin typeface="Times New Roman" pitchFamily="18" charset="0"/>
                <a:cs typeface="Times New Roman" pitchFamily="18" charset="0"/>
              </a:rPr>
              <a:t> доходу шляхом </a:t>
            </a:r>
            <a:r>
              <a:rPr lang="ru-RU" dirty="0" err="1">
                <a:latin typeface="Times New Roman" pitchFamily="18" charset="0"/>
                <a:cs typeface="Times New Roman" pitchFamily="18" charset="0"/>
              </a:rPr>
              <a:t>свого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a:t>
            </a:r>
            <a:r>
              <a:rPr lang="ru-RU" dirty="0">
                <a:latin typeface="Times New Roman" pitchFamily="18" charset="0"/>
                <a:cs typeface="Times New Roman" pitchFamily="18" charset="0"/>
              </a:rPr>
              <a:t> ж </a:t>
            </a:r>
            <a:r>
              <a:rPr lang="ru-RU" dirty="0" err="1">
                <a:latin typeface="Times New Roman" pitchFamily="18" charset="0"/>
                <a:cs typeface="Times New Roman" pitchFamily="18" charset="0"/>
              </a:rPr>
              <a:t>самі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машини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обладнання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поступово</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списуються</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витрати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процес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називають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бухгалтерським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зносом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амортизацією</a:t>
            </a:r>
            <a:r>
              <a:rPr lang="ru-RU" dirty="0">
                <a:latin typeface="Times New Roman" pitchFamily="18" charset="0"/>
                <a:cs typeface="Times New Roman" pitchFamily="18" charset="0"/>
              </a:rPr>
              <a:t>. </a:t>
            </a:r>
          </a:p>
          <a:p>
            <a:pPr algn="just"/>
            <a:r>
              <a:rPr lang="ru-RU" dirty="0" err="1">
                <a:latin typeface="Times New Roman" pitchFamily="18" charset="0"/>
                <a:cs typeface="Times New Roman" pitchFamily="18" charset="0"/>
              </a:rPr>
              <a:t>Однак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термінологія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властива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українському</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пострадянському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зарубіжному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досвіді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вживаються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терміни</a:t>
            </a:r>
            <a:r>
              <a:rPr lang="ru-RU" dirty="0">
                <a:latin typeface="Times New Roman" pitchFamily="18" charset="0"/>
                <a:cs typeface="Times New Roman" pitchFamily="18" charset="0"/>
              </a:rPr>
              <a:t> – </a:t>
            </a:r>
            <a:r>
              <a:rPr lang="ru-RU" b="1" dirty="0" err="1">
                <a:latin typeface="Times New Roman" pitchFamily="18" charset="0"/>
                <a:cs typeface="Times New Roman" pitchFamily="18" charset="0"/>
              </a:rPr>
              <a:t>довгострокові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long-term assets</a:t>
            </a:r>
            <a:r>
              <a:rPr lang="en-US" dirty="0">
                <a:latin typeface="Times New Roman" pitchFamily="18" charset="0"/>
                <a:cs typeface="Times New Roman" pitchFamily="18" charset="0"/>
              </a:rPr>
              <a:t>), </a:t>
            </a:r>
            <a:r>
              <a:rPr lang="ru-RU" b="1" dirty="0" err="1">
                <a:latin typeface="Times New Roman" pitchFamily="18" charset="0"/>
                <a:cs typeface="Times New Roman" pitchFamily="18" charset="0"/>
              </a:rPr>
              <a:t>непоточні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non-current assets</a:t>
            </a:r>
            <a:r>
              <a:rPr lang="en-US" dirty="0">
                <a:latin typeface="Times New Roman" pitchFamily="18" charset="0"/>
                <a:cs typeface="Times New Roman" pitchFamily="18" charset="0"/>
              </a:rPr>
              <a:t>). </a:t>
            </a:r>
            <a:r>
              <a:rPr lang="ru-RU" dirty="0" err="1">
                <a:latin typeface="Times New Roman" pitchFamily="18" charset="0"/>
                <a:cs typeface="Times New Roman" pitchFamily="18" charset="0"/>
              </a:rPr>
              <a:t>Останній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зустріти</a:t>
            </a:r>
            <a:r>
              <a:rPr lang="ru-RU" dirty="0">
                <a:latin typeface="Times New Roman" pitchFamily="18" charset="0"/>
                <a:cs typeface="Times New Roman" pitchFamily="18" charset="0"/>
              </a:rPr>
              <a:t> у МСФЗ.</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71546"/>
            <a:ext cx="7239000" cy="5384190"/>
          </a:xfrm>
        </p:spPr>
        <p:txBody>
          <a:bodyPr>
            <a:normAutofit/>
          </a:bodyPr>
          <a:lstStyle/>
          <a:p>
            <a:pPr algn="just"/>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термінології</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необоротні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b="1" dirty="0">
                <a:latin typeface="Times New Roman" pitchFamily="18" charset="0"/>
                <a:cs typeface="Times New Roman" pitchFamily="18" charset="0"/>
              </a:rPr>
              <a:t> –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українському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довгострокові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long-term assets</a:t>
            </a:r>
            <a:r>
              <a:rPr lang="en-US" dirty="0">
                <a:latin typeface="Times New Roman" pitchFamily="18" charset="0"/>
                <a:cs typeface="Times New Roman" pitchFamily="18" charset="0"/>
              </a:rPr>
              <a:t>) – </a:t>
            </a:r>
            <a:r>
              <a:rPr lang="ru-RU" dirty="0">
                <a:latin typeface="Times New Roman" pitchFamily="18" charset="0"/>
                <a:cs typeface="Times New Roman" pitchFamily="18" charset="0"/>
              </a:rPr>
              <a:t>часто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західних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країнах</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непоточні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non-current assets</a:t>
            </a:r>
            <a:r>
              <a:rPr lang="en-US" dirty="0">
                <a:latin typeface="Times New Roman" pitchFamily="18" charset="0"/>
                <a:cs typeface="Times New Roman" pitchFamily="18" charset="0"/>
              </a:rPr>
              <a:t>) –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у МСФЗ.</a:t>
            </a:r>
          </a:p>
          <a:p>
            <a:pPr algn="just"/>
            <a:r>
              <a:rPr lang="ru-RU" b="1" dirty="0" err="1">
                <a:latin typeface="Times New Roman" pitchFamily="18" charset="0"/>
                <a:cs typeface="Times New Roman" pitchFamily="18" charset="0"/>
              </a:rPr>
              <a:t>Увага</a:t>
            </a:r>
            <a:r>
              <a:rPr lang="ru-RU" b="1" dirty="0">
                <a:latin typeface="Times New Roman" pitchFamily="18" charset="0"/>
                <a:cs typeface="Times New Roman" pitchFamily="18" charset="0"/>
              </a:rPr>
              <a:t>:</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довгострокові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непоточні</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назви-синоніми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багаторазового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7239000" cy="5741380"/>
          </a:xfrm>
        </p:spPr>
        <p:txBody>
          <a:bodyPr>
            <a:noAutofit/>
          </a:bodyPr>
          <a:lstStyle/>
          <a:p>
            <a:pPr algn="just"/>
            <a:r>
              <a:rPr lang="ru-RU" sz="2000" b="1" dirty="0" err="1">
                <a:latin typeface="Times New Roman" pitchFamily="18" charset="0"/>
                <a:cs typeface="Times New Roman" pitchFamily="18" charset="0"/>
              </a:rPr>
              <a:t>Чи</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може</a:t>
            </a:r>
            <a:r>
              <a:rPr lang="ru-RU" sz="2000" b="1" dirty="0">
                <a:latin typeface="Times New Roman" pitchFamily="18" charset="0"/>
                <a:cs typeface="Times New Roman" pitchFamily="18" charset="0"/>
              </a:rPr>
              <a:t> бути </a:t>
            </a:r>
            <a:r>
              <a:rPr lang="ru-RU" sz="2000" b="1" dirty="0" err="1">
                <a:latin typeface="Times New Roman" pitchFamily="18" charset="0"/>
                <a:cs typeface="Times New Roman" pitchFamily="18" charset="0"/>
              </a:rPr>
              <a:t>підприємство</a:t>
            </a:r>
            <a:r>
              <a:rPr lang="ru-RU" sz="2000" b="1" dirty="0">
                <a:latin typeface="Times New Roman" pitchFamily="18" charset="0"/>
                <a:cs typeface="Times New Roman" pitchFamily="18" charset="0"/>
              </a:rPr>
              <a:t> без </a:t>
            </a:r>
            <a:r>
              <a:rPr lang="ru-RU" sz="2000" b="1" dirty="0" err="1">
                <a:latin typeface="Times New Roman" pitchFamily="18" charset="0"/>
                <a:cs typeface="Times New Roman" pitchFamily="18" charset="0"/>
              </a:rPr>
              <a:t>необоротних</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активів</a:t>
            </a:r>
            <a:endParaRPr lang="ru-RU" sz="2000" b="1" dirty="0">
              <a:latin typeface="Times New Roman" pitchFamily="18" charset="0"/>
              <a:cs typeface="Times New Roman" pitchFamily="18" charset="0"/>
            </a:endParaRPr>
          </a:p>
          <a:p>
            <a:pPr algn="just"/>
            <a:r>
              <a:rPr lang="ru-RU" sz="2000" dirty="0" err="1">
                <a:latin typeface="Times New Roman" pitchFamily="18" charset="0"/>
                <a:cs typeface="Times New Roman" pitchFamily="18" charset="0"/>
              </a:rPr>
              <a:t>Ситуація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майже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відсутності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необоротних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можлива</a:t>
            </a:r>
            <a:r>
              <a:rPr lang="ru-RU" sz="2000" dirty="0">
                <a:latin typeface="Times New Roman" pitchFamily="18" charset="0"/>
                <a:cs typeface="Times New Roman" pitchFamily="18" charset="0"/>
              </a:rPr>
              <a:t>. Як правило, </a:t>
            </a:r>
            <a:r>
              <a:rPr lang="ru-RU" sz="2000" dirty="0" err="1">
                <a:latin typeface="Times New Roman" pitchFamily="18" charset="0"/>
                <a:cs typeface="Times New Roman" pitchFamily="18" charset="0"/>
              </a:rPr>
              <a:t>такі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займають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найбільшу</a:t>
            </a:r>
            <a:r>
              <a:rPr lang="ru-RU" sz="2000" dirty="0">
                <a:latin typeface="Times New Roman" pitchFamily="18" charset="0"/>
                <a:cs typeface="Times New Roman" pitchFamily="18" charset="0"/>
              </a:rPr>
              <a:t> вагу у </a:t>
            </a:r>
            <a:r>
              <a:rPr lang="ru-RU" sz="2000" dirty="0" err="1">
                <a:latin typeface="Times New Roman" pitchFamily="18" charset="0"/>
                <a:cs typeface="Times New Roman" pitchFamily="18" charset="0"/>
              </a:rPr>
              <a:t>загальних</a:t>
            </a:r>
            <a:r>
              <a:rPr lang="ru-RU" sz="2000" dirty="0">
                <a:latin typeface="Times New Roman" pitchFamily="18" charset="0"/>
                <a:cs typeface="Times New Roman" pitchFamily="18" charset="0"/>
              </a:rPr>
              <a:t> активах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так як </a:t>
            </a:r>
            <a:r>
              <a:rPr lang="ru-RU" sz="2000" dirty="0" err="1">
                <a:latin typeface="Times New Roman" pitchFamily="18" charset="0"/>
                <a:cs typeface="Times New Roman" pitchFamily="18" charset="0"/>
              </a:rPr>
              <a:t>складаються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здебільшого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значну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вартість</a:t>
            </a:r>
            <a:r>
              <a:rPr lang="ru-RU" sz="2000" dirty="0">
                <a:latin typeface="Times New Roman" pitchFamily="18" charset="0"/>
                <a:cs typeface="Times New Roman" pitchFamily="18" charset="0"/>
              </a:rPr>
              <a:t> у </a:t>
            </a:r>
            <a:r>
              <a:rPr lang="ru-RU" sz="2000" dirty="0" err="1">
                <a:latin typeface="Times New Roman" pitchFamily="18" charset="0"/>
                <a:cs typeface="Times New Roman" pitchFamily="18" charset="0"/>
              </a:rPr>
              <a:t>порівнянні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іншими</a:t>
            </a:r>
            <a:r>
              <a:rPr lang="ru-RU" sz="2000" dirty="0">
                <a:latin typeface="Times New Roman" pitchFamily="18" charset="0"/>
                <a:cs typeface="Times New Roman" pitchFamily="18" charset="0"/>
              </a:rPr>
              <a:t> активами. </a:t>
            </a:r>
            <a:r>
              <a:rPr lang="ru-RU" sz="2000" dirty="0" err="1">
                <a:latin typeface="Times New Roman" pitchFamily="18" charset="0"/>
                <a:cs typeface="Times New Roman" pitchFamily="18" charset="0"/>
              </a:rPr>
              <a:t>Винятком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може</a:t>
            </a:r>
            <a:r>
              <a:rPr lang="ru-RU" sz="2000" dirty="0">
                <a:latin typeface="Times New Roman" pitchFamily="18" charset="0"/>
                <a:cs typeface="Times New Roman" pitchFamily="18" charset="0"/>
              </a:rPr>
              <a:t> бути </a:t>
            </a:r>
            <a:r>
              <a:rPr lang="ru-RU" sz="2000" dirty="0" err="1">
                <a:latin typeface="Times New Roman" pitchFamily="18" charset="0"/>
                <a:cs typeface="Times New Roman" pitchFamily="18" charset="0"/>
              </a:rPr>
              <a:t>підприємство</a:t>
            </a:r>
            <a:r>
              <a:rPr lang="ru-RU" sz="2000" dirty="0">
                <a:latin typeface="Times New Roman" pitchFamily="18" charset="0"/>
                <a:cs typeface="Times New Roman" pitchFamily="18" charset="0"/>
              </a:rPr>
              <a:t>, яке </a:t>
            </a:r>
            <a:r>
              <a:rPr lang="ru-RU" sz="2000" dirty="0" err="1">
                <a:latin typeface="Times New Roman" pitchFamily="18" charset="0"/>
                <a:cs typeface="Times New Roman" pitchFamily="18" charset="0"/>
              </a:rPr>
              <a:t>орендує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наприклад</a:t>
            </a:r>
            <a:r>
              <a:rPr lang="ru-RU" sz="2000" dirty="0">
                <a:latin typeface="Times New Roman" pitchFamily="18" charset="0"/>
                <a:cs typeface="Times New Roman" pitchFamily="18" charset="0"/>
              </a:rPr>
              <a:t>:</a:t>
            </a:r>
          </a:p>
          <a:p>
            <a:pPr algn="just"/>
            <a:r>
              <a:rPr lang="ru-RU" sz="2000" dirty="0" err="1">
                <a:latin typeface="Times New Roman" pitchFamily="18" charset="0"/>
                <a:cs typeface="Times New Roman" pitchFamily="18" charset="0"/>
              </a:rPr>
              <a:t>займається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торгівлею</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торговим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посередництвом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приміщення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офісу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складу </a:t>
            </a:r>
            <a:r>
              <a:rPr lang="ru-RU" sz="2000" dirty="0" err="1">
                <a:latin typeface="Times New Roman" pitchFamily="18" charset="0"/>
                <a:cs typeface="Times New Roman" pitchFamily="18" charset="0"/>
              </a:rPr>
              <a:t>орендує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транспортних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має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Більша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частина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його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активів</a:t>
            </a:r>
            <a:r>
              <a:rPr lang="ru-RU"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це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товарні</a:t>
            </a:r>
            <a:r>
              <a:rPr lang="ru-RU" sz="2000" dirty="0">
                <a:latin typeface="Times New Roman" pitchFamily="18" charset="0"/>
                <a:cs typeface="Times New Roman" pitchFamily="18" charset="0"/>
              </a:rPr>
              <a:t> запаси,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зберігаються</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орендованому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складі</a:t>
            </a:r>
            <a:r>
              <a:rPr lang="ru-RU" sz="2000" dirty="0">
                <a:latin typeface="Times New Roman" pitchFamily="18" charset="0"/>
                <a:cs typeface="Times New Roman" pitchFamily="18" charset="0"/>
              </a:rPr>
              <a:t>. За </a:t>
            </a:r>
            <a:r>
              <a:rPr lang="ru-RU" sz="2000" dirty="0" err="1">
                <a:latin typeface="Times New Roman" pitchFamily="18" charset="0"/>
                <a:cs typeface="Times New Roman" pitchFamily="18" charset="0"/>
              </a:rPr>
              <a:t>діючими</a:t>
            </a:r>
            <a:r>
              <a:rPr lang="ru-RU" sz="2000" dirty="0">
                <a:latin typeface="Times New Roman" pitchFamily="18" charset="0"/>
                <a:cs typeface="Times New Roman" pitchFamily="18" charset="0"/>
              </a:rPr>
              <a:t> правилами </a:t>
            </a:r>
            <a:r>
              <a:rPr lang="ru-RU" sz="2000" dirty="0" err="1">
                <a:latin typeface="Times New Roman" pitchFamily="18" charset="0"/>
                <a:cs typeface="Times New Roman" pitchFamily="18" charset="0"/>
              </a:rPr>
              <a:t>орендовані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засоби</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балансі</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відображаються</a:t>
            </a:r>
            <a:r>
              <a:rPr lang="ru-RU" sz="2000" dirty="0">
                <a:latin typeface="Times New Roman" pitchFamily="18" charset="0"/>
                <a:cs typeface="Times New Roman" pitchFamily="18" charset="0"/>
              </a:rPr>
              <a:t>, тому у таких </a:t>
            </a:r>
            <a:r>
              <a:rPr lang="ru-RU" sz="2000" dirty="0" err="1">
                <a:latin typeface="Times New Roman" pitchFamily="18" charset="0"/>
                <a:cs typeface="Times New Roman" pitchFamily="18" charset="0"/>
              </a:rPr>
              <a:t>підприємств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майже</a:t>
            </a:r>
            <a:r>
              <a:rPr lang="ru-RU" sz="2000" dirty="0">
                <a:latin typeface="Times New Roman" pitchFamily="18" charset="0"/>
                <a:cs typeface="Times New Roman" pitchFamily="18" charset="0"/>
              </a:rPr>
              <a:t> не буде;</a:t>
            </a:r>
          </a:p>
          <a:p>
            <a:pPr algn="just"/>
            <a:r>
              <a:rPr lang="ru-RU" sz="2000" dirty="0" err="1">
                <a:latin typeface="Times New Roman" pitchFamily="18" charset="0"/>
                <a:cs typeface="Times New Roman" pitchFamily="18" charset="0"/>
              </a:rPr>
              <a:t>надає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лише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послуги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потребують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значних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капітальних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інвестицій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розробка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програмного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забезпечення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маркетингові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послуги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т.д.). </a:t>
            </a:r>
            <a:r>
              <a:rPr lang="ru-RU" sz="2000" dirty="0" err="1">
                <a:latin typeface="Times New Roman" pitchFamily="18" charset="0"/>
                <a:cs typeface="Times New Roman" pitchFamily="18" charset="0"/>
              </a:rPr>
              <a:t>Однак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комп’ютерна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техніка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меблі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тощо</a:t>
            </a:r>
            <a:r>
              <a:rPr lang="ru-RU" sz="2000" dirty="0">
                <a:latin typeface="Times New Roman" pitchFamily="18" charset="0"/>
                <a:cs typeface="Times New Roman" pitchFamily="18" charset="0"/>
              </a:rPr>
              <a:t> у такого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як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попереднього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будуть</a:t>
            </a:r>
            <a:r>
              <a:rPr lang="ru-RU" sz="2000" dirty="0">
                <a:latin typeface="Times New Roman" pitchFamily="18" charset="0"/>
                <a:cs typeface="Times New Roman" pitchFamily="18" charset="0"/>
              </a:rPr>
              <a:t> все одно на </a:t>
            </a:r>
            <a:r>
              <a:rPr lang="ru-RU" sz="2000" dirty="0" err="1">
                <a:latin typeface="Times New Roman" pitchFamily="18" charset="0"/>
                <a:cs typeface="Times New Roman" pitchFamily="18" charset="0"/>
              </a:rPr>
              <a:t>балансі</a:t>
            </a:r>
            <a:r>
              <a:rPr lang="ru-RU" sz="2000" dirty="0">
                <a:latin typeface="Times New Roman" pitchFamily="18" charset="0"/>
                <a:cs typeface="Times New Roman" pitchFamily="18"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7239000" cy="5955694"/>
          </a:xfrm>
        </p:spPr>
        <p:txBody>
          <a:bodyPr>
            <a:normAutofit lnSpcReduction="10000"/>
          </a:bodyPr>
          <a:lstStyle/>
          <a:p>
            <a:pPr algn="just">
              <a:buNone/>
            </a:pPr>
            <a:r>
              <a:rPr lang="ru-RU" dirty="0"/>
              <a:t>		</a:t>
            </a:r>
            <a:r>
              <a:rPr lang="ru-RU" b="1" dirty="0" err="1">
                <a:latin typeface="Times New Roman" pitchFamily="18" charset="0"/>
                <a:cs typeface="Times New Roman" pitchFamily="18" charset="0"/>
              </a:rPr>
              <a:t>Основні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засоби</a:t>
            </a:r>
            <a:r>
              <a:rPr lang="ru-RU" b="1" dirty="0">
                <a:latin typeface="Times New Roman" pitchFamily="18" charset="0"/>
                <a:cs typeface="Times New Roman" pitchFamily="18" charset="0"/>
              </a:rPr>
              <a:t> (ОЗ)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очікується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використовувати</a:t>
            </a:r>
            <a:r>
              <a:rPr lang="ru-RU" dirty="0">
                <a:latin typeface="Times New Roman" pitchFamily="18" charset="0"/>
                <a:cs typeface="Times New Roman" pitchFamily="18" charset="0"/>
              </a:rPr>
              <a:t> як </a:t>
            </a:r>
            <a:r>
              <a:rPr lang="ru-RU" dirty="0" err="1">
                <a:latin typeface="Times New Roman" pitchFamily="18" charset="0"/>
                <a:cs typeface="Times New Roman" pitchFamily="18" charset="0"/>
              </a:rPr>
              <a:t>засоби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праці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строком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ніж</a:t>
            </a:r>
            <a:r>
              <a:rPr lang="ru-RU" dirty="0">
                <a:latin typeface="Times New Roman" pitchFamily="18" charset="0"/>
                <a:cs typeface="Times New Roman" pitchFamily="18" charset="0"/>
              </a:rPr>
              <a:t> один </a:t>
            </a:r>
            <a:r>
              <a:rPr lang="ru-RU" dirty="0" err="1">
                <a:latin typeface="Times New Roman" pitchFamily="18" charset="0"/>
                <a:cs typeface="Times New Roman" pitchFamily="18" charset="0"/>
              </a:rPr>
              <a:t>рік</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господарській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для </a:t>
            </a:r>
            <a:r>
              <a:rPr lang="ru-RU" dirty="0" err="1">
                <a:latin typeface="Times New Roman" pitchFamily="18" charset="0"/>
                <a:cs typeface="Times New Roman" pitchFamily="18" charset="0"/>
              </a:rPr>
              <a:t>адміністративних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соціально-культурних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побутових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цілей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Існує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застарілий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основні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фонди</a:t>
            </a:r>
            <a:r>
              <a:rPr lang="ru-RU" dirty="0">
                <a:latin typeface="Times New Roman" pitchFamily="18" charset="0"/>
                <a:cs typeface="Times New Roman" pitchFamily="18" charset="0"/>
              </a:rPr>
              <a:t>. ОЗ </a:t>
            </a:r>
            <a:r>
              <a:rPr lang="ru-RU" dirty="0" err="1">
                <a:latin typeface="Times New Roman" pitchFamily="18" charset="0"/>
                <a:cs typeface="Times New Roman" pitchFamily="18" charset="0"/>
              </a:rPr>
              <a:t>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частиною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балансі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підприємства</a:t>
            </a:r>
            <a:r>
              <a:rPr lang="ru-RU"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lgn="just">
              <a:buNone/>
            </a:pPr>
            <a:r>
              <a:rPr lang="ru-RU" dirty="0">
                <a:latin typeface="Times New Roman" pitchFamily="18" charset="0"/>
                <a:cs typeface="Times New Roman" pitchFamily="18" charset="0"/>
              </a:rPr>
              <a:t>		</a:t>
            </a:r>
            <a:r>
              <a:rPr lang="ru-RU" b="1" dirty="0" err="1">
                <a:latin typeface="Times New Roman" pitchFamily="18" charset="0"/>
                <a:cs typeface="Times New Roman" pitchFamily="18" charset="0"/>
              </a:rPr>
              <a:t>Критерії</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визнання</a:t>
            </a:r>
            <a:r>
              <a:rPr lang="ru-RU" b="1" dirty="0">
                <a:latin typeface="Times New Roman" pitchFamily="18" charset="0"/>
                <a:cs typeface="Times New Roman" pitchFamily="18" charset="0"/>
              </a:rPr>
              <a:t> основного </a:t>
            </a:r>
            <a:r>
              <a:rPr lang="ru-RU" b="1" dirty="0" err="1">
                <a:latin typeface="Times New Roman" pitchFamily="18" charset="0"/>
                <a:cs typeface="Times New Roman" pitchFamily="18" charset="0"/>
              </a:rPr>
              <a:t>засобу</a:t>
            </a:r>
            <a:r>
              <a:rPr lang="ru-RU" b="1" dirty="0">
                <a:latin typeface="Times New Roman" pitchFamily="18" charset="0"/>
                <a:cs typeface="Times New Roman" pitchFamily="18" charset="0"/>
              </a:rPr>
              <a:t>:</a:t>
            </a:r>
          </a:p>
          <a:p>
            <a:pPr marL="514350" indent="-514350" algn="just">
              <a:buAutoNum type="arabicParenR"/>
            </a:pP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матеріальний</a:t>
            </a:r>
            <a:r>
              <a:rPr lang="ru-RU" dirty="0">
                <a:latin typeface="Times New Roman" pitchFamily="18" charset="0"/>
                <a:cs typeface="Times New Roman" pitchFamily="18" charset="0"/>
              </a:rPr>
              <a:t>; </a:t>
            </a:r>
          </a:p>
          <a:p>
            <a:pPr marL="514350" indent="-514350" algn="just">
              <a:buAutoNum type="arabicParenR"/>
            </a:pP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засіб</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праці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тобто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об’єкт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практично не </a:t>
            </a:r>
            <a:r>
              <a:rPr lang="ru-RU" dirty="0" err="1">
                <a:latin typeface="Times New Roman" pitchFamily="18" charset="0"/>
                <a:cs typeface="Times New Roman" pitchFamily="18" charset="0"/>
              </a:rPr>
              <a:t>змінює</a:t>
            </a:r>
            <a:r>
              <a:rPr lang="ru-RU" dirty="0">
                <a:latin typeface="Times New Roman" pitchFamily="18" charset="0"/>
                <a:cs typeface="Times New Roman" pitchFamily="18" charset="0"/>
              </a:rPr>
              <a:t> свою форму у </a:t>
            </a:r>
            <a:r>
              <a:rPr lang="ru-RU" dirty="0" err="1">
                <a:latin typeface="Times New Roman" pitchFamily="18" charset="0"/>
                <a:cs typeface="Times New Roman" pitchFamily="18" charset="0"/>
              </a:rPr>
              <a:t>процесі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a:t>
            </a:r>
          </a:p>
          <a:p>
            <a:pPr marL="514350" indent="-514350" algn="just">
              <a:buAutoNum type="arabicParenR"/>
            </a:pPr>
            <a:r>
              <a:rPr lang="ru-RU" dirty="0" err="1">
                <a:latin typeface="Times New Roman" pitchFamily="18" charset="0"/>
                <a:cs typeface="Times New Roman" pitchFamily="18" charset="0"/>
              </a:rPr>
              <a:t>очікується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довгострокове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1 року</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9697" name="Object 1"/>
          <p:cNvGraphicFramePr>
            <a:graphicFrameLocks noChangeAspect="1"/>
          </p:cNvGraphicFramePr>
          <p:nvPr/>
        </p:nvGraphicFramePr>
        <p:xfrm>
          <a:off x="642910" y="457200"/>
          <a:ext cx="7215238" cy="5400692"/>
        </p:xfrm>
        <a:graphic>
          <a:graphicData uri="http://schemas.openxmlformats.org/presentationml/2006/ole">
            <mc:AlternateContent xmlns:mc="http://schemas.openxmlformats.org/markup-compatibility/2006">
              <mc:Choice xmlns:v="urn:schemas-microsoft-com:vml" Requires="v">
                <p:oleObj name="Picture" r:id="rId2" imgW="3419856" imgH="3410712" progId="Word.Picture.8">
                  <p:embed/>
                </p:oleObj>
              </mc:Choice>
              <mc:Fallback>
                <p:oleObj name="Picture" r:id="rId2" imgW="3419856" imgH="3410712" progId="Word.Picture.8">
                  <p:embed/>
                  <p:pic>
                    <p:nvPicPr>
                      <p:cNvPr id="29697"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910" y="457200"/>
                        <a:ext cx="7215238" cy="54006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699" name="Rectangle 3"/>
          <p:cNvSpPr>
            <a:spLocks noChangeArrowheads="1"/>
          </p:cNvSpPr>
          <p:nvPr/>
        </p:nvSpPr>
        <p:spPr bwMode="auto">
          <a:xfrm>
            <a:off x="0" y="4929199"/>
            <a:ext cx="7715272"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r>
              <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rPr>
              <a:t>Рис. 1.</a:t>
            </a:r>
            <a:r>
              <a:rPr kumimoji="0" lang="uk-UA" sz="1300" b="0" i="1" u="none" strike="noStrike" cap="none" normalizeH="0" baseline="0" dirty="0">
                <a:ln>
                  <a:noFill/>
                </a:ln>
                <a:solidFill>
                  <a:schemeClr val="tx1"/>
                </a:solidFill>
                <a:effectLst/>
                <a:latin typeface="Arial" pitchFamily="34" charset="0"/>
                <a:ea typeface="Times New Roman" pitchFamily="18" charset="0"/>
                <a:cs typeface="Arial" pitchFamily="34" charset="0"/>
              </a:rPr>
              <a:t> Класифікація основних засобів</a:t>
            </a:r>
            <a:endParaRPr kumimoji="0" lang="uk-UA"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ru-RU" sz="1800" b="0" i="0" u="none" strike="noStrike" cap="none" normalizeH="0" baseline="0">
                <a:ln>
                  <a:noFill/>
                </a:ln>
                <a:solidFill>
                  <a:schemeClr val="tx1"/>
                </a:solidFill>
                <a:effectLst/>
                <a:latin typeface="Arial" charset="0"/>
                <a:cs typeface="Arial" charset="0"/>
              </a:rPr>
            </a:br>
            <a:endParaRPr kumimoji="0" lang="ru-RU" sz="1800" b="0" i="0" u="none" strike="noStrike" cap="none" normalizeH="0" baseline="0">
              <a:ln>
                <a:noFill/>
              </a:ln>
              <a:solidFill>
                <a:schemeClr val="tx1"/>
              </a:solidFill>
              <a:effectLst/>
              <a:latin typeface="Arial" charset="0"/>
              <a:cs typeface="Arial" charset="0"/>
            </a:endParaRPr>
          </a:p>
        </p:txBody>
      </p:sp>
      <p:graphicFrame>
        <p:nvGraphicFramePr>
          <p:cNvPr id="8" name="Таблица 7"/>
          <p:cNvGraphicFramePr>
            <a:graphicFrameLocks noGrp="1"/>
          </p:cNvGraphicFramePr>
          <p:nvPr/>
        </p:nvGraphicFramePr>
        <p:xfrm>
          <a:off x="500034" y="500043"/>
          <a:ext cx="8215370" cy="5607599"/>
        </p:xfrm>
        <a:graphic>
          <a:graphicData uri="http://schemas.openxmlformats.org/drawingml/2006/table">
            <a:tbl>
              <a:tblPr/>
              <a:tblGrid>
                <a:gridCol w="2000264">
                  <a:extLst>
                    <a:ext uri="{9D8B030D-6E8A-4147-A177-3AD203B41FA5}">
                      <a16:colId xmlns:a16="http://schemas.microsoft.com/office/drawing/2014/main" val="20000"/>
                    </a:ext>
                  </a:extLst>
                </a:gridCol>
                <a:gridCol w="6215106">
                  <a:extLst>
                    <a:ext uri="{9D8B030D-6E8A-4147-A177-3AD203B41FA5}">
                      <a16:colId xmlns:a16="http://schemas.microsoft.com/office/drawing/2014/main" val="20001"/>
                    </a:ext>
                  </a:extLst>
                </a:gridCol>
              </a:tblGrid>
              <a:tr h="309992">
                <a:tc>
                  <a:txBody>
                    <a:bodyPr/>
                    <a:lstStyle/>
                    <a:p>
                      <a:pPr algn="ctr">
                        <a:spcAft>
                          <a:spcPts val="0"/>
                        </a:spcAft>
                      </a:pPr>
                      <a:r>
                        <a:rPr lang="uk-UA" sz="2000" b="1" dirty="0">
                          <a:latin typeface="Times New Roman" pitchFamily="18" charset="0"/>
                          <a:cs typeface="Times New Roman" pitchFamily="18" charset="0"/>
                        </a:rPr>
                        <a:t>Види оцінки ОЗ</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000" b="1" dirty="0">
                          <a:latin typeface="Times New Roman" pitchFamily="18" charset="0"/>
                          <a:cs typeface="Times New Roman" pitchFamily="18" charset="0"/>
                        </a:rPr>
                        <a:t>Пояснення</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98952">
                <a:tc>
                  <a:txBody>
                    <a:bodyPr/>
                    <a:lstStyle/>
                    <a:p>
                      <a:pPr algn="just">
                        <a:spcAft>
                          <a:spcPts val="0"/>
                        </a:spcAft>
                      </a:pPr>
                      <a:r>
                        <a:rPr kumimoji="0" lang="uk-UA" sz="2000" kern="1200" dirty="0">
                          <a:solidFill>
                            <a:schemeClr val="tx1"/>
                          </a:solidFill>
                          <a:latin typeface="Times New Roman" pitchFamily="18" charset="0"/>
                          <a:ea typeface="+mn-ea"/>
                          <a:cs typeface="Times New Roman" pitchFamily="18" charset="0"/>
                        </a:rPr>
                        <a:t>Первісна вартість основних засобів </a:t>
                      </a:r>
                      <a:endParaRPr lang="uk-UA"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kumimoji="0" lang="uk-UA" sz="2000" kern="1200" dirty="0">
                          <a:solidFill>
                            <a:schemeClr val="tx1"/>
                          </a:solidFill>
                          <a:latin typeface="Times New Roman" pitchFamily="18" charset="0"/>
                          <a:ea typeface="+mn-ea"/>
                          <a:cs typeface="Times New Roman" pitchFamily="18" charset="0"/>
                        </a:rPr>
                        <a:t>Визначається як історична (фактична) собівартість основних засобів у сумі грошових коштів, сплачених при придбанні або створенні необоротних активів.</a:t>
                      </a:r>
                      <a:endParaRPr kumimoji="0" lang="ru-RU" sz="2000" kern="1200" dirty="0">
                        <a:solidFill>
                          <a:schemeClr val="tx1"/>
                        </a:solidFill>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99214">
                <a:tc>
                  <a:txBody>
                    <a:bodyPr/>
                    <a:lstStyle/>
                    <a:p>
                      <a:pPr algn="l">
                        <a:spcAft>
                          <a:spcPts val="0"/>
                        </a:spcAft>
                      </a:pPr>
                      <a:r>
                        <a:rPr kumimoji="0" lang="ru-RU" sz="2000" kern="1200" dirty="0" err="1">
                          <a:solidFill>
                            <a:schemeClr val="tx1"/>
                          </a:solidFill>
                          <a:latin typeface="Times New Roman" pitchFamily="18" charset="0"/>
                          <a:ea typeface="+mn-ea"/>
                          <a:cs typeface="Times New Roman" pitchFamily="18" charset="0"/>
                        </a:rPr>
                        <a:t>Залишкова</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a:t>
                      </a:r>
                      <a:r>
                        <a:rPr kumimoji="0" lang="ru-RU" sz="2000" kern="1200" dirty="0" err="1">
                          <a:solidFill>
                            <a:schemeClr val="tx1"/>
                          </a:solidFill>
                          <a:latin typeface="Times New Roman" pitchFamily="18" charset="0"/>
                          <a:ea typeface="+mn-ea"/>
                          <a:cs typeface="Times New Roman" pitchFamily="18" charset="0"/>
                        </a:rPr>
                        <a:t>балансова</a:t>
                      </a:r>
                      <a:r>
                        <a:rPr kumimoji="0" lang="ru-RU" sz="2000" kern="1200" dirty="0">
                          <a:solidFill>
                            <a:schemeClr val="tx1"/>
                          </a:solidFill>
                          <a:latin typeface="Times New Roman" pitchFamily="18" charset="0"/>
                          <a:ea typeface="+mn-ea"/>
                          <a:cs typeface="Times New Roman" pitchFamily="18" charset="0"/>
                        </a:rPr>
                        <a:t>)</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err="1">
                          <a:solidFill>
                            <a:schemeClr val="tx1"/>
                          </a:solidFill>
                          <a:latin typeface="Times New Roman" pitchFamily="18" charset="0"/>
                          <a:ea typeface="+mn-ea"/>
                          <a:cs typeface="Times New Roman" pitchFamily="18" charset="0"/>
                        </a:rPr>
                        <a:t>Первісна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 – </a:t>
                      </a:r>
                      <a:r>
                        <a:rPr kumimoji="0" lang="ru-RU" sz="2000" kern="1200" dirty="0" err="1">
                          <a:solidFill>
                            <a:schemeClr val="tx1"/>
                          </a:solidFill>
                          <a:latin typeface="Times New Roman" pitchFamily="18" charset="0"/>
                          <a:ea typeface="+mn-ea"/>
                          <a:cs typeface="Times New Roman" pitchFamily="18" charset="0"/>
                        </a:rPr>
                        <a:t>накопичений</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знос</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амортизація</a:t>
                      </a:r>
                      <a:r>
                        <a:rPr kumimoji="0" lang="ru-RU" sz="2000" kern="1200" dirty="0">
                          <a:solidFill>
                            <a:schemeClr val="tx1"/>
                          </a:solidFill>
                          <a:latin typeface="Times New Roman" pitchFamily="18" charset="0"/>
                          <a:ea typeface="+mn-ea"/>
                          <a:cs typeface="Times New Roman" pitchFamily="18" charset="0"/>
                        </a:rPr>
                        <a:t>)</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43418">
                <a:tc>
                  <a:txBody>
                    <a:bodyPr/>
                    <a:lstStyle/>
                    <a:p>
                      <a:pPr algn="l">
                        <a:spcAft>
                          <a:spcPts val="0"/>
                        </a:spcAft>
                      </a:pPr>
                      <a:r>
                        <a:rPr kumimoji="0" lang="ru-RU" sz="2000" kern="1200" dirty="0">
                          <a:solidFill>
                            <a:schemeClr val="tx1"/>
                          </a:solidFill>
                          <a:latin typeface="Times New Roman" pitchFamily="18" charset="0"/>
                          <a:ea typeface="+mn-ea"/>
                          <a:cs typeface="Times New Roman" pitchFamily="18" charset="0"/>
                        </a:rPr>
                        <a:t>Справедлива</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a:solidFill>
                            <a:schemeClr val="tx1"/>
                          </a:solidFill>
                          <a:latin typeface="Times New Roman" pitchFamily="18" charset="0"/>
                          <a:ea typeface="+mn-ea"/>
                          <a:cs typeface="Times New Roman" pitchFamily="18" charset="0"/>
                        </a:rPr>
                        <a:t>Сума, за яку </a:t>
                      </a:r>
                      <a:r>
                        <a:rPr kumimoji="0" lang="ru-RU" sz="2000" kern="1200" dirty="0" err="1">
                          <a:solidFill>
                            <a:schemeClr val="tx1"/>
                          </a:solidFill>
                          <a:latin typeface="Times New Roman" pitchFamily="18" charset="0"/>
                          <a:ea typeface="+mn-ea"/>
                          <a:cs typeface="Times New Roman" pitchFamily="18" charset="0"/>
                        </a:rPr>
                        <a:t>можна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продати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даний</a:t>
                      </a:r>
                      <a:r>
                        <a:rPr kumimoji="0" lang="ru-RU" sz="2000" kern="1200" dirty="0">
                          <a:solidFill>
                            <a:schemeClr val="tx1"/>
                          </a:solidFill>
                          <a:latin typeface="Times New Roman" pitchFamily="18" charset="0"/>
                          <a:ea typeface="+mn-ea"/>
                          <a:cs typeface="Times New Roman" pitchFamily="18" charset="0"/>
                        </a:rPr>
                        <a:t> ОЗ за </a:t>
                      </a:r>
                      <a:r>
                        <a:rPr kumimoji="0" lang="ru-RU" sz="2000" kern="1200" dirty="0" err="1">
                          <a:solidFill>
                            <a:schemeClr val="tx1"/>
                          </a:solidFill>
                          <a:latin typeface="Times New Roman" pitchFamily="18" charset="0"/>
                          <a:ea typeface="+mn-ea"/>
                          <a:cs typeface="Times New Roman" pitchFamily="18" charset="0"/>
                        </a:rPr>
                        <a:t>звичайних</a:t>
                      </a:r>
                      <a:r>
                        <a:rPr kumimoji="0" lang="ru-RU" sz="2000" kern="1200" dirty="0">
                          <a:solidFill>
                            <a:schemeClr val="tx1"/>
                          </a:solidFill>
                          <a:latin typeface="Times New Roman" pitchFamily="18" charset="0"/>
                          <a:ea typeface="+mn-ea"/>
                          <a:cs typeface="Times New Roman" pitchFamily="18" charset="0"/>
                        </a:rPr>
                        <a:t> умов, коли </a:t>
                      </a:r>
                      <a:r>
                        <a:rPr kumimoji="0" lang="ru-RU" sz="2000" kern="1200" dirty="0" err="1">
                          <a:solidFill>
                            <a:schemeClr val="tx1"/>
                          </a:solidFill>
                          <a:latin typeface="Times New Roman" pitchFamily="18" charset="0"/>
                          <a:ea typeface="+mn-ea"/>
                          <a:cs typeface="Times New Roman" pitchFamily="18" charset="0"/>
                        </a:rPr>
                        <a:t>сторони</a:t>
                      </a:r>
                      <a:r>
                        <a:rPr kumimoji="0" lang="ru-RU" sz="2000" kern="1200" dirty="0">
                          <a:solidFill>
                            <a:schemeClr val="tx1"/>
                          </a:solidFill>
                          <a:latin typeface="Times New Roman" pitchFamily="18" charset="0"/>
                          <a:ea typeface="+mn-ea"/>
                          <a:cs typeface="Times New Roman" pitchFamily="18" charset="0"/>
                        </a:rPr>
                        <a:t> угоди </a:t>
                      </a:r>
                      <a:r>
                        <a:rPr kumimoji="0" lang="ru-RU" sz="2000" kern="1200" dirty="0" err="1">
                          <a:solidFill>
                            <a:schemeClr val="tx1"/>
                          </a:solidFill>
                          <a:latin typeface="Times New Roman" pitchFamily="18" charset="0"/>
                          <a:ea typeface="+mn-ea"/>
                          <a:cs typeface="Times New Roman" pitchFamily="18" charset="0"/>
                        </a:rPr>
                        <a:t>незалежні</a:t>
                      </a:r>
                      <a:r>
                        <a:rPr kumimoji="0" lang="ru-RU" sz="2000" kern="1200" dirty="0">
                          <a:solidFill>
                            <a:schemeClr val="tx1"/>
                          </a:solidFill>
                          <a:latin typeface="Times New Roman" pitchFamily="18" charset="0"/>
                          <a:ea typeface="+mn-ea"/>
                          <a:cs typeface="Times New Roman" pitchFamily="18" charset="0"/>
                        </a:rPr>
                        <a:t> та </a:t>
                      </a:r>
                      <a:r>
                        <a:rPr kumimoji="0" lang="ru-RU" sz="2000" kern="1200" dirty="0" err="1">
                          <a:solidFill>
                            <a:schemeClr val="tx1"/>
                          </a:solidFill>
                          <a:latin typeface="Times New Roman" pitchFamily="18" charset="0"/>
                          <a:ea typeface="+mn-ea"/>
                          <a:cs typeface="Times New Roman" pitchFamily="18" charset="0"/>
                        </a:rPr>
                        <a:t>обізнані</a:t>
                      </a:r>
                      <a:r>
                        <a:rPr kumimoji="0" lang="ru-RU" sz="2000" kern="1200" dirty="0">
                          <a:solidFill>
                            <a:schemeClr val="tx1"/>
                          </a:solidFill>
                          <a:latin typeface="Times New Roman" pitchFamily="18" charset="0"/>
                          <a:ea typeface="+mn-ea"/>
                          <a:cs typeface="Times New Roman" pitchFamily="18" charset="0"/>
                        </a:rPr>
                        <a:t> в </a:t>
                      </a:r>
                      <a:r>
                        <a:rPr kumimoji="0" lang="ru-RU" sz="2000" kern="1200" dirty="0" err="1">
                          <a:solidFill>
                            <a:schemeClr val="tx1"/>
                          </a:solidFill>
                          <a:latin typeface="Times New Roman" pitchFamily="18" charset="0"/>
                          <a:ea typeface="+mn-ea"/>
                          <a:cs typeface="Times New Roman" pitchFamily="18" charset="0"/>
                        </a:rPr>
                        <a:t>усіх</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умовах</a:t>
                      </a:r>
                      <a:r>
                        <a:rPr kumimoji="0" lang="ru-RU" sz="2000" kern="1200" dirty="0">
                          <a:solidFill>
                            <a:schemeClr val="tx1"/>
                          </a:solidFill>
                          <a:latin typeface="Times New Roman" pitchFamily="18" charset="0"/>
                          <a:ea typeface="+mn-ea"/>
                          <a:cs typeface="Times New Roman" pitchFamily="18" charset="0"/>
                        </a:rPr>
                        <a:t> угоди </a:t>
                      </a:r>
                      <a:r>
                        <a:rPr kumimoji="0" lang="ru-RU" sz="2000" kern="1200" dirty="0" err="1">
                          <a:solidFill>
                            <a:schemeClr val="tx1"/>
                          </a:solidFill>
                          <a:latin typeface="Times New Roman" pitchFamily="18" charset="0"/>
                          <a:ea typeface="+mn-ea"/>
                          <a:cs typeface="Times New Roman" pitchFamily="18" charset="0"/>
                        </a:rPr>
                        <a:t>і</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господарській</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ситуації</a:t>
                      </a:r>
                      <a:r>
                        <a:rPr kumimoji="0" lang="ru-RU" sz="2000" kern="1200" dirty="0">
                          <a:solidFill>
                            <a:schemeClr val="tx1"/>
                          </a:solidFill>
                          <a:latin typeface="Times New Roman" pitchFamily="18" charset="0"/>
                          <a:ea typeface="+mn-ea"/>
                          <a:cs typeface="Times New Roman" pitchFamily="18" charset="0"/>
                        </a:rPr>
                        <a:t> на ринку. </a:t>
                      </a:r>
                      <a:r>
                        <a:rPr kumimoji="0" lang="ru-RU" sz="2000" kern="1200" dirty="0" err="1">
                          <a:solidFill>
                            <a:schemeClr val="tx1"/>
                          </a:solidFill>
                          <a:latin typeface="Times New Roman" pitchFamily="18" charset="0"/>
                          <a:ea typeface="+mn-ea"/>
                          <a:cs typeface="Times New Roman" pitchFamily="18" charset="0"/>
                        </a:rPr>
                        <a:t>Різновидами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справедливої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вартості</a:t>
                      </a:r>
                      <a:r>
                        <a:rPr kumimoji="0" lang="ru-RU" sz="2000" kern="1200" dirty="0">
                          <a:solidFill>
                            <a:schemeClr val="tx1"/>
                          </a:solidFill>
                          <a:latin typeface="Times New Roman" pitchFamily="18" charset="0"/>
                          <a:ea typeface="+mn-ea"/>
                          <a:cs typeface="Times New Roman" pitchFamily="18" charset="0"/>
                        </a:rPr>
                        <a:t> є:</a:t>
                      </a:r>
                      <a:r>
                        <a:rPr kumimoji="0" lang="ru-RU" sz="2000" kern="1200" baseline="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ринкова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відновлювальна</a:t>
                      </a:r>
                      <a:r>
                        <a:rPr kumimoji="0" lang="ru-RU" sz="2000" kern="1200" baseline="0" dirty="0">
                          <a:solidFill>
                            <a:schemeClr val="tx1"/>
                          </a:solidFill>
                          <a:latin typeface="Times New Roman" pitchFamily="18" charset="0"/>
                          <a:ea typeface="+mn-ea"/>
                          <a:cs typeface="Times New Roman" pitchFamily="18" charset="0"/>
                        </a:rPr>
                        <a:t> </a:t>
                      </a:r>
                      <a:r>
                        <a:rPr kumimoji="0" lang="ru-RU" sz="2000" kern="1200" baseline="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620589">
                <a:tc>
                  <a:txBody>
                    <a:bodyPr/>
                    <a:lstStyle/>
                    <a:p>
                      <a:pPr algn="l">
                        <a:spcAft>
                          <a:spcPts val="0"/>
                        </a:spcAft>
                      </a:pPr>
                      <a:r>
                        <a:rPr kumimoji="0" lang="ru-RU" sz="2000" kern="1200" dirty="0" err="1">
                          <a:solidFill>
                            <a:schemeClr val="tx1"/>
                          </a:solidFill>
                          <a:latin typeface="Times New Roman" pitchFamily="18" charset="0"/>
                          <a:ea typeface="+mn-ea"/>
                          <a:cs typeface="Times New Roman" pitchFamily="18" charset="0"/>
                        </a:rPr>
                        <a:t>Ліквідаційна</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a:solidFill>
                            <a:schemeClr val="tx1"/>
                          </a:solidFill>
                          <a:latin typeface="Times New Roman" pitchFamily="18" charset="0"/>
                          <a:ea typeface="+mn-ea"/>
                          <a:cs typeface="Times New Roman" pitchFamily="18" charset="0"/>
                        </a:rPr>
                        <a:t>Сума </a:t>
                      </a:r>
                      <a:r>
                        <a:rPr kumimoji="0" lang="ru-RU" sz="2000" kern="1200" dirty="0" err="1">
                          <a:solidFill>
                            <a:schemeClr val="tx1"/>
                          </a:solidFill>
                          <a:latin typeface="Times New Roman" pitchFamily="18" charset="0"/>
                          <a:ea typeface="+mn-ea"/>
                          <a:cs typeface="Times New Roman" pitchFamily="18" charset="0"/>
                        </a:rPr>
                        <a:t>коштів</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або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інших</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активів</a:t>
                      </a:r>
                      <a:r>
                        <a:rPr kumimoji="0" lang="ru-RU" sz="2000" kern="1200" dirty="0">
                          <a:solidFill>
                            <a:schemeClr val="tx1"/>
                          </a:solidFill>
                          <a:latin typeface="Times New Roman" pitchFamily="18" charset="0"/>
                          <a:ea typeface="+mn-ea"/>
                          <a:cs typeface="Times New Roman" pitchFamily="18" charset="0"/>
                        </a:rPr>
                        <a:t>, яку </a:t>
                      </a:r>
                      <a:r>
                        <a:rPr kumimoji="0" lang="ru-RU" sz="2000" kern="1200" dirty="0" err="1">
                          <a:solidFill>
                            <a:schemeClr val="tx1"/>
                          </a:solidFill>
                          <a:latin typeface="Times New Roman" pitchFamily="18" charset="0"/>
                          <a:ea typeface="+mn-ea"/>
                          <a:cs typeface="Times New Roman" pitchFamily="18" charset="0"/>
                        </a:rPr>
                        <a:t>очікується</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отримати</a:t>
                      </a:r>
                      <a:r>
                        <a:rPr kumimoji="0" lang="ru-RU" sz="2000" kern="1200" dirty="0">
                          <a:solidFill>
                            <a:schemeClr val="tx1"/>
                          </a:solidFill>
                          <a:latin typeface="Times New Roman" pitchFamily="18" charset="0"/>
                          <a:ea typeface="+mn-ea"/>
                          <a:cs typeface="Times New Roman" pitchFamily="18" charset="0"/>
                        </a:rPr>
                        <a:t> при </a:t>
                      </a:r>
                      <a:r>
                        <a:rPr kumimoji="0" lang="ru-RU" sz="2000" kern="1200" dirty="0" err="1">
                          <a:solidFill>
                            <a:schemeClr val="tx1"/>
                          </a:solidFill>
                          <a:latin typeface="Times New Roman" pitchFamily="18" charset="0"/>
                          <a:ea typeface="+mn-ea"/>
                          <a:cs typeface="Times New Roman" pitchFamily="18" charset="0"/>
                        </a:rPr>
                        <a:t>реалізації</a:t>
                      </a:r>
                      <a:r>
                        <a:rPr kumimoji="0" lang="ru-RU" sz="2000" kern="1200" dirty="0">
                          <a:solidFill>
                            <a:schemeClr val="tx1"/>
                          </a:solidFill>
                          <a:latin typeface="Times New Roman" pitchFamily="18" charset="0"/>
                          <a:ea typeface="+mn-ea"/>
                          <a:cs typeface="Times New Roman" pitchFamily="18" charset="0"/>
                        </a:rPr>
                        <a:t> ОЗ </a:t>
                      </a:r>
                      <a:r>
                        <a:rPr kumimoji="0" lang="ru-RU" sz="2000" kern="1200" dirty="0" err="1">
                          <a:solidFill>
                            <a:schemeClr val="tx1"/>
                          </a:solidFill>
                          <a:latin typeface="Times New Roman" pitchFamily="18" charset="0"/>
                          <a:ea typeface="+mn-ea"/>
                          <a:cs typeface="Times New Roman" pitchFamily="18" charset="0"/>
                        </a:rPr>
                        <a:t>або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його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ліквідації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після</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закінчення</a:t>
                      </a:r>
                      <a:r>
                        <a:rPr kumimoji="0" lang="ru-RU" sz="2000" kern="1200" dirty="0">
                          <a:solidFill>
                            <a:schemeClr val="tx1"/>
                          </a:solidFill>
                          <a:latin typeface="Times New Roman" pitchFamily="18" charset="0"/>
                          <a:ea typeface="+mn-ea"/>
                          <a:cs typeface="Times New Roman" pitchFamily="18" charset="0"/>
                        </a:rPr>
                        <a:t> строку </a:t>
                      </a:r>
                      <a:r>
                        <a:rPr kumimoji="0" lang="ru-RU" sz="2000" kern="1200" dirty="0" err="1">
                          <a:solidFill>
                            <a:schemeClr val="tx1"/>
                          </a:solidFill>
                          <a:latin typeface="Times New Roman" pitchFamily="18" charset="0"/>
                          <a:ea typeface="+mn-ea"/>
                          <a:cs typeface="Times New Roman" pitchFamily="18" charset="0"/>
                        </a:rPr>
                        <a:t>корисного</a:t>
                      </a:r>
                      <a:r>
                        <a:rPr lang="ru-RU" sz="2000" dirty="0">
                          <a:latin typeface="Times New Roman" pitchFamily="18" charset="0"/>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експлуатації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якщо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відняти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витрати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пов’язані</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a:t>
                      </a:r>
                      <a:r>
                        <a:rPr kumimoji="0" lang="ru-RU" sz="2000" kern="1200" dirty="0">
                          <a:solidFill>
                            <a:schemeClr val="tx1"/>
                          </a:solidFill>
                          <a:latin typeface="Times New Roman" pitchFamily="18" charset="0"/>
                          <a:ea typeface="+mn-ea"/>
                          <a:cs typeface="Times New Roman" pitchFamily="18" charset="0"/>
                        </a:rPr>
                        <a:t> таким </a:t>
                      </a:r>
                      <a:r>
                        <a:rPr kumimoji="0" lang="ru-RU" sz="2000" kern="1200" dirty="0" err="1">
                          <a:solidFill>
                            <a:schemeClr val="tx1"/>
                          </a:solidFill>
                          <a:latin typeface="Times New Roman" pitchFamily="18" charset="0"/>
                          <a:ea typeface="+mn-ea"/>
                          <a:cs typeface="Times New Roman" pitchFamily="18" charset="0"/>
                        </a:rPr>
                        <a:t>продажем</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a:t>
                      </a:r>
                      <a:r>
                        <a:rPr kumimoji="0" lang="ru-RU" sz="2000" kern="1200" dirty="0" err="1">
                          <a:solidFill>
                            <a:schemeClr val="tx1"/>
                          </a:solidFill>
                          <a:latin typeface="Times New Roman" pitchFamily="18" charset="0"/>
                          <a:ea typeface="+mn-ea"/>
                          <a:cs typeface="Times New Roman" pitchFamily="18" charset="0"/>
                        </a:rPr>
                        <a:t>ліквідацією</a:t>
                      </a:r>
                      <a:r>
                        <a:rPr kumimoji="0" lang="ru-RU" sz="2000" kern="1200" dirty="0">
                          <a:solidFill>
                            <a:schemeClr val="tx1"/>
                          </a:solidFill>
                          <a:latin typeface="Times New Roman" pitchFamily="18" charset="0"/>
                          <a:ea typeface="+mn-ea"/>
                          <a:cs typeface="Times New Roman" pitchFamily="18" charset="0"/>
                        </a:rPr>
                        <a:t>)</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571480"/>
            <a:ext cx="7429552" cy="5170646"/>
          </a:xfrm>
          <a:prstGeom prst="rect">
            <a:avLst/>
          </a:prstGeom>
        </p:spPr>
        <p:txBody>
          <a:bodyPr wrap="square">
            <a:spAutoFit/>
          </a:bodyPr>
          <a:lstStyle/>
          <a:p>
            <a:pPr algn="just"/>
            <a:r>
              <a:rPr lang="uk-UA" sz="2200" dirty="0"/>
              <a:t>	</a:t>
            </a:r>
            <a:r>
              <a:rPr lang="uk-UA" sz="2200" dirty="0">
                <a:latin typeface="Times New Roman" pitchFamily="18" charset="0"/>
                <a:cs typeface="Times New Roman" pitchFamily="18" charset="0"/>
              </a:rPr>
              <a:t>Теоретичні основи амортизації </a:t>
            </a:r>
            <a:r>
              <a:rPr lang="uk-UA" sz="2200" dirty="0" err="1">
                <a:latin typeface="Times New Roman" pitchFamily="18" charset="0"/>
                <a:cs typeface="Times New Roman" pitchFamily="18" charset="0"/>
              </a:rPr>
              <a:t>грунтуються</a:t>
            </a:r>
            <a:r>
              <a:rPr lang="uk-UA" sz="2200" dirty="0">
                <a:latin typeface="Times New Roman" pitchFamily="18" charset="0"/>
                <a:cs typeface="Times New Roman" pitchFamily="18" charset="0"/>
              </a:rPr>
              <a:t> на 3-х фазах: зносі, амортизації та відтворенні основних засобів. 	</a:t>
            </a:r>
            <a:r>
              <a:rPr lang="uk-UA" sz="2200" b="1" i="1" dirty="0">
                <a:latin typeface="Times New Roman" pitchFamily="18" charset="0"/>
                <a:cs typeface="Times New Roman" pitchFamily="18" charset="0"/>
              </a:rPr>
              <a:t>Фізичний знос </a:t>
            </a:r>
            <a:r>
              <a:rPr lang="uk-UA" sz="2200" dirty="0">
                <a:latin typeface="Times New Roman" pitchFamily="18" charset="0"/>
                <a:cs typeface="Times New Roman" pitchFamily="18" charset="0"/>
              </a:rPr>
              <a:t>представляє собою частину вартості, яку переносить на продукцію засіб праці внаслідок його використання в тому розмірі, в якому він втрачає споживчу вартість. Фізичний знос є результатом використання основних засобів, а також дії природних факторів. Цей знос частково відновлюється шляхом ремонту, реконструкції і модернізації основних фондів.</a:t>
            </a:r>
            <a:endParaRPr lang="ru-RU" sz="2200" dirty="0">
              <a:latin typeface="Times New Roman" pitchFamily="18" charset="0"/>
              <a:cs typeface="Times New Roman" pitchFamily="18" charset="0"/>
            </a:endParaRPr>
          </a:p>
          <a:p>
            <a:pPr algn="just"/>
            <a:r>
              <a:rPr lang="uk-UA" sz="2200" dirty="0">
                <a:latin typeface="Times New Roman" pitchFamily="18" charset="0"/>
                <a:cs typeface="Times New Roman" pitchFamily="18" charset="0"/>
              </a:rPr>
              <a:t>	</a:t>
            </a:r>
            <a:r>
              <a:rPr lang="uk-UA" sz="2200" b="1" i="1" dirty="0">
                <a:latin typeface="Times New Roman" pitchFamily="18" charset="0"/>
                <a:cs typeface="Times New Roman" pitchFamily="18" charset="0"/>
              </a:rPr>
              <a:t>Моральний знос </a:t>
            </a:r>
            <a:r>
              <a:rPr lang="uk-UA" sz="2200" dirty="0">
                <a:latin typeface="Times New Roman" pitchFamily="18" charset="0"/>
                <a:cs typeface="Times New Roman" pitchFamily="18" charset="0"/>
              </a:rPr>
              <a:t>проявляється в тому, що застарілі основні засоби за своєю конструкцією, продуктивністю, економічністю, якістю продукції відстають від нових зразків. Тому періодично виникає необхідність заміни основних засобів, особливо їх активної частини. </a:t>
            </a:r>
            <a:endParaRPr lang="ru-RU" sz="2200" dirty="0">
              <a:latin typeface="Times New Roman" pitchFamily="18" charset="0"/>
              <a:cs typeface="Times New Roman" pitchFamily="18" charset="0"/>
            </a:endParaRPr>
          </a:p>
          <a:p>
            <a:endParaRPr lang="ru-RU" sz="2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42910" y="714357"/>
            <a:ext cx="7072362" cy="6370975"/>
          </a:xfrm>
          <a:prstGeom prst="rect">
            <a:avLst/>
          </a:prstGeom>
        </p:spPr>
        <p:txBody>
          <a:bodyPr wrap="square">
            <a:spAutoFit/>
          </a:bodyPr>
          <a:lstStyle/>
          <a:p>
            <a:pPr algn="just"/>
            <a:r>
              <a:rPr lang="uk-UA" sz="2400" b="1" i="1" dirty="0">
                <a:latin typeface="Times New Roman" pitchFamily="18" charset="0"/>
                <a:cs typeface="Times New Roman" pitchFamily="18" charset="0"/>
              </a:rPr>
              <a:t>	Амортизація</a:t>
            </a:r>
            <a:r>
              <a:rPr lang="uk-UA" sz="2400" dirty="0">
                <a:latin typeface="Times New Roman" pitchFamily="18" charset="0"/>
                <a:cs typeface="Times New Roman" pitchFamily="18" charset="0"/>
              </a:rPr>
              <a:t> – це процес поступового перенесення вартості основних виробничих фондів і нематеріальних активів з врахуванням витрат на їх придбання, виготовлення або поліпшення згідно з нормами амортизаційних відрахувань, встановлених законодавством на продукцію, що виготовляється з їх допомогою. </a:t>
            </a: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Термін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знос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вживається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тільки</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основних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засобів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Щодо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нематеріальних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біологічних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лише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амортизація</a:t>
            </a:r>
            <a:r>
              <a:rPr lang="ru-RU" sz="2400"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Однак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серед</a:t>
            </a:r>
            <a:r>
              <a:rPr lang="ru-RU" sz="2400" dirty="0">
                <a:latin typeface="Times New Roman" pitchFamily="18" charset="0"/>
                <a:cs typeface="Times New Roman" pitchFamily="18" charset="0"/>
              </a:rPr>
              <a:t> ОЗ не </a:t>
            </a:r>
            <a:r>
              <a:rPr lang="ru-RU" sz="2400" dirty="0" err="1">
                <a:latin typeface="Times New Roman" pitchFamily="18" charset="0"/>
                <a:cs typeface="Times New Roman" pitchFamily="18" charset="0"/>
              </a:rPr>
              <a:t>амортизується</a:t>
            </a: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земля</a:t>
            </a:r>
            <a:r>
              <a:rPr lang="ru-RU" sz="2400" dirty="0">
                <a:latin typeface="Times New Roman" pitchFamily="18" charset="0"/>
                <a:cs typeface="Times New Roman" pitchFamily="18" charset="0"/>
              </a:rPr>
              <a:t>. Причина в тому,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амортизація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відображенням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фізичного</a:t>
            </a:r>
            <a:r>
              <a:rPr lang="ru-RU" sz="2400" dirty="0">
                <a:latin typeface="Times New Roman" pitchFamily="18" charset="0"/>
                <a:cs typeface="Times New Roman" pitchFamily="18" charset="0"/>
              </a:rPr>
              <a:t>/морального </a:t>
            </a:r>
            <a:r>
              <a:rPr lang="ru-RU" sz="2400" dirty="0" err="1">
                <a:latin typeface="Times New Roman" pitchFamily="18" charset="0"/>
                <a:cs typeface="Times New Roman" pitchFamily="18" charset="0"/>
              </a:rPr>
              <a:t>зносу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об’єкта</a:t>
            </a:r>
            <a:r>
              <a:rPr lang="ru-RU" sz="2400" dirty="0">
                <a:latin typeface="Times New Roman" pitchFamily="18" charset="0"/>
                <a:cs typeface="Times New Roman" pitchFamily="18" charset="0"/>
              </a:rPr>
              <a:t>, а земля –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відновний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природний</a:t>
            </a:r>
            <a:r>
              <a:rPr lang="ru-RU" sz="2400" dirty="0">
                <a:latin typeface="Times New Roman" pitchFamily="18" charset="0"/>
                <a:cs typeface="Times New Roman" pitchFamily="18" charset="0"/>
              </a:rPr>
              <a:t> ресурс, </a:t>
            </a:r>
            <a:r>
              <a:rPr lang="ru-RU" sz="2400" dirty="0" err="1">
                <a:latin typeface="Times New Roman" pitchFamily="18" charset="0"/>
                <a:cs typeface="Times New Roman" pitchFamily="18" charset="0"/>
              </a:rPr>
              <a:t>який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зношуватися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a:t>
            </a:r>
            <a:r>
              <a:rPr lang="ru-RU" sz="2400" dirty="0">
                <a:latin typeface="Times New Roman" pitchFamily="18" charset="0"/>
                <a:cs typeface="Times New Roman" pitchFamily="18" charset="0"/>
              </a:rPr>
              <a:t> «морально </a:t>
            </a:r>
            <a:r>
              <a:rPr lang="ru-RU" sz="2400" dirty="0" err="1">
                <a:latin typeface="Times New Roman" pitchFamily="18" charset="0"/>
                <a:cs typeface="Times New Roman" pitchFamily="18" charset="0"/>
              </a:rPr>
              <a:t>старіти</a:t>
            </a:r>
            <a:r>
              <a:rPr lang="ru-RU" sz="2400" dirty="0">
                <a:latin typeface="Times New Roman" pitchFamily="18" charset="0"/>
                <a:cs typeface="Times New Roman" pitchFamily="18" charset="0"/>
              </a:rPr>
              <a:t>» не</a:t>
            </a:r>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785786" y="214290"/>
            <a:ext cx="7215238" cy="4062651"/>
          </a:xfrm>
          <a:prstGeom prst="rect">
            <a:avLst/>
          </a:prstGeom>
        </p:spPr>
        <p:txBody>
          <a:bodyPr wrap="square">
            <a:spAutoFit/>
          </a:bodyPr>
          <a:lstStyle/>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Оборотні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активи</a:t>
            </a:r>
            <a:r>
              <a:rPr lang="ru-RU" sz="2400" b="1" dirty="0">
                <a:latin typeface="Times New Roman" pitchFamily="18" charset="0"/>
                <a:cs typeface="Times New Roman" pitchFamily="18" charset="0"/>
              </a:rPr>
              <a:t> (НП(С)БО 1) – </a:t>
            </a:r>
            <a:r>
              <a:rPr lang="ru-RU" sz="2400" b="1" dirty="0" err="1">
                <a:latin typeface="Times New Roman" pitchFamily="18" charset="0"/>
                <a:cs typeface="Times New Roman" pitchFamily="18" charset="0"/>
              </a:rPr>
              <a:t>гроші</a:t>
            </a:r>
            <a:r>
              <a:rPr lang="ru-RU" sz="2400" b="1" dirty="0">
                <a:latin typeface="Times New Roman" pitchFamily="18" charset="0"/>
                <a:cs typeface="Times New Roman" pitchFamily="18" charset="0"/>
              </a:rPr>
              <a:t> та </a:t>
            </a:r>
            <a:r>
              <a:rPr lang="ru-RU" sz="2400" b="1" dirty="0" err="1">
                <a:latin typeface="Times New Roman" pitchFamily="18" charset="0"/>
                <a:cs typeface="Times New Roman" pitchFamily="18" charset="0"/>
              </a:rPr>
              <a:t>їх</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еквіваленти</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що</a:t>
            </a:r>
            <a:r>
              <a:rPr lang="ru-RU" sz="2400" b="1" dirty="0">
                <a:latin typeface="Times New Roman" pitchFamily="18" charset="0"/>
                <a:cs typeface="Times New Roman" pitchFamily="18" charset="0"/>
              </a:rPr>
              <a:t> не </a:t>
            </a:r>
            <a:r>
              <a:rPr lang="ru-RU" sz="2400" b="1" dirty="0" err="1">
                <a:latin typeface="Times New Roman" pitchFamily="18" charset="0"/>
                <a:cs typeface="Times New Roman" pitchFamily="18" charset="0"/>
              </a:rPr>
              <a:t>об</a:t>
            </a:r>
            <a:r>
              <a:rPr lang="ru-RU" sz="2400" dirty="0" err="1">
                <a:latin typeface="Times New Roman" pitchFamily="18" charset="0"/>
                <a:cs typeface="Times New Roman" pitchFamily="18" charset="0"/>
              </a:rPr>
              <a:t>межені</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використанні</a:t>
            </a:r>
            <a:r>
              <a:rPr lang="ru-RU" sz="2400" dirty="0">
                <a:latin typeface="Times New Roman" pitchFamily="18" charset="0"/>
                <a:cs typeface="Times New Roman" pitchFamily="18" charset="0"/>
              </a:rPr>
              <a:t>, а </a:t>
            </a:r>
            <a:r>
              <a:rPr lang="ru-RU" sz="2400" dirty="0" err="1">
                <a:latin typeface="Times New Roman" pitchFamily="18" charset="0"/>
                <a:cs typeface="Times New Roman" pitchFamily="18" charset="0"/>
              </a:rPr>
              <a:t>також</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призначені</a:t>
            </a:r>
            <a:r>
              <a:rPr lang="ru-RU" sz="2400" dirty="0">
                <a:latin typeface="Times New Roman" pitchFamily="18" charset="0"/>
                <a:cs typeface="Times New Roman" pitchFamily="18" charset="0"/>
              </a:rPr>
              <a:t> для </a:t>
            </a:r>
            <a:r>
              <a:rPr lang="ru-RU" sz="2400" dirty="0" err="1">
                <a:latin typeface="Times New Roman" pitchFamily="18" charset="0"/>
                <a:cs typeface="Times New Roman" pitchFamily="18" charset="0"/>
              </a:rPr>
              <a:t>реалізації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споживання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протягом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операційного</a:t>
            </a:r>
            <a:r>
              <a:rPr lang="ru-RU" sz="2400" dirty="0">
                <a:latin typeface="Times New Roman" pitchFamily="18" charset="0"/>
                <a:cs typeface="Times New Roman" pitchFamily="18" charset="0"/>
              </a:rPr>
              <a:t> циклу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протягом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дати</a:t>
            </a:r>
            <a:r>
              <a:rPr lang="ru-RU" sz="2400" dirty="0">
                <a:latin typeface="Times New Roman" pitchFamily="18" charset="0"/>
                <a:cs typeface="Times New Roman" pitchFamily="18" charset="0"/>
              </a:rPr>
              <a:t> балансу. </a:t>
            </a:r>
          </a:p>
          <a:p>
            <a:pPr algn="just"/>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Операційний</a:t>
            </a:r>
            <a:r>
              <a:rPr lang="ru-RU" sz="2400" i="1" dirty="0">
                <a:latin typeface="Times New Roman" pitchFamily="18" charset="0"/>
                <a:cs typeface="Times New Roman" pitchFamily="18" charset="0"/>
              </a:rPr>
              <a:t> цикл – </a:t>
            </a:r>
            <a:r>
              <a:rPr lang="ru-RU" sz="2400" i="1" dirty="0" err="1">
                <a:latin typeface="Times New Roman" pitchFamily="18" charset="0"/>
                <a:cs typeface="Times New Roman" pitchFamily="18" charset="0"/>
              </a:rPr>
              <a:t>проміжок</a:t>
            </a:r>
            <a:r>
              <a:rPr lang="ru-RU" sz="2400" i="1" dirty="0">
                <a:latin typeface="Times New Roman" pitchFamily="18" charset="0"/>
                <a:cs typeface="Times New Roman" pitchFamily="18" charset="0"/>
              </a:rPr>
              <a:t> часу </a:t>
            </a:r>
            <a:r>
              <a:rPr lang="ru-RU" sz="2400" i="1" dirty="0" err="1">
                <a:latin typeface="Times New Roman" pitchFamily="18" charset="0"/>
                <a:cs typeface="Times New Roman" pitchFamily="18" charset="0"/>
              </a:rPr>
              <a:t>між</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придбанням</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запасів</a:t>
            </a:r>
            <a:r>
              <a:rPr lang="ru-RU" sz="2400" i="1" dirty="0">
                <a:latin typeface="Times New Roman" pitchFamily="18" charset="0"/>
                <a:cs typeface="Times New Roman" pitchFamily="18" charset="0"/>
              </a:rPr>
              <a:t> для </a:t>
            </a:r>
            <a:r>
              <a:rPr lang="ru-RU" sz="2400" i="1" dirty="0" err="1">
                <a:latin typeface="Times New Roman" pitchFamily="18" charset="0"/>
                <a:cs typeface="Times New Roman" pitchFamily="18" charset="0"/>
              </a:rPr>
              <a:t>про</a:t>
            </a:r>
            <a:r>
              <a:rPr lang="ru-RU" sz="2400" dirty="0" err="1">
                <a:latin typeface="Times New Roman" pitchFamily="18" charset="0"/>
                <a:cs typeface="Times New Roman" pitchFamily="18" charset="0"/>
              </a:rPr>
              <a:t>вадження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отриманням</a:t>
            </a:r>
            <a:r>
              <a:rPr lang="ru-RU" sz="2400" dirty="0">
                <a:latin typeface="Times New Roman" pitchFamily="18" charset="0"/>
                <a:cs typeface="Times New Roman" pitchFamily="18" charset="0"/>
              </a:rPr>
              <a:t> грошей та </a:t>
            </a:r>
            <a:r>
              <a:rPr lang="ru-RU" sz="2400" dirty="0" err="1">
                <a:latin typeface="Times New Roman" pitchFamily="18" charset="0"/>
                <a:cs typeface="Times New Roman" pitchFamily="18" charset="0"/>
              </a:rPr>
              <a:t>їх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еквівалентів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реалізації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виробленої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них </a:t>
            </a:r>
            <a:r>
              <a:rPr lang="ru-RU" sz="2400" dirty="0" err="1">
                <a:latin typeface="Times New Roman" pitchFamily="18" charset="0"/>
                <a:cs typeface="Times New Roman" pitchFamily="18" charset="0"/>
              </a:rPr>
              <a:t>продукції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товарів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послуг</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p>
          <a:p>
            <a:pPr algn="just"/>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3429024"/>
          </a:xfrm>
        </p:spPr>
        <p:txBody>
          <a:bodyPr>
            <a:normAutofit/>
          </a:bodyPr>
          <a:lstStyle/>
          <a:p>
            <a:pPr marL="0" lvl="0" indent="360000" algn="ctr">
              <a:buNone/>
            </a:pPr>
            <a:r>
              <a:rPr lang="uk-UA" sz="3200" u="sng" dirty="0">
                <a:latin typeface="Times New Roman" pitchFamily="18" charset="0"/>
                <a:cs typeface="Times New Roman" pitchFamily="18" charset="0"/>
              </a:rPr>
              <a:t>Питання лекції</a:t>
            </a:r>
            <a:r>
              <a:rPr lang="uk-UA" sz="3200" dirty="0">
                <a:latin typeface="Times New Roman" pitchFamily="18" charset="0"/>
                <a:cs typeface="Times New Roman" pitchFamily="18" charset="0"/>
              </a:rPr>
              <a:t>:</a:t>
            </a:r>
          </a:p>
          <a:p>
            <a:pPr marL="0" lvl="0" indent="360000" algn="just">
              <a:buNone/>
            </a:pPr>
            <a:r>
              <a:rPr lang="ru-RU" sz="3200" i="1" dirty="0">
                <a:latin typeface="Times New Roman" pitchFamily="18" charset="0"/>
                <a:cs typeface="Times New Roman" pitchFamily="18" charset="0"/>
              </a:rPr>
              <a:t>2.1. Характеристика </a:t>
            </a:r>
            <a:r>
              <a:rPr lang="ru-RU" sz="3200" i="1" dirty="0" err="1">
                <a:latin typeface="Times New Roman" pitchFamily="18" charset="0"/>
                <a:cs typeface="Times New Roman" pitchFamily="18" charset="0"/>
              </a:rPr>
              <a:t>активів</a:t>
            </a:r>
            <a:r>
              <a:rPr lang="ru-RU" sz="3200" i="1" dirty="0">
                <a:latin typeface="Times New Roman" pitchFamily="18" charset="0"/>
                <a:cs typeface="Times New Roman" pitchFamily="18" charset="0"/>
              </a:rPr>
              <a:t> </a:t>
            </a:r>
            <a:r>
              <a:rPr lang="ru-RU" sz="3200" i="1" dirty="0" err="1">
                <a:latin typeface="Times New Roman" pitchFamily="18" charset="0"/>
                <a:cs typeface="Times New Roman" pitchFamily="18" charset="0"/>
              </a:rPr>
              <a:t>і</a:t>
            </a:r>
            <a:r>
              <a:rPr lang="ru-RU" sz="3200" i="1" dirty="0">
                <a:latin typeface="Times New Roman" pitchFamily="18" charset="0"/>
                <a:cs typeface="Times New Roman" pitchFamily="18" charset="0"/>
              </a:rPr>
              <a:t> </a:t>
            </a:r>
            <a:r>
              <a:rPr lang="ru-RU" sz="3200" i="1" dirty="0" err="1">
                <a:latin typeface="Times New Roman" pitchFamily="18" charset="0"/>
                <a:cs typeface="Times New Roman" pitchFamily="18" charset="0"/>
              </a:rPr>
              <a:t>пасивів</a:t>
            </a:r>
            <a:r>
              <a:rPr lang="ru-RU" sz="3200" i="1" dirty="0">
                <a:latin typeface="Times New Roman" pitchFamily="18" charset="0"/>
                <a:cs typeface="Times New Roman" pitchFamily="18" charset="0"/>
              </a:rPr>
              <a:t> балансу</a:t>
            </a:r>
          </a:p>
          <a:p>
            <a:pPr marL="0" indent="360000" algn="just">
              <a:buNone/>
            </a:pPr>
            <a:r>
              <a:rPr lang="ru-RU" sz="3200" i="1" dirty="0">
                <a:latin typeface="Times New Roman" pitchFamily="18" charset="0"/>
                <a:cs typeface="Times New Roman" pitchFamily="18" charset="0"/>
              </a:rPr>
              <a:t>2.2. </a:t>
            </a:r>
            <a:r>
              <a:rPr lang="uk-UA" sz="3200" i="1" dirty="0">
                <a:latin typeface="Times New Roman" pitchFamily="18" charset="0"/>
                <a:cs typeface="Times New Roman" pitchFamily="18" charset="0"/>
              </a:rPr>
              <a:t>Порядок проведення оцінки майнового потенціалу підприємства</a:t>
            </a:r>
          </a:p>
          <a:p>
            <a:pPr marL="0" lvl="0" indent="360000" algn="just">
              <a:buNone/>
            </a:pPr>
            <a:endParaRPr lang="ru-RU" sz="2800" i="1" dirty="0"/>
          </a:p>
          <a:p>
            <a:pPr marL="0" lvl="0" indent="360000" algn="just">
              <a:buNone/>
            </a:pPr>
            <a:endParaRPr lang="uk-UA" sz="2800" dirty="0">
              <a:latin typeface="Times New Roman" pitchFamily="18" charset="0"/>
              <a:cs typeface="Times New Roman" pitchFamily="18" charset="0"/>
            </a:endParaRPr>
          </a:p>
          <a:p>
            <a:pPr marL="0" lvl="0" indent="360000" algn="just">
              <a:buFont typeface="+mj-lt"/>
              <a:buAutoNum type="arabicPeriod"/>
            </a:pPr>
            <a:endParaRPr lang="uk-UA" sz="2800" dirty="0">
              <a:latin typeface="Times New Roman" pitchFamily="18" charset="0"/>
              <a:cs typeface="Times New Roman" pitchFamily="18" charset="0"/>
            </a:endParaRPr>
          </a:p>
          <a:p>
            <a:pPr marL="0" lvl="0" indent="360000" algn="just">
              <a:buFont typeface="+mj-lt"/>
              <a:buAutoNum type="arabicPeriod"/>
            </a:pPr>
            <a:endParaRPr lang="uk-UA" dirty="0"/>
          </a:p>
          <a:p>
            <a:pPr>
              <a:buNone/>
            </a:pPr>
            <a:endParaRPr lang="uk-U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7239000" cy="5429288"/>
          </a:xfrm>
        </p:spPr>
        <p:txBody>
          <a:bodyPr>
            <a:normAutofit/>
          </a:bodyPr>
          <a:lstStyle/>
          <a:p>
            <a:pPr algn="just">
              <a:buNone/>
            </a:pPr>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До </a:t>
            </a:r>
            <a:r>
              <a:rPr lang="ru-RU" sz="2800" b="1" i="1" dirty="0" err="1">
                <a:latin typeface="Times New Roman" pitchFamily="18" charset="0"/>
                <a:cs typeface="Times New Roman" pitchFamily="18" charset="0"/>
              </a:rPr>
              <a:t>оборотних</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активів</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розділ</a:t>
            </a:r>
            <a:r>
              <a:rPr lang="ru-RU" sz="2800" b="1" i="1" dirty="0">
                <a:latin typeface="Times New Roman" pitchFamily="18" charset="0"/>
                <a:cs typeface="Times New Roman" pitchFamily="18" charset="0"/>
              </a:rPr>
              <a:t> ІІ активу «</a:t>
            </a:r>
            <a:r>
              <a:rPr lang="ru-RU" sz="2800" b="1" i="1" dirty="0" err="1">
                <a:latin typeface="Times New Roman" pitchFamily="18" charset="0"/>
                <a:cs typeface="Times New Roman" pitchFamily="18" charset="0"/>
              </a:rPr>
              <a:t>Оборотні</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активи</a:t>
            </a:r>
            <a:r>
              <a:rPr lang="ru-RU" sz="2800" b="1" i="1" dirty="0">
                <a:latin typeface="Times New Roman" pitchFamily="18" charset="0"/>
                <a:cs typeface="Times New Roman" pitchFamily="18" charset="0"/>
              </a:rPr>
              <a:t>», рядок </a:t>
            </a:r>
            <a:r>
              <a:rPr lang="ru-RU" sz="2800" b="1" dirty="0">
                <a:latin typeface="Times New Roman" pitchFamily="18" charset="0"/>
                <a:cs typeface="Times New Roman" pitchFamily="18" charset="0"/>
              </a:rPr>
              <a:t>1195) </a:t>
            </a:r>
            <a:r>
              <a:rPr lang="ru-RU" sz="2800" dirty="0">
                <a:latin typeface="Times New Roman" pitchFamily="18" charset="0"/>
                <a:cs typeface="Times New Roman" pitchFamily="18" charset="0"/>
              </a:rPr>
              <a:t>належать:  1) запаси; 2)  </a:t>
            </a:r>
            <a:r>
              <a:rPr lang="ru-RU" sz="2800" dirty="0" err="1">
                <a:latin typeface="Times New Roman" pitchFamily="18" charset="0"/>
                <a:cs typeface="Times New Roman" pitchFamily="18" charset="0"/>
              </a:rPr>
              <a:t>поточні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біологічні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r>
              <a:rPr lang="ru-RU" sz="2800" dirty="0">
                <a:latin typeface="Times New Roman" pitchFamily="18" charset="0"/>
                <a:cs typeface="Times New Roman" pitchFamily="18" charset="0"/>
              </a:rPr>
              <a:t>;  3) </a:t>
            </a:r>
            <a:r>
              <a:rPr lang="ru-RU" sz="2800" dirty="0" err="1">
                <a:latin typeface="Times New Roman" pitchFamily="18" charset="0"/>
                <a:cs typeface="Times New Roman" pitchFamily="18" charset="0"/>
              </a:rPr>
              <a:t>дебіторська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заборгованість</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продукцію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товари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роботи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послуги</a:t>
            </a:r>
            <a:r>
              <a:rPr lang="ru-RU" sz="2800" dirty="0">
                <a:latin typeface="Times New Roman" pitchFamily="18" charset="0"/>
                <a:cs typeface="Times New Roman" pitchFamily="18" charset="0"/>
              </a:rPr>
              <a:t>; 4)  </a:t>
            </a:r>
            <a:r>
              <a:rPr lang="ru-RU" sz="2800" dirty="0" err="1">
                <a:latin typeface="Times New Roman" pitchFamily="18" charset="0"/>
                <a:cs typeface="Times New Roman" pitchFamily="18" charset="0"/>
              </a:rPr>
              <a:t>дебіторська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заборгованість</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розрахунками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виданими</a:t>
            </a:r>
            <a:r>
              <a:rPr lang="ru-RU" sz="2800" dirty="0">
                <a:latin typeface="Times New Roman" pitchFamily="18" charset="0"/>
                <a:cs typeface="Times New Roman" pitchFamily="18" charset="0"/>
              </a:rPr>
              <a:t> авансами,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бюджетом (у тому </a:t>
            </a:r>
            <a:r>
              <a:rPr lang="ru-RU" sz="2800" dirty="0" err="1">
                <a:latin typeface="Times New Roman" pitchFamily="18" charset="0"/>
                <a:cs typeface="Times New Roman" pitchFamily="18" charset="0"/>
              </a:rPr>
              <a:t>числі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податку</a:t>
            </a:r>
            <a:r>
              <a:rPr lang="ru-RU" sz="2800" dirty="0">
                <a:latin typeface="Times New Roman" pitchFamily="18" charset="0"/>
                <a:cs typeface="Times New Roman" pitchFamily="18" charset="0"/>
              </a:rPr>
              <a:t> на </a:t>
            </a:r>
            <a:r>
              <a:rPr lang="ru-RU" sz="2800" dirty="0" err="1">
                <a:latin typeface="Times New Roman" pitchFamily="18" charset="0"/>
                <a:cs typeface="Times New Roman" pitchFamily="18" charset="0"/>
              </a:rPr>
              <a:t>прибуток</a:t>
            </a:r>
            <a:r>
              <a:rPr lang="ru-RU" sz="2800" dirty="0">
                <a:latin typeface="Times New Roman" pitchFamily="18" charset="0"/>
                <a:cs typeface="Times New Roman" pitchFamily="18" charset="0"/>
              </a:rPr>
              <a:t>); 5) </a:t>
            </a:r>
            <a:r>
              <a:rPr lang="ru-RU" sz="2800" dirty="0" err="1">
                <a:latin typeface="Times New Roman" pitchFamily="18" charset="0"/>
                <a:cs typeface="Times New Roman" pitchFamily="18" charset="0"/>
              </a:rPr>
              <a:t>інша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поточна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деіторська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заборгованість</a:t>
            </a:r>
            <a:r>
              <a:rPr lang="ru-RU" sz="2800" dirty="0">
                <a:latin typeface="Times New Roman" pitchFamily="18" charset="0"/>
                <a:cs typeface="Times New Roman" pitchFamily="18" charset="0"/>
              </a:rPr>
              <a:t>; 6) </a:t>
            </a:r>
            <a:r>
              <a:rPr lang="ru-RU" sz="2800" dirty="0" err="1">
                <a:latin typeface="Times New Roman" pitchFamily="18" charset="0"/>
                <a:cs typeface="Times New Roman" pitchFamily="18" charset="0"/>
              </a:rPr>
              <a:t>поточні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інвестиції</a:t>
            </a:r>
            <a:r>
              <a:rPr lang="ru-RU" sz="2800" dirty="0">
                <a:latin typeface="Times New Roman" pitchFamily="18" charset="0"/>
                <a:cs typeface="Times New Roman" pitchFamily="18" charset="0"/>
              </a:rPr>
              <a:t>; 7) </a:t>
            </a:r>
            <a:r>
              <a:rPr lang="ru-RU" sz="2800" dirty="0" err="1">
                <a:latin typeface="Times New Roman" pitchFamily="18" charset="0"/>
                <a:cs typeface="Times New Roman" pitchFamily="18" charset="0"/>
              </a:rPr>
              <a:t>гроші</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їх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еквіваленти</a:t>
            </a:r>
            <a:r>
              <a:rPr lang="ru-RU" sz="2800" dirty="0">
                <a:latin typeface="Times New Roman" pitchFamily="18" charset="0"/>
                <a:cs typeface="Times New Roman" pitchFamily="18" charset="0"/>
              </a:rPr>
              <a:t>; 8)  </a:t>
            </a:r>
            <a:r>
              <a:rPr lang="ru-RU" sz="2800" dirty="0" err="1">
                <a:latin typeface="Times New Roman" pitchFamily="18" charset="0"/>
                <a:cs typeface="Times New Roman" pitchFamily="18" charset="0"/>
              </a:rPr>
              <a:t>витрати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майбутніх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періодів</a:t>
            </a:r>
            <a:r>
              <a:rPr lang="ru-RU" sz="2800" dirty="0">
                <a:latin typeface="Times New Roman" pitchFamily="18" charset="0"/>
                <a:cs typeface="Times New Roman" pitchFamily="18" charset="0"/>
              </a:rPr>
              <a:t>; 9) </a:t>
            </a:r>
            <a:r>
              <a:rPr lang="ru-RU" sz="2800" dirty="0" err="1">
                <a:latin typeface="Times New Roman" pitchFamily="18" charset="0"/>
                <a:cs typeface="Times New Roman" pitchFamily="18" charset="0"/>
              </a:rPr>
              <a:t>інші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оборотні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7239000" cy="3786214"/>
          </a:xfrm>
        </p:spPr>
        <p:txBody>
          <a:bodyPr/>
          <a:lstStyle/>
          <a:p>
            <a:pPr>
              <a:buNone/>
            </a:pPr>
            <a:r>
              <a:rPr lang="ru-RU" dirty="0"/>
              <a:t>		</a:t>
            </a:r>
          </a:p>
          <a:p>
            <a:pPr algn="just">
              <a:buNone/>
            </a:pPr>
            <a:r>
              <a:rPr lang="ru-RU" dirty="0"/>
              <a:t>		</a:t>
            </a:r>
            <a:r>
              <a:rPr lang="ru-RU" sz="2800" b="1" dirty="0" err="1">
                <a:latin typeface="Times New Roman" pitchFamily="18" charset="0"/>
                <a:cs typeface="Times New Roman" pitchFamily="18" charset="0"/>
              </a:rPr>
              <a:t>Оборотні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активи</a:t>
            </a:r>
            <a:r>
              <a:rPr lang="ru-RU" sz="2800" b="1" dirty="0">
                <a:latin typeface="Times New Roman" pitchFamily="18" charset="0"/>
                <a:cs typeface="Times New Roman" pitchFamily="18" charset="0"/>
              </a:rPr>
              <a:t> </a:t>
            </a:r>
            <a:r>
              <a:rPr lang="ru-RU" sz="2800" dirty="0" err="1">
                <a:latin typeface="Times New Roman" pitchFamily="18" charset="0"/>
                <a:cs typeface="Times New Roman" pitchFamily="18" charset="0"/>
              </a:rPr>
              <a:t>можуть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перебувати</a:t>
            </a:r>
            <a:r>
              <a:rPr lang="ru-RU" sz="2800" dirty="0">
                <a:latin typeface="Times New Roman" pitchFamily="18" charset="0"/>
                <a:cs typeface="Times New Roman" pitchFamily="18" charset="0"/>
              </a:rPr>
              <a:t> у </a:t>
            </a:r>
            <a:r>
              <a:rPr lang="ru-RU" sz="2800" b="1" dirty="0" err="1">
                <a:latin typeface="Times New Roman" pitchFamily="18" charset="0"/>
                <a:cs typeface="Times New Roman" pitchFamily="18" charset="0"/>
              </a:rPr>
              <a:t>сфері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виробництва</a:t>
            </a:r>
            <a:r>
              <a:rPr lang="ru-RU" sz="2800" b="1" dirty="0">
                <a:latin typeface="Times New Roman" pitchFamily="18" charset="0"/>
                <a:cs typeface="Times New Roman" pitchFamily="18" charset="0"/>
              </a:rPr>
              <a:t> </a:t>
            </a:r>
            <a:r>
              <a:rPr lang="ru-RU" sz="2800" dirty="0">
                <a:latin typeface="Times New Roman" pitchFamily="18" charset="0"/>
                <a:cs typeface="Times New Roman" pitchFamily="18" charset="0"/>
              </a:rPr>
              <a:t>(</a:t>
            </a:r>
            <a:r>
              <a:rPr lang="ru-RU" sz="2800" dirty="0" err="1">
                <a:latin typeface="Times New Roman" pitchFamily="18" charset="0"/>
                <a:cs typeface="Times New Roman" pitchFamily="18" charset="0"/>
              </a:rPr>
              <a:t>виробничі</a:t>
            </a:r>
            <a:r>
              <a:rPr lang="ru-RU" sz="2800" dirty="0">
                <a:latin typeface="Times New Roman" pitchFamily="18" charset="0"/>
                <a:cs typeface="Times New Roman" pitchFamily="18" charset="0"/>
              </a:rPr>
              <a:t> запаси, </a:t>
            </a:r>
            <a:r>
              <a:rPr lang="ru-RU" sz="2800" dirty="0" err="1">
                <a:latin typeface="Times New Roman" pitchFamily="18" charset="0"/>
                <a:cs typeface="Times New Roman" pitchFamily="18" charset="0"/>
              </a:rPr>
              <a:t>поточні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біологічні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незавершене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виробництво</a:t>
            </a:r>
            <a:r>
              <a:rPr lang="ru-RU" sz="2800" dirty="0">
                <a:latin typeface="Times New Roman" pitchFamily="18" charset="0"/>
                <a:cs typeface="Times New Roman" pitchFamily="18" charset="0"/>
              </a:rPr>
              <a:t>) та у </a:t>
            </a:r>
            <a:r>
              <a:rPr lang="ru-RU" sz="2800" b="1" dirty="0" err="1">
                <a:latin typeface="Times New Roman" pitchFamily="18" charset="0"/>
                <a:cs typeface="Times New Roman" pitchFamily="18" charset="0"/>
              </a:rPr>
              <a:t>сфері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обігу</a:t>
            </a:r>
            <a:r>
              <a:rPr lang="ru-RU" sz="2800" b="1" dirty="0">
                <a:latin typeface="Times New Roman" pitchFamily="18" charset="0"/>
                <a:cs typeface="Times New Roman" pitchFamily="18" charset="0"/>
              </a:rPr>
              <a:t> </a:t>
            </a:r>
            <a:r>
              <a:rPr lang="ru-RU" sz="2800" dirty="0">
                <a:latin typeface="Times New Roman" pitchFamily="18" charset="0"/>
                <a:cs typeface="Times New Roman" pitchFamily="18" charset="0"/>
              </a:rPr>
              <a:t>(готова </a:t>
            </a:r>
            <a:r>
              <a:rPr lang="ru-RU" sz="2800" dirty="0" err="1">
                <a:latin typeface="Times New Roman" pitchFamily="18" charset="0"/>
                <a:cs typeface="Times New Roman" pitchFamily="18" charset="0"/>
              </a:rPr>
              <a:t>продукція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товари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кошти</a:t>
            </a:r>
            <a:r>
              <a:rPr lang="ru-RU" sz="2800" dirty="0">
                <a:latin typeface="Times New Roman" pitchFamily="18" charset="0"/>
                <a:cs typeface="Times New Roman" pitchFamily="18" charset="0"/>
              </a:rPr>
              <a:t> у </a:t>
            </a:r>
            <a:r>
              <a:rPr lang="ru-RU" sz="2800" dirty="0" err="1">
                <a:latin typeface="Times New Roman" pitchFamily="18" charset="0"/>
                <a:cs typeface="Times New Roman" pitchFamily="18" charset="0"/>
              </a:rPr>
              <a:t>розрахунках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короткострокові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вкладення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гроші</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касі</a:t>
            </a:r>
            <a:r>
              <a:rPr lang="ru-RU" sz="2800" dirty="0">
                <a:latin typeface="Times New Roman" pitchFamily="18" charset="0"/>
                <a:cs typeface="Times New Roman" pitchFamily="18" charset="0"/>
              </a:rPr>
              <a:t>, на </a:t>
            </a:r>
            <a:r>
              <a:rPr lang="ru-RU" sz="2800" dirty="0" err="1">
                <a:latin typeface="Times New Roman" pitchFamily="18" charset="0"/>
                <a:cs typeface="Times New Roman" pitchFamily="18" charset="0"/>
              </a:rPr>
              <a:t>рахунках</a:t>
            </a:r>
            <a:r>
              <a:rPr lang="ru-RU" sz="2800" dirty="0">
                <a:latin typeface="Times New Roman" pitchFamily="18" charset="0"/>
                <a:cs typeface="Times New Roman" pitchFamily="18" charset="0"/>
              </a:rPr>
              <a:t> у банках </a:t>
            </a:r>
            <a:r>
              <a:rPr lang="ru-RU" sz="2800" dirty="0" err="1">
                <a:latin typeface="Times New Roman" pitchFamily="18" charset="0"/>
                <a:cs typeface="Times New Roman" pitchFamily="18" charset="0"/>
              </a:rPr>
              <a:t>тощо</a:t>
            </a:r>
            <a:r>
              <a:rPr lang="ru-RU" sz="2800" dirty="0">
                <a:latin typeface="Times New Roman" pitchFamily="18" charset="0"/>
                <a:cs typeface="Times New Roman" pitchFamily="18" charset="0"/>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642910" y="928671"/>
            <a:ext cx="6858048" cy="3539430"/>
          </a:xfrm>
          <a:prstGeom prst="rect">
            <a:avLst/>
          </a:prstGeom>
        </p:spPr>
        <p:txBody>
          <a:bodyPr wrap="square">
            <a:spAutoFit/>
          </a:bodyPr>
          <a:lstStyle/>
          <a:p>
            <a:pPr algn="just"/>
            <a:r>
              <a:rPr lang="ru-RU" sz="2800" dirty="0">
                <a:latin typeface="Times New Roman" pitchFamily="18" charset="0"/>
                <a:cs typeface="Times New Roman" pitchFamily="18" charset="0"/>
              </a:rPr>
              <a:t>У </a:t>
            </a:r>
            <a:r>
              <a:rPr lang="ru-RU" sz="2800" dirty="0" err="1">
                <a:latin typeface="Times New Roman" pitchFamily="18" charset="0"/>
                <a:cs typeface="Times New Roman" pitchFamily="18" charset="0"/>
              </a:rPr>
              <a:t>розділі</a:t>
            </a:r>
            <a:r>
              <a:rPr lang="ru-RU" sz="2800" dirty="0">
                <a:latin typeface="Times New Roman" pitchFamily="18" charset="0"/>
                <a:cs typeface="Times New Roman" pitchFamily="18" charset="0"/>
              </a:rPr>
              <a:t> ІІІ активу балансу </a:t>
            </a:r>
            <a:r>
              <a:rPr lang="ru-RU" sz="2800" i="1" dirty="0">
                <a:latin typeface="Times New Roman" pitchFamily="18" charset="0"/>
                <a:cs typeface="Times New Roman" pitchFamily="18" charset="0"/>
              </a:rPr>
              <a:t>«</a:t>
            </a:r>
            <a:r>
              <a:rPr lang="ru-RU" sz="2800" i="1" dirty="0" err="1">
                <a:latin typeface="Times New Roman" pitchFamily="18" charset="0"/>
                <a:cs typeface="Times New Roman" pitchFamily="18" charset="0"/>
              </a:rPr>
              <a:t>Необоротні</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активи</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утримувані</a:t>
            </a:r>
            <a:r>
              <a:rPr lang="ru-RU" sz="2800" i="1" dirty="0">
                <a:latin typeface="Times New Roman" pitchFamily="18" charset="0"/>
                <a:cs typeface="Times New Roman" pitchFamily="18" charset="0"/>
              </a:rPr>
              <a:t> для</a:t>
            </a:r>
            <a:r>
              <a:rPr lang="en-US" sz="2800" i="1" dirty="0">
                <a:latin typeface="Times New Roman" pitchFamily="18" charset="0"/>
                <a:cs typeface="Times New Roman" pitchFamily="18" charset="0"/>
              </a:rPr>
              <a:t> </a:t>
            </a:r>
            <a:r>
              <a:rPr lang="ru-RU" sz="2800" i="1" dirty="0">
                <a:latin typeface="Times New Roman" pitchFamily="18" charset="0"/>
                <a:cs typeface="Times New Roman" pitchFamily="18" charset="0"/>
              </a:rPr>
              <a:t>продажу, та </a:t>
            </a:r>
            <a:r>
              <a:rPr lang="ru-RU" sz="2800" i="1" dirty="0" err="1">
                <a:latin typeface="Times New Roman" pitchFamily="18" charset="0"/>
                <a:cs typeface="Times New Roman" pitchFamily="18" charset="0"/>
              </a:rPr>
              <a:t>групи</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вибуття</a:t>
            </a:r>
            <a:r>
              <a:rPr lang="ru-RU" sz="2800" i="1" dirty="0">
                <a:latin typeface="Times New Roman" pitchFamily="18" charset="0"/>
                <a:cs typeface="Times New Roman" pitchFamily="18" charset="0"/>
              </a:rPr>
              <a:t>» (рядок 1200) </a:t>
            </a:r>
            <a:r>
              <a:rPr lang="ru-RU" sz="2800" i="1" dirty="0" err="1">
                <a:latin typeface="Times New Roman" pitchFamily="18" charset="0"/>
                <a:cs typeface="Times New Roman" pitchFamily="18" charset="0"/>
              </a:rPr>
              <a:t>відображається</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вартість</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необо</a:t>
            </a:r>
            <a:r>
              <a:rPr lang="ru-RU" sz="2800" dirty="0" err="1">
                <a:latin typeface="Times New Roman" pitchFamily="18" charset="0"/>
                <a:cs typeface="Times New Roman" pitchFamily="18" charset="0"/>
              </a:rPr>
              <a:t>ротних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активів</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груп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вибуття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утримуваних</a:t>
            </a:r>
            <a:r>
              <a:rPr lang="ru-RU" sz="2800" dirty="0">
                <a:latin typeface="Times New Roman" pitchFamily="18" charset="0"/>
                <a:cs typeface="Times New Roman" pitchFamily="18" charset="0"/>
              </a:rPr>
              <a:t> для продажу,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визначається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відповідно</a:t>
            </a:r>
            <a:r>
              <a:rPr lang="ru-RU" sz="2800" dirty="0">
                <a:latin typeface="Times New Roman" pitchFamily="18" charset="0"/>
                <a:cs typeface="Times New Roman" pitchFamily="18" charset="0"/>
              </a:rPr>
              <a:t> до П(С)БО 27 «</a:t>
            </a:r>
            <a:r>
              <a:rPr lang="ru-RU" sz="2800" dirty="0" err="1">
                <a:latin typeface="Times New Roman" pitchFamily="18" charset="0"/>
                <a:cs typeface="Times New Roman" pitchFamily="18" charset="0"/>
              </a:rPr>
              <a:t>Необоротні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утримувані</a:t>
            </a:r>
            <a:r>
              <a:rPr lang="ru-RU" sz="2800" dirty="0">
                <a:latin typeface="Times New Roman" pitchFamily="18" charset="0"/>
                <a:cs typeface="Times New Roman" pitchFamily="18" charset="0"/>
              </a:rPr>
              <a:t> для продажу,</a:t>
            </a:r>
            <a:r>
              <a:rPr lang="en-US" sz="2800" dirty="0">
                <a:latin typeface="Times New Roman" pitchFamily="18" charset="0"/>
                <a:cs typeface="Times New Roman" pitchFamily="18" charset="0"/>
              </a:rPr>
              <a:t> </a:t>
            </a:r>
            <a:r>
              <a:rPr lang="ru-RU" sz="2800" dirty="0">
                <a:latin typeface="Times New Roman" pitchFamily="18" charset="0"/>
                <a:cs typeface="Times New Roman" pitchFamily="18" charset="0"/>
              </a:rPr>
              <a:t>та </a:t>
            </a:r>
            <a:r>
              <a:rPr lang="ru-RU" sz="2800" dirty="0" err="1">
                <a:latin typeface="Times New Roman" pitchFamily="18" charset="0"/>
                <a:cs typeface="Times New Roman" pitchFamily="18" charset="0"/>
              </a:rPr>
              <a:t>припинена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діяльність</a:t>
            </a:r>
            <a:r>
              <a:rPr lang="ru-RU" sz="2800" dirty="0">
                <a:latin typeface="Times New Roman" pitchFamily="18" charset="0"/>
                <a:cs typeface="Times New Roman" pitchFamily="18" charset="0"/>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7239000" cy="5143536"/>
          </a:xfrm>
        </p:spPr>
        <p:txBody>
          <a:bodyPr/>
          <a:lstStyle/>
          <a:p>
            <a:pPr algn="just">
              <a:buNone/>
            </a:pPr>
            <a:r>
              <a:rPr lang="ru-RU" dirty="0"/>
              <a:t>		</a:t>
            </a:r>
            <a:r>
              <a:rPr lang="ru-RU" sz="2800" b="1" dirty="0">
                <a:latin typeface="Times New Roman" pitchFamily="18" charset="0"/>
                <a:cs typeface="Times New Roman" pitchFamily="18" charset="0"/>
              </a:rPr>
              <a:t>Актив балансу </a:t>
            </a:r>
            <a:r>
              <a:rPr lang="ru-RU" sz="2800" dirty="0" err="1">
                <a:latin typeface="Times New Roman" pitchFamily="18" charset="0"/>
                <a:cs typeface="Times New Roman" pitchFamily="18" charset="0"/>
              </a:rPr>
              <a:t>побудовано</a:t>
            </a:r>
            <a:r>
              <a:rPr lang="ru-RU" sz="2800" dirty="0">
                <a:latin typeface="Times New Roman" pitchFamily="18" charset="0"/>
                <a:cs typeface="Times New Roman" pitchFamily="18" charset="0"/>
              </a:rPr>
              <a:t> за принципом </a:t>
            </a:r>
            <a:r>
              <a:rPr lang="ru-RU" sz="2800" b="1" dirty="0">
                <a:latin typeface="Times New Roman" pitchFamily="18" charset="0"/>
                <a:cs typeface="Times New Roman" pitchFamily="18" charset="0"/>
              </a:rPr>
              <a:t>нетто-балансу: </a:t>
            </a:r>
          </a:p>
          <a:p>
            <a:pPr algn="just">
              <a:buNone/>
            </a:pP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нематеріальні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враховуються</a:t>
            </a:r>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за </a:t>
            </a:r>
            <a:r>
              <a:rPr lang="ru-RU" sz="2800" b="1" dirty="0" err="1">
                <a:latin typeface="Times New Roman" pitchFamily="18" charset="0"/>
                <a:cs typeface="Times New Roman" pitchFamily="18" charset="0"/>
              </a:rPr>
              <a:t>залишковою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вартістю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інвестиційна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нерухомість</a:t>
            </a:r>
            <a:r>
              <a:rPr lang="ru-RU" sz="2800" dirty="0">
                <a:latin typeface="Times New Roman" pitchFamily="18" charset="0"/>
                <a:cs typeface="Times New Roman" pitchFamily="18" charset="0"/>
              </a:rPr>
              <a:t> – </a:t>
            </a:r>
            <a:r>
              <a:rPr lang="ru-RU" sz="2800" b="1" dirty="0" err="1">
                <a:latin typeface="Times New Roman" pitchFamily="18" charset="0"/>
                <a:cs typeface="Times New Roman" pitchFamily="18" charset="0"/>
              </a:rPr>
              <a:t>за</a:t>
            </a:r>
            <a:r>
              <a:rPr lang="ru-RU" sz="2800" b="1" dirty="0">
                <a:latin typeface="Times New Roman" pitchFamily="18" charset="0"/>
                <a:cs typeface="Times New Roman" pitchFamily="18" charset="0"/>
              </a:rPr>
              <a:t> справедливою </a:t>
            </a:r>
            <a:r>
              <a:rPr lang="ru-RU" sz="2800" b="1" dirty="0" err="1">
                <a:latin typeface="Times New Roman" pitchFamily="18" charset="0"/>
                <a:cs typeface="Times New Roman" pitchFamily="18" charset="0"/>
              </a:rPr>
              <a:t>вартістю</a:t>
            </a:r>
            <a:r>
              <a:rPr lang="ru-RU" sz="2800" b="1" dirty="0">
                <a:latin typeface="Times New Roman" pitchFamily="18" charset="0"/>
                <a:cs typeface="Times New Roman" pitchFamily="18" charset="0"/>
              </a:rPr>
              <a:t>; </a:t>
            </a:r>
          </a:p>
          <a:p>
            <a:pPr algn="just">
              <a:buNone/>
            </a:pP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дебіторська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заборгованість</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продукцію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товари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роботи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послуги</a:t>
            </a:r>
            <a:r>
              <a:rPr lang="ru-RU" sz="2800" dirty="0">
                <a:latin typeface="Times New Roman" pitchFamily="18" charset="0"/>
                <a:cs typeface="Times New Roman" pitchFamily="18" charset="0"/>
              </a:rPr>
              <a:t> – </a:t>
            </a:r>
            <a:r>
              <a:rPr lang="ru-RU" sz="2800" b="1" dirty="0" err="1">
                <a:latin typeface="Times New Roman" pitchFamily="18" charset="0"/>
                <a:cs typeface="Times New Roman" pitchFamily="18" charset="0"/>
              </a:rPr>
              <a:t>за</a:t>
            </a:r>
            <a:r>
              <a:rPr lang="ru-RU" sz="2800" b="1" dirty="0">
                <a:latin typeface="Times New Roman" pitchFamily="18" charset="0"/>
                <a:cs typeface="Times New Roman" pitchFamily="18" charset="0"/>
              </a:rPr>
              <a:t> чистою </a:t>
            </a:r>
            <a:r>
              <a:rPr lang="ru-RU" sz="2800" b="1" dirty="0" err="1">
                <a:latin typeface="Times New Roman" pitchFamily="18" charset="0"/>
                <a:cs typeface="Times New Roman" pitchFamily="18" charset="0"/>
              </a:rPr>
              <a:t>реалізаційною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вартістю</a:t>
            </a:r>
            <a:r>
              <a:rPr lang="ru-RU" sz="2800" b="1" dirty="0">
                <a:latin typeface="Times New Roman" pitchFamily="18" charset="0"/>
                <a:cs typeface="Times New Roman" pitchFamily="18" charset="0"/>
              </a:rPr>
              <a:t>; </a:t>
            </a:r>
          </a:p>
          <a:p>
            <a:pPr algn="just">
              <a:buNone/>
            </a:pPr>
            <a:r>
              <a:rPr lang="ru-RU" sz="2800" dirty="0">
                <a:latin typeface="Times New Roman" pitchFamily="18" charset="0"/>
                <a:cs typeface="Times New Roman" pitchFamily="18" charset="0"/>
              </a:rPr>
              <a:t>		запаси – </a:t>
            </a:r>
            <a:r>
              <a:rPr lang="ru-RU" sz="2800" b="1" dirty="0">
                <a:latin typeface="Times New Roman" pitchFamily="18" charset="0"/>
                <a:cs typeface="Times New Roman" pitchFamily="18" charset="0"/>
              </a:rPr>
              <a:t>за </a:t>
            </a:r>
            <a:r>
              <a:rPr lang="ru-RU" sz="2800" b="1" dirty="0" err="1">
                <a:latin typeface="Times New Roman" pitchFamily="18" charset="0"/>
                <a:cs typeface="Times New Roman" pitchFamily="18" charset="0"/>
              </a:rPr>
              <a:t>вирахуванням</a:t>
            </a:r>
            <a:r>
              <a:rPr lang="ru-RU" sz="2800" b="1" dirty="0">
                <a:latin typeface="Times New Roman" pitchFamily="18" charset="0"/>
                <a:cs typeface="Times New Roman" pitchFamily="18" charset="0"/>
              </a:rPr>
              <a:t> недостач, </a:t>
            </a:r>
            <a:r>
              <a:rPr lang="ru-RU" sz="2800" b="1" dirty="0" err="1">
                <a:latin typeface="Times New Roman" pitchFamily="18" charset="0"/>
                <a:cs typeface="Times New Roman" pitchFamily="18" charset="0"/>
              </a:rPr>
              <a:t>уцінок</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знижок</a:t>
            </a:r>
            <a:endParaRPr lang="ru-RU" sz="2800" b="1"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571472" y="642918"/>
            <a:ext cx="7000924" cy="5632311"/>
          </a:xfrm>
          <a:prstGeom prst="rect">
            <a:avLst/>
          </a:prstGeom>
        </p:spPr>
        <p:txBody>
          <a:bodyPr wrap="square">
            <a:spAutoFit/>
          </a:bodyPr>
          <a:lstStyle/>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Відповідно</a:t>
            </a:r>
            <a:r>
              <a:rPr lang="ru-RU" sz="2400" dirty="0">
                <a:latin typeface="Times New Roman" pitchFamily="18" charset="0"/>
                <a:cs typeface="Times New Roman" pitchFamily="18" charset="0"/>
              </a:rPr>
              <a:t> до НП(С)БО 1 «</a:t>
            </a:r>
            <a:r>
              <a:rPr lang="ru-RU" sz="2400" dirty="0" err="1">
                <a:latin typeface="Times New Roman" pitchFamily="18" charset="0"/>
                <a:cs typeface="Times New Roman" pitchFamily="18" charset="0"/>
              </a:rPr>
              <a:t>Загальні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вимоги</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фінансової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звітності</a:t>
            </a:r>
            <a:r>
              <a:rPr lang="ru-RU" sz="2400" dirty="0">
                <a:latin typeface="Times New Roman" pitchFamily="18" charset="0"/>
                <a:cs typeface="Times New Roman" pitchFamily="18" charset="0"/>
              </a:rPr>
              <a:t>»</a:t>
            </a:r>
            <a:r>
              <a:rPr lang="en-US" sz="2400" dirty="0">
                <a:latin typeface="Times New Roman" pitchFamily="18" charset="0"/>
                <a:cs typeface="Times New Roman" pitchFamily="18" charset="0"/>
              </a:rPr>
              <a:t> </a:t>
            </a:r>
            <a:r>
              <a:rPr lang="ru-RU" sz="2400" b="1" dirty="0" err="1">
                <a:latin typeface="Times New Roman" pitchFamily="18" charset="0"/>
                <a:cs typeface="Times New Roman" pitchFamily="18" charset="0"/>
              </a:rPr>
              <a:t>власний</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капітал</a:t>
            </a:r>
            <a:r>
              <a:rPr lang="ru-RU" sz="2400" b="1" dirty="0">
                <a:latin typeface="Times New Roman" pitchFamily="18" charset="0"/>
                <a:cs typeface="Times New Roman" pitchFamily="18" charset="0"/>
              </a:rPr>
              <a:t> (К) – </a:t>
            </a:r>
            <a:r>
              <a:rPr lang="ru-RU" sz="2400" b="1" dirty="0" err="1">
                <a:latin typeface="Times New Roman" pitchFamily="18" charset="0"/>
                <a:cs typeface="Times New Roman" pitchFamily="18" charset="0"/>
              </a:rPr>
              <a:t>частина</a:t>
            </a:r>
            <a:r>
              <a:rPr lang="ru-RU" sz="2400" b="1" dirty="0">
                <a:latin typeface="Times New Roman" pitchFamily="18" charset="0"/>
                <a:cs typeface="Times New Roman" pitchFamily="18" charset="0"/>
              </a:rPr>
              <a:t> в активах </a:t>
            </a:r>
            <a:r>
              <a:rPr lang="ru-RU" sz="2400" b="1" dirty="0" err="1">
                <a:latin typeface="Times New Roman" pitchFamily="18" charset="0"/>
                <a:cs typeface="Times New Roman" pitchFamily="18" charset="0"/>
              </a:rPr>
              <a:t>підприємства</a:t>
            </a:r>
            <a:r>
              <a:rPr lang="ru-RU" sz="2400" b="1" dirty="0">
                <a:latin typeface="Times New Roman" pitchFamily="18" charset="0"/>
                <a:cs typeface="Times New Roman" pitchFamily="18" charset="0"/>
              </a:rPr>
              <a:t> (А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залишається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після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вирахування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З):</a:t>
            </a:r>
          </a:p>
          <a:p>
            <a:pPr algn="ctr"/>
            <a:r>
              <a:rPr lang="ru-RU" sz="2400" i="1" dirty="0">
                <a:latin typeface="Times New Roman" pitchFamily="18" charset="0"/>
                <a:cs typeface="Times New Roman" pitchFamily="18" charset="0"/>
              </a:rPr>
              <a:t>К = А – З.</a:t>
            </a:r>
            <a:endParaRPr lang="en-US" sz="2400" i="1" dirty="0">
              <a:latin typeface="Times New Roman" pitchFamily="18" charset="0"/>
              <a:cs typeface="Times New Roman" pitchFamily="18" charset="0"/>
            </a:endParaRPr>
          </a:p>
          <a:p>
            <a:pPr algn="just"/>
            <a:r>
              <a:rPr lang="ru-RU" sz="2400" dirty="0">
                <a:latin typeface="Times New Roman" pitchFamily="18" charset="0"/>
                <a:cs typeface="Times New Roman" pitchFamily="18" charset="0"/>
              </a:rPr>
              <a:t>До </a:t>
            </a:r>
            <a:r>
              <a:rPr lang="ru-RU" sz="2400" i="1" dirty="0" err="1">
                <a:latin typeface="Times New Roman" pitchFamily="18" charset="0"/>
                <a:cs typeface="Times New Roman" pitchFamily="18" charset="0"/>
              </a:rPr>
              <a:t>власного</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капіталу</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розділ</a:t>
            </a:r>
            <a:r>
              <a:rPr lang="ru-RU" sz="2400" i="1" dirty="0">
                <a:latin typeface="Times New Roman" pitchFamily="18" charset="0"/>
                <a:cs typeface="Times New Roman" pitchFamily="18" charset="0"/>
              </a:rPr>
              <a:t> І </a:t>
            </a:r>
            <a:r>
              <a:rPr lang="ru-RU" sz="2400" i="1" dirty="0" err="1">
                <a:latin typeface="Times New Roman" pitchFamily="18" charset="0"/>
                <a:cs typeface="Times New Roman" pitchFamily="18" charset="0"/>
              </a:rPr>
              <a:t>пасиву</a:t>
            </a:r>
            <a:r>
              <a:rPr lang="ru-RU" sz="2400" i="1" dirty="0">
                <a:latin typeface="Times New Roman" pitchFamily="18" charset="0"/>
                <a:cs typeface="Times New Roman" pitchFamily="18" charset="0"/>
              </a:rPr>
              <a:t> балансу «</a:t>
            </a:r>
            <a:r>
              <a:rPr lang="ru-RU" sz="2400" i="1" dirty="0" err="1">
                <a:latin typeface="Times New Roman" pitchFamily="18" charset="0"/>
                <a:cs typeface="Times New Roman" pitchFamily="18" charset="0"/>
              </a:rPr>
              <a:t>Власний</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капітал</a:t>
            </a:r>
            <a:r>
              <a:rPr lang="ru-RU" sz="2400" i="1" dirty="0">
                <a:latin typeface="Times New Roman" pitchFamily="18" charset="0"/>
                <a:cs typeface="Times New Roman" pitchFamily="18" charset="0"/>
              </a:rPr>
              <a:t>»,</a:t>
            </a:r>
            <a:r>
              <a:rPr lang="en-US" sz="2400" i="1" dirty="0">
                <a:latin typeface="Times New Roman" pitchFamily="18" charset="0"/>
                <a:cs typeface="Times New Roman" pitchFamily="18" charset="0"/>
              </a:rPr>
              <a:t> </a:t>
            </a:r>
            <a:r>
              <a:rPr lang="ru-RU" sz="2400" dirty="0">
                <a:latin typeface="Times New Roman" pitchFamily="18" charset="0"/>
                <a:cs typeface="Times New Roman" pitchFamily="18" charset="0"/>
              </a:rPr>
              <a:t>рядок 1495) належать:</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зареєстрований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пайовий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дооцінках</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додатковий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резервний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нерозподілений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прибуток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непокритий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збиток</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неоплачений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вилучений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7239000" cy="5955694"/>
          </a:xfrm>
        </p:spPr>
        <p:txBody>
          <a:bodyPr>
            <a:noAutofit/>
          </a:bodyPr>
          <a:lstStyle/>
          <a:p>
            <a:r>
              <a:rPr lang="ru-RU" sz="2400" b="1" dirty="0" err="1">
                <a:latin typeface="Times New Roman" pitchFamily="18" charset="0"/>
                <a:cs typeface="Times New Roman" pitchFamily="18" charset="0"/>
              </a:rPr>
              <a:t>Власний</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капітал</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виконує</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функції</a:t>
            </a:r>
            <a:r>
              <a:rPr lang="ru-RU" sz="2400" b="1"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1) </a:t>
            </a:r>
            <a:r>
              <a:rPr lang="ru-RU" sz="2400" dirty="0" err="1">
                <a:latin typeface="Times New Roman" pitchFamily="18" charset="0"/>
                <a:cs typeface="Times New Roman" pitchFamily="18" charset="0"/>
              </a:rPr>
              <a:t>довгострокового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безперервності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діяльності</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перебуває</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розпорядженні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необмежено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довго</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2) </a:t>
            </a:r>
            <a:r>
              <a:rPr lang="ru-RU" sz="2400" dirty="0" err="1">
                <a:latin typeface="Times New Roman" pitchFamily="18" charset="0"/>
                <a:cs typeface="Times New Roman" pitchFamily="18" charset="0"/>
              </a:rPr>
              <a:t>фінансування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ризику</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власний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гарантією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захисту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кредиторів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відшкодування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збитків</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3) </a:t>
            </a:r>
            <a:r>
              <a:rPr lang="ru-RU" sz="2400" dirty="0" err="1">
                <a:latin typeface="Times New Roman" pitchFamily="18" charset="0"/>
                <a:cs typeface="Times New Roman" pitchFamily="18" charset="0"/>
              </a:rPr>
              <a:t>самостійності</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влади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участі</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управлінні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 величина </a:t>
            </a:r>
            <a:r>
              <a:rPr lang="ru-RU" sz="2400" dirty="0" err="1">
                <a:latin typeface="Times New Roman" pitchFamily="18" charset="0"/>
                <a:cs typeface="Times New Roman" pitchFamily="18" charset="0"/>
              </a:rPr>
              <a:t>власного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визначає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рівень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незалежності</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впливу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власника</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4) </a:t>
            </a:r>
            <a:r>
              <a:rPr lang="ru-RU" sz="2400" dirty="0" err="1">
                <a:latin typeface="Times New Roman" pitchFamily="18" charset="0"/>
                <a:cs typeface="Times New Roman" pitchFamily="18" charset="0"/>
              </a:rPr>
              <a:t>розподілу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доходів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прибутків</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частки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окремих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власників</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капіталі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основою </a:t>
            </a:r>
            <a:r>
              <a:rPr lang="ru-RU" sz="2400" dirty="0" err="1">
                <a:latin typeface="Times New Roman" pitchFamily="18" charset="0"/>
                <a:cs typeface="Times New Roman" pitchFamily="18" charset="0"/>
              </a:rPr>
              <a:t>під</a:t>
            </a:r>
            <a:r>
              <a:rPr lang="ru-RU" sz="2400" dirty="0">
                <a:latin typeface="Times New Roman" pitchFamily="18" charset="0"/>
                <a:cs typeface="Times New Roman" pitchFamily="18" charset="0"/>
              </a:rPr>
              <a:t> час </a:t>
            </a:r>
            <a:r>
              <a:rPr lang="ru-RU" sz="2400" dirty="0" err="1">
                <a:latin typeface="Times New Roman" pitchFamily="18" charset="0"/>
                <a:cs typeface="Times New Roman" pitchFamily="18" charset="0"/>
              </a:rPr>
              <a:t>розподілу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фінансового</a:t>
            </a:r>
            <a:r>
              <a:rPr lang="ru-RU" sz="2400" dirty="0">
                <a:latin typeface="Times New Roman" pitchFamily="18" charset="0"/>
                <a:cs typeface="Times New Roman" pitchFamily="18" charset="0"/>
              </a:rPr>
              <a:t> результату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майна у </a:t>
            </a:r>
            <a:r>
              <a:rPr lang="ru-RU" sz="2400" dirty="0" err="1">
                <a:latin typeface="Times New Roman" pitchFamily="18" charset="0"/>
                <a:cs typeface="Times New Roman" pitchFamily="18" charset="0"/>
              </a:rPr>
              <a:t>разі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ліквідації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357158" y="642918"/>
            <a:ext cx="7358114" cy="4893647"/>
          </a:xfrm>
          <a:prstGeom prst="rect">
            <a:avLst/>
          </a:prstGeom>
        </p:spPr>
        <p:txBody>
          <a:bodyPr wrap="square">
            <a:spAutoFit/>
          </a:bodyPr>
          <a:lstStyle/>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Зобов’язання</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заборгованість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яка </a:t>
            </a:r>
            <a:r>
              <a:rPr lang="ru-RU" sz="2400" dirty="0" err="1">
                <a:latin typeface="Times New Roman" pitchFamily="18" charset="0"/>
                <a:cs typeface="Times New Roman" pitchFamily="18" charset="0"/>
              </a:rPr>
              <a:t>виникла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внаслідок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минулих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погашення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якої</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майбутньому</a:t>
            </a:r>
            <a:r>
              <a:rPr lang="ru-RU" sz="2400" dirty="0">
                <a:latin typeface="Times New Roman" pitchFamily="18" charset="0"/>
                <a:cs typeface="Times New Roman" pitchFamily="18" charset="0"/>
              </a:rPr>
              <a:t>, як </a:t>
            </a:r>
            <a:r>
              <a:rPr lang="ru-RU" sz="2400" dirty="0" err="1">
                <a:latin typeface="Times New Roman" pitchFamily="18" charset="0"/>
                <a:cs typeface="Times New Roman" pitchFamily="18" charset="0"/>
              </a:rPr>
              <a:t>очікується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призведе</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зменшення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ресурсів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втілюють</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собі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вигоди</a:t>
            </a:r>
            <a:r>
              <a:rPr lang="ru-RU" sz="2400" dirty="0">
                <a:latin typeface="Times New Roman" pitchFamily="18" charset="0"/>
                <a:cs typeface="Times New Roman" pitchFamily="18" charset="0"/>
              </a:rPr>
              <a:t>. </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Відповідно</a:t>
            </a:r>
            <a:r>
              <a:rPr lang="ru-RU" sz="2400" dirty="0">
                <a:latin typeface="Times New Roman" pitchFamily="18" charset="0"/>
                <a:cs typeface="Times New Roman" pitchFamily="18" charset="0"/>
              </a:rPr>
              <a:t> до П(С)БО 11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метою </a:t>
            </a:r>
            <a:r>
              <a:rPr lang="ru-RU" sz="2400" dirty="0" err="1">
                <a:latin typeface="Times New Roman" pitchFamily="18" charset="0"/>
                <a:cs typeface="Times New Roman" pitchFamily="18" charset="0"/>
              </a:rPr>
              <a:t>бухгалтерського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обліку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поділяються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поточні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непередбачені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доходи </a:t>
            </a:r>
            <a:r>
              <a:rPr lang="ru-RU" sz="2400" dirty="0" err="1">
                <a:latin typeface="Times New Roman" pitchFamily="18" charset="0"/>
                <a:cs typeface="Times New Roman" pitchFamily="18" charset="0"/>
              </a:rPr>
              <a:t>майбутніх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періодів</a:t>
            </a:r>
            <a:r>
              <a:rPr lang="ru-RU" sz="2400" dirty="0">
                <a:latin typeface="Times New Roman" pitchFamily="18" charset="0"/>
                <a:cs typeface="Times New Roman" pitchFamily="18" charset="0"/>
              </a:rPr>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642910" y="642919"/>
            <a:ext cx="6858048" cy="4062651"/>
          </a:xfrm>
          <a:prstGeom prst="rect">
            <a:avLst/>
          </a:prstGeom>
        </p:spPr>
        <p:txBody>
          <a:bodyPr wrap="square">
            <a:spAutoFit/>
          </a:bodyPr>
          <a:lstStyle/>
          <a:p>
            <a:pPr algn="just"/>
            <a:r>
              <a:rPr lang="ru-RU" sz="2400" i="1" dirty="0" err="1">
                <a:latin typeface="Times New Roman" pitchFamily="18" charset="0"/>
                <a:cs typeface="Times New Roman" pitchFamily="18" charset="0"/>
              </a:rPr>
              <a:t>Довгострокові</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зобов’язання</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розділ</a:t>
            </a:r>
            <a:r>
              <a:rPr lang="ru-RU" sz="2400" i="1" dirty="0">
                <a:latin typeface="Times New Roman" pitchFamily="18" charset="0"/>
                <a:cs typeface="Times New Roman" pitchFamily="18" charset="0"/>
              </a:rPr>
              <a:t> ІІ </a:t>
            </a:r>
            <a:r>
              <a:rPr lang="ru-RU" sz="2400" i="1" dirty="0" err="1">
                <a:latin typeface="Times New Roman" pitchFamily="18" charset="0"/>
                <a:cs typeface="Times New Roman" pitchFamily="18" charset="0"/>
              </a:rPr>
              <a:t>пасиву</a:t>
            </a:r>
            <a:r>
              <a:rPr lang="ru-RU" sz="2400" i="1" dirty="0">
                <a:latin typeface="Times New Roman" pitchFamily="18" charset="0"/>
                <a:cs typeface="Times New Roman" pitchFamily="18" charset="0"/>
              </a:rPr>
              <a:t> балансу «</a:t>
            </a:r>
            <a:r>
              <a:rPr lang="ru-RU" sz="2400" i="1" dirty="0" err="1">
                <a:latin typeface="Times New Roman" pitchFamily="18" charset="0"/>
                <a:cs typeface="Times New Roman" pitchFamily="18" charset="0"/>
              </a:rPr>
              <a:t>Довгостроко</a:t>
            </a:r>
            <a:r>
              <a:rPr lang="ru-RU" sz="2400" dirty="0" err="1">
                <a:latin typeface="Times New Roman" pitchFamily="18" charset="0"/>
                <a:cs typeface="Times New Roman" pitchFamily="18" charset="0"/>
              </a:rPr>
              <a:t>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 рядок 1595) </a:t>
            </a:r>
            <a:r>
              <a:rPr lang="ru-RU" sz="2400" dirty="0" err="1">
                <a:latin typeface="Times New Roman" pitchFamily="18" charset="0"/>
                <a:cs typeface="Times New Roman" pitchFamily="18" charset="0"/>
              </a:rPr>
              <a:t>включають</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відстрочені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податкові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кредити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банків</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цільове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фінансування</a:t>
            </a:r>
            <a:r>
              <a:rPr lang="ru-RU" sz="2400" dirty="0">
                <a:latin typeface="Times New Roman" pitchFamily="18" charset="0"/>
                <a:cs typeface="Times New Roman" pitchFamily="18" charset="0"/>
              </a:rPr>
              <a:t>.</a:t>
            </a:r>
          </a:p>
          <a:p>
            <a:pPr algn="just"/>
            <a:endParaRPr lang="ru-RU" sz="2400" dirty="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7239000" cy="6098570"/>
          </a:xfrm>
        </p:spPr>
        <p:txBody>
          <a:bodyPr>
            <a:noAutofit/>
          </a:bodyPr>
          <a:lstStyle/>
          <a:p>
            <a:pPr algn="just">
              <a:buNone/>
            </a:pPr>
            <a:r>
              <a:rPr lang="ru-RU" sz="2400" i="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Поточні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зобов’язання</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розділ</a:t>
            </a:r>
            <a:r>
              <a:rPr lang="ru-RU" sz="2400" b="1" dirty="0">
                <a:latin typeface="Times New Roman" pitchFamily="18" charset="0"/>
                <a:cs typeface="Times New Roman" pitchFamily="18" charset="0"/>
              </a:rPr>
              <a:t> ІІІ </a:t>
            </a:r>
            <a:r>
              <a:rPr lang="ru-RU" sz="2400" b="1" dirty="0" err="1">
                <a:latin typeface="Times New Roman" pitchFamily="18" charset="0"/>
                <a:cs typeface="Times New Roman" pitchFamily="18" charset="0"/>
              </a:rPr>
              <a:t>пасиву</a:t>
            </a:r>
            <a:r>
              <a:rPr lang="ru-RU" sz="2400" b="1" dirty="0">
                <a:latin typeface="Times New Roman" pitchFamily="18" charset="0"/>
                <a:cs typeface="Times New Roman" pitchFamily="18" charset="0"/>
              </a:rPr>
              <a:t> балансу «</a:t>
            </a:r>
            <a:r>
              <a:rPr lang="ru-RU" sz="2400" b="1" dirty="0" err="1">
                <a:latin typeface="Times New Roman" pitchFamily="18" charset="0"/>
                <a:cs typeface="Times New Roman" pitchFamily="18" charset="0"/>
              </a:rPr>
              <a:t>Поточні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зобов’язання</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забезпечення</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рядок 1695) </a:t>
            </a:r>
            <a:r>
              <a:rPr lang="ru-RU" sz="2400" dirty="0" err="1">
                <a:latin typeface="Times New Roman" pitchFamily="18" charset="0"/>
                <a:cs typeface="Times New Roman" pitchFamily="18" charset="0"/>
              </a:rPr>
              <a:t>включають</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короткострокові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кредити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банків</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поточну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кредиторську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заборгованість</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довгостроковими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товари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роботи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послуги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бюджетом, у тому </a:t>
            </a:r>
            <a:r>
              <a:rPr lang="ru-RU" sz="2400" dirty="0" err="1">
                <a:latin typeface="Times New Roman" pitchFamily="18" charset="0"/>
                <a:cs typeface="Times New Roman" pitchFamily="18" charset="0"/>
              </a:rPr>
              <a:t>числі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податку</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прибуток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страхування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оплати </a:t>
            </a:r>
            <a:r>
              <a:rPr lang="ru-RU" sz="2400" dirty="0" err="1">
                <a:latin typeface="Times New Roman" pitchFamily="18" charset="0"/>
                <a:cs typeface="Times New Roman" pitchFamily="18" charset="0"/>
              </a:rPr>
              <a:t>праці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учасниками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внутрішніх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розрахунків</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поточні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доходи </a:t>
            </a:r>
            <a:r>
              <a:rPr lang="ru-RU" sz="2400" dirty="0" err="1">
                <a:latin typeface="Times New Roman" pitchFamily="18" charset="0"/>
                <a:cs typeface="Times New Roman" pitchFamily="18" charset="0"/>
              </a:rPr>
              <a:t>майбутніх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періодів</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поточні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785786" y="642918"/>
            <a:ext cx="6929486" cy="4832092"/>
          </a:xfrm>
          <a:prstGeom prst="rect">
            <a:avLst/>
          </a:prstGeom>
        </p:spPr>
        <p:txBody>
          <a:bodyPr wrap="square">
            <a:spAutoFit/>
          </a:bodyPr>
          <a:lstStyle/>
          <a:p>
            <a:pPr algn="just"/>
            <a:r>
              <a:rPr lang="ru-RU" sz="2800" dirty="0">
                <a:latin typeface="Times New Roman" pitchFamily="18" charset="0"/>
                <a:cs typeface="Times New Roman" pitchFamily="18" charset="0"/>
              </a:rPr>
              <a:t>У </a:t>
            </a:r>
            <a:r>
              <a:rPr lang="ru-RU" sz="2800" dirty="0" err="1">
                <a:latin typeface="Times New Roman" pitchFamily="18" charset="0"/>
                <a:cs typeface="Times New Roman" pitchFamily="18" charset="0"/>
              </a:rPr>
              <a:t>розділі</a:t>
            </a:r>
            <a:r>
              <a:rPr lang="ru-RU" sz="2800" dirty="0">
                <a:latin typeface="Times New Roman" pitchFamily="18" charset="0"/>
                <a:cs typeface="Times New Roman" pitchFamily="18" charset="0"/>
              </a:rPr>
              <a:t> IV </a:t>
            </a:r>
            <a:r>
              <a:rPr lang="ru-RU" sz="2800" dirty="0" err="1">
                <a:latin typeface="Times New Roman" pitchFamily="18" charset="0"/>
                <a:cs typeface="Times New Roman" pitchFamily="18" charset="0"/>
              </a:rPr>
              <a:t>пасиву</a:t>
            </a:r>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a:t>
            </a:r>
            <a:r>
              <a:rPr lang="ru-RU" sz="2800" b="1" dirty="0" err="1">
                <a:latin typeface="Times New Roman" pitchFamily="18" charset="0"/>
                <a:cs typeface="Times New Roman" pitchFamily="18" charset="0"/>
              </a:rPr>
              <a:t>Зобов’язання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пов’язані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необоротними</a:t>
            </a:r>
            <a:r>
              <a:rPr lang="ru-RU" sz="2800" b="1" dirty="0">
                <a:latin typeface="Times New Roman" pitchFamily="18" charset="0"/>
                <a:cs typeface="Times New Roman" pitchFamily="18" charset="0"/>
              </a:rPr>
              <a:t> активами, </a:t>
            </a:r>
            <a:r>
              <a:rPr lang="ru-RU" sz="2800" b="1" dirty="0" err="1">
                <a:latin typeface="Times New Roman" pitchFamily="18" charset="0"/>
                <a:cs typeface="Times New Roman" pitchFamily="18" charset="0"/>
              </a:rPr>
              <a:t>утримуваними</a:t>
            </a:r>
            <a:r>
              <a:rPr lang="ru-RU" sz="2800" b="1" dirty="0">
                <a:latin typeface="Times New Roman" pitchFamily="18" charset="0"/>
                <a:cs typeface="Times New Roman" pitchFamily="18" charset="0"/>
              </a:rPr>
              <a:t> для продажу, та </a:t>
            </a:r>
            <a:r>
              <a:rPr lang="ru-RU" sz="2800" b="1" dirty="0" err="1">
                <a:latin typeface="Times New Roman" pitchFamily="18" charset="0"/>
                <a:cs typeface="Times New Roman" pitchFamily="18" charset="0"/>
              </a:rPr>
              <a:t>групами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вибуття</a:t>
            </a:r>
            <a:r>
              <a:rPr lang="ru-RU" sz="2800" b="1" dirty="0">
                <a:latin typeface="Times New Roman" pitchFamily="18" charset="0"/>
                <a:cs typeface="Times New Roman" pitchFamily="18" charset="0"/>
              </a:rPr>
              <a:t>»</a:t>
            </a:r>
            <a:r>
              <a:rPr lang="ru-RU" sz="2800" dirty="0">
                <a:latin typeface="Times New Roman" pitchFamily="18" charset="0"/>
                <a:cs typeface="Times New Roman" pitchFamily="18" charset="0"/>
              </a:rPr>
              <a:t> (рядок 1700) </a:t>
            </a:r>
            <a:r>
              <a:rPr lang="ru-RU" sz="2800" dirty="0" err="1">
                <a:latin typeface="Times New Roman" pitchFamily="18" charset="0"/>
                <a:cs typeface="Times New Roman" pitchFamily="18" charset="0"/>
              </a:rPr>
              <a:t>відображаються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зобов’язання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визначаються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відповідно</a:t>
            </a:r>
            <a:r>
              <a:rPr lang="ru-RU" sz="2800" dirty="0">
                <a:latin typeface="Times New Roman" pitchFamily="18" charset="0"/>
                <a:cs typeface="Times New Roman" pitchFamily="18" charset="0"/>
              </a:rPr>
              <a:t> до П(С)БО 27.</a:t>
            </a:r>
          </a:p>
          <a:p>
            <a:pPr algn="just"/>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Принцип нетто-балансу </a:t>
            </a:r>
            <a:r>
              <a:rPr lang="ru-RU" sz="2800" dirty="0" err="1">
                <a:latin typeface="Times New Roman" pitchFamily="18" charset="0"/>
                <a:cs typeface="Times New Roman" pitchFamily="18" charset="0"/>
              </a:rPr>
              <a:t>стосовно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інформації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пасиву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виявляється</a:t>
            </a:r>
            <a:r>
              <a:rPr lang="ru-RU" sz="2800" dirty="0">
                <a:latin typeface="Times New Roman" pitchFamily="18" charset="0"/>
                <a:cs typeface="Times New Roman" pitchFamily="18" charset="0"/>
              </a:rPr>
              <a:t> у тому,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власний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капітал</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відображається</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фактично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вкладеною</a:t>
            </a:r>
            <a:r>
              <a:rPr lang="ru-RU" sz="2800" dirty="0">
                <a:latin typeface="Times New Roman" pitchFamily="18" charset="0"/>
                <a:cs typeface="Times New Roman" pitchFamily="18" charset="0"/>
              </a:rPr>
              <a:t> сумою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вирахуванням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непокритих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збитків</a:t>
            </a:r>
            <a:r>
              <a:rPr lang="ru-RU" sz="2800" dirty="0">
                <a:latin typeface="Times New Roman" pitchFamily="18" charset="0"/>
                <a:cs typeface="Times New Roman" pitchFamily="18"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3429024"/>
          </a:xfrm>
        </p:spPr>
        <p:txBody>
          <a:bodyPr>
            <a:noAutofit/>
          </a:bodyPr>
          <a:lstStyle/>
          <a:p>
            <a:pPr algn="just">
              <a:buNone/>
            </a:pPr>
            <a:r>
              <a:rPr lang="ru-RU" sz="2800" b="1" dirty="0"/>
              <a:t>	</a:t>
            </a:r>
            <a:r>
              <a:rPr lang="ru-RU" sz="2800" dirty="0" err="1">
                <a:latin typeface="Times New Roman" pitchFamily="18" charset="0"/>
                <a:cs typeface="Times New Roman" pitchFamily="18" charset="0"/>
              </a:rPr>
              <a:t>Основним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джерелом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інформації</a:t>
            </a:r>
            <a:r>
              <a:rPr lang="ru-RU" sz="2800" dirty="0">
                <a:latin typeface="Times New Roman" pitchFamily="18" charset="0"/>
                <a:cs typeface="Times New Roman" pitchFamily="18" charset="0"/>
              </a:rPr>
              <a:t> для </a:t>
            </a:r>
            <a:r>
              <a:rPr lang="ru-RU" sz="2800" dirty="0" err="1">
                <a:latin typeface="Times New Roman" pitchFamily="18" charset="0"/>
                <a:cs typeface="Times New Roman" pitchFamily="18" charset="0"/>
              </a:rPr>
              <a:t>аналізу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є</a:t>
            </a:r>
            <a:r>
              <a:rPr lang="ru-RU" sz="2800" dirty="0">
                <a:latin typeface="Times New Roman" pitchFamily="18" charset="0"/>
                <a:cs typeface="Times New Roman" pitchFamily="18" charset="0"/>
              </a:rPr>
              <a:t> </a:t>
            </a:r>
            <a:r>
              <a:rPr lang="ru-RU" sz="2800" i="1" dirty="0">
                <a:latin typeface="Times New Roman" pitchFamily="18" charset="0"/>
                <a:cs typeface="Times New Roman" pitchFamily="18" charset="0"/>
              </a:rPr>
              <a:t>баланс (</a:t>
            </a:r>
            <a:r>
              <a:rPr lang="ru-RU" sz="2800" i="1" dirty="0" err="1">
                <a:latin typeface="Times New Roman" pitchFamily="18" charset="0"/>
                <a:cs typeface="Times New Roman" pitchFamily="18" charset="0"/>
              </a:rPr>
              <a:t>звіт</a:t>
            </a:r>
            <a:r>
              <a:rPr lang="ru-RU" sz="2800" i="1" dirty="0">
                <a:latin typeface="Times New Roman" pitchFamily="18" charset="0"/>
                <a:cs typeface="Times New Roman" pitchFamily="18" charset="0"/>
              </a:rPr>
              <a:t> про </a:t>
            </a:r>
            <a:r>
              <a:rPr lang="ru-RU" sz="2800" i="1" dirty="0" err="1">
                <a:latin typeface="Times New Roman" pitchFamily="18" charset="0"/>
                <a:cs typeface="Times New Roman" pitchFamily="18" charset="0"/>
              </a:rPr>
              <a:t>фінансовий</a:t>
            </a:r>
            <a:r>
              <a:rPr lang="ru-RU" sz="2800" i="1" dirty="0">
                <a:latin typeface="Times New Roman" pitchFamily="18" charset="0"/>
                <a:cs typeface="Times New Roman" pitchFamily="18" charset="0"/>
              </a:rPr>
              <a:t> стан) (форма № 1 </a:t>
            </a:r>
            <a:r>
              <a:rPr lang="ru-RU" sz="2800" i="1" dirty="0" err="1">
                <a:latin typeface="Times New Roman" pitchFamily="18" charset="0"/>
                <a:cs typeface="Times New Roman" pitchFamily="18" charset="0"/>
              </a:rPr>
              <a:t>фінансової</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зві</a:t>
            </a:r>
            <a:r>
              <a:rPr lang="ru-RU" sz="2800" dirty="0" err="1">
                <a:latin typeface="Times New Roman" pitchFamily="18" charset="0"/>
                <a:cs typeface="Times New Roman" pitchFamily="18" charset="0"/>
              </a:rPr>
              <a:t>тності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Його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значущість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настільки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вагома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аналіз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називають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аналізом</a:t>
            </a:r>
            <a:r>
              <a:rPr lang="ru-RU" sz="2800" dirty="0">
                <a:latin typeface="Times New Roman" pitchFamily="18" charset="0"/>
                <a:cs typeface="Times New Roman" pitchFamily="18" charset="0"/>
              </a:rPr>
              <a:t> балансу.</a:t>
            </a:r>
            <a:endParaRPr lang="uk-UA" sz="28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928662" y="428604"/>
            <a:ext cx="6858048" cy="5632311"/>
          </a:xfrm>
          <a:prstGeom prst="rect">
            <a:avLst/>
          </a:prstGeom>
        </p:spPr>
        <p:txBody>
          <a:bodyPr wrap="square">
            <a:spAutoFit/>
          </a:bodyPr>
          <a:lstStyle/>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Майновий</a:t>
            </a:r>
            <a:r>
              <a:rPr lang="ru-RU" sz="2400" b="1" dirty="0">
                <a:latin typeface="Times New Roman" pitchFamily="18" charset="0"/>
                <a:cs typeface="Times New Roman" pitchFamily="18" charset="0"/>
              </a:rPr>
              <a:t> стан –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одна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характеристик </a:t>
            </a:r>
            <a:r>
              <a:rPr lang="ru-RU" sz="2400" dirty="0" err="1">
                <a:latin typeface="Times New Roman" pitchFamily="18" charset="0"/>
                <a:cs typeface="Times New Roman" pitchFamily="18" charset="0"/>
              </a:rPr>
              <a:t>фінансового</a:t>
            </a:r>
            <a:r>
              <a:rPr lang="ru-RU" sz="2400" dirty="0">
                <a:latin typeface="Times New Roman" pitchFamily="18" charset="0"/>
                <a:cs typeface="Times New Roman" pitchFamily="18" charset="0"/>
              </a:rPr>
              <a:t> стану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допомогою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оцінюється</a:t>
            </a:r>
            <a:r>
              <a:rPr lang="ru-RU" sz="2400" dirty="0">
                <a:latin typeface="Times New Roman" pitchFamily="18" charset="0"/>
                <a:cs typeface="Times New Roman" pitchFamily="18" charset="0"/>
              </a:rPr>
              <a:t> склад, </a:t>
            </a:r>
            <a:r>
              <a:rPr lang="ru-RU" sz="2400" dirty="0" err="1">
                <a:latin typeface="Times New Roman" pitchFamily="18" charset="0"/>
                <a:cs typeface="Times New Roman" pitchFamily="18" charset="0"/>
              </a:rPr>
              <a:t>розміщення</a:t>
            </a:r>
            <a:r>
              <a:rPr lang="ru-RU" sz="2400" dirty="0">
                <a:latin typeface="Times New Roman" pitchFamily="18" charset="0"/>
                <a:cs typeface="Times New Roman" pitchFamily="18" charset="0"/>
              </a:rPr>
              <a:t>, структура та </a:t>
            </a:r>
            <a:r>
              <a:rPr lang="ru-RU" sz="2400" dirty="0" err="1">
                <a:latin typeface="Times New Roman" pitchFamily="18" charset="0"/>
                <a:cs typeface="Times New Roman" pitchFamily="18" charset="0"/>
              </a:rPr>
              <a:t>динаміка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(майна)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пасивів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Аналіз</a:t>
            </a:r>
            <a:r>
              <a:rPr lang="ru-RU" sz="2400" dirty="0">
                <a:latin typeface="Times New Roman" pitchFamily="18" charset="0"/>
                <a:cs typeface="Times New Roman" pitchFamily="18" charset="0"/>
              </a:rPr>
              <a:t> складу, </a:t>
            </a:r>
            <a:r>
              <a:rPr lang="ru-RU" sz="2400" dirty="0" err="1">
                <a:latin typeface="Times New Roman" pitchFamily="18" charset="0"/>
                <a:cs typeface="Times New Roman" pitchFamily="18" charset="0"/>
              </a:rPr>
              <a:t>структури</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динаміки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пасивів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підставі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даних</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проводитись</a:t>
            </a: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одним </a:t>
            </a:r>
            <a:r>
              <a:rPr lang="ru-RU" sz="2400" b="1" dirty="0" err="1">
                <a:latin typeface="Times New Roman" pitchFamily="18" charset="0"/>
                <a:cs typeface="Times New Roman" pitchFamily="18" charset="0"/>
              </a:rPr>
              <a:t>із</a:t>
            </a:r>
            <a:r>
              <a:rPr lang="ru-RU" sz="2400" b="1" dirty="0">
                <a:latin typeface="Times New Roman" pitchFamily="18" charset="0"/>
                <a:cs typeface="Times New Roman" pitchFamily="18" charset="0"/>
              </a:rPr>
              <a:t> таких </a:t>
            </a:r>
            <a:r>
              <a:rPr lang="ru-RU" sz="2400" b="1" dirty="0" err="1">
                <a:latin typeface="Times New Roman" pitchFamily="18" charset="0"/>
                <a:cs typeface="Times New Roman" pitchFamily="18" charset="0"/>
              </a:rPr>
              <a:t>способів</a:t>
            </a:r>
            <a:r>
              <a:rPr lang="ru-RU" sz="2400" b="1"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без </a:t>
            </a:r>
            <a:r>
              <a:rPr lang="ru-RU" sz="2400" dirty="0" err="1">
                <a:latin typeface="Times New Roman" pitchFamily="18" charset="0"/>
                <a:cs typeface="Times New Roman" pitchFamily="18" charset="0"/>
              </a:rPr>
              <a:t>попередньої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зміни</a:t>
            </a:r>
            <a:r>
              <a:rPr lang="ru-RU" sz="2400" dirty="0">
                <a:latin typeface="Times New Roman" pitchFamily="18" charset="0"/>
                <a:cs typeface="Times New Roman" pitchFamily="18" charset="0"/>
              </a:rPr>
              <a:t> статей балансу;</a:t>
            </a:r>
          </a:p>
          <a:p>
            <a:pPr algn="just"/>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допомогою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побудови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скороченого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аналітичного</a:t>
            </a:r>
            <a:r>
              <a:rPr lang="ru-RU" sz="2400" dirty="0">
                <a:latin typeface="Times New Roman" pitchFamily="18" charset="0"/>
                <a:cs typeface="Times New Roman" pitchFamily="18" charset="0"/>
              </a:rPr>
              <a:t> балансу шляхом </a:t>
            </a:r>
            <a:r>
              <a:rPr lang="ru-RU" sz="2400" dirty="0" err="1">
                <a:latin typeface="Times New Roman" pitchFamily="18" charset="0"/>
                <a:cs typeface="Times New Roman" pitchFamily="18" charset="0"/>
              </a:rPr>
              <a:t>об’єднання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однорідних</a:t>
            </a:r>
            <a:r>
              <a:rPr lang="ru-RU" sz="2400" dirty="0">
                <a:latin typeface="Times New Roman" pitchFamily="18" charset="0"/>
                <a:cs typeface="Times New Roman" pitchFamily="18" charset="0"/>
              </a:rPr>
              <a:t> за складом </a:t>
            </a:r>
            <a:r>
              <a:rPr lang="ru-RU" sz="2400" dirty="0" err="1">
                <a:latin typeface="Times New Roman" pitchFamily="18" charset="0"/>
                <a:cs typeface="Times New Roman" pitchFamily="18" charset="0"/>
              </a:rPr>
              <a:t>балансових</a:t>
            </a:r>
            <a:r>
              <a:rPr lang="ru-RU" sz="2400" dirty="0">
                <a:latin typeface="Times New Roman" pitchFamily="18" charset="0"/>
                <a:cs typeface="Times New Roman" pitchFamily="18" charset="0"/>
              </a:rPr>
              <a:t> статей;</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додатковим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коригуванням</a:t>
            </a:r>
            <a:r>
              <a:rPr lang="ru-RU" sz="2400" dirty="0">
                <a:latin typeface="Times New Roman" pitchFamily="18" charset="0"/>
                <a:cs typeface="Times New Roman" pitchFamily="18" charset="0"/>
              </a:rPr>
              <a:t> статей балансу на </a:t>
            </a:r>
            <a:r>
              <a:rPr lang="ru-RU" sz="2400" dirty="0" err="1">
                <a:latin typeface="Times New Roman" pitchFamily="18" charset="0"/>
                <a:cs typeface="Times New Roman" pitchFamily="18" charset="0"/>
              </a:rPr>
              <a:t>індекс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інфляції</a:t>
            </a:r>
            <a:r>
              <a:rPr lang="ru-RU" sz="2400" dirty="0">
                <a:latin typeface="Times New Roman" pitchFamily="18" charset="0"/>
                <a:cs typeface="Times New Roman" pitchFamily="18" charset="0"/>
              </a:rPr>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7239000" cy="5000660"/>
          </a:xfrm>
        </p:spPr>
        <p:txBody>
          <a:bodyPr>
            <a:normAutofit/>
          </a:bodyPr>
          <a:lstStyle/>
          <a:p>
            <a:pPr algn="just">
              <a:buNone/>
            </a:pPr>
            <a:r>
              <a:rPr lang="ru-RU" sz="2800"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Скорочений</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інші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назви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порівняльний</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спрощений</a:t>
            </a:r>
            <a:r>
              <a:rPr lang="ru-RU" sz="2800" b="1" dirty="0">
                <a:latin typeface="Times New Roman" pitchFamily="18" charset="0"/>
                <a:cs typeface="Times New Roman" pitchFamily="18" charset="0"/>
              </a:rPr>
              <a:t>)</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аналітичний</a:t>
            </a:r>
            <a:r>
              <a:rPr lang="ru-RU" sz="2800" dirty="0">
                <a:latin typeface="Times New Roman" pitchFamily="18" charset="0"/>
                <a:cs typeface="Times New Roman" pitchFamily="18" charset="0"/>
              </a:rPr>
              <a:t> баланс </a:t>
            </a:r>
            <a:r>
              <a:rPr lang="ru-RU" sz="2800" dirty="0" err="1">
                <a:latin typeface="Times New Roman" pitchFamily="18" charset="0"/>
                <a:cs typeface="Times New Roman" pitchFamily="18" charset="0"/>
              </a:rPr>
              <a:t>утворюється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вихідного</a:t>
            </a:r>
            <a:r>
              <a:rPr lang="ru-RU" sz="2800" dirty="0">
                <a:latin typeface="Times New Roman" pitchFamily="18" charset="0"/>
                <a:cs typeface="Times New Roman" pitchFamily="18" charset="0"/>
              </a:rPr>
              <a:t> балансу шляхом </a:t>
            </a:r>
            <a:r>
              <a:rPr lang="ru-RU" sz="2800" dirty="0" err="1">
                <a:latin typeface="Times New Roman" pitchFamily="18" charset="0"/>
                <a:cs typeface="Times New Roman" pitchFamily="18" charset="0"/>
              </a:rPr>
              <a:t>об’єднання</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окремі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групи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однорідних</a:t>
            </a:r>
            <a:r>
              <a:rPr lang="ru-RU" sz="2800" dirty="0">
                <a:latin typeface="Times New Roman" pitchFamily="18" charset="0"/>
                <a:cs typeface="Times New Roman" pitchFamily="18" charset="0"/>
              </a:rPr>
              <a:t> за складом та </a:t>
            </a:r>
            <a:r>
              <a:rPr lang="ru-RU" sz="2800" dirty="0" err="1">
                <a:latin typeface="Times New Roman" pitchFamily="18" charset="0"/>
                <a:cs typeface="Times New Roman" pitchFamily="18" charset="0"/>
              </a:rPr>
              <a:t>економічним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змістом</a:t>
            </a:r>
            <a:r>
              <a:rPr lang="ru-RU" sz="2800" dirty="0">
                <a:latin typeface="Times New Roman" pitchFamily="18" charset="0"/>
                <a:cs typeface="Times New Roman" pitchFamily="18" charset="0"/>
              </a:rPr>
              <a:t> статей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доповнення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його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відповідними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показниками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структури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динаміки</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структурної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динаміки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характеризують</a:t>
            </a:r>
            <a:r>
              <a:rPr lang="ru-RU" sz="2800" dirty="0">
                <a:latin typeface="Times New Roman" pitchFamily="18" charset="0"/>
                <a:cs typeface="Times New Roman" pitchFamily="18" charset="0"/>
              </a:rPr>
              <a:t> статику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динаміку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майнового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55576" y="1332051"/>
            <a:ext cx="7102572" cy="4832092"/>
          </a:xfrm>
          <a:prstGeom prst="rect">
            <a:avLst/>
          </a:prstGeom>
        </p:spPr>
        <p:txBody>
          <a:bodyPr wrap="square">
            <a:spAutoFit/>
          </a:bodyPr>
          <a:lstStyle/>
          <a:p>
            <a:pPr algn="ctr"/>
            <a:r>
              <a:rPr lang="uk-UA" sz="2800" b="1" i="1" dirty="0">
                <a:latin typeface="Times New Roman" pitchFamily="18" charset="0"/>
                <a:cs typeface="Times New Roman" pitchFamily="18" charset="0"/>
              </a:rPr>
              <a:t>Порядок проведення оцінки майнового потенціалу підприємства</a:t>
            </a:r>
          </a:p>
          <a:p>
            <a:pPr algn="just"/>
            <a:endParaRPr lang="uk-UA" sz="2800" dirty="0">
              <a:latin typeface="Times New Roman" pitchFamily="18" charset="0"/>
              <a:cs typeface="Times New Roman" pitchFamily="18" charset="0"/>
            </a:endParaRPr>
          </a:p>
          <a:p>
            <a:pPr algn="just"/>
            <a:r>
              <a:rPr lang="uk-UA" sz="2800" b="1" i="1" dirty="0">
                <a:latin typeface="Times New Roman" pitchFamily="18" charset="0"/>
                <a:cs typeface="Times New Roman" pitchFamily="18" charset="0"/>
              </a:rPr>
              <a:t>І. Загальне ознайомлення з даними балансу.</a:t>
            </a:r>
          </a:p>
          <a:p>
            <a:pPr algn="just"/>
            <a:r>
              <a:rPr lang="uk-UA" sz="2800" dirty="0">
                <a:latin typeface="Times New Roman" pitchFamily="18" charset="0"/>
                <a:cs typeface="Times New Roman" pitchFamily="18" charset="0"/>
              </a:rPr>
              <a:t> Оцінюється зміна </a:t>
            </a:r>
            <a:r>
              <a:rPr lang="uk-UA" sz="2800" i="1" dirty="0">
                <a:latin typeface="Times New Roman" pitchFamily="18" charset="0"/>
                <a:cs typeface="Times New Roman" pitchFamily="18" charset="0"/>
              </a:rPr>
              <a:t>валюти балансу</a:t>
            </a:r>
            <a:r>
              <a:rPr lang="uk-UA" sz="2800" dirty="0">
                <a:latin typeface="Times New Roman" pitchFamily="18" charset="0"/>
                <a:cs typeface="Times New Roman" pitchFamily="18" charset="0"/>
              </a:rPr>
              <a:t>, </a:t>
            </a:r>
            <a:r>
              <a:rPr lang="uk-UA" sz="2800" i="1" dirty="0">
                <a:latin typeface="Times New Roman" pitchFamily="18" charset="0"/>
                <a:cs typeface="Times New Roman" pitchFamily="18" charset="0"/>
              </a:rPr>
              <a:t>ознаки нормального балансу</a:t>
            </a:r>
            <a:r>
              <a:rPr lang="uk-UA" sz="2800" dirty="0">
                <a:latin typeface="Times New Roman" pitchFamily="18" charset="0"/>
                <a:cs typeface="Times New Roman" pitchFamily="18" charset="0"/>
              </a:rPr>
              <a:t>, виявляються так звані </a:t>
            </a:r>
            <a:r>
              <a:rPr lang="uk-UA" sz="2800" i="1" dirty="0">
                <a:latin typeface="Times New Roman" pitchFamily="18" charset="0"/>
                <a:cs typeface="Times New Roman" pitchFamily="18" charset="0"/>
              </a:rPr>
              <a:t>“хворі” статті звітності</a:t>
            </a:r>
            <a:r>
              <a:rPr lang="uk-UA" sz="2800" dirty="0">
                <a:latin typeface="Times New Roman" pitchFamily="18" charset="0"/>
                <a:cs typeface="Times New Roman" pitchFamily="18" charset="0"/>
              </a:rPr>
              <a:t>.</a:t>
            </a:r>
          </a:p>
          <a:p>
            <a:pPr algn="just"/>
            <a:r>
              <a:rPr lang="uk-UA" sz="2800" dirty="0">
                <a:latin typeface="Times New Roman" pitchFamily="18" charset="0"/>
                <a:cs typeface="Times New Roman" pitchFamily="18" charset="0"/>
              </a:rPr>
              <a:t>За необхідності можна здійснювати додаткове коригування статей балансу на індекс інфляції.</a:t>
            </a:r>
          </a:p>
          <a:p>
            <a:pPr algn="just"/>
            <a:endParaRPr lang="uk-UA" sz="2800" dirty="0">
              <a:latin typeface="Times New Roman" pitchFamily="18" charset="0"/>
              <a:cs typeface="Times New Roman" pitchFamily="18" charset="0"/>
            </a:endParaRPr>
          </a:p>
        </p:txBody>
      </p:sp>
    </p:spTree>
    <p:extLst>
      <p:ext uri="{BB962C8B-B14F-4D97-AF65-F5344CB8AC3E}">
        <p14:creationId xmlns:p14="http://schemas.microsoft.com/office/powerpoint/2010/main" val="733134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14348" y="785794"/>
            <a:ext cx="6786610" cy="4524315"/>
          </a:xfrm>
          <a:prstGeom prst="rect">
            <a:avLst/>
          </a:prstGeom>
        </p:spPr>
        <p:txBody>
          <a:bodyPr wrap="square">
            <a:spAutoFit/>
          </a:bodyPr>
          <a:lstStyle/>
          <a:p>
            <a:pPr algn="just"/>
            <a:r>
              <a:rPr lang="uk-UA" sz="2400" i="1" dirty="0">
                <a:latin typeface="Times New Roman" pitchFamily="18" charset="0"/>
                <a:cs typeface="Times New Roman" pitchFamily="18" charset="0"/>
              </a:rPr>
              <a:t>Виявлення явних або завуальованих недоліків у роботі підприємства</a:t>
            </a:r>
            <a:r>
              <a:rPr lang="uk-UA" sz="2400" dirty="0">
                <a:latin typeface="Times New Roman" pitchFamily="18" charset="0"/>
                <a:cs typeface="Times New Roman" pitchFamily="18" charset="0"/>
              </a:rPr>
              <a:t>  (</a:t>
            </a:r>
            <a:r>
              <a:rPr lang="uk-UA" sz="2400" dirty="0" err="1">
                <a:latin typeface="Times New Roman" pitchFamily="18" charset="0"/>
                <a:cs typeface="Times New Roman" pitchFamily="18" charset="0"/>
              </a:rPr>
              <a:t>“хворі”</a:t>
            </a:r>
            <a:r>
              <a:rPr lang="uk-UA" sz="2400" dirty="0">
                <a:latin typeface="Times New Roman" pitchFamily="18" charset="0"/>
                <a:cs typeface="Times New Roman" pitchFamily="18" charset="0"/>
              </a:rPr>
              <a:t> статті звітності):</a:t>
            </a:r>
          </a:p>
          <a:p>
            <a:endParaRPr lang="uk-UA" sz="2400" dirty="0">
              <a:latin typeface="Times New Roman" pitchFamily="18" charset="0"/>
              <a:cs typeface="Times New Roman" pitchFamily="18" charset="0"/>
            </a:endParaRPr>
          </a:p>
          <a:p>
            <a:pPr marL="457200" lvl="0" indent="-457200" algn="just">
              <a:buAutoNum type="arabicParenR"/>
            </a:pPr>
            <a:r>
              <a:rPr lang="uk-UA" sz="2400" dirty="0">
                <a:latin typeface="Times New Roman" pitchFamily="18" charset="0"/>
                <a:cs typeface="Times New Roman" pitchFamily="18" charset="0"/>
              </a:rPr>
              <a:t>статті, що свідчать про незадовільну роботу підприємства у звітному періоді та внаслідок цього нестабільний фінансовий стан (</a:t>
            </a:r>
            <a:r>
              <a:rPr lang="uk-UA" sz="2400" u="sng" dirty="0">
                <a:latin typeface="Times New Roman" pitchFamily="18" charset="0"/>
                <a:cs typeface="Times New Roman" pitchFamily="18" charset="0"/>
              </a:rPr>
              <a:t>збитки, прострочені векселі, прострочена кредиторська заборгованість</a:t>
            </a:r>
            <a:r>
              <a:rPr lang="uk-UA" sz="2400" dirty="0">
                <a:latin typeface="Times New Roman" pitchFamily="18" charset="0"/>
                <a:cs typeface="Times New Roman" pitchFamily="18" charset="0"/>
              </a:rPr>
              <a:t>);</a:t>
            </a:r>
          </a:p>
          <a:p>
            <a:pPr marL="457200" lvl="0" indent="-457200" algn="just">
              <a:buAutoNum type="arabicParenR"/>
            </a:pPr>
            <a:endParaRPr lang="uk-UA" sz="2400" dirty="0">
              <a:latin typeface="Times New Roman" pitchFamily="18" charset="0"/>
              <a:cs typeface="Times New Roman" pitchFamily="18" charset="0"/>
            </a:endParaRPr>
          </a:p>
          <a:p>
            <a:pPr marL="457200" indent="-457200" algn="just">
              <a:buFontTx/>
              <a:buAutoNum type="arabicParenR"/>
            </a:pPr>
            <a:r>
              <a:rPr lang="uk-UA" sz="2400" dirty="0">
                <a:latin typeface="Times New Roman" pitchFamily="18" charset="0"/>
                <a:cs typeface="Times New Roman" pitchFamily="18" charset="0"/>
              </a:rPr>
              <a:t>статті, що свідчать про певні недоліки в роботі підприємства (неблагополучні співвідношення між окремими статтями).</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827584" y="476672"/>
            <a:ext cx="7704856" cy="830997"/>
          </a:xfrm>
          <a:prstGeom prst="rect">
            <a:avLst/>
          </a:prstGeom>
        </p:spPr>
        <p:txBody>
          <a:bodyPr wrap="square">
            <a:spAutoFit/>
          </a:bodyPr>
          <a:lstStyle/>
          <a:p>
            <a:pPr algn="ctr"/>
            <a:r>
              <a:rPr lang="uk-UA" sz="2400" b="1" i="1" dirty="0"/>
              <a:t>ІІ. Аналіз структури та динаміки активів підприємства</a:t>
            </a:r>
            <a:endParaRPr lang="uk-UA" sz="2400" dirty="0"/>
          </a:p>
        </p:txBody>
      </p:sp>
      <p:graphicFrame>
        <p:nvGraphicFramePr>
          <p:cNvPr id="3" name="Таблица 2"/>
          <p:cNvGraphicFramePr>
            <a:graphicFrameLocks noGrp="1"/>
          </p:cNvGraphicFramePr>
          <p:nvPr>
            <p:extLst>
              <p:ext uri="{D42A27DB-BD31-4B8C-83A1-F6EECF244321}">
                <p14:modId xmlns:p14="http://schemas.microsoft.com/office/powerpoint/2010/main" val="1463427917"/>
              </p:ext>
            </p:extLst>
          </p:nvPr>
        </p:nvGraphicFramePr>
        <p:xfrm>
          <a:off x="142843" y="2143116"/>
          <a:ext cx="7858181" cy="4039704"/>
        </p:xfrm>
        <a:graphic>
          <a:graphicData uri="http://schemas.openxmlformats.org/drawingml/2006/table">
            <a:tbl>
              <a:tblPr/>
              <a:tblGrid>
                <a:gridCol w="1150888">
                  <a:extLst>
                    <a:ext uri="{9D8B030D-6E8A-4147-A177-3AD203B41FA5}">
                      <a16:colId xmlns:a16="http://schemas.microsoft.com/office/drawing/2014/main" val="20000"/>
                    </a:ext>
                  </a:extLst>
                </a:gridCol>
                <a:gridCol w="723013">
                  <a:extLst>
                    <a:ext uri="{9D8B030D-6E8A-4147-A177-3AD203B41FA5}">
                      <a16:colId xmlns:a16="http://schemas.microsoft.com/office/drawing/2014/main" val="20001"/>
                    </a:ext>
                  </a:extLst>
                </a:gridCol>
                <a:gridCol w="459204">
                  <a:extLst>
                    <a:ext uri="{9D8B030D-6E8A-4147-A177-3AD203B41FA5}">
                      <a16:colId xmlns:a16="http://schemas.microsoft.com/office/drawing/2014/main" val="20002"/>
                    </a:ext>
                  </a:extLst>
                </a:gridCol>
                <a:gridCol w="609293">
                  <a:extLst>
                    <a:ext uri="{9D8B030D-6E8A-4147-A177-3AD203B41FA5}">
                      <a16:colId xmlns:a16="http://schemas.microsoft.com/office/drawing/2014/main" val="20003"/>
                    </a:ext>
                  </a:extLst>
                </a:gridCol>
                <a:gridCol w="609293">
                  <a:extLst>
                    <a:ext uri="{9D8B030D-6E8A-4147-A177-3AD203B41FA5}">
                      <a16:colId xmlns:a16="http://schemas.microsoft.com/office/drawing/2014/main" val="20004"/>
                    </a:ext>
                  </a:extLst>
                </a:gridCol>
                <a:gridCol w="676992">
                  <a:extLst>
                    <a:ext uri="{9D8B030D-6E8A-4147-A177-3AD203B41FA5}">
                      <a16:colId xmlns:a16="http://schemas.microsoft.com/office/drawing/2014/main" val="20005"/>
                    </a:ext>
                  </a:extLst>
                </a:gridCol>
                <a:gridCol w="541594">
                  <a:extLst>
                    <a:ext uri="{9D8B030D-6E8A-4147-A177-3AD203B41FA5}">
                      <a16:colId xmlns:a16="http://schemas.microsoft.com/office/drawing/2014/main" val="20006"/>
                    </a:ext>
                  </a:extLst>
                </a:gridCol>
                <a:gridCol w="609293">
                  <a:extLst>
                    <a:ext uri="{9D8B030D-6E8A-4147-A177-3AD203B41FA5}">
                      <a16:colId xmlns:a16="http://schemas.microsoft.com/office/drawing/2014/main" val="20007"/>
                    </a:ext>
                  </a:extLst>
                </a:gridCol>
                <a:gridCol w="541594">
                  <a:extLst>
                    <a:ext uri="{9D8B030D-6E8A-4147-A177-3AD203B41FA5}">
                      <a16:colId xmlns:a16="http://schemas.microsoft.com/office/drawing/2014/main" val="20008"/>
                    </a:ext>
                  </a:extLst>
                </a:gridCol>
                <a:gridCol w="1110196">
                  <a:extLst>
                    <a:ext uri="{9D8B030D-6E8A-4147-A177-3AD203B41FA5}">
                      <a16:colId xmlns:a16="http://schemas.microsoft.com/office/drawing/2014/main" val="20009"/>
                    </a:ext>
                  </a:extLst>
                </a:gridCol>
                <a:gridCol w="826821">
                  <a:extLst>
                    <a:ext uri="{9D8B030D-6E8A-4147-A177-3AD203B41FA5}">
                      <a16:colId xmlns:a16="http://schemas.microsoft.com/office/drawing/2014/main" val="20010"/>
                    </a:ext>
                  </a:extLst>
                </a:gridCol>
              </a:tblGrid>
              <a:tr h="590000">
                <a:tc rowSpan="3">
                  <a:txBody>
                    <a:bodyPr/>
                    <a:lstStyle/>
                    <a:p>
                      <a:pPr algn="ctr">
                        <a:lnSpc>
                          <a:spcPct val="130000"/>
                        </a:lnSpc>
                        <a:spcAft>
                          <a:spcPts val="0"/>
                        </a:spcAft>
                      </a:pPr>
                      <a:r>
                        <a:rPr lang="uk-UA" sz="1800" b="0" i="1" dirty="0">
                          <a:effectLst/>
                          <a:latin typeface="Times New Roman"/>
                        </a:rPr>
                        <a:t>Види активів</a:t>
                      </a:r>
                      <a:endParaRPr lang="uk-UA" sz="1800" b="1" i="1" dirty="0">
                        <a:effectLst/>
                        <a:latin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gridSpan="2">
                  <a:txBody>
                    <a:bodyPr/>
                    <a:lstStyle/>
                    <a:p>
                      <a:pPr algn="ctr">
                        <a:spcAft>
                          <a:spcPts val="0"/>
                        </a:spcAft>
                      </a:pPr>
                      <a:r>
                        <a:rPr lang="uk-UA" sz="1800" i="1" dirty="0">
                          <a:effectLst/>
                          <a:latin typeface="Times New Roman"/>
                          <a:ea typeface="Times New Roman"/>
                        </a:rPr>
                        <a:t>Сума, тис. грн.</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uk-UA"/>
                    </a:p>
                  </a:txBody>
                  <a:tcPr/>
                </a:tc>
                <a:tc gridSpan="4">
                  <a:txBody>
                    <a:bodyPr/>
                    <a:lstStyle/>
                    <a:p>
                      <a:pPr algn="ctr">
                        <a:spcAft>
                          <a:spcPts val="0"/>
                        </a:spcAft>
                      </a:pPr>
                      <a:r>
                        <a:rPr lang="uk-UA" sz="1800" i="1" dirty="0">
                          <a:effectLst/>
                          <a:latin typeface="Times New Roman"/>
                          <a:ea typeface="Times New Roman"/>
                        </a:rPr>
                        <a:t>Структура активів у підсумку, </a:t>
                      </a:r>
                      <a:r>
                        <a:rPr lang="en-US" sz="1800" i="1" dirty="0">
                          <a:effectLst/>
                          <a:latin typeface="Times New Roman"/>
                          <a:ea typeface="Times New Roman"/>
                        </a:rPr>
                        <a:t>%</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tc gridSpan="4">
                  <a:txBody>
                    <a:bodyPr/>
                    <a:lstStyle/>
                    <a:p>
                      <a:pPr algn="ctr">
                        <a:spcAft>
                          <a:spcPts val="0"/>
                        </a:spcAft>
                      </a:pPr>
                      <a:r>
                        <a:rPr lang="uk-UA" sz="1800" i="1">
                          <a:effectLst/>
                          <a:latin typeface="Times New Roman"/>
                          <a:ea typeface="Times New Roman"/>
                        </a:rPr>
                        <a:t>Відхилення</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00"/>
                  </a:ext>
                </a:extLst>
              </a:tr>
              <a:tr h="885001">
                <a:tc vMerge="1">
                  <a:txBody>
                    <a:bodyPr/>
                    <a:lstStyle/>
                    <a:p>
                      <a:endParaRPr lang="uk-UA"/>
                    </a:p>
                  </a:txBody>
                  <a:tcPr/>
                </a:tc>
                <a:tc gridSpan="2" vMerge="1">
                  <a:txBody>
                    <a:bodyPr/>
                    <a:lstStyle/>
                    <a:p>
                      <a:endParaRPr lang="uk-UA"/>
                    </a:p>
                  </a:txBody>
                  <a:tcPr/>
                </a:tc>
                <a:tc hMerge="1" vMerge="1">
                  <a:txBody>
                    <a:bodyPr/>
                    <a:lstStyle/>
                    <a:p>
                      <a:endParaRPr lang="uk-UA"/>
                    </a:p>
                  </a:txBody>
                  <a:tcPr/>
                </a:tc>
                <a:tc gridSpan="2">
                  <a:txBody>
                    <a:bodyPr/>
                    <a:lstStyle/>
                    <a:p>
                      <a:pPr algn="ctr">
                        <a:spcAft>
                          <a:spcPts val="0"/>
                        </a:spcAft>
                      </a:pPr>
                      <a:r>
                        <a:rPr lang="uk-UA" sz="1800" i="1">
                          <a:effectLst/>
                          <a:latin typeface="Times New Roman"/>
                          <a:ea typeface="Times New Roman"/>
                        </a:rPr>
                        <a:t>балансу в цілому</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gridSpan="2">
                  <a:txBody>
                    <a:bodyPr/>
                    <a:lstStyle/>
                    <a:p>
                      <a:pPr algn="ctr">
                        <a:spcAft>
                          <a:spcPts val="0"/>
                        </a:spcAft>
                      </a:pPr>
                      <a:r>
                        <a:rPr lang="uk-UA" sz="1800" i="1">
                          <a:effectLst/>
                          <a:latin typeface="Times New Roman"/>
                          <a:ea typeface="Times New Roman"/>
                        </a:rPr>
                        <a:t>окремих розділів балансу</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rowSpan="2">
                  <a:txBody>
                    <a:bodyPr/>
                    <a:lstStyle/>
                    <a:p>
                      <a:pPr algn="ctr">
                        <a:spcAft>
                          <a:spcPts val="0"/>
                        </a:spcAft>
                      </a:pPr>
                      <a:r>
                        <a:rPr lang="uk-UA" sz="1800" i="1" dirty="0">
                          <a:effectLst/>
                          <a:latin typeface="Times New Roman"/>
                          <a:ea typeface="Times New Roman"/>
                        </a:rPr>
                        <a:t>абсолютне, тис грн.</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indent="-69215" algn="ctr">
                        <a:spcAft>
                          <a:spcPts val="0"/>
                        </a:spcAft>
                      </a:pPr>
                      <a:r>
                        <a:rPr lang="uk-UA" sz="1800" i="1" dirty="0">
                          <a:effectLst/>
                          <a:latin typeface="Times New Roman"/>
                          <a:ea typeface="Times New Roman"/>
                        </a:rPr>
                        <a:t>відносне, %</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uk-UA" sz="1800" i="1" dirty="0">
                          <a:effectLst/>
                          <a:latin typeface="Times New Roman"/>
                          <a:ea typeface="Times New Roman"/>
                        </a:rPr>
                        <a:t>пунктів структури щодо</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0001"/>
                  </a:ext>
                </a:extLst>
              </a:tr>
              <a:tr h="1679703">
                <a:tc vMerge="1">
                  <a:txBody>
                    <a:bodyPr/>
                    <a:lstStyle/>
                    <a:p>
                      <a:endParaRPr lang="uk-UA"/>
                    </a:p>
                  </a:txBody>
                  <a:tcPr/>
                </a:tc>
                <a:tc>
                  <a:txBody>
                    <a:bodyPr/>
                    <a:lstStyle/>
                    <a:p>
                      <a:pPr algn="ctr">
                        <a:spcAft>
                          <a:spcPts val="0"/>
                        </a:spcAft>
                      </a:pPr>
                      <a:r>
                        <a:rPr lang="uk-UA" sz="1800" i="1" dirty="0">
                          <a:effectLst/>
                          <a:latin typeface="Times New Roman"/>
                          <a:ea typeface="Times New Roman"/>
                        </a:rPr>
                        <a:t>на 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на кінець періоду</a:t>
                      </a:r>
                      <a:endParaRPr lang="uk-UA" sz="180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кінець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8580" algn="ctr">
                        <a:spcAft>
                          <a:spcPts val="0"/>
                        </a:spcAft>
                      </a:pPr>
                      <a:r>
                        <a:rPr lang="uk-UA" sz="1800" i="1" dirty="0">
                          <a:effectLst/>
                          <a:latin typeface="Times New Roman"/>
                          <a:ea typeface="Times New Roman"/>
                        </a:rPr>
                        <a:t>на </a:t>
                      </a:r>
                      <a:endParaRPr lang="uk-UA" sz="1800" dirty="0">
                        <a:effectLst/>
                        <a:latin typeface="Times New Roman"/>
                        <a:ea typeface="Times New Roman"/>
                      </a:endParaRPr>
                    </a:p>
                    <a:p>
                      <a:pPr indent="-68580" algn="ctr">
                        <a:spcAft>
                          <a:spcPts val="0"/>
                        </a:spcAft>
                      </a:pPr>
                      <a:r>
                        <a:rPr lang="uk-UA" sz="1800" i="1" dirty="0">
                          <a:effectLst/>
                          <a:latin typeface="Times New Roman"/>
                          <a:ea typeface="Times New Roman"/>
                        </a:rPr>
                        <a:t>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кінець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uk-UA"/>
                    </a:p>
                  </a:txBody>
                  <a:tcPr/>
                </a:tc>
                <a:tc vMerge="1">
                  <a:txBody>
                    <a:bodyPr/>
                    <a:lstStyle/>
                    <a:p>
                      <a:endParaRPr lang="uk-UA"/>
                    </a:p>
                  </a:txBody>
                  <a:tcPr/>
                </a:tc>
                <a:tc>
                  <a:txBody>
                    <a:bodyPr/>
                    <a:lstStyle/>
                    <a:p>
                      <a:pPr algn="ctr">
                        <a:spcAft>
                          <a:spcPts val="0"/>
                        </a:spcAft>
                      </a:pPr>
                      <a:r>
                        <a:rPr lang="uk-UA" sz="1800" i="1" dirty="0">
                          <a:effectLst/>
                          <a:latin typeface="Times New Roman"/>
                          <a:ea typeface="Times New Roman"/>
                        </a:rPr>
                        <a:t>балансу в цілому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окремих розділів балансу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5000">
                <a:tc>
                  <a:txBody>
                    <a:bodyPr/>
                    <a:lstStyle/>
                    <a:p>
                      <a:pPr algn="ctr">
                        <a:spcAft>
                          <a:spcPts val="0"/>
                        </a:spcAft>
                      </a:pPr>
                      <a:r>
                        <a:rPr lang="uk-UA" sz="1800" i="1">
                          <a:effectLst/>
                          <a:latin typeface="Times New Roman"/>
                          <a:ea typeface="Times New Roman"/>
                        </a:rPr>
                        <a:t>1</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2</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3</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4</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5</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6</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7</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8</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9</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10</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11</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5000">
                <a:tc>
                  <a:txBody>
                    <a:bodyPr/>
                    <a:lstStyle/>
                    <a:p>
                      <a:pPr>
                        <a:spcAft>
                          <a:spcPts val="0"/>
                        </a:spcAft>
                        <a:tabLst>
                          <a:tab pos="90170" algn="l"/>
                          <a:tab pos="180340" algn="l"/>
                        </a:tabLst>
                      </a:pP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5000">
                <a:tc>
                  <a:txBody>
                    <a:bodyPr/>
                    <a:lstStyle/>
                    <a:p>
                      <a:pPr>
                        <a:spcAft>
                          <a:spcPts val="0"/>
                        </a:spcAft>
                      </a:pP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Rectangle 1"/>
          <p:cNvSpPr>
            <a:spLocks noChangeArrowheads="1"/>
          </p:cNvSpPr>
          <p:nvPr/>
        </p:nvSpPr>
        <p:spPr bwMode="auto">
          <a:xfrm>
            <a:off x="611560" y="1428736"/>
            <a:ext cx="7460902" cy="353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0488" algn="l"/>
                <a:tab pos="180975" algn="l"/>
              </a:tabLst>
            </a:pPr>
            <a:r>
              <a:rPr kumimoji="0" lang="uk-UA" sz="2000" b="1" i="1" u="none" strike="noStrike" cap="none" normalizeH="0" baseline="0" dirty="0">
                <a:ln>
                  <a:noFill/>
                </a:ln>
                <a:solidFill>
                  <a:schemeClr val="tx1"/>
                </a:solidFill>
                <a:effectLst/>
                <a:latin typeface="Arial" pitchFamily="34" charset="0"/>
                <a:cs typeface="Arial" pitchFamily="34" charset="0"/>
              </a:rPr>
              <a:t>Таблиця 1.</a:t>
            </a:r>
            <a:r>
              <a:rPr kumimoji="0" lang="uk-UA" sz="2000" b="0" i="1" u="none" strike="noStrike" cap="none" normalizeH="0" baseline="0" dirty="0">
                <a:ln>
                  <a:noFill/>
                </a:ln>
                <a:solidFill>
                  <a:schemeClr val="tx1"/>
                </a:solidFill>
                <a:effectLst/>
                <a:latin typeface="Arial" pitchFamily="34" charset="0"/>
                <a:cs typeface="Arial" pitchFamily="34" charset="0"/>
              </a:rPr>
              <a:t> Макет таблиці для аналізу структури активів</a:t>
            </a:r>
            <a:endParaRPr kumimoji="0" lang="uk-UA" sz="20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5658638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14348" y="404664"/>
            <a:ext cx="7143800" cy="5386090"/>
          </a:xfrm>
          <a:prstGeom prst="rect">
            <a:avLst/>
          </a:prstGeom>
        </p:spPr>
        <p:txBody>
          <a:bodyPr wrap="square">
            <a:spAutoFit/>
          </a:bodyPr>
          <a:lstStyle/>
          <a:p>
            <a:pPr algn="ctr"/>
            <a:r>
              <a:rPr lang="uk-UA" sz="2400" b="1" dirty="0">
                <a:latin typeface="Times New Roman" pitchFamily="18" charset="0"/>
                <a:cs typeface="Times New Roman" pitchFamily="18" charset="0"/>
              </a:rPr>
              <a:t>Оцінюючи </a:t>
            </a:r>
            <a:r>
              <a:rPr lang="uk-UA" sz="2400" b="1" i="1" dirty="0">
                <a:latin typeface="Times New Roman" pitchFamily="18" charset="0"/>
                <a:cs typeface="Times New Roman" pitchFamily="18" charset="0"/>
              </a:rPr>
              <a:t>перший розділ активу</a:t>
            </a:r>
            <a:r>
              <a:rPr lang="uk-UA" sz="2400" b="1" dirty="0">
                <a:latin typeface="Times New Roman" pitchFamily="18" charset="0"/>
                <a:cs typeface="Times New Roman" pitchFamily="18" charset="0"/>
              </a:rPr>
              <a:t> балансу, необхідно враховувати, що:</a:t>
            </a:r>
          </a:p>
          <a:p>
            <a:pPr algn="just"/>
            <a:r>
              <a:rPr lang="uk-UA" sz="2400" dirty="0">
                <a:latin typeface="Times New Roman" pitchFamily="18" charset="0"/>
                <a:cs typeface="Times New Roman" pitchFamily="18" charset="0"/>
              </a:rPr>
              <a:t>1) значна частка приросту </a:t>
            </a:r>
            <a:r>
              <a:rPr lang="uk-UA" sz="2400" b="1" dirty="0">
                <a:latin typeface="Times New Roman" pitchFamily="18" charset="0"/>
                <a:cs typeface="Times New Roman" pitchFamily="18" charset="0"/>
              </a:rPr>
              <a:t>нематеріальних активів </a:t>
            </a:r>
            <a:r>
              <a:rPr lang="uk-UA" sz="2400" dirty="0">
                <a:latin typeface="Times New Roman" pitchFamily="18" charset="0"/>
                <a:cs typeface="Times New Roman" pitchFamily="18" charset="0"/>
              </a:rPr>
              <a:t>у зміні загальної величини необоротних активів характеризує обрану підприємством стратегію як </a:t>
            </a:r>
            <a:r>
              <a:rPr lang="uk-UA" sz="2400" b="1" i="1" dirty="0">
                <a:latin typeface="Times New Roman" pitchFamily="18" charset="0"/>
                <a:cs typeface="Times New Roman" pitchFamily="18" charset="0"/>
              </a:rPr>
              <a:t>інноваційну</a:t>
            </a:r>
            <a:r>
              <a:rPr lang="uk-UA" sz="2400" dirty="0">
                <a:latin typeface="Times New Roman" pitchFamily="18" charset="0"/>
                <a:cs typeface="Times New Roman" pitchFamily="18" charset="0"/>
              </a:rPr>
              <a:t>, оскільки вкладаються кошти в патенти, ліцензії, іншу інтелектуальну власність;</a:t>
            </a:r>
          </a:p>
          <a:p>
            <a:pPr algn="just"/>
            <a:r>
              <a:rPr lang="uk-UA" sz="2400" dirty="0">
                <a:latin typeface="Times New Roman" pitchFamily="18" charset="0"/>
                <a:cs typeface="Times New Roman" pitchFamily="18" charset="0"/>
              </a:rPr>
              <a:t>2) якщо </a:t>
            </a:r>
            <a:r>
              <a:rPr lang="uk-UA" sz="2400" b="1" dirty="0">
                <a:latin typeface="Times New Roman" pitchFamily="18" charset="0"/>
                <a:cs typeface="Times New Roman" pitchFamily="18" charset="0"/>
              </a:rPr>
              <a:t>виробничі основні засоби та незавершене будівництво </a:t>
            </a:r>
            <a:r>
              <a:rPr lang="uk-UA" sz="2400" dirty="0">
                <a:latin typeface="Times New Roman" pitchFamily="18" charset="0"/>
                <a:cs typeface="Times New Roman" pitchFamily="18" charset="0"/>
              </a:rPr>
              <a:t>займають найбільшу частку в необоротних активах, то це може свідчити про орієнтацію на створення матеріальних умов </a:t>
            </a:r>
            <a:r>
              <a:rPr lang="uk-UA" sz="2400" b="1" dirty="0">
                <a:latin typeface="Times New Roman" pitchFamily="18" charset="0"/>
                <a:cs typeface="Times New Roman" pitchFamily="18" charset="0"/>
              </a:rPr>
              <a:t>для </a:t>
            </a:r>
            <a:r>
              <a:rPr lang="uk-UA" sz="2400" b="1" i="1" dirty="0">
                <a:latin typeface="Times New Roman" pitchFamily="18" charset="0"/>
                <a:cs typeface="Times New Roman" pitchFamily="18" charset="0"/>
              </a:rPr>
              <a:t>розширення основної діяльності підприємства </a:t>
            </a:r>
            <a:r>
              <a:rPr lang="uk-UA" sz="2400" dirty="0">
                <a:latin typeface="Times New Roman" pitchFamily="18" charset="0"/>
                <a:cs typeface="Times New Roman" pitchFamily="18" charset="0"/>
              </a:rPr>
              <a:t>(при цьому, необхідно враховувати можливий вплив переоцінки вартості основних засобів);</a:t>
            </a:r>
          </a:p>
          <a:p>
            <a:pPr marL="800100" lvl="1" indent="-342900" algn="just">
              <a:buFontTx/>
              <a:buChar char="-"/>
            </a:pPr>
            <a:endParaRPr lang="uk-UA" sz="800" dirty="0">
              <a:latin typeface="Times New Roman" pitchFamily="18" charset="0"/>
              <a:cs typeface="Times New Roman" pitchFamily="18" charset="0"/>
            </a:endParaRPr>
          </a:p>
        </p:txBody>
      </p:sp>
    </p:spTree>
    <p:extLst>
      <p:ext uri="{BB962C8B-B14F-4D97-AF65-F5344CB8AC3E}">
        <p14:creationId xmlns:p14="http://schemas.microsoft.com/office/powerpoint/2010/main" val="14310792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85786" y="551289"/>
            <a:ext cx="6715172" cy="5262979"/>
          </a:xfrm>
          <a:prstGeom prst="rect">
            <a:avLst/>
          </a:prstGeom>
        </p:spPr>
        <p:txBody>
          <a:bodyPr wrap="square">
            <a:spAutoFit/>
          </a:bodyPr>
          <a:lstStyle/>
          <a:p>
            <a:pPr marL="742950" lvl="1" indent="-285750" algn="just"/>
            <a:r>
              <a:rPr lang="uk-UA" sz="2400" dirty="0">
                <a:latin typeface="Times New Roman" pitchFamily="18" charset="0"/>
                <a:cs typeface="Times New Roman" pitchFamily="18" charset="0"/>
              </a:rPr>
              <a:t>3) за певних умов збільшення частки таких елементів як </a:t>
            </a:r>
            <a:r>
              <a:rPr lang="uk-UA" sz="2400" b="1" dirty="0">
                <a:latin typeface="Times New Roman" pitchFamily="18" charset="0"/>
                <a:cs typeface="Times New Roman" pitchFamily="18" charset="0"/>
              </a:rPr>
              <a:t>незавершене будівництво та довгострокова дебіторська заборгованість </a:t>
            </a:r>
            <a:r>
              <a:rPr lang="uk-UA" sz="2400" dirty="0">
                <a:latin typeface="Times New Roman" pitchFamily="18" charset="0"/>
                <a:cs typeface="Times New Roman" pitchFamily="18" charset="0"/>
              </a:rPr>
              <a:t>може </a:t>
            </a:r>
            <a:r>
              <a:rPr lang="uk-UA" sz="2400" i="1" dirty="0">
                <a:latin typeface="Times New Roman" pitchFamily="18" charset="0"/>
                <a:cs typeface="Times New Roman" pitchFamily="18" charset="0"/>
              </a:rPr>
              <a:t>негативно вплинути на ефективність діяльності підприємства</a:t>
            </a:r>
            <a:r>
              <a:rPr lang="uk-UA" sz="2400" dirty="0">
                <a:latin typeface="Times New Roman" pitchFamily="18" charset="0"/>
                <a:cs typeface="Times New Roman" pitchFamily="18" charset="0"/>
              </a:rPr>
              <a:t>, адже вказані активи не беруть участі у виробничому обороті;</a:t>
            </a:r>
          </a:p>
          <a:p>
            <a:pPr marL="742950" lvl="1" indent="-285750" algn="just"/>
            <a:r>
              <a:rPr lang="uk-UA" sz="2400" dirty="0">
                <a:latin typeface="Times New Roman" pitchFamily="18" charset="0"/>
                <a:cs typeface="Times New Roman" pitchFamily="18" charset="0"/>
              </a:rPr>
              <a:t>4) наявність </a:t>
            </a:r>
            <a:r>
              <a:rPr lang="uk-UA" sz="2400" b="1" dirty="0">
                <a:latin typeface="Times New Roman" pitchFamily="18" charset="0"/>
                <a:cs typeface="Times New Roman" pitchFamily="18" charset="0"/>
              </a:rPr>
              <a:t>довгострокових фінансових вкладень </a:t>
            </a:r>
            <a:r>
              <a:rPr lang="uk-UA" sz="2400" dirty="0">
                <a:latin typeface="Times New Roman" pitchFamily="18" charset="0"/>
                <a:cs typeface="Times New Roman" pitchFamily="18" charset="0"/>
              </a:rPr>
              <a:t>вказує на </a:t>
            </a:r>
            <a:r>
              <a:rPr lang="uk-UA" sz="2400" i="1" dirty="0">
                <a:latin typeface="Times New Roman" pitchFamily="18" charset="0"/>
                <a:cs typeface="Times New Roman" pitchFamily="18" charset="0"/>
              </a:rPr>
              <a:t>інвестиційну</a:t>
            </a:r>
            <a:r>
              <a:rPr lang="uk-UA" sz="2400" dirty="0">
                <a:latin typeface="Times New Roman" pitchFamily="18" charset="0"/>
                <a:cs typeface="Times New Roman" pitchFamily="18" charset="0"/>
              </a:rPr>
              <a:t> спрямованість підприємства, за умови визнання підприємства неплатоспроможним необхідно вивчити склад і структуру фінансових вкладень, оцінити їх ліквідність і доцільність</a:t>
            </a:r>
            <a:r>
              <a:rPr lang="uk-UA" sz="2000" dirty="0">
                <a:latin typeface="Times New Roman" pitchFamily="18" charset="0"/>
                <a:cs typeface="Times New Roman" pitchFamily="18" charset="0"/>
              </a:rPr>
              <a:t>.</a:t>
            </a:r>
            <a:endParaRPr lang="uk-UA" sz="2000" dirty="0">
              <a:effectLst>
                <a:outerShdw blurRad="50800" dist="38100" algn="tr" rotWithShape="0">
                  <a:prstClr val="black">
                    <a:alpha val="40000"/>
                  </a:prstClr>
                </a:outerShdw>
              </a:effectLst>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642910" y="857232"/>
            <a:ext cx="7000924" cy="5201424"/>
          </a:xfrm>
          <a:prstGeom prst="rect">
            <a:avLst/>
          </a:prstGeom>
        </p:spPr>
        <p:txBody>
          <a:bodyPr wrap="square">
            <a:spAutoFit/>
          </a:bodyPr>
          <a:lstStyle/>
          <a:p>
            <a:pPr algn="just"/>
            <a:r>
              <a:rPr lang="ru-RU" sz="2800" dirty="0">
                <a:latin typeface="Times New Roman" pitchFamily="18" charset="0"/>
                <a:cs typeface="Times New Roman" pitchFamily="18" charset="0"/>
              </a:rPr>
              <a:t>5) </a:t>
            </a:r>
            <a:r>
              <a:rPr lang="ru-RU" sz="2800" dirty="0" err="1">
                <a:latin typeface="Times New Roman" pitchFamily="18" charset="0"/>
                <a:cs typeface="Times New Roman" pitchFamily="18" charset="0"/>
              </a:rPr>
              <a:t>якщо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незавершені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капітальні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інвестиції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становлять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найбільшу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частку</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необоротних</a:t>
            </a:r>
            <a:r>
              <a:rPr lang="ru-RU" sz="2800" dirty="0">
                <a:latin typeface="Times New Roman" pitchFamily="18" charset="0"/>
                <a:cs typeface="Times New Roman" pitchFamily="18" charset="0"/>
              </a:rPr>
              <a:t> активах, </a:t>
            </a:r>
            <a:r>
              <a:rPr lang="ru-RU" sz="2800" dirty="0" err="1">
                <a:latin typeface="Times New Roman" pitchFamily="18" charset="0"/>
                <a:cs typeface="Times New Roman" pitchFamily="18" charset="0"/>
              </a:rPr>
              <a:t>це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може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свідчити</a:t>
            </a:r>
            <a:r>
              <a:rPr lang="ru-RU" sz="2800" dirty="0">
                <a:latin typeface="Times New Roman" pitchFamily="18" charset="0"/>
                <a:cs typeface="Times New Roman" pitchFamily="18" charset="0"/>
              </a:rPr>
              <a:t> про </a:t>
            </a:r>
            <a:r>
              <a:rPr lang="ru-RU" sz="2800" dirty="0" err="1">
                <a:latin typeface="Times New Roman" pitchFamily="18" charset="0"/>
                <a:cs typeface="Times New Roman" pitchFamily="18" charset="0"/>
              </a:rPr>
              <a:t>орієнтацію</a:t>
            </a:r>
            <a:r>
              <a:rPr lang="ru-RU" sz="2800" dirty="0">
                <a:latin typeface="Times New Roman" pitchFamily="18" charset="0"/>
                <a:cs typeface="Times New Roman" pitchFamily="18" charset="0"/>
              </a:rPr>
              <a:t> на </a:t>
            </a:r>
            <a:r>
              <a:rPr lang="ru-RU" sz="2800" dirty="0" err="1">
                <a:latin typeface="Times New Roman" pitchFamily="18" charset="0"/>
                <a:cs typeface="Times New Roman" pitchFamily="18" charset="0"/>
              </a:rPr>
              <a:t>створення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матеріальних</a:t>
            </a:r>
            <a:r>
              <a:rPr lang="ru-RU" sz="2800" dirty="0">
                <a:latin typeface="Times New Roman" pitchFamily="18" charset="0"/>
                <a:cs typeface="Times New Roman" pitchFamily="18" charset="0"/>
              </a:rPr>
              <a:t> умов для </a:t>
            </a:r>
            <a:r>
              <a:rPr lang="ru-RU" sz="2800" dirty="0" err="1">
                <a:latin typeface="Times New Roman" pitchFamily="18" charset="0"/>
                <a:cs typeface="Times New Roman" pitchFamily="18" charset="0"/>
              </a:rPr>
              <a:t>розширення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діяльності</a:t>
            </a:r>
            <a:r>
              <a:rPr lang="ru-RU" sz="2800" dirty="0">
                <a:latin typeface="Times New Roman" pitchFamily="18" charset="0"/>
                <a:cs typeface="Times New Roman" pitchFamily="18" charset="0"/>
              </a:rPr>
              <a:t>;</a:t>
            </a:r>
          </a:p>
          <a:p>
            <a:pPr algn="just"/>
            <a:r>
              <a:rPr lang="uk-UA" sz="2800" dirty="0">
                <a:latin typeface="Times New Roman" pitchFamily="18" charset="0"/>
                <a:cs typeface="Times New Roman" pitchFamily="18" charset="0"/>
              </a:rPr>
              <a:t>6) </a:t>
            </a:r>
            <a:r>
              <a:rPr lang="ru-RU" sz="2800" dirty="0" err="1">
                <a:latin typeface="Times New Roman" pitchFamily="18" charset="0"/>
                <a:cs typeface="Times New Roman" pitchFamily="18" charset="0"/>
              </a:rPr>
              <a:t>зниження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коефіцієнта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зносу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підвищення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коефіцієнта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придатності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свідчить</a:t>
            </a:r>
            <a:r>
              <a:rPr lang="ru-RU" sz="2800" dirty="0">
                <a:latin typeface="Times New Roman" pitchFamily="18" charset="0"/>
                <a:cs typeface="Times New Roman" pitchFamily="18" charset="0"/>
              </a:rPr>
              <a:t> про </a:t>
            </a:r>
            <a:r>
              <a:rPr lang="ru-RU" sz="2800" dirty="0" err="1">
                <a:latin typeface="Times New Roman" pitchFamily="18" charset="0"/>
                <a:cs typeface="Times New Roman" pitchFamily="18" charset="0"/>
              </a:rPr>
              <a:t>поліпшення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функціонального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необоротних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активів</a:t>
            </a:r>
            <a:r>
              <a:rPr lang="ru-RU" sz="2800" dirty="0">
                <a:latin typeface="Times New Roman" pitchFamily="18" charset="0"/>
                <a:cs typeface="Times New Roman" pitchFamily="18" charset="0"/>
              </a:rPr>
              <a:t>.</a:t>
            </a:r>
          </a:p>
          <a:p>
            <a:pPr algn="just"/>
            <a:endParaRPr lang="ru-RU" sz="2400"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500034" y="1428737"/>
            <a:ext cx="7528350" cy="2062103"/>
          </a:xfrm>
          <a:prstGeom prst="rect">
            <a:avLst/>
          </a:prstGeom>
        </p:spPr>
        <p:txBody>
          <a:bodyPr wrap="square">
            <a:spAutoFit/>
          </a:bodyPr>
          <a:lstStyle/>
          <a:p>
            <a:pPr algn="just"/>
            <a:r>
              <a:rPr lang="uk-UA" sz="3200" dirty="0">
                <a:latin typeface="Times New Roman" pitchFamily="18" charset="0"/>
                <a:cs typeface="Times New Roman" pitchFamily="18" charset="0"/>
              </a:rPr>
              <a:t>Для детальнішого аналізу необоротних активів використовуються показники придатності та ефективності використання основних засобів </a:t>
            </a:r>
          </a:p>
        </p:txBody>
      </p:sp>
    </p:spTree>
    <p:extLst>
      <p:ext uri="{BB962C8B-B14F-4D97-AF65-F5344CB8AC3E}">
        <p14:creationId xmlns:p14="http://schemas.microsoft.com/office/powerpoint/2010/main" val="2870707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622857" y="620688"/>
            <a:ext cx="6806664" cy="4154984"/>
          </a:xfrm>
          <a:prstGeom prst="rect">
            <a:avLst/>
          </a:prstGeom>
        </p:spPr>
        <p:txBody>
          <a:bodyPr wrap="square">
            <a:spAutoFit/>
          </a:bodyPr>
          <a:lstStyle/>
          <a:p>
            <a:pPr algn="ctr"/>
            <a:r>
              <a:rPr lang="uk-UA" sz="2400" b="1" dirty="0">
                <a:latin typeface="Times New Roman" pitchFamily="18" charset="0"/>
                <a:cs typeface="Times New Roman" pitchFamily="18" charset="0"/>
              </a:rPr>
              <a:t>Оцінюючи </a:t>
            </a:r>
            <a:r>
              <a:rPr lang="uk-UA" sz="2400" b="1" i="1" dirty="0">
                <a:latin typeface="Times New Roman" pitchFamily="18" charset="0"/>
                <a:cs typeface="Times New Roman" pitchFamily="18" charset="0"/>
              </a:rPr>
              <a:t>другий розділ активу</a:t>
            </a:r>
            <a:r>
              <a:rPr lang="uk-UA" sz="2400" b="1" dirty="0">
                <a:latin typeface="Times New Roman" pitchFamily="18" charset="0"/>
                <a:cs typeface="Times New Roman" pitchFamily="18" charset="0"/>
              </a:rPr>
              <a:t> балансу, необхідно враховувати, що:</a:t>
            </a:r>
          </a:p>
          <a:p>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1) збільшення </a:t>
            </a:r>
            <a:r>
              <a:rPr lang="uk-UA" sz="2400" b="1" dirty="0">
                <a:latin typeface="Times New Roman" pitchFamily="18" charset="0"/>
                <a:cs typeface="Times New Roman" pitchFamily="18" charset="0"/>
              </a:rPr>
              <a:t>грошових коштів </a:t>
            </a:r>
            <a:r>
              <a:rPr lang="uk-UA" sz="2400" dirty="0">
                <a:latin typeface="Times New Roman" pitchFamily="18" charset="0"/>
                <a:cs typeface="Times New Roman" pitchFamily="18" charset="0"/>
              </a:rPr>
              <a:t>на рахунках у банку свідчить, як правило, про </a:t>
            </a:r>
            <a:r>
              <a:rPr lang="uk-UA" sz="2400" i="1" dirty="0">
                <a:latin typeface="Times New Roman" pitchFamily="18" charset="0"/>
                <a:cs typeface="Times New Roman" pitchFamily="18" charset="0"/>
              </a:rPr>
              <a:t>зміцнення фінансового стану</a:t>
            </a:r>
            <a:r>
              <a:rPr lang="uk-UA" sz="2400" dirty="0">
                <a:latin typeface="Times New Roman" pitchFamily="18" charset="0"/>
                <a:cs typeface="Times New Roman" pitchFamily="18" charset="0"/>
              </a:rPr>
              <a:t>. Наявність значних залишків грошових коштів протягом тривалого часу може бути результатом </a:t>
            </a:r>
            <a:r>
              <a:rPr lang="uk-UA" sz="2400" i="1" dirty="0">
                <a:latin typeface="Times New Roman" pitchFamily="18" charset="0"/>
                <a:cs typeface="Times New Roman" pitchFamily="18" charset="0"/>
              </a:rPr>
              <a:t>неправильного використання оборотних засобів;</a:t>
            </a:r>
          </a:p>
          <a:p>
            <a:pPr algn="just"/>
            <a:endParaRPr lang="uk-UA" sz="2400" i="1"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a:t>
            </a:r>
          </a:p>
        </p:txBody>
      </p:sp>
    </p:spTree>
    <p:extLst>
      <p:ext uri="{BB962C8B-B14F-4D97-AF65-F5344CB8AC3E}">
        <p14:creationId xmlns:p14="http://schemas.microsoft.com/office/powerpoint/2010/main" val="667084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Прямоугольник 2"/>
          <p:cNvSpPr/>
          <p:nvPr/>
        </p:nvSpPr>
        <p:spPr>
          <a:xfrm>
            <a:off x="1214414" y="928670"/>
            <a:ext cx="6357982" cy="4401205"/>
          </a:xfrm>
          <a:prstGeom prst="rect">
            <a:avLst/>
          </a:prstGeom>
        </p:spPr>
        <p:txBody>
          <a:bodyPr wrap="square">
            <a:spAutoFit/>
          </a:bodyPr>
          <a:lstStyle/>
          <a:p>
            <a:pPr algn="just"/>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Аналіз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починається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оцінювання</a:t>
            </a:r>
            <a:r>
              <a:rPr lang="ru-RU" sz="2800" dirty="0">
                <a:latin typeface="Times New Roman" pitchFamily="18" charset="0"/>
                <a:cs typeface="Times New Roman" pitchFamily="18" charset="0"/>
              </a:rPr>
              <a:t> складу, </a:t>
            </a:r>
            <a:r>
              <a:rPr lang="ru-RU" sz="2800" dirty="0" err="1">
                <a:latin typeface="Times New Roman" pitchFamily="18" charset="0"/>
                <a:cs typeface="Times New Roman" pitchFamily="18" charset="0"/>
              </a:rPr>
              <a:t>структури</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динаміки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сукупного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капіталу</a:t>
            </a:r>
            <a:r>
              <a:rPr lang="ru-RU" sz="2800" dirty="0">
                <a:latin typeface="Times New Roman" pitchFamily="18" charset="0"/>
                <a:cs typeface="Times New Roman" pitchFamily="18" charset="0"/>
              </a:rPr>
              <a:t>. 	</a:t>
            </a:r>
          </a:p>
          <a:p>
            <a:pPr algn="just"/>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Сукупний</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капітал</a:t>
            </a:r>
            <a:r>
              <a:rPr lang="ru-RU" sz="2800" i="1" dirty="0">
                <a:latin typeface="Times New Roman" pitchFamily="18" charset="0"/>
                <a:cs typeface="Times New Roman" pitchFamily="18" charset="0"/>
              </a:rPr>
              <a:t> – </a:t>
            </a:r>
            <a:r>
              <a:rPr lang="ru-RU" sz="2800" i="1" dirty="0" err="1">
                <a:latin typeface="Times New Roman" pitchFamily="18" charset="0"/>
                <a:cs typeface="Times New Roman" pitchFamily="18" charset="0"/>
              </a:rPr>
              <a:t>це</a:t>
            </a:r>
            <a:r>
              <a:rPr lang="ru-RU" sz="2800" i="1"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підсумок</a:t>
            </a:r>
            <a:r>
              <a:rPr lang="ru-RU" sz="2800" dirty="0">
                <a:latin typeface="Times New Roman" pitchFamily="18" charset="0"/>
                <a:cs typeface="Times New Roman" pitchFamily="18" charset="0"/>
              </a:rPr>
              <a:t> (валюта) балансу,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одного боку, </a:t>
            </a:r>
            <a:r>
              <a:rPr lang="ru-RU" sz="2800" dirty="0" err="1">
                <a:latin typeface="Times New Roman" pitchFamily="18" charset="0"/>
                <a:cs typeface="Times New Roman" pitchFamily="18" charset="0"/>
              </a:rPr>
              <a:t>показує</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загальну</a:t>
            </a:r>
            <a:r>
              <a:rPr lang="ru-RU" sz="2800" dirty="0">
                <a:latin typeface="Times New Roman" pitchFamily="18" charset="0"/>
                <a:cs typeface="Times New Roman" pitchFamily="18" charset="0"/>
              </a:rPr>
              <a:t> суму </a:t>
            </a:r>
            <a:r>
              <a:rPr lang="ru-RU" sz="2800" dirty="0" err="1">
                <a:latin typeface="Times New Roman" pitchFamily="18" charset="0"/>
                <a:cs typeface="Times New Roman" pitchFamily="18" charset="0"/>
              </a:rPr>
              <a:t>засобів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які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має</a:t>
            </a:r>
            <a:r>
              <a:rPr lang="ru-RU" sz="2800" dirty="0">
                <a:latin typeface="Times New Roman" pitchFamily="18" charset="0"/>
                <a:cs typeface="Times New Roman" pitchFamily="18" charset="0"/>
              </a:rPr>
              <a:t> у </a:t>
            </a:r>
            <a:r>
              <a:rPr lang="ru-RU" sz="2800" dirty="0" err="1">
                <a:latin typeface="Times New Roman" pitchFamily="18" charset="0"/>
                <a:cs typeface="Times New Roman" pitchFamily="18" charset="0"/>
              </a:rPr>
              <a:t>своєму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розпорядженні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підприємство</a:t>
            </a:r>
            <a:r>
              <a:rPr lang="ru-RU" sz="2800" dirty="0">
                <a:latin typeface="Times New Roman" pitchFamily="18" charset="0"/>
                <a:cs typeface="Times New Roman" pitchFamily="18" charset="0"/>
              </a:rPr>
              <a:t> (актив), а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іншого</a:t>
            </a:r>
            <a:r>
              <a:rPr lang="ru-RU" sz="2800" dirty="0">
                <a:latin typeface="Times New Roman" pitchFamily="18" charset="0"/>
                <a:cs typeface="Times New Roman" pitchFamily="18" charset="0"/>
              </a:rPr>
              <a:t> – суму </a:t>
            </a:r>
            <a:r>
              <a:rPr lang="ru-RU" sz="2800" dirty="0" err="1">
                <a:latin typeface="Times New Roman" pitchFamily="18" charset="0"/>
                <a:cs typeface="Times New Roman" pitchFamily="18" charset="0"/>
              </a:rPr>
              <a:t>джерел</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утворення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цих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пасив</a:t>
            </a:r>
            <a:r>
              <a:rPr lang="ru-RU" sz="2800" dirty="0">
                <a:latin typeface="Times New Roman" pitchFamily="18" charset="0"/>
                <a:cs typeface="Times New Roman" pitchFamily="18" charset="0"/>
              </a:rPr>
              <a: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428596" y="285728"/>
            <a:ext cx="7215238" cy="5632311"/>
          </a:xfrm>
          <a:prstGeom prst="rect">
            <a:avLst/>
          </a:prstGeom>
        </p:spPr>
        <p:txBody>
          <a:bodyPr wrap="square">
            <a:spAutoFit/>
          </a:bodyPr>
          <a:lstStyle/>
          <a:p>
            <a:pPr algn="just"/>
            <a:r>
              <a:rPr lang="uk-UA" sz="2400" dirty="0">
                <a:latin typeface="Times New Roman" pitchFamily="18" charset="0"/>
                <a:cs typeface="Times New Roman" pitchFamily="18" charset="0"/>
              </a:rPr>
              <a:t>2) збільшення питомої ваги </a:t>
            </a:r>
            <a:r>
              <a:rPr lang="uk-UA" sz="2400" b="1" dirty="0">
                <a:latin typeface="Times New Roman" pitchFamily="18" charset="0"/>
                <a:cs typeface="Times New Roman" pitchFamily="18" charset="0"/>
              </a:rPr>
              <a:t>виробничих запасів </a:t>
            </a:r>
            <a:r>
              <a:rPr lang="uk-UA" sz="2400" dirty="0">
                <a:latin typeface="Times New Roman" pitchFamily="18" charset="0"/>
                <a:cs typeface="Times New Roman" pitchFamily="18" charset="0"/>
              </a:rPr>
              <a:t>може свідчити про:</a:t>
            </a:r>
          </a:p>
          <a:p>
            <a:pPr lvl="0" algn="just">
              <a:buFontTx/>
              <a:buChar char="-"/>
            </a:pPr>
            <a:r>
              <a:rPr lang="uk-UA" sz="2400" dirty="0">
                <a:latin typeface="Times New Roman" pitchFamily="18" charset="0"/>
                <a:cs typeface="Times New Roman" pitchFamily="18" charset="0"/>
              </a:rPr>
              <a:t> нарощування виробничого потенціалу підприємства; </a:t>
            </a:r>
          </a:p>
          <a:p>
            <a:pPr lvl="0" algn="just">
              <a:buFontTx/>
              <a:buChar char="-"/>
            </a:pPr>
            <a:r>
              <a:rPr lang="uk-UA" sz="2400" dirty="0">
                <a:latin typeface="Times New Roman" pitchFamily="18" charset="0"/>
                <a:cs typeface="Times New Roman" pitchFamily="18" charset="0"/>
              </a:rPr>
              <a:t> прагнення за рахунок вкладень у виробничі запаси захистити грошові активи підприємства від знецінення внаслідок інфляції;</a:t>
            </a:r>
          </a:p>
          <a:p>
            <a:pPr algn="just"/>
            <a:r>
              <a:rPr lang="uk-UA" sz="2400" dirty="0">
                <a:latin typeface="Times New Roman" pitchFamily="18" charset="0"/>
                <a:cs typeface="Times New Roman" pitchFamily="18" charset="0"/>
              </a:rPr>
              <a:t>- нераціональність обраної господарської стратегії, внаслідок якої значна частина оборотних активів іммобілізована в запасах, ліквідність яких може бути невисокою. </a:t>
            </a:r>
            <a:r>
              <a:rPr lang="ru-RU" sz="2400" dirty="0" err="1">
                <a:latin typeface="Times New Roman" pitchFamily="18" charset="0"/>
                <a:cs typeface="Times New Roman" pitchFamily="18" charset="0"/>
              </a:rPr>
              <a:t>Перевищення</a:t>
            </a:r>
            <a:r>
              <a:rPr lang="ru-RU" sz="2400" dirty="0">
                <a:latin typeface="Times New Roman" pitchFamily="18" charset="0"/>
                <a:cs typeface="Times New Roman" pitchFamily="18" charset="0"/>
              </a:rPr>
              <a:t> темпу приросту </a:t>
            </a:r>
            <a:r>
              <a:rPr lang="ru-RU" sz="2400" dirty="0" err="1">
                <a:latin typeface="Times New Roman" pitchFamily="18" charset="0"/>
                <a:cs typeface="Times New Roman" pitchFamily="18" charset="0"/>
              </a:rPr>
              <a:t>готової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продукції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товарів</a:t>
            </a:r>
            <a:r>
              <a:rPr lang="ru-RU" sz="2400" dirty="0">
                <a:latin typeface="Times New Roman" pitchFamily="18" charset="0"/>
                <a:cs typeface="Times New Roman" pitchFamily="18" charset="0"/>
              </a:rPr>
              <a:t> над темпами приросту майна </a:t>
            </a:r>
            <a:r>
              <a:rPr lang="ru-RU" sz="2400" dirty="0" err="1">
                <a:latin typeface="Times New Roman" pitchFamily="18" charset="0"/>
                <a:cs typeface="Times New Roman" pitchFamily="18" charset="0"/>
              </a:rPr>
              <a:t>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оборотних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 бути </a:t>
            </a:r>
            <a:r>
              <a:rPr lang="ru-RU" sz="2400" dirty="0" err="1">
                <a:latin typeface="Times New Roman" pitchFamily="18" charset="0"/>
                <a:cs typeface="Times New Roman" pitchFamily="18" charset="0"/>
              </a:rPr>
              <a:t>ознакою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накопичення</a:t>
            </a:r>
            <a:r>
              <a:rPr lang="ru-RU" sz="2400" dirty="0">
                <a:latin typeface="Times New Roman" pitchFamily="18" charset="0"/>
                <a:cs typeface="Times New Roman" pitchFamily="18" charset="0"/>
              </a:rPr>
              <a:t> проблем у </a:t>
            </a:r>
            <a:r>
              <a:rPr lang="ru-RU" sz="2400" dirty="0" err="1">
                <a:latin typeface="Times New Roman" pitchFamily="18" charset="0"/>
                <a:cs typeface="Times New Roman" pitchFamily="18" charset="0"/>
              </a:rPr>
              <a:t>збутовій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неефективності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маркетингової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стратегії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a:t>
            </a:r>
            <a:endParaRPr lang="uk-UA" sz="2400"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Прямоугольник 2"/>
          <p:cNvSpPr/>
          <p:nvPr/>
        </p:nvSpPr>
        <p:spPr>
          <a:xfrm>
            <a:off x="571472" y="785794"/>
            <a:ext cx="7072362" cy="3385542"/>
          </a:xfrm>
          <a:prstGeom prst="rect">
            <a:avLst/>
          </a:prstGeom>
        </p:spPr>
        <p:txBody>
          <a:bodyPr wrap="square">
            <a:spAutoFit/>
          </a:bodyPr>
          <a:lstStyle/>
          <a:p>
            <a:pPr algn="just"/>
            <a:r>
              <a:rPr lang="ru-RU" sz="2800" dirty="0">
                <a:latin typeface="Times New Roman" pitchFamily="18" charset="0"/>
                <a:cs typeface="Times New Roman" pitchFamily="18" charset="0"/>
              </a:rPr>
              <a:t>3) позитивною характеристикою </a:t>
            </a:r>
            <a:r>
              <a:rPr lang="ru-RU" sz="2800" dirty="0" err="1">
                <a:latin typeface="Times New Roman" pitchFamily="18" charset="0"/>
                <a:cs typeface="Times New Roman" pitchFamily="18" charset="0"/>
              </a:rPr>
              <a:t>майнового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є</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зменшення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сум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поточнї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дебіторської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заборгованості</a:t>
            </a:r>
            <a:r>
              <a:rPr lang="ru-RU" sz="2800" dirty="0">
                <a:latin typeface="Times New Roman" pitchFamily="18" charset="0"/>
                <a:cs typeface="Times New Roman" pitchFamily="18" charset="0"/>
              </a:rPr>
              <a:t> за видами та в </a:t>
            </a:r>
            <a:r>
              <a:rPr lang="ru-RU" sz="2800" dirty="0" err="1">
                <a:latin typeface="Times New Roman" pitchFamily="18" charset="0"/>
                <a:cs typeface="Times New Roman" pitchFamily="18" charset="0"/>
              </a:rPr>
              <a:t>цілому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зниження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її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частки</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майні</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оборотних</a:t>
            </a:r>
            <a:r>
              <a:rPr lang="ru-RU" sz="2800" dirty="0">
                <a:latin typeface="Times New Roman" pitchFamily="18" charset="0"/>
                <a:cs typeface="Times New Roman" pitchFamily="18" charset="0"/>
              </a:rPr>
              <a:t> активах.</a:t>
            </a:r>
          </a:p>
          <a:p>
            <a:pPr algn="just"/>
            <a:r>
              <a:rPr lang="uk-UA" sz="2800" dirty="0">
                <a:latin typeface="Times New Roman" pitchFamily="18" charset="0"/>
                <a:cs typeface="Times New Roman" pitchFamily="18" charset="0"/>
              </a:rPr>
              <a:t>Зростання </a:t>
            </a:r>
            <a:r>
              <a:rPr lang="uk-UA" sz="2800" b="1" dirty="0">
                <a:latin typeface="Times New Roman" pitchFamily="18" charset="0"/>
                <a:cs typeface="Times New Roman" pitchFamily="18" charset="0"/>
              </a:rPr>
              <a:t>дебіторської заборгованості </a:t>
            </a:r>
            <a:r>
              <a:rPr lang="uk-UA" sz="2800" dirty="0">
                <a:latin typeface="Times New Roman" pitchFamily="18" charset="0"/>
                <a:cs typeface="Times New Roman" pitchFamily="18" charset="0"/>
              </a:rPr>
              <a:t>не завжди оцінюється негативно</a:t>
            </a:r>
            <a:endParaRPr lang="ru-RU" sz="2800" dirty="0">
              <a:latin typeface="Times New Roman" pitchFamily="18" charset="0"/>
              <a:cs typeface="Times New Roman" pitchFamily="18" charset="0"/>
            </a:endParaRPr>
          </a:p>
          <a:p>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683568" y="357166"/>
            <a:ext cx="7246018" cy="5755422"/>
          </a:xfrm>
          <a:prstGeom prst="rect">
            <a:avLst/>
          </a:prstGeom>
        </p:spPr>
        <p:txBody>
          <a:bodyPr wrap="square">
            <a:spAutoFit/>
          </a:bodyPr>
          <a:lstStyle/>
          <a:p>
            <a:pPr algn="ctr"/>
            <a:r>
              <a:rPr lang="uk-UA" sz="2400" b="1" dirty="0">
                <a:latin typeface="Times New Roman" pitchFamily="18" charset="0"/>
                <a:cs typeface="Times New Roman" pitchFamily="18" charset="0"/>
              </a:rPr>
              <a:t>Збільшення частки оборотних активів у майні може свідчити про:</a:t>
            </a:r>
          </a:p>
          <a:p>
            <a:endParaRPr lang="uk-UA" sz="2400" dirty="0">
              <a:latin typeface="Times New Roman" pitchFamily="18" charset="0"/>
              <a:cs typeface="Times New Roman" pitchFamily="18" charset="0"/>
            </a:endParaRPr>
          </a:p>
          <a:p>
            <a:pPr marL="342900" lvl="0" indent="-342900" algn="just">
              <a:buFontTx/>
              <a:buChar char="-"/>
            </a:pPr>
            <a:r>
              <a:rPr lang="uk-UA" sz="2400" b="1" dirty="0">
                <a:latin typeface="Times New Roman" pitchFamily="18" charset="0"/>
                <a:cs typeface="Times New Roman" pitchFamily="18" charset="0"/>
              </a:rPr>
              <a:t>формування</a:t>
            </a:r>
            <a:r>
              <a:rPr lang="uk-UA" sz="2400" dirty="0">
                <a:latin typeface="Times New Roman" pitchFamily="18" charset="0"/>
                <a:cs typeface="Times New Roman" pitchFamily="18" charset="0"/>
              </a:rPr>
              <a:t> </a:t>
            </a:r>
            <a:r>
              <a:rPr lang="uk-UA" sz="2400" b="1" dirty="0">
                <a:latin typeface="Times New Roman" pitchFamily="18" charset="0"/>
                <a:cs typeface="Times New Roman" pitchFamily="18" charset="0"/>
              </a:rPr>
              <a:t>мобільнішої структури активів</a:t>
            </a:r>
            <a:r>
              <a:rPr lang="uk-UA" sz="2400" dirty="0">
                <a:latin typeface="Times New Roman" pitchFamily="18" charset="0"/>
                <a:cs typeface="Times New Roman" pitchFamily="18" charset="0"/>
              </a:rPr>
              <a:t>, яка сприяє прискоренню оборотності активів підприємства;</a:t>
            </a:r>
          </a:p>
          <a:p>
            <a:pPr marL="342900" lvl="0" indent="-342900" algn="just">
              <a:buFontTx/>
              <a:buChar char="-"/>
            </a:pPr>
            <a:r>
              <a:rPr lang="uk-UA" sz="2400" b="1" dirty="0">
                <a:latin typeface="Times New Roman" pitchFamily="18" charset="0"/>
                <a:cs typeface="Times New Roman" pitchFamily="18" charset="0"/>
              </a:rPr>
              <a:t>вилучення частини оборотних активів </a:t>
            </a:r>
            <a:r>
              <a:rPr lang="uk-UA" sz="2400" dirty="0">
                <a:latin typeface="Times New Roman" pitchFamily="18" charset="0"/>
                <a:cs typeface="Times New Roman" pitchFamily="18" charset="0"/>
              </a:rPr>
              <a:t>на кредитування споживачів готової продукції та інших дебіторів, що характеризує мобілізацію цієї частини оборотних засобів із виробничого процесу;</a:t>
            </a:r>
          </a:p>
          <a:p>
            <a:pPr marL="342900" lvl="0" indent="-342900" algn="just">
              <a:buFontTx/>
              <a:buChar char="-"/>
            </a:pPr>
            <a:r>
              <a:rPr lang="uk-UA" sz="2400" b="1" dirty="0">
                <a:latin typeface="Times New Roman" pitchFamily="18" charset="0"/>
                <a:cs typeface="Times New Roman" pitchFamily="18" charset="0"/>
              </a:rPr>
              <a:t>згортання виробничої бази</a:t>
            </a:r>
            <a:r>
              <a:rPr lang="uk-UA" sz="2400" dirty="0">
                <a:latin typeface="Times New Roman" pitchFamily="18" charset="0"/>
                <a:cs typeface="Times New Roman" pitchFamily="18" charset="0"/>
              </a:rPr>
              <a:t>;</a:t>
            </a:r>
          </a:p>
          <a:p>
            <a:pPr marL="342900" lvl="0" indent="-342900" algn="just">
              <a:buFontTx/>
              <a:buChar char="-"/>
            </a:pPr>
            <a:r>
              <a:rPr lang="uk-UA" sz="2400" b="1" dirty="0">
                <a:latin typeface="Times New Roman" pitchFamily="18" charset="0"/>
                <a:cs typeface="Times New Roman" pitchFamily="18" charset="0"/>
              </a:rPr>
              <a:t>викривлення реальної оцінки оборотних засобів </a:t>
            </a:r>
            <a:r>
              <a:rPr lang="uk-UA" sz="2400" dirty="0">
                <a:latin typeface="Times New Roman" pitchFamily="18" charset="0"/>
                <a:cs typeface="Times New Roman" pitchFamily="18" charset="0"/>
              </a:rPr>
              <a:t>внаслідок існуючого порядку їх бухгалтерського обліку тощо.</a:t>
            </a:r>
          </a:p>
          <a:p>
            <a:pPr marL="342900" lvl="0" indent="-342900">
              <a:buFontTx/>
              <a:buChar char="-"/>
            </a:pPr>
            <a:endParaRPr lang="uk-UA" sz="800" dirty="0">
              <a:latin typeface="Times New Roman" pitchFamily="18" charset="0"/>
              <a:cs typeface="Times New Roman" pitchFamily="18" charset="0"/>
            </a:endParaRPr>
          </a:p>
        </p:txBody>
      </p:sp>
    </p:spTree>
    <p:extLst>
      <p:ext uri="{BB962C8B-B14F-4D97-AF65-F5344CB8AC3E}">
        <p14:creationId xmlns:p14="http://schemas.microsoft.com/office/powerpoint/2010/main" val="2396677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827584" y="476672"/>
            <a:ext cx="7704856" cy="830997"/>
          </a:xfrm>
          <a:prstGeom prst="rect">
            <a:avLst/>
          </a:prstGeom>
        </p:spPr>
        <p:txBody>
          <a:bodyPr wrap="square">
            <a:spAutoFit/>
          </a:bodyPr>
          <a:lstStyle/>
          <a:p>
            <a:pPr algn="ctr"/>
            <a:r>
              <a:rPr lang="uk-UA" sz="2400" b="1" i="1" dirty="0"/>
              <a:t>ІІІ. Аналіз структури та динаміки пасивів підприємства.</a:t>
            </a:r>
            <a:r>
              <a:rPr lang="uk-UA" sz="2400" i="1" dirty="0"/>
              <a:t> </a:t>
            </a:r>
            <a:endParaRPr lang="uk-UA" sz="2400" dirty="0"/>
          </a:p>
        </p:txBody>
      </p:sp>
      <p:graphicFrame>
        <p:nvGraphicFramePr>
          <p:cNvPr id="3" name="Таблица 2"/>
          <p:cNvGraphicFramePr>
            <a:graphicFrameLocks noGrp="1"/>
          </p:cNvGraphicFramePr>
          <p:nvPr>
            <p:extLst>
              <p:ext uri="{D42A27DB-BD31-4B8C-83A1-F6EECF244321}">
                <p14:modId xmlns:p14="http://schemas.microsoft.com/office/powerpoint/2010/main" val="3582689698"/>
              </p:ext>
            </p:extLst>
          </p:nvPr>
        </p:nvGraphicFramePr>
        <p:xfrm>
          <a:off x="142842" y="2357430"/>
          <a:ext cx="7929619" cy="4039704"/>
        </p:xfrm>
        <a:graphic>
          <a:graphicData uri="http://schemas.openxmlformats.org/drawingml/2006/table">
            <a:tbl>
              <a:tblPr/>
              <a:tblGrid>
                <a:gridCol w="936451">
                  <a:extLst>
                    <a:ext uri="{9D8B030D-6E8A-4147-A177-3AD203B41FA5}">
                      <a16:colId xmlns:a16="http://schemas.microsoft.com/office/drawing/2014/main" val="20000"/>
                    </a:ext>
                  </a:extLst>
                </a:gridCol>
                <a:gridCol w="765142">
                  <a:extLst>
                    <a:ext uri="{9D8B030D-6E8A-4147-A177-3AD203B41FA5}">
                      <a16:colId xmlns:a16="http://schemas.microsoft.com/office/drawing/2014/main" val="20001"/>
                    </a:ext>
                  </a:extLst>
                </a:gridCol>
                <a:gridCol w="695583">
                  <a:extLst>
                    <a:ext uri="{9D8B030D-6E8A-4147-A177-3AD203B41FA5}">
                      <a16:colId xmlns:a16="http://schemas.microsoft.com/office/drawing/2014/main" val="20002"/>
                    </a:ext>
                  </a:extLst>
                </a:gridCol>
                <a:gridCol w="765142">
                  <a:extLst>
                    <a:ext uri="{9D8B030D-6E8A-4147-A177-3AD203B41FA5}">
                      <a16:colId xmlns:a16="http://schemas.microsoft.com/office/drawing/2014/main" val="20003"/>
                    </a:ext>
                  </a:extLst>
                </a:gridCol>
                <a:gridCol w="626025">
                  <a:extLst>
                    <a:ext uri="{9D8B030D-6E8A-4147-A177-3AD203B41FA5}">
                      <a16:colId xmlns:a16="http://schemas.microsoft.com/office/drawing/2014/main" val="20004"/>
                    </a:ext>
                  </a:extLst>
                </a:gridCol>
                <a:gridCol w="695583">
                  <a:extLst>
                    <a:ext uri="{9D8B030D-6E8A-4147-A177-3AD203B41FA5}">
                      <a16:colId xmlns:a16="http://schemas.microsoft.com/office/drawing/2014/main" val="20005"/>
                    </a:ext>
                  </a:extLst>
                </a:gridCol>
                <a:gridCol w="556467">
                  <a:extLst>
                    <a:ext uri="{9D8B030D-6E8A-4147-A177-3AD203B41FA5}">
                      <a16:colId xmlns:a16="http://schemas.microsoft.com/office/drawing/2014/main" val="20006"/>
                    </a:ext>
                  </a:extLst>
                </a:gridCol>
                <a:gridCol w="695583">
                  <a:extLst>
                    <a:ext uri="{9D8B030D-6E8A-4147-A177-3AD203B41FA5}">
                      <a16:colId xmlns:a16="http://schemas.microsoft.com/office/drawing/2014/main" val="20007"/>
                    </a:ext>
                  </a:extLst>
                </a:gridCol>
                <a:gridCol w="486908">
                  <a:extLst>
                    <a:ext uri="{9D8B030D-6E8A-4147-A177-3AD203B41FA5}">
                      <a16:colId xmlns:a16="http://schemas.microsoft.com/office/drawing/2014/main" val="20008"/>
                    </a:ext>
                  </a:extLst>
                </a:gridCol>
                <a:gridCol w="802476">
                  <a:extLst>
                    <a:ext uri="{9D8B030D-6E8A-4147-A177-3AD203B41FA5}">
                      <a16:colId xmlns:a16="http://schemas.microsoft.com/office/drawing/2014/main" val="20009"/>
                    </a:ext>
                  </a:extLst>
                </a:gridCol>
                <a:gridCol w="904259">
                  <a:extLst>
                    <a:ext uri="{9D8B030D-6E8A-4147-A177-3AD203B41FA5}">
                      <a16:colId xmlns:a16="http://schemas.microsoft.com/office/drawing/2014/main" val="20010"/>
                    </a:ext>
                  </a:extLst>
                </a:gridCol>
              </a:tblGrid>
              <a:tr h="590000">
                <a:tc rowSpan="3">
                  <a:txBody>
                    <a:bodyPr/>
                    <a:lstStyle/>
                    <a:p>
                      <a:pPr algn="ctr">
                        <a:lnSpc>
                          <a:spcPct val="130000"/>
                        </a:lnSpc>
                        <a:spcAft>
                          <a:spcPts val="0"/>
                        </a:spcAft>
                      </a:pPr>
                      <a:r>
                        <a:rPr lang="uk-UA" sz="1800" b="0" i="1" dirty="0">
                          <a:effectLst/>
                          <a:latin typeface="Times New Roman"/>
                        </a:rPr>
                        <a:t>Види пасивів</a:t>
                      </a:r>
                      <a:endParaRPr lang="uk-UA" sz="1800" b="1" i="1" dirty="0">
                        <a:effectLst/>
                        <a:latin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gridSpan="2">
                  <a:txBody>
                    <a:bodyPr/>
                    <a:lstStyle/>
                    <a:p>
                      <a:pPr algn="ctr">
                        <a:spcAft>
                          <a:spcPts val="0"/>
                        </a:spcAft>
                      </a:pPr>
                      <a:r>
                        <a:rPr lang="uk-UA" sz="1800" i="1" dirty="0">
                          <a:effectLst/>
                          <a:latin typeface="Times New Roman"/>
                          <a:ea typeface="Times New Roman"/>
                        </a:rPr>
                        <a:t>Сума, тис. грн.</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uk-UA"/>
                    </a:p>
                  </a:txBody>
                  <a:tcPr/>
                </a:tc>
                <a:tc gridSpan="4">
                  <a:txBody>
                    <a:bodyPr/>
                    <a:lstStyle/>
                    <a:p>
                      <a:pPr algn="ctr">
                        <a:spcAft>
                          <a:spcPts val="0"/>
                        </a:spcAft>
                      </a:pPr>
                      <a:r>
                        <a:rPr lang="uk-UA" sz="1800" i="1" dirty="0">
                          <a:effectLst/>
                          <a:latin typeface="Times New Roman"/>
                          <a:ea typeface="Times New Roman"/>
                        </a:rPr>
                        <a:t>Структура пасивів у підсумку, </a:t>
                      </a:r>
                      <a:r>
                        <a:rPr lang="en-US" sz="1800" i="1" dirty="0">
                          <a:effectLst/>
                          <a:latin typeface="Times New Roman"/>
                          <a:ea typeface="Times New Roman"/>
                        </a:rPr>
                        <a:t>%</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tc gridSpan="4">
                  <a:txBody>
                    <a:bodyPr/>
                    <a:lstStyle/>
                    <a:p>
                      <a:pPr algn="ctr">
                        <a:spcAft>
                          <a:spcPts val="0"/>
                        </a:spcAft>
                      </a:pPr>
                      <a:r>
                        <a:rPr lang="uk-UA" sz="1800" i="1" dirty="0">
                          <a:effectLst/>
                          <a:latin typeface="Times New Roman"/>
                          <a:ea typeface="Times New Roman"/>
                        </a:rPr>
                        <a:t>Відхилення</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00"/>
                  </a:ext>
                </a:extLst>
              </a:tr>
              <a:tr h="885001">
                <a:tc vMerge="1">
                  <a:txBody>
                    <a:bodyPr/>
                    <a:lstStyle/>
                    <a:p>
                      <a:endParaRPr lang="uk-UA"/>
                    </a:p>
                  </a:txBody>
                  <a:tcPr/>
                </a:tc>
                <a:tc gridSpan="2" vMerge="1">
                  <a:txBody>
                    <a:bodyPr/>
                    <a:lstStyle/>
                    <a:p>
                      <a:endParaRPr lang="uk-UA"/>
                    </a:p>
                  </a:txBody>
                  <a:tcPr/>
                </a:tc>
                <a:tc hMerge="1" vMerge="1">
                  <a:txBody>
                    <a:bodyPr/>
                    <a:lstStyle/>
                    <a:p>
                      <a:endParaRPr lang="uk-UA"/>
                    </a:p>
                  </a:txBody>
                  <a:tcPr/>
                </a:tc>
                <a:tc gridSpan="2">
                  <a:txBody>
                    <a:bodyPr/>
                    <a:lstStyle/>
                    <a:p>
                      <a:pPr algn="ctr">
                        <a:spcAft>
                          <a:spcPts val="0"/>
                        </a:spcAft>
                      </a:pPr>
                      <a:r>
                        <a:rPr lang="uk-UA" sz="1800" i="1" dirty="0">
                          <a:effectLst/>
                          <a:latin typeface="Times New Roman"/>
                          <a:ea typeface="Times New Roman"/>
                        </a:rPr>
                        <a:t>балансу в цілому</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gridSpan="2">
                  <a:txBody>
                    <a:bodyPr/>
                    <a:lstStyle/>
                    <a:p>
                      <a:pPr algn="ctr">
                        <a:spcAft>
                          <a:spcPts val="0"/>
                        </a:spcAft>
                      </a:pPr>
                      <a:r>
                        <a:rPr lang="uk-UA" sz="1800" i="1">
                          <a:effectLst/>
                          <a:latin typeface="Times New Roman"/>
                          <a:ea typeface="Times New Roman"/>
                        </a:rPr>
                        <a:t>окремих розділів балансу</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rowSpan="2">
                  <a:txBody>
                    <a:bodyPr/>
                    <a:lstStyle/>
                    <a:p>
                      <a:pPr algn="ctr">
                        <a:spcAft>
                          <a:spcPts val="0"/>
                        </a:spcAft>
                      </a:pPr>
                      <a:r>
                        <a:rPr lang="uk-UA" sz="1800" i="1" dirty="0">
                          <a:effectLst/>
                          <a:latin typeface="Times New Roman"/>
                          <a:ea typeface="Times New Roman"/>
                        </a:rPr>
                        <a:t>абсолютне, тис грн.</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indent="-69215" algn="ctr">
                        <a:spcAft>
                          <a:spcPts val="0"/>
                        </a:spcAft>
                      </a:pPr>
                      <a:r>
                        <a:rPr lang="uk-UA" sz="1800" i="1" dirty="0">
                          <a:effectLst/>
                          <a:latin typeface="Times New Roman"/>
                          <a:ea typeface="Times New Roman"/>
                        </a:rPr>
                        <a:t>відносне, %</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uk-UA" sz="1800" i="1">
                          <a:effectLst/>
                          <a:latin typeface="Times New Roman"/>
                          <a:ea typeface="Times New Roman"/>
                        </a:rPr>
                        <a:t>пунктів структури щодо</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0001"/>
                  </a:ext>
                </a:extLst>
              </a:tr>
              <a:tr h="1679703">
                <a:tc vMerge="1">
                  <a:txBody>
                    <a:bodyPr/>
                    <a:lstStyle/>
                    <a:p>
                      <a:endParaRPr lang="uk-UA"/>
                    </a:p>
                  </a:txBody>
                  <a:tcPr/>
                </a:tc>
                <a:tc>
                  <a:txBody>
                    <a:bodyPr/>
                    <a:lstStyle/>
                    <a:p>
                      <a:pPr algn="ctr">
                        <a:spcAft>
                          <a:spcPts val="0"/>
                        </a:spcAft>
                      </a:pPr>
                      <a:r>
                        <a:rPr lang="uk-UA" sz="1800" i="1" dirty="0">
                          <a:effectLst/>
                          <a:latin typeface="Times New Roman"/>
                          <a:ea typeface="Times New Roman"/>
                        </a:rPr>
                        <a:t>на 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на кінець періоду</a:t>
                      </a:r>
                      <a:endParaRPr lang="uk-UA" sz="180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кінець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8580" algn="ctr">
                        <a:spcAft>
                          <a:spcPts val="0"/>
                        </a:spcAft>
                      </a:pPr>
                      <a:r>
                        <a:rPr lang="uk-UA" sz="1800" i="1" dirty="0">
                          <a:effectLst/>
                          <a:latin typeface="Times New Roman"/>
                          <a:ea typeface="Times New Roman"/>
                        </a:rPr>
                        <a:t>на </a:t>
                      </a:r>
                      <a:endParaRPr lang="uk-UA" sz="1800" dirty="0">
                        <a:effectLst/>
                        <a:latin typeface="Times New Roman"/>
                        <a:ea typeface="Times New Roman"/>
                      </a:endParaRPr>
                    </a:p>
                    <a:p>
                      <a:pPr indent="-68580" algn="ctr">
                        <a:spcAft>
                          <a:spcPts val="0"/>
                        </a:spcAft>
                      </a:pPr>
                      <a:r>
                        <a:rPr lang="uk-UA" sz="1800" i="1" dirty="0">
                          <a:effectLst/>
                          <a:latin typeface="Times New Roman"/>
                          <a:ea typeface="Times New Roman"/>
                        </a:rPr>
                        <a:t>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кінець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uk-UA"/>
                    </a:p>
                  </a:txBody>
                  <a:tcPr/>
                </a:tc>
                <a:tc vMerge="1">
                  <a:txBody>
                    <a:bodyPr/>
                    <a:lstStyle/>
                    <a:p>
                      <a:endParaRPr lang="uk-UA"/>
                    </a:p>
                  </a:txBody>
                  <a:tcPr/>
                </a:tc>
                <a:tc>
                  <a:txBody>
                    <a:bodyPr/>
                    <a:lstStyle/>
                    <a:p>
                      <a:pPr algn="ctr">
                        <a:spcAft>
                          <a:spcPts val="0"/>
                        </a:spcAft>
                      </a:pPr>
                      <a:r>
                        <a:rPr lang="uk-UA" sz="1800" i="1" dirty="0">
                          <a:effectLst/>
                          <a:latin typeface="Times New Roman"/>
                          <a:ea typeface="Times New Roman"/>
                        </a:rPr>
                        <a:t>балансу в цілому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окремих розділів балансу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5000">
                <a:tc>
                  <a:txBody>
                    <a:bodyPr/>
                    <a:lstStyle/>
                    <a:p>
                      <a:pPr algn="ctr">
                        <a:spcAft>
                          <a:spcPts val="0"/>
                        </a:spcAft>
                      </a:pPr>
                      <a:r>
                        <a:rPr lang="uk-UA" sz="1800" i="1">
                          <a:effectLst/>
                          <a:latin typeface="Times New Roman"/>
                          <a:ea typeface="Times New Roman"/>
                        </a:rPr>
                        <a:t>1</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2</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3</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4</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5</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6</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7</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8</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9</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10</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11</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5000">
                <a:tc>
                  <a:txBody>
                    <a:bodyPr/>
                    <a:lstStyle/>
                    <a:p>
                      <a:pPr>
                        <a:spcAft>
                          <a:spcPts val="0"/>
                        </a:spcAft>
                        <a:tabLst>
                          <a:tab pos="90170" algn="l"/>
                          <a:tab pos="180340" algn="l"/>
                        </a:tabLst>
                      </a:pP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5000">
                <a:tc>
                  <a:txBody>
                    <a:bodyPr/>
                    <a:lstStyle/>
                    <a:p>
                      <a:pPr>
                        <a:spcAft>
                          <a:spcPts val="0"/>
                        </a:spcAft>
                      </a:pP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Rectangle 1"/>
          <p:cNvSpPr>
            <a:spLocks noChangeArrowheads="1"/>
          </p:cNvSpPr>
          <p:nvPr/>
        </p:nvSpPr>
        <p:spPr bwMode="auto">
          <a:xfrm>
            <a:off x="611560" y="1285860"/>
            <a:ext cx="7992888" cy="661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0488" algn="l"/>
                <a:tab pos="180975" algn="l"/>
              </a:tabLst>
            </a:pPr>
            <a:r>
              <a:rPr kumimoji="0" lang="uk-UA" sz="2000" b="1" i="1" u="none" strike="noStrike" cap="none" normalizeH="0" baseline="0" dirty="0">
                <a:ln>
                  <a:noFill/>
                </a:ln>
                <a:solidFill>
                  <a:schemeClr val="tx1"/>
                </a:solidFill>
                <a:effectLst/>
                <a:latin typeface="Arial" pitchFamily="34" charset="0"/>
                <a:cs typeface="Arial" pitchFamily="34" charset="0"/>
              </a:rPr>
              <a:t>Таблиця 3.</a:t>
            </a:r>
            <a:r>
              <a:rPr kumimoji="0" lang="uk-UA" sz="2000" b="0" i="1" u="none" strike="noStrike" cap="none" normalizeH="0" baseline="0" dirty="0">
                <a:ln>
                  <a:noFill/>
                </a:ln>
                <a:solidFill>
                  <a:schemeClr val="tx1"/>
                </a:solidFill>
                <a:effectLst/>
                <a:latin typeface="Arial" pitchFamily="34" charset="0"/>
                <a:cs typeface="Arial" pitchFamily="34" charset="0"/>
              </a:rPr>
              <a:t> Макет таблиці для аналізу структури пасивів підприємства</a:t>
            </a:r>
            <a:endParaRPr kumimoji="0" lang="uk-UA" sz="20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440573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531168" y="285728"/>
            <a:ext cx="7255542" cy="5878532"/>
          </a:xfrm>
          <a:prstGeom prst="rect">
            <a:avLst/>
          </a:prstGeom>
        </p:spPr>
        <p:txBody>
          <a:bodyPr wrap="square">
            <a:spAutoFit/>
          </a:bodyPr>
          <a:lstStyle/>
          <a:p>
            <a:pPr algn="just"/>
            <a:r>
              <a:rPr lang="uk-UA" sz="2400" b="1" dirty="0">
                <a:latin typeface="Times New Roman" pitchFamily="18" charset="0"/>
                <a:cs typeface="Times New Roman" pitchFamily="18" charset="0"/>
              </a:rPr>
              <a:t>У пасиві балансу можливі наступні зміни: </a:t>
            </a:r>
          </a:p>
          <a:p>
            <a:pPr algn="just"/>
            <a:endParaRPr lang="uk-UA" sz="8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1) </a:t>
            </a:r>
            <a:r>
              <a:rPr lang="uk-UA" sz="2400" b="1" dirty="0">
                <a:latin typeface="Times New Roman" pitchFamily="18" charset="0"/>
                <a:cs typeface="Times New Roman" pitchFamily="18" charset="0"/>
              </a:rPr>
              <a:t>зростання суми власного капіталу </a:t>
            </a:r>
            <a:r>
              <a:rPr lang="uk-UA" sz="2400" dirty="0">
                <a:latin typeface="Times New Roman" pitchFamily="18" charset="0"/>
                <a:cs typeface="Times New Roman" pitchFamily="18" charset="0"/>
              </a:rPr>
              <a:t>свідчить </a:t>
            </a:r>
          </a:p>
          <a:p>
            <a:pPr algn="just"/>
            <a:r>
              <a:rPr lang="uk-UA" sz="2400" dirty="0">
                <a:latin typeface="Times New Roman" pitchFamily="18" charset="0"/>
                <a:cs typeface="Times New Roman" pitchFamily="18" charset="0"/>
              </a:rPr>
              <a:t>про </a:t>
            </a:r>
            <a:r>
              <a:rPr lang="uk-UA" sz="2400" i="1" dirty="0">
                <a:latin typeface="Times New Roman" pitchFamily="18" charset="0"/>
                <a:cs typeface="Times New Roman" pitchFamily="18" charset="0"/>
              </a:rPr>
              <a:t>збільшення власних джерел фінансування </a:t>
            </a:r>
            <a:r>
              <a:rPr lang="uk-UA" sz="2400" dirty="0">
                <a:latin typeface="Times New Roman" pitchFamily="18" charset="0"/>
                <a:cs typeface="Times New Roman" pitchFamily="18" charset="0"/>
              </a:rPr>
              <a:t>активів і є позитивною тенденцією; </a:t>
            </a:r>
          </a:p>
          <a:p>
            <a:pPr algn="just"/>
            <a:r>
              <a:rPr lang="uk-UA" sz="2400" dirty="0">
                <a:latin typeface="Times New Roman" pitchFamily="18" charset="0"/>
                <a:cs typeface="Times New Roman" pitchFamily="18" charset="0"/>
              </a:rPr>
              <a:t>2) </a:t>
            </a:r>
            <a:r>
              <a:rPr lang="uk-UA" sz="2400" b="1" dirty="0">
                <a:latin typeface="Times New Roman" pitchFamily="18" charset="0"/>
                <a:cs typeface="Times New Roman" pitchFamily="18" charset="0"/>
              </a:rPr>
              <a:t>в</a:t>
            </a:r>
            <a:r>
              <a:rPr lang="ru-RU" sz="2400" b="1" dirty="0" err="1">
                <a:latin typeface="Times New Roman" pitchFamily="18" charset="0"/>
                <a:cs typeface="Times New Roman" pitchFamily="18" charset="0"/>
              </a:rPr>
              <a:t>ідсутність</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сум</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або</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їх</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скорочення</a:t>
            </a:r>
            <a:r>
              <a:rPr lang="ru-RU" sz="2400" b="1" dirty="0">
                <a:latin typeface="Times New Roman" pitchFamily="18" charset="0"/>
                <a:cs typeface="Times New Roman" pitchFamily="18" charset="0"/>
              </a:rPr>
              <a:t> за так </a:t>
            </a:r>
            <a:r>
              <a:rPr lang="ru-RU" sz="2400" b="1" dirty="0" err="1">
                <a:latin typeface="Times New Roman" pitchFamily="18" charset="0"/>
                <a:cs typeface="Times New Roman" pitchFamily="18" charset="0"/>
              </a:rPr>
              <a:t>званими</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негативними</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статтями</a:t>
            </a:r>
            <a:r>
              <a:rPr lang="ru-RU" sz="2400" b="1"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розділу</a:t>
            </a:r>
            <a:r>
              <a:rPr lang="ru-RU" sz="2400" dirty="0">
                <a:latin typeface="Times New Roman" pitchFamily="18" charset="0"/>
                <a:cs typeface="Times New Roman" pitchFamily="18" charset="0"/>
              </a:rPr>
              <a:t> І </a:t>
            </a:r>
            <a:r>
              <a:rPr lang="ru-RU" sz="2400" dirty="0" err="1">
                <a:latin typeface="Times New Roman" pitchFamily="18" charset="0"/>
                <a:cs typeface="Times New Roman" pitchFamily="18" charset="0"/>
              </a:rPr>
              <a:t>пасиву</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непокритий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збиток</a:t>
            </a:r>
            <a:r>
              <a:rPr lang="ru-RU" sz="2400" dirty="0">
                <a:latin typeface="Times New Roman" pitchFamily="18" charset="0"/>
                <a:cs typeface="Times New Roman" pitchFamily="18" charset="0"/>
              </a:rPr>
              <a:t> (рядок 1420), </a:t>
            </a:r>
            <a:r>
              <a:rPr lang="ru-RU" sz="2400" dirty="0" err="1">
                <a:latin typeface="Times New Roman" pitchFamily="18" charset="0"/>
                <a:cs typeface="Times New Roman" pitchFamily="18" charset="0"/>
              </a:rPr>
              <a:t>неоплачений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 (рядок 1425), </a:t>
            </a:r>
            <a:r>
              <a:rPr lang="ru-RU" sz="2400" dirty="0" err="1">
                <a:latin typeface="Times New Roman" pitchFamily="18" charset="0"/>
                <a:cs typeface="Times New Roman" pitchFamily="18" charset="0"/>
              </a:rPr>
              <a:t>вилучений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 (рядок 1430), </a:t>
            </a:r>
            <a:r>
              <a:rPr lang="ru-RU" sz="2400" dirty="0" err="1">
                <a:latin typeface="Times New Roman" pitchFamily="18" charset="0"/>
                <a:cs typeface="Times New Roman" pitchFamily="18" charset="0"/>
              </a:rPr>
              <a:t>наявність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впливає</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зменшення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величини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a:t>
            </a:r>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3) </a:t>
            </a:r>
            <a:r>
              <a:rPr lang="uk-UA" sz="2400" b="1" dirty="0">
                <a:latin typeface="Times New Roman" pitchFamily="18" charset="0"/>
                <a:cs typeface="Times New Roman" pitchFamily="18" charset="0"/>
              </a:rPr>
              <a:t>відсутність</a:t>
            </a:r>
            <a:r>
              <a:rPr lang="uk-UA" sz="2400" dirty="0">
                <a:latin typeface="Times New Roman" pitchFamily="18" charset="0"/>
                <a:cs typeface="Times New Roman" pitchFamily="18" charset="0"/>
              </a:rPr>
              <a:t> </a:t>
            </a:r>
            <a:r>
              <a:rPr lang="uk-UA" sz="2400" b="1" dirty="0">
                <a:latin typeface="Times New Roman" pitchFamily="18" charset="0"/>
                <a:cs typeface="Times New Roman" pitchFamily="18" charset="0"/>
              </a:rPr>
              <a:t>довгострокових зобов’язань </a:t>
            </a:r>
            <a:r>
              <a:rPr lang="uk-UA" sz="2400" dirty="0">
                <a:latin typeface="Times New Roman" pitchFamily="18" charset="0"/>
                <a:cs typeface="Times New Roman" pitchFamily="18" charset="0"/>
              </a:rPr>
              <a:t>може бути як позитивною, так і негативною тенденцією залежно від характеру обраної підприємством стратегії розвитку; </a:t>
            </a:r>
          </a:p>
          <a:p>
            <a:pPr algn="just"/>
            <a:endParaRPr lang="uk-UA" sz="8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17816938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Прямоугольник 1"/>
          <p:cNvSpPr/>
          <p:nvPr/>
        </p:nvSpPr>
        <p:spPr>
          <a:xfrm>
            <a:off x="857224" y="857233"/>
            <a:ext cx="6643734" cy="4401205"/>
          </a:xfrm>
          <a:prstGeom prst="rect">
            <a:avLst/>
          </a:prstGeom>
        </p:spPr>
        <p:txBody>
          <a:bodyPr wrap="square">
            <a:spAutoFit/>
          </a:bodyPr>
          <a:lstStyle/>
          <a:p>
            <a:pPr algn="just"/>
            <a:r>
              <a:rPr lang="uk-UA" sz="2800" dirty="0">
                <a:latin typeface="Times New Roman" pitchFamily="18" charset="0"/>
                <a:cs typeface="Times New Roman" pitchFamily="18" charset="0"/>
              </a:rPr>
              <a:t>4) </a:t>
            </a:r>
            <a:r>
              <a:rPr lang="uk-UA" sz="2800" b="1" dirty="0">
                <a:latin typeface="Times New Roman" pitchFamily="18" charset="0"/>
                <a:cs typeface="Times New Roman" pitchFamily="18" charset="0"/>
              </a:rPr>
              <a:t>зростання поточних зобов’язань </a:t>
            </a:r>
            <a:r>
              <a:rPr lang="uk-UA" sz="2800" dirty="0">
                <a:latin typeface="Times New Roman" pitchFamily="18" charset="0"/>
                <a:cs typeface="Times New Roman" pitchFamily="18" charset="0"/>
              </a:rPr>
              <a:t>може оцінюватися як позитивна або як негативна тенденція. </a:t>
            </a:r>
          </a:p>
          <a:p>
            <a:pPr algn="just"/>
            <a:r>
              <a:rPr lang="uk-UA" sz="2800" dirty="0">
                <a:latin typeface="Times New Roman" pitchFamily="18" charset="0"/>
                <a:cs typeface="Times New Roman" pitchFamily="18" charset="0"/>
              </a:rPr>
              <a:t>	Таке зростання можна вважати позитивними за умови якщо відсоткові ставки за кредити нижчі за відсоткові ставки за дивідендами. Також зазначене зростання свідчить про довіру кредиторів підприємству, про його позитивний діловий імідж.</a:t>
            </a:r>
            <a:endParaRPr lang="ru-RU" sz="28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857224" y="857232"/>
            <a:ext cx="6429420" cy="2677656"/>
          </a:xfrm>
          <a:prstGeom prst="rect">
            <a:avLst/>
          </a:prstGeom>
        </p:spPr>
        <p:txBody>
          <a:bodyPr wrap="square">
            <a:spAutoFit/>
          </a:bodyPr>
          <a:lstStyle/>
          <a:p>
            <a:pPr algn="just"/>
            <a:r>
              <a:rPr lang="ru-RU" sz="2800" dirty="0">
                <a:latin typeface="Times New Roman" pitchFamily="18" charset="0"/>
                <a:cs typeface="Times New Roman" pitchFamily="18" charset="0"/>
              </a:rPr>
              <a:t>5) </a:t>
            </a:r>
            <a:r>
              <a:rPr lang="ru-RU" sz="2800" dirty="0" err="1">
                <a:latin typeface="Times New Roman" pitchFamily="18" charset="0"/>
                <a:cs typeface="Times New Roman" pitchFamily="18" charset="0"/>
              </a:rPr>
              <a:t>Приблизна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рівновага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між</a:t>
            </a:r>
            <a:r>
              <a:rPr lang="ru-RU" sz="2800" dirty="0">
                <a:latin typeface="Times New Roman" pitchFamily="18" charset="0"/>
                <a:cs typeface="Times New Roman" pitchFamily="18" charset="0"/>
              </a:rPr>
              <a:t> сумами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динамікою</a:t>
            </a:r>
            <a:r>
              <a:rPr lang="ru-RU" sz="2800" dirty="0">
                <a:latin typeface="Times New Roman" pitchFamily="18" charset="0"/>
                <a:cs typeface="Times New Roman" pitchFamily="18" charset="0"/>
              </a:rPr>
              <a:t> (темпами приросту) </a:t>
            </a:r>
            <a:r>
              <a:rPr lang="ru-RU" sz="2800" dirty="0" err="1">
                <a:latin typeface="Times New Roman" pitchFamily="18" charset="0"/>
                <a:cs typeface="Times New Roman" pitchFamily="18" charset="0"/>
              </a:rPr>
              <a:t>поточної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кредиторської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заборгованості</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поточної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дебіторської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є</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ознакою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ефективних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платіжно-розрахункових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відносин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467545" y="404664"/>
            <a:ext cx="7992888" cy="5562870"/>
          </a:xfrm>
          <a:prstGeom prst="rect">
            <a:avLst/>
          </a:prstGeom>
        </p:spPr>
        <p:txBody>
          <a:bodyPr wrap="square">
            <a:spAutoFit/>
          </a:bodyPr>
          <a:lstStyle/>
          <a:p>
            <a:pPr algn="ctr"/>
            <a:r>
              <a:rPr lang="uk-UA" sz="2800" b="1" i="1" dirty="0">
                <a:latin typeface="Times New Roman" pitchFamily="18" charset="0"/>
                <a:cs typeface="Times New Roman" pitchFamily="18" charset="0"/>
              </a:rPr>
              <a:t>IV. Розрахунок основних показників, що характеризують</a:t>
            </a:r>
            <a:r>
              <a:rPr lang="uk-UA" sz="2800" dirty="0">
                <a:latin typeface="Times New Roman" pitchFamily="18" charset="0"/>
                <a:cs typeface="Times New Roman" pitchFamily="18" charset="0"/>
              </a:rPr>
              <a:t> </a:t>
            </a:r>
            <a:r>
              <a:rPr lang="uk-UA" sz="2800" b="1" i="1" dirty="0">
                <a:latin typeface="Times New Roman" pitchFamily="18" charset="0"/>
                <a:cs typeface="Times New Roman" pitchFamily="18" charset="0"/>
              </a:rPr>
              <a:t>майновий стан підприємства:</a:t>
            </a:r>
            <a:r>
              <a:rPr lang="uk-UA" sz="2800" dirty="0">
                <a:latin typeface="Times New Roman" pitchFamily="18" charset="0"/>
                <a:cs typeface="Times New Roman" pitchFamily="18" charset="0"/>
              </a:rPr>
              <a:t> </a:t>
            </a:r>
          </a:p>
          <a:p>
            <a:pPr algn="ctr"/>
            <a:endParaRPr lang="uk-UA" sz="1600" dirty="0">
              <a:latin typeface="Times New Roman" pitchFamily="18" charset="0"/>
              <a:cs typeface="Times New Roman" pitchFamily="18" charset="0"/>
            </a:endParaRPr>
          </a:p>
          <a:p>
            <a:endParaRPr lang="uk-UA" sz="800" dirty="0">
              <a:latin typeface="Times New Roman" pitchFamily="18" charset="0"/>
              <a:cs typeface="Times New Roman" pitchFamily="18" charset="0"/>
            </a:endParaRPr>
          </a:p>
          <a:p>
            <a:pPr marL="266700" indent="-266700" algn="just">
              <a:lnSpc>
                <a:spcPct val="97000"/>
              </a:lnSpc>
              <a:buFontTx/>
              <a:buChar char="-"/>
            </a:pPr>
            <a:r>
              <a:rPr lang="uk-UA" sz="2600" dirty="0">
                <a:latin typeface="Times New Roman" pitchFamily="18" charset="0"/>
                <a:cs typeface="Times New Roman" pitchFamily="18" charset="0"/>
              </a:rPr>
              <a:t>сума господарських засобів, що знаходяться на балансі підприємства </a:t>
            </a:r>
          </a:p>
          <a:p>
            <a:pPr algn="ctr">
              <a:lnSpc>
                <a:spcPct val="97000"/>
              </a:lnSpc>
            </a:pPr>
            <a:r>
              <a:rPr lang="uk-UA" sz="2600" dirty="0" err="1">
                <a:latin typeface="Times New Roman" pitchFamily="18" charset="0"/>
                <a:cs typeface="Times New Roman" pitchFamily="18" charset="0"/>
              </a:rPr>
              <a:t>ВБ</a:t>
            </a:r>
            <a:r>
              <a:rPr lang="uk-UA" sz="2600" dirty="0">
                <a:latin typeface="Times New Roman" pitchFamily="18" charset="0"/>
                <a:cs typeface="Times New Roman" pitchFamily="18" charset="0"/>
              </a:rPr>
              <a:t>↑</a:t>
            </a:r>
          </a:p>
          <a:p>
            <a:pPr algn="ctr">
              <a:lnSpc>
                <a:spcPct val="97000"/>
              </a:lnSpc>
            </a:pPr>
            <a:endParaRPr lang="uk-UA" sz="2600" dirty="0">
              <a:latin typeface="Times New Roman" pitchFamily="18" charset="0"/>
              <a:cs typeface="Times New Roman" pitchFamily="18" charset="0"/>
            </a:endParaRPr>
          </a:p>
          <a:p>
            <a:pPr marL="266700" indent="-266700" algn="just">
              <a:lnSpc>
                <a:spcPct val="97000"/>
              </a:lnSpc>
              <a:buFontTx/>
              <a:buChar char="-"/>
            </a:pPr>
            <a:r>
              <a:rPr lang="uk-UA" sz="2600" dirty="0">
                <a:latin typeface="Times New Roman" pitchFamily="18" charset="0"/>
                <a:cs typeface="Times New Roman" pitchFamily="18" charset="0"/>
              </a:rPr>
              <a:t>вартість чистих активів підприємства (робочий капітал) </a:t>
            </a:r>
          </a:p>
          <a:p>
            <a:pPr algn="ctr">
              <a:lnSpc>
                <a:spcPct val="97000"/>
              </a:lnSpc>
            </a:pPr>
            <a:r>
              <a:rPr lang="uk-UA" sz="2600" dirty="0">
                <a:latin typeface="Times New Roman" pitchFamily="18" charset="0"/>
                <a:cs typeface="Times New Roman" pitchFamily="18" charset="0"/>
              </a:rPr>
              <a:t>РК = </a:t>
            </a:r>
            <a:r>
              <a:rPr lang="uk-UA" sz="2600" dirty="0" err="1">
                <a:latin typeface="Times New Roman" pitchFamily="18" charset="0"/>
                <a:cs typeface="Times New Roman" pitchFamily="18" charset="0"/>
              </a:rPr>
              <a:t>ОбА</a:t>
            </a:r>
            <a:r>
              <a:rPr lang="uk-UA" sz="2600" dirty="0">
                <a:latin typeface="Times New Roman" pitchFamily="18" charset="0"/>
                <a:cs typeface="Times New Roman" pitchFamily="18" charset="0"/>
              </a:rPr>
              <a:t> – ПЗ</a:t>
            </a:r>
          </a:p>
          <a:p>
            <a:pPr algn="just">
              <a:lnSpc>
                <a:spcPct val="97000"/>
              </a:lnSpc>
            </a:pPr>
            <a:r>
              <a:rPr lang="uk-UA" sz="2400" i="1" dirty="0">
                <a:latin typeface="Times New Roman" pitchFamily="18" charset="0"/>
                <a:cs typeface="Times New Roman" pitchFamily="18" charset="0"/>
              </a:rPr>
              <a:t>Нормативне значення: &gt;0</a:t>
            </a:r>
          </a:p>
          <a:p>
            <a:pPr algn="just">
              <a:lnSpc>
                <a:spcPct val="97000"/>
              </a:lnSpc>
            </a:pPr>
            <a:endParaRPr lang="uk-UA" sz="2600" dirty="0">
              <a:latin typeface="Times New Roman" pitchFamily="18" charset="0"/>
              <a:cs typeface="Times New Roman" pitchFamily="18" charset="0"/>
            </a:endParaRPr>
          </a:p>
          <a:p>
            <a:pPr marL="266700" indent="-266700" algn="just">
              <a:lnSpc>
                <a:spcPct val="97000"/>
              </a:lnSpc>
              <a:buFontTx/>
              <a:buChar char="-"/>
            </a:pPr>
            <a:r>
              <a:rPr lang="uk-UA" sz="2600" spc="-30" dirty="0">
                <a:latin typeface="Times New Roman" pitchFamily="18" charset="0"/>
                <a:cs typeface="Times New Roman" pitchFamily="18" charset="0"/>
              </a:rPr>
              <a:t>частка основних засобів у валюті балансу </a:t>
            </a:r>
          </a:p>
          <a:p>
            <a:pPr algn="ctr">
              <a:lnSpc>
                <a:spcPct val="97000"/>
              </a:lnSpc>
            </a:pPr>
            <a:r>
              <a:rPr lang="uk-UA" sz="2600" spc="-30" dirty="0" err="1">
                <a:latin typeface="Times New Roman" pitchFamily="18" charset="0"/>
                <a:cs typeface="Times New Roman" pitchFamily="18" charset="0"/>
              </a:rPr>
              <a:t>ПВоз</a:t>
            </a:r>
            <a:r>
              <a:rPr lang="uk-UA" sz="2600" spc="-30" dirty="0">
                <a:latin typeface="Times New Roman" pitchFamily="18" charset="0"/>
                <a:cs typeface="Times New Roman" pitchFamily="18" charset="0"/>
              </a:rPr>
              <a:t> = ОЗ / ВБ</a:t>
            </a:r>
          </a:p>
        </p:txBody>
      </p:sp>
    </p:spTree>
    <p:extLst>
      <p:ext uri="{BB962C8B-B14F-4D97-AF65-F5344CB8AC3E}">
        <p14:creationId xmlns:p14="http://schemas.microsoft.com/office/powerpoint/2010/main" val="33287533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357158" y="571480"/>
            <a:ext cx="8136904" cy="5794150"/>
          </a:xfrm>
          <a:prstGeom prst="rect">
            <a:avLst/>
          </a:prstGeom>
        </p:spPr>
        <p:txBody>
          <a:bodyPr wrap="square">
            <a:spAutoFit/>
          </a:bodyPr>
          <a:lstStyle/>
          <a:p>
            <a:pPr marL="266700" indent="-266700" algn="just">
              <a:lnSpc>
                <a:spcPct val="97000"/>
              </a:lnSpc>
              <a:buFontTx/>
              <a:buChar char="-"/>
            </a:pPr>
            <a:r>
              <a:rPr lang="uk-UA" sz="2800" dirty="0">
                <a:latin typeface="Times New Roman" pitchFamily="18" charset="0"/>
                <a:cs typeface="Times New Roman" pitchFamily="18" charset="0"/>
              </a:rPr>
              <a:t>співвідношення необоротних і оборотних активів </a:t>
            </a:r>
          </a:p>
          <a:p>
            <a:pPr marL="266700" indent="-266700" algn="just">
              <a:lnSpc>
                <a:spcPct val="97000"/>
              </a:lnSpc>
            </a:pPr>
            <a:r>
              <a:rPr lang="uk-UA" dirty="0">
                <a:latin typeface="Times New Roman" pitchFamily="18" charset="0"/>
                <a:cs typeface="Times New Roman" pitchFamily="18" charset="0"/>
              </a:rPr>
              <a:t>    </a:t>
            </a:r>
          </a:p>
          <a:p>
            <a:pPr marL="266700" indent="-266700" algn="ctr">
              <a:lnSpc>
                <a:spcPct val="97000"/>
              </a:lnSpc>
            </a:pPr>
            <a:r>
              <a:rPr lang="uk-UA" sz="2800" dirty="0" err="1">
                <a:latin typeface="Times New Roman" pitchFamily="18" charset="0"/>
                <a:cs typeface="Times New Roman" pitchFamily="18" charset="0"/>
              </a:rPr>
              <a:t>Кс</a:t>
            </a:r>
            <a:r>
              <a:rPr lang="uk-UA" sz="2800" dirty="0">
                <a:latin typeface="Times New Roman" pitchFamily="18" charset="0"/>
                <a:cs typeface="Times New Roman" pitchFamily="18" charset="0"/>
              </a:rPr>
              <a:t> = НА / </a:t>
            </a:r>
            <a:r>
              <a:rPr lang="uk-UA" sz="2800" dirty="0" err="1">
                <a:latin typeface="Times New Roman" pitchFamily="18" charset="0"/>
                <a:cs typeface="Times New Roman" pitchFamily="18" charset="0"/>
              </a:rPr>
              <a:t>ОбА</a:t>
            </a:r>
            <a:endParaRPr lang="uk-UA" sz="2800" dirty="0">
              <a:latin typeface="Times New Roman" pitchFamily="18" charset="0"/>
              <a:cs typeface="Times New Roman" pitchFamily="18" charset="0"/>
            </a:endParaRPr>
          </a:p>
          <a:p>
            <a:pPr marL="266700" indent="-266700" algn="ctr">
              <a:lnSpc>
                <a:spcPct val="97000"/>
              </a:lnSpc>
            </a:pPr>
            <a:endParaRPr lang="uk-UA" dirty="0">
              <a:latin typeface="Times New Roman" pitchFamily="18" charset="0"/>
              <a:cs typeface="Times New Roman" pitchFamily="18" charset="0"/>
            </a:endParaRPr>
          </a:p>
          <a:p>
            <a:pPr marL="266700" indent="-266700" algn="just">
              <a:lnSpc>
                <a:spcPct val="97000"/>
              </a:lnSpc>
              <a:buFontTx/>
              <a:buChar char="-"/>
            </a:pPr>
            <a:r>
              <a:rPr lang="uk-UA" sz="2800" spc="-30" dirty="0">
                <a:latin typeface="Times New Roman" pitchFamily="18" charset="0"/>
                <a:cs typeface="Times New Roman" pitchFamily="18" charset="0"/>
              </a:rPr>
              <a:t>частка активної частини основних засобів </a:t>
            </a:r>
          </a:p>
          <a:p>
            <a:pPr algn="ctr">
              <a:lnSpc>
                <a:spcPct val="97000"/>
              </a:lnSpc>
            </a:pPr>
            <a:r>
              <a:rPr lang="uk-UA" sz="2800" spc="-30" dirty="0" err="1">
                <a:latin typeface="Times New Roman" pitchFamily="18" charset="0"/>
                <a:cs typeface="Times New Roman" pitchFamily="18" charset="0"/>
              </a:rPr>
              <a:t>ПВ</a:t>
            </a:r>
            <a:r>
              <a:rPr lang="uk-UA" sz="2000" spc="-30" dirty="0" err="1">
                <a:latin typeface="Times New Roman" pitchFamily="18" charset="0"/>
                <a:cs typeface="Times New Roman" pitchFamily="18" charset="0"/>
              </a:rPr>
              <a:t>ОЗа</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ОЗа</a:t>
            </a:r>
            <a:r>
              <a:rPr lang="uk-UA" sz="2800" spc="-30" dirty="0">
                <a:latin typeface="Times New Roman" pitchFamily="18" charset="0"/>
                <a:cs typeface="Times New Roman" pitchFamily="18" charset="0"/>
              </a:rPr>
              <a:t> / ОЗ</a:t>
            </a:r>
          </a:p>
          <a:p>
            <a:pPr algn="ctr">
              <a:lnSpc>
                <a:spcPct val="97000"/>
              </a:lnSpc>
            </a:pPr>
            <a:endParaRPr lang="uk-UA" spc="-30" dirty="0">
              <a:latin typeface="Times New Roman" pitchFamily="18" charset="0"/>
              <a:cs typeface="Times New Roman" pitchFamily="18" charset="0"/>
            </a:endParaRPr>
          </a:p>
          <a:p>
            <a:pPr marL="266700" indent="-266700" algn="just">
              <a:lnSpc>
                <a:spcPct val="97000"/>
              </a:lnSpc>
              <a:buFontTx/>
              <a:buChar char="-"/>
            </a:pPr>
            <a:r>
              <a:rPr lang="uk-UA" sz="2800" dirty="0">
                <a:latin typeface="Times New Roman" pitchFamily="18" charset="0"/>
                <a:cs typeface="Times New Roman" pitchFamily="18" charset="0"/>
              </a:rPr>
              <a:t>коефіцієнт зносу (</a:t>
            </a:r>
            <a:r>
              <a:rPr lang="uk-UA" sz="2800" dirty="0" err="1">
                <a:latin typeface="Times New Roman" pitchFamily="18" charset="0"/>
                <a:cs typeface="Times New Roman" pitchFamily="18" charset="0"/>
              </a:rPr>
              <a:t>Кз</a:t>
            </a:r>
            <a:r>
              <a:rPr lang="uk-UA" sz="2800" dirty="0">
                <a:latin typeface="Times New Roman" pitchFamily="18" charset="0"/>
                <a:cs typeface="Times New Roman" pitchFamily="18" charset="0"/>
              </a:rPr>
              <a:t>) та коефіцієнт придатності (</a:t>
            </a:r>
            <a:r>
              <a:rPr lang="uk-UA" sz="2800" dirty="0" err="1">
                <a:latin typeface="Times New Roman" pitchFamily="18" charset="0"/>
                <a:cs typeface="Times New Roman" pitchFamily="18" charset="0"/>
              </a:rPr>
              <a:t>Кп</a:t>
            </a:r>
            <a:r>
              <a:rPr lang="uk-UA" sz="2800" dirty="0">
                <a:latin typeface="Times New Roman" pitchFamily="18" charset="0"/>
                <a:cs typeface="Times New Roman" pitchFamily="18" charset="0"/>
              </a:rPr>
              <a:t>) основних засобів </a:t>
            </a:r>
          </a:p>
          <a:p>
            <a:pPr algn="ctr">
              <a:lnSpc>
                <a:spcPct val="97000"/>
              </a:lnSpc>
            </a:pPr>
            <a:r>
              <a:rPr lang="uk-UA" sz="2800" dirty="0" err="1">
                <a:latin typeface="Times New Roman" pitchFamily="18" charset="0"/>
                <a:cs typeface="Times New Roman" pitchFamily="18" charset="0"/>
              </a:rPr>
              <a:t>Кз</a:t>
            </a:r>
            <a:r>
              <a:rPr lang="uk-UA" sz="2800" dirty="0">
                <a:latin typeface="Times New Roman" pitchFamily="18" charset="0"/>
                <a:cs typeface="Times New Roman" pitchFamily="18" charset="0"/>
              </a:rPr>
              <a:t> = З / ОЗ </a:t>
            </a:r>
          </a:p>
          <a:p>
            <a:pPr algn="just">
              <a:lnSpc>
                <a:spcPct val="97000"/>
              </a:lnSpc>
            </a:pPr>
            <a:r>
              <a:rPr lang="uk-UA" sz="2400" i="1" dirty="0">
                <a:latin typeface="Times New Roman" pitchFamily="18" charset="0"/>
                <a:cs typeface="Times New Roman" pitchFamily="18" charset="0"/>
              </a:rPr>
              <a:t>Нормативне значення: </a:t>
            </a:r>
            <a:r>
              <a:rPr lang="en-US" sz="2400" i="1" dirty="0">
                <a:latin typeface="Times New Roman" pitchFamily="18" charset="0"/>
                <a:cs typeface="Times New Roman" pitchFamily="18" charset="0"/>
              </a:rPr>
              <a:t>&lt;50%</a:t>
            </a:r>
            <a:endParaRPr lang="uk-UA" sz="2400" i="1" dirty="0">
              <a:latin typeface="Times New Roman" pitchFamily="18" charset="0"/>
              <a:cs typeface="Times New Roman" pitchFamily="18" charset="0"/>
            </a:endParaRPr>
          </a:p>
          <a:p>
            <a:pPr algn="ctr">
              <a:lnSpc>
                <a:spcPct val="97000"/>
              </a:lnSpc>
            </a:pPr>
            <a:endParaRPr lang="uk-UA" sz="2800" dirty="0">
              <a:latin typeface="Times New Roman" pitchFamily="18" charset="0"/>
              <a:cs typeface="Times New Roman" pitchFamily="18" charset="0"/>
            </a:endParaRPr>
          </a:p>
          <a:p>
            <a:pPr algn="ctr">
              <a:lnSpc>
                <a:spcPct val="97000"/>
              </a:lnSpc>
            </a:pPr>
            <a:r>
              <a:rPr lang="uk-UA" sz="2800" dirty="0" err="1">
                <a:latin typeface="Times New Roman" pitchFamily="18" charset="0"/>
                <a:cs typeface="Times New Roman" pitchFamily="18" charset="0"/>
              </a:rPr>
              <a:t>Кп</a:t>
            </a:r>
            <a:r>
              <a:rPr lang="uk-UA" sz="2800" dirty="0">
                <a:latin typeface="Times New Roman" pitchFamily="18" charset="0"/>
                <a:cs typeface="Times New Roman" pitchFamily="18" charset="0"/>
              </a:rPr>
              <a:t> = 1 – </a:t>
            </a:r>
            <a:r>
              <a:rPr lang="uk-UA" sz="2800" dirty="0" err="1">
                <a:latin typeface="Times New Roman" pitchFamily="18" charset="0"/>
                <a:cs typeface="Times New Roman" pitchFamily="18" charset="0"/>
              </a:rPr>
              <a:t>Кз</a:t>
            </a:r>
            <a:endParaRPr lang="uk-UA" sz="2800" dirty="0">
              <a:latin typeface="Times New Roman" pitchFamily="18" charset="0"/>
              <a:cs typeface="Times New Roman" pitchFamily="18" charset="0"/>
            </a:endParaRPr>
          </a:p>
          <a:p>
            <a:pPr algn="just">
              <a:lnSpc>
                <a:spcPct val="97000"/>
              </a:lnSpc>
            </a:pPr>
            <a:r>
              <a:rPr lang="uk-UA" sz="2400" i="1" dirty="0">
                <a:latin typeface="Times New Roman" pitchFamily="18" charset="0"/>
                <a:cs typeface="Times New Roman" pitchFamily="18" charset="0"/>
              </a:rPr>
              <a:t>Нормативне значення: </a:t>
            </a:r>
            <a:r>
              <a:rPr lang="en-US" sz="2400" i="1" dirty="0">
                <a:latin typeface="Times New Roman" pitchFamily="18" charset="0"/>
                <a:cs typeface="Times New Roman" pitchFamily="18" charset="0"/>
              </a:rPr>
              <a:t>&gt;50%</a:t>
            </a:r>
            <a:endParaRPr lang="uk-UA" sz="2400" i="1" dirty="0">
              <a:latin typeface="Times New Roman" pitchFamily="18" charset="0"/>
              <a:cs typeface="Times New Roman" pitchFamily="18" charset="0"/>
            </a:endParaRPr>
          </a:p>
          <a:p>
            <a:pPr algn="ctr">
              <a:lnSpc>
                <a:spcPct val="97000"/>
              </a:lnSpc>
            </a:pPr>
            <a:endParaRPr lang="uk-UA" sz="2800" dirty="0">
              <a:latin typeface="Times New Roman" pitchFamily="18" charset="0"/>
              <a:cs typeface="Times New Roman" pitchFamily="18" charset="0"/>
            </a:endParaRPr>
          </a:p>
        </p:txBody>
      </p:sp>
    </p:spTree>
    <p:extLst>
      <p:ext uri="{BB962C8B-B14F-4D97-AF65-F5344CB8AC3E}">
        <p14:creationId xmlns:p14="http://schemas.microsoft.com/office/powerpoint/2010/main" val="17482001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683568" y="1000108"/>
            <a:ext cx="7246018" cy="3435812"/>
          </a:xfrm>
          <a:prstGeom prst="rect">
            <a:avLst/>
          </a:prstGeom>
        </p:spPr>
        <p:txBody>
          <a:bodyPr wrap="square">
            <a:spAutoFit/>
          </a:bodyPr>
          <a:lstStyle/>
          <a:p>
            <a:pPr marL="266700" indent="-266700" algn="just">
              <a:lnSpc>
                <a:spcPct val="97000"/>
              </a:lnSpc>
              <a:buFontTx/>
              <a:buChar char="-"/>
            </a:pPr>
            <a:r>
              <a:rPr lang="uk-UA" sz="2800" spc="-30" dirty="0">
                <a:latin typeface="Times New Roman" pitchFamily="18" charset="0"/>
                <a:cs typeface="Times New Roman" pitchFamily="18" charset="0"/>
              </a:rPr>
              <a:t>коефіцієнт оновлення (</a:t>
            </a:r>
            <a:r>
              <a:rPr lang="uk-UA" sz="2800" spc="-30" dirty="0" err="1">
                <a:latin typeface="Times New Roman" pitchFamily="18" charset="0"/>
                <a:cs typeface="Times New Roman" pitchFamily="18" charset="0"/>
              </a:rPr>
              <a:t>Кон</a:t>
            </a:r>
            <a:r>
              <a:rPr lang="uk-UA" sz="2800" spc="-30" dirty="0">
                <a:latin typeface="Times New Roman" pitchFamily="18" charset="0"/>
                <a:cs typeface="Times New Roman" pitchFamily="18" charset="0"/>
              </a:rPr>
              <a:t>.), вибуття (</a:t>
            </a:r>
            <a:r>
              <a:rPr lang="uk-UA" sz="2800" spc="-30" dirty="0" err="1">
                <a:latin typeface="Times New Roman" pitchFamily="18" charset="0"/>
                <a:cs typeface="Times New Roman" pitchFamily="18" charset="0"/>
              </a:rPr>
              <a:t>Квиб</a:t>
            </a:r>
            <a:r>
              <a:rPr lang="uk-UA" sz="2800" spc="-30" dirty="0">
                <a:latin typeface="Times New Roman" pitchFamily="18" charset="0"/>
                <a:cs typeface="Times New Roman" pitchFamily="18" charset="0"/>
              </a:rPr>
              <a:t>.) і приросту (К </a:t>
            </a:r>
            <a:r>
              <a:rPr lang="uk-UA" sz="2800" spc="-30" dirty="0" err="1">
                <a:latin typeface="Times New Roman" pitchFamily="18" charset="0"/>
                <a:cs typeface="Times New Roman" pitchFamily="18" charset="0"/>
              </a:rPr>
              <a:t>прир</a:t>
            </a:r>
            <a:r>
              <a:rPr lang="uk-UA" sz="2800" spc="-30" dirty="0">
                <a:latin typeface="Times New Roman" pitchFamily="18" charset="0"/>
                <a:cs typeface="Times New Roman" pitchFamily="18" charset="0"/>
              </a:rPr>
              <a:t>.) основних засобів </a:t>
            </a:r>
          </a:p>
          <a:p>
            <a:pPr marL="266700" indent="-266700" algn="just">
              <a:lnSpc>
                <a:spcPct val="97000"/>
              </a:lnSpc>
              <a:buFontTx/>
              <a:buChar char="-"/>
            </a:pPr>
            <a:endParaRPr lang="uk-UA" sz="2800" spc="-30" dirty="0">
              <a:latin typeface="Times New Roman" pitchFamily="18" charset="0"/>
              <a:cs typeface="Times New Roman" pitchFamily="18" charset="0"/>
            </a:endParaRPr>
          </a:p>
          <a:p>
            <a:pPr algn="ctr">
              <a:lnSpc>
                <a:spcPct val="97000"/>
              </a:lnSpc>
            </a:pPr>
            <a:r>
              <a:rPr lang="uk-UA" sz="2800" spc="-30" dirty="0">
                <a:latin typeface="Times New Roman" pitchFamily="18" charset="0"/>
                <a:cs typeface="Times New Roman" pitchFamily="18" charset="0"/>
              </a:rPr>
              <a:t>К он.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надх</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к.п</a:t>
            </a:r>
            <a:endParaRPr lang="uk-UA" sz="2800" spc="-30" dirty="0">
              <a:latin typeface="Times New Roman" pitchFamily="18" charset="0"/>
              <a:cs typeface="Times New Roman" pitchFamily="18" charset="0"/>
            </a:endParaRPr>
          </a:p>
          <a:p>
            <a:pPr algn="ctr">
              <a:lnSpc>
                <a:spcPct val="97000"/>
              </a:lnSpc>
            </a:pPr>
            <a:endParaRPr lang="uk-UA" sz="2800" spc="-30" dirty="0">
              <a:latin typeface="Times New Roman" pitchFamily="18" charset="0"/>
              <a:cs typeface="Times New Roman" pitchFamily="18" charset="0"/>
            </a:endParaRPr>
          </a:p>
          <a:p>
            <a:pPr algn="ctr">
              <a:lnSpc>
                <a:spcPct val="97000"/>
              </a:lnSpc>
            </a:pPr>
            <a:r>
              <a:rPr lang="uk-UA" sz="2800" spc="-30" dirty="0">
                <a:latin typeface="Times New Roman" pitchFamily="18" charset="0"/>
                <a:cs typeface="Times New Roman" pitchFamily="18" charset="0"/>
              </a:rPr>
              <a:t>К </a:t>
            </a:r>
            <a:r>
              <a:rPr lang="uk-UA" sz="2800" spc="-30" dirty="0" err="1">
                <a:latin typeface="Times New Roman" pitchFamily="18" charset="0"/>
                <a:cs typeface="Times New Roman" pitchFamily="18" charset="0"/>
              </a:rPr>
              <a:t>виб</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виб</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п.п</a:t>
            </a:r>
            <a:endParaRPr lang="uk-UA" sz="2800" spc="-30" dirty="0">
              <a:latin typeface="Times New Roman" pitchFamily="18" charset="0"/>
              <a:cs typeface="Times New Roman" pitchFamily="18" charset="0"/>
            </a:endParaRPr>
          </a:p>
          <a:p>
            <a:pPr algn="ctr">
              <a:lnSpc>
                <a:spcPct val="97000"/>
              </a:lnSpc>
            </a:pPr>
            <a:endParaRPr lang="uk-UA" sz="2800" spc="-30" dirty="0">
              <a:latin typeface="Times New Roman" pitchFamily="18" charset="0"/>
              <a:cs typeface="Times New Roman" pitchFamily="18" charset="0"/>
            </a:endParaRPr>
          </a:p>
          <a:p>
            <a:pPr marL="266700" indent="-266700" algn="ctr">
              <a:lnSpc>
                <a:spcPct val="97000"/>
              </a:lnSpc>
            </a:pPr>
            <a:r>
              <a:rPr lang="uk-UA" sz="2800" spc="-30" dirty="0">
                <a:latin typeface="Times New Roman" pitchFamily="18" charset="0"/>
                <a:cs typeface="Times New Roman" pitchFamily="18" charset="0"/>
              </a:rPr>
              <a:t>К </a:t>
            </a:r>
            <a:r>
              <a:rPr lang="uk-UA" sz="2800" spc="-30" dirty="0" err="1">
                <a:latin typeface="Times New Roman" pitchFamily="18" charset="0"/>
                <a:cs typeface="Times New Roman" pitchFamily="18" charset="0"/>
              </a:rPr>
              <a:t>прир</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надх</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виб</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п.п</a:t>
            </a:r>
            <a:endParaRPr lang="uk-UA" sz="2800" dirty="0"/>
          </a:p>
        </p:txBody>
      </p:sp>
    </p:spTree>
    <p:extLst>
      <p:ext uri="{BB962C8B-B14F-4D97-AF65-F5344CB8AC3E}">
        <p14:creationId xmlns:p14="http://schemas.microsoft.com/office/powerpoint/2010/main" val="4052738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ru-RU" sz="1800" b="0" i="0" u="none" strike="noStrike" cap="none" normalizeH="0" baseline="0">
                <a:ln>
                  <a:noFill/>
                </a:ln>
                <a:solidFill>
                  <a:schemeClr val="tx1"/>
                </a:solidFill>
                <a:effectLst/>
                <a:latin typeface="Arial" charset="0"/>
                <a:cs typeface="Arial" charset="0"/>
              </a:rPr>
            </a:br>
            <a:endParaRPr kumimoji="0" lang="ru-RU" sz="1800" b="0" i="0" u="none" strike="noStrike" cap="none" normalizeH="0" baseline="0">
              <a:ln>
                <a:noFill/>
              </a:ln>
              <a:solidFill>
                <a:schemeClr val="tx1"/>
              </a:solidFill>
              <a:effectLst/>
              <a:latin typeface="Arial" charset="0"/>
              <a:cs typeface="Arial" charset="0"/>
            </a:endParaRPr>
          </a:p>
        </p:txBody>
      </p:sp>
      <p:sp>
        <p:nvSpPr>
          <p:cNvPr id="4" name="Прямоугольник 3"/>
          <p:cNvSpPr/>
          <p:nvPr/>
        </p:nvSpPr>
        <p:spPr>
          <a:xfrm>
            <a:off x="2214546" y="642918"/>
            <a:ext cx="4572000" cy="400110"/>
          </a:xfrm>
          <a:prstGeom prst="rect">
            <a:avLst/>
          </a:prstGeom>
        </p:spPr>
        <p:txBody>
          <a:bodyPr>
            <a:spAutoFit/>
          </a:bodyPr>
          <a:lstStyle/>
          <a:p>
            <a:pPr algn="r"/>
            <a:endParaRPr lang="ru-RU" sz="2000" dirty="0">
              <a:latin typeface="Times New Roman" pitchFamily="18" charset="0"/>
              <a:cs typeface="Times New Roman" pitchFamily="18" charset="0"/>
            </a:endParaRPr>
          </a:p>
        </p:txBody>
      </p:sp>
      <p:sp>
        <p:nvSpPr>
          <p:cNvPr id="5" name="Прямоугольник 4"/>
          <p:cNvSpPr/>
          <p:nvPr/>
        </p:nvSpPr>
        <p:spPr>
          <a:xfrm>
            <a:off x="857224" y="642918"/>
            <a:ext cx="7286676" cy="4524315"/>
          </a:xfrm>
          <a:prstGeom prst="rect">
            <a:avLst/>
          </a:prstGeom>
        </p:spPr>
        <p:txBody>
          <a:bodyPr wrap="square">
            <a:spAutoFit/>
          </a:bodyPr>
          <a:lstStyle/>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Підсумок</a:t>
            </a:r>
            <a:r>
              <a:rPr lang="ru-RU" sz="2400" dirty="0">
                <a:latin typeface="Times New Roman" pitchFamily="18" charset="0"/>
                <a:cs typeface="Times New Roman" pitchFamily="18" charset="0"/>
              </a:rPr>
              <a:t> активу балансу </a:t>
            </a:r>
            <a:r>
              <a:rPr lang="ru-RU" sz="2400" dirty="0" err="1">
                <a:latin typeface="Times New Roman" pitchFamily="18" charset="0"/>
                <a:cs typeface="Times New Roman" pitchFamily="18" charset="0"/>
              </a:rPr>
              <a:t>дорівнює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сумі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(АІ), </a:t>
            </a:r>
            <a:r>
              <a:rPr lang="ru-RU" sz="2400" dirty="0" err="1">
                <a:latin typeface="Times New Roman" pitchFamily="18" charset="0"/>
                <a:cs typeface="Times New Roman" pitchFamily="18" charset="0"/>
              </a:rPr>
              <a:t>оборотних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(АІІ),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утримуваних</a:t>
            </a:r>
            <a:r>
              <a:rPr lang="ru-RU" sz="2400" dirty="0">
                <a:latin typeface="Times New Roman" pitchFamily="18" charset="0"/>
                <a:cs typeface="Times New Roman" pitchFamily="18" charset="0"/>
              </a:rPr>
              <a:t> для продажу, та </a:t>
            </a:r>
            <a:r>
              <a:rPr lang="ru-RU" sz="2400" dirty="0" err="1">
                <a:latin typeface="Times New Roman" pitchFamily="18" charset="0"/>
                <a:cs typeface="Times New Roman" pitchFamily="18" charset="0"/>
              </a:rPr>
              <a:t>груп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вибуття</a:t>
            </a:r>
            <a:r>
              <a:rPr lang="ru-RU" sz="2400" dirty="0">
                <a:latin typeface="Times New Roman" pitchFamily="18" charset="0"/>
                <a:cs typeface="Times New Roman" pitchFamily="18" charset="0"/>
              </a:rPr>
              <a:t> (АІІІ):</a:t>
            </a:r>
          </a:p>
          <a:p>
            <a:pPr algn="ctr"/>
            <a:r>
              <a:rPr lang="ru-RU" sz="2400" i="1" dirty="0">
                <a:latin typeface="Times New Roman" pitchFamily="18" charset="0"/>
                <a:cs typeface="Times New Roman" pitchFamily="18" charset="0"/>
              </a:rPr>
              <a:t>А = АІ + АІІ + АІІІ. (2.1)</a:t>
            </a:r>
          </a:p>
          <a:p>
            <a:pPr algn="just"/>
            <a:r>
              <a:rPr lang="ru-RU" sz="2400" dirty="0" err="1">
                <a:latin typeface="Times New Roman" pitchFamily="18" charset="0"/>
                <a:cs typeface="Times New Roman" pitchFamily="18" charset="0"/>
              </a:rPr>
              <a:t>Підсумок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пасиву</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дорівнює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сумі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 (ПІ), </a:t>
            </a:r>
            <a:r>
              <a:rPr lang="ru-RU" sz="2400" dirty="0" err="1">
                <a:latin typeface="Times New Roman" pitchFamily="18" charset="0"/>
                <a:cs typeface="Times New Roman" pitchFamily="18" charset="0"/>
              </a:rPr>
              <a:t>довгострокових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забезпечень</a:t>
            </a:r>
            <a:r>
              <a:rPr lang="ru-RU" sz="2400" dirty="0">
                <a:latin typeface="Times New Roman" pitchFamily="18" charset="0"/>
                <a:cs typeface="Times New Roman" pitchFamily="18" charset="0"/>
              </a:rPr>
              <a:t> (ПІІ), </a:t>
            </a:r>
            <a:r>
              <a:rPr lang="ru-RU" sz="2400" dirty="0" err="1">
                <a:latin typeface="Times New Roman" pitchFamily="18" charset="0"/>
                <a:cs typeface="Times New Roman" pitchFamily="18" charset="0"/>
              </a:rPr>
              <a:t>поточних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забезпечень</a:t>
            </a:r>
            <a:r>
              <a:rPr lang="ru-RU" sz="2400" dirty="0">
                <a:latin typeface="Times New Roman" pitchFamily="18" charset="0"/>
                <a:cs typeface="Times New Roman" pitchFamily="18" charset="0"/>
              </a:rPr>
              <a:t> (ПІІІ)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пов’язаних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необоротними</a:t>
            </a:r>
            <a:r>
              <a:rPr lang="ru-RU" sz="2400" dirty="0">
                <a:latin typeface="Times New Roman" pitchFamily="18" charset="0"/>
                <a:cs typeface="Times New Roman" pitchFamily="18" charset="0"/>
              </a:rPr>
              <a:t> активами, </a:t>
            </a:r>
            <a:r>
              <a:rPr lang="ru-RU" sz="2400" dirty="0" err="1">
                <a:latin typeface="Times New Roman" pitchFamily="18" charset="0"/>
                <a:cs typeface="Times New Roman" pitchFamily="18" charset="0"/>
              </a:rPr>
              <a:t>утримуваними</a:t>
            </a:r>
            <a:r>
              <a:rPr lang="ru-RU" sz="2400" dirty="0">
                <a:latin typeface="Times New Roman" pitchFamily="18" charset="0"/>
                <a:cs typeface="Times New Roman" pitchFamily="18" charset="0"/>
              </a:rPr>
              <a:t> для продажу, та </a:t>
            </a:r>
            <a:r>
              <a:rPr lang="ru-RU" sz="2400" dirty="0" err="1">
                <a:latin typeface="Times New Roman" pitchFamily="18" charset="0"/>
                <a:cs typeface="Times New Roman" pitchFamily="18" charset="0"/>
              </a:rPr>
              <a:t>групами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вибуття</a:t>
            </a:r>
            <a:r>
              <a:rPr lang="ru-RU" sz="2400" dirty="0">
                <a:latin typeface="Times New Roman" pitchFamily="18" charset="0"/>
                <a:cs typeface="Times New Roman" pitchFamily="18" charset="0"/>
              </a:rPr>
              <a:t> (ПІV):</a:t>
            </a:r>
          </a:p>
          <a:p>
            <a:pPr algn="ctr"/>
            <a:r>
              <a:rPr lang="ru-RU" sz="2400" i="1" dirty="0">
                <a:latin typeface="Times New Roman" pitchFamily="18" charset="0"/>
                <a:cs typeface="Times New Roman" pitchFamily="18" charset="0"/>
              </a:rPr>
              <a:t>П = ПІ + ПІІ + ПІІІ + ПІ</a:t>
            </a:r>
            <a:r>
              <a:rPr lang="en-US" sz="2400" i="1" dirty="0">
                <a:latin typeface="Times New Roman" pitchFamily="18" charset="0"/>
                <a:cs typeface="Times New Roman" pitchFamily="18" charset="0"/>
              </a:rPr>
              <a:t>V. </a:t>
            </a:r>
            <a:r>
              <a:rPr lang="uk-UA" sz="2400" i="1" dirty="0">
                <a:latin typeface="Times New Roman" pitchFamily="18" charset="0"/>
                <a:cs typeface="Times New Roman" pitchFamily="18" charset="0"/>
              </a:rPr>
              <a:t>(2.2.)</a:t>
            </a:r>
            <a:endParaRPr lang="ru-RU"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Прямоугольник 4"/>
          <p:cNvSpPr/>
          <p:nvPr/>
        </p:nvSpPr>
        <p:spPr>
          <a:xfrm>
            <a:off x="714348" y="714356"/>
            <a:ext cx="6143652" cy="4893647"/>
          </a:xfrm>
          <a:prstGeom prst="rect">
            <a:avLst/>
          </a:prstGeom>
        </p:spPr>
        <p:txBody>
          <a:bodyPr wrap="square">
            <a:spAutoFit/>
          </a:bodyPr>
          <a:lstStyle/>
          <a:p>
            <a:pPr algn="just"/>
            <a:r>
              <a:rPr lang="ru-RU" sz="2400" dirty="0">
                <a:latin typeface="Times New Roman" pitchFamily="18" charset="0"/>
                <a:cs typeface="Times New Roman" pitchFamily="18" charset="0"/>
              </a:rPr>
              <a:t>Таким чином, </a:t>
            </a:r>
            <a:r>
              <a:rPr lang="ru-RU" sz="2400" dirty="0" err="1">
                <a:latin typeface="Times New Roman" pitchFamily="18" charset="0"/>
                <a:cs typeface="Times New Roman" pitchFamily="18" charset="0"/>
              </a:rPr>
              <a:t>рівність</a:t>
            </a:r>
            <a:r>
              <a:rPr lang="ru-RU" sz="2400" dirty="0">
                <a:latin typeface="Times New Roman" pitchFamily="18" charset="0"/>
                <a:cs typeface="Times New Roman" pitchFamily="18" charset="0"/>
              </a:rPr>
              <a:t> активу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пасиву</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відображається</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допомогою</a:t>
            </a:r>
            <a:r>
              <a:rPr lang="ru-RU" sz="2400" dirty="0">
                <a:latin typeface="Times New Roman" pitchFamily="18" charset="0"/>
                <a:cs typeface="Times New Roman" pitchFamily="18" charset="0"/>
              </a:rPr>
              <a:t> таких моделей:</a:t>
            </a:r>
          </a:p>
          <a:p>
            <a:pPr algn="ctr"/>
            <a:r>
              <a:rPr lang="ru-RU" sz="2400" i="1" dirty="0">
                <a:latin typeface="Times New Roman" pitchFamily="18" charset="0"/>
                <a:cs typeface="Times New Roman" pitchFamily="18" charset="0"/>
              </a:rPr>
              <a:t>А = П (2.3.)</a:t>
            </a:r>
          </a:p>
          <a:p>
            <a:pPr algn="ctr"/>
            <a:r>
              <a:rPr lang="ru-RU" sz="2400" i="1" dirty="0">
                <a:latin typeface="Times New Roman" pitchFamily="18" charset="0"/>
                <a:cs typeface="Times New Roman" pitchFamily="18" charset="0"/>
              </a:rPr>
              <a:t>АІ + АІІ + АІІІ = ПІ + ПІІ + ПІІІ + ПІ (2.4.)</a:t>
            </a:r>
          </a:p>
          <a:p>
            <a:pPr algn="ctr"/>
            <a:r>
              <a:rPr lang="ru-RU" sz="2400" i="1" dirty="0" err="1">
                <a:latin typeface="Times New Roman" pitchFamily="18" charset="0"/>
                <a:cs typeface="Times New Roman" pitchFamily="18" charset="0"/>
              </a:rPr>
              <a:t>Активи</a:t>
            </a:r>
            <a:r>
              <a:rPr lang="ru-RU" sz="2400" i="1" dirty="0">
                <a:latin typeface="Times New Roman" pitchFamily="18" charset="0"/>
                <a:cs typeface="Times New Roman" pitchFamily="18" charset="0"/>
              </a:rPr>
              <a:t> = </a:t>
            </a:r>
            <a:r>
              <a:rPr lang="ru-RU" sz="2400" i="1" dirty="0" err="1">
                <a:latin typeface="Times New Roman" pitchFamily="18" charset="0"/>
                <a:cs typeface="Times New Roman" pitchFamily="18" charset="0"/>
              </a:rPr>
              <a:t>Зобов’язання</a:t>
            </a:r>
            <a:r>
              <a:rPr lang="ru-RU" sz="2400" i="1" dirty="0">
                <a:latin typeface="Times New Roman" pitchFamily="18" charset="0"/>
                <a:cs typeface="Times New Roman" pitchFamily="18" charset="0"/>
              </a:rPr>
              <a:t> + </a:t>
            </a:r>
            <a:r>
              <a:rPr lang="ru-RU" sz="2400" i="1" dirty="0" err="1">
                <a:latin typeface="Times New Roman" pitchFamily="18" charset="0"/>
                <a:cs typeface="Times New Roman" pitchFamily="18" charset="0"/>
              </a:rPr>
              <a:t>Власний</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капітал</a:t>
            </a:r>
            <a:r>
              <a:rPr lang="ru-RU" sz="2400" i="1" dirty="0">
                <a:latin typeface="Times New Roman" pitchFamily="18" charset="0"/>
                <a:cs typeface="Times New Roman" pitchFamily="18" charset="0"/>
              </a:rPr>
              <a:t>.</a:t>
            </a:r>
          </a:p>
          <a:p>
            <a:pPr algn="just"/>
            <a:r>
              <a:rPr lang="ru-RU" sz="2400" dirty="0" err="1">
                <a:latin typeface="Times New Roman" pitchFamily="18" charset="0"/>
                <a:cs typeface="Times New Roman" pitchFamily="18" charset="0"/>
              </a:rPr>
              <a:t>Наведене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співвідношення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називається</a:t>
            </a:r>
            <a:r>
              <a:rPr lang="ru-RU" sz="2400" dirty="0">
                <a:latin typeface="Times New Roman" pitchFamily="18" charset="0"/>
                <a:cs typeface="Times New Roman" pitchFamily="18" charset="0"/>
              </a:rPr>
              <a:t> </a:t>
            </a:r>
            <a:r>
              <a:rPr lang="ru-RU" sz="2400" b="1" i="1" dirty="0" err="1">
                <a:latin typeface="Times New Roman" pitchFamily="18" charset="0"/>
                <a:cs typeface="Times New Roman" pitchFamily="18" charset="0"/>
              </a:rPr>
              <a:t>основним</a:t>
            </a:r>
            <a:r>
              <a:rPr lang="ru-RU" sz="2400" b="1" i="1" dirty="0">
                <a:latin typeface="Times New Roman" pitchFamily="18" charset="0"/>
                <a:cs typeface="Times New Roman" pitchFamily="18" charset="0"/>
              </a:rPr>
              <a:t>  </a:t>
            </a:r>
            <a:r>
              <a:rPr lang="ru-RU" sz="2400" b="1" i="1" dirty="0" err="1">
                <a:latin typeface="Times New Roman" pitchFamily="18" charset="0"/>
                <a:cs typeface="Times New Roman" pitchFamily="18" charset="0"/>
              </a:rPr>
              <a:t>балансовим</a:t>
            </a:r>
            <a:r>
              <a:rPr lang="ru-RU" sz="2400" b="1" i="1" dirty="0">
                <a:latin typeface="Times New Roman" pitchFamily="18" charset="0"/>
                <a:cs typeface="Times New Roman" pitchFamily="18" charset="0"/>
              </a:rPr>
              <a:t>  </a:t>
            </a:r>
            <a:r>
              <a:rPr lang="ru-RU" sz="2400" b="1" i="1" dirty="0" err="1">
                <a:latin typeface="Times New Roman" pitchFamily="18" charset="0"/>
                <a:cs typeface="Times New Roman" pitchFamily="18" charset="0"/>
              </a:rPr>
              <a:t>рівнянням</a:t>
            </a:r>
            <a:r>
              <a:rPr lang="ru-RU" sz="2400" b="1" i="1" dirty="0">
                <a:latin typeface="Times New Roman" pitchFamily="18" charset="0"/>
                <a:cs typeface="Times New Roman" pitchFamily="18" charset="0"/>
              </a:rPr>
              <a:t>.</a:t>
            </a:r>
          </a:p>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Активи</a:t>
            </a:r>
            <a:r>
              <a:rPr lang="ru-RU" sz="2400" b="1" dirty="0">
                <a:latin typeface="Times New Roman" pitchFamily="18" charset="0"/>
                <a:cs typeface="Times New Roman" pitchFamily="18" charset="0"/>
              </a:rPr>
              <a:t> (НП(С)БО 1) – </a:t>
            </a:r>
            <a:r>
              <a:rPr lang="ru-RU" sz="2400" dirty="0" err="1">
                <a:latin typeface="Times New Roman" pitchFamily="18" charset="0"/>
                <a:cs typeface="Times New Roman" pitchFamily="18" charset="0"/>
              </a:rPr>
              <a:t>ресурси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контрольовані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результаті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минулих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використання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яких</a:t>
            </a:r>
            <a:r>
              <a:rPr lang="ru-RU" sz="2400" dirty="0">
                <a:latin typeface="Times New Roman" pitchFamily="18" charset="0"/>
                <a:cs typeface="Times New Roman" pitchFamily="18" charset="0"/>
              </a:rPr>
              <a:t>, як </a:t>
            </a:r>
            <a:r>
              <a:rPr lang="ru-RU" sz="2400" dirty="0" err="1">
                <a:latin typeface="Times New Roman" pitchFamily="18" charset="0"/>
                <a:cs typeface="Times New Roman" pitchFamily="18" charset="0"/>
              </a:rPr>
              <a:t>очікується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приведе</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отримання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майбутньому</a:t>
            </a:r>
            <a:r>
              <a:rPr lang="ru-RU" sz="2400" dirty="0">
                <a:latin typeface="Times New Roman" pitchFamily="18" charset="0"/>
                <a:cs typeface="Times New Roman" pitchFamily="18"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7239000" cy="5214974"/>
          </a:xfrm>
        </p:spPr>
        <p:txBody>
          <a:bodyPr>
            <a:noAutofit/>
          </a:bodyPr>
          <a:lstStyle/>
          <a:p>
            <a:pPr algn="ctr">
              <a:buNone/>
            </a:pPr>
            <a:r>
              <a:rPr lang="uk-UA" sz="2400" b="1" dirty="0">
                <a:latin typeface="Times New Roman" pitchFamily="18" charset="0"/>
                <a:cs typeface="Times New Roman" pitchFamily="18" charset="0"/>
              </a:rPr>
              <a:t>В</a:t>
            </a:r>
            <a:r>
              <a:rPr lang="ru-RU" sz="2400" b="1" dirty="0" err="1">
                <a:latin typeface="Times New Roman" pitchFamily="18" charset="0"/>
                <a:cs typeface="Times New Roman" pitchFamily="18" charset="0"/>
              </a:rPr>
              <a:t>изначення</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активів</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містить</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кілька</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ключових</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положень</a:t>
            </a:r>
            <a:r>
              <a:rPr lang="ru-RU" sz="2400" b="1" dirty="0">
                <a:latin typeface="Times New Roman" pitchFamily="18" charset="0"/>
                <a:cs typeface="Times New Roman" pitchFamily="18" charset="0"/>
              </a:rPr>
              <a:t>:</a:t>
            </a:r>
            <a:endParaRPr lang="en-US" sz="2400" b="1" dirty="0">
              <a:latin typeface="Times New Roman" pitchFamily="18" charset="0"/>
              <a:cs typeface="Times New Roman" pitchFamily="18" charset="0"/>
            </a:endParaRPr>
          </a:p>
          <a:p>
            <a:pPr algn="just">
              <a:buNone/>
            </a:pPr>
            <a:r>
              <a:rPr lang="ru-RU" sz="2400" dirty="0">
                <a:latin typeface="Times New Roman" pitchFamily="18" charset="0"/>
                <a:cs typeface="Times New Roman" pitchFamily="18" charset="0"/>
              </a:rPr>
              <a:t>	1) </a:t>
            </a:r>
            <a:r>
              <a:rPr lang="ru-RU" sz="2400" dirty="0" err="1">
                <a:latin typeface="Times New Roman" pitchFamily="18" charset="0"/>
                <a:cs typeface="Times New Roman" pitchFamily="18" charset="0"/>
              </a:rPr>
              <a:t>виникнення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результаті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минулих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тобто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господарська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операція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забезпечує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збільшення</a:t>
            </a:r>
            <a:r>
              <a:rPr lang="ru-RU" sz="2400" dirty="0">
                <a:latin typeface="Times New Roman" pitchFamily="18" charset="0"/>
                <a:cs typeface="Times New Roman" pitchFamily="18" charset="0"/>
              </a:rPr>
              <a:t> прав на </a:t>
            </a:r>
            <a:r>
              <a:rPr lang="ru-RU" sz="2400" dirty="0" err="1">
                <a:latin typeface="Times New Roman" pitchFamily="18" charset="0"/>
                <a:cs typeface="Times New Roman" pitchFamily="18" charset="0"/>
              </a:rPr>
              <a:t>вигоду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en-US" sz="2400" dirty="0">
                <a:latin typeface="Times New Roman" pitchFamily="18" charset="0"/>
                <a:cs typeface="Times New Roman" pitchFamily="18" charset="0"/>
              </a:rPr>
              <a:t> </a:t>
            </a:r>
            <a:r>
              <a:rPr lang="ru-RU" sz="2400" dirty="0">
                <a:latin typeface="Times New Roman" pitchFamily="18" charset="0"/>
                <a:cs typeface="Times New Roman" pitchFamily="18" charset="0"/>
              </a:rPr>
              <a:t>контроль над нею, </a:t>
            </a:r>
            <a:r>
              <a:rPr lang="ru-RU" sz="2400" dirty="0" err="1">
                <a:latin typeface="Times New Roman" pitchFamily="18" charset="0"/>
                <a:cs typeface="Times New Roman" pitchFamily="18" charset="0"/>
              </a:rPr>
              <a:t>вже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відбулася</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2) </a:t>
            </a:r>
            <a:r>
              <a:rPr lang="ru-RU" sz="2400" dirty="0" err="1">
                <a:latin typeface="Times New Roman" pitchFamily="18" charset="0"/>
                <a:cs typeface="Times New Roman" pitchFamily="18" charset="0"/>
              </a:rPr>
              <a:t>здійснення</a:t>
            </a:r>
            <a:r>
              <a:rPr lang="ru-RU" sz="2400" dirty="0">
                <a:latin typeface="Times New Roman" pitchFamily="18" charset="0"/>
                <a:cs typeface="Times New Roman" pitchFamily="18" charset="0"/>
              </a:rPr>
              <a:t> контролю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можливість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контролювати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майбутні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очікується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одержати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використання</a:t>
            </a:r>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ресурсів</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3) </a:t>
            </a:r>
            <a:r>
              <a:rPr lang="ru-RU" sz="2400" dirty="0" err="1">
                <a:latin typeface="Times New Roman" pitchFamily="18" charset="0"/>
                <a:cs typeface="Times New Roman" pitchFamily="18" charset="0"/>
              </a:rPr>
              <a:t>майбутні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втілені</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потенціалом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який</a:t>
            </a:r>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сприяє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надходженню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грошових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коштів</a:t>
            </a:r>
            <a:r>
              <a:rPr lang="ru-RU" sz="2400" dirty="0">
                <a:latin typeface="Times New Roman" pitchFamily="18" charset="0"/>
                <a:cs typeface="Times New Roman"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3" name="Прямоугольник 2"/>
          <p:cNvSpPr/>
          <p:nvPr/>
        </p:nvSpPr>
        <p:spPr>
          <a:xfrm>
            <a:off x="1000100" y="642919"/>
            <a:ext cx="7500990" cy="6001643"/>
          </a:xfrm>
          <a:prstGeom prst="rect">
            <a:avLst/>
          </a:prstGeom>
        </p:spPr>
        <p:txBody>
          <a:bodyPr wrap="square">
            <a:spAutoFit/>
          </a:bodyPr>
          <a:lstStyle/>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Необоротні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активи</a:t>
            </a:r>
            <a:r>
              <a:rPr lang="ru-RU" sz="2400" b="1" dirty="0">
                <a:latin typeface="Times New Roman" pitchFamily="18" charset="0"/>
                <a:cs typeface="Times New Roman" pitchFamily="18" charset="0"/>
              </a:rPr>
              <a:t> (НП(С)БО 1)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ресурси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утримуються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більше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одного </a:t>
            </a:r>
            <a:r>
              <a:rPr lang="ru-RU" sz="2400" dirty="0" err="1">
                <a:latin typeface="Times New Roman" pitchFamily="18" charset="0"/>
                <a:cs typeface="Times New Roman" pitchFamily="18" charset="0"/>
              </a:rPr>
              <a:t>операційного</a:t>
            </a:r>
            <a:r>
              <a:rPr lang="ru-RU" sz="2400" dirty="0">
                <a:latin typeface="Times New Roman" pitchFamily="18" charset="0"/>
                <a:cs typeface="Times New Roman" pitchFamily="18" charset="0"/>
              </a:rPr>
              <a:t> циклу (</a:t>
            </a:r>
            <a:r>
              <a:rPr lang="ru-RU" sz="2400" dirty="0" err="1">
                <a:latin typeface="Times New Roman" pitchFamily="18" charset="0"/>
                <a:cs typeface="Times New Roman" pitchFamily="18" charset="0"/>
              </a:rPr>
              <a:t>якщо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перевищує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метою </a:t>
            </a:r>
            <a:r>
              <a:rPr lang="ru-RU" sz="2400" dirty="0" err="1">
                <a:latin typeface="Times New Roman" pitchFamily="18" charset="0"/>
                <a:cs typeface="Times New Roman" pitchFamily="18" charset="0"/>
              </a:rPr>
              <a:t>отримання</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майбутньому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пов’язаних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їх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використанням</a:t>
            </a:r>
            <a:r>
              <a:rPr lang="ru-RU" sz="2400" dirty="0">
                <a:latin typeface="Times New Roman" pitchFamily="18" charset="0"/>
                <a:cs typeface="Times New Roman" pitchFamily="18" charset="0"/>
              </a:rPr>
              <a:t>. </a:t>
            </a:r>
          </a:p>
          <a:p>
            <a:pPr algn="just"/>
            <a:r>
              <a:rPr lang="ru-RU" sz="2400" dirty="0">
                <a:latin typeface="Times New Roman" pitchFamily="18" charset="0"/>
                <a:cs typeface="Times New Roman" pitchFamily="18" charset="0"/>
              </a:rPr>
              <a:t>	До </a:t>
            </a:r>
            <a:r>
              <a:rPr lang="ru-RU" sz="2400" i="1" dirty="0" err="1">
                <a:latin typeface="Times New Roman" pitchFamily="18" charset="0"/>
                <a:cs typeface="Times New Roman" pitchFamily="18" charset="0"/>
              </a:rPr>
              <a:t>необоротних</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активів</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розділ</a:t>
            </a:r>
            <a:r>
              <a:rPr lang="ru-RU" sz="2400" i="1" dirty="0">
                <a:latin typeface="Times New Roman" pitchFamily="18" charset="0"/>
                <a:cs typeface="Times New Roman" pitchFamily="18" charset="0"/>
              </a:rPr>
              <a:t> І активу балансу «</a:t>
            </a:r>
            <a:r>
              <a:rPr lang="ru-RU" sz="2400" i="1" dirty="0" err="1">
                <a:latin typeface="Times New Roman" pitchFamily="18" charset="0"/>
                <a:cs typeface="Times New Roman" pitchFamily="18" charset="0"/>
              </a:rPr>
              <a:t>Необоротні</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рядок 1095) належать: • </a:t>
            </a:r>
            <a:r>
              <a:rPr lang="ru-RU" sz="2400" dirty="0" err="1">
                <a:latin typeface="Times New Roman" pitchFamily="18" charset="0"/>
                <a:cs typeface="Times New Roman" pitchFamily="18" charset="0"/>
              </a:rPr>
              <a:t>нематеріальні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незавершені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інвестиції</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основні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засоби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інвестиційна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нерухомість</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біологічні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інвестиції</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дебіторська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заборгованість</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відстрочені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податкові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endParaRPr lang="ru-RU" sz="2400" dirty="0">
              <a:latin typeface="Times New Roman" pitchFamily="18" charset="0"/>
              <a:cs typeface="Times New Roman" pitchFamily="18" charset="0"/>
            </a:endParaRPr>
          </a:p>
          <a:p>
            <a:pPr algn="just"/>
            <a:endParaRPr lang="ru-RU" sz="2400" dirty="0"/>
          </a:p>
          <a:p>
            <a:endParaRPr lang="ru-RU"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7239000" cy="5812818"/>
          </a:xfrm>
        </p:spPr>
        <p:txBody>
          <a:bodyPr>
            <a:normAutofit fontScale="70000" lnSpcReduction="20000"/>
          </a:bodyPr>
          <a:lstStyle/>
          <a:p>
            <a:pPr algn="just"/>
            <a:r>
              <a:rPr lang="ru-RU" sz="2900" b="1" dirty="0" err="1">
                <a:latin typeface="Times New Roman" pitchFamily="18" charset="0"/>
                <a:cs typeface="Times New Roman" pitchFamily="18" charset="0"/>
              </a:rPr>
              <a:t>Необоротні</a:t>
            </a:r>
            <a:r>
              <a:rPr lang="ru-RU" sz="2900" b="1" dirty="0">
                <a:latin typeface="Times New Roman" pitchFamily="18" charset="0"/>
                <a:cs typeface="Times New Roman" pitchFamily="18" charset="0"/>
              </a:rPr>
              <a:t> </a:t>
            </a:r>
            <a:r>
              <a:rPr lang="ru-RU" sz="2900" b="1" dirty="0" err="1">
                <a:latin typeface="Times New Roman" pitchFamily="18" charset="0"/>
                <a:cs typeface="Times New Roman" pitchFamily="18" charset="0"/>
              </a:rPr>
              <a:t>активи</a:t>
            </a:r>
            <a:r>
              <a:rPr lang="ru-RU" sz="2900" dirty="0">
                <a:latin typeface="Times New Roman" pitchFamily="18" charset="0"/>
                <a:cs typeface="Times New Roman" pitchFamily="18" charset="0"/>
              </a:rPr>
              <a:t> – </a:t>
            </a:r>
            <a:r>
              <a:rPr lang="ru-RU" sz="2900" dirty="0" err="1">
                <a:latin typeface="Times New Roman" pitchFamily="18" charset="0"/>
                <a:cs typeface="Times New Roman" pitchFamily="18" charset="0"/>
              </a:rPr>
              <a:t>це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активи</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яких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очікувана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тривалість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перевищує</a:t>
            </a:r>
            <a:r>
              <a:rPr lang="ru-RU" sz="2900" dirty="0">
                <a:latin typeface="Times New Roman" pitchFamily="18" charset="0"/>
                <a:cs typeface="Times New Roman" pitchFamily="18" charset="0"/>
              </a:rPr>
              <a:t> 1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Або</a:t>
            </a:r>
            <a:r>
              <a:rPr lang="ru-RU" sz="2900" dirty="0">
                <a:latin typeface="Times New Roman" pitchFamily="18" charset="0"/>
                <a:cs typeface="Times New Roman" pitchFamily="18" charset="0"/>
              </a:rPr>
              <a:t> один </a:t>
            </a:r>
            <a:r>
              <a:rPr lang="ru-RU" sz="2900" dirty="0" err="1">
                <a:latin typeface="Times New Roman" pitchFamily="18" charset="0"/>
                <a:cs typeface="Times New Roman" pitchFamily="18" charset="0"/>
              </a:rPr>
              <a:t>операційний</a:t>
            </a:r>
            <a:r>
              <a:rPr lang="ru-RU" sz="2900" dirty="0">
                <a:latin typeface="Times New Roman" pitchFamily="18" charset="0"/>
                <a:cs typeface="Times New Roman" pitchFamily="18" charset="0"/>
              </a:rPr>
              <a:t> цикл,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він</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довший</a:t>
            </a:r>
            <a:r>
              <a:rPr lang="ru-RU" sz="2900" dirty="0">
                <a:latin typeface="Times New Roman" pitchFamily="18" charset="0"/>
                <a:cs typeface="Times New Roman" pitchFamily="18" charset="0"/>
              </a:rPr>
              <a:t> за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Виходить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єдиним</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критерієм</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розділенні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активів</a:t>
            </a:r>
            <a:r>
              <a:rPr lang="ru-RU" sz="2900" dirty="0">
                <a:latin typeface="Times New Roman" pitchFamily="18" charset="0"/>
                <a:cs typeface="Times New Roman" pitchFamily="18" charset="0"/>
              </a:rPr>
              <a:t> на </a:t>
            </a:r>
            <a:r>
              <a:rPr lang="ru-RU" sz="2900" dirty="0" err="1">
                <a:latin typeface="Times New Roman" pitchFamily="18" charset="0"/>
                <a:cs typeface="Times New Roman" pitchFamily="18" charset="0"/>
              </a:rPr>
              <a:t>оборотні</a:t>
            </a:r>
            <a:r>
              <a:rPr lang="ru-RU" sz="2900" dirty="0">
                <a:latin typeface="Times New Roman" pitchFamily="18" charset="0"/>
                <a:cs typeface="Times New Roman" pitchFamily="18" charset="0"/>
              </a:rPr>
              <a:t> та </a:t>
            </a:r>
            <a:r>
              <a:rPr lang="ru-RU" sz="2900" dirty="0" err="1">
                <a:latin typeface="Times New Roman" pitchFamily="18" charset="0"/>
                <a:cs typeface="Times New Roman" pitchFamily="18" charset="0"/>
              </a:rPr>
              <a:t>необоротні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час.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вартість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їхня</a:t>
            </a:r>
            <a:r>
              <a:rPr lang="ru-RU" sz="2900" dirty="0">
                <a:latin typeface="Times New Roman" pitchFamily="18" charset="0"/>
                <a:cs typeface="Times New Roman" pitchFamily="18" charset="0"/>
              </a:rPr>
              <a:t> форма (</a:t>
            </a:r>
            <a:r>
              <a:rPr lang="ru-RU" sz="2900" dirty="0" err="1">
                <a:latin typeface="Times New Roman" pitchFamily="18" charset="0"/>
                <a:cs typeface="Times New Roman" pitchFamily="18" charset="0"/>
              </a:rPr>
              <a:t>фізична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чи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нематеріальна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їхній</a:t>
            </a:r>
            <a:r>
              <a:rPr lang="ru-RU" sz="2900" dirty="0">
                <a:latin typeface="Times New Roman" pitchFamily="18" charset="0"/>
                <a:cs typeface="Times New Roman" pitchFamily="18" charset="0"/>
              </a:rPr>
              <a:t> вид </a:t>
            </a:r>
            <a:r>
              <a:rPr lang="ru-RU" sz="2900" dirty="0" err="1">
                <a:latin typeface="Times New Roman" pitchFamily="18" charset="0"/>
                <a:cs typeface="Times New Roman" pitchFamily="18" charset="0"/>
              </a:rPr>
              <a:t>значення</a:t>
            </a:r>
            <a:r>
              <a:rPr lang="ru-RU" sz="2900" dirty="0">
                <a:latin typeface="Times New Roman" pitchFamily="18" charset="0"/>
                <a:cs typeface="Times New Roman" pitchFamily="18" charset="0"/>
              </a:rPr>
              <a:t> не </a:t>
            </a:r>
            <a:r>
              <a:rPr lang="ru-RU" sz="2900" dirty="0" err="1">
                <a:latin typeface="Times New Roman" pitchFamily="18" charset="0"/>
                <a:cs typeface="Times New Roman" pitchFamily="18" charset="0"/>
              </a:rPr>
              <a:t>мають</a:t>
            </a:r>
            <a:r>
              <a:rPr lang="ru-RU" sz="2900" dirty="0">
                <a:latin typeface="Times New Roman" pitchFamily="18" charset="0"/>
                <a:cs typeface="Times New Roman" pitchFamily="18" charset="0"/>
              </a:rPr>
              <a:t>. При </a:t>
            </a:r>
            <a:r>
              <a:rPr lang="ru-RU" sz="2900" dirty="0" err="1">
                <a:latin typeface="Times New Roman" pitchFamily="18" charset="0"/>
                <a:cs typeface="Times New Roman" pitchFamily="18" charset="0"/>
              </a:rPr>
              <a:t>чому</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тривалість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саме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очікуваною</a:t>
            </a:r>
            <a:r>
              <a:rPr lang="ru-RU" sz="2900" dirty="0">
                <a:latin typeface="Times New Roman" pitchFamily="18" charset="0"/>
                <a:cs typeface="Times New Roman" pitchFamily="18" charset="0"/>
              </a:rPr>
              <a:t>, а не фактичною.</a:t>
            </a:r>
          </a:p>
          <a:p>
            <a:pPr algn="just"/>
            <a:r>
              <a:rPr lang="ru-RU" sz="2900" dirty="0">
                <a:latin typeface="Times New Roman" pitchFamily="18" charset="0"/>
                <a:cs typeface="Times New Roman" pitchFamily="18" charset="0"/>
              </a:rPr>
              <a:t>Так,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підприємство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придбало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то </a:t>
            </a:r>
            <a:r>
              <a:rPr lang="ru-RU" sz="2900" dirty="0" err="1">
                <a:latin typeface="Times New Roman" pitchFamily="18" charset="0"/>
                <a:cs typeface="Times New Roman" pitchFamily="18" charset="0"/>
              </a:rPr>
              <a:t>воно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його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використовувати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декілька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років</a:t>
            </a:r>
            <a:r>
              <a:rPr lang="ru-RU" sz="2900" dirty="0">
                <a:latin typeface="Times New Roman" pitchFamily="18" charset="0"/>
                <a:cs typeface="Times New Roman" pitchFamily="18" charset="0"/>
              </a:rPr>
              <a:t>, а не розбити у </a:t>
            </a:r>
            <a:r>
              <a:rPr lang="ru-RU" sz="2900" dirty="0" err="1">
                <a:latin typeface="Times New Roman" pitchFamily="18" charset="0"/>
                <a:cs typeface="Times New Roman" pitchFamily="18" charset="0"/>
              </a:rPr>
              <a:t>найближчій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подорожі</a:t>
            </a:r>
            <a:r>
              <a:rPr lang="ru-RU" sz="2900" dirty="0">
                <a:latin typeface="Times New Roman" pitchFamily="18" charset="0"/>
                <a:cs typeface="Times New Roman" pitchFamily="18" charset="0"/>
              </a:rPr>
              <a:t> через 3 </a:t>
            </a:r>
            <a:r>
              <a:rPr lang="ru-RU" sz="2900" dirty="0" err="1">
                <a:latin typeface="Times New Roman" pitchFamily="18" charset="0"/>
                <a:cs typeface="Times New Roman" pitchFamily="18" charset="0"/>
              </a:rPr>
              <a:t>місяці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чи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продати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буде </a:t>
            </a:r>
            <a:r>
              <a:rPr lang="ru-RU" sz="2900" dirty="0" err="1">
                <a:latin typeface="Times New Roman" pitchFamily="18" charset="0"/>
                <a:cs typeface="Times New Roman" pitchFamily="18" charset="0"/>
              </a:rPr>
              <a:t>необоротним</a:t>
            </a:r>
            <a:r>
              <a:rPr lang="ru-RU" sz="2900" dirty="0">
                <a:latin typeface="Times New Roman" pitchFamily="18" charset="0"/>
                <a:cs typeface="Times New Roman" pitchFamily="18" charset="0"/>
              </a:rPr>
              <a:t> активом. </a:t>
            </a:r>
            <a:r>
              <a:rPr lang="ru-RU" sz="2900" dirty="0" err="1">
                <a:latin typeface="Times New Roman" pitchFamily="18" charset="0"/>
                <a:cs typeface="Times New Roman" pitchFamily="18" charset="0"/>
              </a:rPr>
              <a:t>Однак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одразу</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придбаний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a:t>
            </a:r>
            <a:r>
              <a:rPr lang="ru-RU" sz="2900" dirty="0">
                <a:latin typeface="Times New Roman" pitchFamily="18" charset="0"/>
                <a:cs typeface="Times New Roman" pitchFamily="18" charset="0"/>
              </a:rPr>
              <a:t> метою перепродажу, то </a:t>
            </a:r>
            <a:r>
              <a:rPr lang="ru-RU" sz="2900" dirty="0" err="1">
                <a:latin typeface="Times New Roman" pitchFamily="18" charset="0"/>
                <a:cs typeface="Times New Roman" pitchFamily="18" charset="0"/>
              </a:rPr>
              <a:t>він</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стає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оборотним</a:t>
            </a:r>
            <a:r>
              <a:rPr lang="ru-RU" sz="2900" dirty="0">
                <a:latin typeface="Times New Roman" pitchFamily="18" charset="0"/>
                <a:cs typeface="Times New Roman" pitchFamily="18" charset="0"/>
              </a:rPr>
              <a:t> активом у </a:t>
            </a:r>
            <a:r>
              <a:rPr lang="ru-RU" sz="2900" dirty="0" err="1">
                <a:latin typeface="Times New Roman" pitchFamily="18" charset="0"/>
                <a:cs typeface="Times New Roman" pitchFamily="18" charset="0"/>
              </a:rPr>
              <a:t>складі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товарів</a:t>
            </a:r>
            <a:r>
              <a:rPr lang="ru-RU" sz="2900" dirty="0">
                <a:latin typeface="Times New Roman" pitchFamily="18" charset="0"/>
                <a:cs typeface="Times New Roman" pitchFamily="18" charset="0"/>
              </a:rPr>
              <a:t>.</a:t>
            </a:r>
          </a:p>
          <a:p>
            <a:pPr algn="just"/>
            <a:r>
              <a:rPr lang="ru-RU" sz="2900" b="1" dirty="0" err="1">
                <a:latin typeface="Times New Roman" pitchFamily="18" charset="0"/>
                <a:cs typeface="Times New Roman" pitchFamily="18" charset="0"/>
              </a:rPr>
              <a:t>Увага</a:t>
            </a:r>
            <a:r>
              <a:rPr lang="ru-RU" sz="2900" b="1" dirty="0">
                <a:latin typeface="Times New Roman" pitchFamily="18" charset="0"/>
                <a:cs typeface="Times New Roman" pitchFamily="18" charset="0"/>
              </a:rPr>
              <a:t>: </a:t>
            </a:r>
            <a:r>
              <a:rPr lang="ru-RU" sz="2900" dirty="0" err="1">
                <a:latin typeface="Times New Roman" pitchFamily="18" charset="0"/>
                <a:cs typeface="Times New Roman" pitchFamily="18" charset="0"/>
              </a:rPr>
              <a:t>Необоротний</a:t>
            </a:r>
            <a:r>
              <a:rPr lang="ru-RU" sz="2900" dirty="0">
                <a:latin typeface="Times New Roman" pitchFamily="18" charset="0"/>
                <a:cs typeface="Times New Roman" pitchFamily="18" charset="0"/>
              </a:rPr>
              <a:t> актив – </a:t>
            </a:r>
            <a:r>
              <a:rPr lang="ru-RU" sz="2900" dirty="0" err="1">
                <a:latin typeface="Times New Roman" pitchFamily="18" charset="0"/>
                <a:cs typeface="Times New Roman" pitchFamily="18" charset="0"/>
              </a:rPr>
              <a:t>це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a:t>
            </a:r>
            <a:r>
              <a:rPr lang="ru-RU" sz="2900" dirty="0">
                <a:latin typeface="Times New Roman" pitchFamily="18" charset="0"/>
                <a:cs typeface="Times New Roman" pitchFamily="18" charset="0"/>
              </a:rPr>
              <a:t> для </a:t>
            </a:r>
            <a:r>
              <a:rPr lang="ru-RU" sz="2900" dirty="0" err="1">
                <a:latin typeface="Times New Roman" pitchFamily="18" charset="0"/>
                <a:cs typeface="Times New Roman" pitchFamily="18" charset="0"/>
              </a:rPr>
              <a:t>використання</a:t>
            </a:r>
            <a:r>
              <a:rPr lang="ru-RU" sz="2900" b="1" dirty="0">
                <a:latin typeface="Times New Roman" pitchFamily="18" charset="0"/>
                <a:cs typeface="Times New Roman" pitchFamily="18" charset="0"/>
              </a:rPr>
              <a:t> &gt; 1 року</a:t>
            </a:r>
            <a:endParaRPr lang="ru-RU" sz="2900" dirty="0">
              <a:latin typeface="Times New Roman" pitchFamily="18" charset="0"/>
              <a:cs typeface="Times New Roman" pitchFamily="18" charset="0"/>
            </a:endParaRPr>
          </a:p>
          <a:p>
            <a:pPr algn="just"/>
            <a:r>
              <a:rPr lang="ru-RU" sz="2900" dirty="0" err="1">
                <a:latin typeface="Times New Roman" pitchFamily="18" charset="0"/>
                <a:cs typeface="Times New Roman" pitchFamily="18" charset="0"/>
              </a:rPr>
              <a:t>Типовими</a:t>
            </a:r>
            <a:r>
              <a:rPr lang="ru-RU" sz="2900" dirty="0">
                <a:latin typeface="Times New Roman" pitchFamily="18" charset="0"/>
                <a:cs typeface="Times New Roman" pitchFamily="18" charset="0"/>
              </a:rPr>
              <a:t> прикладами </a:t>
            </a:r>
            <a:r>
              <a:rPr lang="ru-RU" sz="2900" dirty="0" err="1">
                <a:latin typeface="Times New Roman" pitchFamily="18" charset="0"/>
                <a:cs typeface="Times New Roman" pitchFamily="18" charset="0"/>
              </a:rPr>
              <a:t>необоротних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активів</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будинки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машини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виробниче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обладнання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ліцензії</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патенти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дебіторська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заборгованість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терміном</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погашення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понад</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а </a:t>
            </a:r>
            <a:r>
              <a:rPr lang="ru-RU" sz="2900" dirty="0" err="1">
                <a:latin typeface="Times New Roman" pitchFamily="18" charset="0"/>
                <a:cs typeface="Times New Roman" pitchFamily="18" charset="0"/>
              </a:rPr>
              <a:t>також</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тварини</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сількогосподарських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підприємств</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бики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корови</a:t>
            </a:r>
            <a:r>
              <a:rPr lang="ru-RU" sz="2900" dirty="0">
                <a:latin typeface="Times New Roman" pitchFamily="18" charset="0"/>
                <a:cs typeface="Times New Roman" pitchFamily="18" charset="0"/>
              </a:rPr>
              <a:t> та </a:t>
            </a:r>
            <a:r>
              <a:rPr lang="ru-RU" sz="2900" dirty="0" err="1">
                <a:latin typeface="Times New Roman" pitchFamily="18" charset="0"/>
                <a:cs typeface="Times New Roman" pitchFamily="18" charset="0"/>
              </a:rPr>
              <a:t>інші</a:t>
            </a:r>
            <a:r>
              <a:rPr lang="ru-RU" sz="2900" dirty="0">
                <a:latin typeface="Times New Roman" pitchFamily="18" charset="0"/>
                <a:cs typeface="Times New Roman" pitchFamily="18" charset="0"/>
              </a:rPr>
              <a:t>).</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1201</TotalTime>
  <Words>3492</Words>
  <Application>Microsoft Office PowerPoint</Application>
  <PresentationFormat>Экран (4:3)</PresentationFormat>
  <Paragraphs>280</Paragraphs>
  <Slides>49</Slides>
  <Notes>13</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49</vt:i4>
      </vt:variant>
    </vt:vector>
  </HeadingPairs>
  <TitlesOfParts>
    <vt:vector size="57" baseType="lpstr">
      <vt:lpstr>Arial</vt:lpstr>
      <vt:lpstr>Calibri</vt:lpstr>
      <vt:lpstr>Times New Roman</vt:lpstr>
      <vt:lpstr>Trebuchet MS</vt:lpstr>
      <vt:lpstr>Wingdings</vt:lpstr>
      <vt:lpstr>Wingdings 2</vt:lpstr>
      <vt:lpstr>Изящная</vt:lpstr>
      <vt:lpstr>Picture</vt:lpstr>
      <vt:lpstr>ЗАГАЛЬНА ОЦІНКА ФІНАНСОВОГО СТАНУ ПІДПРИЄМСТВА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ФІНАНСОВОЇ САНАЦІЇ ПІДПРИЄМСТВА</dc:title>
  <dc:creator>andrew</dc:creator>
  <cp:lastModifiedBy>Користувач</cp:lastModifiedBy>
  <cp:revision>199</cp:revision>
  <dcterms:created xsi:type="dcterms:W3CDTF">2013-11-10T19:44:41Z</dcterms:created>
  <dcterms:modified xsi:type="dcterms:W3CDTF">2024-09-24T20:33:21Z</dcterms:modified>
</cp:coreProperties>
</file>