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74" r:id="rId4"/>
    <p:sldId id="275" r:id="rId5"/>
    <p:sldId id="276" r:id="rId6"/>
    <p:sldId id="277" r:id="rId7"/>
    <p:sldId id="282" r:id="rId8"/>
    <p:sldId id="281" r:id="rId9"/>
  </p:sldIdLst>
  <p:sldSz cx="18288000" cy="10287000"/>
  <p:notesSz cx="6858000" cy="9144000"/>
  <p:embeddedFontLst>
    <p:embeddedFont>
      <p:font typeface="Vollkorn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66800" y="1638300"/>
            <a:ext cx="16535400" cy="57315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uk-UA" sz="4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ТЕМА 4. МІЖНАРОДНІ ОРГАНІЗАЦІЇ </a:t>
            </a:r>
            <a:br>
              <a:rPr lang="uk-UA" sz="4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</a:br>
            <a:r>
              <a:rPr lang="uk-UA" sz="4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ТА ЇХ РОЛЬ У ПІДТРИМЦІ МІЖНАРОДНОГО МИРУ ТА БЕЗПЕКИ </a:t>
            </a:r>
            <a:endParaRPr lang="uk-UA" sz="40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lvl="0" algn="just">
              <a:lnSpc>
                <a:spcPct val="130000"/>
              </a:lnSpc>
            </a:pPr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lvl="0" indent="1080000" algn="just">
              <a:lnSpc>
                <a:spcPct val="130000"/>
              </a:lnSpc>
            </a:pP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1. Ліга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націй: історія створення, діяльність, правовий статус.</a:t>
            </a:r>
          </a:p>
          <a:p>
            <a:pPr lvl="0" indent="1080000" algn="just">
              <a:lnSpc>
                <a:spcPct val="130000"/>
              </a:lnSpc>
            </a:pP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2. Організація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об’єднаних націй: створення, діяльність, роль ООН у забезпечення міжнародної безпеки. Роль США у створенні та діяльності ООН. </a:t>
            </a:r>
          </a:p>
          <a:p>
            <a:pPr lvl="0" indent="1080000" algn="just">
              <a:lnSpc>
                <a:spcPct val="130000"/>
              </a:lnSpc>
            </a:pP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3.  Перспективи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реформування ООН.</a:t>
            </a:r>
          </a:p>
          <a:p>
            <a:pPr lvl="0" indent="1080000" algn="just">
              <a:lnSpc>
                <a:spcPct val="130000"/>
              </a:lnSpc>
            </a:pP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4. Рада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безпеки ООН: основні принципи та вплив держав-засновників. </a:t>
            </a:r>
          </a:p>
          <a:p>
            <a:pPr lvl="0" indent="1080000" algn="just">
              <a:lnSpc>
                <a:spcPct val="130000"/>
              </a:lnSpc>
            </a:pP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5. МАГАТЕ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: напрямки діяльності та особливості роботи на сучасному етапі.</a:t>
            </a:r>
          </a:p>
          <a:p>
            <a:pPr indent="1080000" algn="just">
              <a:lnSpc>
                <a:spcPct val="130000"/>
              </a:lnSpc>
            </a:pP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6. Вплив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ядерних держав на формування та діяльність міжнародних організацій.</a:t>
            </a:r>
            <a:endParaRPr lang="en-US" sz="26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2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66800" y="647700"/>
            <a:ext cx="15934623" cy="9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>
              <a:lnSpc>
                <a:spcPct val="120000"/>
              </a:lnSpc>
            </a:pPr>
            <a:endParaRPr lang="ru-RU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20000"/>
              </a:lnSpc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66800" y="1147996"/>
            <a:ext cx="162306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ЛІГА НАЦІЙ: </a:t>
            </a:r>
          </a:p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ІСТОРІЯ СТВОРЕННЯ, ДІЯЛЬНІСТЬ, ПРАВОВИЙ СТАТУС</a:t>
            </a:r>
            <a:endParaRPr lang="uk-UA" sz="4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Історія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створення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Ліга націй була створена у 1919 році за результатами Паризької мирної конференції після Першої світової війни. Її метою було забезпечення миру та запобігання майбутнім війнам. Ініціатором створення був президент США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Вудро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Вільсон, однак самі США так і не стали членом Ліги.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Діяльність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Організація займалася врегулюванням міжнародних конфліктів, підтримкою економічного співробітництва, боротьбою з торгівлею наркотиками та забезпеченням прав меншин.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Правовий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статус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Ліга діяла як міжурядова організація, однак її рішення не були обов’язковими для виконання. Відсутність ефективного механізму санкцій і військової сили призвела до її розпаду перед Другою світовою війною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473075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05000" y="3108325"/>
            <a:ext cx="153162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endParaRPr lang="uk-UA" sz="28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90562" y="1449409"/>
            <a:ext cx="16535400" cy="593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ОРГАНІЗАЦІЯ ОБ'ЄДНАНИХ НАЦІЙ (ООН)</a:t>
            </a:r>
            <a:endParaRPr lang="uk-UA" sz="4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Створення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Заснована в 1945 році після Другої світової війни з метою запобігання конфліктам і підтримки міжнародного миру та безпеки. Хартія ООН була підписана 51 державою у Сан-Франциско.</a:t>
            </a:r>
          </a:p>
          <a:p>
            <a:pPr indent="1080000" algn="just">
              <a:lnSpc>
                <a:spcPct val="13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Діяльність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Включає миротворчі місії, захист прав людини, боротьбу з бідністю, підтримку стійкого розвитку та надання гуманітарної допомоги.</a:t>
            </a:r>
          </a:p>
          <a:p>
            <a:pPr indent="1080000" algn="just">
              <a:lnSpc>
                <a:spcPct val="13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Роль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США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США виступили ключовим ініціатором створення ООН, надають значну фінансову та військову підтримку миротворчим операціям, активно беруть участь у Раді безпеки.</a:t>
            </a:r>
          </a:p>
          <a:p>
            <a:pPr marL="0" marR="0" lvl="0" indent="108000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ollkorn" panose="020B0604020202020204" charset="0"/>
              <a:ea typeface="Vollkorn" panose="020B060402020202020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57200" y="232410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77909" y="2247900"/>
            <a:ext cx="15732182" cy="346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ПЕРСПЕКТИВИ РЕФОРМУВАННЯ ООН</a:t>
            </a:r>
            <a:endParaRPr lang="uk-UA" sz="4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Проблеми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сучасної ООН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Бюрократія, відсутність реформ у Раді Безпеки, обмежена ефективність миротворчих операцій, нерівномірний розподіл фінансування.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Можливі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реформи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Розширення складу Ради Безпеки, зміни механізму застосування права вето, більш ефективне реагування на конфлікти, посилення співпраці з регіональними організаціями.</a:t>
            </a: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05577" y="3063875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3364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71600" y="2256628"/>
            <a:ext cx="15163800" cy="434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atin typeface="Vollkorn" panose="020B0604020202020204" charset="0"/>
                <a:ea typeface="Vollkorn" panose="020B0604020202020204" charset="0"/>
              </a:rPr>
              <a:t>РАДА </a:t>
            </a:r>
            <a:r>
              <a:rPr lang="ru-RU" sz="4000" b="1" dirty="0" err="1" smtClean="0">
                <a:latin typeface="Vollkorn" panose="020B0604020202020204" charset="0"/>
                <a:ea typeface="Vollkorn" panose="020B0604020202020204" charset="0"/>
              </a:rPr>
              <a:t>БЕЗПЕКИ</a:t>
            </a:r>
            <a:r>
              <a:rPr lang="ru-RU" sz="4000" b="1" dirty="0" smtClean="0">
                <a:latin typeface="Vollkorn" panose="020B0604020202020204" charset="0"/>
                <a:ea typeface="Vollkorn" panose="020B0604020202020204" charset="0"/>
              </a:rPr>
              <a:t> ООН</a:t>
            </a:r>
          </a:p>
          <a:p>
            <a:pPr indent="1080000" algn="just">
              <a:lnSpc>
                <a:spcPct val="130000"/>
              </a:lnSpc>
            </a:pPr>
            <a:endParaRPr lang="ru-RU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ru-RU" sz="2600" b="1" dirty="0" err="1" smtClean="0">
                <a:latin typeface="Vollkorn" panose="020B0604020202020204" charset="0"/>
                <a:ea typeface="Vollkorn" panose="020B0604020202020204" charset="0"/>
              </a:rPr>
              <a:t>Основні</a:t>
            </a:r>
            <a:r>
              <a:rPr lang="ru-RU" sz="26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b="1" dirty="0" err="1">
                <a:latin typeface="Vollkorn" panose="020B0604020202020204" charset="0"/>
                <a:ea typeface="Vollkorn" panose="020B0604020202020204" charset="0"/>
              </a:rPr>
              <a:t>принципи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: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Підтримання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міжнародного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миру та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безпеки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вирішення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конфліктів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застосування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санкцій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, контроль за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миротворчими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операціями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1080000" algn="just">
              <a:lnSpc>
                <a:spcPct val="130000"/>
              </a:lnSpc>
            </a:pPr>
            <a:endParaRPr lang="ru-RU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ru-RU" sz="2600" b="1" dirty="0" err="1" smtClean="0">
                <a:latin typeface="Vollkorn" panose="020B0604020202020204" charset="0"/>
                <a:ea typeface="Vollkorn" panose="020B0604020202020204" charset="0"/>
              </a:rPr>
              <a:t>Вплив</a:t>
            </a:r>
            <a:r>
              <a:rPr lang="ru-RU" sz="26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b="1" dirty="0">
                <a:latin typeface="Vollkorn" panose="020B0604020202020204" charset="0"/>
                <a:ea typeface="Vollkorn" panose="020B0604020202020204" charset="0"/>
              </a:rPr>
              <a:t>держав-</a:t>
            </a:r>
            <a:r>
              <a:rPr lang="ru-RU" sz="2600" b="1" dirty="0" err="1">
                <a:latin typeface="Vollkorn" panose="020B0604020202020204" charset="0"/>
                <a:ea typeface="Vollkorn" panose="020B0604020202020204" charset="0"/>
              </a:rPr>
              <a:t>засновників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: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Постійні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члени (США,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Великобританія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Франція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, Китай,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Росія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)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мають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право вето,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що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часто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призводить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до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блокування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рішень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1080000" algn="ctr">
              <a:lnSpc>
                <a:spcPct val="130000"/>
              </a:lnSpc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33400" y="247650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922" y="3127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81200" y="1943100"/>
            <a:ext cx="15087600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000" b="1" dirty="0">
                <a:latin typeface="Vollkorn" panose="020B0604020202020204" charset="0"/>
                <a:ea typeface="Vollkorn" panose="020B0604020202020204" charset="0"/>
              </a:rPr>
              <a:t>МАГАТЕ</a:t>
            </a:r>
            <a:endParaRPr lang="uk-UA" sz="40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Напрямки діяльності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Контроль за мирним використанням ядерної енергії, запобігання розповсюдженню ядерної зброї, надання технічної допомоги державам у сфері ядерної енергетики.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Особливості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роботи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Співпраця з державами-членами, проведення інспекцій, оцінка ядерних ризиків, реагування на аварії (наприклад, Чорнобиль, Фукусіма).</a:t>
            </a: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257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81200" y="1943100"/>
            <a:ext cx="14478000" cy="425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ВПЛИВ ЯДЕРНИХ ДЕРЖАВ НА МІЖНАРОДНІ ОРГАНІЗАЦІЇ</a:t>
            </a:r>
          </a:p>
          <a:p>
            <a:pPr indent="1080000" algn="just">
              <a:lnSpc>
                <a:spcPct val="13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Формування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політики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Ядерні держави часто визначають напрями діяльності міжнародних організацій, використовуючи свій політичний та економічний вплив.</a:t>
            </a:r>
          </a:p>
          <a:p>
            <a:pPr indent="1080000" algn="just">
              <a:lnSpc>
                <a:spcPct val="13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Конфлікти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інтересів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Боротьба між державами за контроль над міжнародними рішеннями, нерівномірний розподіл впливу, використання міжнародних організацій для власних політичних цілей.</a:t>
            </a:r>
          </a:p>
        </p:txBody>
      </p:sp>
    </p:spTree>
    <p:extLst>
      <p:ext uri="{BB962C8B-B14F-4D97-AF65-F5344CB8AC3E}">
        <p14:creationId xmlns:p14="http://schemas.microsoft.com/office/powerpoint/2010/main" val="7288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407</Words>
  <Application>Microsoft Office PowerPoint</Application>
  <PresentationFormat>Довільний</PresentationFormat>
  <Paragraphs>46</Paragraphs>
  <Slides>8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2" baseType="lpstr">
      <vt:lpstr>Arial</vt:lpstr>
      <vt:lpstr>Vollkorn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1</cp:lastModifiedBy>
  <cp:revision>45</cp:revision>
  <dcterms:created xsi:type="dcterms:W3CDTF">2006-08-16T00:00:00Z</dcterms:created>
  <dcterms:modified xsi:type="dcterms:W3CDTF">2025-03-05T21:21:28Z</dcterms:modified>
  <dc:identifier>DAGCUslPLi8</dc:identifier>
</cp:coreProperties>
</file>