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58" r:id="rId4"/>
    <p:sldId id="259" r:id="rId5"/>
    <p:sldId id="260" r:id="rId6"/>
    <p:sldId id="286" r:id="rId7"/>
    <p:sldId id="287" r:id="rId8"/>
    <p:sldId id="288" r:id="rId9"/>
    <p:sldId id="289" r:id="rId10"/>
    <p:sldId id="290" r:id="rId11"/>
    <p:sldId id="293" r:id="rId12"/>
    <p:sldId id="295" r:id="rId13"/>
    <p:sldId id="296" r:id="rId14"/>
    <p:sldId id="297" r:id="rId15"/>
    <p:sldId id="298" r:id="rId16"/>
    <p:sldId id="263" r:id="rId17"/>
    <p:sldId id="294" r:id="rId18"/>
    <p:sldId id="292" r:id="rId19"/>
    <p:sldId id="299" r:id="rId20"/>
    <p:sldId id="300" r:id="rId21"/>
    <p:sldId id="301" r:id="rId22"/>
    <p:sldId id="302" r:id="rId23"/>
    <p:sldId id="303" r:id="rId24"/>
    <p:sldId id="304" r:id="rId25"/>
    <p:sldId id="264" r:id="rId26"/>
    <p:sldId id="265" r:id="rId27"/>
    <p:sldId id="266" r:id="rId28"/>
    <p:sldId id="267" r:id="rId29"/>
    <p:sldId id="291" r:id="rId30"/>
    <p:sldId id="284" r:id="rId31"/>
    <p:sldId id="305" r:id="rId32"/>
    <p:sldId id="306" r:id="rId33"/>
    <p:sldId id="307" r:id="rId34"/>
    <p:sldId id="308" r:id="rId35"/>
    <p:sldId id="309" r:id="rId36"/>
    <p:sldId id="310" r:id="rId37"/>
    <p:sldId id="311" r:id="rId38"/>
    <p:sldId id="312" r:id="rId39"/>
    <p:sldId id="314" r:id="rId40"/>
    <p:sldId id="315" r:id="rId41"/>
    <p:sldId id="316" r:id="rId42"/>
    <p:sldId id="317" r:id="rId43"/>
    <p:sldId id="313" r:id="rId44"/>
    <p:sldId id="318" r:id="rId45"/>
    <p:sldId id="319" r:id="rId46"/>
    <p:sldId id="320" r:id="rId47"/>
    <p:sldId id="321" r:id="rId48"/>
    <p:sldId id="322" r:id="rId49"/>
    <p:sldId id="323" r:id="rId50"/>
    <p:sldId id="324" r:id="rId51"/>
    <p:sldId id="325" r:id="rId52"/>
    <p:sldId id="326" r:id="rId53"/>
    <p:sldId id="280" r:id="rId5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17.10.2022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17.10.2022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17.10.2022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17.10.2022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3600" b="1" dirty="0" smtClean="0">
                <a:solidFill>
                  <a:srgbClr val="000000"/>
                </a:solidFill>
                <a:latin typeface="Times New Roman" panose="02020603050405020304" pitchFamily="18" charset="0"/>
                <a:cs typeface="Times New Roman" panose="02020603050405020304" pitchFamily="18" charset="0"/>
              </a:rPr>
              <a:t>Тема 5. Операції банків з обслуговування платіжного обороту</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1. </a:t>
            </a:r>
            <a:r>
              <a:rPr lang="uk-UA" sz="3600" dirty="0" smtClean="0">
                <a:solidFill>
                  <a:srgbClr val="000000"/>
                </a:solidFill>
                <a:latin typeface="Times New Roman" panose="02020603050405020304" pitchFamily="18" charset="0"/>
                <a:cs typeface="Times New Roman" panose="02020603050405020304" pitchFamily="18" charset="0"/>
              </a:rPr>
              <a:t>Сутність безготівкових розрахунків та загальні правила їх організації </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2. Порядок відкриття, ведення та закриття рахунків клієнтів банку</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3. Порядок виконання банками кредитового переказу коштів</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4. Порядок виконання надавачами платіжних послуг дебетового переказу коштів</a:t>
            </a:r>
            <a:endParaRPr lang="uk-UA" sz="3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послуг отримувача для встановлення належного отримувача зобов’язаний надіслати надавачу платіжних послуг платника запит щодо уточнення номера рахунку та/або коду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отримувача в разі неможливості встановлення належного отримувача або не надходженні уточнених даних від банку платника не пізніше четвертого робочого дня зобов’язаний повернути кошти із зазначенням причини повернення.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отримувача має право не уточнювати номера рахунку та/або коду отримувача. У такому разі він зобов’язаний повернути кошти НПП платника не пізніше наступного робочого дня після їх надходження із зазначенням причини повернення.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платника в платіжній інструкції, оформленій ініціатором у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заповнює реквізити “Дата прийняття до виконання” і “Дата виконання” та засвідчує їх власноручним підписом уповноваженого працівника;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проставляє відмітку “Вечірня”, якщо платіжна інструкція надійшла до виконання після закінчення операційного часу;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робить на її зворотному боці напис про причину відмови у виконанні та зазначає дату її повернення;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25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має право зробити виправлення в платіжній інструкції ініціатора в разі часткового виконання платіжної інструкції стягувача або зміни номера рахунку платника, найменування надавача платіжних послуг платника з ініціативи надавача платіжних послуг платника. На зворотному боці цієї платіжної інструкції зазначаються дата внесення виправлень згідно з яким вони вносяться, підстава для їх унесення, і це засвідчується власноручним підписом уповноваженого працівника.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Ініціатор має право відкликати платіжну інструкцію до списання коштів з рахунку платника або до настання дати валютування платіжної інструкції (до настання моменту </a:t>
            </a:r>
            <a:r>
              <a:rPr lang="uk-UA" sz="2200" dirty="0" err="1" smtClean="0">
                <a:solidFill>
                  <a:srgbClr val="000000"/>
                </a:solidFill>
                <a:latin typeface="Times New Roman" panose="02020603050405020304" pitchFamily="18" charset="0"/>
                <a:cs typeface="Times New Roman" panose="02020603050405020304" pitchFamily="18" charset="0"/>
              </a:rPr>
              <a:t>безвідкличності</a:t>
            </a:r>
            <a:r>
              <a:rPr lang="uk-UA" sz="2200" dirty="0" smtClean="0">
                <a:solidFill>
                  <a:srgbClr val="000000"/>
                </a:solidFill>
                <a:latin typeface="Times New Roman" panose="02020603050405020304" pitchFamily="18" charset="0"/>
                <a:cs typeface="Times New Roman" panose="02020603050405020304" pitchFamily="18" charset="0"/>
              </a:rPr>
              <a:t> платіжної інструкції). Платіжна інструкція може бути відкликана тільки в повній сумі.</a:t>
            </a:r>
          </a:p>
        </p:txBody>
      </p:sp>
    </p:spTree>
    <p:extLst>
      <p:ext uri="{BB962C8B-B14F-4D97-AF65-F5344CB8AC3E}">
        <p14:creationId xmlns:p14="http://schemas.microsoft.com/office/powerpoint/2010/main" val="3424240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1.</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Види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a:t>
            </a:r>
            <a:r>
              <a:rPr lang="uk-UA" sz="2200" dirty="0" smtClean="0">
                <a:solidFill>
                  <a:srgbClr val="000000"/>
                </a:solidFill>
                <a:latin typeface="Times New Roman" panose="02020603050405020304" pitchFamily="18" charset="0"/>
                <a:cs typeface="Times New Roman" panose="02020603050405020304" pitchFamily="18" charset="0"/>
              </a:rPr>
              <a:t>анківських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д</a:t>
            </a:r>
            <a:r>
              <a:rPr lang="uk-UA" sz="2200" dirty="0" smtClean="0">
                <a:solidFill>
                  <a:srgbClr val="000000"/>
                </a:solidFill>
                <a:latin typeface="Times New Roman" panose="02020603050405020304" pitchFamily="18" charset="0"/>
                <a:cs typeface="Times New Roman" panose="02020603050405020304" pitchFamily="18" charset="0"/>
              </a:rPr>
              <a:t>окументів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012899" y="561315"/>
            <a:ext cx="7720184" cy="5694629"/>
          </a:xfrm>
          <a:prstGeom prst="rect">
            <a:avLst/>
          </a:prstGeom>
        </p:spPr>
      </p:pic>
    </p:spTree>
    <p:extLst>
      <p:ext uri="{BB962C8B-B14F-4D97-AF65-F5344CB8AC3E}">
        <p14:creationId xmlns:p14="http://schemas.microsoft.com/office/powerpoint/2010/main" val="1746591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2.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Графік документообороту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банківських документів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805336" y="1874413"/>
            <a:ext cx="8819735" cy="4249203"/>
          </a:xfrm>
          <a:prstGeom prst="rect">
            <a:avLst/>
          </a:prstGeom>
        </p:spPr>
      </p:pic>
    </p:spTree>
    <p:extLst>
      <p:ext uri="{BB962C8B-B14F-4D97-AF65-F5344CB8AC3E}">
        <p14:creationId xmlns:p14="http://schemas.microsoft.com/office/powerpoint/2010/main" val="4015897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3.</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Реквізіти</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розрахункових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документів </a:t>
            </a:r>
          </a:p>
        </p:txBody>
      </p:sp>
      <p:pic>
        <p:nvPicPr>
          <p:cNvPr id="2" name="Рисунок 1"/>
          <p:cNvPicPr>
            <a:picLocks noChangeAspect="1"/>
          </p:cNvPicPr>
          <p:nvPr/>
        </p:nvPicPr>
        <p:blipFill>
          <a:blip r:embed="rId2"/>
          <a:stretch>
            <a:fillRect/>
          </a:stretch>
        </p:blipFill>
        <p:spPr>
          <a:xfrm>
            <a:off x="4142986" y="561315"/>
            <a:ext cx="6277551" cy="5866594"/>
          </a:xfrm>
          <a:prstGeom prst="rect">
            <a:avLst/>
          </a:prstGeom>
        </p:spPr>
      </p:pic>
    </p:spTree>
    <p:extLst>
      <p:ext uri="{BB962C8B-B14F-4D97-AF65-F5344CB8AC3E}">
        <p14:creationId xmlns:p14="http://schemas.microsoft.com/office/powerpoint/2010/main" val="1823706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3. Продовження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052358" y="1439502"/>
            <a:ext cx="8126514" cy="3184309"/>
          </a:xfrm>
          <a:prstGeom prst="rect">
            <a:avLst/>
          </a:prstGeom>
        </p:spPr>
      </p:pic>
    </p:spTree>
    <p:extLst>
      <p:ext uri="{BB962C8B-B14F-4D97-AF65-F5344CB8AC3E}">
        <p14:creationId xmlns:p14="http://schemas.microsoft.com/office/powerpoint/2010/main" val="1016971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2. Порядок відкриття, ведення та закриття рахунків клієнтів банку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Банки, їх відокремлені підрозділи, які здійснюють банківську діяльність від імені банку, та філії іноземних банків в Україні (далі – банк) мають право відкривати поточні, вкладні (депозитні) рахунки та рахунки умовного зберігання (</a:t>
            </a:r>
            <a:r>
              <a:rPr lang="uk-UA" sz="2200" dirty="0" err="1" smtClean="0">
                <a:solidFill>
                  <a:srgbClr val="000000"/>
                </a:solidFill>
                <a:latin typeface="Times New Roman" panose="02020603050405020304" pitchFamily="18" charset="0"/>
                <a:cs typeface="Times New Roman" panose="02020603050405020304" pitchFamily="18" charset="0"/>
              </a:rPr>
              <a:t>ескроу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резидентам України [юридичним особам з місцезнаходженням на території України, які провадять діяльність відповідно до законодавства України (юридична особа-резидент), їх відокремленим підрозділам, відокремленим підрозділам юридичних осіб-нерезидентів, фізичним особам, фізичним особам-підприємцям, фізичним особам, які провадять незалежну професійну діяльність відповідно до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нерезидентам України [юридичним особам з місцезнаходженням за межами України, які створені та діють відповідно до законодавства іноземної держави (юридична особа-нерезидент), представництвам та іншим відокремленим підрозділам таких юридичних осіб в Україні, які не здійснюють підприємницької діяльності на території України від імені юридичної особи-нерезидента, офіційним представництвам, міжнародним організаціям та їх відокремленим підрозділам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має право відкривати кореспондентські рахунки банкам-резидентам 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56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нерезидентам України, філіям іноземних банків в Україні.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Поточний рахунок</a:t>
            </a:r>
            <a:r>
              <a:rPr lang="uk-UA" sz="2200" dirty="0" smtClean="0">
                <a:solidFill>
                  <a:srgbClr val="000000"/>
                </a:solidFill>
                <a:latin typeface="Times New Roman" panose="02020603050405020304" pitchFamily="18" charset="0"/>
                <a:cs typeface="Times New Roman" panose="02020603050405020304" pitchFamily="18" charset="0"/>
              </a:rPr>
              <a:t> – це рахунок (уключаючи рахунок із спеціальним режимом використання), що відкривається банком клієнту для зберігання коштів і виконання платіжних операцій відповідно до умов договору та вимог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Вкладний (депозитний) рахунок</a:t>
            </a:r>
            <a:r>
              <a:rPr lang="uk-UA" sz="2200" dirty="0" smtClean="0">
                <a:solidFill>
                  <a:srgbClr val="000000"/>
                </a:solidFill>
                <a:latin typeface="Times New Roman" panose="02020603050405020304" pitchFamily="18" charset="0"/>
                <a:cs typeface="Times New Roman" panose="02020603050405020304" pitchFamily="18" charset="0"/>
              </a:rPr>
              <a:t> – рахунок, що відкривається банком клієнту на договірній основі для зберігання коштів, що передаються клієнтом банку на встановлений строк або без зазначення такого строку під визначений процент (дохід) і підлягають поверненню відповідно до умов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Рахунок умовного зберігання (</a:t>
            </a:r>
            <a:r>
              <a:rPr lang="uk-UA" sz="2200" i="1" dirty="0" err="1" smtClean="0">
                <a:solidFill>
                  <a:srgbClr val="000000"/>
                </a:solidFill>
                <a:latin typeface="Times New Roman" panose="02020603050405020304" pitchFamily="18" charset="0"/>
                <a:cs typeface="Times New Roman" panose="02020603050405020304" pitchFamily="18" charset="0"/>
              </a:rPr>
              <a:t>ескроу</a:t>
            </a:r>
            <a:r>
              <a:rPr lang="uk-UA" sz="2200" i="1"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 це рахунок, що відкривається банком клієнту на договірній основі для зарахування на рахунок коштів та перерахування їх/видачі коштів готівкою у випадках, передбачених законодавством України, особі (особам), зазначеній (зазначеним) клієнтом (</a:t>
            </a:r>
            <a:r>
              <a:rPr lang="uk-UA" sz="2200" dirty="0" err="1" smtClean="0">
                <a:solidFill>
                  <a:srgbClr val="000000"/>
                </a:solidFill>
                <a:latin typeface="Times New Roman" panose="02020603050405020304" pitchFamily="18" charset="0"/>
                <a:cs typeface="Times New Roman" panose="02020603050405020304" pitchFamily="18" charset="0"/>
              </a:rPr>
              <a:t>бенефіціару</a:t>
            </a:r>
            <a:r>
              <a:rPr lang="uk-UA" sz="2200" dirty="0" smtClean="0">
                <a:solidFill>
                  <a:srgbClr val="000000"/>
                </a:solidFill>
                <a:latin typeface="Times New Roman" panose="02020603050405020304" pitchFamily="18" charset="0"/>
                <a:cs typeface="Times New Roman" panose="02020603050405020304" pitchFamily="18" charset="0"/>
              </a:rPr>
              <a:t> або </a:t>
            </a:r>
            <a:r>
              <a:rPr lang="uk-UA" sz="2200" dirty="0" err="1" smtClean="0">
                <a:solidFill>
                  <a:srgbClr val="000000"/>
                </a:solidFill>
                <a:latin typeface="Times New Roman" panose="02020603050405020304" pitchFamily="18" charset="0"/>
                <a:cs typeface="Times New Roman" panose="02020603050405020304" pitchFamily="18" charset="0"/>
              </a:rPr>
              <a:t>бенефіціарам</a:t>
            </a:r>
            <a:r>
              <a:rPr lang="uk-UA" sz="2200" dirty="0" smtClean="0">
                <a:solidFill>
                  <a:srgbClr val="000000"/>
                </a:solidFill>
                <a:latin typeface="Times New Roman" panose="02020603050405020304" pitchFamily="18" charset="0"/>
                <a:cs typeface="Times New Roman" panose="02020603050405020304" pitchFamily="18" charset="0"/>
              </a:rPr>
              <a:t>), а в разі надання </a:t>
            </a:r>
            <a:r>
              <a:rPr lang="uk-UA" sz="2200" dirty="0" err="1" smtClean="0">
                <a:solidFill>
                  <a:srgbClr val="000000"/>
                </a:solidFill>
                <a:latin typeface="Times New Roman" panose="02020603050405020304" pitchFamily="18" charset="0"/>
                <a:cs typeface="Times New Roman" panose="02020603050405020304" pitchFamily="18" charset="0"/>
              </a:rPr>
              <a:t>бенефіціаром</a:t>
            </a:r>
            <a:r>
              <a:rPr lang="uk-UA" sz="2200" dirty="0" smtClean="0">
                <a:solidFill>
                  <a:srgbClr val="000000"/>
                </a:solidFill>
                <a:latin typeface="Times New Roman" panose="02020603050405020304" pitchFamily="18" charset="0"/>
                <a:cs typeface="Times New Roman" panose="02020603050405020304" pitchFamily="18" charset="0"/>
              </a:rPr>
              <a:t> письмової вказівки банку – особі (особам), зазначеній (зазначеним) </a:t>
            </a:r>
            <a:r>
              <a:rPr lang="uk-UA" sz="2200" dirty="0" err="1" smtClean="0">
                <a:solidFill>
                  <a:srgbClr val="000000"/>
                </a:solidFill>
                <a:latin typeface="Times New Roman" panose="02020603050405020304" pitchFamily="18" charset="0"/>
                <a:cs typeface="Times New Roman" panose="02020603050405020304" pitchFamily="18" charset="0"/>
              </a:rPr>
              <a:t>бенефіціаром</a:t>
            </a:r>
            <a:r>
              <a:rPr lang="uk-UA" sz="2200" dirty="0" smtClean="0">
                <a:solidFill>
                  <a:srgbClr val="000000"/>
                </a:solidFill>
                <a:latin typeface="Times New Roman" panose="02020603050405020304" pitchFamily="18" charset="0"/>
                <a:cs typeface="Times New Roman" panose="02020603050405020304" pitchFamily="18" charset="0"/>
              </a:rPr>
              <a:t>, якщо це передбачено договором, або повернення таких коштів клієнту за настання підстав, передбачених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має право відкривати </a:t>
            </a:r>
            <a:r>
              <a:rPr lang="uk-UA" sz="2200" i="1" dirty="0" smtClean="0">
                <a:solidFill>
                  <a:srgbClr val="000000"/>
                </a:solidFill>
                <a:latin typeface="Times New Roman" panose="02020603050405020304" pitchFamily="18" charset="0"/>
                <a:cs typeface="Times New Roman" panose="02020603050405020304" pitchFamily="18" charset="0"/>
              </a:rPr>
              <a:t>розрахункові рахунки </a:t>
            </a:r>
            <a:r>
              <a:rPr lang="uk-UA" sz="2200" dirty="0" smtClean="0">
                <a:solidFill>
                  <a:srgbClr val="000000"/>
                </a:solidFill>
                <a:latin typeface="Times New Roman" panose="02020603050405020304" pitchFamily="18" charset="0"/>
                <a:cs typeface="Times New Roman" panose="02020603050405020304" pitchFamily="18" charset="0"/>
              </a:rPr>
              <a:t>небанківським НПП та фінансовим установам, що мають право на надання платіжних послуг виключно для забезпечення виконання ними платіжних операцій своїх користувачів.</a:t>
            </a:r>
          </a:p>
        </p:txBody>
      </p:sp>
    </p:spTree>
    <p:extLst>
      <p:ext uri="{BB962C8B-B14F-4D97-AF65-F5344CB8AC3E}">
        <p14:creationId xmlns:p14="http://schemas.microsoft.com/office/powerpoint/2010/main" val="2560242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Розрахунковий рахунок</a:t>
            </a:r>
            <a:r>
              <a:rPr lang="uk-UA" sz="2200" dirty="0" smtClean="0">
                <a:solidFill>
                  <a:srgbClr val="000000"/>
                </a:solidFill>
                <a:latin typeface="Times New Roman" panose="02020603050405020304" pitchFamily="18" charset="0"/>
                <a:cs typeface="Times New Roman" panose="02020603050405020304" pitchFamily="18" charset="0"/>
              </a:rPr>
              <a:t> – це рахунок, що відкривається банком небанківському надавачу платіжних послуг, фінансовій установі, що має право на надання платіжних послуг, виключно для цілей забезпечення виконання платіжних операцій його користувачів.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Небанківські НПП, установи електронних грошей, оператори поштового зв’язку мають право відкривати </a:t>
            </a:r>
            <a:r>
              <a:rPr lang="uk-UA" sz="2200" i="1" dirty="0" smtClean="0">
                <a:solidFill>
                  <a:srgbClr val="000000"/>
                </a:solidFill>
                <a:latin typeface="Times New Roman" panose="02020603050405020304" pitchFamily="18" charset="0"/>
                <a:cs typeface="Times New Roman" panose="02020603050405020304" pitchFamily="18" charset="0"/>
              </a:rPr>
              <a:t>платіжні рахунки</a:t>
            </a:r>
            <a:r>
              <a:rPr lang="uk-UA" sz="2200" dirty="0" smtClean="0">
                <a:solidFill>
                  <a:srgbClr val="000000"/>
                </a:solidFill>
                <a:latin typeface="Times New Roman" panose="02020603050405020304" pitchFamily="18" charset="0"/>
                <a:cs typeface="Times New Roman" panose="02020603050405020304" pitchFamily="18" charset="0"/>
              </a:rPr>
              <a:t>. Це рахунок, що відкривається небанківським НПП користувачу на договірній основі виключно для цілей виконання платіжних операцій відповідно до умов договору та вимог законодавства України. Водночас </a:t>
            </a:r>
            <a:r>
              <a:rPr lang="ru-RU" sz="2200" dirty="0" err="1" smtClean="0">
                <a:solidFill>
                  <a:srgbClr val="000000"/>
                </a:solidFill>
                <a:latin typeface="Times New Roman" panose="02020603050405020304" pitchFamily="18" charset="0"/>
                <a:cs typeface="Times New Roman" panose="02020603050405020304" pitchFamily="18" charset="0"/>
              </a:rPr>
              <a:t>небанківські</a:t>
            </a:r>
            <a:r>
              <a:rPr lang="ru-RU" sz="2200" dirty="0" smtClean="0">
                <a:solidFill>
                  <a:srgbClr val="000000"/>
                </a:solidFill>
                <a:latin typeface="Times New Roman" panose="02020603050405020304" pitchFamily="18" charset="0"/>
                <a:cs typeface="Times New Roman" panose="02020603050405020304" pitchFamily="18" charset="0"/>
              </a:rPr>
              <a:t> НПП та </a:t>
            </a:r>
            <a:r>
              <a:rPr lang="ru-RU" sz="2200" dirty="0" err="1" smtClean="0">
                <a:solidFill>
                  <a:srgbClr val="000000"/>
                </a:solidFill>
                <a:latin typeface="Times New Roman" panose="02020603050405020304" pitchFamily="18" charset="0"/>
                <a:cs typeface="Times New Roman" panose="02020603050405020304" pitchFamily="18" charset="0"/>
              </a:rPr>
              <a:t>інші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фінансові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установи </a:t>
            </a:r>
            <a:r>
              <a:rPr lang="ru-RU" sz="2200" dirty="0" err="1">
                <a:solidFill>
                  <a:srgbClr val="000000"/>
                </a:solidFill>
                <a:latin typeface="Times New Roman" panose="02020603050405020304" pitchFamily="18" charset="0"/>
                <a:cs typeface="Times New Roman" panose="02020603050405020304" pitchFamily="18" charset="0"/>
              </a:rPr>
              <a:t>зобов’язані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відокремлення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осіб</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можуть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перебувати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розпорядженні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небанківського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НПП. Для </a:t>
            </a:r>
            <a:r>
              <a:rPr lang="ru-RU" sz="2200" dirty="0" err="1" smtClean="0">
                <a:solidFill>
                  <a:srgbClr val="000000"/>
                </a:solidFill>
                <a:latin typeface="Times New Roman" panose="02020603050405020304" pitchFamily="18" charset="0"/>
                <a:cs typeface="Times New Roman" panose="02020603050405020304" pitchFamily="18" charset="0"/>
              </a:rPr>
              <a:t>цього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відкриваються</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розрахункові рахунки (рахунок</a:t>
            </a:r>
            <a:r>
              <a:rPr lang="uk-UA" sz="2200" dirty="0">
                <a:solidFill>
                  <a:srgbClr val="000000"/>
                </a:solidFill>
                <a:latin typeface="Times New Roman" panose="02020603050405020304" pitchFamily="18" charset="0"/>
                <a:cs typeface="Times New Roman" panose="02020603050405020304" pitchFamily="18" charset="0"/>
              </a:rPr>
              <a:t>, що відкривається банком небанківському надавачу платіжних послуг, фінансовій установі, що має право на надання платіжних послуг, виключно для цілей забезпечення виконання платіжних операцій його </a:t>
            </a:r>
            <a:r>
              <a:rPr lang="uk-UA" sz="2200" dirty="0" smtClean="0">
                <a:solidFill>
                  <a:srgbClr val="000000"/>
                </a:solidFill>
                <a:latin typeface="Times New Roman" panose="02020603050405020304" pitchFamily="18" charset="0"/>
                <a:cs typeface="Times New Roman" panose="02020603050405020304" pitchFamily="18" charset="0"/>
              </a:rPr>
              <a:t>користувачів).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a:t>
            </a:r>
            <a:r>
              <a:rPr lang="uk-UA" sz="2200" dirty="0" err="1">
                <a:solidFill>
                  <a:srgbClr val="000000"/>
                </a:solidFill>
                <a:latin typeface="Times New Roman" panose="02020603050405020304" pitchFamily="18" charset="0"/>
                <a:cs typeface="Times New Roman" panose="02020603050405020304" pitchFamily="18" charset="0"/>
              </a:rPr>
              <a:t>зобовʼязаний</a:t>
            </a:r>
            <a:r>
              <a:rPr lang="uk-UA" sz="2200" dirty="0">
                <a:solidFill>
                  <a:srgbClr val="000000"/>
                </a:solidFill>
                <a:latin typeface="Times New Roman" panose="02020603050405020304" pitchFamily="18" charset="0"/>
                <a:cs typeface="Times New Roman" panose="02020603050405020304" pitchFamily="18" charset="0"/>
              </a:rPr>
              <a:t> під час відкриття рахунку ознайомити фізичну особу, фізичну особу-підприємця з інформацією про порядок відшкодування/невідшкодування Фондом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0671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гарантування </a:t>
            </a:r>
            <a:r>
              <a:rPr lang="uk-UA" sz="2200" dirty="0">
                <a:solidFill>
                  <a:srgbClr val="000000"/>
                </a:solidFill>
                <a:latin typeface="Times New Roman" panose="02020603050405020304" pitchFamily="18" charset="0"/>
                <a:cs typeface="Times New Roman" panose="02020603050405020304" pitchFamily="18" charset="0"/>
              </a:rPr>
              <a:t>вкладів фізичних осіб </a:t>
            </a:r>
            <a:r>
              <a:rPr lang="uk-UA" sz="2200" dirty="0" smtClean="0">
                <a:solidFill>
                  <a:srgbClr val="000000"/>
                </a:solidFill>
                <a:latin typeface="Times New Roman" panose="02020603050405020304" pitchFamily="18" charset="0"/>
                <a:cs typeface="Times New Roman" panose="02020603050405020304" pitchFamily="18" charset="0"/>
              </a:rPr>
              <a:t>(Фонд</a:t>
            </a:r>
            <a:r>
              <a:rPr lang="uk-UA" sz="2200" dirty="0">
                <a:solidFill>
                  <a:srgbClr val="000000"/>
                </a:solidFill>
                <a:latin typeface="Times New Roman" panose="02020603050405020304" pitchFamily="18" charset="0"/>
                <a:cs typeface="Times New Roman" panose="02020603050405020304" pitchFamily="18" charset="0"/>
              </a:rPr>
              <a:t>) коштів, розміщених на рахунках </a:t>
            </a:r>
            <a:r>
              <a:rPr lang="uk-UA" sz="2200" dirty="0" smtClean="0">
                <a:solidFill>
                  <a:srgbClr val="000000"/>
                </a:solidFill>
                <a:latin typeface="Times New Roman" panose="02020603050405020304" pitchFamily="18" charset="0"/>
                <a:cs typeface="Times New Roman" panose="02020603050405020304" pitchFamily="18" charset="0"/>
              </a:rPr>
              <a:t>клієнта.</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Небанківський </a:t>
            </a:r>
            <a:r>
              <a:rPr lang="uk-UA" sz="2200" dirty="0">
                <a:solidFill>
                  <a:srgbClr val="000000"/>
                </a:solidFill>
                <a:latin typeface="Times New Roman" panose="02020603050405020304" pitchFamily="18" charset="0"/>
                <a:cs typeface="Times New Roman" panose="02020603050405020304" pitchFamily="18" charset="0"/>
              </a:rPr>
              <a:t>надавач платіжних послуг </a:t>
            </a:r>
            <a:r>
              <a:rPr lang="uk-UA" sz="2200" dirty="0" err="1">
                <a:solidFill>
                  <a:srgbClr val="000000"/>
                </a:solidFill>
                <a:latin typeface="Times New Roman" panose="02020603050405020304" pitchFamily="18" charset="0"/>
                <a:cs typeface="Times New Roman" panose="02020603050405020304" pitchFamily="18" charset="0"/>
              </a:rPr>
              <a:t>зобовʼязаний</a:t>
            </a:r>
            <a:r>
              <a:rPr lang="uk-UA" sz="2200" dirty="0">
                <a:solidFill>
                  <a:srgbClr val="000000"/>
                </a:solidFill>
                <a:latin typeface="Times New Roman" panose="02020603050405020304" pitchFamily="18" charset="0"/>
                <a:cs typeface="Times New Roman" panose="02020603050405020304" pitchFamily="18" charset="0"/>
              </a:rPr>
              <a:t> під час відкриття платіжного рахунку ознайомити користувача під підпис про те, що на кошти користувачів, які розміщені на цьому рахунку, не поширюються гарантії, встановлені Законом України “Про систему гарантування вкладів фізичних осіб</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Користувач має право за власним вибором відкривати відповідні рахунки в будь-яких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що мають право відкривати </a:t>
            </a:r>
            <a:r>
              <a:rPr lang="uk-UA" sz="2200" dirty="0" smtClean="0">
                <a:solidFill>
                  <a:srgbClr val="000000"/>
                </a:solidFill>
                <a:latin typeface="Times New Roman" panose="02020603050405020304" pitchFamily="18" charset="0"/>
                <a:cs typeface="Times New Roman" panose="02020603050405020304" pitchFamily="18" charset="0"/>
              </a:rPr>
              <a:t>такі рахунки користувачам.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Користувач </a:t>
            </a:r>
            <a:r>
              <a:rPr lang="uk-UA" sz="2200" dirty="0">
                <a:solidFill>
                  <a:srgbClr val="000000"/>
                </a:solidFill>
                <a:latin typeface="Times New Roman" panose="02020603050405020304" pitchFamily="18" charset="0"/>
                <a:cs typeface="Times New Roman" panose="02020603050405020304" pitchFamily="18" charset="0"/>
              </a:rPr>
              <a:t>для відкриття рахунку подає до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документи, які на час їх подання повинні бути </a:t>
            </a:r>
            <a:r>
              <a:rPr lang="uk-UA" sz="2200" dirty="0" smtClean="0">
                <a:solidFill>
                  <a:srgbClr val="000000"/>
                </a:solidFill>
                <a:latin typeface="Times New Roman" panose="02020603050405020304" pitchFamily="18" charset="0"/>
                <a:cs typeface="Times New Roman" panose="02020603050405020304" pitchFamily="18" charset="0"/>
              </a:rPr>
              <a:t>чинними та </a:t>
            </a:r>
            <a:r>
              <a:rPr lang="uk-UA" sz="2200" dirty="0">
                <a:solidFill>
                  <a:srgbClr val="000000"/>
                </a:solidFill>
                <a:latin typeface="Times New Roman" panose="02020603050405020304" pitchFamily="18" charset="0"/>
                <a:cs typeface="Times New Roman" panose="02020603050405020304" pitchFamily="18" charset="0"/>
              </a:rPr>
              <a:t>їх оформлення має відповідати вимогам законодавства України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Фізична</a:t>
            </a:r>
            <a:r>
              <a:rPr lang="ru-RU" sz="2200" i="1" dirty="0">
                <a:solidFill>
                  <a:srgbClr val="000000"/>
                </a:solidFill>
                <a:latin typeface="Times New Roman" panose="02020603050405020304" pitchFamily="18" charset="0"/>
                <a:cs typeface="Times New Roman" panose="02020603050405020304" pitchFamily="18" charset="0"/>
              </a:rPr>
              <a:t> особа/</a:t>
            </a:r>
            <a:r>
              <a:rPr lang="ru-RU" sz="2200" i="1" dirty="0" err="1">
                <a:solidFill>
                  <a:srgbClr val="000000"/>
                </a:solidFill>
                <a:latin typeface="Times New Roman" panose="02020603050405020304" pitchFamily="18" charset="0"/>
                <a:cs typeface="Times New Roman" panose="02020603050405020304" pitchFamily="18" charset="0"/>
              </a:rPr>
              <a:t>представник</a:t>
            </a:r>
            <a:r>
              <a:rPr lang="ru-RU" sz="2200" i="1"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предʼявити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уповноваженому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працівникові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е-паспорт/е-паспорт для </a:t>
            </a:r>
            <a:r>
              <a:rPr lang="ru-RU" sz="2200" dirty="0" err="1">
                <a:solidFill>
                  <a:srgbClr val="000000"/>
                </a:solidFill>
                <a:latin typeface="Times New Roman" panose="02020603050405020304" pitchFamily="18" charset="0"/>
                <a:cs typeface="Times New Roman" panose="02020603050405020304" pitchFamily="18" charset="0"/>
              </a:rPr>
              <a:t>виїзду</a:t>
            </a:r>
            <a:r>
              <a:rPr lang="ru-RU" sz="2200" dirty="0">
                <a:solidFill>
                  <a:srgbClr val="000000"/>
                </a:solidFill>
                <a:latin typeface="Times New Roman" panose="02020603050405020304" pitchFamily="18" charset="0"/>
                <a:cs typeface="Times New Roman" panose="02020603050405020304" pitchFamily="18" charset="0"/>
              </a:rPr>
              <a:t> за кордон/е-</a:t>
            </a:r>
            <a:r>
              <a:rPr lang="ru-RU" sz="2200" dirty="0" err="1">
                <a:solidFill>
                  <a:srgbClr val="000000"/>
                </a:solidFill>
                <a:latin typeface="Times New Roman" panose="02020603050405020304" pitchFamily="18" charset="0"/>
                <a:cs typeface="Times New Roman" panose="02020603050405020304" pitchFamily="18" charset="0"/>
              </a:rPr>
              <a:t>свідоцтво</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народження</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дані</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реєстраційний</a:t>
            </a:r>
            <a:r>
              <a:rPr lang="ru-RU" sz="2200" dirty="0">
                <a:solidFill>
                  <a:srgbClr val="000000"/>
                </a:solidFill>
                <a:latin typeface="Times New Roman" panose="02020603050405020304" pitchFamily="18" charset="0"/>
                <a:cs typeface="Times New Roman" panose="02020603050405020304" pitchFamily="18" charset="0"/>
              </a:rPr>
              <a:t> номер </a:t>
            </a:r>
            <a:r>
              <a:rPr lang="ru-RU" sz="2200" dirty="0" err="1">
                <a:solidFill>
                  <a:srgbClr val="000000"/>
                </a:solidFill>
                <a:latin typeface="Times New Roman" panose="02020603050405020304" pitchFamily="18" charset="0"/>
                <a:cs typeface="Times New Roman" panose="02020603050405020304" pitchFamily="18" charset="0"/>
              </a:rPr>
              <a:t>облікової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картки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податків</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допомогою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мобільного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додатка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Єдиного</a:t>
            </a:r>
            <a:r>
              <a:rPr lang="ru-RU" sz="2200" dirty="0">
                <a:solidFill>
                  <a:srgbClr val="000000"/>
                </a:solidFill>
                <a:latin typeface="Times New Roman" panose="02020603050405020304" pitchFamily="18" charset="0"/>
                <a:cs typeface="Times New Roman" panose="02020603050405020304" pitchFamily="18" charset="0"/>
              </a:rPr>
              <a:t> державного </a:t>
            </a:r>
            <a:r>
              <a:rPr lang="ru-RU" sz="2200" dirty="0" err="1">
                <a:solidFill>
                  <a:srgbClr val="000000"/>
                </a:solidFill>
                <a:latin typeface="Times New Roman" panose="02020603050405020304" pitchFamily="18" charset="0"/>
                <a:cs typeface="Times New Roman" panose="02020603050405020304" pitchFamily="18" charset="0"/>
              </a:rPr>
              <a:t>вебпорталу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Умови відкриття рахунку та особливості його обслуговування і закриття зазначаються в договорі, що укладається між НПП та користувачем – власником рахунку, і не </a:t>
            </a:r>
            <a:r>
              <a:rPr lang="uk-UA" sz="2200" dirty="0" smtClean="0">
                <a:solidFill>
                  <a:srgbClr val="000000"/>
                </a:solidFill>
                <a:latin typeface="Times New Roman" panose="02020603050405020304" pitchFamily="18" charset="0"/>
                <a:cs typeface="Times New Roman" panose="02020603050405020304" pitchFamily="18" charset="0"/>
              </a:rPr>
              <a:t>повинні</a:t>
            </a:r>
          </a:p>
        </p:txBody>
      </p:sp>
    </p:spTree>
    <p:extLst>
      <p:ext uri="{BB962C8B-B14F-4D97-AF65-F5344CB8AC3E}">
        <p14:creationId xmlns:p14="http://schemas.microsoft.com/office/powerpoint/2010/main" val="217607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1. Сутність безготівкових розрахунків та загальні правила їх організації</a:t>
            </a:r>
          </a:p>
          <a:p>
            <a:pPr algn="ctr">
              <a:spcBef>
                <a:spcPts val="0"/>
              </a:spcBef>
            </a:pPr>
            <a:endParaRPr lang="uk-UA" sz="2400" b="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Безготівкові розрахунки − перерахування коштів із рахунків платників на рахунки отримувачів, а також перерахування надавачами платіжних послуг коштів, унесених платниками готівкою, на рахунки отримувачів.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Основним суб'єктом з </a:t>
            </a:r>
            <a:r>
              <a:rPr lang="uk-UA" sz="2200" dirty="0">
                <a:solidFill>
                  <a:srgbClr val="000000"/>
                </a:solidFill>
                <a:latin typeface="Times New Roman" panose="02020603050405020304" pitchFamily="18" charset="0"/>
                <a:cs typeface="Times New Roman" panose="02020603050405020304" pitchFamily="18" charset="0"/>
              </a:rPr>
              <a:t>організації безготівкових </a:t>
            </a:r>
            <a:r>
              <a:rPr lang="uk-UA" sz="2200" dirty="0" smtClean="0">
                <a:solidFill>
                  <a:srgbClr val="000000"/>
                </a:solidFill>
                <a:latin typeface="Times New Roman" panose="02020603050405020304" pitchFamily="18" charset="0"/>
                <a:cs typeface="Times New Roman" panose="02020603050405020304" pitchFamily="18" charset="0"/>
              </a:rPr>
              <a:t>розрахунків є «</a:t>
            </a:r>
            <a:r>
              <a:rPr lang="uk-UA" sz="2200" i="1" dirty="0" smtClean="0">
                <a:solidFill>
                  <a:srgbClr val="000000"/>
                </a:solidFill>
                <a:latin typeface="Times New Roman" panose="02020603050405020304" pitchFamily="18" charset="0"/>
                <a:cs typeface="Times New Roman" panose="02020603050405020304" pitchFamily="18" charset="0"/>
              </a:rPr>
              <a:t>надавач </a:t>
            </a:r>
            <a:r>
              <a:rPr lang="uk-UA" sz="2200" i="1" dirty="0">
                <a:solidFill>
                  <a:srgbClr val="000000"/>
                </a:solidFill>
                <a:latin typeface="Times New Roman" panose="02020603050405020304" pitchFamily="18" charset="0"/>
                <a:cs typeface="Times New Roman" panose="02020603050405020304" pitchFamily="18" charset="0"/>
              </a:rPr>
              <a:t>платіжних </a:t>
            </a:r>
            <a:r>
              <a:rPr lang="uk-UA" sz="2200" i="1" dirty="0" smtClean="0">
                <a:solidFill>
                  <a:srgbClr val="000000"/>
                </a:solidFill>
                <a:latin typeface="Times New Roman" panose="02020603050405020304" pitchFamily="18" charset="0"/>
                <a:cs typeface="Times New Roman" panose="02020603050405020304" pitchFamily="18" charset="0"/>
              </a:rPr>
              <a:t>послуг</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це установа, у якій </a:t>
            </a:r>
            <a:r>
              <a:rPr lang="uk-UA" sz="2200" dirty="0">
                <a:solidFill>
                  <a:srgbClr val="000000"/>
                </a:solidFill>
                <a:latin typeface="Times New Roman" panose="02020603050405020304" pitchFamily="18" charset="0"/>
                <a:cs typeface="Times New Roman" panose="02020603050405020304" pitchFamily="18" charset="0"/>
              </a:rPr>
              <a:t>відкритий рахунок платника/отримувача/стягувача для виконання платіжних операцій (далі –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До надавачів платіжних послуг належать </a:t>
            </a:r>
            <a:r>
              <a:rPr lang="uk-UA" sz="2200" i="1" dirty="0">
                <a:solidFill>
                  <a:srgbClr val="000000"/>
                </a:solidFill>
                <a:latin typeface="Times New Roman" panose="02020603050405020304" pitchFamily="18" charset="0"/>
                <a:cs typeface="Times New Roman" panose="02020603050405020304" pitchFamily="18" charset="0"/>
              </a:rPr>
              <a:t>банки</a:t>
            </a:r>
            <a:r>
              <a:rPr lang="uk-UA" sz="2200" dirty="0">
                <a:solidFill>
                  <a:srgbClr val="000000"/>
                </a:solidFill>
                <a:latin typeface="Times New Roman" panose="02020603050405020304" pitchFamily="18" charset="0"/>
                <a:cs typeface="Times New Roman" panose="02020603050405020304" pitchFamily="18" charset="0"/>
              </a:rPr>
              <a:t> та </a:t>
            </a:r>
            <a:r>
              <a:rPr lang="uk-UA" sz="2200" dirty="0" smtClean="0">
                <a:solidFill>
                  <a:srgbClr val="000000"/>
                </a:solidFill>
                <a:latin typeface="Times New Roman" panose="02020603050405020304" pitchFamily="18" charset="0"/>
                <a:cs typeface="Times New Roman" panose="02020603050405020304" pitchFamily="18" charset="0"/>
              </a:rPr>
              <a:t>небанківські </a:t>
            </a:r>
            <a:r>
              <a:rPr lang="uk-UA" sz="2200" dirty="0">
                <a:solidFill>
                  <a:srgbClr val="000000"/>
                </a:solidFill>
                <a:latin typeface="Times New Roman" panose="02020603050405020304" pitchFamily="18" charset="0"/>
                <a:cs typeface="Times New Roman" panose="02020603050405020304" pitchFamily="18" charset="0"/>
              </a:rPr>
              <a:t>надавачі платіжних </a:t>
            </a:r>
            <a:r>
              <a:rPr lang="uk-UA" sz="2200" dirty="0" smtClean="0">
                <a:solidFill>
                  <a:srgbClr val="000000"/>
                </a:solidFill>
                <a:latin typeface="Times New Roman" panose="02020603050405020304" pitchFamily="18" charset="0"/>
                <a:cs typeface="Times New Roman" panose="02020603050405020304" pitchFamily="18" charset="0"/>
              </a:rPr>
              <a:t>послуг.</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Безготівкові розрахунки проводяться банком на </a:t>
            </a:r>
            <a:r>
              <a:rPr lang="uk-UA" sz="2200" dirty="0" smtClean="0">
                <a:solidFill>
                  <a:srgbClr val="000000"/>
                </a:solidFill>
                <a:latin typeface="Times New Roman" panose="02020603050405020304" pitchFamily="18" charset="0"/>
                <a:cs typeface="Times New Roman" panose="02020603050405020304" pitchFamily="18" charset="0"/>
              </a:rPr>
              <a:t>підставі розрахункових </a:t>
            </a:r>
            <a:r>
              <a:rPr lang="uk-UA" sz="2200" dirty="0">
                <a:solidFill>
                  <a:srgbClr val="000000"/>
                </a:solidFill>
                <a:latin typeface="Times New Roman" panose="02020603050405020304" pitchFamily="18" charset="0"/>
                <a:cs typeface="Times New Roman" panose="02020603050405020304" pitchFamily="18" charset="0"/>
              </a:rPr>
              <a:t>документів на паперових носіях чи </a:t>
            </a:r>
            <a:r>
              <a:rPr lang="uk-UA" sz="2200" dirty="0" smtClean="0">
                <a:solidFill>
                  <a:srgbClr val="000000"/>
                </a:solidFill>
                <a:latin typeface="Times New Roman" panose="02020603050405020304" pitchFamily="18" charset="0"/>
                <a:cs typeface="Times New Roman" panose="02020603050405020304" pitchFamily="18" charset="0"/>
              </a:rPr>
              <a:t>в електронному </a:t>
            </a:r>
            <a:r>
              <a:rPr lang="uk-UA" sz="2200" dirty="0">
                <a:solidFill>
                  <a:srgbClr val="000000"/>
                </a:solidFill>
                <a:latin typeface="Times New Roman" panose="02020603050405020304" pitchFamily="18" charset="0"/>
                <a:cs typeface="Times New Roman" panose="02020603050405020304" pitchFamily="18" charset="0"/>
              </a:rPr>
              <a:t>вигляді.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Зазвичай</a:t>
            </a:r>
            <a:r>
              <a:rPr lang="uk-UA" sz="2200" dirty="0">
                <a:solidFill>
                  <a:srgbClr val="000000"/>
                </a:solidFill>
                <a:latin typeface="Times New Roman" panose="02020603050405020304" pitchFamily="18" charset="0"/>
                <a:cs typeface="Times New Roman" panose="02020603050405020304" pitchFamily="18" charset="0"/>
              </a:rPr>
              <a:t>, більш глибоке знайомство з </a:t>
            </a:r>
            <a:r>
              <a:rPr lang="uk-UA" sz="2200" dirty="0" smtClean="0">
                <a:solidFill>
                  <a:srgbClr val="000000"/>
                </a:solidFill>
                <a:latin typeface="Times New Roman" panose="02020603050405020304" pitchFamily="18" charset="0"/>
                <a:cs typeface="Times New Roman" panose="02020603050405020304" pitchFamily="18" charset="0"/>
              </a:rPr>
              <a:t>безготівковими розрахунками </a:t>
            </a:r>
            <a:r>
              <a:rPr lang="uk-UA" sz="2200" dirty="0">
                <a:solidFill>
                  <a:srgbClr val="000000"/>
                </a:solidFill>
                <a:latin typeface="Times New Roman" panose="02020603050405020304" pitchFamily="18" charset="0"/>
                <a:cs typeface="Times New Roman" panose="02020603050405020304" pitchFamily="18" charset="0"/>
              </a:rPr>
              <a:t>розпочинається з розгляду їх видів та форм</a:t>
            </a:r>
            <a:r>
              <a:rPr lang="uk-UA" sz="2200" dirty="0" smtClean="0">
                <a:solidFill>
                  <a:srgbClr val="000000"/>
                </a:solidFill>
                <a:latin typeface="Times New Roman" panose="02020603050405020304" pitchFamily="18" charset="0"/>
                <a:cs typeface="Times New Roman" panose="02020603050405020304" pitchFamily="18" charset="0"/>
              </a:rPr>
              <a:t>.  Безготівкові </a:t>
            </a:r>
            <a:r>
              <a:rPr lang="uk-UA" sz="2200" dirty="0">
                <a:solidFill>
                  <a:srgbClr val="000000"/>
                </a:solidFill>
                <a:latin typeface="Times New Roman" panose="02020603050405020304" pitchFamily="18" charset="0"/>
                <a:cs typeface="Times New Roman" panose="02020603050405020304" pitchFamily="18" charset="0"/>
              </a:rPr>
              <a:t>розрахунки розрізняються за складом учасників</a:t>
            </a:r>
            <a:r>
              <a:rPr lang="uk-UA" sz="2200" dirty="0" smtClean="0">
                <a:solidFill>
                  <a:srgbClr val="000000"/>
                </a:solidFill>
                <a:latin typeface="Times New Roman" panose="02020603050405020304" pitchFamily="18" charset="0"/>
                <a:cs typeface="Times New Roman" panose="02020603050405020304" pitchFamily="18" charset="0"/>
              </a:rPr>
              <a:t>, призначенням </a:t>
            </a:r>
            <a:r>
              <a:rPr lang="uk-UA" sz="2200" dirty="0">
                <a:solidFill>
                  <a:srgbClr val="000000"/>
                </a:solidFill>
                <a:latin typeface="Times New Roman" panose="02020603050405020304" pitchFamily="18" charset="0"/>
                <a:cs typeface="Times New Roman" panose="02020603050405020304" pitchFamily="18" charset="0"/>
              </a:rPr>
              <a:t>операцій, місцем знаходження клієнтів</a:t>
            </a:r>
            <a:r>
              <a:rPr lang="uk-UA" sz="2200" dirty="0" smtClean="0">
                <a:solidFill>
                  <a:srgbClr val="000000"/>
                </a:solidFill>
                <a:latin typeface="Times New Roman" panose="02020603050405020304" pitchFamily="18" charset="0"/>
                <a:cs typeface="Times New Roman" panose="02020603050405020304" pitchFamily="18" charset="0"/>
              </a:rPr>
              <a:t>, функціональним </a:t>
            </a:r>
            <a:r>
              <a:rPr lang="uk-UA" sz="2200" dirty="0">
                <a:solidFill>
                  <a:srgbClr val="000000"/>
                </a:solidFill>
                <a:latin typeface="Times New Roman" panose="02020603050405020304" pitchFamily="18" charset="0"/>
                <a:cs typeface="Times New Roman" panose="02020603050405020304" pitchFamily="18" charset="0"/>
              </a:rPr>
              <a:t>призначенням платежу </a:t>
            </a:r>
            <a:r>
              <a:rPr lang="uk-UA" sz="2200" dirty="0" smtClean="0">
                <a:solidFill>
                  <a:srgbClr val="000000"/>
                </a:solidFill>
                <a:latin typeface="Times New Roman" panose="02020603050405020304" pitchFamily="18" charset="0"/>
                <a:cs typeface="Times New Roman" panose="02020603050405020304" pitchFamily="18" charset="0"/>
              </a:rPr>
              <a:t>тощо.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Переважна кількість міжгосподарських розрахунків здійснюється </a:t>
            </a:r>
            <a:r>
              <a:rPr lang="uk-UA" sz="2200" dirty="0" smtClean="0">
                <a:solidFill>
                  <a:srgbClr val="000000"/>
                </a:solidFill>
                <a:latin typeface="Times New Roman" panose="02020603050405020304" pitchFamily="18" charset="0"/>
                <a:cs typeface="Times New Roman" panose="02020603050405020304" pitchFamily="18" charset="0"/>
              </a:rPr>
              <a:t>безготівковим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суперечити нормативним актам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Договір </a:t>
            </a:r>
            <a:r>
              <a:rPr lang="uk-UA" sz="2200" dirty="0">
                <a:solidFill>
                  <a:srgbClr val="000000"/>
                </a:solidFill>
                <a:latin typeface="Times New Roman" panose="02020603050405020304" pitchFamily="18" charset="0"/>
                <a:cs typeface="Times New Roman" panose="02020603050405020304" pitchFamily="18" charset="0"/>
              </a:rPr>
              <a:t>банківського рахунку, договір банківського вкладу, договір рахунку умовного зберігання (</a:t>
            </a:r>
            <a:r>
              <a:rPr lang="uk-UA" sz="2200" dirty="0" err="1">
                <a:solidFill>
                  <a:srgbClr val="000000"/>
                </a:solidFill>
                <a:latin typeface="Times New Roman" panose="02020603050405020304" pitchFamily="18" charset="0"/>
                <a:cs typeface="Times New Roman" panose="02020603050405020304" pitchFamily="18" charset="0"/>
              </a:rPr>
              <a:t>ескроу</a:t>
            </a:r>
            <a:r>
              <a:rPr lang="uk-UA" sz="2200" dirty="0">
                <a:solidFill>
                  <a:srgbClr val="000000"/>
                </a:solidFill>
                <a:latin typeface="Times New Roman" panose="02020603050405020304" pitchFamily="18" charset="0"/>
                <a:cs typeface="Times New Roman" panose="02020603050405020304" pitchFamily="18" charset="0"/>
              </a:rPr>
              <a:t>), договір платіжного рахунку, договір про надання платіжних послуг укладаються між надавачем платіжних послуг та користувачем з урахуванням вимог, визначених Законом та Законом України “Про фінансові послуги та державне регулювання ринків фінансових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Договір</a:t>
            </a:r>
            <a:r>
              <a:rPr lang="uk-UA" sz="2200" dirty="0">
                <a:solidFill>
                  <a:srgbClr val="000000"/>
                </a:solidFill>
                <a:latin typeface="Times New Roman" panose="02020603050405020304" pitchFamily="18" charset="0"/>
                <a:cs typeface="Times New Roman" panose="02020603050405020304" pitchFamily="18" charset="0"/>
              </a:rPr>
              <a:t>, який укладається банком з </a:t>
            </a:r>
            <a:r>
              <a:rPr lang="uk-UA" sz="2200" dirty="0" smtClean="0">
                <a:solidFill>
                  <a:srgbClr val="000000"/>
                </a:solidFill>
                <a:latin typeface="Times New Roman" panose="02020603050405020304" pitchFamily="18" charset="0"/>
                <a:cs typeface="Times New Roman" panose="02020603050405020304" pitchFamily="18" charset="0"/>
              </a:rPr>
              <a:t>клієнтом-фізичною </a:t>
            </a:r>
            <a:r>
              <a:rPr lang="uk-UA" sz="2200" dirty="0">
                <a:solidFill>
                  <a:srgbClr val="000000"/>
                </a:solidFill>
                <a:latin typeface="Times New Roman" panose="02020603050405020304" pitchFamily="18" charset="0"/>
                <a:cs typeface="Times New Roman" panose="02020603050405020304" pitchFamily="18" charset="0"/>
              </a:rPr>
              <a:t>особою, може бути підписаний фізичною особою цифровим власноручним підписом.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Реквізити </a:t>
            </a:r>
            <a:r>
              <a:rPr lang="uk-UA" sz="2200" dirty="0">
                <a:solidFill>
                  <a:srgbClr val="000000"/>
                </a:solidFill>
                <a:latin typeface="Times New Roman" panose="02020603050405020304" pitchFamily="18" charset="0"/>
                <a:cs typeface="Times New Roman" panose="02020603050405020304" pitchFamily="18" charset="0"/>
              </a:rPr>
              <a:t>заяви про відкриття рахунку, які зазначені в указівках щодо заповнення реквізитів заяви про відкриття </a:t>
            </a:r>
            <a:r>
              <a:rPr lang="uk-UA" sz="2200" dirty="0" smtClean="0">
                <a:solidFill>
                  <a:srgbClr val="000000"/>
                </a:solidFill>
                <a:latin typeface="Times New Roman" panose="02020603050405020304" pitchFamily="18" charset="0"/>
                <a:cs typeface="Times New Roman" panose="02020603050405020304" pitchFamily="18" charset="0"/>
              </a:rPr>
              <a:t>рахунків, </a:t>
            </a:r>
            <a:r>
              <a:rPr lang="uk-UA" sz="2200" dirty="0">
                <a:solidFill>
                  <a:srgbClr val="000000"/>
                </a:solidFill>
                <a:latin typeface="Times New Roman" panose="02020603050405020304" pitchFamily="18" charset="0"/>
                <a:cs typeface="Times New Roman" panose="02020603050405020304" pitchFamily="18" charset="0"/>
              </a:rPr>
              <a:t>можуть бути зазначені в договорі банківського рахунку, договорі платіжного рахунку, договорі рахунку умовного зберігання (</a:t>
            </a:r>
            <a:r>
              <a:rPr lang="uk-UA" sz="2200" dirty="0" err="1">
                <a:solidFill>
                  <a:srgbClr val="000000"/>
                </a:solidFill>
                <a:latin typeface="Times New Roman" panose="02020603050405020304" pitchFamily="18" charset="0"/>
                <a:cs typeface="Times New Roman" panose="02020603050405020304" pitchFamily="18" charset="0"/>
              </a:rPr>
              <a:t>ескроу</a:t>
            </a:r>
            <a:r>
              <a:rPr lang="uk-UA" sz="2200" dirty="0">
                <a:solidFill>
                  <a:srgbClr val="000000"/>
                </a:solidFill>
                <a:latin typeface="Times New Roman" panose="02020603050405020304" pitchFamily="18" charset="0"/>
                <a:cs typeface="Times New Roman" panose="02020603050405020304" pitchFamily="18" charset="0"/>
              </a:rPr>
              <a:t>), договорі про надання платіжних послуг, договорі про встановлення кореспондентських відносин.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Письмова </a:t>
            </a:r>
            <a:r>
              <a:rPr lang="uk-UA" sz="2200" dirty="0">
                <a:solidFill>
                  <a:srgbClr val="000000"/>
                </a:solidFill>
                <a:latin typeface="Times New Roman" panose="02020603050405020304" pitchFamily="18" charset="0"/>
                <a:cs typeface="Times New Roman" panose="02020603050405020304" pitchFamily="18" charset="0"/>
              </a:rPr>
              <a:t>форма договору банківського вкладу вважається дотриманою, якщо внесення грошової суми на вкладний (депозитний) рахунок вкладника підтверджено договором банківського вкладу з </a:t>
            </a:r>
            <a:r>
              <a:rPr lang="uk-UA" sz="2200" dirty="0" err="1">
                <a:solidFill>
                  <a:srgbClr val="000000"/>
                </a:solidFill>
                <a:latin typeface="Times New Roman" panose="02020603050405020304" pitchFamily="18" charset="0"/>
                <a:cs typeface="Times New Roman" panose="02020603050405020304" pitchFamily="18" charset="0"/>
              </a:rPr>
              <a:t>видачею</a:t>
            </a:r>
            <a:r>
              <a:rPr lang="uk-UA" sz="2200" dirty="0">
                <a:solidFill>
                  <a:srgbClr val="000000"/>
                </a:solidFill>
                <a:latin typeface="Times New Roman" panose="02020603050405020304" pitchFamily="18" charset="0"/>
                <a:cs typeface="Times New Roman" panose="02020603050405020304" pitchFamily="18" charset="0"/>
              </a:rPr>
              <a:t> відповідного документа або ощадного сертифіката.</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6794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Користувач (крім фізичної особи, фізичної особи-підприємця та фізичної особи, яка провадить незалежну професійну діяльність) подає/надсилає до надавача платіжних послуг під час відкриття поточного, платіжного рахунку </a:t>
            </a:r>
            <a:r>
              <a:rPr lang="uk-UA" sz="2200" i="1" dirty="0" smtClean="0">
                <a:solidFill>
                  <a:srgbClr val="000000"/>
                </a:solidFill>
                <a:latin typeface="Times New Roman" panose="02020603050405020304" pitchFamily="18" charset="0"/>
                <a:cs typeface="Times New Roman" panose="02020603050405020304" pitchFamily="18" charset="0"/>
              </a:rPr>
              <a:t>перелік осіб</a:t>
            </a:r>
            <a:r>
              <a:rPr lang="uk-UA" sz="2200" dirty="0" smtClean="0">
                <a:solidFill>
                  <a:srgbClr val="000000"/>
                </a:solidFill>
                <a:latin typeface="Times New Roman" panose="02020603050405020304" pitchFamily="18" charset="0"/>
                <a:cs typeface="Times New Roman" panose="02020603050405020304" pitchFamily="18" charset="0"/>
              </a:rPr>
              <a:t>, які мають право розпоряджатися рахунком і підписувати платіжні інструкції.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Перелік складається користувачем у довільній формі або у формі, визначеній НПП, та повинен містити такі обов’язкові реквізити: прізвище, власне ім’я, по батькові (за наявності) розпорядника рахунку та його підпис. Кількість розпорядників рахунку в переліку не обмежується. Перелік, поданий користувачем-резидентом, засвідчується підписом керівника організації, якій користувач адміністративно підпорядкований.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Копії документів, що подаються до надавача платіжних послуг для відкриття, закриття рахунку, </a:t>
            </a:r>
            <a:r>
              <a:rPr lang="uk-UA" sz="2200" i="1" dirty="0" smtClean="0">
                <a:solidFill>
                  <a:srgbClr val="000000"/>
                </a:solidFill>
                <a:latin typeface="Times New Roman" panose="02020603050405020304" pitchFamily="18" charset="0"/>
                <a:cs typeface="Times New Roman" panose="02020603050405020304" pitchFamily="18" charset="0"/>
              </a:rPr>
              <a:t>повинні бути засвідчені</a:t>
            </a:r>
            <a:r>
              <a:rPr lang="uk-UA" sz="2200" dirty="0" smtClean="0">
                <a:solidFill>
                  <a:srgbClr val="000000"/>
                </a:solidFill>
                <a:latin typeface="Times New Roman" panose="02020603050405020304" pitchFamily="18" charset="0"/>
                <a:cs typeface="Times New Roman" panose="02020603050405020304" pitchFamily="18" charset="0"/>
              </a:rPr>
              <a:t> в установленому законодавством України порядку. Уповноважений працівник надавача платіжних послуг має право засвідчувати своїм підписом копії документів, які подаються для відкриття рахунків, якщо користувач пред’явив оригінали цих документів.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поточними рахунками, що відкриваються банками клієнтам-резидентам у національній валюті, здійснюються платіжні операції відповідно до умов договору та вимог законодавства України.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8308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 платіжними рахунками, що відкриваються небанківськими НПП користувачам-резидентам у національній валюті, здійснюються платіжні операції відповідно до умов договору та вимог законодавства України. На залишок коштів, що розміщені на платіжному рахунку користувача, проценти не нараховуються.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 платіжних послуг </a:t>
            </a:r>
            <a:r>
              <a:rPr lang="uk-UA" sz="2200" dirty="0" err="1" smtClean="0">
                <a:solidFill>
                  <a:srgbClr val="000000"/>
                </a:solidFill>
                <a:latin typeface="Times New Roman" panose="02020603050405020304" pitchFamily="18" charset="0"/>
                <a:cs typeface="Times New Roman" panose="02020603050405020304" pitchFamily="18" charset="0"/>
              </a:rPr>
              <a:t>зобовʼязаний</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надіслати повідомлення до відповідного контролюючого органу про відкриття або закриття рахунку користувача – платника податків та проводити видаткові операції за рахунком такого користувача в порядку, визначеному статтею 69 Податкового кодексу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перевірити під час відкриття або закриття рахунку користувача наявність інформації про внесення такої особи до Єдиного реєстру боржників.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Днем відкриття поточного, платіжного, вкладного (депозитного), розрахункового, кореспондентського рахунку, рахунку умовного зберігання (</a:t>
            </a:r>
            <a:r>
              <a:rPr lang="uk-UA" sz="2200" dirty="0" err="1" smtClean="0">
                <a:solidFill>
                  <a:srgbClr val="000000"/>
                </a:solidFill>
                <a:latin typeface="Times New Roman" panose="02020603050405020304" pitchFamily="18" charset="0"/>
                <a:cs typeface="Times New Roman" panose="02020603050405020304" pitchFamily="18" charset="0"/>
              </a:rPr>
              <a:t>ескроу</a:t>
            </a:r>
            <a:r>
              <a:rPr lang="uk-UA" sz="2200" dirty="0" smtClean="0">
                <a:solidFill>
                  <a:srgbClr val="000000"/>
                </a:solidFill>
                <a:latin typeface="Times New Roman" panose="02020603050405020304" pitchFamily="18" charset="0"/>
                <a:cs typeface="Times New Roman" panose="02020603050405020304" pitchFamily="18" charset="0"/>
              </a:rPr>
              <a:t>) користувача вважається дата підписання НПП відповідного договору про надання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відкриває </a:t>
            </a:r>
            <a:r>
              <a:rPr lang="uk-UA" sz="2200" i="1" dirty="0" smtClean="0">
                <a:solidFill>
                  <a:srgbClr val="000000"/>
                </a:solidFill>
                <a:latin typeface="Times New Roman" panose="02020603050405020304" pitchFamily="18" charset="0"/>
                <a:cs typeface="Times New Roman" panose="02020603050405020304" pitchFamily="18" charset="0"/>
              </a:rPr>
              <a:t>поточний рахунок відокремленому підрозділу юридичної особи-резидента</a:t>
            </a:r>
            <a:r>
              <a:rPr lang="uk-UA" sz="2200" dirty="0" smtClean="0">
                <a:solidFill>
                  <a:srgbClr val="000000"/>
                </a:solidFill>
                <a:latin typeface="Times New Roman" panose="02020603050405020304" pitchFamily="18" charset="0"/>
                <a:cs typeface="Times New Roman" panose="02020603050405020304" pitchFamily="18" charset="0"/>
              </a:rPr>
              <a:t>, який не має рахунку в цьому банку, на підставі таких документів:</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4706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клопотання </a:t>
            </a:r>
            <a:r>
              <a:rPr lang="uk-UA" sz="2200" dirty="0">
                <a:solidFill>
                  <a:srgbClr val="000000"/>
                </a:solidFill>
                <a:latin typeface="Times New Roman" panose="02020603050405020304" pitchFamily="18" charset="0"/>
                <a:cs typeface="Times New Roman" panose="02020603050405020304" pitchFamily="18" charset="0"/>
              </a:rPr>
              <a:t>юридичної особи-резидента або відповідного органу </a:t>
            </a:r>
            <a:r>
              <a:rPr lang="uk-UA" sz="2200" dirty="0" smtClean="0">
                <a:solidFill>
                  <a:srgbClr val="000000"/>
                </a:solidFill>
                <a:latin typeface="Times New Roman" panose="02020603050405020304" pitchFamily="18" charset="0"/>
                <a:cs typeface="Times New Roman" panose="02020603050405020304" pitchFamily="18" charset="0"/>
              </a:rPr>
              <a:t>приватизації до </a:t>
            </a:r>
            <a:r>
              <a:rPr lang="uk-UA" sz="2200" dirty="0">
                <a:solidFill>
                  <a:srgbClr val="000000"/>
                </a:solidFill>
                <a:latin typeface="Times New Roman" panose="02020603050405020304" pitchFamily="18" charset="0"/>
                <a:cs typeface="Times New Roman" panose="02020603050405020304" pitchFamily="18" charset="0"/>
              </a:rPr>
              <a:t>банку, у якому відкривається поточний рахунок відокремленого підрозділу, про відкриття рахунку із зазначенням номера поточного рахунку юридичної особи та найменування банку, у якому він відкритий, а також інформації про те, чи є відокремлений підрозділ платником єдиного внеску на загальнообов’язкове державне соціальне </a:t>
            </a:r>
            <a:r>
              <a:rPr lang="uk-UA" sz="2200" dirty="0" smtClean="0">
                <a:solidFill>
                  <a:srgbClr val="000000"/>
                </a:solidFill>
                <a:latin typeface="Times New Roman" panose="02020603050405020304" pitchFamily="18" charset="0"/>
                <a:cs typeface="Times New Roman" panose="02020603050405020304" pitchFamily="18" charset="0"/>
              </a:rPr>
              <a:t>страхування;</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копії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належним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чином </a:t>
            </a:r>
            <a:r>
              <a:rPr lang="ru-RU" sz="2200" dirty="0" err="1">
                <a:solidFill>
                  <a:srgbClr val="000000"/>
                </a:solidFill>
                <a:latin typeface="Times New Roman" panose="02020603050405020304" pitchFamily="18" charset="0"/>
                <a:cs typeface="Times New Roman" panose="02020603050405020304" pitchFamily="18" charset="0"/>
              </a:rPr>
              <a:t>оформленого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відокремлений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підрозділ</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відкриває поточний рахунок для здійснення підприємницької діяльності фізичній особі-підприємцю, яка не має рахунку у цьому банку, в нижчезазначеному порядку</a:t>
            </a:r>
            <a:r>
              <a:rPr lang="uk-UA" sz="2200" dirty="0" smtClean="0">
                <a:solidFill>
                  <a:srgbClr val="000000"/>
                </a:solidFill>
                <a:latin typeface="Times New Roman" panose="02020603050405020304" pitchFamily="18" charset="0"/>
                <a:cs typeface="Times New Roman" panose="02020603050405020304" pitchFamily="18" charset="0"/>
              </a:rPr>
              <a:t>. Фізична особа-підприємець повинна: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пред’явити паспорт або інший документ, що посвідчує особу та документ із РНОКПП;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заповнити заяву про відкриття поточного рахунку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Відкриття</a:t>
            </a:r>
            <a:r>
              <a:rPr lang="ru-RU" sz="2200" dirty="0">
                <a:solidFill>
                  <a:srgbClr val="000000"/>
                </a:solidFill>
                <a:latin typeface="Times New Roman" panose="02020603050405020304" pitchFamily="18" charset="0"/>
                <a:cs typeface="Times New Roman" panose="02020603050405020304" pitchFamily="18" charset="0"/>
              </a:rPr>
              <a:t> банками </a:t>
            </a:r>
            <a:r>
              <a:rPr lang="ru-RU" sz="2200" dirty="0" err="1">
                <a:solidFill>
                  <a:srgbClr val="000000"/>
                </a:solidFill>
                <a:latin typeface="Times New Roman" panose="02020603050405020304" pitchFamily="18" charset="0"/>
                <a:cs typeface="Times New Roman" panose="02020603050405020304" pitchFamily="18" charset="0"/>
              </a:rPr>
              <a:t>поточних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фізичним</a:t>
            </a:r>
            <a:r>
              <a:rPr lang="ru-RU" sz="2200" i="1" dirty="0">
                <a:solidFill>
                  <a:srgbClr val="000000"/>
                </a:solidFill>
                <a:latin typeface="Times New Roman" panose="02020603050405020304" pitchFamily="18" charset="0"/>
                <a:cs typeface="Times New Roman" panose="02020603050405020304" pitchFamily="18" charset="0"/>
              </a:rPr>
              <a:t> особам для </a:t>
            </a:r>
            <a:r>
              <a:rPr lang="ru-RU" sz="2200" i="1" dirty="0" err="1">
                <a:solidFill>
                  <a:srgbClr val="000000"/>
                </a:solidFill>
                <a:latin typeface="Times New Roman" panose="02020603050405020304" pitchFamily="18" charset="0"/>
                <a:cs typeface="Times New Roman" panose="02020603050405020304" pitchFamily="18" charset="0"/>
              </a:rPr>
              <a:t>власних</a:t>
            </a:r>
            <a:r>
              <a:rPr lang="ru-RU" sz="2200" i="1" dirty="0">
                <a:solidFill>
                  <a:srgbClr val="000000"/>
                </a:solidFill>
                <a:latin typeface="Times New Roman" panose="02020603050405020304" pitchFamily="18" charset="0"/>
                <a:cs typeface="Times New Roman" panose="02020603050405020304" pitchFamily="18" charset="0"/>
              </a:rPr>
              <a:t> потреб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здійснюється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основі</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предʼявити</a:t>
            </a:r>
            <a:r>
              <a:rPr lang="uk-UA" sz="2200" dirty="0">
                <a:solidFill>
                  <a:srgbClr val="000000"/>
                </a:solidFill>
                <a:latin typeface="Times New Roman" panose="02020603050405020304" pitchFamily="18" charset="0"/>
                <a:cs typeface="Times New Roman" panose="02020603050405020304" pitchFamily="18" charset="0"/>
              </a:rPr>
              <a:t> паспорт або інший документ, що посвідчує особу. Фізична особа-резидент додатково повинна </a:t>
            </a:r>
            <a:r>
              <a:rPr lang="uk-UA" sz="2200" dirty="0" err="1">
                <a:solidFill>
                  <a:srgbClr val="000000"/>
                </a:solidFill>
                <a:latin typeface="Times New Roman" panose="02020603050405020304" pitchFamily="18" charset="0"/>
                <a:cs typeface="Times New Roman" panose="02020603050405020304" pitchFamily="18" charset="0"/>
              </a:rPr>
              <a:t>предʼявити</a:t>
            </a:r>
            <a:r>
              <a:rPr lang="uk-UA" sz="2200" dirty="0">
                <a:solidFill>
                  <a:srgbClr val="000000"/>
                </a:solidFill>
                <a:latin typeface="Times New Roman" panose="02020603050405020304" pitchFamily="18" charset="0"/>
                <a:cs typeface="Times New Roman" panose="02020603050405020304" pitchFamily="18" charset="0"/>
              </a:rPr>
              <a:t> документ із РНОКПП</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1163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заповнити заяву про відкриття поточного рахунку. Фізична особа, яка займається підприємницькою та/або незалежною професійною діяльністю, </a:t>
            </a:r>
            <a:r>
              <a:rPr lang="uk-UA" sz="2200" dirty="0" err="1">
                <a:solidFill>
                  <a:srgbClr val="000000"/>
                </a:solidFill>
                <a:latin typeface="Times New Roman" panose="02020603050405020304" pitchFamily="18" charset="0"/>
                <a:cs typeface="Times New Roman" panose="02020603050405020304" pitchFamily="18" charset="0"/>
              </a:rPr>
              <a:t>зобовʼязана</a:t>
            </a:r>
            <a:r>
              <a:rPr lang="uk-UA" sz="2200" dirty="0">
                <a:solidFill>
                  <a:srgbClr val="000000"/>
                </a:solidFill>
                <a:latin typeface="Times New Roman" panose="02020603050405020304" pitchFamily="18" charset="0"/>
                <a:cs typeface="Times New Roman" panose="02020603050405020304" pitchFamily="18" charset="0"/>
              </a:rPr>
              <a:t> зазначити про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свій статус підприємця або особи, яка провадить незалежну професійну діяльність, у заяві про відкриття поточного рахунку у реквізиті “Додаткова інформація”. Між банком і клієнтом укладається в письмовій формі договір банківського рахунку.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69777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4. Класифікація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рахунків клієнтів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банку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390424" y="561315"/>
            <a:ext cx="7453916" cy="5694629"/>
          </a:xfrm>
          <a:prstGeom prst="rect">
            <a:avLst/>
          </a:prstGeom>
        </p:spPr>
      </p:pic>
    </p:spTree>
    <p:extLst>
      <p:ext uri="{BB962C8B-B14F-4D97-AF65-F5344CB8AC3E}">
        <p14:creationId xmlns:p14="http://schemas.microsoft.com/office/powerpoint/2010/main" val="3339970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Рис. 5</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Класифікація</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поточних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рахунків</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в </a:t>
            </a:r>
            <a:r>
              <a:rPr lang="ru-RU" sz="2200" dirty="0" err="1" smtClean="0">
                <a:solidFill>
                  <a:srgbClr val="000000"/>
                </a:solidFill>
                <a:latin typeface="Times New Roman" panose="02020603050405020304" pitchFamily="18" charset="0"/>
                <a:cs typeface="Times New Roman" panose="02020603050405020304" pitchFamily="18" charset="0"/>
              </a:rPr>
              <a:t>залежності</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від</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резидентності</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клієнта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та </a:t>
            </a:r>
            <a:r>
              <a:rPr lang="ru-RU" sz="2200" dirty="0" smtClean="0">
                <a:solidFill>
                  <a:srgbClr val="000000"/>
                </a:solidFill>
                <a:latin typeface="Times New Roman" panose="02020603050405020304" pitchFamily="18" charset="0"/>
                <a:cs typeface="Times New Roman" panose="02020603050405020304" pitchFamily="18" charset="0"/>
              </a:rPr>
              <a:t>виду</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валюти</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005397" y="1068309"/>
            <a:ext cx="8321965" cy="4680641"/>
          </a:xfrm>
          <a:prstGeom prst="rect">
            <a:avLst/>
          </a:prstGeom>
        </p:spPr>
      </p:pic>
    </p:spTree>
    <p:extLst>
      <p:ext uri="{BB962C8B-B14F-4D97-AF65-F5344CB8AC3E}">
        <p14:creationId xmlns:p14="http://schemas.microsoft.com/office/powerpoint/2010/main" val="3493074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6.</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Перелік</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документів</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клієнтами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банку для </a:t>
            </a:r>
            <a:r>
              <a:rPr lang="ru-RU" sz="2200" dirty="0" err="1" smtClean="0">
                <a:solidFill>
                  <a:srgbClr val="000000"/>
                </a:solidFill>
                <a:latin typeface="Times New Roman" panose="02020603050405020304" pitchFamily="18" charset="0"/>
                <a:cs typeface="Times New Roman" panose="02020603050405020304" pitchFamily="18" charset="0"/>
              </a:rPr>
              <a:t>відкриття</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поточного </a:t>
            </a:r>
            <a:r>
              <a:rPr lang="ru-RU" sz="2200" dirty="0" err="1" smtClean="0">
                <a:solidFill>
                  <a:srgbClr val="000000"/>
                </a:solidFill>
                <a:latin typeface="Times New Roman" panose="02020603050405020304" pitchFamily="18" charset="0"/>
                <a:cs typeface="Times New Roman" panose="02020603050405020304" pitchFamily="18" charset="0"/>
              </a:rPr>
              <a:t>рахунку</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806883" y="582974"/>
            <a:ext cx="7176386" cy="5672971"/>
          </a:xfrm>
          <a:prstGeom prst="rect">
            <a:avLst/>
          </a:prstGeom>
        </p:spPr>
      </p:pic>
    </p:spTree>
    <p:extLst>
      <p:ext uri="{BB962C8B-B14F-4D97-AF65-F5344CB8AC3E}">
        <p14:creationId xmlns:p14="http://schemas.microsoft.com/office/powerpoint/2010/main" val="874842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3.</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684054" y="624690"/>
            <a:ext cx="8626795" cy="4264678"/>
          </a:xfrm>
          <a:prstGeom prst="rect">
            <a:avLst/>
          </a:prstGeom>
        </p:spPr>
      </p:pic>
    </p:spTree>
    <p:extLst>
      <p:ext uri="{BB962C8B-B14F-4D97-AF65-F5344CB8AC3E}">
        <p14:creationId xmlns:p14="http://schemas.microsoft.com/office/powerpoint/2010/main" val="2143666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3. Порядок </a:t>
            </a:r>
            <a:r>
              <a:rPr lang="ru-RU" sz="2400" b="1" dirty="0" err="1">
                <a:solidFill>
                  <a:srgbClr val="000000"/>
                </a:solidFill>
                <a:latin typeface="Times New Roman" panose="02020603050405020304" pitchFamily="18" charset="0"/>
                <a:cs typeface="Times New Roman" panose="02020603050405020304" pitchFamily="18" charset="0"/>
              </a:rPr>
              <a:t>виконання</a:t>
            </a:r>
            <a:r>
              <a:rPr lang="ru-RU" sz="2400" b="1" dirty="0">
                <a:solidFill>
                  <a:srgbClr val="000000"/>
                </a:solidFill>
                <a:latin typeface="Times New Roman" panose="02020603050405020304" pitchFamily="18" charset="0"/>
                <a:cs typeface="Times New Roman" panose="02020603050405020304" pitchFamily="18" charset="0"/>
              </a:rPr>
              <a:t> банками кредитового </a:t>
            </a:r>
            <a:r>
              <a:rPr lang="ru-RU" sz="2400" b="1" dirty="0" err="1">
                <a:solidFill>
                  <a:srgbClr val="000000"/>
                </a:solidFill>
                <a:latin typeface="Times New Roman" panose="02020603050405020304" pitchFamily="18" charset="0"/>
                <a:cs typeface="Times New Roman" panose="02020603050405020304" pitchFamily="18" charset="0"/>
              </a:rPr>
              <a:t>переказу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коштів</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Платіжна </a:t>
            </a:r>
            <a:r>
              <a:rPr lang="uk-UA" sz="2200" dirty="0">
                <a:solidFill>
                  <a:srgbClr val="000000"/>
                </a:solidFill>
                <a:latin typeface="Times New Roman" panose="02020603050405020304" pitchFamily="18" charset="0"/>
                <a:cs typeface="Times New Roman" panose="02020603050405020304" pitchFamily="18" charset="0"/>
              </a:rPr>
              <a:t>інструкція, оформлена платником в електронній або паперовій формі, повинна містити такі обов’язкові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дату складання і номер;</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унікальний ідентифікатор платника або найменування/прізвище, власне ім’я, по батькові (за наявності), код платника та номер його рахунку;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найменування надавача платіжних послуг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суму цифрами та словами;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5</a:t>
            </a:r>
            <a:r>
              <a:rPr lang="uk-UA" sz="2200" dirty="0">
                <a:solidFill>
                  <a:srgbClr val="000000"/>
                </a:solidFill>
                <a:latin typeface="Times New Roman" panose="02020603050405020304" pitchFamily="18" charset="0"/>
                <a:cs typeface="Times New Roman" panose="02020603050405020304" pitchFamily="18" charset="0"/>
              </a:rPr>
              <a:t>) призначення платежу;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6</a:t>
            </a:r>
            <a:r>
              <a:rPr lang="uk-UA" sz="2200" dirty="0">
                <a:solidFill>
                  <a:srgbClr val="000000"/>
                </a:solidFill>
                <a:latin typeface="Times New Roman" panose="02020603050405020304" pitchFamily="18" charset="0"/>
                <a:cs typeface="Times New Roman" panose="02020603050405020304" pitchFamily="18" charset="0"/>
              </a:rPr>
              <a:t>) підпис(и)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7</a:t>
            </a:r>
            <a:r>
              <a:rPr lang="uk-UA" sz="2200" dirty="0">
                <a:solidFill>
                  <a:srgbClr val="000000"/>
                </a:solidFill>
                <a:latin typeface="Times New Roman" panose="02020603050405020304" pitchFamily="18" charset="0"/>
                <a:cs typeface="Times New Roman" panose="02020603050405020304" pitchFamily="18" charset="0"/>
              </a:rPr>
              <a:t>) унікальний ідентифікатор отримувача або найменування/прізвище, власне ім’я, по батькові (за наявності), код отримувача та номер його рахунку</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8</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найменування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отримувача</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заповнює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обов’язкові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реквізити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оформленої</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паперовій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руки/</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застосуванням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технічних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НПП платника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за</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665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шляхом. Використовують два методи безготівкових платежів – це запис по рахунках і залік взаємних боргів, які у підсумку завершаються записами по рахунках.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Форма розрахунків – сукупність взаємопов'язаних елементів способу платежу і документообігу, це спосіб виконання грошових зобов’язань за контрактами.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Основні принципи та правила організації безготівкових розрахунків є такими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приймає до виконання платіжну інструкцію платника без обмеження її мінімальної або максимальної суми, крім випадків, передбачених законодавством України або правилами платіжної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виконує платіжні інструкції відповідно до черговості їх надходження (крім випадків, установлених законом України) та виключно в межах залишку коштів на рахунку платника на момент надходження платіжної інструкції (крім платіжних інструкцій стягувача).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має право виконувати платіжні інструкції платника з урахуванням сум, що надходять на рахунок платника протягом операційного дня (поточні надходження) або за рахунок наданого платнику кредиту, якщо ці умови визначено у відповідному договорі.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платника не веде облік платіжних інструкцій ініціаторів у разі відсутності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згодою платника </a:t>
            </a:r>
            <a:r>
              <a:rPr lang="uk-UA" sz="2200" dirty="0">
                <a:solidFill>
                  <a:srgbClr val="000000"/>
                </a:solidFill>
                <a:latin typeface="Times New Roman" panose="02020603050405020304" pitchFamily="18" charset="0"/>
                <a:cs typeface="Times New Roman" panose="02020603050405020304" pitchFamily="18" charset="0"/>
              </a:rPr>
              <a:t>заповнює платіжну інструкцію із застосуванням технічних засобів.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Правильність </a:t>
            </a:r>
            <a:r>
              <a:rPr lang="uk-UA" sz="2200" dirty="0">
                <a:solidFill>
                  <a:srgbClr val="000000"/>
                </a:solidFill>
                <a:latin typeface="Times New Roman" panose="02020603050405020304" pitchFamily="18" charset="0"/>
                <a:cs typeface="Times New Roman" panose="02020603050405020304" pitchFamily="18" charset="0"/>
              </a:rPr>
              <a:t>заповнення реквізитів платіжної інструкції надавачем платіжних послуг </a:t>
            </a:r>
            <a:r>
              <a:rPr lang="uk-UA" sz="2200" dirty="0" smtClean="0">
                <a:solidFill>
                  <a:srgbClr val="000000"/>
                </a:solidFill>
                <a:latin typeface="Times New Roman" panose="02020603050405020304" pitchFamily="18" charset="0"/>
                <a:cs typeface="Times New Roman" panose="02020603050405020304" pitchFamily="18" charset="0"/>
              </a:rPr>
              <a:t>платника із </a:t>
            </a:r>
            <a:r>
              <a:rPr lang="uk-UA" sz="2200" dirty="0">
                <a:solidFill>
                  <a:srgbClr val="000000"/>
                </a:solidFill>
                <a:latin typeface="Times New Roman" panose="02020603050405020304" pitchFamily="18" charset="0"/>
                <a:cs typeface="Times New Roman" panose="02020603050405020304" pitchFamily="18" charset="0"/>
              </a:rPr>
              <a:t>застосуванням технічних засобів платник засвідчує власноручним/електронним підписом.</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платника та платник у разі ініціювання платником платіжної операції із застосуванням засобів дистанційної комунікації мають право у відповідному договорі встановити перелік реквізитів платіжної інструкції, які надавач платіжних послуг платника за наявності технічної можливості заповнює автоматично на підставі інформації, отриманої в процесі </a:t>
            </a:r>
            <a:r>
              <a:rPr lang="uk-UA" sz="2200" dirty="0" smtClean="0">
                <a:solidFill>
                  <a:srgbClr val="000000"/>
                </a:solidFill>
                <a:latin typeface="Times New Roman" panose="02020603050405020304" pitchFamily="18" charset="0"/>
                <a:cs typeface="Times New Roman" panose="02020603050405020304" pitchFamily="18" charset="0"/>
              </a:rPr>
              <a:t>ідентифікації </a:t>
            </a:r>
            <a:r>
              <a:rPr lang="uk-UA" sz="2200" dirty="0">
                <a:solidFill>
                  <a:srgbClr val="000000"/>
                </a:solidFill>
                <a:latin typeface="Times New Roman" panose="02020603050405020304" pitchFamily="18" charset="0"/>
                <a:cs typeface="Times New Roman" panose="02020603050405020304" pitchFamily="18" charset="0"/>
              </a:rPr>
              <a:t>платника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НПП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згоду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виконання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в порядку, </a:t>
            </a:r>
            <a:r>
              <a:rPr lang="ru-RU" sz="2200" dirty="0" err="1">
                <a:solidFill>
                  <a:srgbClr val="000000"/>
                </a:solidFill>
                <a:latin typeface="Times New Roman" panose="02020603050405020304" pitchFamily="18" charset="0"/>
                <a:cs typeface="Times New Roman" panose="02020603050405020304" pitchFamily="18" charset="0"/>
              </a:rPr>
              <a:t>визначеному</a:t>
            </a:r>
            <a:r>
              <a:rPr lang="ru-RU" sz="2200" dirty="0">
                <a:solidFill>
                  <a:srgbClr val="000000"/>
                </a:solidFill>
                <a:latin typeface="Times New Roman" panose="02020603050405020304" pitchFamily="18" charset="0"/>
                <a:cs typeface="Times New Roman" panose="02020603050405020304" pitchFamily="18" charset="0"/>
              </a:rPr>
              <a:t> договором </a:t>
            </a:r>
            <a:r>
              <a:rPr lang="ru-RU" sz="2200" dirty="0" err="1">
                <a:solidFill>
                  <a:srgbClr val="000000"/>
                </a:solidFill>
                <a:latin typeface="Times New Roman" panose="02020603050405020304" pitchFamily="18" charset="0"/>
                <a:cs typeface="Times New Roman" panose="02020603050405020304" pitchFamily="18" charset="0"/>
              </a:rPr>
              <a:t>між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платником</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smtClean="0">
                <a:solidFill>
                  <a:srgbClr val="000000"/>
                </a:solidFill>
                <a:latin typeface="Times New Roman" panose="02020603050405020304" pitchFamily="18" charset="0"/>
                <a:cs typeface="Times New Roman" panose="02020603050405020304" pitchFamily="18" charset="0"/>
              </a:rPr>
              <a:t>НПП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оформити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надати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надавачу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зведену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інструкцію</a:t>
            </a:r>
            <a:r>
              <a:rPr lang="ru-RU" sz="2200" dirty="0">
                <a:solidFill>
                  <a:srgbClr val="000000"/>
                </a:solidFill>
                <a:latin typeface="Times New Roman" panose="02020603050405020304" pitchFamily="18" charset="0"/>
                <a:cs typeface="Times New Roman" panose="02020603050405020304" pitchFamily="18" charset="0"/>
              </a:rPr>
              <a:t>, яка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містити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інструкції</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кількох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отримувачів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відкриті</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НПП </a:t>
            </a:r>
            <a:r>
              <a:rPr lang="ru-RU" sz="2200" dirty="0">
                <a:solidFill>
                  <a:srgbClr val="000000"/>
                </a:solidFill>
                <a:latin typeface="Times New Roman" panose="02020603050405020304" pitchFamily="18" charset="0"/>
                <a:cs typeface="Times New Roman" panose="02020603050405020304" pitchFamily="18" charset="0"/>
              </a:rPr>
              <a:t>та/</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НПП.</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523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Зведена </a:t>
            </a:r>
            <a:r>
              <a:rPr lang="uk-UA" sz="2200" dirty="0">
                <a:solidFill>
                  <a:srgbClr val="000000"/>
                </a:solidFill>
                <a:latin typeface="Times New Roman" panose="02020603050405020304" pitchFamily="18" charset="0"/>
                <a:cs typeface="Times New Roman" panose="02020603050405020304" pitchFamily="18" charset="0"/>
              </a:rPr>
              <a:t>платіжна інструкція повинна містити обов’язкові реквізити платіжної інструкції по кожному отримувачу, які визначені в підпунктах 4, 5, 7, 8 пункту 37 розділу ІІ цієї Інструкції, та загальну суму зведеної платіжної інструкції.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Платник </a:t>
            </a:r>
            <a:r>
              <a:rPr lang="uk-UA" sz="2200" dirty="0">
                <a:solidFill>
                  <a:srgbClr val="000000"/>
                </a:solidFill>
                <a:latin typeface="Times New Roman" panose="02020603050405020304" pitchFamily="18" charset="0"/>
                <a:cs typeface="Times New Roman" panose="02020603050405020304" pitchFamily="18" charset="0"/>
              </a:rPr>
              <a:t>має право ініціювати платіжну операцію за фактичного платника та/або на користь фактичного отримувача коштів шляхом надання платіжної інструкції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Платіжна </a:t>
            </a:r>
            <a:r>
              <a:rPr lang="uk-UA" sz="2200" dirty="0">
                <a:solidFill>
                  <a:srgbClr val="000000"/>
                </a:solidFill>
                <a:latin typeface="Times New Roman" panose="02020603050405020304" pitchFamily="18" charset="0"/>
                <a:cs typeface="Times New Roman" panose="02020603050405020304" pitchFamily="18" charset="0"/>
              </a:rPr>
              <a:t>інструкція, крім </a:t>
            </a:r>
            <a:r>
              <a:rPr lang="uk-UA" sz="2200" dirty="0" smtClean="0">
                <a:solidFill>
                  <a:srgbClr val="000000"/>
                </a:solidFill>
                <a:latin typeface="Times New Roman" panose="02020603050405020304" pitchFamily="18" charset="0"/>
                <a:cs typeface="Times New Roman" panose="02020603050405020304" pitchFamily="18" charset="0"/>
              </a:rPr>
              <a:t>обов’язкові реквізити, </a:t>
            </a:r>
            <a:r>
              <a:rPr lang="uk-UA" sz="2200" dirty="0">
                <a:solidFill>
                  <a:srgbClr val="000000"/>
                </a:solidFill>
                <a:latin typeface="Times New Roman" panose="02020603050405020304" pitchFamily="18" charset="0"/>
                <a:cs typeface="Times New Roman" panose="02020603050405020304" pitchFamily="18" charset="0"/>
              </a:rPr>
              <a:t>визначених у </a:t>
            </a:r>
            <a:r>
              <a:rPr lang="uk-UA" sz="2200" dirty="0" smtClean="0">
                <a:solidFill>
                  <a:srgbClr val="000000"/>
                </a:solidFill>
                <a:latin typeface="Times New Roman" panose="02020603050405020304" pitchFamily="18" charset="0"/>
                <a:cs typeface="Times New Roman" panose="02020603050405020304" pitchFamily="18" charset="0"/>
              </a:rPr>
              <a:t>Інструкції:</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унікальний ідентифікатор фактичного платника або найменування/ прізвище, власне ім’я, по батькові (за наявності), код фактичного платника та/або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унікальний ідентифікатор фактичного отримувача або найменування/прізвище, власне ім’я, по батькові (за наявності), код фактичного отримувача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Платник заповнює реквізит “Призначення платежу” платіжної інструкції так, щоб надавати отримувачу коштів повну інформацію про платіж та документи, на підставі яких здійснюється платіжна операція. Повноту інформації визначає платник з урахуванням вимог законодавства України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66340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перевіряє заповнення цього реквізиту на відповідність </a:t>
            </a:r>
            <a:r>
              <a:rPr lang="uk-UA" sz="2200" dirty="0" smtClean="0">
                <a:solidFill>
                  <a:srgbClr val="000000"/>
                </a:solidFill>
                <a:latin typeface="Times New Roman" panose="02020603050405020304" pitchFamily="18" charset="0"/>
                <a:cs typeface="Times New Roman" panose="02020603050405020304" pitchFamily="18" charset="0"/>
              </a:rPr>
              <a:t>вимогам </a:t>
            </a:r>
            <a:r>
              <a:rPr lang="uk-UA" sz="2200" dirty="0">
                <a:solidFill>
                  <a:srgbClr val="000000"/>
                </a:solidFill>
                <a:latin typeface="Times New Roman" panose="02020603050405020304" pitchFamily="18" charset="0"/>
                <a:cs typeface="Times New Roman" panose="02020603050405020304" pitchFamily="18" charset="0"/>
              </a:rPr>
              <a:t>Інструкції, лише за зовнішніми ознаками.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Платник </a:t>
            </a:r>
            <a:r>
              <a:rPr lang="uk-UA" sz="2200" dirty="0">
                <a:solidFill>
                  <a:srgbClr val="000000"/>
                </a:solidFill>
                <a:latin typeface="Times New Roman" panose="02020603050405020304" pitchFamily="18" charset="0"/>
                <a:cs typeface="Times New Roman" panose="02020603050405020304" pitchFamily="18" charset="0"/>
              </a:rPr>
              <a:t>має право відкликати платіжну інструкцію до моменту списання коштів з рахунку платника за умови погодження з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a:t>
            </a:r>
            <a:r>
              <a:rPr lang="uk-UA" sz="2200" dirty="0" smtClean="0">
                <a:solidFill>
                  <a:srgbClr val="000000"/>
                </a:solidFill>
                <a:latin typeface="Times New Roman" panose="02020603050405020304" pitchFamily="18" charset="0"/>
                <a:cs typeface="Times New Roman" panose="02020603050405020304" pitchFamily="18" charset="0"/>
              </a:rPr>
              <a:t>. Порядок </a:t>
            </a:r>
            <a:r>
              <a:rPr lang="uk-UA" sz="2200" dirty="0">
                <a:solidFill>
                  <a:srgbClr val="000000"/>
                </a:solidFill>
                <a:latin typeface="Times New Roman" panose="02020603050405020304" pitchFamily="18" charset="0"/>
                <a:cs typeface="Times New Roman" panose="02020603050405020304" pitchFamily="18" charset="0"/>
              </a:rPr>
              <a:t>відкликання платіжної інструкції визначається договором між платником та надавачем платіжних послуг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Платник </a:t>
            </a:r>
            <a:r>
              <a:rPr lang="uk-UA" sz="2200" dirty="0">
                <a:solidFill>
                  <a:srgbClr val="000000"/>
                </a:solidFill>
                <a:latin typeface="Times New Roman" panose="02020603050405020304" pitchFamily="18" charset="0"/>
                <a:cs typeface="Times New Roman" panose="02020603050405020304" pitchFamily="18" charset="0"/>
              </a:rPr>
              <a:t>має право залучити для ініціювання платіжної операції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з ініціювання платіжної операції</a:t>
            </a:r>
            <a:r>
              <a:rPr lang="uk-UA" sz="2200" dirty="0" smtClean="0">
                <a:solidFill>
                  <a:srgbClr val="000000"/>
                </a:solidFill>
                <a:latin typeface="Times New Roman" panose="02020603050405020304" pitchFamily="18" charset="0"/>
                <a:cs typeface="Times New Roman" panose="02020603050405020304" pitchFamily="18" charset="0"/>
              </a:rPr>
              <a:t>. Останній здійснює </a:t>
            </a:r>
            <a:r>
              <a:rPr lang="uk-UA" sz="2200" dirty="0">
                <a:solidFill>
                  <a:srgbClr val="000000"/>
                </a:solidFill>
                <a:latin typeface="Times New Roman" panose="02020603050405020304" pitchFamily="18" charset="0"/>
                <a:cs typeface="Times New Roman" panose="02020603050405020304" pitchFamily="18" charset="0"/>
              </a:rPr>
              <a:t>ініціювання платіжної операції шляхом надання платіжної інструкції платника надавачу платіжних послуг платника на підставі наданої платником цьому надавачу платіжних послуг з ініціювання платіжної операції згоди на ініціювання такої платіжної операції</a:t>
            </a:r>
            <a:r>
              <a:rPr lang="uk-UA" sz="2200" dirty="0" smtClean="0">
                <a:solidFill>
                  <a:srgbClr val="000000"/>
                </a:solidFill>
                <a:latin typeface="Times New Roman" panose="02020603050405020304" pitchFamily="18" charset="0"/>
                <a:cs typeface="Times New Roman" panose="02020603050405020304" pitchFamily="18" charset="0"/>
              </a:rPr>
              <a:t>. 	Порядок </a:t>
            </a:r>
            <a:r>
              <a:rPr lang="uk-UA" sz="2200" dirty="0">
                <a:solidFill>
                  <a:srgbClr val="000000"/>
                </a:solidFill>
                <a:latin typeface="Times New Roman" panose="02020603050405020304" pitchFamily="18" charset="0"/>
                <a:cs typeface="Times New Roman" panose="02020603050405020304" pitchFamily="18" charset="0"/>
              </a:rPr>
              <a:t>надання згоди платником </a:t>
            </a:r>
            <a:r>
              <a:rPr lang="uk-UA" sz="2200" dirty="0" smtClean="0">
                <a:solidFill>
                  <a:srgbClr val="000000"/>
                </a:solidFill>
                <a:latin typeface="Times New Roman" panose="02020603050405020304" pitchFamily="18" charset="0"/>
                <a:cs typeface="Times New Roman" panose="02020603050405020304" pitchFamily="18" charset="0"/>
              </a:rPr>
              <a:t>НПП на </a:t>
            </a:r>
            <a:r>
              <a:rPr lang="uk-UA" sz="2200" dirty="0">
                <a:solidFill>
                  <a:srgbClr val="000000"/>
                </a:solidFill>
                <a:latin typeface="Times New Roman" panose="02020603050405020304" pitchFamily="18" charset="0"/>
                <a:cs typeface="Times New Roman" panose="02020603050405020304" pitchFamily="18" charset="0"/>
              </a:rPr>
              <a:t>виконання платіжної операції, ініційованої надавачем платіжних послуг з ініціювання платіжної операції, визначається договором між платником та Н</a:t>
            </a:r>
            <a:r>
              <a:rPr lang="uk-UA" sz="2200" dirty="0" smtClean="0">
                <a:solidFill>
                  <a:srgbClr val="000000"/>
                </a:solidFill>
                <a:latin typeface="Times New Roman" panose="02020603050405020304" pitchFamily="18" charset="0"/>
                <a:cs typeface="Times New Roman" panose="02020603050405020304" pitchFamily="18" charset="0"/>
              </a:rPr>
              <a:t>ПП </a:t>
            </a:r>
            <a:r>
              <a:rPr lang="uk-UA" sz="2200" dirty="0">
                <a:solidFill>
                  <a:srgbClr val="000000"/>
                </a:solidFill>
                <a:latin typeface="Times New Roman" panose="02020603050405020304" pitchFamily="18" charset="0"/>
                <a:cs typeface="Times New Roman" panose="02020603050405020304" pitchFamily="18" charset="0"/>
              </a:rPr>
              <a:t>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перевіряє заповнення реквізитів платіжної </a:t>
            </a:r>
            <a:r>
              <a:rPr lang="uk-UA" sz="2200" dirty="0" smtClean="0">
                <a:solidFill>
                  <a:srgbClr val="000000"/>
                </a:solidFill>
                <a:latin typeface="Times New Roman" panose="02020603050405020304" pitchFamily="18" charset="0"/>
                <a:cs typeface="Times New Roman" panose="02020603050405020304" pitchFamily="18" charset="0"/>
              </a:rPr>
              <a:t>інструкції. НПП </a:t>
            </a:r>
            <a:r>
              <a:rPr lang="uk-UA" sz="2200" dirty="0">
                <a:solidFill>
                  <a:srgbClr val="000000"/>
                </a:solidFill>
                <a:latin typeface="Times New Roman" panose="02020603050405020304" pitchFamily="18" charset="0"/>
                <a:cs typeface="Times New Roman" panose="02020603050405020304" pitchFamily="18" charset="0"/>
              </a:rPr>
              <a:t>платника відмовляє платнику у виконанні платіжної </a:t>
            </a:r>
            <a:r>
              <a:rPr lang="uk-UA" sz="2200" dirty="0" smtClean="0">
                <a:solidFill>
                  <a:srgbClr val="000000"/>
                </a:solidFill>
                <a:latin typeface="Times New Roman" panose="02020603050405020304" pitchFamily="18" charset="0"/>
                <a:cs typeface="Times New Roman" panose="02020603050405020304" pitchFamily="18" charset="0"/>
              </a:rPr>
              <a:t>інструкції, </a:t>
            </a:r>
            <a:r>
              <a:rPr lang="uk-UA" sz="2200" dirty="0">
                <a:solidFill>
                  <a:srgbClr val="000000"/>
                </a:solidFill>
                <a:latin typeface="Times New Roman" panose="02020603050405020304" pitchFamily="18" charset="0"/>
                <a:cs typeface="Times New Roman" panose="02020603050405020304" pitchFamily="18" charset="0"/>
              </a:rPr>
              <a:t>якщо реквізити платіжної інструкції заповнено з порушенням </a:t>
            </a:r>
            <a:r>
              <a:rPr lang="uk-UA" sz="2200" dirty="0" smtClean="0">
                <a:solidFill>
                  <a:srgbClr val="000000"/>
                </a:solidFill>
                <a:latin typeface="Times New Roman" panose="02020603050405020304" pitchFamily="18" charset="0"/>
                <a:cs typeface="Times New Roman" panose="02020603050405020304" pitchFamily="18" charset="0"/>
              </a:rPr>
              <a:t>вимог </a:t>
            </a:r>
            <a:r>
              <a:rPr lang="uk-UA" sz="2200" dirty="0">
                <a:solidFill>
                  <a:srgbClr val="000000"/>
                </a:solidFill>
                <a:latin typeface="Times New Roman" panose="02020603050405020304" pitchFamily="18" charset="0"/>
                <a:cs typeface="Times New Roman" panose="02020603050405020304" pitchFamily="18" charset="0"/>
              </a:rPr>
              <a:t>Інструкції</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6937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Платник </a:t>
            </a:r>
            <a:r>
              <a:rPr lang="uk-UA" sz="2200" dirty="0">
                <a:solidFill>
                  <a:srgbClr val="000000"/>
                </a:solidFill>
                <a:latin typeface="Times New Roman" panose="02020603050405020304" pitchFamily="18" charset="0"/>
                <a:cs typeface="Times New Roman" panose="02020603050405020304" pitchFamily="18" charset="0"/>
              </a:rPr>
              <a:t>має право зазначати в платіжній інструкції дату валютування, яка не може бути пізніше 10 календарних днів після складання платіжної інструкції</a:t>
            </a:r>
            <a:r>
              <a:rPr lang="uk-UA" sz="2200" dirty="0" smtClean="0">
                <a:solidFill>
                  <a:srgbClr val="000000"/>
                </a:solidFill>
                <a:latin typeface="Times New Roman" panose="02020603050405020304" pitchFamily="18" charset="0"/>
                <a:cs typeface="Times New Roman" panose="02020603050405020304" pitchFamily="18" charset="0"/>
              </a:rPr>
              <a:t>. Сума </a:t>
            </a:r>
            <a:r>
              <a:rPr lang="uk-UA" sz="2200" dirty="0">
                <a:solidFill>
                  <a:srgbClr val="000000"/>
                </a:solidFill>
                <a:latin typeface="Times New Roman" panose="02020603050405020304" pitchFamily="18" charset="0"/>
                <a:cs typeface="Times New Roman" panose="02020603050405020304" pitchFamily="18" charset="0"/>
              </a:rPr>
              <a:t>платіжної операції обліковується до настання дати валютування на рахунку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платника зобов’язаний забезпечити перерахування суми коштів за платіжною операцією на рахунок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отримувача протягом операційного дня в зазначену в платіжній інструкції дату валютування</a:t>
            </a:r>
            <a:r>
              <a:rPr lang="uk-UA" sz="2200" dirty="0" smtClean="0">
                <a:solidFill>
                  <a:srgbClr val="000000"/>
                </a:solidFill>
                <a:latin typeface="Times New Roman" panose="02020603050405020304" pitchFamily="18" charset="0"/>
                <a:cs typeface="Times New Roman" panose="02020603050405020304" pitchFamily="18" charset="0"/>
              </a:rPr>
              <a:t>. Платник </a:t>
            </a:r>
            <a:r>
              <a:rPr lang="uk-UA" sz="2200" dirty="0">
                <a:solidFill>
                  <a:srgbClr val="000000"/>
                </a:solidFill>
                <a:latin typeface="Times New Roman" panose="02020603050405020304" pitchFamily="18" charset="0"/>
                <a:cs typeface="Times New Roman" panose="02020603050405020304" pitchFamily="18" charset="0"/>
              </a:rPr>
              <a:t>має право відкликати платіжну інструкцію до настання дати валютування за умови надання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розпорядження про відкликання платіжної інструкції до кінця операційного часу, що передує даті валютування</a:t>
            </a:r>
            <a:r>
              <a:rPr lang="uk-UA" sz="2200" dirty="0" smtClean="0">
                <a:solidFill>
                  <a:srgbClr val="000000"/>
                </a:solidFill>
                <a:latin typeface="Times New Roman" panose="02020603050405020304" pitchFamily="18" charset="0"/>
                <a:cs typeface="Times New Roman" panose="02020603050405020304" pitchFamily="18" charset="0"/>
              </a:rPr>
              <a:t>. Порядок </a:t>
            </a:r>
            <a:r>
              <a:rPr lang="uk-UA" sz="2200" dirty="0">
                <a:solidFill>
                  <a:srgbClr val="000000"/>
                </a:solidFill>
                <a:latin typeface="Times New Roman" panose="02020603050405020304" pitchFamily="18" charset="0"/>
                <a:cs typeface="Times New Roman" panose="02020603050405020304" pitchFamily="18" charset="0"/>
              </a:rPr>
              <a:t>застосування дати валютування в платіжній системі визначається правилами платіжної системи відповідно до вимог Закону про платіжні послуги.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Платник для ініціювання платіжних операцій має право використовувати один або кілька засобів дистанційної комунікації з надавачем платіжних послуг платника. Порядок застосування засобів дистанційної комунікації, передавання платіжної інструкції, права, обов’язки та відповідальність сторін, порядок вирішення спорів у разі їх виникнення визначаються умовами договору між надавачем платіжних послуг платника та платником.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щодня архівує платіжні інструкції, які сформовані (відправлені) платником </a:t>
            </a:r>
            <a:r>
              <a:rPr lang="uk-UA" sz="2200" dirty="0" smtClean="0">
                <a:solidFill>
                  <a:srgbClr val="000000"/>
                </a:solidFill>
                <a:latin typeface="Times New Roman" panose="02020603050405020304" pitchFamily="18" charset="0"/>
                <a:cs typeface="Times New Roman" panose="02020603050405020304" pitchFamily="18" charset="0"/>
              </a:rPr>
              <a:t>в електронній формі, та зберігає їх протягом строку, установленого</a:t>
            </a:r>
          </a:p>
        </p:txBody>
      </p:sp>
    </p:spTree>
    <p:extLst>
      <p:ext uri="{BB962C8B-B14F-4D97-AF65-F5344CB8AC3E}">
        <p14:creationId xmlns:p14="http://schemas.microsoft.com/office/powerpoint/2010/main" val="2763673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Платник під час використання засобу дистанційної комунікації повинен дотримуватися всіх вимог, що встановлює банк платника, з питань безпеки оброблення платіжних інструкцій в електронній формі. Якщо це передбачено в договорі, то банк платника має право виконувати періодичні перевірки виконання платником вимог щодо захисту інформації та зберігання засобів захисту і припиняти обслуговування платника з використанням засобу дистанційної комунікації в разі невиконання ним вимог безпеки.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Платник має право ініціювати платіжні операції за допомогою платіжного застосунку, який пропонується банком платника, у порядку, визначеному в договорі з ним. НПП платника не несе відповідальності за платіжні операції, здійснені платником за допомогою платіжного застосунку, який ним не пропонується.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приймає від останнього платіжну інструкцію на перерахування коштів для виплати заробітної плати в порядку, визначеному центральним органом виконавчої влади, що забезпечує формування та реалізує державну фінансову політику. НПП платника не перевіряє правильність нарахування, обчислення і строків сплати єдиного внеску на загальнообов’язкове державне соціальне страхування.</a:t>
            </a:r>
          </a:p>
        </p:txBody>
      </p:sp>
    </p:spTree>
    <p:extLst>
      <p:ext uri="{BB962C8B-B14F-4D97-AF65-F5344CB8AC3E}">
        <p14:creationId xmlns:p14="http://schemas.microsoft.com/office/powerpoint/2010/main" val="18466971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Відповідальність за порушення порядку нарахування, обчислення і строків сплати єдиного внеску на загальнообов’язкове державне соціальне страхування несе платник.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приймає платіжні інструкції на виплату оподатковуваного доходу, визначеного розділом IV Податкового кодексу України, лише за умови одночасного подання податковим агентом платіжної інструкції на перерахування до бюджету утриманого податку на доходи фізичних осіб із суми доходу або платіжної інструкції на зарахування коштів у сумі цього податку на єдиний рахунок, визначений статтею 351 Податкового кодексу України, або документального підтвердження його сплати раніше.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Податковий агент, який перераховує дохід, з якого згідно з Податковим кодексом України не утримується податок на доходи фізичних осіб, у реквізиті “Призначення платежу” платіжної інструкції зазначає, що дохід не підлягає оподаткуванню.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Податковий агент у платіжній інструкції на сплату утриманого податку на доходи фізичних осіб із суми заробітної плати в реквізиті “Призначення платежу” повинен зазначити період, за який заробітна плата нарахована.</a:t>
            </a:r>
          </a:p>
        </p:txBody>
      </p:sp>
    </p:spTree>
    <p:extLst>
      <p:ext uri="{BB962C8B-B14F-4D97-AF65-F5344CB8AC3E}">
        <p14:creationId xmlns:p14="http://schemas.microsoft.com/office/powerpoint/2010/main" val="2578925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НПП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внутрішніх</a:t>
            </a:r>
            <a:r>
              <a:rPr lang="ru-RU" sz="2200" dirty="0">
                <a:solidFill>
                  <a:srgbClr val="000000"/>
                </a:solidFill>
                <a:latin typeface="Times New Roman" panose="02020603050405020304" pitchFamily="18" charset="0"/>
                <a:cs typeface="Times New Roman" panose="02020603050405020304" pitchFamily="18" charset="0"/>
              </a:rPr>
              <a:t> документах </a:t>
            </a:r>
            <a:r>
              <a:rPr lang="ru-RU" sz="2200" dirty="0" err="1">
                <a:solidFill>
                  <a:srgbClr val="000000"/>
                </a:solidFill>
                <a:latin typeface="Times New Roman" panose="02020603050405020304" pitchFamily="18" charset="0"/>
                <a:cs typeface="Times New Roman" panose="02020603050405020304" pitchFamily="18" charset="0"/>
              </a:rPr>
              <a:t>самостійно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порядок </a:t>
            </a:r>
            <a:r>
              <a:rPr lang="ru-RU" sz="2200" dirty="0" err="1">
                <a:solidFill>
                  <a:srgbClr val="000000"/>
                </a:solidFill>
                <a:latin typeface="Times New Roman" panose="02020603050405020304" pitchFamily="18" charset="0"/>
                <a:cs typeface="Times New Roman" panose="02020603050405020304" pitchFamily="18" charset="0"/>
              </a:rPr>
              <a:t>подання</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надсилання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податковим</a:t>
            </a:r>
            <a:r>
              <a:rPr lang="ru-RU" sz="2200" dirty="0">
                <a:solidFill>
                  <a:srgbClr val="000000"/>
                </a:solidFill>
                <a:latin typeface="Times New Roman" panose="02020603050405020304" pitchFamily="18" charset="0"/>
                <a:cs typeface="Times New Roman" panose="02020603050405020304" pitchFamily="18" charset="0"/>
              </a:rPr>
              <a:t> агентом документального </a:t>
            </a:r>
            <a:r>
              <a:rPr lang="ru-RU" sz="2200" dirty="0" err="1">
                <a:solidFill>
                  <a:srgbClr val="000000"/>
                </a:solidFill>
                <a:latin typeface="Times New Roman" panose="02020603050405020304" pitchFamily="18" charset="0"/>
                <a:cs typeface="Times New Roman" panose="02020603050405020304" pitchFamily="18" charset="0"/>
              </a:rPr>
              <a:t>підтвердження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сплату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утриманого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податку</a:t>
            </a:r>
            <a:r>
              <a:rPr lang="ru-RU" sz="2200" dirty="0">
                <a:solidFill>
                  <a:srgbClr val="000000"/>
                </a:solidFill>
                <a:latin typeface="Times New Roman" panose="02020603050405020304" pitchFamily="18" charset="0"/>
                <a:cs typeface="Times New Roman" panose="02020603050405020304" pitchFamily="18" charset="0"/>
              </a:rPr>
              <a:t> на доходи </a:t>
            </a:r>
            <a:r>
              <a:rPr lang="ru-RU" sz="2200" dirty="0" err="1">
                <a:solidFill>
                  <a:srgbClr val="000000"/>
                </a:solidFill>
                <a:latin typeface="Times New Roman" panose="02020603050405020304" pitchFamily="18" charset="0"/>
                <a:cs typeface="Times New Roman" panose="02020603050405020304" pitchFamily="18" charset="0"/>
              </a:rPr>
              <a:t>фізичних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заробітної</a:t>
            </a:r>
            <a:r>
              <a:rPr lang="ru-RU" sz="2200" dirty="0">
                <a:solidFill>
                  <a:srgbClr val="000000"/>
                </a:solidFill>
                <a:latin typeface="Times New Roman" panose="02020603050405020304" pitchFamily="18" charset="0"/>
                <a:cs typeface="Times New Roman" panose="02020603050405020304" pitchFamily="18" charset="0"/>
              </a:rPr>
              <a:t> плати. НПП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перевіряє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правильність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нарахування</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своєчасність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сплати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податковим</a:t>
            </a:r>
            <a:r>
              <a:rPr lang="ru-RU" sz="2200" dirty="0">
                <a:solidFill>
                  <a:srgbClr val="000000"/>
                </a:solidFill>
                <a:latin typeface="Times New Roman" panose="02020603050405020304" pitchFamily="18" charset="0"/>
                <a:cs typeface="Times New Roman" panose="02020603050405020304" pitchFamily="18" charset="0"/>
              </a:rPr>
              <a:t> агентом </a:t>
            </a:r>
            <a:r>
              <a:rPr lang="ru-RU" sz="2200" dirty="0" err="1">
                <a:solidFill>
                  <a:srgbClr val="000000"/>
                </a:solidFill>
                <a:latin typeface="Times New Roman" panose="02020603050405020304" pitchFamily="18" charset="0"/>
                <a:cs typeface="Times New Roman" panose="02020603050405020304" pitchFamily="18" charset="0"/>
              </a:rPr>
              <a:t>податку</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відповідного</a:t>
            </a:r>
            <a:r>
              <a:rPr lang="ru-RU" sz="2200" dirty="0">
                <a:solidFill>
                  <a:srgbClr val="000000"/>
                </a:solidFill>
                <a:latin typeface="Times New Roman" panose="02020603050405020304" pitchFamily="18" charset="0"/>
                <a:cs typeface="Times New Roman" panose="02020603050405020304" pitchFamily="18" charset="0"/>
              </a:rPr>
              <a:t> бюджету.</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1569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4. Порядок </a:t>
            </a:r>
            <a:r>
              <a:rPr lang="ru-RU" sz="2400" b="1" dirty="0" err="1">
                <a:solidFill>
                  <a:srgbClr val="000000"/>
                </a:solidFill>
                <a:latin typeface="Times New Roman" panose="02020603050405020304" pitchFamily="18" charset="0"/>
                <a:cs typeface="Times New Roman" panose="02020603050405020304" pitchFamily="18" charset="0"/>
              </a:rPr>
              <a:t>виконання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надавачами</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платіжних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послуг</a:t>
            </a:r>
            <a:r>
              <a:rPr lang="ru-RU" sz="2400" b="1" dirty="0">
                <a:solidFill>
                  <a:srgbClr val="000000"/>
                </a:solidFill>
                <a:latin typeface="Times New Roman" panose="02020603050405020304" pitchFamily="18" charset="0"/>
                <a:cs typeface="Times New Roman" panose="02020603050405020304" pitchFamily="18" charset="0"/>
              </a:rPr>
              <a:t> дебетового </a:t>
            </a:r>
            <a:r>
              <a:rPr lang="ru-RU" sz="2400" b="1" dirty="0" err="1">
                <a:solidFill>
                  <a:srgbClr val="000000"/>
                </a:solidFill>
                <a:latin typeface="Times New Roman" panose="02020603050405020304" pitchFamily="18" charset="0"/>
                <a:cs typeface="Times New Roman" panose="02020603050405020304" pitchFamily="18" charset="0"/>
              </a:rPr>
              <a:t>переказу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коштів</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Ініціатором </a:t>
            </a:r>
            <a:r>
              <a:rPr lang="uk-UA" sz="2200" i="1" dirty="0">
                <a:solidFill>
                  <a:srgbClr val="000000"/>
                </a:solidFill>
                <a:latin typeface="Times New Roman" panose="02020603050405020304" pitchFamily="18" charset="0"/>
                <a:cs typeface="Times New Roman" panose="02020603050405020304" pitchFamily="18" charset="0"/>
              </a:rPr>
              <a:t>платіжної операції під час дебетового переказу коштів з рахунку платника за його згодою </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err="1" smtClean="0">
                <a:solidFill>
                  <a:srgbClr val="000000"/>
                </a:solidFill>
                <a:latin typeface="Times New Roman" panose="02020603050405020304" pitchFamily="18" charset="0"/>
                <a:cs typeface="Times New Roman" panose="02020603050405020304" pitchFamily="18" charset="0"/>
              </a:rPr>
              <a:t>дебетування</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рахунку) може бути отримувач, </a:t>
            </a:r>
            <a:r>
              <a:rPr lang="uk-UA" sz="2200" dirty="0" err="1">
                <a:solidFill>
                  <a:srgbClr val="000000"/>
                </a:solidFill>
                <a:latin typeface="Times New Roman" panose="02020603050405020304" pitchFamily="18" charset="0"/>
                <a:cs typeface="Times New Roman" panose="02020603050405020304" pitchFamily="18" charset="0"/>
              </a:rPr>
              <a:t>обтяжувач</a:t>
            </a:r>
            <a:r>
              <a:rPr lang="uk-UA" sz="2200" dirty="0">
                <a:solidFill>
                  <a:srgbClr val="000000"/>
                </a:solidFill>
                <a:latin typeface="Times New Roman" panose="02020603050405020304" pitchFamily="18" charset="0"/>
                <a:cs typeface="Times New Roman" panose="02020603050405020304" pitchFamily="18" charset="0"/>
              </a:rPr>
              <a:t> у випадках, передбачених договором з платником.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Порядок </a:t>
            </a:r>
            <a:r>
              <a:rPr lang="uk-UA" sz="2200" dirty="0">
                <a:solidFill>
                  <a:srgbClr val="000000"/>
                </a:solidFill>
                <a:latin typeface="Times New Roman" panose="02020603050405020304" pitchFamily="18" charset="0"/>
                <a:cs typeface="Times New Roman" panose="02020603050405020304" pitchFamily="18" charset="0"/>
              </a:rPr>
              <a:t>надання платником згоди на виконання платіжної операції з </a:t>
            </a:r>
            <a:r>
              <a:rPr lang="uk-UA" sz="2200" dirty="0" err="1">
                <a:solidFill>
                  <a:srgbClr val="000000"/>
                </a:solidFill>
                <a:latin typeface="Times New Roman" panose="02020603050405020304" pitchFamily="18" charset="0"/>
                <a:cs typeface="Times New Roman" panose="02020603050405020304" pitchFamily="18" charset="0"/>
              </a:rPr>
              <a:t>дебетування</a:t>
            </a:r>
            <a:r>
              <a:rPr lang="uk-UA" sz="2200" dirty="0">
                <a:solidFill>
                  <a:srgbClr val="000000"/>
                </a:solidFill>
                <a:latin typeface="Times New Roman" panose="02020603050405020304" pitchFamily="18" charset="0"/>
                <a:cs typeface="Times New Roman" panose="02020603050405020304" pitchFamily="18" charset="0"/>
              </a:rPr>
              <a:t> рахунку отримувачем, умови, за яких надавач платіжних послуг платника повинен </a:t>
            </a:r>
            <a:r>
              <a:rPr lang="uk-UA" sz="2200" dirty="0" smtClean="0">
                <a:solidFill>
                  <a:srgbClr val="000000"/>
                </a:solidFill>
                <a:latin typeface="Times New Roman" panose="02020603050405020304" pitchFamily="18" charset="0"/>
                <a:cs typeface="Times New Roman" panose="02020603050405020304" pitchFamily="18" charset="0"/>
              </a:rPr>
              <a:t>здійснити </a:t>
            </a:r>
            <a:r>
              <a:rPr lang="uk-UA" sz="2200" dirty="0" err="1">
                <a:solidFill>
                  <a:srgbClr val="000000"/>
                </a:solidFill>
                <a:latin typeface="Times New Roman" panose="02020603050405020304" pitchFamily="18" charset="0"/>
                <a:cs typeface="Times New Roman" panose="02020603050405020304" pitchFamily="18" charset="0"/>
              </a:rPr>
              <a:t>дебетування</a:t>
            </a:r>
            <a:r>
              <a:rPr lang="uk-UA" sz="2200" dirty="0">
                <a:solidFill>
                  <a:srgbClr val="000000"/>
                </a:solidFill>
                <a:latin typeface="Times New Roman" panose="02020603050405020304" pitchFamily="18" charset="0"/>
                <a:cs typeface="Times New Roman" panose="02020603050405020304" pitchFamily="18" charset="0"/>
              </a:rPr>
              <a:t> рахунку на підставі платіжної інструкції отримувача, визначаються договором між платником та </a:t>
            </a:r>
            <a:r>
              <a:rPr lang="uk-UA" sz="2200" dirty="0" smtClean="0">
                <a:solidFill>
                  <a:srgbClr val="000000"/>
                </a:solidFill>
                <a:latin typeface="Times New Roman" panose="02020603050405020304" pitchFamily="18" charset="0"/>
                <a:cs typeface="Times New Roman" panose="02020603050405020304" pitchFamily="18" charset="0"/>
              </a:rPr>
              <a:t>банком </a:t>
            </a:r>
            <a:r>
              <a:rPr lang="uk-UA" sz="2200" dirty="0">
                <a:solidFill>
                  <a:srgbClr val="000000"/>
                </a:solidFill>
                <a:latin typeface="Times New Roman" panose="02020603050405020304" pitchFamily="18" charset="0"/>
                <a:cs typeface="Times New Roman" panose="02020603050405020304" pitchFamily="18" charset="0"/>
              </a:rPr>
              <a:t>платника. Перед отриманням згоди платника на виконання кожної платіжної операції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зобов’язаний застосовувати посилену автентифікацію користувача.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Платник </a:t>
            </a:r>
            <a:r>
              <a:rPr lang="uk-UA" sz="2200" dirty="0">
                <a:solidFill>
                  <a:srgbClr val="000000"/>
                </a:solidFill>
                <a:latin typeface="Times New Roman" panose="02020603050405020304" pitchFamily="18" charset="0"/>
                <a:cs typeface="Times New Roman" panose="02020603050405020304" pitchFamily="18" charset="0"/>
              </a:rPr>
              <a:t>має право на відшкодування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суми виконаної акцептованої платіжної операції, ініційованої отримувачем, відповідно до вимог Закону про платіжні послуги.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Платіжні </a:t>
            </a:r>
            <a:r>
              <a:rPr lang="uk-UA" sz="2200" dirty="0">
                <a:solidFill>
                  <a:srgbClr val="000000"/>
                </a:solidFill>
                <a:latin typeface="Times New Roman" panose="02020603050405020304" pitchFamily="18" charset="0"/>
                <a:cs typeface="Times New Roman" panose="02020603050405020304" pitchFamily="18" charset="0"/>
              </a:rPr>
              <a:t>операції, ініційовані </a:t>
            </a:r>
            <a:r>
              <a:rPr lang="uk-UA" sz="2200" dirty="0" err="1">
                <a:solidFill>
                  <a:srgbClr val="000000"/>
                </a:solidFill>
                <a:latin typeface="Times New Roman" panose="02020603050405020304" pitchFamily="18" charset="0"/>
                <a:cs typeface="Times New Roman" panose="02020603050405020304" pitchFamily="18" charset="0"/>
              </a:rPr>
              <a:t>обтяжувачем</a:t>
            </a:r>
            <a:r>
              <a:rPr lang="uk-UA" sz="2200" dirty="0">
                <a:solidFill>
                  <a:srgbClr val="000000"/>
                </a:solidFill>
                <a:latin typeface="Times New Roman" panose="02020603050405020304" pitchFamily="18" charset="0"/>
                <a:cs typeface="Times New Roman" panose="02020603050405020304" pitchFamily="18" charset="0"/>
              </a:rPr>
              <a:t> з метою звернення стягнення на предмет обтяження, яким є майнові права на грошові кошти на рахунку платника, не потребують надання платником згоди на їх виконання, за умови повідомлення платником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платника про таке обтяження.</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9929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Отримувач </a:t>
            </a:r>
            <a:r>
              <a:rPr lang="uk-UA" sz="2200" dirty="0">
                <a:solidFill>
                  <a:srgbClr val="000000"/>
                </a:solidFill>
                <a:latin typeface="Times New Roman" panose="02020603050405020304" pitchFamily="18" charset="0"/>
                <a:cs typeface="Times New Roman" panose="02020603050405020304" pitchFamily="18" charset="0"/>
              </a:rPr>
              <a:t>має право відкликати платіжну інструкцію до моменту списання коштів з рахунку платника за умови погодження з надавачем платіжних послуг платника</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Обтяжувач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право відкликати платіжну інструкцію до моменту списання коштів з рахунку платника</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Отримувач </a:t>
            </a:r>
            <a:r>
              <a:rPr lang="uk-UA" sz="2200" dirty="0">
                <a:solidFill>
                  <a:srgbClr val="000000"/>
                </a:solidFill>
                <a:latin typeface="Times New Roman" panose="02020603050405020304" pitchFamily="18" charset="0"/>
                <a:cs typeface="Times New Roman" panose="02020603050405020304" pitchFamily="18" charset="0"/>
              </a:rPr>
              <a:t>(</a:t>
            </a:r>
            <a:r>
              <a:rPr lang="uk-UA" sz="2200" dirty="0" err="1">
                <a:solidFill>
                  <a:srgbClr val="000000"/>
                </a:solidFill>
                <a:latin typeface="Times New Roman" panose="02020603050405020304" pitchFamily="18" charset="0"/>
                <a:cs typeface="Times New Roman" panose="02020603050405020304" pitchFamily="18" charset="0"/>
              </a:rPr>
              <a:t>обтяжувач</a:t>
            </a:r>
            <a:r>
              <a:rPr lang="uk-UA" sz="2200" dirty="0">
                <a:solidFill>
                  <a:srgbClr val="000000"/>
                </a:solidFill>
                <a:latin typeface="Times New Roman" panose="02020603050405020304" pitchFamily="18" charset="0"/>
                <a:cs typeface="Times New Roman" panose="02020603050405020304" pitchFamily="18" charset="0"/>
              </a:rPr>
              <a:t>) надає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отримувача розпорядження про відкликання платіжної інструкції за формою та в порядку, визначених у договорі з надавачем платіжних послуг отримувача</a:t>
            </a: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отримувача забезпечує надання/передавання розпорядження про відкликання платіжної інструкції надавачу платіжних послуг платника в межах строків, погоджених з отримувачем.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Отримувач </a:t>
            </a:r>
            <a:r>
              <a:rPr lang="uk-UA" sz="2200" dirty="0">
                <a:solidFill>
                  <a:srgbClr val="000000"/>
                </a:solidFill>
                <a:latin typeface="Times New Roman" panose="02020603050405020304" pitchFamily="18" charset="0"/>
                <a:cs typeface="Times New Roman" panose="02020603050405020304" pitchFamily="18" charset="0"/>
              </a:rPr>
              <a:t>для ініціювання платіжної операції з </a:t>
            </a:r>
            <a:r>
              <a:rPr lang="uk-UA" sz="2200" dirty="0" err="1">
                <a:solidFill>
                  <a:srgbClr val="000000"/>
                </a:solidFill>
                <a:latin typeface="Times New Roman" panose="02020603050405020304" pitchFamily="18" charset="0"/>
                <a:cs typeface="Times New Roman" panose="02020603050405020304" pitchFamily="18" charset="0"/>
              </a:rPr>
              <a:t>дебетування</a:t>
            </a:r>
            <a:r>
              <a:rPr lang="uk-UA" sz="2200" dirty="0">
                <a:solidFill>
                  <a:srgbClr val="000000"/>
                </a:solidFill>
                <a:latin typeface="Times New Roman" panose="02020603050405020304" pitchFamily="18" charset="0"/>
                <a:cs typeface="Times New Roman" panose="02020603050405020304" pitchFamily="18" charset="0"/>
              </a:rPr>
              <a:t> рахунку платника оформляє платіжну інструкцію, яка повинна містити реквізити, визначені в </a:t>
            </a:r>
            <a:r>
              <a:rPr lang="uk-UA" sz="2200" dirty="0" smtClean="0">
                <a:solidFill>
                  <a:srgbClr val="000000"/>
                </a:solidFill>
                <a:latin typeface="Times New Roman" panose="02020603050405020304" pitchFamily="18" charset="0"/>
                <a:cs typeface="Times New Roman" panose="02020603050405020304" pitchFamily="18" charset="0"/>
              </a:rPr>
              <a:t>Інструкції.</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Отримувач </a:t>
            </a:r>
            <a:r>
              <a:rPr lang="uk-UA" sz="2200" dirty="0">
                <a:solidFill>
                  <a:srgbClr val="000000"/>
                </a:solidFill>
                <a:latin typeface="Times New Roman" panose="02020603050405020304" pitchFamily="18" charset="0"/>
                <a:cs typeface="Times New Roman" panose="02020603050405020304" pitchFamily="18" charset="0"/>
              </a:rPr>
              <a:t>у реквізиті “Призначення платежу” платіжної інструкції повинен зазначити назву, номер і дату договору з платником, яким передбачене право отримувача на </a:t>
            </a:r>
            <a:r>
              <a:rPr lang="uk-UA" sz="2200" dirty="0" err="1">
                <a:solidFill>
                  <a:srgbClr val="000000"/>
                </a:solidFill>
                <a:latin typeface="Times New Roman" panose="02020603050405020304" pitchFamily="18" charset="0"/>
                <a:cs typeface="Times New Roman" panose="02020603050405020304" pitchFamily="18" charset="0"/>
              </a:rPr>
              <a:t>дебетування</a:t>
            </a:r>
            <a:r>
              <a:rPr lang="uk-UA" sz="2200" dirty="0">
                <a:solidFill>
                  <a:srgbClr val="000000"/>
                </a:solidFill>
                <a:latin typeface="Times New Roman" panose="02020603050405020304" pitchFamily="18" charset="0"/>
                <a:cs typeface="Times New Roman" panose="02020603050405020304" pitchFamily="18" charset="0"/>
              </a:rPr>
              <a:t> рахунку </a:t>
            </a:r>
            <a:r>
              <a:rPr lang="uk-UA" sz="2200" dirty="0" smtClean="0">
                <a:solidFill>
                  <a:srgbClr val="000000"/>
                </a:solidFill>
                <a:latin typeface="Times New Roman" panose="02020603050405020304" pitchFamily="18" charset="0"/>
                <a:cs typeface="Times New Roman" panose="02020603050405020304" pitchFamily="18" charset="0"/>
              </a:rPr>
              <a:t>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Надавач платіжних послуг отримувача перевіряє в платіжній інструкції заповнення реквізитів отримувача та підпис отримувача на відповідність вимогам додатка до цієї Інструкції</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50482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отримувача зобов’язаний забезпечити надання/передавання платіжної інструкції, оформленої отримувачем, надавачу платіжних послуг платника в межах строків, погоджених з отримувачем для забезпечення виконання платіжної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отримувача в платіжній інструкції, оформленій в паперовій формі, обов’язково заповнює реквізит “Дата надходження”, засвідчуючи її власноручним підписом уповноваженого працівника надавача платіжних послуг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перевіряє в платіжній інструкції, оформленій отримувачем, заповнення реквізитів </a:t>
            </a:r>
            <a:r>
              <a:rPr lang="uk-UA" sz="2200" dirty="0" smtClean="0">
                <a:solidFill>
                  <a:srgbClr val="000000"/>
                </a:solidFill>
                <a:latin typeface="Times New Roman" panose="02020603050405020304" pitchFamily="18" charset="0"/>
                <a:cs typeface="Times New Roman" panose="02020603050405020304" pitchFamily="18" charset="0"/>
              </a:rPr>
              <a:t>платника </a:t>
            </a:r>
            <a:r>
              <a:rPr lang="uk-UA" sz="2200" dirty="0">
                <a:solidFill>
                  <a:srgbClr val="000000"/>
                </a:solidFill>
                <a:latin typeface="Times New Roman" panose="02020603050405020304" pitchFamily="18" charset="0"/>
                <a:cs typeface="Times New Roman" panose="02020603050405020304" pitchFamily="18" charset="0"/>
              </a:rPr>
              <a:t>та наявність згоди платника на виконання платіжної операції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має право передбачити в договорі з платником виконання платіжних операцій, пов’язаних між собою спільними ознаками, у визначений період часу </a:t>
            </a:r>
            <a:r>
              <a:rPr lang="uk-UA" sz="2200" dirty="0" smtClean="0">
                <a:solidFill>
                  <a:srgbClr val="000000"/>
                </a:solidFill>
                <a:latin typeface="Times New Roman" panose="02020603050405020304" pitchFamily="18" charset="0"/>
                <a:cs typeface="Times New Roman" panose="02020603050405020304" pitchFamily="18" charset="0"/>
              </a:rPr>
              <a:t>(пов’язані </a:t>
            </a:r>
            <a:r>
              <a:rPr lang="uk-UA" sz="2200" dirty="0">
                <a:solidFill>
                  <a:srgbClr val="000000"/>
                </a:solidFill>
                <a:latin typeface="Times New Roman" panose="02020603050405020304" pitchFamily="18" charset="0"/>
                <a:cs typeface="Times New Roman" panose="02020603050405020304" pitchFamily="18" charset="0"/>
              </a:rPr>
              <a:t>між собою платіжні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Перелік </a:t>
            </a:r>
            <a:r>
              <a:rPr lang="uk-UA" sz="2200" dirty="0">
                <a:solidFill>
                  <a:srgbClr val="000000"/>
                </a:solidFill>
                <a:latin typeface="Times New Roman" panose="02020603050405020304" pitchFamily="18" charset="0"/>
                <a:cs typeface="Times New Roman" panose="02020603050405020304" pitchFamily="18" charset="0"/>
              </a:rPr>
              <a:t>інформації, яка потрібна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для виконання пов’язаних між собою платіжних операцій, та порядок надання згоди платником на виконання першої з пов’язаних між собою платіжних операцій визначаються договором між платником та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9357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(недостатності) коштів на рахунках платника, якщо інше не передбачено договором між платником </a:t>
            </a:r>
            <a:r>
              <a:rPr lang="uk-UA" sz="2200" dirty="0">
                <a:solidFill>
                  <a:srgbClr val="000000"/>
                </a:solidFill>
                <a:latin typeface="Times New Roman" panose="02020603050405020304" pitchFamily="18" charset="0"/>
                <a:cs typeface="Times New Roman" panose="02020603050405020304" pitchFamily="18" charset="0"/>
              </a:rPr>
              <a:t>та надавачем платіжних послуг платника.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за наявності такого положення в договорі повідомляє платника про невиконані платіжні інструкції з отриманням від нього письмового повідомлення (в електронній або паперовій формі) про отримання такого повідомлення в порядку, визначеному в договорі.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Ініціатор </a:t>
            </a:r>
            <a:r>
              <a:rPr lang="uk-UA" sz="2200" dirty="0">
                <a:solidFill>
                  <a:srgbClr val="000000"/>
                </a:solidFill>
                <a:latin typeface="Times New Roman" panose="02020603050405020304" pitchFamily="18" charset="0"/>
                <a:cs typeface="Times New Roman" panose="02020603050405020304" pitchFamily="18" charset="0"/>
              </a:rPr>
              <a:t>(особа, яка на законних підставах ініціює платіжну операцію шляхом формування та/або подання відповідної платіжної інструкції, уключаючи застосування платіжного інструменту. До ініціаторів належать платник, отримувач, стягувач, </a:t>
            </a:r>
            <a:r>
              <a:rPr lang="uk-UA" sz="2200" dirty="0" err="1">
                <a:solidFill>
                  <a:srgbClr val="000000"/>
                </a:solidFill>
                <a:latin typeface="Times New Roman" panose="02020603050405020304" pitchFamily="18" charset="0"/>
                <a:cs typeface="Times New Roman" panose="02020603050405020304" pitchFamily="18" charset="0"/>
              </a:rPr>
              <a:t>обтяжувач</a:t>
            </a:r>
            <a:r>
              <a:rPr lang="uk-UA" sz="2200" dirty="0" smtClean="0">
                <a:solidFill>
                  <a:srgbClr val="000000"/>
                </a:solidFill>
                <a:latin typeface="Times New Roman" panose="02020603050405020304" pitchFamily="18" charset="0"/>
                <a:cs typeface="Times New Roman" panose="02020603050405020304" pitchFamily="18" charset="0"/>
              </a:rPr>
              <a:t>) має </a:t>
            </a:r>
            <a:r>
              <a:rPr lang="uk-UA" sz="2200" dirty="0">
                <a:solidFill>
                  <a:srgbClr val="000000"/>
                </a:solidFill>
                <a:latin typeface="Times New Roman" panose="02020603050405020304" pitchFamily="18" charset="0"/>
                <a:cs typeface="Times New Roman" panose="02020603050405020304" pitchFamily="18" charset="0"/>
              </a:rPr>
              <a:t>право оформити платіжну інструкцію в електронній або паперовій </a:t>
            </a:r>
            <a:r>
              <a:rPr lang="uk-UA" sz="2200" dirty="0" smtClean="0">
                <a:solidFill>
                  <a:srgbClr val="000000"/>
                </a:solidFill>
                <a:latin typeface="Times New Roman" panose="02020603050405020304" pitchFamily="18" charset="0"/>
                <a:cs typeface="Times New Roman" panose="02020603050405020304" pitchFamily="18" charset="0"/>
              </a:rPr>
              <a:t>формі.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Форма</a:t>
            </a:r>
            <a:r>
              <a:rPr lang="uk-UA" sz="2200" dirty="0">
                <a:solidFill>
                  <a:srgbClr val="000000"/>
                </a:solidFill>
                <a:latin typeface="Times New Roman" panose="02020603050405020304" pitchFamily="18" charset="0"/>
                <a:cs typeface="Times New Roman" panose="02020603050405020304" pitchFamily="18" charset="0"/>
              </a:rPr>
              <a:t>, порядок надання платіжної інструкції, засоби дистанційної комунікації для ініціювання платіжних операцій визначаються умовами договору між користувачем і надавачем платіжної послуги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Ініціатор заповнює реквізити платіжної інструкції державною мовою з урахуванням вимог, зазначених в указівках щодо заповнення реквізитів платіжної інструкції, оформленої в паперовій або електронній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НПП у </a:t>
            </a:r>
            <a:r>
              <a:rPr lang="ru-RU" sz="2200" dirty="0" err="1">
                <a:solidFill>
                  <a:srgbClr val="000000"/>
                </a:solidFill>
                <a:latin typeface="Times New Roman" panose="02020603050405020304" pitchFamily="18" charset="0"/>
                <a:cs typeface="Times New Roman" panose="02020603050405020304" pitchFamily="18" charset="0"/>
              </a:rPr>
              <a:t>своїх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внутрішніх</a:t>
            </a:r>
            <a:r>
              <a:rPr lang="ru-RU" sz="2200" dirty="0">
                <a:solidFill>
                  <a:srgbClr val="000000"/>
                </a:solidFill>
                <a:latin typeface="Times New Roman" panose="02020603050405020304" pitchFamily="18" charset="0"/>
                <a:cs typeface="Times New Roman" panose="02020603050405020304" pitchFamily="18" charset="0"/>
              </a:rPr>
              <a:t> документах з </a:t>
            </a:r>
            <a:r>
              <a:rPr lang="ru-RU" sz="2200" dirty="0" err="1">
                <a:solidFill>
                  <a:srgbClr val="000000"/>
                </a:solidFill>
                <a:latin typeface="Times New Roman" panose="02020603050405020304" pitchFamily="18" charset="0"/>
                <a:cs typeface="Times New Roman" panose="02020603050405020304" pitchFamily="18" charset="0"/>
              </a:rPr>
              <a:t>питань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безготівкових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розрахунків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8820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Ініціатором </a:t>
            </a:r>
            <a:r>
              <a:rPr lang="uk-UA" sz="2200" i="1" dirty="0">
                <a:solidFill>
                  <a:srgbClr val="000000"/>
                </a:solidFill>
                <a:latin typeface="Times New Roman" panose="02020603050405020304" pitchFamily="18" charset="0"/>
                <a:cs typeface="Times New Roman" panose="02020603050405020304" pitchFamily="18" charset="0"/>
              </a:rPr>
              <a:t>платіжної операції під час дебетового переказу коштів із рахунку платника без його згоди</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[примусове </a:t>
            </a:r>
            <a:r>
              <a:rPr lang="uk-UA" sz="2200" dirty="0">
                <a:solidFill>
                  <a:srgbClr val="000000"/>
                </a:solidFill>
                <a:latin typeface="Times New Roman" panose="02020603050405020304" pitchFamily="18" charset="0"/>
                <a:cs typeface="Times New Roman" panose="02020603050405020304" pitchFamily="18" charset="0"/>
              </a:rPr>
              <a:t>списання (стягнення) коштів] є орган державної виконавчої служби (державні виконавці)/приватні виконавці та контролюючий орган </a:t>
            </a:r>
            <a:r>
              <a:rPr lang="uk-UA" sz="2200" dirty="0" smtClean="0">
                <a:solidFill>
                  <a:srgbClr val="000000"/>
                </a:solidFill>
                <a:latin typeface="Times New Roman" panose="02020603050405020304" pitchFamily="18" charset="0"/>
                <a:cs typeface="Times New Roman" panose="02020603050405020304" pitchFamily="18" charset="0"/>
              </a:rPr>
              <a:t>(стягувач</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виконує примусове списання (стягнення) коштів із рахунків, відкритих платникам відповідно до нормативно-правового </a:t>
            </a:r>
            <a:r>
              <a:rPr lang="uk-UA" sz="2200" dirty="0" err="1">
                <a:solidFill>
                  <a:srgbClr val="000000"/>
                </a:solidFill>
                <a:latin typeface="Times New Roman" panose="02020603050405020304" pitchFamily="18" charset="0"/>
                <a:cs typeface="Times New Roman" panose="02020603050405020304" pitchFamily="18" charset="0"/>
              </a:rPr>
              <a:t>акта</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з питань відкриття і закриття рахунків користувачам надавачами платіжних послуг.</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Стягувач </a:t>
            </a:r>
            <a:r>
              <a:rPr lang="uk-UA" sz="2200" dirty="0">
                <a:solidFill>
                  <a:srgbClr val="000000"/>
                </a:solidFill>
                <a:latin typeface="Times New Roman" panose="02020603050405020304" pitchFamily="18" charset="0"/>
                <a:cs typeface="Times New Roman" panose="02020603050405020304" pitchFamily="18" charset="0"/>
              </a:rPr>
              <a:t>ініціює примусове </a:t>
            </a:r>
            <a:r>
              <a:rPr lang="uk-UA" sz="2200" dirty="0" smtClean="0">
                <a:solidFill>
                  <a:srgbClr val="000000"/>
                </a:solidFill>
                <a:latin typeface="Times New Roman" panose="02020603050405020304" pitchFamily="18" charset="0"/>
                <a:cs typeface="Times New Roman" panose="02020603050405020304" pitchFamily="18" charset="0"/>
              </a:rPr>
              <a:t>списання </a:t>
            </a:r>
            <a:r>
              <a:rPr lang="uk-UA" sz="2200" dirty="0">
                <a:solidFill>
                  <a:srgbClr val="000000"/>
                </a:solidFill>
                <a:latin typeface="Times New Roman" panose="02020603050405020304" pitchFamily="18" charset="0"/>
                <a:cs typeface="Times New Roman" panose="02020603050405020304" pitchFamily="18" charset="0"/>
              </a:rPr>
              <a:t>коштів із:</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рахунків </a:t>
            </a:r>
            <a:r>
              <a:rPr lang="uk-UA" sz="2200" dirty="0">
                <a:solidFill>
                  <a:srgbClr val="000000"/>
                </a:solidFill>
                <a:latin typeface="Times New Roman" panose="02020603050405020304" pitchFamily="18" charset="0"/>
                <a:cs typeface="Times New Roman" panose="02020603050405020304" pitchFamily="18" charset="0"/>
              </a:rPr>
              <a:t>платників ‒ на підставі виконавчих документів, установлених законодавством України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рахунків платників податків ‒ на підставі рішення суду або рішення керівника (його </a:t>
            </a:r>
            <a:r>
              <a:rPr lang="uk-UA" sz="2200" dirty="0" smtClean="0">
                <a:solidFill>
                  <a:srgbClr val="000000"/>
                </a:solidFill>
                <a:latin typeface="Times New Roman" panose="02020603050405020304" pitchFamily="18" charset="0"/>
                <a:cs typeface="Times New Roman" panose="02020603050405020304" pitchFamily="18" charset="0"/>
              </a:rPr>
              <a:t>заступника, уповноваженої </a:t>
            </a:r>
            <a:r>
              <a:rPr lang="uk-UA" sz="2200" dirty="0">
                <a:solidFill>
                  <a:srgbClr val="000000"/>
                </a:solidFill>
                <a:latin typeface="Times New Roman" panose="02020603050405020304" pitchFamily="18" charset="0"/>
                <a:cs typeface="Times New Roman" panose="02020603050405020304" pitchFamily="18" charset="0"/>
              </a:rPr>
              <a:t>особи) контролюючого органу (за умов, визначених у пункті 95.5 статті 95 </a:t>
            </a:r>
            <a:r>
              <a:rPr lang="uk-UA" sz="2200" dirty="0" smtClean="0">
                <a:solidFill>
                  <a:srgbClr val="000000"/>
                </a:solidFill>
                <a:latin typeface="Times New Roman" panose="02020603050405020304" pitchFamily="18" charset="0"/>
                <a:cs typeface="Times New Roman" panose="02020603050405020304" pitchFamily="18" charset="0"/>
              </a:rPr>
              <a:t>ПКУ);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рахунків суб’єктів господарювання ‒ на підставі рішення суду;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розрахункового рахунку небанківського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 на підставі судового рішення за зобов’язаннями небанківського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перед користувачем за умови, що таке зобов’язання пов’язано з наданням платіжних послуг небанківським </a:t>
            </a:r>
            <a:r>
              <a:rPr lang="uk-UA" sz="2200" dirty="0" smtClean="0">
                <a:solidFill>
                  <a:srgbClr val="000000"/>
                </a:solidFill>
                <a:latin typeface="Times New Roman" panose="02020603050405020304" pitchFamily="18" charset="0"/>
                <a:cs typeface="Times New Roman" panose="02020603050405020304" pitchFamily="18" charset="0"/>
              </a:rPr>
              <a:t>НПП.</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примусове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списання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оформлена </a:t>
            </a:r>
            <a:r>
              <a:rPr lang="ru-RU" sz="2200" dirty="0" err="1">
                <a:solidFill>
                  <a:srgbClr val="000000"/>
                </a:solidFill>
                <a:latin typeface="Times New Roman" panose="02020603050405020304" pitchFamily="18" charset="0"/>
                <a:cs typeface="Times New Roman" panose="02020603050405020304" pitchFamily="18" charset="0"/>
              </a:rPr>
              <a:t>стягувачем</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електронній</a:t>
            </a:r>
            <a:r>
              <a:rPr lang="ru-RU"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4539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або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паперовій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повинна </a:t>
            </a:r>
            <a:r>
              <a:rPr lang="ru-RU" sz="2200" dirty="0" err="1">
                <a:solidFill>
                  <a:srgbClr val="000000"/>
                </a:solidFill>
                <a:latin typeface="Times New Roman" panose="02020603050405020304" pitchFamily="18" charset="0"/>
                <a:cs typeface="Times New Roman" panose="02020603050405020304" pitchFamily="18" charset="0"/>
              </a:rPr>
              <a:t>містити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обов’язкові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реквізити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 дату </a:t>
            </a:r>
            <a:r>
              <a:rPr lang="ru-RU" sz="2200" dirty="0" err="1">
                <a:solidFill>
                  <a:srgbClr val="000000"/>
                </a:solidFill>
                <a:latin typeface="Times New Roman" panose="02020603050405020304" pitchFamily="18" charset="0"/>
                <a:cs typeface="Times New Roman" panose="02020603050405020304" pitchFamily="18" charset="0"/>
              </a:rPr>
              <a:t>складання</a:t>
            </a:r>
            <a:r>
              <a:rPr lang="ru-RU" sz="2200" dirty="0">
                <a:solidFill>
                  <a:srgbClr val="000000"/>
                </a:solidFill>
                <a:latin typeface="Times New Roman" panose="02020603050405020304" pitchFamily="18" charset="0"/>
                <a:cs typeface="Times New Roman" panose="02020603050405020304" pitchFamily="18" charset="0"/>
              </a:rPr>
              <a:t> і номер</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найменування/прізвище, власне ім’я, по батькові (за наявності), код платника та номер його рахунку;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найменування надавача платіжних послуг 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суму цифрами та словами;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призначення платежу;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підпис(и) стягувача/кваліфікований(і) електронний(і) підпис(и) стягувача;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печатку стягувача/кваліфіковану електронну печатку стягувача;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найменування стягувача;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код стягувача та номер його рахунку (заповнюється </a:t>
            </a:r>
            <a:r>
              <a:rPr lang="uk-UA" sz="2200" dirty="0" err="1">
                <a:solidFill>
                  <a:srgbClr val="000000"/>
                </a:solidFill>
                <a:latin typeface="Times New Roman" panose="02020603050405020304" pitchFamily="18" charset="0"/>
                <a:cs typeface="Times New Roman" panose="02020603050405020304" pitchFamily="18" charset="0"/>
              </a:rPr>
              <a:t>стягувачем</a:t>
            </a:r>
            <a:r>
              <a:rPr lang="uk-UA" sz="2200" dirty="0">
                <a:solidFill>
                  <a:srgbClr val="000000"/>
                </a:solidFill>
                <a:latin typeface="Times New Roman" panose="02020603050405020304" pitchFamily="18" charset="0"/>
                <a:cs typeface="Times New Roman" panose="02020603050405020304" pitchFamily="18" charset="0"/>
              </a:rPr>
              <a:t> у разі стягнення за виконавчими документами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найменування отримувача, код отримувача та номер його рахунку [заповнюється </a:t>
            </a:r>
            <a:r>
              <a:rPr lang="uk-UA" sz="2200" dirty="0" err="1">
                <a:solidFill>
                  <a:srgbClr val="000000"/>
                </a:solidFill>
                <a:latin typeface="Times New Roman" panose="02020603050405020304" pitchFamily="18" charset="0"/>
                <a:cs typeface="Times New Roman" panose="02020603050405020304" pitchFamily="18" charset="0"/>
              </a:rPr>
              <a:t>стягувачем</a:t>
            </a:r>
            <a:r>
              <a:rPr lang="uk-UA" sz="2200" dirty="0">
                <a:solidFill>
                  <a:srgbClr val="000000"/>
                </a:solidFill>
                <a:latin typeface="Times New Roman" panose="02020603050405020304" pitchFamily="18" charset="0"/>
                <a:cs typeface="Times New Roman" panose="02020603050405020304" pitchFamily="18" charset="0"/>
              </a:rPr>
              <a:t> у разі стягнення на підставі рішення суду, що набрало законної сили, або рішення керівника органу стягнення (його заступника або уповноваженої особи) відповідно до Податкового кодексу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11) найменування банку стягувача/отримувача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11059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Стягувач </a:t>
            </a:r>
            <a:r>
              <a:rPr lang="uk-UA" sz="2200" dirty="0">
                <a:solidFill>
                  <a:srgbClr val="000000"/>
                </a:solidFill>
                <a:latin typeface="Times New Roman" panose="02020603050405020304" pitchFamily="18" charset="0"/>
                <a:cs typeface="Times New Roman" panose="02020603050405020304" pitchFamily="18" charset="0"/>
              </a:rPr>
              <a:t>у реквізиті “Призначення платежу” платіжної інструкції на примусове списання </a:t>
            </a:r>
            <a:r>
              <a:rPr lang="uk-UA" sz="2200" dirty="0" smtClean="0">
                <a:solidFill>
                  <a:srgbClr val="000000"/>
                </a:solidFill>
                <a:latin typeface="Times New Roman" panose="02020603050405020304" pitchFamily="18" charset="0"/>
                <a:cs typeface="Times New Roman" panose="02020603050405020304" pitchFamily="18" charset="0"/>
              </a:rPr>
              <a:t>коштів зазначає </a:t>
            </a:r>
            <a:r>
              <a:rPr lang="uk-UA" sz="2200" dirty="0">
                <a:solidFill>
                  <a:srgbClr val="000000"/>
                </a:solidFill>
                <a:latin typeface="Times New Roman" panose="02020603050405020304" pitchFamily="18" charset="0"/>
                <a:cs typeface="Times New Roman" panose="02020603050405020304" pitchFamily="18" charset="0"/>
              </a:rPr>
              <a:t>назву, дату видачі та номер </a:t>
            </a:r>
            <a:r>
              <a:rPr lang="uk-UA" sz="2200" dirty="0" smtClean="0">
                <a:solidFill>
                  <a:srgbClr val="000000"/>
                </a:solidFill>
                <a:latin typeface="Times New Roman" panose="02020603050405020304" pitchFamily="18" charset="0"/>
                <a:cs typeface="Times New Roman" panose="02020603050405020304" pitchFamily="18" charset="0"/>
              </a:rPr>
              <a:t>виконавчого </a:t>
            </a:r>
            <a:r>
              <a:rPr lang="uk-UA" sz="2200" dirty="0">
                <a:solidFill>
                  <a:srgbClr val="000000"/>
                </a:solidFill>
                <a:latin typeface="Times New Roman" panose="02020603050405020304" pitchFamily="18" charset="0"/>
                <a:cs typeface="Times New Roman" panose="02020603050405020304" pitchFamily="18" charset="0"/>
              </a:rPr>
              <a:t>документа або назву, дату видачі та номер </a:t>
            </a:r>
            <a:r>
              <a:rPr lang="uk-UA" sz="2200" dirty="0" smtClean="0">
                <a:solidFill>
                  <a:srgbClr val="000000"/>
                </a:solidFill>
                <a:latin typeface="Times New Roman" panose="02020603050405020304" pitchFamily="18" charset="0"/>
                <a:cs typeface="Times New Roman" panose="02020603050405020304" pitchFamily="18" charset="0"/>
              </a:rPr>
              <a:t>судового </a:t>
            </a:r>
            <a:r>
              <a:rPr lang="uk-UA" sz="2200" dirty="0">
                <a:solidFill>
                  <a:srgbClr val="000000"/>
                </a:solidFill>
                <a:latin typeface="Times New Roman" panose="02020603050405020304" pitchFamily="18" charset="0"/>
                <a:cs typeface="Times New Roman" panose="02020603050405020304" pitchFamily="18" charset="0"/>
              </a:rPr>
              <a:t>рішення/рішення керівника (його заступника або уповноваженої особи) контролюючого органу.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Стягувач </a:t>
            </a:r>
            <a:r>
              <a:rPr lang="uk-UA" sz="2200" dirty="0">
                <a:solidFill>
                  <a:srgbClr val="000000"/>
                </a:solidFill>
                <a:latin typeface="Times New Roman" panose="02020603050405020304" pitchFamily="18" charset="0"/>
                <a:cs typeface="Times New Roman" panose="02020603050405020304" pitchFamily="18" charset="0"/>
              </a:rPr>
              <a:t>у разі примусового </a:t>
            </a:r>
            <a:r>
              <a:rPr lang="uk-UA" sz="2200" dirty="0" smtClean="0">
                <a:solidFill>
                  <a:srgbClr val="000000"/>
                </a:solidFill>
                <a:latin typeface="Times New Roman" panose="02020603050405020304" pitchFamily="18" charset="0"/>
                <a:cs typeface="Times New Roman" panose="02020603050405020304" pitchFamily="18" charset="0"/>
              </a:rPr>
              <a:t>списання </a:t>
            </a:r>
            <a:r>
              <a:rPr lang="uk-UA" sz="2200" dirty="0">
                <a:solidFill>
                  <a:srgbClr val="000000"/>
                </a:solidFill>
                <a:latin typeface="Times New Roman" panose="02020603050405020304" pitchFamily="18" charset="0"/>
                <a:cs typeface="Times New Roman" panose="02020603050405020304" pitchFamily="18" charset="0"/>
              </a:rPr>
              <a:t>коштів із розрахункового рахунку небанківського </a:t>
            </a:r>
            <a:r>
              <a:rPr lang="uk-UA" sz="2200" dirty="0" smtClean="0">
                <a:solidFill>
                  <a:srgbClr val="000000"/>
                </a:solidFill>
                <a:latin typeface="Times New Roman" panose="02020603050405020304" pitchFamily="18" charset="0"/>
                <a:cs typeface="Times New Roman" panose="02020603050405020304" pitchFamily="18" charset="0"/>
              </a:rPr>
              <a:t>ЕПП </a:t>
            </a:r>
            <a:r>
              <a:rPr lang="uk-UA" sz="2200" dirty="0">
                <a:solidFill>
                  <a:srgbClr val="000000"/>
                </a:solidFill>
                <a:latin typeface="Times New Roman" panose="02020603050405020304" pitchFamily="18" charset="0"/>
                <a:cs typeface="Times New Roman" panose="02020603050405020304" pitchFamily="18" charset="0"/>
              </a:rPr>
              <a:t>у реквізиті “Призначення платежу” платіжної інструкції також зазначає найменування/прізвище, власне ім’я, по </a:t>
            </a:r>
            <a:r>
              <a:rPr lang="uk-UA" sz="2200" dirty="0" smtClean="0">
                <a:solidFill>
                  <a:srgbClr val="000000"/>
                </a:solidFill>
                <a:latin typeface="Times New Roman" panose="02020603050405020304" pitchFamily="18" charset="0"/>
                <a:cs typeface="Times New Roman" panose="02020603050405020304" pitchFamily="18" charset="0"/>
              </a:rPr>
              <a:t>батькові </a:t>
            </a:r>
            <a:r>
              <a:rPr lang="uk-UA" sz="2200" dirty="0">
                <a:solidFill>
                  <a:srgbClr val="000000"/>
                </a:solidFill>
                <a:latin typeface="Times New Roman" panose="02020603050405020304" pitchFamily="18" charset="0"/>
                <a:cs typeface="Times New Roman" panose="02020603050405020304" pitchFamily="18" charset="0"/>
              </a:rPr>
              <a:t>користувача, зобов’язання перед яким виконує небанківський надавач платіжних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Стягувач </a:t>
            </a:r>
            <a:r>
              <a:rPr lang="uk-UA" sz="2200" dirty="0">
                <a:solidFill>
                  <a:srgbClr val="000000"/>
                </a:solidFill>
                <a:latin typeface="Times New Roman" panose="02020603050405020304" pitchFamily="18" charset="0"/>
                <a:cs typeface="Times New Roman" panose="02020603050405020304" pitchFamily="18" charset="0"/>
              </a:rPr>
              <a:t>не подає надавачу платіжних послуг платника виконавчий документ або судове рішення/рішення керівника (його заступника або уповноваженої особи) контролюючого органу, на підставі якого оформлено платіжну інструкцію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стягувача приймає платіжні інструкції, оформлені </a:t>
            </a:r>
            <a:r>
              <a:rPr lang="uk-UA" sz="2200" dirty="0" err="1">
                <a:solidFill>
                  <a:srgbClr val="000000"/>
                </a:solidFill>
                <a:latin typeface="Times New Roman" panose="02020603050405020304" pitchFamily="18" charset="0"/>
                <a:cs typeface="Times New Roman" panose="02020603050405020304" pitchFamily="18" charset="0"/>
              </a:rPr>
              <a:t>стягувачем</a:t>
            </a:r>
            <a:r>
              <a:rPr lang="uk-UA" sz="2200" dirty="0">
                <a:solidFill>
                  <a:srgbClr val="000000"/>
                </a:solidFill>
                <a:latin typeface="Times New Roman" panose="02020603050405020304" pitchFamily="18" charset="0"/>
                <a:cs typeface="Times New Roman" panose="02020603050405020304" pitchFamily="18" charset="0"/>
              </a:rPr>
              <a:t>, протягом 10 календарних днів із дати їх складання.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стягувача перевіряє заповнення реквізитів платіжної </a:t>
            </a:r>
            <a:r>
              <a:rPr lang="uk-UA" sz="2200" dirty="0" smtClean="0">
                <a:solidFill>
                  <a:srgbClr val="000000"/>
                </a:solidFill>
                <a:latin typeface="Times New Roman" panose="02020603050405020304" pitchFamily="18" charset="0"/>
                <a:cs typeface="Times New Roman" panose="02020603050405020304" pitchFamily="18" charset="0"/>
              </a:rPr>
              <a:t>інструкції </a:t>
            </a:r>
            <a:r>
              <a:rPr lang="uk-UA" sz="2200" dirty="0">
                <a:solidFill>
                  <a:srgbClr val="000000"/>
                </a:solidFill>
                <a:latin typeface="Times New Roman" panose="02020603050405020304" pitchFamily="18" charset="0"/>
                <a:cs typeface="Times New Roman" panose="02020603050405020304" pitchFamily="18" charset="0"/>
              </a:rPr>
              <a:t>на відповідність вимогам </a:t>
            </a:r>
            <a:r>
              <a:rPr lang="uk-UA" sz="2200" dirty="0" smtClean="0">
                <a:solidFill>
                  <a:srgbClr val="000000"/>
                </a:solidFill>
                <a:latin typeface="Times New Roman" panose="02020603050405020304" pitchFamily="18" charset="0"/>
                <a:cs typeface="Times New Roman" panose="02020603050405020304" pitchFamily="18" charset="0"/>
              </a:rPr>
              <a:t>Інструкції</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стягувача на платіжній інструкції, оформленій </a:t>
            </a:r>
            <a:r>
              <a:rPr lang="uk-UA" sz="2200" dirty="0" err="1">
                <a:solidFill>
                  <a:srgbClr val="000000"/>
                </a:solidFill>
                <a:latin typeface="Times New Roman" panose="02020603050405020304" pitchFamily="18" charset="0"/>
                <a:cs typeface="Times New Roman" panose="02020603050405020304" pitchFamily="18" charset="0"/>
              </a:rPr>
              <a:t>стягувачем</a:t>
            </a:r>
            <a:r>
              <a:rPr lang="uk-UA" sz="2200" dirty="0">
                <a:solidFill>
                  <a:srgbClr val="000000"/>
                </a:solidFill>
                <a:latin typeface="Times New Roman" panose="02020603050405020304" pitchFamily="18" charset="0"/>
                <a:cs typeface="Times New Roman" panose="02020603050405020304" pitchFamily="18" charset="0"/>
              </a:rPr>
              <a:t> у паперовій формі, обов’язково заповнює реквізит “Дата надходження”.</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5594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приймає до виконання платіжну інструкцію стягувача, яка надійшла до нього в електронній або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приймає до виконання платіжну інструкцію в паперовій формі, яку стягувач доставляє самостійно (представником/повіреним, помічником приватного виконавця, представником контролюючого органу) або яка надійшла рекомендованим листом, відправником якого є стягувач.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встановлює повноваження особи, яка самостійно доставила платіжну інструкцію стягувача, у порядку, визначеному внутрішніми документами надавача платіжних послуг платника.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перевіряє заповнення реквізитів платіжної </a:t>
            </a:r>
            <a:r>
              <a:rPr lang="uk-UA" sz="2200" dirty="0" smtClean="0">
                <a:solidFill>
                  <a:srgbClr val="000000"/>
                </a:solidFill>
                <a:latin typeface="Times New Roman" panose="02020603050405020304" pitchFamily="18" charset="0"/>
                <a:cs typeface="Times New Roman" panose="02020603050405020304" pitchFamily="18" charset="0"/>
              </a:rPr>
              <a:t>інструкції </a:t>
            </a:r>
            <a:r>
              <a:rPr lang="uk-UA" sz="2200" dirty="0">
                <a:solidFill>
                  <a:srgbClr val="000000"/>
                </a:solidFill>
                <a:latin typeface="Times New Roman" panose="02020603050405020304" pitchFamily="18" charset="0"/>
                <a:cs typeface="Times New Roman" panose="02020603050405020304" pitchFamily="18" charset="0"/>
              </a:rPr>
              <a:t>на відповідність </a:t>
            </a:r>
            <a:r>
              <a:rPr lang="uk-UA" sz="2200" dirty="0" smtClean="0">
                <a:solidFill>
                  <a:srgbClr val="000000"/>
                </a:solidFill>
                <a:latin typeface="Times New Roman" panose="02020603050405020304" pitchFamily="18" charset="0"/>
                <a:cs typeface="Times New Roman" panose="02020603050405020304" pitchFamily="18" charset="0"/>
              </a:rPr>
              <a:t>вимогам </a:t>
            </a:r>
            <a:r>
              <a:rPr lang="uk-UA" sz="2200" dirty="0">
                <a:solidFill>
                  <a:srgbClr val="000000"/>
                </a:solidFill>
                <a:latin typeface="Times New Roman" panose="02020603050405020304" pitchFamily="18" charset="0"/>
                <a:cs typeface="Times New Roman" panose="02020603050405020304" pitchFamily="18" charset="0"/>
              </a:rPr>
              <a:t>Інструкції.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dirty="0">
                <a:solidFill>
                  <a:srgbClr val="000000"/>
                </a:solidFill>
                <a:latin typeface="Times New Roman" panose="02020603050405020304" pitchFamily="18" charset="0"/>
                <a:cs typeface="Times New Roman" panose="02020603050405020304" pitchFamily="18" charset="0"/>
              </a:rPr>
              <a:t>платника відмовляє стягувачу у виконанні платіжної інструкції в порядку, установленому </a:t>
            </a:r>
            <a:r>
              <a:rPr lang="uk-UA" sz="2200" dirty="0" smtClean="0">
                <a:solidFill>
                  <a:srgbClr val="000000"/>
                </a:solidFill>
                <a:latin typeface="Times New Roman" panose="02020603050405020304" pitchFamily="18" charset="0"/>
                <a:cs typeface="Times New Roman" panose="02020603050405020304" pitchFamily="18" charset="0"/>
              </a:rPr>
              <a:t>Інструкцією, </a:t>
            </a:r>
            <a:r>
              <a:rPr lang="uk-UA" sz="2200" dirty="0">
                <a:solidFill>
                  <a:srgbClr val="000000"/>
                </a:solidFill>
                <a:latin typeface="Times New Roman" panose="02020603050405020304" pitchFamily="18" charset="0"/>
                <a:cs typeface="Times New Roman" panose="02020603050405020304" pitchFamily="18" charset="0"/>
              </a:rPr>
              <a:t>якщо реквізити платіжної інструкції заповнено з порушенням </a:t>
            </a:r>
            <a:r>
              <a:rPr lang="uk-UA" sz="2200" dirty="0" smtClean="0">
                <a:solidFill>
                  <a:srgbClr val="000000"/>
                </a:solidFill>
                <a:latin typeface="Times New Roman" panose="02020603050405020304" pitchFamily="18" charset="0"/>
                <a:cs typeface="Times New Roman" panose="02020603050405020304" pitchFamily="18" charset="0"/>
              </a:rPr>
              <a:t>вимог.</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приймає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виконання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стягувача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незалежно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достатнього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залишку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29159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платника виконує платіжні інструкції, які надійшли до нього до початку операційного часу поточного дня або протягом операційного часу поточного дня, але на час надходження на рахунку платника немає коштів або їх недостатньо, з урахуванням сум, що надійдуть на рахунок платника протягом операційного дня (поточні надходження), на початку операційного часу наступного операційного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на початку операційного часу наступного операційного дня виконує платіжні інструкції частково, якщо на рахунку платника з урахуванням поточних надходжень на рахунок протягом попереднього операційного дня буде недостатньо коштів для їх виконання.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на початку операційного часу наступного операційного дня повертає платіжні інструкції без виконання із зазначенням причини повернення, якщо на рахунку платника коштів немає і протягом попереднього операційного дня кошти на його рахунок не надходили.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виконує платіжні інструкції, які надійшли до нього після операційного часу поточного дня, на початку операційного часу наступного операційного дня в межах наявних коштів на кінець попереднього операційного дня.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69721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платника на початку операційного часу наступного операційного дня виконує платіжні інструкції частково, якщо на кінець попереднього операційного дня на рахунку платника буде недостатньо коштів для виконання цих платіжних інструкцій з урахуванням поточних надходжень на рахунок на кінець попереднього операційного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 платіжних послуг платника на початку операційного часу наступного операційного дня повертає платіжні інструкції без виконання із зазначенням причини повернення, якщо на кінець попереднього операційного дня на рахунку платника не буде коштів для їх виконання.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в разі недостатності коштів на рахунку платника виконує платіжні інструкції в межах залишку коштів.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dirty="0">
                <a:solidFill>
                  <a:srgbClr val="000000"/>
                </a:solidFill>
                <a:latin typeface="Times New Roman" panose="02020603050405020304" pitchFamily="18" charset="0"/>
                <a:cs typeface="Times New Roman" panose="02020603050405020304" pitchFamily="18" charset="0"/>
              </a:rPr>
              <a:t>платника для часткової оплати оформляє платіжну інструкцію, у реквізиті “Призначення платежу” якої зазначає номер і дату платіжної інструкції стягувача, яку частково виконано, суму, що залишилася до сплати.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Стягувач </a:t>
            </a:r>
            <a:r>
              <a:rPr lang="uk-UA" sz="2200" dirty="0">
                <a:solidFill>
                  <a:srgbClr val="000000"/>
                </a:solidFill>
                <a:latin typeface="Times New Roman" panose="02020603050405020304" pitchFamily="18" charset="0"/>
                <a:cs typeface="Times New Roman" panose="02020603050405020304" pitchFamily="18" charset="0"/>
              </a:rPr>
              <a:t>має право відкликати платіжну інструкцію до моменту списання коштів з рахунку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Надавач</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платіжних</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послуг</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платника</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виконує</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арешт</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коштів</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що</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знаходяться</a:t>
            </a:r>
            <a:r>
              <a:rPr lang="ru-RU" sz="2200" i="1" dirty="0">
                <a:solidFill>
                  <a:srgbClr val="000000"/>
                </a:solidFill>
                <a:latin typeface="Times New Roman" panose="02020603050405020304" pitchFamily="18" charset="0"/>
                <a:cs typeface="Times New Roman" panose="02020603050405020304" pitchFamily="18" charset="0"/>
              </a:rPr>
              <a:t> на </a:t>
            </a:r>
            <a:r>
              <a:rPr lang="ru-RU" sz="2200" i="1" dirty="0" err="1">
                <a:solidFill>
                  <a:srgbClr val="000000"/>
                </a:solidFill>
                <a:latin typeface="Times New Roman" panose="02020603050405020304" pitchFamily="18" charset="0"/>
                <a:cs typeface="Times New Roman" panose="02020603050405020304" pitchFamily="18" charset="0"/>
              </a:rPr>
              <a:t>рахунку</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платника</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згідно</a:t>
            </a:r>
            <a:r>
              <a:rPr lang="ru-RU" sz="2200" i="1" dirty="0">
                <a:solidFill>
                  <a:srgbClr val="000000"/>
                </a:solidFill>
                <a:latin typeface="Times New Roman" panose="02020603050405020304" pitchFamily="18" charset="0"/>
                <a:cs typeface="Times New Roman" panose="02020603050405020304" pitchFamily="18" charset="0"/>
              </a:rPr>
              <a:t> з </a:t>
            </a:r>
            <a:r>
              <a:rPr lang="ru-RU" sz="2200" i="1" dirty="0" err="1">
                <a:solidFill>
                  <a:srgbClr val="000000"/>
                </a:solidFill>
                <a:latin typeface="Times New Roman" panose="02020603050405020304" pitchFamily="18" charset="0"/>
                <a:cs typeface="Times New Roman" panose="02020603050405020304" pitchFamily="18" charset="0"/>
              </a:rPr>
              <a:t>постановою</a:t>
            </a:r>
            <a:r>
              <a:rPr lang="ru-RU" sz="2200" i="1" dirty="0">
                <a:solidFill>
                  <a:srgbClr val="000000"/>
                </a:solidFill>
                <a:latin typeface="Times New Roman" panose="02020603050405020304" pitchFamily="18" charset="0"/>
                <a:cs typeface="Times New Roman" panose="02020603050405020304" pitchFamily="18" charset="0"/>
              </a:rPr>
              <a:t> про </a:t>
            </a:r>
            <a:r>
              <a:rPr lang="ru-RU" sz="2200" i="1" dirty="0" err="1">
                <a:solidFill>
                  <a:srgbClr val="000000"/>
                </a:solidFill>
                <a:latin typeface="Times New Roman" panose="02020603050405020304" pitchFamily="18" charset="0"/>
                <a:cs typeface="Times New Roman" panose="02020603050405020304" pitchFamily="18" charset="0"/>
              </a:rPr>
              <a:t>арешт</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коштів</a:t>
            </a:r>
            <a:r>
              <a:rPr lang="ru-RU" sz="2200" i="1" dirty="0">
                <a:solidFill>
                  <a:srgbClr val="000000"/>
                </a:solidFill>
                <a:latin typeface="Times New Roman" panose="02020603050405020304" pitchFamily="18" charset="0"/>
                <a:cs typeface="Times New Roman" panose="02020603050405020304" pitchFamily="18" charset="0"/>
              </a:rPr>
              <a:t> державного </a:t>
            </a:r>
            <a:endParaRPr lang="uk-UA" sz="2200" i="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2561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виконавця/приватного виконавця (виконавець), судовим рішенням (рішенням, ухвалою, постановою суду) чи ухвалою слідчого судді, суду, постановленою під час здійснення кримінального провадження (документ про арешт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повинен забезпечити прийняття до виконання документа про арешт коштів, який надійшов до нього в електронній або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приймає до виконання документ про арешт коштів у паперовій формі, який доставлено до нього самостійно виконавцем (представником/повіреним, помічником приватного виконавця), слідчим, представником суду, слідчого судді, прокурора, контролюючого органу або який надійшов рекомендованим або цінним листом, відправником якого є виконавець, слідчий, суд, слідчий суддя, прокурор, контролюючий орган. НПП платника встановлює повноваження особи, яка самостійно доставила документ про арешт коштів, у порядку, визначеному в його внутрішніх документах.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НПП </a:t>
            </a:r>
            <a:r>
              <a:rPr lang="ru-RU" sz="2200" dirty="0" err="1">
                <a:solidFill>
                  <a:srgbClr val="000000"/>
                </a:solidFill>
                <a:latin typeface="Times New Roman" panose="02020603050405020304" pitchFamily="18" charset="0"/>
                <a:cs typeface="Times New Roman" panose="02020603050405020304" pitchFamily="18" charset="0"/>
              </a:rPr>
              <a:t>платника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накладає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арешт</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обліковуються</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рахунками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відкритими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платником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нормативно-правового акта НБУ з </a:t>
            </a:r>
            <a:r>
              <a:rPr lang="ru-RU" sz="2200" dirty="0" err="1">
                <a:solidFill>
                  <a:srgbClr val="000000"/>
                </a:solidFill>
                <a:latin typeface="Times New Roman" panose="02020603050405020304" pitchFamily="18" charset="0"/>
                <a:cs typeface="Times New Roman" panose="02020603050405020304" pitchFamily="18" charset="0"/>
              </a:rPr>
              <a:t>питань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відкриття</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закриття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користувачам</a:t>
            </a:r>
            <a:r>
              <a:rPr lang="ru-RU" sz="2200" dirty="0">
                <a:solidFill>
                  <a:srgbClr val="000000"/>
                </a:solidFill>
                <a:latin typeface="Times New Roman" panose="02020603050405020304" pitchFamily="18" charset="0"/>
                <a:cs typeface="Times New Roman" panose="02020603050405020304" pitchFamily="18" charset="0"/>
              </a:rPr>
              <a:t> НПП.</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49186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Арешт на підставі документа про арешт коштів може бути накладений на всі кошти, що є на всіх рахунках платника, без зазначення конкретної суми або на суму, що конкретно визначена в цьому документі. Якщо в документі про арешт коштів не зазначений конкретний номер рахунку платника, на кошти якого накладений арешт, але обумовлено, що арешт накладено на кошти, що є на всіх рахунках, то для забезпечення суми, визначеної цим документом, арешт залежно від наявної суми накладається на кошти, що обліковуються на всіх рахунках платника, відкритих у надавача платіжних послуг платника, або на кошти на одному/кількох рахунку/рахунках.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у якому відкрито рахунок/рахунки (рахунок) платника, уживає заходів щодо забезпечення виконання документа про арешт коштів, який надійшов у цей операційний день.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залежно від того, є кошти чи немає коштів на рахунку платника, на кошти якого накладено арешт, робить такі дії: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якщо на рахунку є кошти в сумі, що визначена документом про арешт коштів, то НПП платника арештовує їх на цьому рахунку та продовжує виконання операцій за рахунком платника;</a:t>
            </a:r>
          </a:p>
        </p:txBody>
      </p:sp>
    </p:spTree>
    <p:extLst>
      <p:ext uri="{BB962C8B-B14F-4D97-AF65-F5344CB8AC3E}">
        <p14:creationId xmlns:p14="http://schemas.microsoft.com/office/powerpoint/2010/main" val="30073056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якщо на рахунку платника недостатньо визначеної документом про арешт коштів суми коштів, то НПП платника арештовує на цьому рахунку наявну суму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якщо на рахунку платника немає коштів, то надавач платіжних послуг платника арештовує кошти, які будуть зараховані на рахунок.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письмово повідомляє орган/виконавця, який надіслав документ про арешт коштів, про достатність/недостатність/відсутність коштів для виконання документа про арешт коштів з урахуванням нормативно-правового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 НБУ з питань зберігання, захисту, використання та розкриття банківської таємниці.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Небанківський НПП письмово повідомляє орган/виконавця, який надіслав документ про арешт коштів, про достатність/недостатність/відсутність коштів для виконання документа про арешт коштів з урахуванням нормативно-правового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 НБУ з питань зберігання, захисту, використання та розкриття таємниці НПП.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під час дії документа про арешт коштів зупиняє видаткові операції за рахунком платника та арештовує всі надходження на його рахунок до забезпечення суми коштів, що зазначена в документі про арешт коштів, або до отримання передбачених законодавством України документів про зняття арешту з коштів.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53605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 платника обліковує документ про арешт коштів, на підставі якого </a:t>
            </a:r>
            <a:r>
              <a:rPr lang="uk-UA" sz="2200" dirty="0" err="1" smtClean="0">
                <a:solidFill>
                  <a:srgbClr val="000000"/>
                </a:solidFill>
                <a:latin typeface="Times New Roman" panose="02020603050405020304" pitchFamily="18" charset="0"/>
                <a:cs typeface="Times New Roman" panose="02020603050405020304" pitchFamily="18" charset="0"/>
              </a:rPr>
              <a:t>зупинено</a:t>
            </a:r>
            <a:r>
              <a:rPr lang="uk-UA" sz="2200" dirty="0" smtClean="0">
                <a:solidFill>
                  <a:srgbClr val="000000"/>
                </a:solidFill>
                <a:latin typeface="Times New Roman" panose="02020603050405020304" pitchFamily="18" charset="0"/>
                <a:cs typeface="Times New Roman" panose="02020603050405020304" pitchFamily="18" charset="0"/>
              </a:rPr>
              <a:t> видаткові операції за рахунком платника, на відповідному позабалансовому рахунку.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послуг платника обліковує документ про арешт коштів, на підставі якого </a:t>
            </a:r>
            <a:r>
              <a:rPr lang="uk-UA" sz="2200" dirty="0" err="1" smtClean="0">
                <a:solidFill>
                  <a:srgbClr val="000000"/>
                </a:solidFill>
                <a:latin typeface="Times New Roman" panose="02020603050405020304" pitchFamily="18" charset="0"/>
                <a:cs typeface="Times New Roman" panose="02020603050405020304" pitchFamily="18" charset="0"/>
              </a:rPr>
              <a:t>зупинено</a:t>
            </a:r>
            <a:r>
              <a:rPr lang="uk-UA" sz="2200" dirty="0" smtClean="0">
                <a:solidFill>
                  <a:srgbClr val="000000"/>
                </a:solidFill>
                <a:latin typeface="Times New Roman" panose="02020603050405020304" pitchFamily="18" charset="0"/>
                <a:cs typeface="Times New Roman" panose="02020603050405020304" pitchFamily="18" charset="0"/>
              </a:rPr>
              <a:t> видаткові операції за рахунком платника, у порядку, визначеному в його внутрішніх документах.	НПП платника відмовляє в прийнятті до виконання платіжних інструкцій платника, якщо на рахунку арештована сума коштів менша, ніж та, що зазначена в документі про арешт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в разі надходження протягом операційного дня інших документів про арешт коштів виконує їх у порядку надходження згідно з Інструкцією.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Кошти, арештовані на рахунку платника, забороняється використовувати до надходження платіжної інструкції стягувача за тим документом про арешт коштів, для забезпечення виконання якого накладався арешт, або до отримання передбачених законодавством України документів про зняття арешту з коштів.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Надавач платіжних послуг платника в разі надходження платіжної інструкції стягувача за іншим документом про арешт коштів, ніж той, для забезпечення виконання якого накладено арешт, і на цьому рахунку немає інших (крім арештованих) </a:t>
            </a:r>
            <a:r>
              <a:rPr lang="uk-UA" sz="2200" dirty="0" smtClean="0">
                <a:solidFill>
                  <a:srgbClr val="000000"/>
                </a:solidFill>
                <a:latin typeface="Times New Roman" panose="02020603050405020304" pitchFamily="18" charset="0"/>
                <a:cs typeface="Times New Roman" panose="02020603050405020304" pitchFamily="18" charset="0"/>
              </a:rPr>
              <a:t>коштів</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475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визначає порядок зберігання платіжної інструкції, оформленої в електронній або паперовій формі, на підставі якої ініційовано платіжну операцію, та зберігає її протягом строку, установленого 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приймає до виконання надану ініціатором платіжну інструкцію за умови, що платіжна інструкція оформлена належним чином та немає законних підстав для відмови в її прийнятті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Надавач платіжних послуг має право відмовити в прийнятті до виконання платіжної інструкції, якщо: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обов’язкові реквізити заповнено з порушенням вимог </a:t>
            </a:r>
            <a:r>
              <a:rPr lang="uk-UA" sz="2200" dirty="0" smtClean="0">
                <a:solidFill>
                  <a:srgbClr val="000000"/>
                </a:solidFill>
                <a:latin typeface="Times New Roman" panose="02020603050405020304" pitchFamily="18" charset="0"/>
                <a:cs typeface="Times New Roman" panose="02020603050405020304" pitchFamily="18" charset="0"/>
              </a:rPr>
              <a:t>нормативних актів НБУ </a:t>
            </a:r>
            <a:r>
              <a:rPr lang="uk-UA" sz="2200" dirty="0">
                <a:solidFill>
                  <a:srgbClr val="000000"/>
                </a:solidFill>
                <a:latin typeface="Times New Roman" panose="02020603050405020304" pitchFamily="18" charset="0"/>
                <a:cs typeface="Times New Roman" panose="02020603050405020304" pitchFamily="18" charset="0"/>
              </a:rPr>
              <a:t>або обов’язкові реквізити, які встановлені правилами платіжної системи/внутрішніми правилами надавача платіжних послуг, заповнено з порушенням вимог щодо їх </a:t>
            </a:r>
            <a:r>
              <a:rPr lang="uk-UA" sz="2200" dirty="0" smtClean="0">
                <a:solidFill>
                  <a:srgbClr val="000000"/>
                </a:solidFill>
                <a:latin typeface="Times New Roman" panose="02020603050405020304" pitchFamily="18" charset="0"/>
                <a:cs typeface="Times New Roman" panose="02020603050405020304" pitchFamily="18" charset="0"/>
              </a:rPr>
              <a:t>заповнення;</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немає супровідних документів, надання яких разом із платіжною інструкцією </a:t>
            </a:r>
            <a:r>
              <a:rPr lang="uk-UA" sz="2200" dirty="0" smtClean="0">
                <a:solidFill>
                  <a:srgbClr val="000000"/>
                </a:solidFill>
                <a:latin typeface="Times New Roman" panose="02020603050405020304" pitchFamily="18" charset="0"/>
                <a:cs typeface="Times New Roman" panose="02020603050405020304" pitchFamily="18" charset="0"/>
              </a:rPr>
              <a:t>передбачено </a:t>
            </a:r>
            <a:r>
              <a:rPr lang="ru-RU" sz="2200" dirty="0" err="1">
                <a:solidFill>
                  <a:srgbClr val="000000"/>
                </a:solidFill>
                <a:latin typeface="Times New Roman" panose="02020603050405020304" pitchFamily="18" charset="0"/>
                <a:cs typeface="Times New Roman" panose="02020603050405020304" pitchFamily="18" charset="0"/>
              </a:rPr>
              <a:t>законодавством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закінчився</a:t>
            </a:r>
            <a:r>
              <a:rPr lang="ru-RU" sz="2200" dirty="0">
                <a:solidFill>
                  <a:srgbClr val="000000"/>
                </a:solidFill>
                <a:latin typeface="Times New Roman" panose="02020603050405020304" pitchFamily="18" charset="0"/>
                <a:cs typeface="Times New Roman" panose="02020603050405020304" pitchFamily="18" charset="0"/>
              </a:rPr>
              <a:t> строк </a:t>
            </a:r>
            <a:r>
              <a:rPr lang="ru-RU" sz="2200" dirty="0" err="1">
                <a:solidFill>
                  <a:srgbClr val="000000"/>
                </a:solidFill>
                <a:latin typeface="Times New Roman" panose="02020603050405020304" pitchFamily="18" charset="0"/>
                <a:cs typeface="Times New Roman" panose="02020603050405020304" pitchFamily="18" charset="0"/>
              </a:rPr>
              <a:t>дії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супровідних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3) </a:t>
            </a:r>
            <a:r>
              <a:rPr lang="ru-RU" sz="2200" dirty="0" err="1">
                <a:solidFill>
                  <a:srgbClr val="000000"/>
                </a:solidFill>
                <a:latin typeface="Times New Roman" panose="02020603050405020304" pitchFamily="18" charset="0"/>
                <a:cs typeface="Times New Roman" panose="02020603050405020304" pitchFamily="18" charset="0"/>
              </a:rPr>
              <a:t>платіжну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інструкцію</a:t>
            </a:r>
            <a:r>
              <a:rPr lang="ru-RU" sz="2200" dirty="0">
                <a:solidFill>
                  <a:srgbClr val="000000"/>
                </a:solidFill>
                <a:latin typeface="Times New Roman" panose="02020603050405020304" pitchFamily="18" charset="0"/>
                <a:cs typeface="Times New Roman" panose="02020603050405020304" pitchFamily="18" charset="0"/>
              </a:rPr>
              <a:t> подано до </a:t>
            </a:r>
            <a:r>
              <a:rPr lang="ru-RU" sz="2200" dirty="0" err="1">
                <a:solidFill>
                  <a:srgbClr val="000000"/>
                </a:solidFill>
                <a:latin typeface="Times New Roman" panose="02020603050405020304" pitchFamily="18" charset="0"/>
                <a:cs typeface="Times New Roman" panose="02020603050405020304" pitchFamily="18" charset="0"/>
              </a:rPr>
              <a:t>надавача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smtClean="0">
                <a:solidFill>
                  <a:srgbClr val="000000"/>
                </a:solidFill>
                <a:latin typeface="Times New Roman" panose="02020603050405020304" pitchFamily="18" charset="0"/>
                <a:cs typeface="Times New Roman" panose="02020603050405020304" pitchFamily="18" charset="0"/>
              </a:rPr>
              <a:t>порушенням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3353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відмовляє в прийнятті її до виконання.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в разі надходження платіжної інструкції стягувача за тим документом про арешт коштів, для забезпечення виконання якого на кошти платника накладено арешт, виконує її в повній або частковій сумі в межах наявної арештованої суми на рахунку. НПП платника виконує часткову оплату платіжної інструкції стягувача.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до арешту суми в розмірі, який визначений документом про арешт коштів, продовжує арештовувати кошти, що надходять на рахунок платника, та виконує платіжні інструкції стягувача з урахуванням тієї суми, яку раніше частково списано на підставі платіжних інструкцій стягувача за тим документом про арешт коштів, для забезпечення якого було накладено арешт на кошти на рахунку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Надавач платіжних послуг платника після списання за платіжною інструкцією стягувача суми в розмірі, яка визначена документом про арешт коштів, і якщо немає на виконанні за цим рахунком інших документів про арешт коштів, відновлює видаткові операції за рахунком платника та приймає до виконання платіжні інструкції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Арешт, накладений на кошти, не припиняється в разі закриття рахунку за ініціативою платника або надавача платіжних послуг платника у випадках, визначених</a:t>
            </a:r>
          </a:p>
        </p:txBody>
      </p:sp>
    </p:spTree>
    <p:extLst>
      <p:ext uri="{BB962C8B-B14F-4D97-AF65-F5344CB8AC3E}">
        <p14:creationId xmlns:p14="http://schemas.microsoft.com/office/powerpoint/2010/main" val="14679765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Документ про арешт коштів банк і надалі обліковує на відповідному позабалансовому рахунку. Кошти, арештовані на рахунку платника, банк перераховує та обліковує на відповідному балансовому рахунку для подальшого виконання платіжної інструкції стягувача в разі її надходження.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в разі закриття рахунку суб’єкта господарювання на підставі інформації, отриманої від контролюючих органів, та перевірки її в Єдиному державному реєстрі в порядку, визначеному законодавством України про державну реєстрацію припинення юридичної особи/підприємницької діяльності фізичної особи-підприємця, або самостійного виявлення таких відомостей в Єдиному державному реєстрі повертає документи про арешт коштів без виконання органу/виконавцеві, який надіслав документ про арешт коштів, із зазначенням причини повернення.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такому випадку НПП платника після закриття рахунку суб’єкта господарювання перераховує залишок коштів з рахунку цієї особи на відповідний рахунок, передбачений нормативно-правовим актом НБУ з питань відкриття і закриття рахунків користувачам надавачами платіжних послуг.</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9680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платника приймає до виконання документ про зняття арешту з коштів, який надійшов до нього в електронній або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приймає до виконання документ про зняття арешту коштів у паперовій формі, який доставлено до надавача платіжних послуг платника самостійно виконавцем (представником/повіреним, помічником приватного виконавця), адвокатом, слідчим, представником суду, слідчого судді, прокурора, контролюючого органу або який надійшов рекомендованим або цінним листом, відправником якого є виконавець, слідчий, суд, слідчий суддя, прокурор, контролюючий орган. НПП платника встановлює повноваження особи, яка самостійно доставила документ про арешт коштів, у порядку, визначеному в його внутрішніх документах.</a:t>
            </a:r>
          </a:p>
        </p:txBody>
      </p:sp>
    </p:spTree>
    <p:extLst>
      <p:ext uri="{BB962C8B-B14F-4D97-AF65-F5344CB8AC3E}">
        <p14:creationId xmlns:p14="http://schemas.microsoft.com/office/powerpoint/2010/main" val="24103449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Закон України “Про банки та банківську діяльність” від 7 грудня 2000 р. № 2121.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a:t>
            </a:r>
            <a:r>
              <a:rPr lang="uk-UA" sz="2200" dirty="0" smtClean="0">
                <a:solidFill>
                  <a:srgbClr val="000000"/>
                </a:solidFill>
                <a:latin typeface="Times New Roman" panose="02020603050405020304" pitchFamily="18" charset="0"/>
                <a:cs typeface="Times New Roman" panose="02020603050405020304" pitchFamily="18" charset="0"/>
              </a:rPr>
              <a:t>Закон </a:t>
            </a:r>
            <a:r>
              <a:rPr lang="uk-UA" sz="2200" dirty="0" smtClean="0">
                <a:solidFill>
                  <a:srgbClr val="000000"/>
                </a:solidFill>
                <a:latin typeface="Times New Roman" panose="02020603050405020304" pitchFamily="18" charset="0"/>
                <a:cs typeface="Times New Roman" panose="02020603050405020304" pitchFamily="18" charset="0"/>
              </a:rPr>
              <a:t>України «Про платіжні послуги» від 30 червня 2021 року, № 1591-IX.</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Інструкція про порядок регулювання діяльності банків України: Затверджена постановою Правління НБУ від 28.08. 2001 р. № 368.</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Інструкції про безготівкові розрахунки в національній валюті користувачів платіжних послуг. Затверджена постановою Правління НБУ від 29 липня 2022 року № 163.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Інструкції про порядок відкриття та закриття рахунків користувачам надавачами платіжних послуг з обслуговування рахунків. Затверджена постановою Правління НБУ від 29 липня 2022 року № 162.</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a:t>
            </a:r>
            <a:r>
              <a:rPr lang="uk-UA" sz="2200" dirty="0" smtClean="0">
                <a:solidFill>
                  <a:srgbClr val="000000"/>
                </a:solidFill>
                <a:latin typeface="Times New Roman" panose="02020603050405020304" pitchFamily="18" charset="0"/>
                <a:cs typeface="Times New Roman" panose="02020603050405020304" pitchFamily="18" charset="0"/>
              </a:rPr>
              <a:t>Банківські операції [текст]: </a:t>
            </a:r>
            <a:r>
              <a:rPr lang="uk-UA" sz="2200" dirty="0" err="1" smtClean="0">
                <a:solidFill>
                  <a:srgbClr val="000000"/>
                </a:solidFill>
                <a:latin typeface="Times New Roman" panose="02020603050405020304" pitchFamily="18" charset="0"/>
                <a:cs typeface="Times New Roman" panose="02020603050405020304" pitchFamily="18" charset="0"/>
              </a:rPr>
              <a:t>навч.посіб</a:t>
            </a:r>
            <a:r>
              <a:rPr lang="uk-UA" sz="2200" dirty="0" smtClean="0">
                <a:solidFill>
                  <a:srgbClr val="000000"/>
                </a:solidFill>
                <a:latin typeface="Times New Roman" panose="02020603050405020304" pitchFamily="18" charset="0"/>
                <a:cs typeface="Times New Roman" panose="02020603050405020304" pitchFamily="18" charset="0"/>
              </a:rPr>
              <a:t>. Н.І. Демчук, О.В. </a:t>
            </a:r>
            <a:r>
              <a:rPr lang="uk-UA" sz="2200" dirty="0" err="1" smtClean="0">
                <a:solidFill>
                  <a:srgbClr val="000000"/>
                </a:solidFill>
                <a:latin typeface="Times New Roman" panose="02020603050405020304" pitchFamily="18" charset="0"/>
                <a:cs typeface="Times New Roman" panose="02020603050405020304" pitchFamily="18" charset="0"/>
              </a:rPr>
              <a:t>Довгаль</a:t>
            </a:r>
            <a:r>
              <a:rPr lang="uk-UA" sz="2200" dirty="0" smtClean="0">
                <a:solidFill>
                  <a:srgbClr val="000000"/>
                </a:solidFill>
                <a:latin typeface="Times New Roman" panose="02020603050405020304" pitchFamily="18" charset="0"/>
                <a:cs typeface="Times New Roman" panose="02020603050405020304" pitchFamily="18" charset="0"/>
              </a:rPr>
              <a:t>, Ю.П. Владика. Дніпро: Пороги, 2017. 461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Петрук О.М. Банківські операції: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посібн</a:t>
            </a:r>
            <a:r>
              <a:rPr lang="uk-UA" sz="2200" dirty="0" smtClean="0">
                <a:solidFill>
                  <a:srgbClr val="000000"/>
                </a:solidFill>
                <a:latin typeface="Times New Roman" panose="02020603050405020304" pitchFamily="18" charset="0"/>
                <a:cs typeface="Times New Roman" panose="02020603050405020304" pitchFamily="18" charset="0"/>
              </a:rPr>
              <a:t>. / О.М. Петрук, С.З. </a:t>
            </a:r>
            <a:r>
              <a:rPr lang="uk-UA" sz="2200" dirty="0" err="1" smtClean="0">
                <a:solidFill>
                  <a:srgbClr val="000000"/>
                </a:solidFill>
                <a:latin typeface="Times New Roman" panose="02020603050405020304" pitchFamily="18" charset="0"/>
                <a:cs typeface="Times New Roman" panose="02020603050405020304" pitchFamily="18" charset="0"/>
              </a:rPr>
              <a:t>Мошенський</a:t>
            </a:r>
            <a:r>
              <a:rPr lang="uk-UA" sz="2200" dirty="0" smtClean="0">
                <a:solidFill>
                  <a:srgbClr val="000000"/>
                </a:solidFill>
                <a:latin typeface="Times New Roman" panose="02020603050405020304" pitchFamily="18" charset="0"/>
                <a:cs typeface="Times New Roman" panose="02020603050405020304" pitchFamily="18" charset="0"/>
              </a:rPr>
              <a:t>, О.С. Новак. Житомир : ЖДТУ, 2011. 568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законодавства України або не може бути виконано відповідно до законодавства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Банки платника приймають до виконання платіжну інструкцію, що надійшла до нього протягом операційного часу, у той самий операційний день. Платіжну інструкцію, що надійшла до банку після закінчення операційного часу, приймають не пізніше наступного операційного дня. НПП та платник мають право передбачити в договорі інший, ніж установлений в Інструкції НБУ, строк (день) прийняття до виконання наданої платником платіжної інструкції.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платника під час виконання платіжної операції з рахунку платника зобов’язаний перевірити в платіжній інструкції ініціатора відповідність: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номера рахунку платника та коду платника [ЄДРПОУ/РНОКПП] або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унікального ідентифікатора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платника приймає до виконання платіжну інструкцію лише в разі відповідності інформації, зазначеної вище, тій інформації про платника, що зберігається у нього.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повинен забезпечити супроводження всіх платіжних операцій інформацією відповідно до вимог законодавства у сфері запобігання та протидії легалізації (відмиванню) доходів, одержаних злочинним шляхом, фінансуванню тероризму та </a:t>
            </a:r>
          </a:p>
        </p:txBody>
      </p:sp>
    </p:spTree>
    <p:extLst>
      <p:ext uri="{BB962C8B-B14F-4D97-AF65-F5344CB8AC3E}">
        <p14:creationId xmlns:p14="http://schemas.microsoft.com/office/powerpoint/2010/main" val="347695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фінансуванню </a:t>
            </a:r>
            <a:r>
              <a:rPr lang="uk-UA" sz="2200" dirty="0">
                <a:solidFill>
                  <a:srgbClr val="000000"/>
                </a:solidFill>
                <a:latin typeface="Times New Roman" panose="02020603050405020304" pitchFamily="18" charset="0"/>
                <a:cs typeface="Times New Roman" panose="02020603050405020304" pitchFamily="18" charset="0"/>
              </a:rPr>
              <a:t>розповсюдження зброї масового знищення </a:t>
            </a:r>
            <a:r>
              <a:rPr lang="uk-UA" sz="2200" dirty="0" smtClean="0">
                <a:solidFill>
                  <a:srgbClr val="000000"/>
                </a:solidFill>
                <a:latin typeface="Times New Roman" panose="02020603050405020304" pitchFamily="18" charset="0"/>
                <a:cs typeface="Times New Roman" panose="02020603050405020304" pitchFamily="18" charset="0"/>
              </a:rPr>
              <a:t>(законодавство </a:t>
            </a:r>
            <a:r>
              <a:rPr lang="uk-UA" sz="2200" dirty="0">
                <a:solidFill>
                  <a:srgbClr val="000000"/>
                </a:solidFill>
                <a:latin typeface="Times New Roman" panose="02020603050405020304" pitchFamily="18" charset="0"/>
                <a:cs typeface="Times New Roman" panose="02020603050405020304" pitchFamily="18" charset="0"/>
              </a:rPr>
              <a:t>з питань фінансового моніторингу).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Приймаються платіжні інструкції </a:t>
            </a:r>
            <a:r>
              <a:rPr lang="uk-UA" sz="2200" dirty="0">
                <a:solidFill>
                  <a:srgbClr val="000000"/>
                </a:solidFill>
                <a:latin typeface="Times New Roman" panose="02020603050405020304" pitchFamily="18" charset="0"/>
                <a:cs typeface="Times New Roman" panose="02020603050405020304" pitchFamily="18" charset="0"/>
              </a:rPr>
              <a:t>до виконання протягом 30 календарних днів із дати її складання ініціатором. Дата складання платіжної інструкції не враховується.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Всі платіжні послуги здійснюються за умови отримання згоди </a:t>
            </a:r>
            <a:r>
              <a:rPr lang="uk-UA" sz="2200" i="1" dirty="0">
                <a:solidFill>
                  <a:srgbClr val="000000"/>
                </a:solidFill>
                <a:latin typeface="Times New Roman" panose="02020603050405020304" pitchFamily="18" charset="0"/>
                <a:cs typeface="Times New Roman" panose="02020603050405020304" pitchFamily="18" charset="0"/>
              </a:rPr>
              <a:t>платника на виконання кожної платіжної операції</a:t>
            </a:r>
            <a:r>
              <a:rPr lang="uk-UA" sz="2200" dirty="0">
                <a:solidFill>
                  <a:srgbClr val="000000"/>
                </a:solidFill>
                <a:latin typeface="Times New Roman" panose="02020603050405020304" pitchFamily="18" charset="0"/>
                <a:cs typeface="Times New Roman" panose="02020603050405020304" pitchFamily="18" charset="0"/>
              </a:rPr>
              <a:t>, крім випадків, передбачених Законом про платіжні послуги</a:t>
            </a:r>
            <a:r>
              <a:rPr lang="uk-UA" sz="2200" dirty="0" smtClean="0">
                <a:solidFill>
                  <a:srgbClr val="000000"/>
                </a:solidFill>
                <a:latin typeface="Times New Roman" panose="02020603050405020304" pitchFamily="18" charset="0"/>
                <a:cs typeface="Times New Roman" panose="02020603050405020304" pitchFamily="18" charset="0"/>
              </a:rPr>
              <a:t>. Порядок </a:t>
            </a:r>
            <a:r>
              <a:rPr lang="uk-UA" sz="2200" dirty="0">
                <a:solidFill>
                  <a:srgbClr val="000000"/>
                </a:solidFill>
                <a:latin typeface="Times New Roman" panose="02020603050405020304" pitchFamily="18" charset="0"/>
                <a:cs typeface="Times New Roman" panose="02020603050405020304" pitchFamily="18" charset="0"/>
              </a:rPr>
              <a:t>надання згоди на виконання платіжної операції </a:t>
            </a:r>
            <a:r>
              <a:rPr lang="uk-UA" sz="2200" i="1" dirty="0">
                <a:solidFill>
                  <a:srgbClr val="000000"/>
                </a:solidFill>
                <a:latin typeface="Times New Roman" panose="02020603050405020304" pitchFamily="18" charset="0"/>
                <a:cs typeface="Times New Roman" panose="02020603050405020304" pitchFamily="18" charset="0"/>
              </a:rPr>
              <a:t>визначається договором між платником та </a:t>
            </a:r>
            <a:r>
              <a:rPr lang="uk-UA" sz="2200" i="1" dirty="0" smtClean="0">
                <a:solidFill>
                  <a:srgbClr val="000000"/>
                </a:solidFill>
                <a:latin typeface="Times New Roman" panose="02020603050405020304" pitchFamily="18" charset="0"/>
                <a:cs typeface="Times New Roman" panose="02020603050405020304" pitchFamily="18" charset="0"/>
              </a:rPr>
              <a:t>НПП</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Перед отриманням згоди платника на виконання кожної платіжної операції надавач платіжних </a:t>
            </a:r>
            <a:r>
              <a:rPr lang="uk-UA" sz="2200" dirty="0" smtClean="0">
                <a:solidFill>
                  <a:srgbClr val="000000"/>
                </a:solidFill>
                <a:latin typeface="Times New Roman" panose="02020603050405020304" pitchFamily="18" charset="0"/>
                <a:cs typeface="Times New Roman" panose="02020603050405020304" pitchFamily="18" charset="0"/>
              </a:rPr>
              <a:t>послуг зобов’язаний здійснити </a:t>
            </a:r>
            <a:r>
              <a:rPr lang="uk-UA" sz="2200" dirty="0">
                <a:solidFill>
                  <a:srgbClr val="000000"/>
                </a:solidFill>
                <a:latin typeface="Times New Roman" panose="02020603050405020304" pitchFamily="18" charset="0"/>
                <a:cs typeface="Times New Roman" panose="02020603050405020304" pitchFamily="18" charset="0"/>
              </a:rPr>
              <a:t>посилену автентифікацію користувача.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Платіжна операція вважається акцептованою після надання платником згоди на її виконання. Платник має право відкликати згоду на виконання платіжної операції у будь-який час, але не пізніше настання моменту </a:t>
            </a:r>
            <a:r>
              <a:rPr lang="uk-UA" sz="2200" dirty="0" err="1">
                <a:solidFill>
                  <a:srgbClr val="000000"/>
                </a:solidFill>
                <a:latin typeface="Times New Roman" panose="02020603050405020304" pitchFamily="18" charset="0"/>
                <a:cs typeface="Times New Roman" panose="02020603050405020304" pitchFamily="18" charset="0"/>
              </a:rPr>
              <a:t>безвідкличності</a:t>
            </a:r>
            <a:r>
              <a:rPr lang="uk-UA" sz="2200" dirty="0">
                <a:solidFill>
                  <a:srgbClr val="000000"/>
                </a:solidFill>
                <a:latin typeface="Times New Roman" panose="02020603050405020304" pitchFamily="18" charset="0"/>
                <a:cs typeface="Times New Roman" panose="02020603050405020304" pitchFamily="18" charset="0"/>
              </a:rPr>
              <a:t> платіжної інструкції відповідно до норм Закону про платіжні послуги.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виконує платіжну інструкцію користувача протягом операційного дня, якщо платіжна інструкція надійшла до нього протягом операційного часу, або в інший строк,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28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передбачено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умовами</a:t>
            </a:r>
            <a:r>
              <a:rPr lang="ru-RU" sz="2200" dirty="0">
                <a:solidFill>
                  <a:srgbClr val="000000"/>
                </a:solidFill>
                <a:latin typeface="Times New Roman" panose="02020603050405020304" pitchFamily="18" charset="0"/>
                <a:cs typeface="Times New Roman" panose="02020603050405020304" pitchFamily="18" charset="0"/>
              </a:rPr>
              <a:t> договору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 разі її надходження після закінчення операційного часу, </a:t>
            </a:r>
            <a:r>
              <a:rPr lang="uk-UA" sz="2200" i="1" dirty="0" smtClean="0">
                <a:solidFill>
                  <a:srgbClr val="000000"/>
                </a:solidFill>
                <a:latin typeface="Times New Roman" panose="02020603050405020304" pitchFamily="18" charset="0"/>
                <a:cs typeface="Times New Roman" panose="02020603050405020304" pitchFamily="18" charset="0"/>
              </a:rPr>
              <a:t>не пізніше наступного операційного дня</a:t>
            </a:r>
            <a:r>
              <a:rPr lang="uk-UA" sz="2200" dirty="0" smtClean="0">
                <a:solidFill>
                  <a:srgbClr val="000000"/>
                </a:solidFill>
                <a:latin typeface="Times New Roman" panose="02020603050405020304" pitchFamily="18" charset="0"/>
                <a:cs typeface="Times New Roman" panose="02020603050405020304" pitchFamily="18" charset="0"/>
              </a:rPr>
              <a:t> або в інший строк, якщо це передбачено умовами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у разі виконання платіжної операції в межах одного надавача платіжних послуг зобов’язаний забезпечити зарахування суми коштів за платіжною операцією на рахунок отримувача протягом операційного дня, в який прийнято до виконання платіжну інструкцію, або в інший строк, визначений договором.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зобов’язаний забезпечити виконання платіжної операції з рахунку платника протягом операційного дня, в який ним прийнято до виконання платіжну інструкцію, або в інший строк, визначений договором, якщо рахунок отримувача відкрито в іншого надавача платіжних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платника зобов’язаний забезпечити виконання платіжної операції з рахунку платника та кореспондентського рахунку банку протягом операційного дня, в який ним прийнято до виконання платіжну інструкцію платника, якщо рахунок отримувача </a:t>
            </a:r>
            <a:r>
              <a:rPr lang="ru-RU" sz="2200" dirty="0" err="1">
                <a:solidFill>
                  <a:srgbClr val="000000"/>
                </a:solidFill>
                <a:latin typeface="Times New Roman" panose="02020603050405020304" pitchFamily="18" charset="0"/>
                <a:cs typeface="Times New Roman" panose="02020603050405020304" pitchFamily="18" charset="0"/>
              </a:rPr>
              <a:t>відкрито</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іншого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надавача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Строки </a:t>
            </a:r>
            <a:r>
              <a:rPr lang="ru-RU" sz="2200" dirty="0" err="1">
                <a:solidFill>
                  <a:srgbClr val="000000"/>
                </a:solidFill>
                <a:latin typeface="Times New Roman" panose="02020603050405020304" pitchFamily="18" charset="0"/>
                <a:cs typeface="Times New Roman" panose="02020603050405020304" pitchFamily="18" charset="0"/>
              </a:rPr>
              <a:t>виконання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системах </a:t>
            </a:r>
            <a:r>
              <a:rPr lang="ru-RU" sz="2200" dirty="0" err="1">
                <a:solidFill>
                  <a:srgbClr val="000000"/>
                </a:solidFill>
                <a:latin typeface="Times New Roman" panose="02020603050405020304" pitchFamily="18" charset="0"/>
                <a:cs typeface="Times New Roman" panose="02020603050405020304" pitchFamily="18" charset="0"/>
              </a:rPr>
              <a:t>установлюються</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850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правилами таких систем, але не можуть перевищувати строків, визначених Законом про платіжні послуги.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платника, який не може виконати платіжну інструкцію ініціатора в установлений законодавством України строк,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узяти платіжну інструкцію ініціатора на облік за відповідним позабалансовим рахунком;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надіслати ініціатору письмове повідомлення про невиконання платіжної інструкції в установлений законодавством України строк та про взяття її на облік за позабалансовим рахунком.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НПП </a:t>
            </a:r>
            <a:r>
              <a:rPr lang="uk-UA" sz="2200" i="1" dirty="0" smtClean="0">
                <a:solidFill>
                  <a:srgbClr val="000000"/>
                </a:solidFill>
                <a:latin typeface="Times New Roman" panose="02020603050405020304" pitchFamily="18" charset="0"/>
                <a:cs typeface="Times New Roman" panose="02020603050405020304" pitchFamily="18" charset="0"/>
              </a:rPr>
              <a:t>отримувача</a:t>
            </a:r>
            <a:r>
              <a:rPr lang="uk-UA" sz="2200" dirty="0" smtClean="0">
                <a:solidFill>
                  <a:srgbClr val="000000"/>
                </a:solidFill>
                <a:latin typeface="Times New Roman" panose="02020603050405020304" pitchFamily="18" charset="0"/>
                <a:cs typeface="Times New Roman" panose="02020603050405020304" pitchFamily="18" charset="0"/>
              </a:rPr>
              <a:t> зобов’язаний забезпечити зарахування суми коштів за платіжною операцією на рахунок отримувача протягом операційного дня надходження коштів на рахунок надавача платіжних послуг отримувача або в інший строк, визначений договором.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НПП </a:t>
            </a:r>
            <a:r>
              <a:rPr lang="uk-UA" sz="2200" i="1" dirty="0">
                <a:solidFill>
                  <a:srgbClr val="000000"/>
                </a:solidFill>
                <a:latin typeface="Times New Roman" panose="02020603050405020304" pitchFamily="18" charset="0"/>
                <a:cs typeface="Times New Roman" panose="02020603050405020304" pitchFamily="18" charset="0"/>
              </a:rPr>
              <a:t>отримувача</a:t>
            </a:r>
            <a:r>
              <a:rPr lang="uk-UA" sz="2200" dirty="0">
                <a:solidFill>
                  <a:srgbClr val="000000"/>
                </a:solidFill>
                <a:latin typeface="Times New Roman" panose="02020603050405020304" pitchFamily="18" charset="0"/>
                <a:cs typeface="Times New Roman" panose="02020603050405020304" pitchFamily="18" charset="0"/>
              </a:rPr>
              <a:t> в разі невідповідності номера рахунку та/або коду </a:t>
            </a:r>
            <a:r>
              <a:rPr lang="uk-UA" sz="2200" dirty="0" smtClean="0">
                <a:solidFill>
                  <a:srgbClr val="000000"/>
                </a:solidFill>
                <a:latin typeface="Times New Roman" panose="02020603050405020304" pitchFamily="18" charset="0"/>
                <a:cs typeface="Times New Roman" panose="02020603050405020304" pitchFamily="18" charset="0"/>
              </a:rPr>
              <a:t>отримувача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зупинити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на строк до </a:t>
            </a:r>
            <a:r>
              <a:rPr lang="ru-RU" sz="2200" dirty="0" err="1">
                <a:solidFill>
                  <a:srgbClr val="000000"/>
                </a:solidFill>
                <a:latin typeface="Times New Roman" panose="02020603050405020304" pitchFamily="18" charset="0"/>
                <a:cs typeface="Times New Roman" panose="02020603050405020304" pitchFamily="18" charset="0"/>
              </a:rPr>
              <a:t>чотирьох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робочих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днів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зарахувати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рахунок</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з’ясування</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встановлення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належного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отримувача</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06365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3679</TotalTime>
  <Words>787</Words>
  <Application>Microsoft Office PowerPoint</Application>
  <PresentationFormat>Широкоэкранный</PresentationFormat>
  <Paragraphs>271</Paragraphs>
  <Slides>53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53</vt:i4>
      </vt:variant>
    </vt:vector>
  </HeadingPairs>
  <TitlesOfParts>
    <vt:vector size="58"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344</cp:revision>
  <dcterms:created xsi:type="dcterms:W3CDTF">2021-12-07T18:51:55Z</dcterms:created>
  <dcterms:modified xsi:type="dcterms:W3CDTF">2022-10-17T11:42:12Z</dcterms:modified>
</cp:coreProperties>
</file>