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85" r:id="rId4"/>
    <p:sldId id="264" r:id="rId5"/>
    <p:sldId id="265" r:id="rId6"/>
    <p:sldId id="266" r:id="rId7"/>
    <p:sldId id="267" r:id="rId8"/>
    <p:sldId id="269" r:id="rId9"/>
    <p:sldId id="270" r:id="rId10"/>
    <p:sldId id="258" r:id="rId11"/>
    <p:sldId id="263" r:id="rId12"/>
    <p:sldId id="259" r:id="rId13"/>
    <p:sldId id="260" r:id="rId14"/>
    <p:sldId id="261" r:id="rId15"/>
    <p:sldId id="31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6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4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6" r:id="rId57"/>
    <p:sldId id="312" r:id="rId58"/>
    <p:sldId id="314" r:id="rId5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CD47-767D-4E53-A1DC-F683C0928671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FDDAE-6B10-4E95-A1E6-8F9C3C572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99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FDDAE-6B10-4E95-A1E6-8F9C3C572827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30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1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4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4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50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5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9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93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85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0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0B6A-BA96-4644-98E1-3917F92EBE96}" type="datetimeFigureOut">
              <a:rPr lang="ru-RU" smtClean="0"/>
              <a:t>07.09.2023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8CF3D-41FB-4D90-8FD0-E63126F57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0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jetbrains.com/pycharm/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python.org/3/library/math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ython.org/3/reference/expressions.html#summary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5382" y="1800399"/>
            <a:ext cx="7405734" cy="2201233"/>
          </a:xfrm>
        </p:spPr>
        <p:txBody>
          <a:bodyPr>
            <a:normAutofit/>
          </a:bodyPr>
          <a:lstStyle/>
          <a:p>
            <a:r>
              <a:rPr lang="uk-UA" sz="4000" b="1" dirty="0"/>
              <a:t>Лекція 1</a:t>
            </a:r>
          </a:p>
          <a:p>
            <a:endParaRPr lang="uk-UA" sz="4000" b="1" dirty="0"/>
          </a:p>
          <a:p>
            <a:r>
              <a:rPr lang="uk-UA" sz="4400" b="1" dirty="0"/>
              <a:t>Основи </a:t>
            </a:r>
            <a:r>
              <a:rPr lang="en-US" sz="4400" b="1" dirty="0"/>
              <a:t>Python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498762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56351"/>
            <a:ext cx="11316832" cy="526342"/>
          </a:xfrm>
        </p:spPr>
        <p:txBody>
          <a:bodyPr>
            <a:noAutofit/>
          </a:bodyPr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Україні згідно </a:t>
            </a:r>
            <a:r>
              <a:rPr lang="en-US" dirty="0"/>
              <a:t>dou.ua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103" y="1557243"/>
            <a:ext cx="8810625" cy="4143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90750" y="80457"/>
            <a:ext cx="8515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/>
              <a:t>Скільки заробляють </a:t>
            </a:r>
            <a:r>
              <a:rPr lang="en-US" sz="3200" b="1" dirty="0"/>
              <a:t>Python</a:t>
            </a:r>
            <a:r>
              <a:rPr lang="uk-UA" sz="3200" b="1" dirty="0" err="1"/>
              <a:t>-розробники</a:t>
            </a:r>
            <a:r>
              <a:rPr lang="uk-UA" sz="3200" b="1" dirty="0"/>
              <a:t>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7394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7" y="831449"/>
            <a:ext cx="6582634" cy="4936976"/>
          </a:xfrm>
        </p:spPr>
      </p:pic>
      <p:sp>
        <p:nvSpPr>
          <p:cNvPr id="6" name="Rectangle 5"/>
          <p:cNvSpPr/>
          <p:nvPr/>
        </p:nvSpPr>
        <p:spPr>
          <a:xfrm>
            <a:off x="344033" y="6127199"/>
            <a:ext cx="11552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Середні зарплати </a:t>
            </a:r>
            <a:r>
              <a:rPr lang="en-US" sz="2400" dirty="0"/>
              <a:t>Python-</a:t>
            </a:r>
            <a:r>
              <a:rPr lang="uk-UA" sz="2400" dirty="0"/>
              <a:t>розробників в Україні згідно </a:t>
            </a:r>
            <a:r>
              <a:rPr lang="en-US" sz="2400" dirty="0"/>
              <a:t>ncube.com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933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307" y="1119612"/>
            <a:ext cx="8945093" cy="41012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8375" y="5983100"/>
            <a:ext cx="8724525" cy="571609"/>
          </a:xfrm>
        </p:spPr>
        <p:txBody>
          <a:bodyPr/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світі згідно </a:t>
            </a:r>
            <a:r>
              <a:rPr lang="en-US" dirty="0"/>
              <a:t>daxx.com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8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73" y="764263"/>
            <a:ext cx="8906148" cy="44418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573" y="5742994"/>
            <a:ext cx="10055384" cy="734571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Середні зарплати </a:t>
            </a:r>
            <a:r>
              <a:rPr lang="en-US" dirty="0"/>
              <a:t>Python-</a:t>
            </a:r>
            <a:r>
              <a:rPr lang="uk-UA" dirty="0"/>
              <a:t>розробників в світі </a:t>
            </a:r>
            <a:r>
              <a:rPr lang="ru-RU" dirty="0"/>
              <a:t>в порівнянн</a:t>
            </a:r>
            <a:r>
              <a:rPr lang="uk-UA" dirty="0"/>
              <a:t>і з зарплатами розробників на інших мовах згідно </a:t>
            </a:r>
            <a:r>
              <a:rPr lang="en-US" dirty="0"/>
              <a:t>daxx.com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7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2" y="211667"/>
            <a:ext cx="6269400" cy="296333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4544" y="1337733"/>
            <a:ext cx="2336799" cy="448733"/>
          </a:xfrm>
        </p:spPr>
        <p:txBody>
          <a:bodyPr/>
          <a:lstStyle/>
          <a:p>
            <a:r>
              <a:rPr lang="en-US" dirty="0">
                <a:hlinkClick r:id="rId3"/>
              </a:rPr>
              <a:t>python.org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798" y="3175000"/>
            <a:ext cx="4919134" cy="3472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4544" y="4522801"/>
            <a:ext cx="3094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hlinkClick r:id="rId5"/>
              </a:rPr>
              <a:t>jetbrains.com/pycharm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991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974" y="161396"/>
            <a:ext cx="5661738" cy="3487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74" y="3433401"/>
            <a:ext cx="6895963" cy="3424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933" y="161396"/>
            <a:ext cx="5621867" cy="474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99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979" y="217284"/>
            <a:ext cx="11099548" cy="6020555"/>
          </a:xfrm>
        </p:spPr>
        <p:txBody>
          <a:bodyPr/>
          <a:lstStyle/>
          <a:p>
            <a:r>
              <a:rPr lang="uk-UA" sz="3600" b="1" dirty="0"/>
              <a:t>Типізація 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ru-RU" dirty="0"/>
              <a:t> </a:t>
            </a:r>
            <a:r>
              <a:rPr lang="uk-UA" dirty="0"/>
              <a:t>відноситься до мов з </a:t>
            </a:r>
            <a:r>
              <a:rPr lang="uk-UA" b="1" dirty="0"/>
              <a:t>неявною сильною динамічною</a:t>
            </a:r>
            <a:r>
              <a:rPr lang="uk-UA" dirty="0"/>
              <a:t> типізацією. </a:t>
            </a:r>
          </a:p>
          <a:p>
            <a:pPr algn="l"/>
            <a:r>
              <a:rPr lang="uk-UA" b="1" dirty="0"/>
              <a:t>Неявна</a:t>
            </a:r>
            <a:r>
              <a:rPr lang="uk-UA" dirty="0"/>
              <a:t> типізація означає, що при оголошенні змінної вам не потрібно вказувати її тип, при </a:t>
            </a:r>
            <a:r>
              <a:rPr lang="uk-UA" b="1" dirty="0"/>
              <a:t>явній</a:t>
            </a:r>
            <a:r>
              <a:rPr lang="uk-UA" dirty="0"/>
              <a:t> - це робити необхідно. Як приклад мов з явною типизацією можна привести </a:t>
            </a:r>
            <a:r>
              <a:rPr lang="en-US" dirty="0"/>
              <a:t>Java, C ++. </a:t>
            </a:r>
            <a:r>
              <a:rPr lang="uk-UA" dirty="0"/>
              <a:t>Ось як буде виглядати оголошення цілочисельної змінної в </a:t>
            </a:r>
            <a:r>
              <a:rPr lang="en-US" dirty="0"/>
              <a:t>Java </a:t>
            </a:r>
            <a:r>
              <a:rPr lang="uk-UA" dirty="0"/>
              <a:t>і </a:t>
            </a:r>
            <a:r>
              <a:rPr lang="en-US" dirty="0"/>
              <a:t>Python. </a:t>
            </a:r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4979" y="3227561"/>
            <a:ext cx="3449370" cy="193899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Java: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kumimoji="0" lang="ru-RU" alt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Courier New" panose="02070309020205020404" pitchFamily="49" charset="0"/>
              </a:rPr>
              <a:t>Python: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596288"/>
            <a:ext cx="10806821" cy="554196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/>
              <a:t>Мови програмування бувають з динамічною та статичною типізацією. </a:t>
            </a:r>
          </a:p>
          <a:p>
            <a:pPr algn="l"/>
            <a:r>
              <a:rPr lang="uk-UA" dirty="0"/>
              <a:t>У першому випадку </a:t>
            </a:r>
            <a:r>
              <a:rPr lang="uk-UA" u="sng" dirty="0"/>
              <a:t>тип змінної визначається безпосередньо при виконанні </a:t>
            </a:r>
            <a:r>
              <a:rPr lang="uk-UA" dirty="0"/>
              <a:t>програми, у другому - на етапі компіляції. </a:t>
            </a:r>
          </a:p>
          <a:p>
            <a:pPr algn="l"/>
            <a:r>
              <a:rPr lang="en-US" dirty="0"/>
              <a:t>Python – </a:t>
            </a:r>
            <a:r>
              <a:rPr lang="uk-UA" dirty="0"/>
              <a:t>це мова </a:t>
            </a:r>
            <a:r>
              <a:rPr lang="uk-UA" b="1" dirty="0"/>
              <a:t>з динамічною типізацією</a:t>
            </a:r>
            <a:r>
              <a:rPr lang="uk-UA" dirty="0"/>
              <a:t>. На відміну від С, </a:t>
            </a:r>
            <a:r>
              <a:rPr lang="en-US" dirty="0"/>
              <a:t>C#, Java </a:t>
            </a:r>
            <a:r>
              <a:rPr lang="uk-UA" dirty="0"/>
              <a:t>, я кі є статично типізовані. Тобто тип змінної визначається тільки в момент виконання.Тому часто для </a:t>
            </a:r>
            <a:r>
              <a:rPr lang="en-US" dirty="0"/>
              <a:t>Python </a:t>
            </a:r>
            <a:r>
              <a:rPr lang="uk-UA" dirty="0"/>
              <a:t>замість терміну «присвоювання» вживають «зв’язування з деяким іменем»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b="1" dirty="0"/>
              <a:t>Сильна типізація </a:t>
            </a:r>
            <a:r>
              <a:rPr lang="uk-UA" dirty="0"/>
              <a:t>не дозволяє проводити операції у виразах з даними різних типів, слабка - дозволяє. </a:t>
            </a:r>
          </a:p>
          <a:p>
            <a:pPr algn="l"/>
            <a:r>
              <a:rPr lang="uk-UA" dirty="0"/>
              <a:t>У мовах з сильною типізацією ви не можете складати наприклад рядки і числа, потрібно все приводити до одного типу. </a:t>
            </a:r>
          </a:p>
          <a:p>
            <a:pPr algn="l"/>
            <a:r>
              <a:rPr lang="uk-UA" dirty="0"/>
              <a:t>До першої групи можна віднести </a:t>
            </a:r>
            <a:r>
              <a:rPr lang="en-US" dirty="0"/>
              <a:t>Python, Java, </a:t>
            </a:r>
            <a:r>
              <a:rPr lang="uk-UA" dirty="0"/>
              <a:t>до другої - С і С ++.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064" y="27160"/>
            <a:ext cx="10806821" cy="6636190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dirty="0"/>
              <a:t>Типи даних в </a:t>
            </a:r>
            <a:r>
              <a:rPr lang="en-US" sz="2800" b="1" dirty="0"/>
              <a:t>Python</a:t>
            </a:r>
            <a:endParaRPr lang="uk-UA" sz="2800" b="1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До основних вбудованих типів даних відносяться: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None (</a:t>
            </a:r>
            <a:r>
              <a:rPr lang="uk-UA" dirty="0"/>
              <a:t>невизначене значення змінної)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Логічні змінні (</a:t>
            </a:r>
            <a:r>
              <a:rPr lang="en-US" dirty="0"/>
              <a:t>Boolean Type)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Числа (</a:t>
            </a:r>
            <a:r>
              <a:rPr lang="en-US" dirty="0"/>
              <a:t>Numeric Type)</a:t>
            </a:r>
            <a:endParaRPr lang="uk-UA" dirty="0"/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int</a:t>
            </a:r>
            <a:r>
              <a:rPr lang="en-US" dirty="0"/>
              <a:t> - </a:t>
            </a:r>
            <a:r>
              <a:rPr lang="uk-UA" dirty="0"/>
              <a:t>ціле число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float - </a:t>
            </a:r>
            <a:r>
              <a:rPr lang="uk-UA" dirty="0"/>
              <a:t>число з плаваючою точкою </a:t>
            </a:r>
          </a:p>
          <a:p>
            <a:pPr indent="442913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complex - </a:t>
            </a:r>
            <a:r>
              <a:rPr lang="uk-UA" dirty="0"/>
              <a:t>комплексне число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Списки (</a:t>
            </a:r>
            <a:r>
              <a:rPr lang="en-US" dirty="0"/>
              <a:t>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list - </a:t>
            </a:r>
            <a:r>
              <a:rPr lang="uk-UA" dirty="0"/>
              <a:t>список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tuple - </a:t>
            </a:r>
            <a:r>
              <a:rPr lang="uk-UA" dirty="0"/>
              <a:t>кортеж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range - </a:t>
            </a:r>
            <a:r>
              <a:rPr lang="uk-UA" dirty="0"/>
              <a:t>діапазон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Рядки (</a:t>
            </a:r>
            <a:r>
              <a:rPr lang="en-US" dirty="0"/>
              <a:t>Text Sequence Type)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str</a:t>
            </a:r>
            <a:r>
              <a:rPr lang="en-US" dirty="0"/>
              <a:t>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Бінарні списки (</a:t>
            </a:r>
            <a:r>
              <a:rPr lang="en-US" dirty="0"/>
              <a:t>Binary Sequence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bytes - </a:t>
            </a:r>
            <a:r>
              <a:rPr lang="uk-UA" dirty="0"/>
              <a:t>байти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bytearray</a:t>
            </a:r>
            <a:r>
              <a:rPr lang="en-US" dirty="0"/>
              <a:t> - </a:t>
            </a:r>
            <a:r>
              <a:rPr lang="uk-UA" dirty="0"/>
              <a:t>масиви байт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memoryview</a:t>
            </a:r>
            <a:r>
              <a:rPr lang="en-US" dirty="0"/>
              <a:t> - </a:t>
            </a:r>
            <a:r>
              <a:rPr lang="uk-UA" dirty="0"/>
              <a:t>спеціальні об'єкти для доступу до внутрішніх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                           даних об'єкта через </a:t>
            </a:r>
            <a:r>
              <a:rPr lang="en-US" dirty="0"/>
              <a:t>protocol buffer </a:t>
            </a:r>
            <a:endParaRPr lang="uk-UA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Множини (</a:t>
            </a:r>
            <a:r>
              <a:rPr lang="en-US" dirty="0"/>
              <a:t>Set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set - </a:t>
            </a:r>
            <a:r>
              <a:rPr lang="uk-UA" dirty="0"/>
              <a:t>множина </a:t>
            </a:r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frozenset</a:t>
            </a:r>
            <a:r>
              <a:rPr lang="en-US" dirty="0"/>
              <a:t> – </a:t>
            </a:r>
            <a:r>
              <a:rPr lang="uk-UA" dirty="0"/>
              <a:t>незмінна множина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uk-UA" dirty="0"/>
              <a:t>Словники (</a:t>
            </a:r>
            <a:r>
              <a:rPr lang="en-US" dirty="0"/>
              <a:t>Mapping Types) </a:t>
            </a:r>
            <a:endParaRPr lang="uk-UA" dirty="0"/>
          </a:p>
          <a:p>
            <a:pPr indent="361950" algn="l">
              <a:lnSpc>
                <a:spcPct val="120000"/>
              </a:lnSpc>
              <a:spcBef>
                <a:spcPts val="0"/>
              </a:spcBef>
            </a:pPr>
            <a:r>
              <a:rPr lang="en-US" dirty="0" err="1"/>
              <a:t>dict</a:t>
            </a:r>
            <a:r>
              <a:rPr lang="en-US" dirty="0"/>
              <a:t> - </a:t>
            </a:r>
            <a:r>
              <a:rPr lang="uk-UA" dirty="0"/>
              <a:t>словник </a:t>
            </a:r>
            <a:r>
              <a:rPr lang="en-US" b="1" dirty="0"/>
              <a:t> </a:t>
            </a:r>
            <a:endParaRPr lang="ru-RU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676" y="343430"/>
            <a:ext cx="4569495" cy="651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24" y="144855"/>
            <a:ext cx="11805718" cy="6590923"/>
          </a:xfrm>
        </p:spPr>
        <p:txBody>
          <a:bodyPr/>
          <a:lstStyle/>
          <a:p>
            <a:r>
              <a:rPr lang="uk-UA" dirty="0"/>
              <a:t>Змінні</a:t>
            </a:r>
          </a:p>
          <a:p>
            <a:pPr algn="l"/>
            <a:r>
              <a:rPr lang="uk-UA" sz="1800" dirty="0"/>
              <a:t>Для того, щоб оголосити і відразу ініціалізувати змінну необхідно написати її ім'я, потім поставити знак рівності і значення, з яким ця змінна буде створена.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Наприклад рядок: </a:t>
            </a:r>
          </a:p>
          <a:p>
            <a:pPr algn="l"/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5 </a:t>
            </a:r>
            <a:endParaRPr lang="uk-UA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uk-UA" sz="1800" dirty="0"/>
              <a:t>оголошує змінну </a:t>
            </a:r>
            <a:r>
              <a:rPr lang="en-US" sz="1800" dirty="0"/>
              <a:t>b </a:t>
            </a:r>
            <a:r>
              <a:rPr lang="uk-UA" sz="1800" dirty="0"/>
              <a:t>і привласнює їй значення 5.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Цілочисельне значення 5 в рамках мови </a:t>
            </a:r>
            <a:r>
              <a:rPr lang="en-US" sz="1800" dirty="0"/>
              <a:t>Python </a:t>
            </a:r>
            <a:r>
              <a:rPr lang="uk-UA" sz="1800" dirty="0"/>
              <a:t>по суті своїй є об'єктом. </a:t>
            </a:r>
          </a:p>
          <a:p>
            <a:pPr algn="l"/>
            <a:r>
              <a:rPr lang="uk-UA" sz="1800" dirty="0"/>
              <a:t>Об'єкт, в даному випадку - це абстракція для представлення даних, дані - це числа, списки, рядки і т.п. </a:t>
            </a:r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При ініціалізації змінної, на рівні інтерпретатора, відбувається наступне: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створюється цілочисельний об'єкт 5 (можна уявити, що в цей момент створюється комірка і 5 кладеться в цю комірку);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даний об'єкт має певний ідентифікатор, значення: 5, і тип: ціле число;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sz="1800" dirty="0"/>
              <a:t>за допомогою оператора "=" створюється посилання між змінною </a:t>
            </a:r>
            <a:r>
              <a:rPr lang="en-US" sz="1800" dirty="0"/>
              <a:t>b </a:t>
            </a:r>
            <a:r>
              <a:rPr lang="uk-UA" sz="1800" dirty="0"/>
              <a:t>і цілочисельним об'єктом 5 (змінна </a:t>
            </a:r>
            <a:r>
              <a:rPr lang="en-US" sz="1800" dirty="0"/>
              <a:t>b </a:t>
            </a:r>
            <a:r>
              <a:rPr lang="uk-UA" sz="1800" dirty="0"/>
              <a:t>посилається на об'єкт 5).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0352" y="1811868"/>
            <a:ext cx="6730581" cy="463419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1991р. Гвідо ван Россум представив версію 1.0 мови </a:t>
            </a:r>
            <a:r>
              <a:rPr lang="en-US" dirty="0"/>
              <a:t>Python</a:t>
            </a:r>
            <a:r>
              <a:rPr lang="ru-RU" dirty="0"/>
              <a:t>.</a:t>
            </a:r>
          </a:p>
          <a:p>
            <a:pPr algn="l"/>
            <a:r>
              <a:rPr lang="ru-RU" dirty="0"/>
              <a:t>В той час в </a:t>
            </a:r>
            <a:r>
              <a:rPr lang="en-US" dirty="0"/>
              <a:t>Python </a:t>
            </a:r>
            <a:r>
              <a:rPr lang="uk-UA" dirty="0"/>
              <a:t>вже були присутні класи зі спадковістю, модулі, обробка вийнятків, функції, лямбда-вирази і основні типи даних.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2.0 – 2000 р.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Python</a:t>
            </a:r>
            <a:r>
              <a:rPr lang="uk-UA" dirty="0"/>
              <a:t> 3.0 – 2008 р.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Версії 2 і 3 не є зворотньо сумісними!</a:t>
            </a:r>
          </a:p>
          <a:p>
            <a:pPr algn="l"/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6" y="1149789"/>
            <a:ext cx="3425228" cy="51378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051" y="403398"/>
            <a:ext cx="4385461" cy="129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34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353" y="134560"/>
            <a:ext cx="11585419" cy="6474469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Ім'я змінної не повинно збігатися з ключовими словами інтерпретатора Python</a:t>
            </a:r>
            <a:endParaRPr lang="en-US" sz="2000" dirty="0"/>
          </a:p>
          <a:p>
            <a:pPr algn="l"/>
            <a:endParaRPr lang="uk-UA" sz="2000" dirty="0"/>
          </a:p>
          <a:p>
            <a:pPr algn="l"/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33" y="621343"/>
            <a:ext cx="6392878" cy="3180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9353" y="4013722"/>
            <a:ext cx="11547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Список ключових слів можна отримати підключивши модуль </a:t>
            </a:r>
            <a:r>
              <a:rPr lang="en-US" dirty="0"/>
              <a:t>keyword </a:t>
            </a:r>
            <a:r>
              <a:rPr lang="uk-UA" dirty="0"/>
              <a:t>і скориставшись командою 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Перевірити є чи ні ідентифікатор ключовим словом можна так: </a:t>
            </a:r>
          </a:p>
          <a:p>
            <a:endParaRPr lang="uk-UA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2727" y="4447285"/>
            <a:ext cx="5985934" cy="58477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"Python keywords: 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keyword.kwlist)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92727" y="5582044"/>
            <a:ext cx="4243059" cy="107721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"try"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keyword.iskeyword(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"b"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81" y="107401"/>
            <a:ext cx="11905307" cy="554196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Для того, щоб подивитися на об'єкт з яким ідентифікатором посилається дана змінна, можна використати функцію </a:t>
            </a:r>
            <a:r>
              <a:rPr lang="ru-RU" sz="2000" b="1" dirty="0"/>
              <a:t>id()</a:t>
            </a:r>
            <a:r>
              <a:rPr lang="ru-RU" sz="2000" dirty="0"/>
              <a:t>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481" y="977464"/>
            <a:ext cx="2960483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1829984576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1829984592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29068" y="891802"/>
            <a:ext cx="82597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Ідентифікатор - це деяке цілочисельне значення, за допомогою якого унікально адресується об'єкт. Спочатку змінна </a:t>
            </a:r>
            <a:r>
              <a:rPr lang="en-US" sz="2000" dirty="0"/>
              <a:t>a </a:t>
            </a:r>
            <a:r>
              <a:rPr lang="uk-UA" sz="2000" dirty="0"/>
              <a:t>посилається на об'єкт 4 з ідентифікатором 1829984576, змінна </a:t>
            </a:r>
            <a:r>
              <a:rPr lang="en-US" sz="2000" dirty="0"/>
              <a:t>b - </a:t>
            </a:r>
            <a:r>
              <a:rPr lang="uk-UA" sz="2000" dirty="0"/>
              <a:t>на об'єкт з </a:t>
            </a:r>
            <a:r>
              <a:rPr lang="en-US" sz="2000" dirty="0"/>
              <a:t>id = 1829984592. </a:t>
            </a:r>
            <a:r>
              <a:rPr lang="uk-UA" sz="2000" dirty="0"/>
              <a:t>Після виконання операції присвоювання </a:t>
            </a:r>
            <a:r>
              <a:rPr lang="en-US" sz="2000" dirty="0"/>
              <a:t>a = b, </a:t>
            </a:r>
            <a:r>
              <a:rPr lang="uk-UA" sz="2000" dirty="0"/>
              <a:t>змінна </a:t>
            </a:r>
            <a:r>
              <a:rPr lang="en-US" sz="2000" dirty="0"/>
              <a:t>a </a:t>
            </a:r>
            <a:r>
              <a:rPr lang="uk-UA" sz="2000" u="sng" dirty="0"/>
              <a:t>стала посилатися на той самий об'єкт, що і </a:t>
            </a:r>
            <a:r>
              <a:rPr lang="en-US" sz="2000" u="sng" dirty="0"/>
              <a:t>b</a:t>
            </a:r>
            <a:r>
              <a:rPr lang="en-US" sz="2000" dirty="0"/>
              <a:t>. </a:t>
            </a:r>
            <a:endParaRPr lang="ru-RU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51" y="2678377"/>
            <a:ext cx="5251009" cy="40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50" y="253497"/>
            <a:ext cx="11054281" cy="5884753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Тип змінної можна визначити за допомогою функції </a:t>
            </a:r>
            <a:r>
              <a:rPr lang="ru-RU" sz="2000" b="1" dirty="0"/>
              <a:t>type()</a:t>
            </a:r>
            <a:r>
              <a:rPr lang="ru-RU" sz="2000" dirty="0"/>
              <a:t>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51848" y="951404"/>
            <a:ext cx="3250196" cy="2585323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'str'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'tuple'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1" y="179829"/>
            <a:ext cx="11413405" cy="6510682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000" dirty="0"/>
              <a:t>В </a:t>
            </a:r>
            <a:r>
              <a:rPr lang="en-US" sz="2000" dirty="0"/>
              <a:t>Python </a:t>
            </a:r>
            <a:r>
              <a:rPr lang="uk-UA" sz="2000" dirty="0"/>
              <a:t>існують змінні і незмінні типи</a:t>
            </a:r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незмінних (</a:t>
            </a:r>
            <a:r>
              <a:rPr lang="en-US" sz="2000" u="sng" dirty="0"/>
              <a:t>immutable)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цілі числа (</a:t>
            </a:r>
            <a:r>
              <a:rPr lang="en-US" sz="2000" dirty="0" err="1"/>
              <a:t>int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числа з плаваючою точкою (</a:t>
            </a:r>
            <a:r>
              <a:rPr lang="en-US" sz="2000" dirty="0"/>
              <a:t>float), </a:t>
            </a:r>
            <a:endParaRPr lang="ru-RU" sz="2000" dirty="0"/>
          </a:p>
          <a:p>
            <a:pPr indent="361950" algn="l"/>
            <a:r>
              <a:rPr lang="uk-UA" sz="2000" dirty="0"/>
              <a:t>комплексні числа (</a:t>
            </a:r>
            <a:r>
              <a:rPr lang="en-US" sz="2000" dirty="0"/>
              <a:t>complex), </a:t>
            </a:r>
            <a:endParaRPr lang="ru-RU" sz="2000" dirty="0"/>
          </a:p>
          <a:p>
            <a:pPr indent="361950" algn="l"/>
            <a:r>
              <a:rPr lang="uk-UA" sz="2000" dirty="0"/>
              <a:t>логічні змінні (</a:t>
            </a:r>
            <a:r>
              <a:rPr lang="en-US" sz="2000" dirty="0" err="1"/>
              <a:t>bool</a:t>
            </a:r>
            <a:r>
              <a:rPr lang="en-US" sz="2000" dirty="0"/>
              <a:t>), </a:t>
            </a:r>
            <a:endParaRPr lang="ru-RU" sz="2000" dirty="0"/>
          </a:p>
          <a:p>
            <a:pPr indent="361950" algn="l"/>
            <a:r>
              <a:rPr lang="uk-UA" sz="2000" dirty="0"/>
              <a:t>кортежі (</a:t>
            </a:r>
            <a:r>
              <a:rPr lang="en-US" sz="2000" dirty="0"/>
              <a:t>tuple), </a:t>
            </a:r>
            <a:endParaRPr lang="ru-RU" sz="2000" dirty="0"/>
          </a:p>
          <a:p>
            <a:pPr indent="361950" algn="l"/>
            <a:r>
              <a:rPr lang="uk-UA" sz="2000" dirty="0"/>
              <a:t>рядки (</a:t>
            </a:r>
            <a:r>
              <a:rPr lang="en-US" sz="2000" dirty="0" err="1"/>
              <a:t>str</a:t>
            </a:r>
            <a:r>
              <a:rPr lang="en-US" sz="2000" dirty="0"/>
              <a:t>) </a:t>
            </a:r>
            <a:endParaRPr lang="ru-RU" sz="2000" dirty="0"/>
          </a:p>
          <a:p>
            <a:pPr indent="361950" algn="l"/>
            <a:r>
              <a:rPr lang="uk-UA" sz="2000" dirty="0"/>
              <a:t>і незмінні множинии (</a:t>
            </a:r>
            <a:r>
              <a:rPr lang="en-US" sz="2000" dirty="0"/>
              <a:t>frozen set). </a:t>
            </a:r>
            <a:endParaRPr lang="ru-RU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До </a:t>
            </a:r>
            <a:r>
              <a:rPr lang="uk-UA" sz="2000" u="sng" dirty="0"/>
              <a:t>змінних (</a:t>
            </a:r>
            <a:r>
              <a:rPr lang="en-US" sz="2000" u="sng" dirty="0"/>
              <a:t>mutable)</a:t>
            </a:r>
            <a:r>
              <a:rPr lang="en-US" sz="2000" dirty="0"/>
              <a:t> </a:t>
            </a:r>
            <a:r>
              <a:rPr lang="uk-UA" sz="2000" dirty="0"/>
              <a:t>типів відносяться: </a:t>
            </a:r>
          </a:p>
          <a:p>
            <a:pPr indent="361950" algn="l"/>
            <a:r>
              <a:rPr lang="uk-UA" sz="2000" dirty="0"/>
              <a:t>списки (</a:t>
            </a:r>
            <a:r>
              <a:rPr lang="en-US" sz="2000" dirty="0"/>
              <a:t>list), </a:t>
            </a:r>
            <a:endParaRPr lang="ru-RU" sz="2000" dirty="0"/>
          </a:p>
          <a:p>
            <a:pPr indent="361950" algn="l"/>
            <a:r>
              <a:rPr lang="uk-UA" sz="2000" dirty="0"/>
              <a:t>множини (</a:t>
            </a:r>
            <a:r>
              <a:rPr lang="en-US" sz="2000" dirty="0"/>
              <a:t>set), </a:t>
            </a:r>
            <a:endParaRPr lang="ru-RU" sz="2000" dirty="0"/>
          </a:p>
          <a:p>
            <a:pPr indent="361950" algn="l"/>
            <a:r>
              <a:rPr lang="uk-UA" sz="2000" dirty="0"/>
              <a:t>словники (</a:t>
            </a:r>
            <a:r>
              <a:rPr lang="en-US" sz="2000" dirty="0" err="1"/>
              <a:t>dict</a:t>
            </a:r>
            <a:r>
              <a:rPr lang="en-US" sz="2000" dirty="0"/>
              <a:t>). </a:t>
            </a:r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При створенні змінної, спочатку створюється об'єкт, який має унікальний ідентифікатор, тип і значення, після цього змінна може посилатися на створений об'єкт.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304762" cy="5920967"/>
          </a:xfrm>
        </p:spPr>
        <p:txBody>
          <a:bodyPr>
            <a:normAutofit/>
          </a:bodyPr>
          <a:lstStyle/>
          <a:p>
            <a:pPr algn="l"/>
            <a:r>
              <a:rPr lang="uk-UA" sz="1800" b="1" dirty="0"/>
              <a:t>Незмінюваність</a:t>
            </a:r>
            <a:r>
              <a:rPr lang="uk-UA" sz="1800" dirty="0"/>
              <a:t> типу даних означає, що створений об'єкт більше не змінюється. </a:t>
            </a:r>
          </a:p>
          <a:p>
            <a:pPr algn="l"/>
            <a:r>
              <a:rPr lang="uk-UA" sz="1800" dirty="0"/>
              <a:t>Наприклад, якщо оголосити змінну </a:t>
            </a:r>
            <a:r>
              <a:rPr lang="en-US" sz="1800" dirty="0"/>
              <a:t>k = 15, </a:t>
            </a:r>
            <a:r>
              <a:rPr lang="uk-UA" sz="1800" dirty="0"/>
              <a:t>то буде створено об'єкт зі значенням 15, типу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uk-UA" sz="1800" dirty="0"/>
              <a:t>і ідентифікатором, який можна дізнатися за допомогою функції </a:t>
            </a:r>
            <a:r>
              <a:rPr lang="en-US" sz="1800" dirty="0"/>
              <a:t>id().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45812" y="1352687"/>
            <a:ext cx="2697933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k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1672501744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(k)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A71D5D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'int'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010" y="2906596"/>
            <a:ext cx="1124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Об'єкт з id = 1672501744 матиме значення 15 і змінити його вже не можна. </a:t>
            </a:r>
          </a:p>
          <a:p>
            <a:endParaRPr lang="ru-RU" dirty="0"/>
          </a:p>
          <a:p>
            <a:r>
              <a:rPr lang="ru-RU" dirty="0"/>
              <a:t>Якщо тип даних </a:t>
            </a:r>
            <a:r>
              <a:rPr lang="ru-RU" b="1" dirty="0"/>
              <a:t>змінюваний</a:t>
            </a:r>
            <a:r>
              <a:rPr lang="ru-RU" dirty="0"/>
              <a:t>, то можна змінювати значення об'єкта. </a:t>
            </a:r>
          </a:p>
          <a:p>
            <a:r>
              <a:rPr lang="ru-RU" dirty="0"/>
              <a:t>Наприклад, створимо список [1, 2], а потім замінимо другий елемент на 3.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45812" y="4492967"/>
            <a:ext cx="2631542" cy="2031325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[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47997336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24" y="4040028"/>
            <a:ext cx="4560870" cy="27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170" y="262550"/>
            <a:ext cx="11277602" cy="5902860"/>
          </a:xfrm>
        </p:spPr>
        <p:txBody>
          <a:bodyPr/>
          <a:lstStyle/>
          <a:p>
            <a:r>
              <a:rPr lang="uk-UA" sz="2800" b="1" dirty="0"/>
              <a:t>Математичні операції</a:t>
            </a:r>
          </a:p>
          <a:p>
            <a:endParaRPr lang="uk-UA" dirty="0"/>
          </a:p>
          <a:p>
            <a:pPr algn="l"/>
            <a:r>
              <a:rPr lang="en-US" dirty="0"/>
              <a:t>Python, </a:t>
            </a:r>
            <a:r>
              <a:rPr lang="uk-UA" dirty="0"/>
              <a:t>в цій мові існує три вбудованих числових типу даних: </a:t>
            </a:r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цілі числа (</a:t>
            </a:r>
            <a:r>
              <a:rPr lang="en-US" dirty="0" err="1"/>
              <a:t>int</a:t>
            </a:r>
            <a:r>
              <a:rPr lang="en-US" dirty="0"/>
              <a:t>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дробові числа (</a:t>
            </a:r>
            <a:r>
              <a:rPr lang="en-US" dirty="0"/>
              <a:t>float); </a:t>
            </a:r>
            <a:endParaRPr lang="uk-UA" dirty="0"/>
          </a:p>
          <a:p>
            <a:pPr marL="715963" indent="-273050" algn="l">
              <a:buFont typeface="Arial" panose="020B0604020202020204" pitchFamily="34" charset="0"/>
              <a:buChar char="•"/>
            </a:pPr>
            <a:r>
              <a:rPr lang="uk-UA" dirty="0"/>
              <a:t>комплексні числа (</a:t>
            </a:r>
            <a:r>
              <a:rPr lang="en-US" dirty="0"/>
              <a:t>complex).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Якщо в якості операндів деякого арифметичного виразу використовуються тільки цілі числа, то результат теж буде ціле число. </a:t>
            </a:r>
          </a:p>
          <a:p>
            <a:pPr algn="l"/>
            <a:r>
              <a:rPr lang="uk-UA" dirty="0"/>
              <a:t>Винятком є операція ділення, результатом якої є дійсне число. При спільному використанні цілочисельних і дробових змінних, результат буде дробовим.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62550"/>
            <a:ext cx="10806821" cy="5875700"/>
          </a:xfrm>
        </p:spPr>
        <p:txBody>
          <a:bodyPr/>
          <a:lstStyle/>
          <a:p>
            <a:r>
              <a:rPr lang="ru-RU" b="1" dirty="0"/>
              <a:t>Арифметичні операції з цілими і дробовими числами</a:t>
            </a:r>
          </a:p>
          <a:p>
            <a:r>
              <a:rPr lang="ru-RU" b="1" dirty="0"/>
              <a:t> </a:t>
            </a:r>
          </a:p>
          <a:p>
            <a:pPr algn="l"/>
            <a:r>
              <a:rPr lang="uk-UA" dirty="0"/>
              <a:t>Додавати можна як безпосередньо самі числа: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 і змінні, що були попередньо ініціалізовані:</a:t>
            </a:r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Результат операції додавання можна присвоїти іншій змінній:</a:t>
            </a:r>
          </a:p>
          <a:p>
            <a:pPr algn="l"/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3741" y="1780117"/>
            <a:ext cx="155719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3741" y="2966239"/>
            <a:ext cx="223620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33741" y="4908099"/>
            <a:ext cx="2815629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08230"/>
            <a:ext cx="11096533" cy="5930020"/>
          </a:xfrm>
        </p:spPr>
        <p:txBody>
          <a:bodyPr>
            <a:normAutofit/>
          </a:bodyPr>
          <a:lstStyle/>
          <a:p>
            <a:pPr algn="l"/>
            <a:r>
              <a:rPr lang="uk-UA" sz="2000" dirty="0"/>
              <a:t>Або присвоїти результат самій змінній. </a:t>
            </a:r>
            <a:r>
              <a:rPr lang="ru-RU" sz="2000" dirty="0"/>
              <a:t>В цьому випадку можна використовувати повний або скорочений запис. </a:t>
            </a:r>
          </a:p>
          <a:p>
            <a:pPr algn="l"/>
            <a:r>
              <a:rPr lang="ru-RU" sz="2000" dirty="0"/>
              <a:t>Повний: </a:t>
            </a:r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endParaRPr lang="uk-UA" sz="2000" dirty="0"/>
          </a:p>
          <a:p>
            <a:pPr algn="l"/>
            <a:r>
              <a:rPr lang="uk-UA" sz="2000" dirty="0"/>
              <a:t>Скорочений:</a:t>
            </a:r>
          </a:p>
          <a:p>
            <a:pPr algn="l"/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82438" y="1230465"/>
            <a:ext cx="2405206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82438" y="3290129"/>
            <a:ext cx="2987644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4936" y="778600"/>
            <a:ext cx="187406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67473" y="761515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627951" y="761515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1.7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4935" y="3749158"/>
            <a:ext cx="1874068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67473" y="3713456"/>
            <a:ext cx="1883121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627951" y="3713456"/>
            <a:ext cx="1855962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64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7401" y="274797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Віднімання</a:t>
            </a:r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4882899" y="274797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Множення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9068458" y="274797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Ділення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744402" y="3271494"/>
            <a:ext cx="2598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Ціла частина від ділення</a:t>
            </a: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3994034" y="3271494"/>
            <a:ext cx="3029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Дробова частина від ділення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8340213" y="3271494"/>
            <a:ext cx="2431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Піднесення до степеня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3674" y="188882"/>
            <a:ext cx="11648793" cy="5541962"/>
          </a:xfrm>
        </p:spPr>
        <p:txBody>
          <a:bodyPr/>
          <a:lstStyle/>
          <a:p>
            <a:r>
              <a:rPr lang="uk-UA" b="1" dirty="0"/>
              <a:t>Робота з комплексними числами </a:t>
            </a:r>
          </a:p>
          <a:p>
            <a:pPr algn="just"/>
            <a:r>
              <a:rPr lang="uk-UA" sz="2000" dirty="0"/>
              <a:t>Для створення комплексного числа можна використовувати функцію </a:t>
            </a:r>
            <a:r>
              <a:rPr lang="uk-UA" sz="2000" i="1" dirty="0"/>
              <a:t>complex(a, b)</a:t>
            </a:r>
            <a:r>
              <a:rPr lang="uk-UA" sz="2000" dirty="0"/>
              <a:t>, в яку, як перший аргумент, передається дійсна частина, в якості другого - уявна. Або записати число у вигляді </a:t>
            </a:r>
            <a:r>
              <a:rPr lang="uk-UA" sz="2000" i="1" dirty="0"/>
              <a:t>a + bj</a:t>
            </a:r>
            <a:r>
              <a:rPr lang="uk-UA" sz="2000" dirty="0"/>
              <a:t>.</a:t>
            </a:r>
          </a:p>
          <a:p>
            <a:pPr algn="just"/>
            <a:endParaRPr lang="uk-UA" sz="2000" dirty="0"/>
          </a:p>
          <a:p>
            <a:pPr algn="just"/>
            <a:r>
              <a:rPr lang="uk-UA" sz="2000" dirty="0"/>
              <a:t>Створення комплексного числа: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316" y="2555093"/>
            <a:ext cx="3247177" cy="1754326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(z)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1C9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8527" y="16525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Комплексні числа можна додавати, віднімати, множити, ділити і підносити до степеня.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8527" y="2555093"/>
            <a:ext cx="6735779" cy="341632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z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1.1122722036363393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0.012635185355335208j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**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46j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8649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799" y="389467"/>
            <a:ext cx="11667067" cy="6180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Python - </a:t>
            </a:r>
            <a:r>
              <a:rPr lang="ru-RU" sz="2000" u="sng" dirty="0"/>
              <a:t>високорівнева</a:t>
            </a:r>
            <a:r>
              <a:rPr lang="ru-RU" sz="2000" dirty="0"/>
              <a:t> мова програмування загального призначення, орієнтована на </a:t>
            </a:r>
            <a:r>
              <a:rPr lang="ru-RU" sz="2000" u="sng" dirty="0"/>
              <a:t>підвищення продуктивності</a:t>
            </a:r>
            <a:r>
              <a:rPr lang="ru-RU" sz="2000" dirty="0"/>
              <a:t> розробника і </a:t>
            </a:r>
            <a:r>
              <a:rPr lang="ru-RU" sz="2000" u="sng" dirty="0"/>
              <a:t>читання коду</a:t>
            </a:r>
            <a:r>
              <a:rPr lang="ru-RU" sz="2000" dirty="0"/>
              <a:t>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Особливості:</a:t>
            </a:r>
          </a:p>
          <a:p>
            <a:pPr>
              <a:buFontTx/>
              <a:buChar char="-"/>
            </a:pPr>
            <a:r>
              <a:rPr lang="uk-UA" sz="2000" dirty="0"/>
              <a:t>динамічна типізація, </a:t>
            </a:r>
          </a:p>
          <a:p>
            <a:pPr>
              <a:buFontTx/>
              <a:buChar char="-"/>
            </a:pPr>
            <a:r>
              <a:rPr lang="uk-UA" sz="2000" dirty="0"/>
              <a:t>автоматичне керування пам'яттю, </a:t>
            </a:r>
          </a:p>
          <a:p>
            <a:pPr>
              <a:buFontTx/>
              <a:buChar char="-"/>
            </a:pPr>
            <a:r>
              <a:rPr lang="uk-UA" sz="2000" dirty="0"/>
              <a:t>механізм обробки винятків, </a:t>
            </a:r>
          </a:p>
          <a:p>
            <a:pPr>
              <a:buFontTx/>
              <a:buChar char="-"/>
            </a:pPr>
            <a:r>
              <a:rPr lang="uk-UA" sz="2000" dirty="0"/>
              <a:t>підтримка багатопоточних обчислень, </a:t>
            </a:r>
          </a:p>
          <a:p>
            <a:pPr>
              <a:buFontTx/>
              <a:buChar char="-"/>
            </a:pPr>
            <a:r>
              <a:rPr lang="uk-UA" sz="2000" dirty="0"/>
              <a:t>високорівневі структури даних.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Підтримується розбиття програм на модулі, які, в свою чергу, можуть об'єднуватися в пакети. </a:t>
            </a:r>
          </a:p>
          <a:p>
            <a:pPr marL="0" indent="0">
              <a:buNone/>
            </a:pPr>
            <a:r>
              <a:rPr lang="uk-UA" sz="2000" dirty="0"/>
              <a:t>Повністю підтримуються об'єктно-орієнтоване і структурне програмування, а також функціональне і аспектно-орієнтоване. </a:t>
            </a:r>
          </a:p>
          <a:p>
            <a:pPr marL="0" indent="0">
              <a:buNone/>
            </a:pPr>
            <a:r>
              <a:rPr lang="uk-UA" sz="2000" dirty="0"/>
              <a:t>Мова використовує динамічну типізацію разом з підрахунком посилань і циклічний збирач сміття для менеджменту пам'яті. 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428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010" y="217283"/>
            <a:ext cx="11060319" cy="5920967"/>
          </a:xfrm>
        </p:spPr>
        <p:txBody>
          <a:bodyPr>
            <a:normAutofit/>
          </a:bodyPr>
          <a:lstStyle/>
          <a:p>
            <a:pPr algn="l"/>
            <a:r>
              <a:rPr lang="uk-UA" sz="1800" dirty="0"/>
              <a:t>З комплексного числа можна витягти дійсну і уявну частини:</a:t>
            </a:r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endParaRPr lang="uk-UA" sz="1800" dirty="0"/>
          </a:p>
          <a:p>
            <a:pPr algn="l"/>
            <a:r>
              <a:rPr lang="uk-UA" sz="1800" dirty="0"/>
              <a:t>Для отримання комплексносопряженного числа необхідно використовувати метод </a:t>
            </a:r>
            <a:r>
              <a:rPr lang="uk-UA" sz="1800" i="1" dirty="0"/>
              <a:t>conjugate()</a:t>
            </a:r>
          </a:p>
          <a:p>
            <a:pPr algn="l"/>
            <a:endParaRPr lang="ru-RU" sz="18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0010" y="696311"/>
            <a:ext cx="2851842" cy="1477328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x.real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x.imag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010" y="3309000"/>
            <a:ext cx="288805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x.conjugate()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2j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59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Бітові операції </a:t>
            </a:r>
          </a:p>
          <a:p>
            <a:pPr marL="0" indent="0">
              <a:buNone/>
            </a:pPr>
            <a:r>
              <a:rPr lang="uk-UA" sz="1800" dirty="0"/>
              <a:t>В </a:t>
            </a:r>
            <a:r>
              <a:rPr lang="en-US" sz="1800" dirty="0"/>
              <a:t>Python </a:t>
            </a:r>
            <a:r>
              <a:rPr lang="uk-UA" sz="1800" dirty="0"/>
              <a:t>доступні бітові операції, їх можна виробляти над цілими числами.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1800" dirty="0"/>
              <a:t>Побітове І (</a:t>
            </a:r>
            <a:r>
              <a:rPr lang="en-US" sz="1800" dirty="0"/>
              <a:t>AND)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endParaRPr lang="ru-RU" sz="2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4442" y="1981018"/>
            <a:ext cx="2290528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8275" y="1388373"/>
            <a:ext cx="200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або (</a:t>
            </a:r>
            <a:r>
              <a:rPr lang="en-US" dirty="0"/>
              <a:t>OR)</a:t>
            </a:r>
            <a:r>
              <a:rPr lang="uk-UA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01500" y="1981016"/>
            <a:ext cx="173826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64103" y="1981016"/>
            <a:ext cx="179882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q 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992583" y="1388373"/>
            <a:ext cx="2365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Побітове ні-або (</a:t>
            </a:r>
            <a:r>
              <a:rPr lang="en-US" dirty="0"/>
              <a:t>XOR)</a:t>
            </a:r>
            <a:r>
              <a:rPr lang="uk-UA" dirty="0"/>
              <a:t>: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104517" y="4877171"/>
            <a:ext cx="1717141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endParaRPr kumimoji="0" lang="en-US" altLang="ru-RU" b="0" i="0" u="none" strike="noStrike" cap="none" normalizeH="0" baseline="0" dirty="0">
              <a:ln>
                <a:noFill/>
              </a:ln>
              <a:solidFill>
                <a:srgbClr val="080808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78821" y="4385124"/>
            <a:ext cx="96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Інверсія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01560" y="4877171"/>
            <a:ext cx="1699240" cy="1200329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p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38947" y="4385124"/>
            <a:ext cx="2024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Зсув вправо і вліво</a:t>
            </a:r>
          </a:p>
        </p:txBody>
      </p:sp>
    </p:spTree>
    <p:extLst>
      <p:ext uri="{BB962C8B-B14F-4D97-AF65-F5344CB8AC3E}">
        <p14:creationId xmlns:p14="http://schemas.microsoft.com/office/powerpoint/2010/main" val="1576189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Представлення чисел в інших системах числення </a:t>
            </a:r>
          </a:p>
          <a:p>
            <a:pPr marL="0" indent="0">
              <a:buNone/>
            </a:pPr>
            <a:r>
              <a:rPr lang="ru-RU" sz="2000" dirty="0"/>
              <a:t>У своєму повсякденному житті ми використовуємо десяткову систему числення, але при програмуванні, дуже часто, доводиться працювати з шістнадцятковою, двійковою і вісімковою.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Представлення числа в шістнадцятковій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вісімковій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Представлення числа у двійковій системі числення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9297" y="2191031"/>
            <a:ext cx="2679827" cy="92333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124504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hex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'0x1e658'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298" y="3739081"/>
            <a:ext cx="2679827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693A17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'0o363130'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9297" y="5097162"/>
            <a:ext cx="3078180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bin(m)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'0b11110011001011000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B6125"/>
                </a:solidFill>
                <a:effectLst/>
                <a:latin typeface="Arial Unicode MS" panose="020B0604020202020204" pitchFamily="34" charset="-128"/>
              </a:rPr>
              <a:t>'</a:t>
            </a:r>
            <a:r>
              <a:rPr kumimoji="0" lang="ru-RU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81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155677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Бібліотека (модуль) </a:t>
            </a:r>
            <a:r>
              <a:rPr lang="en-US" sz="2400" b="1" dirty="0"/>
              <a:t>math </a:t>
            </a:r>
            <a:endParaRPr lang="uk-UA" sz="2400" b="1" dirty="0"/>
          </a:p>
          <a:p>
            <a:pPr marL="0" indent="0">
              <a:buNone/>
            </a:pPr>
            <a:r>
              <a:rPr lang="uk-UA" sz="2000" dirty="0"/>
              <a:t>У стандартну поставку </a:t>
            </a:r>
            <a:r>
              <a:rPr lang="en-US" sz="2000" dirty="0"/>
              <a:t>Python </a:t>
            </a:r>
            <a:r>
              <a:rPr lang="uk-UA" sz="2000" dirty="0"/>
              <a:t>входить бібліотека </a:t>
            </a:r>
            <a:r>
              <a:rPr lang="en-US" sz="2000" dirty="0"/>
              <a:t>math, </a:t>
            </a:r>
            <a:r>
              <a:rPr lang="uk-UA" sz="2000" dirty="0"/>
              <a:t>в якій міститься велика кількість часто використовуваних математичних функцій. Для роботи з даним модулем його попередньо потрібно імпортувати.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Найбільш часто використовувані функції: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math.ceil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 - повертає найближче ціле число більше, ніж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b="1" dirty="0"/>
              <a:t>math.fabs(x)  </a:t>
            </a:r>
            <a:r>
              <a:rPr lang="ru-RU" sz="2000" dirty="0"/>
              <a:t>- повертає абсолютне значення числа.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math.factorial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-обчислює факторіал </a:t>
            </a:r>
            <a:r>
              <a:rPr lang="en-US" sz="2000" dirty="0"/>
              <a:t>x.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0658" y="1757303"/>
            <a:ext cx="2516863" cy="369332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658" y="3675706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math.ceil(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0658" y="4841835"/>
            <a:ext cx="274319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math.fabs(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0658" y="6007964"/>
            <a:ext cx="3177766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math.factorial(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120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7436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math.floor</a:t>
            </a:r>
            <a:r>
              <a:rPr lang="en-US" sz="2000" b="1" dirty="0"/>
              <a:t>(x)</a:t>
            </a:r>
            <a:r>
              <a:rPr lang="uk-UA" sz="2000" b="1" dirty="0"/>
              <a:t> </a:t>
            </a:r>
            <a:r>
              <a:rPr lang="uk-UA" sz="2000" dirty="0"/>
              <a:t>-</a:t>
            </a:r>
            <a:r>
              <a:rPr lang="en-US" sz="2000" dirty="0"/>
              <a:t> </a:t>
            </a:r>
            <a:r>
              <a:rPr lang="uk-UA" sz="2000" dirty="0"/>
              <a:t>повертає найближче ціле число менше, ніж </a:t>
            </a:r>
            <a:r>
              <a:rPr lang="en-US" sz="2000" dirty="0"/>
              <a:t>x.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en-US" sz="2000" b="1" dirty="0" err="1"/>
              <a:t>math.exp</a:t>
            </a:r>
            <a:r>
              <a:rPr lang="en-US" sz="2000" b="1" dirty="0"/>
              <a:t>(x) </a:t>
            </a:r>
            <a:r>
              <a:rPr lang="uk-UA" sz="2000" b="1" dirty="0"/>
              <a:t> </a:t>
            </a:r>
            <a:r>
              <a:rPr lang="uk-UA" sz="2000" dirty="0"/>
              <a:t>- обчислює </a:t>
            </a:r>
            <a:r>
              <a:rPr lang="en-US" sz="2000" dirty="0"/>
              <a:t>e</a:t>
            </a:r>
            <a:r>
              <a:rPr lang="uk-UA" sz="2000" dirty="0"/>
              <a:t> в степені </a:t>
            </a:r>
            <a:r>
              <a:rPr lang="en-US" sz="2000" dirty="0"/>
              <a:t>x. </a:t>
            </a: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b="1" dirty="0"/>
              <a:t>math.log2(x) </a:t>
            </a:r>
            <a:r>
              <a:rPr lang="uk-UA" sz="2000" dirty="0"/>
              <a:t>- логарифм за основою 2. </a:t>
            </a:r>
          </a:p>
          <a:p>
            <a:pPr marL="0" indent="0">
              <a:buNone/>
            </a:pPr>
            <a:r>
              <a:rPr lang="uk-UA" sz="2000" b="1" dirty="0"/>
              <a:t>math.log10(x) </a:t>
            </a:r>
            <a:r>
              <a:rPr lang="uk-UA" sz="2000" dirty="0"/>
              <a:t>- логарифм за основою 10. </a:t>
            </a:r>
          </a:p>
          <a:p>
            <a:pPr marL="0" indent="0">
              <a:buNone/>
            </a:pPr>
            <a:r>
              <a:rPr lang="uk-UA" sz="2000" b="1" dirty="0"/>
              <a:t>math.log(x [, base])</a:t>
            </a:r>
            <a:r>
              <a:rPr lang="en-US" sz="2000" b="1" dirty="0"/>
              <a:t> </a:t>
            </a:r>
            <a:r>
              <a:rPr lang="uk-UA" sz="2000" b="1" dirty="0"/>
              <a:t> </a:t>
            </a:r>
            <a:r>
              <a:rPr lang="uk-UA" sz="2000" dirty="0"/>
              <a:t>- </a:t>
            </a:r>
            <a:r>
              <a:rPr lang="ru-RU" sz="2000" dirty="0"/>
              <a:t>за замовчуванням обчислює логарифм за основою e, додатково можна вказати основу логарифма.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650082"/>
            <a:ext cx="2842789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math.floor(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1942465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math.exp(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20.08553692318766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5390" y="4135328"/>
            <a:ext cx="3079689" cy="2308324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math.log2(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math.log10(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1000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1.609437912434100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math.log(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0.666666666666666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6094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962" y="135802"/>
            <a:ext cx="11923414" cy="6722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math.pow(x, y)  </a:t>
            </a:r>
            <a:r>
              <a:rPr lang="ru-RU" sz="1800" dirty="0"/>
              <a:t>- обчислює значення x в степені y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math.sqrt</a:t>
            </a:r>
            <a:r>
              <a:rPr lang="en-US" sz="1800" b="1" dirty="0"/>
              <a:t>(x)</a:t>
            </a:r>
            <a:r>
              <a:rPr lang="uk-UA" sz="1800" b="1" dirty="0"/>
              <a:t> </a:t>
            </a:r>
            <a:r>
              <a:rPr lang="uk-UA" sz="1800" dirty="0"/>
              <a:t>- </a:t>
            </a:r>
            <a:r>
              <a:rPr lang="en-US" sz="1800" dirty="0"/>
              <a:t> </a:t>
            </a:r>
            <a:r>
              <a:rPr lang="uk-UA" sz="1800" dirty="0"/>
              <a:t>корінь квадратний від </a:t>
            </a:r>
            <a:r>
              <a:rPr lang="en-US" sz="1800" dirty="0"/>
              <a:t>x. </a:t>
            </a: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u="sng" dirty="0"/>
              <a:t>Інші тригонометричні функції:</a:t>
            </a:r>
            <a:endParaRPr lang="uk-UA" sz="1800" dirty="0"/>
          </a:p>
          <a:p>
            <a:pPr marL="0" indent="0">
              <a:buNone/>
            </a:pPr>
            <a:r>
              <a:rPr lang="en-US" sz="1800" b="1" dirty="0" err="1"/>
              <a:t>math.cos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math.sin</a:t>
            </a:r>
            <a:r>
              <a:rPr lang="en-US" sz="1800" b="1" dirty="0"/>
              <a:t>(x)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math.acos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math.asin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en-US" sz="1800" b="1" dirty="0" err="1"/>
              <a:t>math.atan</a:t>
            </a:r>
            <a:r>
              <a:rPr lang="en-US" sz="1800" b="1" dirty="0"/>
              <a:t>(x) </a:t>
            </a:r>
            <a:endParaRPr lang="uk-UA" sz="1800" b="1" dirty="0"/>
          </a:p>
          <a:p>
            <a:pPr marL="0" indent="0">
              <a:buNone/>
            </a:pPr>
            <a:r>
              <a:rPr lang="uk-UA" sz="1800" dirty="0"/>
              <a:t>І наостанок пару </a:t>
            </a:r>
            <a:r>
              <a:rPr lang="uk-UA" sz="1800" u="sng" dirty="0"/>
              <a:t>констант</a:t>
            </a:r>
            <a:r>
              <a:rPr lang="uk-UA" sz="1800" dirty="0"/>
              <a:t>:</a:t>
            </a:r>
          </a:p>
          <a:p>
            <a:pPr marL="0" indent="0">
              <a:buNone/>
            </a:pPr>
            <a:r>
              <a:rPr lang="en-US" sz="1800" b="1" dirty="0" err="1"/>
              <a:t>math.pi</a:t>
            </a:r>
            <a:r>
              <a:rPr lang="en-US" sz="1800" dirty="0"/>
              <a:t> </a:t>
            </a:r>
            <a:r>
              <a:rPr lang="uk-UA" sz="1800" dirty="0"/>
              <a:t>- число Пі. </a:t>
            </a:r>
          </a:p>
          <a:p>
            <a:pPr marL="0" indent="0">
              <a:buNone/>
            </a:pPr>
            <a:r>
              <a:rPr lang="en-US" sz="1800" b="1" dirty="0" err="1"/>
              <a:t>math.e</a:t>
            </a:r>
            <a:r>
              <a:rPr lang="en-US" sz="1800" dirty="0"/>
              <a:t> </a:t>
            </a:r>
            <a:r>
              <a:rPr lang="uk-UA" sz="1800" dirty="0"/>
              <a:t>- число е. </a:t>
            </a:r>
          </a:p>
          <a:p>
            <a:pPr marL="0" indent="0">
              <a:buNone/>
            </a:pPr>
            <a:r>
              <a:rPr lang="uk-UA" sz="1800" dirty="0"/>
              <a:t>Крім перерахованих, модуль </a:t>
            </a:r>
            <a:r>
              <a:rPr lang="en-US" sz="1800" dirty="0"/>
              <a:t>math </a:t>
            </a:r>
            <a:r>
              <a:rPr lang="uk-UA" sz="1800" dirty="0"/>
              <a:t>містить ще багато різних функцій, за більш детальною інформацією можете звернутися на </a:t>
            </a:r>
            <a:r>
              <a:rPr lang="uk-UA" sz="1800" dirty="0">
                <a:hlinkClick r:id="rId3"/>
              </a:rPr>
              <a:t>офіційний сайт </a:t>
            </a:r>
            <a:endParaRPr lang="ru-RU" sz="18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3496" y="562060"/>
            <a:ext cx="2803973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math.pow(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81.0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1634648"/>
            <a:ext cx="2666114" cy="646331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79493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math.sqrt(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080808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811F24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5.0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196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Коментарі</a:t>
            </a:r>
          </a:p>
          <a:p>
            <a:pPr marL="0" indent="0">
              <a:buNone/>
            </a:pPr>
            <a:r>
              <a:rPr lang="ru-RU" sz="2000" b="1" dirty="0"/>
              <a:t>Однорядкові коментарі.</a:t>
            </a:r>
          </a:p>
          <a:p>
            <a:pPr marL="0" indent="0">
              <a:buNone/>
            </a:pPr>
            <a:r>
              <a:rPr lang="ru-RU" sz="2000" dirty="0"/>
              <a:t>Такий коментар починається з хеш-символу (</a:t>
            </a:r>
            <a:r>
              <a:rPr lang="ru-RU" sz="2000" b="1" dirty="0"/>
              <a:t>#</a:t>
            </a:r>
            <a:r>
              <a:rPr lang="ru-RU" sz="2000" dirty="0"/>
              <a:t>) і супроводжується текстом, який містить додаткові пояснення.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Також можна написати коментар поруч з оператором коду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0657" y="1772709"/>
            <a:ext cx="3440317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defining the post code 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postCode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75000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0657" y="2967856"/>
            <a:ext cx="7079810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define the general structure of the product with default values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product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"productId"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product reference id,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"description"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description, default: empty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"categoryId"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item category, default: 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"price"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0.00   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price, default: 0.00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54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069" y="208230"/>
            <a:ext cx="11769505" cy="4227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Багаторядкові коментарі </a:t>
            </a:r>
          </a:p>
          <a:p>
            <a:pPr marL="0" indent="0">
              <a:buNone/>
            </a:pPr>
            <a:r>
              <a:rPr lang="uk-UA" sz="2000" dirty="0"/>
              <a:t>Ці коментарі служать вбудованої документацією для інших людей, які читають ваш код, і зазвичай пояснюють речі більш детально.</a:t>
            </a:r>
          </a:p>
          <a:p>
            <a:pPr marL="0" indent="0">
              <a:buNone/>
            </a:pPr>
            <a:r>
              <a:rPr lang="uk-UA" sz="2000" i="1" dirty="0"/>
              <a:t>Технічно</a:t>
            </a:r>
            <a:r>
              <a:rPr lang="uk-UA" sz="2000" dirty="0"/>
              <a:t> </a:t>
            </a:r>
            <a:r>
              <a:rPr lang="en-US" sz="2000" dirty="0"/>
              <a:t>Python </a:t>
            </a:r>
            <a:r>
              <a:rPr lang="uk-UA" sz="2000" dirty="0"/>
              <a:t>не має явної підтримки багаторядкових коментарів, тому деякі варіанти вважаються обхідним рішенням, але все ж працюють для багаторядкових коментарів. </a:t>
            </a:r>
          </a:p>
          <a:p>
            <a:pPr marL="0" indent="0">
              <a:buNone/>
            </a:pPr>
            <a:r>
              <a:rPr lang="uk-UA" sz="2000" dirty="0"/>
              <a:t>Версія 1 об'єднує однорядкові коментарі: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443" y="2377557"/>
            <a:ext cx="4834551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-h (--help): display this help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907792" y="4345973"/>
            <a:ext cx="4943193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LinuxThingy version 1.6.5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Parameters: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-t (--text): show the text interface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-h (--help): display this help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443" y="470560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Версія 2 простіше, ніж версія 1. Спочатку вона призначалася для створення документації, але її також можна використовувати для багаторядкових коментарів. </a:t>
            </a:r>
          </a:p>
        </p:txBody>
      </p:sp>
    </p:spTree>
    <p:extLst>
      <p:ext uri="{BB962C8B-B14F-4D97-AF65-F5344CB8AC3E}">
        <p14:creationId xmlns:p14="http://schemas.microsoft.com/office/powerpoint/2010/main" val="1372959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94" y="217285"/>
            <a:ext cx="11814773" cy="213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Зазвичай.</a:t>
            </a:r>
          </a:p>
          <a:p>
            <a:pPr marL="0" indent="0">
              <a:buNone/>
            </a:pPr>
            <a:r>
              <a:rPr lang="uk-UA" sz="2000" dirty="0"/>
              <a:t>Досить часто </a:t>
            </a:r>
            <a:r>
              <a:rPr lang="en-US" sz="2000" dirty="0"/>
              <a:t>Python-</a:t>
            </a:r>
            <a:r>
              <a:rPr lang="uk-UA" sz="2000" dirty="0"/>
              <a:t>файл починається з декількох рядків коментарів. У цих рядках вказується інформація про проект, призначення файлу, програміста, який його розробив або працював над ним, і ліцензії на програмне забезпечення, яке використовується для коду. Наприклад, коментар починається з опису, за ним йде повідомлення про авторські права з ім'ям розробника і рік публікації коду. Нижче зазначено, що код ліцензований під </a:t>
            </a:r>
            <a:r>
              <a:rPr lang="en-US" sz="2000" dirty="0"/>
              <a:t>GNU Public License (GPL). </a:t>
            </a:r>
            <a:r>
              <a:rPr lang="uk-UA" sz="2000" dirty="0"/>
              <a:t>Ще нижче зазначається адреса електронної пошти автора.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7694" y="2175684"/>
            <a:ext cx="769544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demonstrates how to write ms excel files using python-openpyxl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(C) 2015 Frank Hofmann, Berlin, Germany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Released under GNU Public License (GPL)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email frank.hofmann@efho.de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-----------------------------------------------------------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587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Коментарі документації </a:t>
            </a:r>
          </a:p>
          <a:p>
            <a:pPr marL="0" indent="0">
              <a:buNone/>
            </a:pPr>
            <a:r>
              <a:rPr lang="en-US" sz="1800" dirty="0"/>
              <a:t>Python </a:t>
            </a:r>
            <a:r>
              <a:rPr lang="uk-UA" sz="1800" dirty="0"/>
              <a:t>має вбудовану концепцію під назвою «рядки документації» (</a:t>
            </a:r>
            <a:r>
              <a:rPr lang="en-US" sz="1800" dirty="0" err="1"/>
              <a:t>Docstring</a:t>
            </a:r>
            <a:r>
              <a:rPr lang="en-US" sz="1800" dirty="0"/>
              <a:t>)</a:t>
            </a:r>
            <a:r>
              <a:rPr lang="uk-UA" sz="1800" dirty="0"/>
              <a:t>, яка є відмінним способом зв'язати написану вами документацію з модулями, функціями, класами і методами </a:t>
            </a:r>
            <a:r>
              <a:rPr lang="en-US" sz="1800" dirty="0"/>
              <a:t>Python. </a:t>
            </a:r>
            <a:r>
              <a:rPr lang="uk-UA" sz="1800" dirty="0"/>
              <a:t>Рядок документа додається в якості коментаря прямо під заголовком функції, модуля або об'єкта і описує дії функції, модуля або об'єкта. </a:t>
            </a:r>
          </a:p>
          <a:p>
            <a:pPr marL="0" indent="0">
              <a:buNone/>
            </a:pPr>
            <a:r>
              <a:rPr lang="uk-UA" sz="1800" dirty="0"/>
              <a:t>Правила наступні:</a:t>
            </a:r>
          </a:p>
          <a:p>
            <a:r>
              <a:rPr lang="uk-UA" sz="1800" dirty="0"/>
              <a:t> Рядок документа - це або однорядковий, або багаторядковий коментар. В останньому випадку перший рядок є коротким описом, а після першого рядка йдепорожній рядок. </a:t>
            </a:r>
          </a:p>
          <a:p>
            <a:r>
              <a:rPr lang="uk-UA" sz="1800" dirty="0"/>
              <a:t>Почніть рядок документа з великої літери і завершите її точкою. </a:t>
            </a:r>
          </a:p>
          <a:p>
            <a:pPr marL="0" indent="0">
              <a:buNone/>
            </a:pPr>
            <a:r>
              <a:rPr lang="uk-UA" sz="1800" dirty="0"/>
              <a:t>Наприклад: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ru-RU" sz="1800" dirty="0"/>
              <a:t>В інтерактивній довідці Python рядок документації стає доступною через атрибут </a:t>
            </a:r>
            <a:r>
              <a:rPr lang="ru-RU" sz="1800" b="1" dirty="0"/>
              <a:t>__doc__</a:t>
            </a:r>
            <a:endParaRPr lang="uk-UA" sz="18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3496" y="3186880"/>
            <a:ext cx="681726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 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"""Calculate the sum of value1 and value2."""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value1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value2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96" y="4749579"/>
            <a:ext cx="5027210" cy="9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7650"/>
            <a:ext cx="11525250" cy="6229350"/>
          </a:xfrm>
        </p:spPr>
        <p:txBody>
          <a:bodyPr>
            <a:normAutofit/>
          </a:bodyPr>
          <a:lstStyle/>
          <a:p>
            <a:r>
              <a:rPr lang="ru-RU" sz="3600" b="1" dirty="0"/>
              <a:t>Де</a:t>
            </a:r>
            <a:r>
              <a:rPr lang="uk-UA" sz="3600" b="1" dirty="0"/>
              <a:t> ж</a:t>
            </a:r>
            <a:r>
              <a:rPr lang="ru-RU" sz="3600" b="1" dirty="0"/>
              <a:t> </a:t>
            </a:r>
            <a:r>
              <a:rPr lang="ru-RU" sz="3600" b="1" dirty="0" err="1"/>
              <a:t>використовується</a:t>
            </a:r>
            <a:r>
              <a:rPr lang="ru-RU" sz="3600" b="1" dirty="0"/>
              <a:t> </a:t>
            </a:r>
            <a:r>
              <a:rPr lang="en-US" sz="3600" b="1" dirty="0"/>
              <a:t>Python</a:t>
            </a:r>
            <a:r>
              <a:rPr lang="ru-RU" sz="3600" b="1" dirty="0"/>
              <a:t>?</a:t>
            </a:r>
          </a:p>
          <a:p>
            <a:pPr algn="l"/>
            <a:r>
              <a:rPr lang="uk-UA" sz="3200" b="1" dirty="0" err="1"/>
              <a:t>Веб</a:t>
            </a:r>
            <a:r>
              <a:rPr lang="uk-UA" sz="3200" b="1" dirty="0"/>
              <a:t> розробка </a:t>
            </a:r>
          </a:p>
          <a:p>
            <a:pPr algn="l"/>
            <a:r>
              <a:rPr lang="uk-UA" dirty="0"/>
              <a:t>Для </a:t>
            </a:r>
            <a:r>
              <a:rPr lang="uk-UA" dirty="0" err="1"/>
              <a:t>веб-розробки</a:t>
            </a:r>
            <a:r>
              <a:rPr lang="uk-UA" dirty="0"/>
              <a:t> </a:t>
            </a:r>
            <a:r>
              <a:rPr lang="en-US" dirty="0"/>
              <a:t>Python</a:t>
            </a:r>
            <a:r>
              <a:rPr lang="uk-UA" dirty="0"/>
              <a:t> використовують у вигляді </a:t>
            </a:r>
            <a:r>
              <a:rPr lang="uk-UA" dirty="0" err="1"/>
              <a:t>фреймворкі</a:t>
            </a:r>
            <a:r>
              <a:rPr lang="uk-UA" dirty="0"/>
              <a:t>: </a:t>
            </a:r>
            <a:r>
              <a:rPr lang="en-US" dirty="0"/>
              <a:t>Pyramid, Pylons, </a:t>
            </a:r>
            <a:r>
              <a:rPr lang="en-US" dirty="0" err="1"/>
              <a:t>TurboGears</a:t>
            </a:r>
            <a:r>
              <a:rPr lang="en-US" dirty="0"/>
              <a:t>, Flask, </a:t>
            </a:r>
            <a:r>
              <a:rPr lang="en-US" dirty="0" err="1"/>
              <a:t>CherryPy</a:t>
            </a:r>
            <a:r>
              <a:rPr lang="en-US" dirty="0"/>
              <a:t> </a:t>
            </a:r>
            <a:r>
              <a:rPr lang="uk-UA" dirty="0"/>
              <a:t>і - найпопулярніший - </a:t>
            </a:r>
            <a:r>
              <a:rPr lang="en-US" dirty="0" err="1"/>
              <a:t>Django</a:t>
            </a:r>
            <a:r>
              <a:rPr lang="en-US" dirty="0"/>
              <a:t>. </a:t>
            </a:r>
            <a:endParaRPr lang="uk-UA" dirty="0"/>
          </a:p>
          <a:p>
            <a:pPr algn="l"/>
            <a:r>
              <a:rPr lang="uk-UA" dirty="0"/>
              <a:t>Існують і движки для створення сайтів на </a:t>
            </a:r>
            <a:r>
              <a:rPr lang="en-US" dirty="0"/>
              <a:t>Python: </a:t>
            </a:r>
            <a:endParaRPr lang="uk-UA" dirty="0"/>
          </a:p>
          <a:p>
            <a:pPr algn="l"/>
            <a:r>
              <a:rPr lang="en-US" dirty="0" err="1"/>
              <a:t>Abilian</a:t>
            </a:r>
            <a:r>
              <a:rPr lang="en-US" dirty="0"/>
              <a:t> SBE; </a:t>
            </a:r>
            <a:endParaRPr lang="uk-UA" dirty="0"/>
          </a:p>
          <a:p>
            <a:pPr algn="l"/>
            <a:r>
              <a:rPr lang="en-US" dirty="0"/>
              <a:t>Ella; </a:t>
            </a:r>
            <a:endParaRPr lang="uk-UA" dirty="0"/>
          </a:p>
          <a:p>
            <a:pPr algn="l"/>
            <a:r>
              <a:rPr lang="en-US" dirty="0" err="1"/>
              <a:t>Saleor</a:t>
            </a:r>
            <a:r>
              <a:rPr lang="en-US" dirty="0"/>
              <a:t>; </a:t>
            </a:r>
            <a:endParaRPr lang="uk-UA" dirty="0"/>
          </a:p>
          <a:p>
            <a:pPr algn="l"/>
            <a:r>
              <a:rPr lang="en-US" dirty="0"/>
              <a:t>Wagtail; </a:t>
            </a:r>
            <a:endParaRPr lang="uk-UA" dirty="0"/>
          </a:p>
          <a:p>
            <a:pPr algn="l"/>
            <a:r>
              <a:rPr lang="en-US" dirty="0" err="1"/>
              <a:t>Django</a:t>
            </a:r>
            <a:r>
              <a:rPr lang="en-US" dirty="0"/>
              <a:t>-CMS. </a:t>
            </a:r>
            <a:endParaRPr lang="uk-UA" dirty="0"/>
          </a:p>
          <a:p>
            <a:pPr algn="l"/>
            <a:endParaRPr lang="uk-UA" dirty="0"/>
          </a:p>
          <a:p>
            <a:pPr algn="l"/>
            <a:r>
              <a:rPr lang="uk-UA" dirty="0"/>
              <a:t>Також на </a:t>
            </a:r>
            <a:r>
              <a:rPr lang="en-US" dirty="0"/>
              <a:t>Python </a:t>
            </a:r>
            <a:r>
              <a:rPr lang="uk-UA" dirty="0"/>
              <a:t>пишуть </a:t>
            </a:r>
            <a:r>
              <a:rPr lang="uk-UA" dirty="0" err="1"/>
              <a:t>парсери</a:t>
            </a:r>
            <a:r>
              <a:rPr lang="uk-UA" dirty="0"/>
              <a:t> для збору інформації в Інтернеті.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2667000"/>
            <a:ext cx="2702666" cy="12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7" y="2702422"/>
            <a:ext cx="2852738" cy="11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246362"/>
            <a:ext cx="2943225" cy="69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019550"/>
            <a:ext cx="2726504" cy="108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823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Порядок обчисленнь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Для обчислення виразів </a:t>
            </a:r>
            <a:r>
              <a:rPr lang="en-US" sz="2000" dirty="0"/>
              <a:t>Python</a:t>
            </a:r>
            <a:r>
              <a:rPr lang="uk-UA" sz="2000" dirty="0"/>
              <a:t> користується правилами пріорітетності операторів.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Наступна таблиця показує пріоритет операторів в </a:t>
            </a:r>
            <a:r>
              <a:rPr lang="en-US" sz="2000" dirty="0"/>
              <a:t>Python, </a:t>
            </a:r>
            <a:r>
              <a:rPr lang="uk-UA" sz="2000" dirty="0"/>
              <a:t>починаючи з найнижчого і до найвищого. </a:t>
            </a:r>
          </a:p>
          <a:p>
            <a:pPr marL="0" indent="0">
              <a:buNone/>
            </a:pPr>
            <a:r>
              <a:rPr lang="uk-UA" sz="2000" dirty="0"/>
              <a:t>Це означає, що в будь-якому виразі </a:t>
            </a:r>
            <a:r>
              <a:rPr lang="en-US" sz="2000" dirty="0"/>
              <a:t>Python </a:t>
            </a:r>
            <a:r>
              <a:rPr lang="uk-UA" sz="2000" dirty="0"/>
              <a:t>спочатку обчислює оператори і вирази, розташовані знизу таблиці, а потім оператори вище по таблиці. Таблиця взята з </a:t>
            </a:r>
            <a:r>
              <a:rPr lang="uk-UA" sz="2000" dirty="0">
                <a:hlinkClick r:id="rId2"/>
              </a:rPr>
              <a:t>Довідника по мові </a:t>
            </a:r>
            <a:r>
              <a:rPr lang="en-US" sz="2000" dirty="0">
                <a:hlinkClick r:id="rId2"/>
              </a:rPr>
              <a:t>Python</a:t>
            </a:r>
            <a:r>
              <a:rPr lang="uk-UA" sz="2000" dirty="0"/>
              <a:t>. </a:t>
            </a:r>
          </a:p>
          <a:p>
            <a:pPr marL="0" indent="0">
              <a:buNone/>
            </a:pPr>
            <a:r>
              <a:rPr lang="uk-UA" sz="2000" dirty="0"/>
              <a:t>На практиці краще використовувати дужки для груповання операторів і операндів, щоб в явному вигляді вказати порядок обчислення виразів. Це в рази полегшить читання програми 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35389" y="1590774"/>
            <a:ext cx="5930020" cy="120032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а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Спочатку виконуєтсья множення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Далі - додавання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17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5389" y="5291810"/>
            <a:ext cx="8546472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Круглі дужки () скасовують пріоритет арифметичних операторів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27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916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854536"/>
              </p:ext>
            </p:extLst>
          </p:nvPr>
        </p:nvGraphicFramePr>
        <p:xfrm>
          <a:off x="321511" y="217387"/>
          <a:ext cx="7578151" cy="6446842"/>
        </p:xfrm>
        <a:graphic>
          <a:graphicData uri="http://schemas.openxmlformats.org/drawingml/2006/table">
            <a:tbl>
              <a:tblPr/>
              <a:tblGrid>
                <a:gridCol w="2572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Лямбда-выраз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 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Логічне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in, not in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приналежності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is, is not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Перевірка тотожності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&lt;, &lt;=, &gt;, &gt;=, !=, ==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Порівняння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|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^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“АБО-НІ”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&amp;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&lt;&lt;, &gt;&gt;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Зсуви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+, -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Додавання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і віднімання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5030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*, /, //, %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/>
                        <a:t>Множення, ділення, цілочисельне ділення і залишок від ділення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+x, -x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Додатнє, від’ємне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~x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Побітове “НІ”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**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Піднесення до степеня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x.attribute</a:t>
                      </a:r>
                      <a:endParaRPr lang="en-US" sz="1300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Посилання на атрибут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Звертання за індексом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x[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індекс1:індекс2]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Зріз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f(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аргументи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Виклик функції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(вирази, ...)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chemeClr val="tx1"/>
                          </a:solidFill>
                        </a:rPr>
                        <a:t>Зв’язка</a:t>
                      </a:r>
                      <a:r>
                        <a:rPr lang="uk-UA" sz="1300" baseline="0" dirty="0">
                          <a:solidFill>
                            <a:schemeClr val="tx1"/>
                          </a:solidFill>
                        </a:rPr>
                        <a:t> або кортеж</a:t>
                      </a: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[вирази, ...]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Список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71446"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{ключ:дані, ...}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Словник</a:t>
                      </a:r>
                    </a:p>
                  </a:txBody>
                  <a:tcPr marL="67861" marR="67861" marT="33931" marB="3393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8041064" y="183525"/>
            <a:ext cx="3968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цій таблиці оператори з рівним пріоритетом розташовані в одному рядку. Наприклад, + і - мають рівний пріоритет. </a:t>
            </a:r>
          </a:p>
        </p:txBody>
      </p:sp>
      <p:sp>
        <p:nvSpPr>
          <p:cNvPr id="5" name="Rectangle 4"/>
          <p:cNvSpPr/>
          <p:nvPr/>
        </p:nvSpPr>
        <p:spPr>
          <a:xfrm>
            <a:off x="8041064" y="1383854"/>
            <a:ext cx="3610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наявності двох або більше операторів з однаковим рівнем в справу вступає асоц</a:t>
            </a:r>
            <a:r>
              <a:rPr lang="uk-UA" dirty="0"/>
              <a:t>і</a:t>
            </a:r>
            <a:r>
              <a:rPr lang="ru-RU" dirty="0"/>
              <a:t>ативність, яка визначає порядок. </a:t>
            </a:r>
          </a:p>
        </p:txBody>
      </p:sp>
      <p:sp>
        <p:nvSpPr>
          <p:cNvPr id="6" name="Rectangle 5"/>
          <p:cNvSpPr/>
          <p:nvPr/>
        </p:nvSpPr>
        <p:spPr>
          <a:xfrm>
            <a:off x="8041063" y="2630350"/>
            <a:ext cx="39686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Асоціативність - це порядок, в якому Python виконує вирази, що включають кілька операторів одного рівня пріоритетності. </a:t>
            </a:r>
          </a:p>
          <a:p>
            <a:r>
              <a:rPr lang="ru-RU" dirty="0"/>
              <a:t>Велика частина з них (за винятком оператора піднесення до степеня **) підтримують асоціативність зліва направо.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35332" y="5152026"/>
            <a:ext cx="3516198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262144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Результат: 4096</a:t>
            </a:r>
            <a:b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6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Неассоціативні оператори </a:t>
            </a:r>
          </a:p>
          <a:p>
            <a:pPr marL="0" indent="0">
              <a:buNone/>
            </a:pPr>
            <a:r>
              <a:rPr lang="uk-UA" sz="2000" dirty="0"/>
              <a:t>В Python є такі оператори (наприклад, привласнення і порівняння), які не підтримують асоціативність. </a:t>
            </a:r>
          </a:p>
          <a:p>
            <a:pPr marL="0" indent="0">
              <a:buNone/>
            </a:pPr>
            <a:r>
              <a:rPr lang="uk-UA" sz="2000" dirty="0"/>
              <a:t>Для них застосовуються спеціальні правила порядку, в яких асоціативність не приймає участі. </a:t>
            </a:r>
          </a:p>
          <a:p>
            <a:pPr marL="0" indent="0">
              <a:buNone/>
            </a:pPr>
            <a:r>
              <a:rPr lang="uk-UA" sz="2000" dirty="0"/>
              <a:t>Наприклад, вираз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 </a:t>
            </a:r>
            <a:r>
              <a:rPr lang="uk-UA" sz="2000" dirty="0"/>
              <a:t>- це не те ж саме, що і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(5 &lt; 7) &lt; 9  </a:t>
            </a:r>
            <a:r>
              <a:rPr lang="uk-UA" sz="2000" dirty="0"/>
              <a:t>або  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(7 &lt; 9). </a:t>
            </a:r>
          </a:p>
          <a:p>
            <a:pPr marL="0" indent="0">
              <a:buNone/>
            </a:pPr>
            <a:r>
              <a:rPr lang="uk-UA" sz="2000" dirty="0"/>
              <a:t>Зате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&lt; 9</a:t>
            </a:r>
            <a:r>
              <a:rPr lang="uk-UA" sz="2000" dirty="0"/>
              <a:t>  - те ж саме, що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5 &lt; 7 </a:t>
            </a:r>
            <a:r>
              <a:rPr lang="uk-UA" sz="2000" dirty="0">
                <a:cs typeface="Courier New" panose="02070309020205020404" pitchFamily="49" charset="0"/>
              </a:rPr>
              <a:t>і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7 &lt; 9</a:t>
            </a:r>
            <a:r>
              <a:rPr lang="uk-UA" sz="2000" dirty="0"/>
              <a:t>. Виконується зліва направо. </a:t>
            </a:r>
          </a:p>
          <a:p>
            <a:pPr marL="0" indent="0">
              <a:buNone/>
            </a:pPr>
            <a:r>
              <a:rPr lang="uk-UA" sz="2000" dirty="0"/>
              <a:t>Так само працює зв'язування операторів присвоювання (наприклад,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= c</a:t>
            </a:r>
            <a:r>
              <a:rPr lang="uk-UA" sz="2000" dirty="0"/>
              <a:t>), а </a:t>
            </a:r>
          </a:p>
          <a:p>
            <a:pPr marL="0" indent="0">
              <a:buNone/>
            </a:pPr>
            <a:r>
              <a:rPr lang="uk-UA" sz="2000" dirty="0"/>
              <a:t> </a:t>
            </a:r>
            <a:r>
              <a:rPr lang="uk-UA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= c   - </a:t>
            </a:r>
            <a:r>
              <a:rPr lang="uk-UA" sz="2000" dirty="0"/>
              <a:t>поверне помилку.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11345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PEP 8 - інструкція з написання коду на Python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PEP (</a:t>
            </a:r>
            <a:r>
              <a:rPr lang="en-US" sz="2400" i="1" dirty="0"/>
              <a:t>Python Enhancement Proposal)</a:t>
            </a:r>
            <a:endParaRPr lang="en-US" sz="2400" dirty="0"/>
          </a:p>
          <a:p>
            <a:pPr marL="0" indent="0">
              <a:buNone/>
            </a:pPr>
            <a:r>
              <a:rPr lang="uk-UA" sz="2400" dirty="0"/>
              <a:t>Ключова ідея </a:t>
            </a:r>
            <a:r>
              <a:rPr lang="en-US" sz="2400" dirty="0"/>
              <a:t>PEP-8 </a:t>
            </a:r>
            <a:r>
              <a:rPr lang="uk-UA" sz="2400" dirty="0"/>
              <a:t>така: код читається набагато більше разів, ніж пишеться. Власне, рекомендації про стиль написання коду спрямовані на те, щоб поліпшити читаність коду і зробити його узгодженим між великим числом проектів. В ідеалі, весь код буде написаний в єдиному стилі, і будь-хто зможе легко його прочитати.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uk-UA" sz="2400" b="1" u="sng" dirty="0"/>
              <a:t>В </a:t>
            </a:r>
            <a:r>
              <a:rPr lang="en-US" sz="2400" b="1" u="sng" dirty="0"/>
              <a:t>PyCharm </a:t>
            </a:r>
            <a:r>
              <a:rPr lang="uk-UA" sz="2400" b="1" u="sng" dirty="0"/>
              <a:t>достатньо просто натиснути комбінацію </a:t>
            </a:r>
            <a:r>
              <a:rPr lang="en-US" sz="2400" b="1" u="sng" dirty="0"/>
              <a:t>(</a:t>
            </a:r>
            <a:r>
              <a:rPr lang="en-US" sz="2400" b="1" u="sng" dirty="0">
                <a:highlight>
                  <a:srgbClr val="FFFF00"/>
                </a:highlight>
              </a:rPr>
              <a:t>Ctrl + Alt + L</a:t>
            </a:r>
            <a:r>
              <a:rPr lang="en-US" sz="2400" b="1" u="sng" dirty="0"/>
              <a:t>)!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uk-UA" sz="2400" b="1" dirty="0"/>
              <a:t>Зовнішній вигляд коду </a:t>
            </a:r>
            <a:endParaRPr lang="en-US" sz="2400" b="1" dirty="0"/>
          </a:p>
          <a:p>
            <a:pPr marL="0" indent="0">
              <a:buNone/>
            </a:pPr>
            <a:r>
              <a:rPr lang="uk-UA" sz="2400" b="1" dirty="0"/>
              <a:t>Відступи </a:t>
            </a:r>
            <a:endParaRPr lang="en-US" sz="2400" b="1" dirty="0"/>
          </a:p>
          <a:p>
            <a:pPr marL="0" indent="0">
              <a:buNone/>
            </a:pPr>
            <a:r>
              <a:rPr lang="uk-UA" sz="2400" dirty="0"/>
              <a:t>Використовуйте 4 пробіл</a:t>
            </a:r>
            <a:r>
              <a:rPr lang="ru-RU" sz="2400" dirty="0"/>
              <a:t>и</a:t>
            </a:r>
            <a:r>
              <a:rPr lang="uk-UA" sz="2400" dirty="0"/>
              <a:t> на кожен рівень відступу. Довгі рядки повинні вирівнювати загорнуті елементи або вертикально, використовуючи неявну лінію в дужках (круглих, квадратних або фігурних), або з використанням висячого відступу. При використанні висячого відступу слід застосовувати такі міркування: на першій лінії не повинно бути аргументів, а інші рядки повинні чітко сприйматися як продовження лінії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7028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/>
              <a:t>Правильно:</a:t>
            </a:r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endParaRPr lang="uk-UA" sz="2400" dirty="0"/>
          </a:p>
          <a:p>
            <a:pPr marL="0" indent="0">
              <a:buNone/>
            </a:pPr>
            <a:r>
              <a:rPr lang="uk-UA" sz="2400" dirty="0"/>
              <a:t>Неправильно: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661044"/>
            <a:ext cx="7491977" cy="25853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Вирівнювання по першій відкритій дужці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long_function_name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var_four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Більше відступів включено для відрізнення його від інших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long_function_name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var_four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015" y="3950998"/>
            <a:ext cx="10744224" cy="25853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Аргументи на першій лінії заборонені, якщо не використовується вертикальне вирівнювання 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long_function_name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var_four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Більше відступів включено для відрізнення його від інших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long_function_name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var_four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var_one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66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Круглі/квадратні/фігурні дужки при закритт</a:t>
            </a:r>
            <a:r>
              <a:rPr lang="uk-UA" sz="2000" dirty="0"/>
              <a:t>і</a:t>
            </a:r>
            <a:r>
              <a:rPr lang="ru-RU" sz="2000" dirty="0"/>
              <a:t> в багаторядкових конструкціях можуть перебувати під першим непробільний символом останнього рядка списку, наприклад: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або бути під першим символом рядка, що починає багаторядкову  конструкцію: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2015" y="943301"/>
            <a:ext cx="5653750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my_list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some_function_that_takes_arguments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015" y="3668740"/>
            <a:ext cx="3900364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my_list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result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some_function_that_takes_arguments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528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Табуляція або пробіли? </a:t>
            </a:r>
          </a:p>
          <a:p>
            <a:pPr marL="0" indent="0">
              <a:buNone/>
            </a:pPr>
            <a:r>
              <a:rPr lang="uk-UA" sz="2000" dirty="0"/>
              <a:t>Пробіли - найкращий метод відступів. Табуляція повинна використовуватися тільки для підтримки коду, написаного з відступами за допомогою табуляції. </a:t>
            </a:r>
          </a:p>
          <a:p>
            <a:pPr marL="0" indent="0">
              <a:buNone/>
            </a:pPr>
            <a:r>
              <a:rPr lang="en-US" sz="2000" u="sng" dirty="0"/>
              <a:t>Python 3 </a:t>
            </a:r>
            <a:r>
              <a:rPr lang="uk-UA" sz="2000" u="sng" dirty="0"/>
              <a:t>забороняє змішування табуляції і пробілів у відступах.</a:t>
            </a:r>
          </a:p>
          <a:p>
            <a:pPr marL="0" indent="0">
              <a:buNone/>
            </a:pPr>
            <a:endParaRPr lang="uk-UA" sz="2000" u="sng" dirty="0"/>
          </a:p>
          <a:p>
            <a:pPr marL="0" indent="0">
              <a:buNone/>
            </a:pPr>
            <a:r>
              <a:rPr lang="uk-UA" sz="2000" b="1" dirty="0"/>
              <a:t>Максимальна довжина рядка</a:t>
            </a:r>
          </a:p>
          <a:p>
            <a:pPr marL="0" indent="0">
              <a:buNone/>
            </a:pPr>
            <a:r>
              <a:rPr lang="uk-UA" sz="2000" dirty="0"/>
              <a:t>Обмежте довжину рядка максимум 79 символами. Для більш довгих блоків тексту з меншими структурними обмеженнями (рядки документації або коментарі), довжину рядка слід обмежити 72 символами.</a:t>
            </a:r>
          </a:p>
          <a:p>
            <a:pPr marL="0" indent="0">
              <a:buNone/>
            </a:pPr>
            <a:r>
              <a:rPr lang="uk-UA" sz="2000" dirty="0"/>
              <a:t>Найкращий спосіб перенесення довгих рядків є використання на продовжень рядків </a:t>
            </a:r>
            <a:r>
              <a:rPr lang="en-US" sz="2000" dirty="0"/>
              <a:t>Python </a:t>
            </a:r>
            <a:r>
              <a:rPr lang="uk-UA" sz="2000" dirty="0"/>
              <a:t>всередині круглих, квадратних і фігурних дужок. Довгі рядки можуть бути розбиті на декілька рядків, загорнуті в дужки. </a:t>
            </a:r>
          </a:p>
          <a:p>
            <a:pPr marL="0" indent="0">
              <a:buNone/>
            </a:pPr>
            <a:endParaRPr lang="uk-UA" sz="2000" b="1" dirty="0"/>
          </a:p>
          <a:p>
            <a:pPr marL="0" indent="0">
              <a:buNone/>
            </a:pPr>
            <a:r>
              <a:rPr lang="uk-UA" sz="2000" b="1" dirty="0"/>
              <a:t>Порожні рядки </a:t>
            </a:r>
          </a:p>
          <a:p>
            <a:pPr marL="0" indent="0">
              <a:buNone/>
            </a:pPr>
            <a:r>
              <a:rPr lang="uk-UA" sz="2000" dirty="0"/>
              <a:t>Відокремлюйте функції верхнього рівня і визначення класів двома порожніми рядками. </a:t>
            </a:r>
          </a:p>
          <a:p>
            <a:pPr marL="0" indent="0">
              <a:buNone/>
            </a:pPr>
            <a:r>
              <a:rPr lang="uk-UA" sz="2000" dirty="0"/>
              <a:t>Визначення методів всередині класу відділяються одним порожнім рядком. Додаткові порожні рядки можливо використовувати для розділення різних груп схожих функцій.</a:t>
            </a:r>
          </a:p>
          <a:p>
            <a:pPr marL="0" indent="0">
              <a:buNone/>
            </a:pPr>
            <a:r>
              <a:rPr lang="uk-UA" sz="2000" dirty="0"/>
              <a:t>Використовуйте порожні рядки в функціях, щоб вказати логічні розділи. </a:t>
            </a:r>
            <a:endParaRPr lang="ru-RU" sz="2000" dirty="0"/>
          </a:p>
          <a:p>
            <a:pPr marL="0" indent="0">
              <a:buNone/>
            </a:pPr>
            <a:endParaRPr lang="uk-UA" sz="2000" u="sng" dirty="0"/>
          </a:p>
        </p:txBody>
      </p:sp>
    </p:spTree>
    <p:extLst>
      <p:ext uri="{BB962C8B-B14F-4D97-AF65-F5344CB8AC3E}">
        <p14:creationId xmlns:p14="http://schemas.microsoft.com/office/powerpoint/2010/main" val="7142739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/>
              <a:t>Імпорт </a:t>
            </a:r>
          </a:p>
          <a:p>
            <a:pPr marL="0" indent="0">
              <a:buNone/>
            </a:pPr>
            <a:r>
              <a:rPr lang="uk-UA" sz="2000" dirty="0"/>
              <a:t>Кожен імпорт, як правило, повинен бути на окремому рядку. </a:t>
            </a:r>
          </a:p>
          <a:p>
            <a:pPr marL="0" indent="0">
              <a:buNone/>
            </a:pPr>
            <a:r>
              <a:rPr lang="uk-UA" sz="2000" dirty="0"/>
              <a:t>Правильно: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неправильно: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У той же час, можна писати так: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Імпорт завжди розміщуються на початку файлу, відразу після коментарів до модуля і рядків документації, і перед оголошенням констант. </a:t>
            </a:r>
          </a:p>
          <a:p>
            <a:pPr marL="0" indent="0">
              <a:buNone/>
            </a:pPr>
            <a:r>
              <a:rPr lang="uk-UA" sz="2000" dirty="0"/>
              <a:t>Імпорти повинні бути згруповані в наступному порядку: </a:t>
            </a:r>
          </a:p>
          <a:p>
            <a:pPr indent="130175"/>
            <a:r>
              <a:rPr lang="uk-UA" sz="2000" dirty="0"/>
              <a:t>Імпорти зі стандартної бібліотеки </a:t>
            </a:r>
          </a:p>
          <a:p>
            <a:pPr indent="130175"/>
            <a:r>
              <a:rPr lang="uk-UA" sz="2000" dirty="0"/>
              <a:t>Імпорти сторонніх бібліотек </a:t>
            </a:r>
          </a:p>
          <a:p>
            <a:pPr indent="130175"/>
            <a:r>
              <a:rPr lang="uk-UA" sz="2000" dirty="0"/>
              <a:t>Імпорти модулів поточного проекту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Вставляйте порожній рядок між кожною групою імпортів.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5095" y="1378655"/>
            <a:ext cx="1979629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5095" y="2551464"/>
            <a:ext cx="1979629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5095" y="3400046"/>
            <a:ext cx="4468306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subprocess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Popen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PIPE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5840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" y="0"/>
            <a:ext cx="11969709" cy="6749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Пробіли в виразах і інструкціях </a:t>
            </a:r>
          </a:p>
          <a:p>
            <a:pPr marL="0" indent="0">
              <a:buNone/>
            </a:pPr>
            <a:r>
              <a:rPr lang="ru-RU" sz="2000" dirty="0"/>
              <a:t>Уникайте використання пробілів в наступних ситуаціях: </a:t>
            </a:r>
          </a:p>
          <a:p>
            <a:r>
              <a:rPr lang="ru-RU" sz="2000" dirty="0"/>
              <a:t>Безпосередньо всередині круглих, квадратних або фігурних дужок. </a:t>
            </a:r>
          </a:p>
          <a:p>
            <a:pPr marL="0" indent="0">
              <a:buNone/>
            </a:pPr>
            <a:r>
              <a:rPr lang="ru-RU" sz="2000" dirty="0"/>
              <a:t>    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    Неправильно:</a:t>
            </a:r>
          </a:p>
          <a:p>
            <a:pPr marL="0" indent="0">
              <a:buNone/>
            </a:pPr>
            <a:endParaRPr lang="uk-UA" sz="2000" dirty="0"/>
          </a:p>
          <a:p>
            <a:r>
              <a:rPr lang="ru-RU" sz="2000" dirty="0"/>
              <a:t>Безпосередньо перед комою, крапкою з комою або двокрапкою: </a:t>
            </a:r>
          </a:p>
          <a:p>
            <a:pPr marL="0" indent="0">
              <a:buNone/>
            </a:pPr>
            <a:r>
              <a:rPr lang="ru-RU" sz="2000" dirty="0"/>
              <a:t>    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    Неправильно:</a:t>
            </a:r>
          </a:p>
          <a:p>
            <a:pPr marL="0" indent="0">
              <a:buNone/>
            </a:pPr>
            <a:endParaRPr lang="uk-UA" sz="2000" dirty="0"/>
          </a:p>
          <a:p>
            <a:r>
              <a:rPr lang="ru-RU" sz="2000" dirty="0"/>
              <a:t>Відразу перед відкриваючою дужкою, після якої починається список аргументів при виклику функції: Правильно: </a:t>
            </a:r>
          </a:p>
          <a:p>
            <a:endParaRPr lang="uk-UA" sz="2000" dirty="0"/>
          </a:p>
          <a:p>
            <a:pPr marL="0" indent="0">
              <a:buNone/>
            </a:pPr>
            <a:r>
              <a:rPr lang="uk-UA" sz="2000" dirty="0"/>
              <a:t>   Неправильно: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2844" y="1610857"/>
            <a:ext cx="3261675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{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eggs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2844" y="2397996"/>
            <a:ext cx="3261675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{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eggs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 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2844" y="3591046"/>
            <a:ext cx="3261675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x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2844" y="4414764"/>
            <a:ext cx="3525324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x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22844" y="5397512"/>
            <a:ext cx="1031051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spam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2844" y="6246866"/>
            <a:ext cx="1095172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spam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37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42" y="414779"/>
            <a:ext cx="11884867" cy="6033155"/>
          </a:xfrm>
        </p:spPr>
        <p:txBody>
          <a:bodyPr>
            <a:normAutofit lnSpcReduction="10000"/>
          </a:bodyPr>
          <a:lstStyle/>
          <a:p>
            <a:r>
              <a:rPr lang="uk-UA" sz="2000" dirty="0"/>
              <a:t>Відразу перед відкриваючою дужкою, після якої йде індекс або зріз: </a:t>
            </a:r>
          </a:p>
          <a:p>
            <a:pPr marL="0" indent="0">
              <a:buNone/>
            </a:pPr>
            <a:r>
              <a:rPr lang="uk-UA" sz="2000" dirty="0"/>
              <a:t>    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    Неправильно: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r>
              <a:rPr lang="ru-RU" sz="2000" dirty="0"/>
              <a:t>Використання більше пробілів навколо оператора присвоювання (або будь-якого іншого) для того, щоб вирівняти його з іншим: </a:t>
            </a:r>
          </a:p>
          <a:p>
            <a:pPr marL="0" indent="0">
              <a:buNone/>
            </a:pPr>
            <a:r>
              <a:rPr lang="ru-RU" sz="2000" dirty="0"/>
              <a:t>    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    </a:t>
            </a:r>
          </a:p>
          <a:p>
            <a:pPr marL="0" indent="0">
              <a:buNone/>
            </a:pPr>
            <a:r>
              <a:rPr lang="uk-UA" sz="2000" dirty="0"/>
              <a:t>     Неправильно: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    </a:t>
            </a:r>
            <a:endParaRPr 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21496" y="1089822"/>
            <a:ext cx="2342308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'key'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21496" y="1833837"/>
            <a:ext cx="2470548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'key'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index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1496" y="3622227"/>
            <a:ext cx="1947969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long_variable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1496" y="5144658"/>
            <a:ext cx="1947969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        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        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long_variable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17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6" y="333375"/>
            <a:ext cx="11553824" cy="6019800"/>
          </a:xfrm>
        </p:spPr>
        <p:txBody>
          <a:bodyPr/>
          <a:lstStyle/>
          <a:p>
            <a:pPr algn="l"/>
            <a:r>
              <a:rPr lang="uk-UA" sz="3200" b="1" dirty="0" err="1"/>
              <a:t>Десктопні</a:t>
            </a:r>
            <a:r>
              <a:rPr lang="uk-UA" sz="3200" b="1" dirty="0"/>
              <a:t> програми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Хоч мова</a:t>
            </a:r>
            <a:r>
              <a:rPr lang="en-US" dirty="0"/>
              <a:t> Python</a:t>
            </a:r>
            <a:r>
              <a:rPr lang="uk-UA" dirty="0"/>
              <a:t> не компілюється, з її допомогою створюють деякі </a:t>
            </a:r>
            <a:r>
              <a:rPr lang="uk-UA" dirty="0" err="1"/>
              <a:t>десктопні</a:t>
            </a:r>
            <a:r>
              <a:rPr lang="uk-UA" dirty="0"/>
              <a:t> програми. </a:t>
            </a:r>
            <a:endParaRPr lang="en-US" dirty="0"/>
          </a:p>
          <a:p>
            <a:pPr algn="l"/>
            <a:r>
              <a:rPr lang="uk-UA" dirty="0" err="1"/>
              <a:t>Шо</a:t>
            </a:r>
            <a:r>
              <a:rPr lang="uk-UA" dirty="0"/>
              <a:t> було розроблено на </a:t>
            </a:r>
            <a:r>
              <a:rPr lang="en-US" dirty="0"/>
              <a:t>Python:</a:t>
            </a:r>
          </a:p>
          <a:p>
            <a:pPr algn="l"/>
            <a:endParaRPr lang="uk-UA" dirty="0"/>
          </a:p>
          <a:p>
            <a:pPr algn="l"/>
            <a:r>
              <a:rPr lang="en-US" dirty="0"/>
              <a:t>GIMP - </a:t>
            </a:r>
            <a:r>
              <a:rPr lang="uk-UA" dirty="0"/>
              <a:t>візуальний редактор на </a:t>
            </a:r>
            <a:r>
              <a:rPr lang="en-US" dirty="0"/>
              <a:t>Linux; </a:t>
            </a:r>
          </a:p>
          <a:p>
            <a:pPr algn="l"/>
            <a:r>
              <a:rPr lang="en-US" dirty="0"/>
              <a:t>Ubuntu Software Center - </a:t>
            </a:r>
            <a:r>
              <a:rPr lang="uk-UA" dirty="0"/>
              <a:t>центр додатків в ОС </a:t>
            </a:r>
            <a:r>
              <a:rPr lang="en-US" dirty="0"/>
              <a:t>Ubuntu (</a:t>
            </a:r>
            <a:r>
              <a:rPr lang="uk-UA" dirty="0"/>
              <a:t>один з дистрибутивів </a:t>
            </a:r>
            <a:r>
              <a:rPr lang="en-US" dirty="0"/>
              <a:t>Linux); </a:t>
            </a:r>
          </a:p>
          <a:p>
            <a:pPr algn="l"/>
            <a:r>
              <a:rPr lang="en-US" dirty="0" err="1"/>
              <a:t>BitTorrent</a:t>
            </a:r>
            <a:r>
              <a:rPr lang="en-US" dirty="0"/>
              <a:t> </a:t>
            </a:r>
            <a:r>
              <a:rPr lang="uk-UA" dirty="0"/>
              <a:t>до 6 версії - менеджер </a:t>
            </a:r>
            <a:r>
              <a:rPr lang="uk-UA" dirty="0" err="1"/>
              <a:t>торрент-закачувань</a:t>
            </a:r>
            <a:r>
              <a:rPr lang="uk-UA" dirty="0"/>
              <a:t> (пізніше програму переписали на </a:t>
            </a:r>
            <a:r>
              <a:rPr lang="en-US" dirty="0"/>
              <a:t>C ++, </a:t>
            </a:r>
            <a:r>
              <a:rPr lang="uk-UA" dirty="0"/>
              <a:t>але мережі </a:t>
            </a:r>
            <a:r>
              <a:rPr lang="en-US" dirty="0"/>
              <a:t>peer-to-peer </a:t>
            </a:r>
            <a:r>
              <a:rPr lang="uk-UA" dirty="0"/>
              <a:t>все ще працюють на </a:t>
            </a:r>
            <a:r>
              <a:rPr lang="en-US" dirty="0"/>
              <a:t>Python); </a:t>
            </a:r>
          </a:p>
          <a:p>
            <a:pPr algn="l"/>
            <a:r>
              <a:rPr lang="en-US" dirty="0"/>
              <a:t>Blender - </a:t>
            </a:r>
            <a:r>
              <a:rPr lang="uk-UA" dirty="0"/>
              <a:t>програма для створення 3</a:t>
            </a:r>
            <a:r>
              <a:rPr lang="en-US" dirty="0"/>
              <a:t>D-</a:t>
            </a:r>
            <a:r>
              <a:rPr lang="uk-UA" dirty="0"/>
              <a:t>графіки.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5000625"/>
            <a:ext cx="2016644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Картинки по запросу &quot;Ubuntu Software Center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5019675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390399"/>
            <a:ext cx="4427070" cy="8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70" y="5408415"/>
            <a:ext cx="2545230" cy="794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5213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34" y="208229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/>
              <a:t>Інші рекомендації </a:t>
            </a:r>
          </a:p>
          <a:p>
            <a:pPr marL="0" indent="0">
              <a:buNone/>
            </a:pPr>
            <a:r>
              <a:rPr lang="uk-UA" sz="2000" dirty="0"/>
              <a:t>Завжди </a:t>
            </a:r>
            <a:r>
              <a:rPr lang="uk-UA" sz="2000" u="sng" dirty="0"/>
              <a:t>оточуйте</a:t>
            </a:r>
            <a:r>
              <a:rPr lang="uk-UA" sz="2000" dirty="0"/>
              <a:t> ці бінарні оператори </a:t>
            </a:r>
            <a:r>
              <a:rPr lang="uk-UA" sz="2000" u="sng" dirty="0"/>
              <a:t>одним пробілом </a:t>
            </a:r>
            <a:r>
              <a:rPr lang="uk-UA" sz="2000" dirty="0"/>
              <a:t>з кожного боку: </a:t>
            </a:r>
          </a:p>
          <a:p>
            <a:pPr indent="214313"/>
            <a:r>
              <a:rPr lang="uk-UA" sz="2000" dirty="0"/>
              <a:t>присвоювання (=, + =, - = і інші), </a:t>
            </a:r>
          </a:p>
          <a:p>
            <a:pPr indent="214313"/>
            <a:r>
              <a:rPr lang="uk-UA" sz="2000" dirty="0"/>
              <a:t>порівняння (==, &lt;,&gt;,! =, &lt;&gt;, &lt;=,&gt; =, </a:t>
            </a:r>
            <a:r>
              <a:rPr lang="en-US" sz="2000" dirty="0"/>
              <a:t>In, not in, is, is not), </a:t>
            </a:r>
            <a:endParaRPr lang="uk-UA" sz="2000" dirty="0"/>
          </a:p>
          <a:p>
            <a:pPr indent="214313"/>
            <a:r>
              <a:rPr lang="uk-UA" sz="2000" dirty="0"/>
              <a:t>логічні (</a:t>
            </a:r>
            <a:r>
              <a:rPr lang="en-US" sz="2000" dirty="0"/>
              <a:t>and, or, not). </a:t>
            </a:r>
            <a:endParaRPr lang="uk-UA" sz="2000" dirty="0"/>
          </a:p>
          <a:p>
            <a:pPr marL="0" indent="0">
              <a:buNone/>
            </a:pPr>
            <a:r>
              <a:rPr lang="uk-UA" sz="2000" dirty="0"/>
              <a:t>Якщо використовуються оператори з різними пріоритетами, спробуйте додати пробіли навколо операторів з найнижчим пріоритетом. Використовуйте свої власні судження, однак, ніколи не використовуйте більше пробілів, і завжди використовуйте однакову кількість пробілів по обидва боки бінарного оператора.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5677" y="3505754"/>
            <a:ext cx="2300630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submitted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hypot2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6296" y="5715577"/>
            <a:ext cx="17764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Неправильно: </a:t>
            </a:r>
            <a:endParaRPr lang="ru-RU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5677" y="5176968"/>
            <a:ext cx="2300630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submitted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hypot2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* 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-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6296" y="3920534"/>
            <a:ext cx="1439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/>
              <a:t>Правильно</a:t>
            </a:r>
            <a:r>
              <a:rPr lang="uk-UA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00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875441" cy="6649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Не використовуйте пробіли навколо знака =, якщо він використовується для позначення іменованого аргументу або повернуться до стандартних значень. </a:t>
            </a:r>
          </a:p>
          <a:p>
            <a:pPr marL="0" indent="0">
              <a:buNone/>
            </a:pPr>
            <a:r>
              <a:rPr lang="ru-RU" sz="2000" dirty="0"/>
              <a:t>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Неправильно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ru-RU" sz="2000" dirty="0"/>
              <a:t>Не використовуйте складені інструкції (кілька команд в одному рядку). </a:t>
            </a:r>
          </a:p>
          <a:p>
            <a:pPr marL="0" indent="0">
              <a:buNone/>
            </a:pPr>
            <a:r>
              <a:rPr lang="ru-RU" sz="2000" dirty="0"/>
              <a:t>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Неправильно:</a:t>
            </a:r>
          </a:p>
          <a:p>
            <a:pPr marL="0" indent="0">
              <a:buNone/>
            </a:pPr>
            <a:endParaRPr lang="uk-UA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1253468"/>
            <a:ext cx="3288080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complex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real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imag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magic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real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imag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2393272"/>
            <a:ext cx="3544560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complex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real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imag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0.0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magic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real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imag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2015" y="4084841"/>
            <a:ext cx="2044149" cy="147732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'blah'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do_blah_thing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do_one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do_two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do_three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2015" y="6135240"/>
            <a:ext cx="3336170" cy="64633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'blah'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do_blah_thing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do_one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do_two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do_three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65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Іноді можна писати тіло циклів while, for або умову if в тому ж рядку, якщо команда коротка, але якщо команд кілька, ніколи так не пишіть. А також уникайте довгих рядків! </a:t>
            </a:r>
          </a:p>
          <a:p>
            <a:pPr marL="0" indent="0">
              <a:buNone/>
            </a:pPr>
            <a:r>
              <a:rPr lang="ru-RU" sz="2000" dirty="0"/>
              <a:t>Точно неправильно: </a:t>
            </a:r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endParaRPr lang="uk-UA" sz="2000" dirty="0"/>
          </a:p>
          <a:p>
            <a:pPr marL="0" indent="0">
              <a:buNone/>
            </a:pPr>
            <a:r>
              <a:rPr lang="uk-UA" sz="2000" dirty="0"/>
              <a:t>Ймовірно, неправильно: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3949" y="1180956"/>
            <a:ext cx="3336170" cy="9233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'blah'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do_blah_thing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for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 </a:t>
            </a: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lst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total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x</a:t>
            </a:r>
            <a:b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while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delay</a:t>
            </a:r>
            <a:r>
              <a:rPr kumimoji="0" lang="ru-RU" altLang="ru-RU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3949" y="2948130"/>
            <a:ext cx="4852610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'blah'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do_blah_thing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do_non_blah_thing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something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finally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cleanup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do_three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argument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    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list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like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this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foo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'blah'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one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two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;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three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03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5" y="208230"/>
            <a:ext cx="11760451" cy="64460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Угоди по іменуванню </a:t>
            </a:r>
          </a:p>
          <a:p>
            <a:pPr marL="0" indent="0" algn="just">
              <a:buNone/>
            </a:pPr>
            <a:r>
              <a:rPr lang="uk-UA" sz="1800" dirty="0"/>
              <a:t>Угоди по іменуванні змінних в </a:t>
            </a:r>
            <a:r>
              <a:rPr lang="en-US" sz="1800" dirty="0"/>
              <a:t>python </a:t>
            </a:r>
            <a:r>
              <a:rPr lang="uk-UA" sz="1800" dirty="0"/>
              <a:t>трохи туманні, тому їх список ніколи не буде повним - проте, нижче наводиться список рекомендацій, що діють на даний момент. </a:t>
            </a:r>
          </a:p>
          <a:p>
            <a:pPr marL="0" indent="0" algn="just">
              <a:buNone/>
            </a:pPr>
            <a:r>
              <a:rPr lang="uk-UA" sz="1800" b="1" dirty="0"/>
              <a:t>Стилі імен </a:t>
            </a:r>
          </a:p>
          <a:p>
            <a:pPr marL="0" indent="0" algn="just">
              <a:buNone/>
            </a:pPr>
            <a:r>
              <a:rPr lang="uk-UA" sz="1800" dirty="0"/>
              <a:t>Існує доволі багато різних стилів. Зазвичай розрізняють наступні : </a:t>
            </a:r>
          </a:p>
          <a:p>
            <a:pPr algn="just"/>
            <a:r>
              <a:rPr lang="en-US" sz="1800" dirty="0"/>
              <a:t>b (</a:t>
            </a:r>
            <a:r>
              <a:rPr lang="uk-UA" sz="1800" dirty="0"/>
              <a:t>одиночна маленька буква) </a:t>
            </a:r>
          </a:p>
          <a:p>
            <a:pPr algn="just"/>
            <a:r>
              <a:rPr lang="en-US" sz="1800" dirty="0"/>
              <a:t>B (</a:t>
            </a:r>
            <a:r>
              <a:rPr lang="uk-UA" sz="1800" dirty="0"/>
              <a:t>одиночна велика буква) </a:t>
            </a:r>
          </a:p>
          <a:p>
            <a:pPr algn="just"/>
            <a:r>
              <a:rPr lang="en-US" sz="1800" dirty="0"/>
              <a:t>lowercase (</a:t>
            </a:r>
            <a:r>
              <a:rPr lang="uk-UA" sz="1800" dirty="0"/>
              <a:t>слово в нижньому регістрі) </a:t>
            </a:r>
          </a:p>
          <a:p>
            <a:pPr algn="just"/>
            <a:r>
              <a:rPr lang="en-US" sz="1800" dirty="0" err="1"/>
              <a:t>lower_case_with_underscores</a:t>
            </a:r>
            <a:r>
              <a:rPr lang="en-US" sz="1800" dirty="0"/>
              <a:t> (</a:t>
            </a:r>
            <a:r>
              <a:rPr lang="uk-UA" sz="1800" dirty="0"/>
              <a:t>слова з маленьких букв з підкресленнями) </a:t>
            </a:r>
          </a:p>
          <a:p>
            <a:pPr algn="just"/>
            <a:r>
              <a:rPr lang="en-US" sz="1800" dirty="0"/>
              <a:t>UPPERCASE (</a:t>
            </a:r>
            <a:r>
              <a:rPr lang="uk-UA" sz="1800" dirty="0"/>
              <a:t>великі літери) </a:t>
            </a:r>
          </a:p>
          <a:p>
            <a:pPr algn="just"/>
            <a:r>
              <a:rPr lang="en-US" sz="1800" dirty="0"/>
              <a:t>UPPERCASE_WITH_UNDERSCORES (</a:t>
            </a:r>
            <a:r>
              <a:rPr lang="uk-UA" sz="1800" dirty="0"/>
              <a:t>слова з великої літери з підкресленнями) </a:t>
            </a:r>
          </a:p>
          <a:p>
            <a:pPr algn="just"/>
            <a:r>
              <a:rPr lang="en-US" sz="1800" dirty="0" err="1"/>
              <a:t>CapitalizedWords</a:t>
            </a:r>
            <a:r>
              <a:rPr lang="en-US" sz="1800" dirty="0"/>
              <a:t> (</a:t>
            </a:r>
            <a:r>
              <a:rPr lang="uk-UA" sz="1800" dirty="0"/>
              <a:t>слова з великими літерами, або </a:t>
            </a:r>
            <a:r>
              <a:rPr lang="en-US" sz="1800" dirty="0" err="1"/>
              <a:t>CapWords</a:t>
            </a:r>
            <a:r>
              <a:rPr lang="en-US" sz="1800" dirty="0"/>
              <a:t>, </a:t>
            </a:r>
            <a:r>
              <a:rPr lang="uk-UA" sz="1800" dirty="0"/>
              <a:t>або </a:t>
            </a:r>
            <a:r>
              <a:rPr lang="en-US" sz="1800" dirty="0" err="1"/>
              <a:t>CamelCase</a:t>
            </a:r>
            <a:r>
              <a:rPr lang="en-US" sz="1800" dirty="0"/>
              <a:t>). </a:t>
            </a:r>
            <a:r>
              <a:rPr lang="uk-UA" sz="1800" dirty="0"/>
              <a:t>Зауваження: коли ви використовуєте абревіатури в такому стилі, пишіть все літери абревіатури великими - </a:t>
            </a:r>
            <a:r>
              <a:rPr lang="en-US" sz="1800" dirty="0" err="1"/>
              <a:t>HTTPServerError</a:t>
            </a:r>
            <a:r>
              <a:rPr lang="en-US" sz="1800" dirty="0"/>
              <a:t> </a:t>
            </a:r>
            <a:r>
              <a:rPr lang="uk-UA" sz="1800" dirty="0"/>
              <a:t>краще, ніж </a:t>
            </a:r>
            <a:r>
              <a:rPr lang="en-US" sz="1800" dirty="0" err="1"/>
              <a:t>HttpServerError</a:t>
            </a:r>
            <a:r>
              <a:rPr lang="en-US" sz="1800" dirty="0"/>
              <a:t>.</a:t>
            </a:r>
            <a:endParaRPr lang="uk-UA" sz="1800" dirty="0"/>
          </a:p>
          <a:p>
            <a:pPr algn="just"/>
            <a:r>
              <a:rPr lang="en-US" sz="1800" dirty="0" err="1"/>
              <a:t>mixedCase</a:t>
            </a:r>
            <a:r>
              <a:rPr lang="en-US" sz="1800" dirty="0"/>
              <a:t> (</a:t>
            </a:r>
            <a:r>
              <a:rPr lang="uk-UA" sz="1800" dirty="0"/>
              <a:t>відрізняється від </a:t>
            </a:r>
            <a:r>
              <a:rPr lang="en-US" sz="1800" dirty="0" err="1"/>
              <a:t>CapitalizedWords</a:t>
            </a:r>
            <a:r>
              <a:rPr lang="en-US" sz="1800" dirty="0"/>
              <a:t> </a:t>
            </a:r>
            <a:r>
              <a:rPr lang="uk-UA" sz="1800" dirty="0"/>
              <a:t>тим, що перше слово починається з маленької літери)</a:t>
            </a:r>
          </a:p>
          <a:p>
            <a:pPr algn="just"/>
            <a:r>
              <a:rPr lang="uk-UA" sz="1800" dirty="0"/>
              <a:t> </a:t>
            </a:r>
            <a:r>
              <a:rPr lang="en-US" sz="1800" dirty="0" err="1"/>
              <a:t>Capitalized_Words_With_Underscores</a:t>
            </a:r>
            <a:r>
              <a:rPr lang="en-US" sz="1800" dirty="0"/>
              <a:t> (</a:t>
            </a:r>
            <a:r>
              <a:rPr lang="uk-UA" sz="1800" dirty="0"/>
              <a:t>слова з великими літерами і підкресленнями - потворно!)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60748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35" y="160256"/>
            <a:ext cx="11877773" cy="6542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1" dirty="0"/>
              <a:t>Імена, яких слід уникати </a:t>
            </a:r>
          </a:p>
          <a:p>
            <a:pPr marL="0" indent="0">
              <a:buNone/>
            </a:pPr>
            <a:r>
              <a:rPr lang="uk-UA" sz="1800" dirty="0"/>
              <a:t>Ніколи не використовуйте символи </a:t>
            </a:r>
            <a:r>
              <a:rPr lang="en-US" sz="1800" dirty="0"/>
              <a:t>l (</a:t>
            </a:r>
            <a:r>
              <a:rPr lang="uk-UA" sz="1800" dirty="0"/>
              <a:t>маленька латинська буква «ель»), </a:t>
            </a:r>
            <a:r>
              <a:rPr lang="en-US" sz="1800" dirty="0"/>
              <a:t>O (</a:t>
            </a:r>
            <a:r>
              <a:rPr lang="uk-UA" sz="1800" dirty="0"/>
              <a:t>велика латинська буква «о») або </a:t>
            </a:r>
            <a:r>
              <a:rPr lang="en-US" sz="1800" dirty="0"/>
              <a:t>I (</a:t>
            </a:r>
            <a:r>
              <a:rPr lang="uk-UA" sz="1800" dirty="0"/>
              <a:t>велика латинська буква «ай») як однобуквені ідентифікатори. У деяких шрифтах ці символи не відрізняються від цифри один і нуля. Якщо дуже потрібно </a:t>
            </a:r>
            <a:r>
              <a:rPr lang="en-US" sz="1800" dirty="0"/>
              <a:t>l, </a:t>
            </a:r>
            <a:r>
              <a:rPr lang="uk-UA" sz="1800" dirty="0"/>
              <a:t>пишіть замість неї заголовну </a:t>
            </a:r>
            <a:r>
              <a:rPr lang="en-US" sz="1800" dirty="0"/>
              <a:t>L. </a:t>
            </a:r>
            <a:endParaRPr lang="uk-UA" sz="1800" dirty="0"/>
          </a:p>
          <a:p>
            <a:pPr marL="0" indent="0">
              <a:buNone/>
            </a:pPr>
            <a:r>
              <a:rPr lang="uk-UA" sz="1800" b="1" dirty="0"/>
              <a:t>Імена модулів і пакетів </a:t>
            </a:r>
          </a:p>
          <a:p>
            <a:pPr marL="0" indent="0">
              <a:buNone/>
            </a:pPr>
            <a:r>
              <a:rPr lang="uk-UA" sz="1800" dirty="0"/>
              <a:t>Модулі повинні мати короткі імена, що складаються з </a:t>
            </a:r>
            <a:r>
              <a:rPr lang="uk-UA" sz="1800" u="sng" dirty="0"/>
              <a:t>маленьких букв</a:t>
            </a:r>
            <a:r>
              <a:rPr lang="uk-UA" sz="1800" dirty="0"/>
              <a:t>. Можна використовувати символи підкреслення, якщо це покращує читабельність. Те ж саме відноситься і до імен пакетів, проте в іменах пакетів не рекомендується використовувати символ підкреслення.</a:t>
            </a:r>
          </a:p>
          <a:p>
            <a:pPr marL="0" indent="0">
              <a:buNone/>
            </a:pPr>
            <a:r>
              <a:rPr lang="uk-UA" sz="1800" b="1" dirty="0"/>
              <a:t>Імена класів </a:t>
            </a:r>
          </a:p>
          <a:p>
            <a:pPr marL="0" indent="0">
              <a:buNone/>
            </a:pPr>
            <a:r>
              <a:rPr lang="uk-UA" sz="1800" dirty="0"/>
              <a:t>Імена класів повинні зазвичай дотримуватися угоди </a:t>
            </a:r>
            <a:r>
              <a:rPr lang="en-US" sz="1800" u="sng" dirty="0" err="1"/>
              <a:t>CapWords</a:t>
            </a:r>
            <a:r>
              <a:rPr lang="en-US" sz="1800" dirty="0"/>
              <a:t>. </a:t>
            </a:r>
            <a:r>
              <a:rPr lang="uk-UA" sz="1800" dirty="0"/>
              <a:t>Замість цього також можуть використовуватися угоди для іменування функцій, якщо інтерфейс документований і використовується в основному як функції.</a:t>
            </a:r>
          </a:p>
          <a:p>
            <a:pPr marL="0" indent="0">
              <a:buNone/>
            </a:pPr>
            <a:r>
              <a:rPr lang="uk-UA" sz="1800" b="1" dirty="0"/>
              <a:t>Імена винятків </a:t>
            </a:r>
          </a:p>
          <a:p>
            <a:pPr marL="0" indent="0">
              <a:buNone/>
            </a:pPr>
            <a:r>
              <a:rPr lang="uk-UA" sz="1800" dirty="0"/>
              <a:t>Так як виключення є класами, до винятками застосовується стиль </a:t>
            </a:r>
            <a:r>
              <a:rPr lang="uk-UA" sz="1800" u="sng" dirty="0"/>
              <a:t>іменування класів</a:t>
            </a:r>
            <a:r>
              <a:rPr lang="uk-UA" sz="1800" dirty="0"/>
              <a:t>. Однак ви можете додати </a:t>
            </a:r>
            <a:r>
              <a:rPr lang="en-US" sz="1800" dirty="0"/>
              <a:t>Error </a:t>
            </a:r>
            <a:r>
              <a:rPr lang="uk-UA" sz="1800" dirty="0"/>
              <a:t>в кінці імені (якщо, звичайно, виключення дійсно є помилкою). </a:t>
            </a:r>
          </a:p>
          <a:p>
            <a:pPr marL="0" indent="0">
              <a:buNone/>
            </a:pPr>
            <a:r>
              <a:rPr lang="uk-UA" sz="1800" b="1" dirty="0"/>
              <a:t>Імена глобальних змінних</a:t>
            </a:r>
          </a:p>
          <a:p>
            <a:pPr marL="0" indent="0">
              <a:buNone/>
            </a:pPr>
            <a:r>
              <a:rPr lang="uk-UA" sz="1800" dirty="0"/>
              <a:t>Будемо сподіватися, що глобальні змінні використовуються тільки всередині одного модуля. Керуйтеся тими ж угодами, що і для </a:t>
            </a:r>
            <a:r>
              <a:rPr lang="uk-UA" sz="1800" u="sng" dirty="0"/>
              <a:t>імен функцій</a:t>
            </a:r>
            <a:r>
              <a:rPr lang="uk-UA" sz="1800" dirty="0"/>
              <a:t>.</a:t>
            </a:r>
          </a:p>
          <a:p>
            <a:pPr marL="0" indent="0">
              <a:buNone/>
            </a:pPr>
            <a:r>
              <a:rPr lang="uk-UA" sz="1800" b="1" dirty="0"/>
              <a:t>Імена функцій </a:t>
            </a:r>
          </a:p>
          <a:p>
            <a:pPr marL="0" indent="0">
              <a:buNone/>
            </a:pPr>
            <a:r>
              <a:rPr lang="uk-UA" sz="1800" dirty="0"/>
              <a:t>Імена функцій повинні складатися з </a:t>
            </a:r>
            <a:r>
              <a:rPr lang="uk-UA" sz="1800" u="sng" dirty="0"/>
              <a:t>маленьких букв</a:t>
            </a:r>
            <a:r>
              <a:rPr lang="uk-UA" sz="1800" dirty="0"/>
              <a:t>, а </a:t>
            </a:r>
            <a:r>
              <a:rPr lang="uk-UA" sz="1800" u="sng" dirty="0"/>
              <a:t>слова розділятися символами підкреслення </a:t>
            </a:r>
            <a:r>
              <a:rPr lang="uk-UA" sz="1800" dirty="0"/>
              <a:t>- це необхідно, щоб збільшити читабельність. </a:t>
            </a:r>
          </a:p>
          <a:p>
            <a:pPr marL="0" indent="0">
              <a:buNone/>
            </a:pPr>
            <a:r>
              <a:rPr lang="uk-UA" sz="1800" dirty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46918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47" y="207390"/>
            <a:ext cx="11962615" cy="6438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/>
              <a:t>Аргументи функцій і методів </a:t>
            </a:r>
          </a:p>
          <a:p>
            <a:pPr marL="0" indent="0">
              <a:buNone/>
            </a:pPr>
            <a:r>
              <a:rPr lang="uk-UA" sz="1800" dirty="0"/>
              <a:t>Завжди використовуйте </a:t>
            </a:r>
            <a:r>
              <a:rPr lang="en-US" sz="1800" u="sng" dirty="0"/>
              <a:t>self</a:t>
            </a:r>
            <a:r>
              <a:rPr lang="en-US" sz="1800" dirty="0"/>
              <a:t> </a:t>
            </a:r>
            <a:r>
              <a:rPr lang="uk-UA" sz="1800" dirty="0"/>
              <a:t>як перший аргумент методу примірника об'єкта. Завжди використовуйте </a:t>
            </a:r>
            <a:r>
              <a:rPr lang="en-US" sz="1800" u="sng" dirty="0" err="1"/>
              <a:t>cls</a:t>
            </a:r>
            <a:r>
              <a:rPr lang="en-US" sz="1800" dirty="0"/>
              <a:t> </a:t>
            </a:r>
            <a:r>
              <a:rPr lang="uk-UA" sz="1800" dirty="0"/>
              <a:t>як перший аргумент методу класу. Якщо ім'я аргументу конфліктує із зарезервованим ключовим словом </a:t>
            </a:r>
            <a:r>
              <a:rPr lang="en-US" sz="1800" dirty="0"/>
              <a:t>python, </a:t>
            </a:r>
            <a:r>
              <a:rPr lang="uk-UA" sz="1800" dirty="0"/>
              <a:t>зазвичай краще додати в кінець імені символ підкреслення, ніж спотворити написання слова або використовувати абревіатуру. Таким чином, </a:t>
            </a:r>
            <a:r>
              <a:rPr lang="en-US" sz="1800" dirty="0"/>
              <a:t>class_ </a:t>
            </a:r>
            <a:r>
              <a:rPr lang="uk-UA" sz="1800" dirty="0"/>
              <a:t>краще, ніж </a:t>
            </a:r>
            <a:r>
              <a:rPr lang="en-US" sz="1800" dirty="0" err="1"/>
              <a:t>clss</a:t>
            </a:r>
            <a:r>
              <a:rPr lang="en-US" sz="1800" dirty="0"/>
              <a:t>. (</a:t>
            </a:r>
            <a:r>
              <a:rPr lang="uk-UA" sz="1800" dirty="0"/>
              <a:t>Можливо, хорошим варіантом буде підібрати синонім). </a:t>
            </a:r>
          </a:p>
          <a:p>
            <a:pPr marL="0" indent="0">
              <a:buNone/>
            </a:pPr>
            <a:r>
              <a:rPr lang="uk-UA" sz="1800" b="1" dirty="0"/>
              <a:t>Імена методів і змінних примірників класів</a:t>
            </a:r>
          </a:p>
          <a:p>
            <a:pPr marL="0" indent="0">
              <a:buNone/>
            </a:pPr>
            <a:r>
              <a:rPr lang="uk-UA" sz="1800" dirty="0"/>
              <a:t>Використовуйте той же стиль, що і для імен функцій: </a:t>
            </a:r>
            <a:r>
              <a:rPr lang="uk-UA" sz="1800" u="sng" dirty="0"/>
              <a:t>імена повинні складатися з маленьких букв, а слова розділятися символами підкреслення</a:t>
            </a:r>
            <a:r>
              <a:rPr lang="uk-UA" sz="1800" dirty="0"/>
              <a:t>. Використовуйте один символ підкреслення перед ім'ям для непублічних методів і атрибутів. </a:t>
            </a:r>
          </a:p>
          <a:p>
            <a:pPr marL="0" indent="0">
              <a:buNone/>
            </a:pPr>
            <a:r>
              <a:rPr lang="uk-UA" sz="1800" b="1" dirty="0"/>
              <a:t>Константи </a:t>
            </a:r>
          </a:p>
          <a:p>
            <a:pPr marL="0" indent="0">
              <a:buNone/>
            </a:pPr>
            <a:r>
              <a:rPr lang="uk-UA" sz="1800" dirty="0"/>
              <a:t>Константи зазвичай оголошуються на рівні модуля і записуються тільки </a:t>
            </a:r>
            <a:r>
              <a:rPr lang="uk-UA" sz="1800" u="sng" dirty="0"/>
              <a:t>великими літерами</a:t>
            </a:r>
            <a:r>
              <a:rPr lang="uk-UA" sz="1800" dirty="0"/>
              <a:t>, а слова поділяються </a:t>
            </a:r>
            <a:r>
              <a:rPr lang="uk-UA" sz="1800" u="sng" dirty="0"/>
              <a:t>символами підкреслення</a:t>
            </a:r>
            <a:r>
              <a:rPr lang="uk-UA" sz="1800" dirty="0"/>
              <a:t>. Наприклад: </a:t>
            </a:r>
            <a:r>
              <a:rPr lang="en-US" sz="1800" dirty="0"/>
              <a:t>MAX_OVERFLOW, TOTAL. </a:t>
            </a:r>
            <a:endParaRPr lang="uk-UA" sz="1800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36060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0627" y="190365"/>
            <a:ext cx="11968239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Дзен Python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Розробники мови Python є прихильниками певної філософії програмування, яку називають «The Zen of Python»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(«Дзен Пайтона»).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Її текст можна отримати у інтерпретаторі Python за допомогою команди (лише один раз за сесію)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Zen of Python українською:</a:t>
            </a:r>
          </a:p>
          <a:p>
            <a:pPr marL="3556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Гарне краще за потворне.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Очевидне краще за неочевидне.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Просте краще за складне.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Складне краще за заплутане.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Плоске краще за вкладене.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Розділене є кращим за щільне.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Легкість читання має значення.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Особливі випадки не є настільки особливими, щоб порушувати правила.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Хоча практичність є важливішою за бездоганність.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Помилки ніколи не повинні бути замовчуваними.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Хіба що замовчуваними відверто.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Зустрівши двозначність, відкиньмо спокусу вгадати.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Має бути один — і, бажано, тільки один — очевидний спосіб зробити це.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Хоча спочатку він може бути й не очевидним, якщо ви не голландець.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Зараз — краще, ніж ніколи.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Хоча ніколи, найчастіше, — краще, ніж просто зараз.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Якщо реалізацію важко пояснити — задум поганий.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Якщо реалізацію легко пояснити — можливо, задум добрий. </a:t>
            </a:r>
          </a:p>
          <a:p>
            <a:pPr marL="355600" marR="0" lvl="0" indent="1857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Простори імен — чудова річ, тож робімо їх більше!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6827" y="1424020"/>
            <a:ext cx="1979629" cy="36933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en-US" altLang="ru-RU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this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285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783" y="101175"/>
            <a:ext cx="3963186" cy="784945"/>
          </a:xfrm>
        </p:spPr>
        <p:txBody>
          <a:bodyPr/>
          <a:lstStyle/>
          <a:p>
            <a:pPr algn="ctr"/>
            <a:r>
              <a:rPr lang="uk-UA" b="1" dirty="0"/>
              <a:t>Що почитати?</a:t>
            </a:r>
            <a:endParaRPr lang="ru-R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9" y="1551138"/>
            <a:ext cx="2644131" cy="3463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67" y="1551138"/>
            <a:ext cx="2610006" cy="3463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80" y="1697094"/>
            <a:ext cx="2435492" cy="34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6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066" y="2541582"/>
            <a:ext cx="5693790" cy="1039819"/>
          </a:xfrm>
        </p:spPr>
        <p:txBody>
          <a:bodyPr/>
          <a:lstStyle/>
          <a:p>
            <a:pPr algn="ctr"/>
            <a:r>
              <a:rPr lang="uk-UA" b="1" dirty="0"/>
              <a:t>Дякую за увагу!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457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6" y="142875"/>
            <a:ext cx="11610974" cy="62103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500" b="1" dirty="0"/>
              <a:t>Ігри </a:t>
            </a:r>
            <a:endParaRPr lang="en-US" sz="3500" b="1" dirty="0"/>
          </a:p>
          <a:p>
            <a:pPr algn="l"/>
            <a:r>
              <a:rPr lang="uk-UA" dirty="0"/>
              <a:t>Багато комп'ютерних ігор були повністю або частково написані на </a:t>
            </a:r>
            <a:r>
              <a:rPr lang="en-US" dirty="0"/>
              <a:t>Python. </a:t>
            </a:r>
            <a:r>
              <a:rPr lang="uk-UA" dirty="0"/>
              <a:t>Існує хибна думка, що ця мова не підходить для серйозних проектів, але насправді він використовувався в розробці таких хітів, як: </a:t>
            </a:r>
            <a:endParaRPr lang="en-US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Battlefield 2;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World of Tanks;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Civilization IV;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/>
              <a:t>EVE Online.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Незважаючи на можливість реалізації </a:t>
            </a:r>
            <a:r>
              <a:rPr lang="en-US" dirty="0"/>
              <a:t>GUI </a:t>
            </a:r>
            <a:r>
              <a:rPr lang="uk-UA" dirty="0"/>
              <a:t>і роботи з графікою, на </a:t>
            </a:r>
            <a:r>
              <a:rPr lang="en-US" dirty="0"/>
              <a:t>Python </a:t>
            </a:r>
            <a:r>
              <a:rPr lang="uk-UA" dirty="0"/>
              <a:t>в основному пишуть </a:t>
            </a:r>
            <a:r>
              <a:rPr lang="uk-UA" dirty="0" err="1"/>
              <a:t>скрипти</a:t>
            </a:r>
            <a:r>
              <a:rPr lang="uk-UA" dirty="0"/>
              <a:t> - наприклад, взаємодії персонажів, запуску сцен, а також обробки подій. 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3000" b="1" dirty="0"/>
              <a:t>C</a:t>
            </a:r>
            <a:r>
              <a:rPr lang="uk-UA" sz="3000" b="1" dirty="0"/>
              <a:t>творення </a:t>
            </a:r>
            <a:r>
              <a:rPr lang="uk-UA" sz="3000" b="1" dirty="0" err="1"/>
              <a:t>скриптів</a:t>
            </a:r>
            <a:r>
              <a:rPr lang="uk-UA" sz="3000" b="1" dirty="0"/>
              <a:t> </a:t>
            </a:r>
            <a:endParaRPr lang="en-US" sz="3000" b="1" dirty="0"/>
          </a:p>
          <a:p>
            <a:pPr algn="l"/>
            <a:r>
              <a:rPr lang="en-US" dirty="0"/>
              <a:t>Python </a:t>
            </a:r>
            <a:r>
              <a:rPr lang="uk-UA" dirty="0"/>
              <a:t>підходить для написання </a:t>
            </a:r>
            <a:r>
              <a:rPr lang="uk-UA" dirty="0" err="1"/>
              <a:t>плагінів</a:t>
            </a:r>
            <a:r>
              <a:rPr lang="uk-UA" dirty="0"/>
              <a:t> і </a:t>
            </a:r>
            <a:r>
              <a:rPr lang="uk-UA" dirty="0" err="1"/>
              <a:t>скриптів</a:t>
            </a:r>
            <a:r>
              <a:rPr lang="uk-UA" dirty="0"/>
              <a:t> до вже готових програмах. Наприклад, для реалізації ігрової логіки або створення додаткових модулів. </a:t>
            </a:r>
            <a:r>
              <a:rPr lang="uk-UA" dirty="0" err="1"/>
              <a:t>Скрипти</a:t>
            </a:r>
            <a:r>
              <a:rPr lang="uk-UA" dirty="0"/>
              <a:t> на </a:t>
            </a:r>
            <a:r>
              <a:rPr lang="en-US" dirty="0"/>
              <a:t>Python </a:t>
            </a:r>
            <a:r>
              <a:rPr lang="uk-UA" dirty="0"/>
              <a:t>вбудовують і в програми на інших мовах, щоб автоматизувати будь-які завдання.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93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025" y="161925"/>
            <a:ext cx="11782425" cy="6467475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b="1" dirty="0"/>
              <a:t>Системне адміністрування </a:t>
            </a:r>
            <a:endParaRPr lang="en-US" sz="2800" b="1" dirty="0"/>
          </a:p>
          <a:p>
            <a:pPr algn="l"/>
            <a:r>
              <a:rPr lang="uk-UA" dirty="0"/>
              <a:t>Системним адміністраторам </a:t>
            </a:r>
            <a:r>
              <a:rPr lang="en-US" dirty="0"/>
              <a:t>Python </a:t>
            </a:r>
            <a:r>
              <a:rPr lang="uk-UA" dirty="0"/>
              <a:t>потрібен для автоматизації завдань. Він простий, потужний і підтримує спеціальні пакети, які підвищують його ефективність. І, найголовніше, він за замовчуванням встановлений на всі сервери з ОС </a:t>
            </a:r>
            <a:r>
              <a:rPr lang="en-US" dirty="0"/>
              <a:t>Linux. </a:t>
            </a:r>
            <a:r>
              <a:rPr lang="uk-UA" dirty="0"/>
              <a:t>Завдяки лаконічності </a:t>
            </a:r>
            <a:r>
              <a:rPr lang="en-US" dirty="0"/>
              <a:t>Python </a:t>
            </a:r>
            <a:r>
              <a:rPr lang="uk-UA" dirty="0"/>
              <a:t>можна швидко прочитати код і знайти слабкі місця. 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uk-UA" sz="2800" b="1" dirty="0"/>
              <a:t>Наукові дослідження </a:t>
            </a:r>
            <a:endParaRPr lang="en-US" sz="2800" b="1" dirty="0"/>
          </a:p>
          <a:p>
            <a:pPr algn="l"/>
            <a:r>
              <a:rPr lang="uk-UA" dirty="0"/>
              <a:t>В </a:t>
            </a:r>
            <a:r>
              <a:rPr lang="en-US" dirty="0"/>
              <a:t>Python </a:t>
            </a:r>
            <a:r>
              <a:rPr lang="uk-UA" dirty="0"/>
              <a:t>є кілька бібліотек, які широко використовуються для проведення досліджень і обчислень: </a:t>
            </a:r>
            <a:endParaRPr lang="en-US" dirty="0"/>
          </a:p>
          <a:p>
            <a:pPr algn="l"/>
            <a:r>
              <a:rPr lang="en-US" dirty="0" err="1"/>
              <a:t>SciPy</a:t>
            </a:r>
            <a:r>
              <a:rPr lang="en-US" dirty="0"/>
              <a:t> - </a:t>
            </a:r>
            <a:r>
              <a:rPr lang="uk-UA" dirty="0"/>
              <a:t>бібліотека з науковими математичними інструментами; </a:t>
            </a:r>
            <a:endParaRPr lang="en-US" dirty="0"/>
          </a:p>
          <a:p>
            <a:pPr algn="l"/>
            <a:r>
              <a:rPr lang="en-US" dirty="0" err="1"/>
              <a:t>NumPy</a:t>
            </a:r>
            <a:r>
              <a:rPr lang="en-US" dirty="0"/>
              <a:t> - </a:t>
            </a:r>
            <a:r>
              <a:rPr lang="uk-UA" dirty="0"/>
              <a:t>розширення, яке додає підтримку матриць і багатовимірних масивів, а також математичні функції для роботи з ними; </a:t>
            </a:r>
            <a:endParaRPr lang="en-US" dirty="0"/>
          </a:p>
          <a:p>
            <a:pPr algn="l"/>
            <a:r>
              <a:rPr lang="en-US" dirty="0" err="1"/>
              <a:t>Matplotlib</a:t>
            </a:r>
            <a:r>
              <a:rPr lang="en-US" dirty="0"/>
              <a:t> - </a:t>
            </a:r>
            <a:r>
              <a:rPr lang="uk-UA" dirty="0"/>
              <a:t>бібліотека для роботи з 2</a:t>
            </a:r>
            <a:r>
              <a:rPr lang="en-US" dirty="0"/>
              <a:t>D- </a:t>
            </a:r>
            <a:r>
              <a:rPr lang="uk-UA" dirty="0"/>
              <a:t>і 3</a:t>
            </a:r>
            <a:r>
              <a:rPr lang="en-US" dirty="0"/>
              <a:t>D-</a:t>
            </a:r>
            <a:r>
              <a:rPr lang="uk-UA" dirty="0"/>
              <a:t>графікою. </a:t>
            </a:r>
            <a:endParaRPr lang="en-US" dirty="0"/>
          </a:p>
          <a:p>
            <a:pPr algn="l"/>
            <a:r>
              <a:rPr lang="uk-UA" dirty="0"/>
              <a:t>Завдяки бібліотекам і простоті освоєння мови багато вчених вибирають </a:t>
            </a:r>
            <a:r>
              <a:rPr lang="en-US" dirty="0"/>
              <a:t>Python - </a:t>
            </a:r>
            <a:r>
              <a:rPr lang="uk-UA" dirty="0"/>
              <a:t>особливо він популярний у математиків і фізиків.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063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6" y="276225"/>
            <a:ext cx="11059656" cy="5862025"/>
          </a:xfrm>
        </p:spPr>
        <p:txBody>
          <a:bodyPr/>
          <a:lstStyle/>
          <a:p>
            <a:pPr algn="l"/>
            <a:r>
              <a:rPr lang="en-US" sz="2800" b="1" dirty="0"/>
              <a:t>Data Science </a:t>
            </a:r>
          </a:p>
          <a:p>
            <a:pPr algn="l"/>
            <a:r>
              <a:rPr lang="en-US" dirty="0"/>
              <a:t>Python - </a:t>
            </a:r>
            <a:r>
              <a:rPr lang="uk-UA" dirty="0"/>
              <a:t>одна з найбільш використовуваних в </a:t>
            </a:r>
            <a:r>
              <a:rPr lang="en-US" dirty="0"/>
              <a:t>Data Science </a:t>
            </a:r>
            <a:r>
              <a:rPr lang="uk-UA" dirty="0"/>
              <a:t>мов. На ньому пишуть алгоритми програм з машинним навчанням і аналітичні програми. За допомогою нього обслуговують сховища даних і хмарні сервіси. Також він допомагає </a:t>
            </a:r>
            <a:r>
              <a:rPr lang="uk-UA" dirty="0" err="1"/>
              <a:t>парсити</a:t>
            </a:r>
            <a:r>
              <a:rPr lang="uk-UA" dirty="0"/>
              <a:t> дані з </a:t>
            </a:r>
            <a:r>
              <a:rPr lang="uk-UA" dirty="0" err="1"/>
              <a:t>інтернету</a:t>
            </a:r>
            <a:r>
              <a:rPr lang="uk-UA" dirty="0"/>
              <a:t>. Наприклад, в </a:t>
            </a:r>
            <a:r>
              <a:rPr lang="en-US" dirty="0"/>
              <a:t>Google Python </a:t>
            </a:r>
            <a:r>
              <a:rPr lang="uk-UA" dirty="0"/>
              <a:t>застосовують для індексації сайтів. </a:t>
            </a:r>
          </a:p>
          <a:p>
            <a:pPr algn="l"/>
            <a:endParaRPr lang="uk-UA" dirty="0"/>
          </a:p>
          <a:p>
            <a:pPr algn="l"/>
            <a:r>
              <a:rPr lang="uk-UA" dirty="0"/>
              <a:t>Бібліотеки і </a:t>
            </a:r>
            <a:r>
              <a:rPr lang="uk-UA" dirty="0" err="1"/>
              <a:t>фреймворки</a:t>
            </a:r>
            <a:r>
              <a:rPr lang="uk-UA" dirty="0"/>
              <a:t> </a:t>
            </a:r>
            <a:r>
              <a:rPr lang="en-US" dirty="0"/>
              <a:t>Python </a:t>
            </a:r>
            <a:r>
              <a:rPr lang="uk-UA" dirty="0"/>
              <a:t>пропонують чудове рішення для машинного навчання, комп'ютерного зору, </a:t>
            </a:r>
            <a:r>
              <a:rPr lang="en-US" dirty="0"/>
              <a:t>NLP </a:t>
            </a:r>
            <a:r>
              <a:rPr lang="uk-UA" dirty="0"/>
              <a:t>та науки про дані: </a:t>
            </a:r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Theano</a:t>
            </a:r>
            <a:r>
              <a:rPr lang="en-US" dirty="0"/>
              <a:t>, Pandas, </a:t>
            </a:r>
            <a:r>
              <a:rPr lang="en-US" dirty="0" err="1"/>
              <a:t>Scikit</a:t>
            </a:r>
            <a:r>
              <a:rPr lang="en-US" dirty="0"/>
              <a:t>-Learn, </a:t>
            </a: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3074" name="Picture 2" descr="Картинки по запросу &quot;python data science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75" y="3931402"/>
            <a:ext cx="4939963" cy="28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1" y="76199"/>
            <a:ext cx="11630024" cy="6638925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uk-UA" sz="3900" b="1" dirty="0"/>
              <a:t>Які компанії використовують </a:t>
            </a:r>
            <a:r>
              <a:rPr lang="en-US" sz="3900" b="1" dirty="0"/>
              <a:t>Python </a:t>
            </a:r>
            <a:r>
              <a:rPr lang="uk-UA" dirty="0"/>
              <a:t>?</a:t>
            </a:r>
          </a:p>
          <a:p>
            <a:pPr algn="l"/>
            <a:r>
              <a:rPr lang="uk-UA" dirty="0"/>
              <a:t>В основному </a:t>
            </a:r>
            <a:r>
              <a:rPr lang="en-US" dirty="0"/>
              <a:t>Python </a:t>
            </a:r>
            <a:r>
              <a:rPr lang="uk-UA" dirty="0"/>
              <a:t>використовується </a:t>
            </a:r>
            <a:r>
              <a:rPr lang="uk-UA" dirty="0" err="1"/>
              <a:t>стартапами</a:t>
            </a:r>
            <a:r>
              <a:rPr lang="uk-UA" dirty="0"/>
              <a:t> і компаніями, які розробляють великі проекти. Ось лише частина величезного списку:</a:t>
            </a:r>
            <a:endParaRPr lang="en-US" dirty="0"/>
          </a:p>
          <a:p>
            <a:pPr algn="l"/>
            <a:r>
              <a:rPr lang="en-US" b="1" dirty="0"/>
              <a:t>Alphabet </a:t>
            </a:r>
            <a:r>
              <a:rPr lang="uk-UA" dirty="0"/>
              <a:t>використовує мову для </a:t>
            </a:r>
            <a:r>
              <a:rPr lang="uk-UA" dirty="0" err="1"/>
              <a:t>скраппінга</a:t>
            </a:r>
            <a:r>
              <a:rPr lang="uk-UA" dirty="0"/>
              <a:t> в </a:t>
            </a:r>
            <a:r>
              <a:rPr lang="uk-UA" dirty="0" err="1"/>
              <a:t>пошуковику</a:t>
            </a:r>
            <a:r>
              <a:rPr lang="uk-UA" dirty="0"/>
              <a:t> </a:t>
            </a:r>
            <a:r>
              <a:rPr lang="en-US" dirty="0"/>
              <a:t>Google </a:t>
            </a:r>
            <a:r>
              <a:rPr lang="uk-UA" dirty="0"/>
              <a:t>і реалізації сервісу </a:t>
            </a:r>
            <a:r>
              <a:rPr lang="en-US" dirty="0"/>
              <a:t>YouTube; </a:t>
            </a:r>
          </a:p>
          <a:p>
            <a:pPr algn="l"/>
            <a:r>
              <a:rPr lang="en-US" b="1" dirty="0" err="1"/>
              <a:t>BitTorrent</a:t>
            </a:r>
            <a:r>
              <a:rPr lang="en-US" dirty="0"/>
              <a:t> - </a:t>
            </a:r>
            <a:r>
              <a:rPr lang="uk-UA" dirty="0"/>
              <a:t>для реалізації мереж </a:t>
            </a:r>
            <a:r>
              <a:rPr lang="en-US" dirty="0"/>
              <a:t>peer-to-peer; </a:t>
            </a:r>
          </a:p>
          <a:p>
            <a:pPr algn="l"/>
            <a:r>
              <a:rPr lang="uk-UA" b="1" dirty="0"/>
              <a:t>Агентство національної безпеки США </a:t>
            </a:r>
            <a:r>
              <a:rPr lang="uk-UA" dirty="0"/>
              <a:t>- для шифрування і аналізу розвідданих; </a:t>
            </a:r>
            <a:endParaRPr lang="en-US" dirty="0"/>
          </a:p>
          <a:p>
            <a:pPr algn="l"/>
            <a:r>
              <a:rPr lang="en-US" b="1" dirty="0"/>
              <a:t>ESRI </a:t>
            </a:r>
            <a:r>
              <a:rPr lang="en-US" dirty="0"/>
              <a:t>- </a:t>
            </a:r>
            <a:r>
              <a:rPr lang="uk-UA" dirty="0"/>
              <a:t>як інструмент налаштування </a:t>
            </a:r>
            <a:r>
              <a:rPr lang="uk-UA" dirty="0" err="1"/>
              <a:t>геоінформаційних</a:t>
            </a:r>
            <a:r>
              <a:rPr lang="uk-UA" dirty="0"/>
              <a:t> програм; </a:t>
            </a:r>
            <a:endParaRPr lang="en-US" dirty="0"/>
          </a:p>
          <a:p>
            <a:pPr algn="l"/>
            <a:r>
              <a:rPr lang="en-US" b="1" dirty="0"/>
              <a:t>Maya</a:t>
            </a:r>
            <a:r>
              <a:rPr lang="en-US" dirty="0"/>
              <a:t> - </a:t>
            </a:r>
            <a:r>
              <a:rPr lang="uk-UA" dirty="0"/>
              <a:t>для створення мультиплікації; </a:t>
            </a:r>
            <a:endParaRPr lang="en-US" dirty="0"/>
          </a:p>
          <a:p>
            <a:pPr algn="l"/>
            <a:r>
              <a:rPr lang="en-US" b="1" dirty="0"/>
              <a:t>Pixar, Industrial Light &amp; Magic </a:t>
            </a:r>
            <a:r>
              <a:rPr lang="en-US" dirty="0"/>
              <a:t>- </a:t>
            </a:r>
            <a:r>
              <a:rPr lang="uk-UA" dirty="0"/>
              <a:t>для створення анімаційних фільмів; </a:t>
            </a:r>
            <a:endParaRPr lang="en-US" dirty="0"/>
          </a:p>
          <a:p>
            <a:pPr algn="l"/>
            <a:r>
              <a:rPr lang="en-US" b="1" dirty="0"/>
              <a:t>Intel, Cisco, HP, Seagate, Qualcomm </a:t>
            </a:r>
            <a:r>
              <a:rPr lang="uk-UA" b="1" dirty="0"/>
              <a:t>і </a:t>
            </a:r>
            <a:r>
              <a:rPr lang="en-US" b="1" dirty="0"/>
              <a:t>IBM </a:t>
            </a:r>
            <a:r>
              <a:rPr lang="en-US" dirty="0"/>
              <a:t>- </a:t>
            </a:r>
            <a:r>
              <a:rPr lang="uk-UA" dirty="0"/>
              <a:t>для тестування; </a:t>
            </a:r>
            <a:endParaRPr lang="en-US" dirty="0"/>
          </a:p>
          <a:p>
            <a:pPr algn="l"/>
            <a:r>
              <a:rPr lang="en-US" b="1" dirty="0"/>
              <a:t>JPMorgan Chase, UBS, </a:t>
            </a:r>
            <a:r>
              <a:rPr lang="en-US" b="1" dirty="0" err="1"/>
              <a:t>Getco</a:t>
            </a:r>
            <a:r>
              <a:rPr lang="en-US" b="1" dirty="0"/>
              <a:t> </a:t>
            </a:r>
            <a:r>
              <a:rPr lang="uk-UA" b="1" dirty="0"/>
              <a:t>і </a:t>
            </a:r>
            <a:r>
              <a:rPr lang="en-US" b="1" dirty="0"/>
              <a:t>Citadel </a:t>
            </a:r>
            <a:r>
              <a:rPr lang="en-US" dirty="0"/>
              <a:t>- </a:t>
            </a:r>
            <a:r>
              <a:rPr lang="uk-UA" dirty="0"/>
              <a:t>для прогнозування фінансового ринку; </a:t>
            </a:r>
            <a:endParaRPr lang="en-US" dirty="0"/>
          </a:p>
          <a:p>
            <a:pPr algn="l"/>
            <a:r>
              <a:rPr lang="en-US" b="1" dirty="0"/>
              <a:t>NASA, Los Alamos, </a:t>
            </a:r>
            <a:r>
              <a:rPr lang="en-US" b="1" dirty="0" err="1"/>
              <a:t>Fermilab</a:t>
            </a:r>
            <a:r>
              <a:rPr lang="en-US" b="1" dirty="0"/>
              <a:t>, JPL </a:t>
            </a:r>
            <a:r>
              <a:rPr lang="en-US" dirty="0"/>
              <a:t>- </a:t>
            </a:r>
            <a:r>
              <a:rPr lang="uk-UA" dirty="0"/>
              <a:t>для наукових обчислень; </a:t>
            </a:r>
            <a:endParaRPr lang="en-US" dirty="0"/>
          </a:p>
          <a:p>
            <a:pPr algn="l"/>
            <a:r>
              <a:rPr lang="en-US" b="1" dirty="0"/>
              <a:t>iRobot</a:t>
            </a:r>
            <a:r>
              <a:rPr lang="en-US" dirty="0"/>
              <a:t> - </a:t>
            </a:r>
            <a:r>
              <a:rPr lang="uk-UA" dirty="0"/>
              <a:t>для розробки комерційних </a:t>
            </a:r>
            <a:r>
              <a:rPr lang="uk-UA" dirty="0" err="1"/>
              <a:t>роботизованих</a:t>
            </a:r>
            <a:r>
              <a:rPr lang="uk-UA" dirty="0"/>
              <a:t> пристроїв; </a:t>
            </a:r>
            <a:endParaRPr lang="en-US" dirty="0"/>
          </a:p>
          <a:p>
            <a:pPr algn="l"/>
            <a:r>
              <a:rPr lang="en-US" b="1" dirty="0" err="1"/>
              <a:t>IronPort</a:t>
            </a:r>
            <a:r>
              <a:rPr lang="en-US" dirty="0"/>
              <a:t> - </a:t>
            </a:r>
            <a:r>
              <a:rPr lang="uk-UA" dirty="0"/>
              <a:t>для реалізації поштового сервера. </a:t>
            </a:r>
          </a:p>
          <a:p>
            <a:pPr algn="l"/>
            <a:endParaRPr lang="en-US" dirty="0"/>
          </a:p>
          <a:p>
            <a:pPr algn="l"/>
            <a:r>
              <a:rPr lang="uk-UA" dirty="0"/>
              <a:t>Крім того, його використовують в </a:t>
            </a:r>
            <a:r>
              <a:rPr lang="en-US" dirty="0" err="1"/>
              <a:t>Instagram</a:t>
            </a:r>
            <a:r>
              <a:rPr lang="en-US" dirty="0"/>
              <a:t>, Positive Technologies, Houdini, Facebook, Yahoo, Red Hat, </a:t>
            </a:r>
            <a:r>
              <a:rPr lang="en-US" dirty="0" err="1"/>
              <a:t>Dropbox</a:t>
            </a:r>
            <a:r>
              <a:rPr lang="en-US" dirty="0"/>
              <a:t>, </a:t>
            </a:r>
            <a:r>
              <a:rPr lang="en-US" dirty="0" err="1"/>
              <a:t>Pinterest</a:t>
            </a:r>
            <a:r>
              <a:rPr lang="en-US" dirty="0"/>
              <a:t>, </a:t>
            </a:r>
            <a:r>
              <a:rPr lang="en-US" dirty="0" err="1"/>
              <a:t>Quora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949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5874</Words>
  <Application>Microsoft Office PowerPoint</Application>
  <PresentationFormat>Широкоэкранный</PresentationFormat>
  <Paragraphs>739</Paragraphs>
  <Slides>58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5" baseType="lpstr">
      <vt:lpstr>Arial</vt:lpstr>
      <vt:lpstr>Arial Unicode MS</vt:lpstr>
      <vt:lpstr>Calibri</vt:lpstr>
      <vt:lpstr>Calibri Light</vt:lpstr>
      <vt:lpstr>Courier New</vt:lpstr>
      <vt:lpstr>JetBrains Mono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 почитати?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ADMIN</cp:lastModifiedBy>
  <cp:revision>62</cp:revision>
  <dcterms:created xsi:type="dcterms:W3CDTF">2021-02-07T18:10:48Z</dcterms:created>
  <dcterms:modified xsi:type="dcterms:W3CDTF">2023-09-07T05:40:41Z</dcterms:modified>
</cp:coreProperties>
</file>