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82" r:id="rId2"/>
    <p:sldId id="263" r:id="rId3"/>
    <p:sldId id="259" r:id="rId4"/>
    <p:sldId id="260" r:id="rId5"/>
    <p:sldId id="258" r:id="rId6"/>
    <p:sldId id="283" r:id="rId7"/>
    <p:sldId id="284" r:id="rId8"/>
    <p:sldId id="286" r:id="rId9"/>
    <p:sldId id="287" r:id="rId10"/>
    <p:sldId id="288" r:id="rId11"/>
    <p:sldId id="271" r:id="rId12"/>
    <p:sldId id="272" r:id="rId13"/>
    <p:sldId id="273" r:id="rId14"/>
    <p:sldId id="277" r:id="rId15"/>
    <p:sldId id="278" r:id="rId16"/>
    <p:sldId id="279" r:id="rId17"/>
    <p:sldId id="281" r:id="rId18"/>
    <p:sldId id="280" r:id="rId19"/>
    <p:sldId id="265" r:id="rId20"/>
  </p:sldIdLst>
  <p:sldSz cx="12192000" cy="6858000"/>
  <p:notesSz cx="6858000" cy="994727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03BD"/>
    <a:srgbClr val="FAFCDA"/>
    <a:srgbClr val="0000FF"/>
    <a:srgbClr val="9AF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переміщення сторінки клацніть мишею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1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uk-UA" sz="2000" b="0" strike="noStrike" spc="-1">
                <a:latin typeface="Arial"/>
              </a:rPr>
              <a:t>Для редагування формату приміток клацніть мишею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uk-UA" sz="1400" b="0" strike="noStrike" spc="-1">
                <a:latin typeface="Times New Roman"/>
              </a:rPr>
              <a:t>&lt;верхній колонтитул&gt;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uk-UA" sz="1400" b="0" strike="noStrike" spc="-1">
                <a:latin typeface="Times New Roman"/>
              </a:rPr>
              <a:t>&lt;дата/час&gt;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uk-UA" sz="1400" b="0" strike="noStrike" spc="-1">
                <a:latin typeface="Times New Roman"/>
              </a:rPr>
              <a:t>&lt;нижній колонтитул&gt;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758528D7-83CF-4448-8FAB-CC0A057D0384}" type="slidenum">
              <a:rPr lang="uk-UA" sz="1400" b="0" strike="noStrike" spc="-1">
                <a:latin typeface="Times New Roman"/>
              </a:rPr>
              <a:pPr algn="r"/>
              <a:t>‹№›</a:t>
            </a:fld>
            <a:endParaRPr lang="uk-UA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740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54368E6-E099-4CC6-B4FD-3325A71BB5C2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28.02.2026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uk-UA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2CFC542-7075-489F-A6E3-88AAD0C98077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‹№›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214290"/>
            <a:ext cx="3786214" cy="114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3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32" y="285728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stomShape 8"/>
          <p:cNvSpPr/>
          <p:nvPr/>
        </p:nvSpPr>
        <p:spPr>
          <a:xfrm>
            <a:off x="622240" y="1844824"/>
            <a:ext cx="10874359" cy="257176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AFCDA"/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3600" b="1" dirty="0" err="1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Технології</a:t>
            </a:r>
            <a:r>
              <a:rPr lang="ru-RU" sz="3600" b="1" dirty="0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ru-RU" sz="3600" b="1" dirty="0" err="1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моделювання</a:t>
            </a:r>
            <a:endParaRPr lang="ru-RU" sz="3600" b="1" dirty="0">
              <a:solidFill>
                <a:srgbClr val="2603BD"/>
              </a:solidFill>
              <a:latin typeface="Arial Black" pitchFamily="34" charset="0"/>
              <a:cs typeface="Arial" charset="0"/>
            </a:endParaRPr>
          </a:p>
          <a:p>
            <a:pPr algn="ctr"/>
            <a:endParaRPr lang="uk-UA" sz="3600" b="1" dirty="0">
              <a:solidFill>
                <a:srgbClr val="2603BD"/>
              </a:solidFill>
              <a:latin typeface="Arial Black" pitchFamily="34" charset="0"/>
            </a:endParaRPr>
          </a:p>
          <a:p>
            <a:pPr algn="ctr"/>
            <a:r>
              <a:rPr lang="uk-UA" sz="30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2. Особливості імітаційного</a:t>
            </a:r>
          </a:p>
          <a:p>
            <a:pPr algn="ctr"/>
            <a:r>
              <a:rPr lang="uk-UA" sz="30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статистичного моделювання</a:t>
            </a:r>
            <a:endParaRPr lang="uk-UA" sz="3000" b="0" strike="noStrike" spc="-1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/>
          <a:srcRect l="36294" t="45702" r="35345" b="30917"/>
          <a:stretch>
            <a:fillRect/>
          </a:stretch>
        </p:blipFill>
        <p:spPr bwMode="auto">
          <a:xfrm>
            <a:off x="8453454" y="357166"/>
            <a:ext cx="207170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5058" name="AutoShape 2" descr="Звуковий бар'є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:\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4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ustomShape 4"/>
          <p:cNvSpPr/>
          <p:nvPr/>
        </p:nvSpPr>
        <p:spPr>
          <a:xfrm>
            <a:off x="2024034" y="357166"/>
            <a:ext cx="8072495" cy="5340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30120" indent="-329760" algn="ctr">
              <a:lnSpc>
                <a:spcPct val="90000"/>
              </a:lnSpc>
              <a:tabLst>
                <a:tab pos="0" algn="l"/>
              </a:tabLst>
            </a:pPr>
            <a:r>
              <a:rPr lang="uk-UA" sz="32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СТАТИСТИЧНЕ МОДЕЛЮВАННЯ  </a:t>
            </a:r>
            <a:endParaRPr lang="ru-RU" altLang="ru-RU" sz="32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3" name="CustomShape 8"/>
          <p:cNvSpPr/>
          <p:nvPr/>
        </p:nvSpPr>
        <p:spPr>
          <a:xfrm>
            <a:off x="6667504" y="1285860"/>
            <a:ext cx="4857784" cy="300039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2400" dirty="0">
                <a:solidFill>
                  <a:srgbClr val="C00000"/>
                </a:solidFill>
                <a:latin typeface="Arial Black" pitchFamily="34" charset="0"/>
              </a:rPr>
              <a:t>Кількість статистичних випробувань </a:t>
            </a:r>
            <a:r>
              <a:rPr lang="uk-UA" sz="2400" dirty="0">
                <a:solidFill>
                  <a:srgbClr val="2603BD"/>
                </a:solidFill>
                <a:latin typeface="Arial Black" pitchFamily="34" charset="0"/>
              </a:rPr>
              <a:t>моделі повинна забезпечити розуміння природи досліджуваного явища (процесу, пристрою)</a:t>
            </a:r>
            <a:endParaRPr lang="uk-UA" sz="2400" dirty="0">
              <a:latin typeface="Arial Black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 l="43937" t="29167" r="17381" b="29904"/>
          <a:stretch>
            <a:fillRect/>
          </a:stretch>
        </p:blipFill>
        <p:spPr bwMode="auto">
          <a:xfrm>
            <a:off x="595274" y="1142984"/>
            <a:ext cx="552141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ustomShape 8"/>
          <p:cNvSpPr/>
          <p:nvPr/>
        </p:nvSpPr>
        <p:spPr>
          <a:xfrm>
            <a:off x="166646" y="4500570"/>
            <a:ext cx="11430080" cy="221457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AFCDA"/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/>
            <a:r>
              <a:rPr lang="uk-UA" sz="2400" strike="noStrike" spc="-1" dirty="0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      На наведеному графіку проілюстровано </a:t>
            </a:r>
            <a:r>
              <a:rPr lang="uk-UA" sz="2400" strike="noStrike" spc="-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НЕДОСТАТНІСТЬ</a:t>
            </a:r>
            <a:r>
              <a:rPr lang="uk-UA" sz="2400" strike="noStrike" spc="-1" dirty="0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 статистичних випробувань моделі, оскільки графіки є дуже </a:t>
            </a:r>
            <a:r>
              <a:rPr lang="uk-UA" sz="2400" strike="noStrike" spc="-1" dirty="0" err="1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“</a:t>
            </a:r>
            <a:r>
              <a:rPr lang="uk-UA" sz="2400" strike="noStrike" spc="-1" dirty="0" err="1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рваними</a:t>
            </a:r>
            <a:r>
              <a:rPr lang="uk-UA" sz="2400" strike="noStrike" spc="-1" dirty="0" err="1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”</a:t>
            </a:r>
            <a:r>
              <a:rPr lang="uk-UA" sz="2400" strike="noStrike" spc="-1" dirty="0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. За збільшення кількості статистичних випробувань вони ставатимуть більш </a:t>
            </a:r>
            <a:r>
              <a:rPr lang="uk-UA" sz="2400" strike="noStrike" spc="-1" dirty="0" err="1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“</a:t>
            </a:r>
            <a:r>
              <a:rPr lang="uk-UA" sz="2400" strike="noStrike" spc="-1" dirty="0" err="1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гладкими</a:t>
            </a:r>
            <a:r>
              <a:rPr lang="uk-UA" sz="2400" strike="noStrike" spc="-1" dirty="0" err="1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”</a:t>
            </a:r>
            <a:r>
              <a:rPr lang="uk-UA" sz="2400" spc="-1" dirty="0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. </a:t>
            </a:r>
            <a:r>
              <a:rPr lang="uk-UA" sz="2400" spc="-1" dirty="0">
                <a:latin typeface="Arial Black" pitchFamily="34" charset="0"/>
                <a:cs typeface="Arial" charset="0"/>
              </a:rPr>
              <a:t>Це дозволить краще зрозуміти сутність об'єкта (явища) дослідження.</a:t>
            </a:r>
            <a:endParaRPr lang="uk-UA" sz="2400" strike="noStrike" spc="-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168703"/>
            <a:ext cx="12192000" cy="45719"/>
            <a:chOff x="984240" y="945720"/>
            <a:chExt cx="10582200" cy="45720"/>
          </a:xfrm>
        </p:grpSpPr>
        <p:sp>
          <p:nvSpPr>
            <p:cNvPr id="53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5" name="CustomShape 4"/>
          <p:cNvSpPr/>
          <p:nvPr/>
        </p:nvSpPr>
        <p:spPr>
          <a:xfrm>
            <a:off x="2095471" y="54909"/>
            <a:ext cx="9144065" cy="10880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30120" indent="-329760" algn="ctr">
              <a:lnSpc>
                <a:spcPct val="90000"/>
              </a:lnSpc>
              <a:tabLst>
                <a:tab pos="0" algn="l"/>
              </a:tabLst>
            </a:pPr>
            <a:r>
              <a:rPr lang="uk-UA" sz="3600" b="1" dirty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Основні шляхи створення </a:t>
            </a:r>
          </a:p>
          <a:p>
            <a:pPr marL="330120" indent="-329760" algn="ctr">
              <a:lnSpc>
                <a:spcPct val="90000"/>
              </a:lnSpc>
              <a:tabLst>
                <a:tab pos="0" algn="l"/>
              </a:tabLst>
            </a:pPr>
            <a:r>
              <a:rPr lang="uk-UA" sz="3600" b="1" dirty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статистичних моделей </a:t>
            </a:r>
            <a:endParaRPr lang="ru-RU" altLang="ru-RU" sz="36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8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70" y="124629"/>
            <a:ext cx="2428892" cy="73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ustomShape 8"/>
          <p:cNvSpPr/>
          <p:nvPr/>
        </p:nvSpPr>
        <p:spPr>
          <a:xfrm>
            <a:off x="5381620" y="1285860"/>
            <a:ext cx="6572296" cy="121444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3200" b="1" dirty="0">
                <a:latin typeface="Arial Black" pitchFamily="34" charset="0"/>
                <a:cs typeface="Arial" charset="0"/>
              </a:rPr>
              <a:t>Регресія </a:t>
            </a:r>
          </a:p>
          <a:p>
            <a:pPr algn="ctr"/>
            <a:r>
              <a:rPr lang="uk-UA" sz="3200" b="1" dirty="0">
                <a:latin typeface="Arial Black" pitchFamily="34" charset="0"/>
                <a:cs typeface="Arial" charset="0"/>
              </a:rPr>
              <a:t>(поліноміальна регресія)</a:t>
            </a:r>
            <a:endParaRPr lang="uk-UA" sz="3200" b="0" strike="noStrike" spc="-1" dirty="0">
              <a:latin typeface="Arial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/>
          <a:srcRect l="35351" t="18750" r="30664" b="18750"/>
          <a:stretch>
            <a:fillRect/>
          </a:stretch>
        </p:blipFill>
        <p:spPr bwMode="auto">
          <a:xfrm>
            <a:off x="0" y="1221857"/>
            <a:ext cx="5310182" cy="549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4310050" y="3357562"/>
          <a:ext cx="7486945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Формула" r:id="rId5" imgW="2094591" imgH="266584" progId="Equation.3">
                  <p:embed/>
                </p:oleObj>
              </mc:Choice>
              <mc:Fallback>
                <p:oleObj name="Формула" r:id="rId5" imgW="2094591" imgH="266584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50" y="3357562"/>
                        <a:ext cx="7486945" cy="928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 flipV="1">
            <a:off x="3238480" y="3786190"/>
            <a:ext cx="1214446" cy="3571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952728" y="3000372"/>
            <a:ext cx="571504" cy="2143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381224" y="2857496"/>
            <a:ext cx="1143008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18"/>
          <p:cNvSpPr txBox="1">
            <a:spLocks noChangeArrowheads="1"/>
          </p:cNvSpPr>
          <p:nvPr/>
        </p:nvSpPr>
        <p:spPr bwMode="auto">
          <a:xfrm>
            <a:off x="3238480" y="2643182"/>
            <a:ext cx="47149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Експериментальні дані</a:t>
            </a:r>
            <a:endParaRPr lang="ru-RU" sz="2400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1" name="Text Box 218"/>
          <p:cNvSpPr txBox="1">
            <a:spLocks noChangeArrowheads="1"/>
          </p:cNvSpPr>
          <p:nvPr/>
        </p:nvSpPr>
        <p:spPr bwMode="auto">
          <a:xfrm>
            <a:off x="5810248" y="4286256"/>
            <a:ext cx="621510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Математична формула кривої (поліном 2-го степеня), що в середньому </a:t>
            </a:r>
            <a:r>
              <a:rPr lang="uk-UA" sz="2400" dirty="0" err="1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“проходить”</a:t>
            </a:r>
            <a:r>
              <a:rPr lang="uk-UA" sz="2400" dirty="0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 через наявні експериментальні дані </a:t>
            </a:r>
            <a:endParaRPr lang="ru-RU" sz="2400" dirty="0">
              <a:solidFill>
                <a:srgbClr val="2603BD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168703"/>
            <a:ext cx="12192000" cy="45719"/>
            <a:chOff x="984240" y="945720"/>
            <a:chExt cx="10582200" cy="45720"/>
          </a:xfrm>
        </p:grpSpPr>
        <p:sp>
          <p:nvSpPr>
            <p:cNvPr id="53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5" name="CustomShape 4"/>
          <p:cNvSpPr/>
          <p:nvPr/>
        </p:nvSpPr>
        <p:spPr>
          <a:xfrm>
            <a:off x="1881158" y="0"/>
            <a:ext cx="9644131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Використання середовища </a:t>
            </a:r>
            <a:endParaRPr lang="en-US" sz="3200" b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MathCAD</a:t>
            </a:r>
            <a:r>
              <a:rPr lang="uk-UA" sz="32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 для створення моделей</a:t>
            </a:r>
            <a:endParaRPr lang="uk-UA" sz="3200" spc="-1" dirty="0">
              <a:solidFill>
                <a:srgbClr val="C00000"/>
              </a:solidFill>
            </a:endParaRPr>
          </a:p>
        </p:txBody>
      </p:sp>
      <p:pic>
        <p:nvPicPr>
          <p:cNvPr id="8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70" y="124629"/>
            <a:ext cx="2428892" cy="73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 l="35351" t="17201" r="13672" b="26041"/>
          <a:stretch>
            <a:fillRect/>
          </a:stretch>
        </p:blipFill>
        <p:spPr bwMode="auto">
          <a:xfrm>
            <a:off x="238084" y="1357298"/>
            <a:ext cx="8643998" cy="527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ustomShape 8"/>
          <p:cNvSpPr/>
          <p:nvPr/>
        </p:nvSpPr>
        <p:spPr>
          <a:xfrm>
            <a:off x="5953124" y="2643182"/>
            <a:ext cx="5572164" cy="321471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2800" b="1" dirty="0">
                <a:solidFill>
                  <a:srgbClr val="2603BD"/>
                </a:solidFill>
                <a:cs typeface="Arial" charset="0"/>
              </a:rPr>
              <a:t>Приклад введення масиву експериментальних даних </a:t>
            </a:r>
          </a:p>
          <a:p>
            <a:pPr algn="ctr"/>
            <a:r>
              <a:rPr lang="uk-UA" sz="2800" b="1" dirty="0">
                <a:solidFill>
                  <a:srgbClr val="C00000"/>
                </a:solidFill>
                <a:cs typeface="Arial" charset="0"/>
              </a:rPr>
              <a:t>у середовищі </a:t>
            </a:r>
            <a:r>
              <a:rPr lang="en-US" sz="2800" b="1" dirty="0">
                <a:solidFill>
                  <a:srgbClr val="C00000"/>
                </a:solidFill>
                <a:cs typeface="Arial" charset="0"/>
              </a:rPr>
              <a:t>MathCAD </a:t>
            </a:r>
            <a:endParaRPr lang="uk-UA" sz="2800" b="1" dirty="0">
              <a:solidFill>
                <a:srgbClr val="C00000"/>
              </a:solidFill>
              <a:cs typeface="Arial" charset="0"/>
            </a:endParaRPr>
          </a:p>
          <a:p>
            <a:pPr algn="ctr"/>
            <a:r>
              <a:rPr lang="uk-UA" sz="2800" b="1" dirty="0">
                <a:solidFill>
                  <a:srgbClr val="2603BD"/>
                </a:solidFill>
                <a:cs typeface="Arial" charset="0"/>
              </a:rPr>
              <a:t>для подальшого отримання математичної моделі</a:t>
            </a:r>
            <a:endParaRPr lang="uk-UA" sz="2800" b="1" u="sng" strike="noStrike" spc="-1" dirty="0">
              <a:solidFill>
                <a:srgbClr val="2603BD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flipH="1">
            <a:off x="5024430" y="3786190"/>
            <a:ext cx="928694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168703"/>
            <a:ext cx="12192000" cy="45719"/>
            <a:chOff x="984240" y="945720"/>
            <a:chExt cx="10582200" cy="45720"/>
          </a:xfrm>
        </p:grpSpPr>
        <p:sp>
          <p:nvSpPr>
            <p:cNvPr id="53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5" name="CustomShape 4"/>
          <p:cNvSpPr/>
          <p:nvPr/>
        </p:nvSpPr>
        <p:spPr>
          <a:xfrm>
            <a:off x="2024034" y="285728"/>
            <a:ext cx="9644131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Поліноміальна регресія</a:t>
            </a:r>
            <a:endParaRPr lang="uk-UA" sz="3600" spc="-1" dirty="0">
              <a:solidFill>
                <a:srgbClr val="C00000"/>
              </a:solidFill>
            </a:endParaRPr>
          </a:p>
        </p:txBody>
      </p:sp>
      <p:pic>
        <p:nvPicPr>
          <p:cNvPr id="8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70" y="124629"/>
            <a:ext cx="2428892" cy="73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 l="41797" t="23958" r="21875" b="22917"/>
          <a:stretch>
            <a:fillRect/>
          </a:stretch>
        </p:blipFill>
        <p:spPr bwMode="auto">
          <a:xfrm>
            <a:off x="238084" y="1357298"/>
            <a:ext cx="651346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ustomShape 8"/>
          <p:cNvSpPr/>
          <p:nvPr/>
        </p:nvSpPr>
        <p:spPr>
          <a:xfrm>
            <a:off x="6810380" y="1285860"/>
            <a:ext cx="5072098" cy="307183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2800" b="1" dirty="0">
                <a:solidFill>
                  <a:srgbClr val="2603BD"/>
                </a:solidFill>
                <a:cs typeface="Arial" charset="0"/>
              </a:rPr>
              <a:t>Приклад отримання математичної моделі</a:t>
            </a:r>
          </a:p>
          <a:p>
            <a:pPr algn="ctr"/>
            <a:r>
              <a:rPr lang="uk-UA" sz="2800" b="1" dirty="0">
                <a:solidFill>
                  <a:srgbClr val="2603BD"/>
                </a:solidFill>
                <a:cs typeface="Arial" charset="0"/>
              </a:rPr>
              <a:t>у середовищі </a:t>
            </a:r>
            <a:r>
              <a:rPr lang="en-US" sz="2800" b="1" dirty="0">
                <a:solidFill>
                  <a:srgbClr val="2603BD"/>
                </a:solidFill>
                <a:cs typeface="Arial" charset="0"/>
              </a:rPr>
              <a:t>MathCAD </a:t>
            </a:r>
            <a:endParaRPr lang="uk-UA" sz="2800" b="1" dirty="0">
              <a:solidFill>
                <a:srgbClr val="2603BD"/>
              </a:solidFill>
              <a:cs typeface="Arial" charset="0"/>
            </a:endParaRPr>
          </a:p>
          <a:p>
            <a:pPr algn="ctr"/>
            <a:r>
              <a:rPr lang="uk-UA" sz="2800" b="1" dirty="0">
                <a:solidFill>
                  <a:srgbClr val="2603BD"/>
                </a:solidFill>
                <a:cs typeface="Arial" charset="0"/>
              </a:rPr>
              <a:t>за допомогою функції </a:t>
            </a:r>
            <a:r>
              <a:rPr lang="en-US" sz="28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regress(x,y,</a:t>
            </a:r>
            <a:r>
              <a:rPr lang="en-US" sz="2800" b="1" dirty="0">
                <a:latin typeface="Arial Black" pitchFamily="34" charset="0"/>
                <a:cs typeface="Arial" charset="0"/>
              </a:rPr>
              <a:t>2</a:t>
            </a:r>
            <a:r>
              <a:rPr lang="en-US" sz="28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)</a:t>
            </a:r>
            <a:endParaRPr lang="uk-UA" sz="2800" b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  <a:p>
            <a:pPr algn="ctr"/>
            <a:r>
              <a:rPr lang="uk-UA" sz="2800" b="1" strike="noStrike" spc="-1" dirty="0">
                <a:cs typeface="Arial" charset="0"/>
              </a:rPr>
              <a:t>(остання цифра – степінь полінома)</a:t>
            </a:r>
            <a:endParaRPr lang="uk-UA" sz="2800" b="1" strike="noStrike" spc="-1" dirty="0"/>
          </a:p>
        </p:txBody>
      </p:sp>
      <p:sp>
        <p:nvSpPr>
          <p:cNvPr id="11" name="CustomShape 8"/>
          <p:cNvSpPr/>
          <p:nvPr/>
        </p:nvSpPr>
        <p:spPr>
          <a:xfrm>
            <a:off x="5881686" y="4500570"/>
            <a:ext cx="6167438" cy="221457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AFCDA"/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uk-UA" sz="2400" strike="noStrike" spc="-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Різні криві </a:t>
            </a:r>
          </a:p>
          <a:p>
            <a:r>
              <a:rPr lang="uk-UA" sz="2400" strike="noStrike" spc="-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відповідають різним поліномам:</a:t>
            </a:r>
          </a:p>
          <a:p>
            <a:r>
              <a:rPr lang="uk-UA" sz="2400" spc="-1" dirty="0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суцільна – </a:t>
            </a:r>
            <a:r>
              <a:rPr lang="uk-UA" sz="2400" strike="noStrike" spc="-1" dirty="0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2 степеня;</a:t>
            </a:r>
          </a:p>
          <a:p>
            <a:r>
              <a:rPr lang="uk-UA" sz="2400" spc="-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charset="0"/>
              </a:rPr>
              <a:t>пунктирна – 3 степеня</a:t>
            </a:r>
            <a:endParaRPr lang="uk-UA" sz="2400" strike="noStrike" spc="-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>
            <a:off x="3095604" y="3786190"/>
            <a:ext cx="2928958" cy="135732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10739470" y="142828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ФІКТ</a:t>
            </a:r>
            <a:endParaRPr lang="uk-UA" altLang="uk-UA" sz="24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8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666845" y="-4218"/>
            <a:ext cx="9215502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Особливості моделювання радіоелектронної апаратури НВЧ</a:t>
            </a:r>
            <a:endParaRPr lang="uk-UA" sz="3200" spc="-1" dirty="0">
              <a:solidFill>
                <a:srgbClr val="C00000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/>
          <a:srcRect l="38281" t="22916" r="18359" b="34235"/>
          <a:stretch>
            <a:fillRect/>
          </a:stretch>
        </p:blipFill>
        <p:spPr bwMode="auto">
          <a:xfrm>
            <a:off x="3881422" y="2209059"/>
            <a:ext cx="8001056" cy="407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5"/>
          <a:srcRect l="67578" t="25000" r="16601" b="54167"/>
          <a:stretch>
            <a:fillRect/>
          </a:stretch>
        </p:blipFill>
        <p:spPr bwMode="auto">
          <a:xfrm>
            <a:off x="309522" y="3500438"/>
            <a:ext cx="3071834" cy="22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 l="38867" t="20833" r="40853" b="64914"/>
          <a:stretch>
            <a:fillRect/>
          </a:stretch>
        </p:blipFill>
        <p:spPr bwMode="auto">
          <a:xfrm>
            <a:off x="95208" y="2071678"/>
            <a:ext cx="3714776" cy="146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CustomShape 8"/>
          <p:cNvSpPr/>
          <p:nvPr/>
        </p:nvSpPr>
        <p:spPr>
          <a:xfrm>
            <a:off x="809588" y="1285860"/>
            <a:ext cx="10572824" cy="64294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2400" b="1" dirty="0">
                <a:cs typeface="Arial" charset="0"/>
              </a:rPr>
              <a:t>Приклад</a:t>
            </a:r>
            <a:r>
              <a:rPr lang="uk-UA" sz="2400" b="1" dirty="0">
                <a:solidFill>
                  <a:srgbClr val="2603BD"/>
                </a:solidFill>
                <a:cs typeface="Arial" charset="0"/>
              </a:rPr>
              <a:t> – НВЧ транзистор </a:t>
            </a:r>
            <a:r>
              <a:rPr lang="en-US" sz="2400" b="1" dirty="0">
                <a:solidFill>
                  <a:srgbClr val="2603BD"/>
                </a:solidFill>
                <a:cs typeface="Arial" charset="0"/>
              </a:rPr>
              <a:t>BFP640</a:t>
            </a:r>
            <a:r>
              <a:rPr lang="uk-UA" sz="2400" b="1" dirty="0">
                <a:solidFill>
                  <a:srgbClr val="2603BD"/>
                </a:solidFill>
                <a:cs typeface="Arial" charset="0"/>
              </a:rPr>
              <a:t> та його </a:t>
            </a:r>
            <a:r>
              <a:rPr lang="uk-UA" sz="2400" b="1" u="sng" dirty="0">
                <a:solidFill>
                  <a:srgbClr val="2603BD"/>
                </a:solidFill>
                <a:cs typeface="Arial" charset="0"/>
              </a:rPr>
              <a:t>еквівалентна схема</a:t>
            </a:r>
            <a:endParaRPr lang="uk-UA" sz="2400" b="1" u="sng" strike="noStrike" spc="-1" dirty="0">
              <a:solidFill>
                <a:srgbClr val="2603BD"/>
              </a:solidFill>
            </a:endParaRPr>
          </a:p>
        </p:txBody>
      </p:sp>
      <p:sp>
        <p:nvSpPr>
          <p:cNvPr id="18" name="Text Box 218"/>
          <p:cNvSpPr txBox="1">
            <a:spLocks noChangeArrowheads="1"/>
          </p:cNvSpPr>
          <p:nvPr/>
        </p:nvSpPr>
        <p:spPr bwMode="auto">
          <a:xfrm>
            <a:off x="166646" y="5857892"/>
            <a:ext cx="32147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cs typeface="Arial" charset="0"/>
              </a:rPr>
              <a:t>Гранична частота: 40 ГГц </a:t>
            </a:r>
            <a:endParaRPr lang="ru-RU" sz="2400" b="1" dirty="0">
              <a:solidFill>
                <a:srgbClr val="C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10739470" y="142828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ФІКТ</a:t>
            </a:r>
            <a:endParaRPr lang="uk-UA" altLang="uk-UA" sz="24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666845" y="-4218"/>
            <a:ext cx="9215502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Особливості моделювання радіоелектронної апаратури НВЧ</a:t>
            </a:r>
            <a:endParaRPr lang="uk-UA" sz="3200" spc="-1" dirty="0">
              <a:solidFill>
                <a:srgbClr val="C00000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/>
          <a:srcRect l="38281" t="22916" r="18359" b="34235"/>
          <a:stretch>
            <a:fillRect/>
          </a:stretch>
        </p:blipFill>
        <p:spPr bwMode="auto">
          <a:xfrm>
            <a:off x="0" y="1285860"/>
            <a:ext cx="8001056" cy="407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 Box 218"/>
          <p:cNvSpPr txBox="1">
            <a:spLocks noChangeArrowheads="1"/>
          </p:cNvSpPr>
          <p:nvPr/>
        </p:nvSpPr>
        <p:spPr bwMode="auto">
          <a:xfrm>
            <a:off x="0" y="5715016"/>
            <a:ext cx="116443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cs typeface="Arial" charset="0"/>
              </a:rPr>
              <a:t>Які середовища моделювання (</a:t>
            </a:r>
            <a:r>
              <a:rPr lang="uk-UA" sz="2400" b="1" dirty="0" err="1">
                <a:solidFill>
                  <a:srgbClr val="C00000"/>
                </a:solidFill>
                <a:cs typeface="Arial" charset="0"/>
              </a:rPr>
              <a:t>проєктування</a:t>
            </a:r>
            <a:r>
              <a:rPr lang="uk-UA" sz="2400" b="1" dirty="0">
                <a:solidFill>
                  <a:srgbClr val="C00000"/>
                </a:solidFill>
                <a:cs typeface="Arial" charset="0"/>
              </a:rPr>
              <a:t>) радіоелектронної апаратури враховують </a:t>
            </a:r>
            <a:r>
              <a:rPr lang="uk-UA" sz="2400" b="1" u="sng" dirty="0">
                <a:solidFill>
                  <a:srgbClr val="C00000"/>
                </a:solidFill>
                <a:cs typeface="Arial" charset="0"/>
              </a:rPr>
              <a:t>15 додаткових </a:t>
            </a:r>
            <a:r>
              <a:rPr lang="uk-UA" sz="2400" b="1" u="sng" dirty="0" err="1">
                <a:solidFill>
                  <a:srgbClr val="C00000"/>
                </a:solidFill>
                <a:cs typeface="Arial" charset="0"/>
              </a:rPr>
              <a:t>реактивностей</a:t>
            </a:r>
            <a:r>
              <a:rPr lang="uk-UA" sz="2400" b="1" dirty="0">
                <a:solidFill>
                  <a:srgbClr val="C00000"/>
                </a:solidFill>
                <a:cs typeface="Arial" charset="0"/>
              </a:rPr>
              <a:t> всередині одного транзистора?</a:t>
            </a:r>
            <a:endParaRPr lang="ru-RU" sz="24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53388" y="1285860"/>
            <a:ext cx="407196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cs typeface="Arial" charset="0"/>
              </a:rPr>
              <a:t>Навіть такі невеликі: </a:t>
            </a:r>
          </a:p>
          <a:p>
            <a:pPr algn="ctr"/>
            <a:endParaRPr lang="uk-UA" sz="2400" b="1" dirty="0">
              <a:solidFill>
                <a:srgbClr val="2603BD"/>
              </a:solidFill>
              <a:cs typeface="Arial" charset="0"/>
            </a:endParaRPr>
          </a:p>
          <a:p>
            <a:pPr algn="ctr"/>
            <a:r>
              <a:rPr lang="uk-UA" sz="2400" b="1" dirty="0">
                <a:solidFill>
                  <a:srgbClr val="2603BD"/>
                </a:solidFill>
                <a:cs typeface="Arial" charset="0"/>
              </a:rPr>
              <a:t>індуктивності  </a:t>
            </a:r>
          </a:p>
          <a:p>
            <a:pPr algn="ctr"/>
            <a:r>
              <a:rPr lang="uk-UA" sz="2400" b="1" dirty="0">
                <a:solidFill>
                  <a:srgbClr val="2603BD"/>
                </a:solidFill>
                <a:cs typeface="Arial" charset="0"/>
              </a:rPr>
              <a:t>(сотні </a:t>
            </a:r>
            <a:r>
              <a:rPr lang="uk-UA" sz="2400" b="1" dirty="0" err="1">
                <a:solidFill>
                  <a:srgbClr val="2603BD"/>
                </a:solidFill>
                <a:cs typeface="Arial" charset="0"/>
              </a:rPr>
              <a:t>пікоГенрі</a:t>
            </a:r>
            <a:r>
              <a:rPr lang="uk-UA" sz="2400" b="1" dirty="0">
                <a:solidFill>
                  <a:srgbClr val="2603BD"/>
                </a:solidFill>
                <a:cs typeface="Arial" charset="0"/>
              </a:rPr>
              <a:t>) </a:t>
            </a:r>
          </a:p>
          <a:p>
            <a:pPr algn="ctr"/>
            <a:endParaRPr lang="uk-UA" sz="1600" b="1" dirty="0">
              <a:solidFill>
                <a:srgbClr val="2603BD"/>
              </a:solidFill>
              <a:cs typeface="Arial" charset="0"/>
            </a:endParaRPr>
          </a:p>
          <a:p>
            <a:pPr algn="ctr"/>
            <a:r>
              <a:rPr lang="uk-UA" sz="2400" b="1" dirty="0">
                <a:cs typeface="Arial" charset="0"/>
              </a:rPr>
              <a:t>та</a:t>
            </a:r>
            <a:r>
              <a:rPr lang="uk-UA" sz="2400" b="1" dirty="0">
                <a:solidFill>
                  <a:srgbClr val="2603BD"/>
                </a:solidFill>
                <a:cs typeface="Arial" charset="0"/>
              </a:rPr>
              <a:t> </a:t>
            </a:r>
          </a:p>
          <a:p>
            <a:pPr algn="ctr"/>
            <a:endParaRPr lang="uk-UA" sz="1600" b="1" dirty="0">
              <a:solidFill>
                <a:srgbClr val="2603BD"/>
              </a:solidFill>
              <a:cs typeface="Arial" charset="0"/>
            </a:endParaRPr>
          </a:p>
          <a:p>
            <a:pPr algn="ctr"/>
            <a:r>
              <a:rPr lang="uk-UA" sz="2400" b="1" dirty="0">
                <a:solidFill>
                  <a:srgbClr val="2603BD"/>
                </a:solidFill>
                <a:cs typeface="Arial" charset="0"/>
              </a:rPr>
              <a:t>ємності </a:t>
            </a:r>
          </a:p>
          <a:p>
            <a:pPr algn="ctr"/>
            <a:r>
              <a:rPr lang="uk-UA" sz="2400" b="1" dirty="0">
                <a:solidFill>
                  <a:srgbClr val="2603BD"/>
                </a:solidFill>
                <a:cs typeface="Arial" charset="0"/>
              </a:rPr>
              <a:t>(сотні </a:t>
            </a:r>
          </a:p>
          <a:p>
            <a:pPr algn="ctr"/>
            <a:r>
              <a:rPr lang="uk-UA" sz="2400" b="1" dirty="0" err="1">
                <a:solidFill>
                  <a:srgbClr val="2603BD"/>
                </a:solidFill>
                <a:cs typeface="Arial" charset="0"/>
              </a:rPr>
              <a:t>фемтоФарад</a:t>
            </a:r>
            <a:r>
              <a:rPr lang="uk-UA" sz="2400" b="1" dirty="0">
                <a:solidFill>
                  <a:srgbClr val="2603BD"/>
                </a:solidFill>
                <a:cs typeface="Arial" charset="0"/>
              </a:rPr>
              <a:t>) </a:t>
            </a:r>
          </a:p>
          <a:p>
            <a:pPr algn="ctr"/>
            <a:endParaRPr lang="uk-UA" sz="2400" b="1" dirty="0">
              <a:solidFill>
                <a:srgbClr val="2603BD"/>
              </a:solidFill>
              <a:cs typeface="Arial" charset="0"/>
            </a:endParaRPr>
          </a:p>
          <a:p>
            <a:pPr algn="ctr"/>
            <a:r>
              <a:rPr lang="uk-UA" sz="2400" b="1" dirty="0">
                <a:cs typeface="Arial" charset="0"/>
              </a:rPr>
              <a:t>на НВЧ </a:t>
            </a:r>
            <a:r>
              <a:rPr lang="uk-UA" sz="2400" b="1" u="sng" dirty="0">
                <a:cs typeface="Arial" charset="0"/>
              </a:rPr>
              <a:t>мають значення</a:t>
            </a:r>
            <a:endParaRPr lang="uk-UA" sz="2400" b="1" u="sng" spc="-1" dirty="0"/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7810512" y="1571612"/>
            <a:ext cx="428628" cy="1500198"/>
          </a:xfrm>
          <a:prstGeom prst="rightBrace">
            <a:avLst>
              <a:gd name="adj1" fmla="val 68710"/>
              <a:gd name="adj2" fmla="val 523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7810512" y="3214686"/>
            <a:ext cx="928694" cy="2071702"/>
          </a:xfrm>
          <a:prstGeom prst="rightBrace">
            <a:avLst>
              <a:gd name="adj1" fmla="val 68710"/>
              <a:gd name="adj2" fmla="val 523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10739470" y="142828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ФІКТ</a:t>
            </a:r>
            <a:endParaRPr lang="uk-UA" altLang="uk-UA" sz="24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666845" y="-4218"/>
            <a:ext cx="9215502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Особливості моделювання радіоелектронної апаратури НВЧ</a:t>
            </a:r>
            <a:endParaRPr lang="uk-UA" sz="3200" spc="-1" dirty="0">
              <a:solidFill>
                <a:srgbClr val="C00000"/>
              </a:solidFill>
            </a:endParaRPr>
          </a:p>
        </p:txBody>
      </p:sp>
      <p:sp>
        <p:nvSpPr>
          <p:cNvPr id="15" name="CustomShape 8"/>
          <p:cNvSpPr/>
          <p:nvPr/>
        </p:nvSpPr>
        <p:spPr>
          <a:xfrm>
            <a:off x="809588" y="1285860"/>
            <a:ext cx="10572824" cy="64294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2400" b="1" dirty="0">
                <a:solidFill>
                  <a:srgbClr val="2603BD"/>
                </a:solidFill>
                <a:cs typeface="Arial" charset="0"/>
              </a:rPr>
              <a:t>Паразитні ємності та індуктивності друкованих плат </a:t>
            </a:r>
            <a:endParaRPr lang="uk-UA" sz="2400" b="1" u="sng" strike="noStrike" spc="-1" dirty="0">
              <a:solidFill>
                <a:srgbClr val="2603BD"/>
              </a:solidFill>
            </a:endParaRPr>
          </a:p>
        </p:txBody>
      </p:sp>
      <p:sp>
        <p:nvSpPr>
          <p:cNvPr id="47106" name="AutoShape 2" descr="Как снизить паразитные емкости в сборках печатных плат — А-Контра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D:\загружено (1).jf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150" y="2143116"/>
            <a:ext cx="464347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Parasitic capacitance"/>
          <p:cNvPicPr/>
          <p:nvPr/>
        </p:nvPicPr>
        <p:blipFill>
          <a:blip r:embed="rId5"/>
          <a:srcRect r="59230" b="65059"/>
          <a:stretch>
            <a:fillRect/>
          </a:stretch>
        </p:blipFill>
        <p:spPr bwMode="auto">
          <a:xfrm>
            <a:off x="5881686" y="2143116"/>
            <a:ext cx="521497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ustomShape 8"/>
          <p:cNvSpPr/>
          <p:nvPr/>
        </p:nvSpPr>
        <p:spPr>
          <a:xfrm>
            <a:off x="238084" y="5143512"/>
            <a:ext cx="11072890" cy="1571612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AFCDA"/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2400" b="1" dirty="0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ВИСНОВОК: </a:t>
            </a:r>
          </a:p>
          <a:p>
            <a:pPr algn="ctr"/>
            <a:r>
              <a:rPr lang="uk-UA" sz="2400" b="1" dirty="0">
                <a:cs typeface="Arial" charset="0"/>
              </a:rPr>
              <a:t>моделювання засобів НВЧ суттєво ускладнюється необхідністю додаткового врахування </a:t>
            </a:r>
            <a:r>
              <a:rPr lang="uk-UA" sz="2400" b="1" u="sng" dirty="0">
                <a:solidFill>
                  <a:srgbClr val="C00000"/>
                </a:solidFill>
                <a:cs typeface="Arial" charset="0"/>
              </a:rPr>
              <a:t>паразитних</a:t>
            </a:r>
            <a:r>
              <a:rPr lang="uk-UA" sz="2400" b="1" dirty="0">
                <a:cs typeface="Arial" charset="0"/>
              </a:rPr>
              <a:t> ємностей та індуктивностей </a:t>
            </a:r>
          </a:p>
          <a:p>
            <a:pPr algn="ctr"/>
            <a:r>
              <a:rPr lang="uk-UA" sz="2400" b="1" dirty="0">
                <a:cs typeface="Arial" charset="0"/>
              </a:rPr>
              <a:t>(у тому числі тих, які присутні всередині </a:t>
            </a:r>
            <a:r>
              <a:rPr lang="uk-UA" sz="2400" b="1" dirty="0" err="1">
                <a:cs typeface="Arial" charset="0"/>
              </a:rPr>
              <a:t>радіокомпонентів</a:t>
            </a:r>
            <a:r>
              <a:rPr lang="uk-UA" sz="2400" b="1" dirty="0">
                <a:cs typeface="Arial" charset="0"/>
              </a:rPr>
              <a:t>)</a:t>
            </a:r>
            <a:endParaRPr lang="uk-UA" sz="2400" b="1" u="sng" strike="noStrike" spc="-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7106" name="AutoShape 2" descr="Как снизить паразитные емкости в сборках печатных плат — А-Контра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238612" y="214290"/>
            <a:ext cx="31630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ГЛОСАРІЙ</a:t>
            </a:r>
            <a:endParaRPr lang="ru-RU" sz="40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809588" y="1428739"/>
          <a:ext cx="10501386" cy="5237783"/>
        </p:xfrm>
        <a:graphic>
          <a:graphicData uri="http://schemas.openxmlformats.org/drawingml/2006/table">
            <a:tbl>
              <a:tblPr/>
              <a:tblGrid>
                <a:gridCol w="485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3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06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2603BD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Термін державною мовою</a:t>
                      </a:r>
                      <a:endParaRPr lang="ru-RU" sz="2000" b="0" dirty="0">
                        <a:solidFill>
                          <a:srgbClr val="2603BD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2603BD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Відповідник англійською мовою</a:t>
                      </a:r>
                      <a:endParaRPr lang="ru-RU" sz="2000" b="0" dirty="0">
                        <a:solidFill>
                          <a:srgbClr val="2603BD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Математичне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моделювання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Mathematical Modeling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Імітаційне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моделювання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Simulation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Modeling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Оптимізація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Optimization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Сигнал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Signal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Система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System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Стохастичні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процеси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Stochastic Processes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Детерміновані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процеси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Deterministic Processes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Фільтрація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Filtering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Ідентифікація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систем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System Identification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Аналіз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сигналів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Signal Analysis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Частотний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аналіз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Frequency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Analysis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Часовий аналіз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Time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Analysis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Стабільність систем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System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Stability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Синтез систем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System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Synthesis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Дискретизація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Discretization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13" name="Рисунок 12" descr="D:\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7106" name="AutoShape 2" descr="Как снизить паразитные емкости в сборках печатных плат — А-Контра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CustomShape 8"/>
          <p:cNvSpPr/>
          <p:nvPr/>
        </p:nvSpPr>
        <p:spPr>
          <a:xfrm>
            <a:off x="452398" y="1285860"/>
            <a:ext cx="11072890" cy="5500726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AFCDA"/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uk-UA" sz="2800" b="1" dirty="0">
                <a:solidFill>
                  <a:srgbClr val="2603BD"/>
                </a:solidFill>
                <a:cs typeface="Arial" charset="0"/>
              </a:rPr>
              <a:t>1. </a:t>
            </a:r>
            <a:r>
              <a:rPr lang="uk-UA" sz="2800" b="1" u="sng" dirty="0">
                <a:solidFill>
                  <a:srgbClr val="2603BD"/>
                </a:solidFill>
                <a:cs typeface="Arial" charset="0"/>
              </a:rPr>
              <a:t>Більшість моделей</a:t>
            </a:r>
            <a:r>
              <a:rPr lang="uk-UA" sz="2800" b="1" dirty="0">
                <a:solidFill>
                  <a:srgbClr val="2603BD"/>
                </a:solidFill>
                <a:cs typeface="Arial" charset="0"/>
              </a:rPr>
              <a:t>, які використовуються в радіотехніці, </a:t>
            </a:r>
            <a:r>
              <a:rPr lang="uk-UA" sz="2800" b="1" u="sng" dirty="0">
                <a:solidFill>
                  <a:srgbClr val="C00000"/>
                </a:solidFill>
                <a:cs typeface="Arial" charset="0"/>
              </a:rPr>
              <a:t>є статистичними</a:t>
            </a:r>
            <a:r>
              <a:rPr lang="uk-UA" sz="2800" b="1" dirty="0">
                <a:solidFill>
                  <a:srgbClr val="2603BD"/>
                </a:solidFill>
                <a:cs typeface="Arial" charset="0"/>
              </a:rPr>
              <a:t>. </a:t>
            </a:r>
          </a:p>
          <a:p>
            <a:endParaRPr lang="uk-UA" sz="1200" b="1" dirty="0">
              <a:solidFill>
                <a:srgbClr val="2603BD"/>
              </a:solidFill>
              <a:cs typeface="Arial" charset="0"/>
            </a:endParaRPr>
          </a:p>
          <a:p>
            <a:r>
              <a:rPr lang="uk-UA" sz="2800" b="1" dirty="0">
                <a:solidFill>
                  <a:srgbClr val="2603BD"/>
                </a:solidFill>
                <a:cs typeface="Arial" charset="0"/>
              </a:rPr>
              <a:t>2. </a:t>
            </a:r>
            <a:r>
              <a:rPr lang="uk-UA" sz="2800" b="1" dirty="0" err="1">
                <a:solidFill>
                  <a:srgbClr val="2603BD"/>
                </a:solidFill>
                <a:cs typeface="Arial" charset="0"/>
              </a:rPr>
              <a:t>Статистичність</a:t>
            </a:r>
            <a:r>
              <a:rPr lang="uk-UA" sz="2800" b="1" dirty="0">
                <a:solidFill>
                  <a:srgbClr val="2603BD"/>
                </a:solidFill>
                <a:cs typeface="Arial" charset="0"/>
              </a:rPr>
              <a:t> цих моделей зумовлена впливом великої кількості чинників, що мають </a:t>
            </a:r>
            <a:r>
              <a:rPr lang="uk-UA" sz="2800" b="1" u="sng" dirty="0">
                <a:solidFill>
                  <a:srgbClr val="C00000"/>
                </a:solidFill>
                <a:cs typeface="Arial" charset="0"/>
              </a:rPr>
              <a:t>випадковий характер</a:t>
            </a:r>
            <a:r>
              <a:rPr lang="uk-UA" sz="2800" b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uk-UA" sz="2800" b="1" dirty="0">
                <a:solidFill>
                  <a:srgbClr val="2603BD"/>
                </a:solidFill>
                <a:cs typeface="Arial" charset="0"/>
              </a:rPr>
              <a:t>(явища розповсюдження радіохвиль, зовнішні та внутрішні шуми апаратури).</a:t>
            </a:r>
          </a:p>
          <a:p>
            <a:endParaRPr lang="uk-UA" sz="1200" b="1" dirty="0">
              <a:solidFill>
                <a:srgbClr val="2603BD"/>
              </a:solidFill>
              <a:cs typeface="Arial" charset="0"/>
            </a:endParaRPr>
          </a:p>
          <a:p>
            <a:r>
              <a:rPr lang="uk-UA" sz="2800" b="1" dirty="0">
                <a:solidFill>
                  <a:srgbClr val="2603BD"/>
                </a:solidFill>
                <a:cs typeface="Arial" charset="0"/>
              </a:rPr>
              <a:t>3. Зазвичай створення статистичних моделей полягає в </a:t>
            </a:r>
            <a:r>
              <a:rPr lang="uk-UA" sz="2800" b="1" u="sng" dirty="0">
                <a:solidFill>
                  <a:srgbClr val="C00000"/>
                </a:solidFill>
                <a:cs typeface="Arial" charset="0"/>
              </a:rPr>
              <a:t>усередненні впливу</a:t>
            </a:r>
            <a:r>
              <a:rPr lang="uk-UA" sz="2800" b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uk-UA" sz="2800" b="1" dirty="0">
                <a:solidFill>
                  <a:srgbClr val="2603BD"/>
                </a:solidFill>
                <a:cs typeface="Arial" charset="0"/>
              </a:rPr>
              <a:t>випадкових чинників.</a:t>
            </a:r>
          </a:p>
          <a:p>
            <a:endParaRPr lang="uk-UA" sz="1200" b="1" u="sng" strike="noStrike" spc="-1" dirty="0">
              <a:solidFill>
                <a:srgbClr val="2603BD"/>
              </a:solidFill>
              <a:cs typeface="Arial" charset="0"/>
            </a:endParaRPr>
          </a:p>
          <a:p>
            <a:r>
              <a:rPr lang="uk-UA" sz="2800" b="1" strike="noStrike" spc="-1" dirty="0">
                <a:solidFill>
                  <a:srgbClr val="2603BD"/>
                </a:solidFill>
              </a:rPr>
              <a:t>4. Кожна статистична модель має </a:t>
            </a:r>
            <a:r>
              <a:rPr lang="uk-UA" sz="2800" b="1" u="sng" strike="noStrike" spc="-1" dirty="0">
                <a:solidFill>
                  <a:srgbClr val="C00000"/>
                </a:solidFill>
              </a:rPr>
              <a:t>свої обмеження</a:t>
            </a:r>
            <a:r>
              <a:rPr lang="uk-UA" sz="2800" b="1" strike="noStrike" spc="-1" dirty="0">
                <a:solidFill>
                  <a:srgbClr val="C00000"/>
                </a:solidFill>
              </a:rPr>
              <a:t> </a:t>
            </a:r>
            <a:r>
              <a:rPr lang="uk-UA" sz="2800" b="1" strike="noStrike" spc="-1" dirty="0">
                <a:solidFill>
                  <a:srgbClr val="2603BD"/>
                </a:solidFill>
              </a:rPr>
              <a:t>(щодо діапазону частот тощо)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238612" y="214290"/>
            <a:ext cx="34692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ВИСНОВКИ</a:t>
            </a:r>
            <a:endParaRPr lang="ru-RU" sz="4000" dirty="0"/>
          </a:p>
        </p:txBody>
      </p:sp>
      <p:pic>
        <p:nvPicPr>
          <p:cNvPr id="12" name="Рисунок 11"/>
          <p:cNvPicPr/>
          <p:nvPr/>
        </p:nvPicPr>
        <p:blipFill>
          <a:blip r:embed="rId4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168703"/>
            <a:ext cx="12192000" cy="45719"/>
            <a:chOff x="984240" y="945720"/>
            <a:chExt cx="10582200" cy="45720"/>
          </a:xfrm>
        </p:grpSpPr>
        <p:sp>
          <p:nvSpPr>
            <p:cNvPr id="53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5" name="CustomShape 4"/>
          <p:cNvSpPr/>
          <p:nvPr/>
        </p:nvSpPr>
        <p:spPr>
          <a:xfrm>
            <a:off x="2095472" y="71414"/>
            <a:ext cx="9644131" cy="10880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30120" indent="-329760" algn="ctr">
              <a:lnSpc>
                <a:spcPct val="90000"/>
              </a:lnSpc>
              <a:tabLst>
                <a:tab pos="0" algn="l"/>
              </a:tabLst>
            </a:pPr>
            <a:r>
              <a:rPr lang="uk-UA" sz="3600" b="1" dirty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Статистичне моделювання </a:t>
            </a:r>
          </a:p>
          <a:p>
            <a:pPr marL="330120" indent="-329760" algn="ctr">
              <a:lnSpc>
                <a:spcPct val="90000"/>
              </a:lnSpc>
              <a:tabLst>
                <a:tab pos="0" algn="l"/>
              </a:tabLst>
            </a:pPr>
            <a:r>
              <a:rPr lang="uk-UA" sz="3600" b="1" dirty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елементів </a:t>
            </a:r>
            <a:r>
              <a:rPr lang="en-US" sz="3600" b="1" dirty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Smart-</a:t>
            </a:r>
            <a:r>
              <a:rPr lang="uk-UA" sz="3600" b="1" dirty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будинку </a:t>
            </a:r>
            <a:endParaRPr lang="ru-RU" altLang="ru-RU" sz="36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8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46" y="142852"/>
            <a:ext cx="2428892" cy="73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smart-home-system"/>
          <p:cNvPicPr>
            <a:picLocks noChangeAspect="1" noChangeArrowheads="1"/>
          </p:cNvPicPr>
          <p:nvPr/>
        </p:nvPicPr>
        <p:blipFill>
          <a:blip r:embed="rId3"/>
          <a:srcRect l="2756" r="2454" b="8651"/>
          <a:stretch>
            <a:fillRect/>
          </a:stretch>
        </p:blipFill>
        <p:spPr bwMode="auto">
          <a:xfrm>
            <a:off x="23770" y="1214422"/>
            <a:ext cx="10644262" cy="552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18"/>
          <p:cNvSpPr txBox="1">
            <a:spLocks noChangeArrowheads="1"/>
          </p:cNvSpPr>
          <p:nvPr/>
        </p:nvSpPr>
        <p:spPr bwMode="auto">
          <a:xfrm>
            <a:off x="9715568" y="5657671"/>
            <a:ext cx="24526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врахування живучості (</a:t>
            </a:r>
            <a:r>
              <a:rPr lang="uk-UA" sz="2400" b="1" dirty="0" err="1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блекаути</a:t>
            </a:r>
            <a:r>
              <a:rPr lang="uk-UA" sz="24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)?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0" name="Text Box 218"/>
          <p:cNvSpPr txBox="1">
            <a:spLocks noChangeArrowheads="1"/>
          </p:cNvSpPr>
          <p:nvPr/>
        </p:nvSpPr>
        <p:spPr bwMode="auto">
          <a:xfrm>
            <a:off x="9382148" y="1214422"/>
            <a:ext cx="28098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показники ефективності?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168703"/>
            <a:ext cx="12192000" cy="45719"/>
            <a:chOff x="984240" y="945720"/>
            <a:chExt cx="10582200" cy="45720"/>
          </a:xfrm>
        </p:grpSpPr>
        <p:sp>
          <p:nvSpPr>
            <p:cNvPr id="53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5" name="CustomShape 4"/>
          <p:cNvSpPr/>
          <p:nvPr/>
        </p:nvSpPr>
        <p:spPr>
          <a:xfrm>
            <a:off x="2238348" y="133632"/>
            <a:ext cx="9787006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30120" indent="-329760" algn="ctr">
              <a:lnSpc>
                <a:spcPct val="90000"/>
              </a:lnSpc>
              <a:tabLst>
                <a:tab pos="0" algn="l"/>
              </a:tabLst>
            </a:pPr>
            <a:r>
              <a:rPr lang="uk-UA" sz="3000" b="1" dirty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Статистичний підхід при визначенні дальності прямої видимості між засобами</a:t>
            </a:r>
            <a:endParaRPr lang="ru-RU" altLang="ru-RU" sz="30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8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46" y="142852"/>
            <a:ext cx="2428892" cy="73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18"/>
          <p:cNvSpPr txBox="1">
            <a:spLocks noChangeArrowheads="1"/>
          </p:cNvSpPr>
          <p:nvPr/>
        </p:nvSpPr>
        <p:spPr bwMode="auto">
          <a:xfrm>
            <a:off x="6262646" y="5042118"/>
            <a:ext cx="592935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charset="0"/>
              </a:rPr>
              <a:t>Формула дальності прямої видимості зі статистичним врахуванням нормальної тропосферної рефракції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3" name="Text Box 218"/>
          <p:cNvSpPr txBox="1">
            <a:spLocks noChangeArrowheads="1"/>
          </p:cNvSpPr>
          <p:nvPr/>
        </p:nvSpPr>
        <p:spPr bwMode="auto">
          <a:xfrm>
            <a:off x="809588" y="1285860"/>
            <a:ext cx="52864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Формула дальності прямої видимості</a:t>
            </a:r>
          </a:p>
          <a:p>
            <a:pPr algn="ctr"/>
            <a:r>
              <a:rPr lang="uk-UA" sz="28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(геометрично, оптично)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5844" name="AutoShape 4" descr="дальность прямой видим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5" name="Picture 5" descr="D:\dista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084" y="2172628"/>
            <a:ext cx="6000792" cy="2380314"/>
          </a:xfrm>
          <a:prstGeom prst="rect">
            <a:avLst/>
          </a:prstGeom>
          <a:noFill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4"/>
          <a:srcRect l="35770" t="44876" r="37254" b="45058"/>
          <a:stretch>
            <a:fillRect/>
          </a:stretch>
        </p:blipFill>
        <p:spPr bwMode="auto">
          <a:xfrm>
            <a:off x="238084" y="5500702"/>
            <a:ext cx="5668742" cy="120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htmlconvd-jqztXS_html_52861bb4369a98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91091" y="2101894"/>
            <a:ext cx="5800909" cy="269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218"/>
          <p:cNvSpPr txBox="1">
            <a:spLocks noChangeArrowheads="1"/>
          </p:cNvSpPr>
          <p:nvPr/>
        </p:nvSpPr>
        <p:spPr bwMode="auto">
          <a:xfrm>
            <a:off x="6596066" y="1285860"/>
            <a:ext cx="52864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charset="0"/>
              </a:rPr>
              <a:t>Тропосферна рефракція</a:t>
            </a:r>
          </a:p>
          <a:p>
            <a:pPr algn="ctr"/>
            <a:r>
              <a:rPr lang="uk-UA" sz="28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(нестабільне явище)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2024034" y="4572008"/>
            <a:ext cx="428628" cy="12858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5400000">
            <a:off x="5881686" y="5429264"/>
            <a:ext cx="428628" cy="7143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0382280" y="3786190"/>
            <a:ext cx="171451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453586" y="6357958"/>
            <a:ext cx="228601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382148" y="5929330"/>
            <a:ext cx="228601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168703"/>
            <a:ext cx="12192000" cy="45719"/>
            <a:chOff x="984240" y="945720"/>
            <a:chExt cx="10582200" cy="45720"/>
          </a:xfrm>
        </p:grpSpPr>
        <p:sp>
          <p:nvSpPr>
            <p:cNvPr id="53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5" name="CustomShape 4"/>
          <p:cNvSpPr/>
          <p:nvPr/>
        </p:nvSpPr>
        <p:spPr>
          <a:xfrm>
            <a:off x="2666976" y="142852"/>
            <a:ext cx="8929750" cy="9772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30120" indent="-329760" algn="ctr">
              <a:lnSpc>
                <a:spcPct val="90000"/>
              </a:lnSpc>
              <a:tabLst>
                <a:tab pos="0" algn="l"/>
              </a:tabLst>
            </a:pPr>
            <a:r>
              <a:rPr lang="uk-UA" sz="3200" b="1" dirty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Статистичний підхід в оцінюванні </a:t>
            </a:r>
          </a:p>
          <a:p>
            <a:pPr marL="330120" indent="-329760" algn="ctr">
              <a:lnSpc>
                <a:spcPct val="90000"/>
              </a:lnSpc>
              <a:tabLst>
                <a:tab pos="0" algn="l"/>
              </a:tabLst>
            </a:pPr>
            <a:r>
              <a:rPr lang="uk-UA" sz="3200" b="1" dirty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впливу рельєфу на радіосигнали</a:t>
            </a:r>
            <a:endParaRPr lang="ru-RU" altLang="ru-RU" sz="32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8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46" y="142852"/>
            <a:ext cx="2428892" cy="73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309522" y="2928934"/>
          <a:ext cx="3667151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Формула" r:id="rId4" imgW="1409088" imgH="545863" progId="Equation.3">
                  <p:embed/>
                </p:oleObj>
              </mc:Choice>
              <mc:Fallback>
                <p:oleObj name="Формула" r:id="rId4" imgW="1409088" imgH="545863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22" y="2928934"/>
                        <a:ext cx="3667151" cy="1428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stomShape 8"/>
          <p:cNvSpPr/>
          <p:nvPr/>
        </p:nvSpPr>
        <p:spPr>
          <a:xfrm>
            <a:off x="4381488" y="1428736"/>
            <a:ext cx="2571768" cy="5143536"/>
          </a:xfrm>
          <a:prstGeom prst="round2DiagRect">
            <a:avLst>
              <a:gd name="adj1" fmla="val 949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rial" charset="0"/>
              </a:rPr>
              <a:t>Формули для </a:t>
            </a:r>
          </a:p>
          <a:p>
            <a:pPr algn="ctr"/>
            <a:r>
              <a:rPr lang="uk-UA" sz="2400" b="1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rial" charset="0"/>
              </a:rPr>
              <a:t>безпосе-реднього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rial" charset="0"/>
              </a:rPr>
              <a:t> врахування впливу РЕЛЬЄФУ МІСЦЕВОСТІ</a:t>
            </a:r>
          </a:p>
          <a:p>
            <a:pPr algn="ctr"/>
            <a:r>
              <a:rPr lang="uk-UA" sz="2400" b="1" strike="noStrike" spc="-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rial" charset="0"/>
              </a:rPr>
              <a:t>між двома точками</a:t>
            </a:r>
            <a:endParaRPr lang="uk-UA" sz="2400" b="0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2" name="Text Box 218"/>
          <p:cNvSpPr txBox="1">
            <a:spLocks noChangeArrowheads="1"/>
          </p:cNvSpPr>
          <p:nvPr/>
        </p:nvSpPr>
        <p:spPr bwMode="auto">
          <a:xfrm>
            <a:off x="380960" y="4899048"/>
            <a:ext cx="37147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Математична модель РРХ </a:t>
            </a:r>
          </a:p>
          <a:p>
            <a:pPr algn="ctr"/>
            <a:r>
              <a:rPr lang="uk-UA" sz="28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у вільному просторі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3" name="Text Box 218"/>
          <p:cNvSpPr txBox="1">
            <a:spLocks noChangeArrowheads="1"/>
          </p:cNvSpPr>
          <p:nvPr/>
        </p:nvSpPr>
        <p:spPr bwMode="auto">
          <a:xfrm>
            <a:off x="309522" y="1428736"/>
            <a:ext cx="37147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rial" charset="0"/>
              </a:rPr>
              <a:t>Потужність сигналу на вході приймача: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595406" y="4286256"/>
            <a:ext cx="1214446" cy="5715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/>
          <a:srcRect l="15234" t="17708" r="56055" b="10416"/>
          <a:stretch>
            <a:fillRect/>
          </a:stretch>
        </p:blipFill>
        <p:spPr bwMode="auto">
          <a:xfrm>
            <a:off x="7667636" y="1285875"/>
            <a:ext cx="3957638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трелка вправо 15"/>
          <p:cNvSpPr/>
          <p:nvPr/>
        </p:nvSpPr>
        <p:spPr>
          <a:xfrm>
            <a:off x="7024694" y="2786058"/>
            <a:ext cx="714380" cy="1928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309918" y="3143248"/>
            <a:ext cx="100013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7024694" y="1428736"/>
            <a:ext cx="128588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168703"/>
            <a:ext cx="12192000" cy="45719"/>
            <a:chOff x="984240" y="945720"/>
            <a:chExt cx="10582200" cy="45720"/>
          </a:xfrm>
        </p:grpSpPr>
        <p:sp>
          <p:nvSpPr>
            <p:cNvPr id="53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5" name="CustomShape 4"/>
          <p:cNvSpPr/>
          <p:nvPr/>
        </p:nvSpPr>
        <p:spPr>
          <a:xfrm>
            <a:off x="2095472" y="357166"/>
            <a:ext cx="9644131" cy="5894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30120" indent="-329760" algn="ctr">
              <a:lnSpc>
                <a:spcPct val="90000"/>
              </a:lnSpc>
              <a:tabLst>
                <a:tab pos="0" algn="l"/>
              </a:tabLst>
            </a:pPr>
            <a:r>
              <a:rPr lang="uk-UA" sz="3600" b="1" dirty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Статистичні моделі</a:t>
            </a:r>
            <a:r>
              <a:rPr lang="en-US" sz="3600" b="1" dirty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uk-UA" sz="3600" b="1" dirty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РРХ </a:t>
            </a:r>
            <a:endParaRPr lang="ru-RU" altLang="ru-RU" sz="36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8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46" y="142852"/>
            <a:ext cx="2428892" cy="73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ustomShape 8"/>
          <p:cNvSpPr/>
          <p:nvPr/>
        </p:nvSpPr>
        <p:spPr>
          <a:xfrm>
            <a:off x="3238480" y="1285860"/>
            <a:ext cx="8786874" cy="5429288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uk-UA" sz="32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     Основні статистичні моделі </a:t>
            </a:r>
          </a:p>
          <a:p>
            <a:r>
              <a:rPr lang="uk-UA" sz="32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     розповсюдження радіохвиль: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  <a:p>
            <a:r>
              <a:rPr lang="uk-UA" sz="3200" b="1" dirty="0">
                <a:latin typeface="Arial" charset="0"/>
                <a:cs typeface="Arial" charset="0"/>
              </a:rPr>
              <a:t>модель </a:t>
            </a:r>
            <a:r>
              <a:rPr lang="uk-UA" sz="3200" b="1" dirty="0" err="1">
                <a:latin typeface="Arial" charset="0"/>
                <a:cs typeface="Arial" charset="0"/>
              </a:rPr>
              <a:t>Okumura</a:t>
            </a:r>
            <a:r>
              <a:rPr lang="uk-UA" sz="3200" b="1" dirty="0">
                <a:latin typeface="Arial" charset="0"/>
                <a:cs typeface="Arial" charset="0"/>
              </a:rPr>
              <a:t>;</a:t>
            </a:r>
            <a:endParaRPr lang="ru-RU" sz="3200" b="1" dirty="0">
              <a:latin typeface="Arial" charset="0"/>
              <a:cs typeface="Arial" charset="0"/>
            </a:endParaRPr>
          </a:p>
          <a:p>
            <a:r>
              <a:rPr lang="uk-UA" sz="3200" b="1" dirty="0">
                <a:latin typeface="Arial" charset="0"/>
                <a:cs typeface="Arial" charset="0"/>
              </a:rPr>
              <a:t>класична модель </a:t>
            </a:r>
            <a:r>
              <a:rPr lang="uk-UA" sz="3200" b="1" dirty="0" err="1">
                <a:latin typeface="Arial" charset="0"/>
                <a:cs typeface="Arial" charset="0"/>
              </a:rPr>
              <a:t>Hata</a:t>
            </a:r>
            <a:r>
              <a:rPr lang="uk-UA" sz="3200" b="1" dirty="0">
                <a:latin typeface="Arial" charset="0"/>
                <a:cs typeface="Arial" charset="0"/>
              </a:rPr>
              <a:t>;</a:t>
            </a:r>
            <a:endParaRPr lang="ru-RU" sz="3200" b="1" dirty="0">
              <a:latin typeface="Arial" charset="0"/>
              <a:cs typeface="Arial" charset="0"/>
            </a:endParaRPr>
          </a:p>
          <a:p>
            <a:r>
              <a:rPr lang="uk-UA" sz="3200" b="1" dirty="0">
                <a:latin typeface="Arial" charset="0"/>
                <a:cs typeface="Arial" charset="0"/>
              </a:rPr>
              <a:t>модель </a:t>
            </a:r>
            <a:r>
              <a:rPr lang="uk-UA" sz="3200" b="1" dirty="0" err="1">
                <a:latin typeface="Arial" charset="0"/>
                <a:cs typeface="Arial" charset="0"/>
              </a:rPr>
              <a:t>Еглі</a:t>
            </a:r>
            <a:r>
              <a:rPr lang="uk-UA" sz="3200" b="1" dirty="0">
                <a:latin typeface="Arial" charset="0"/>
                <a:cs typeface="Arial" charset="0"/>
              </a:rPr>
              <a:t>;</a:t>
            </a:r>
            <a:endParaRPr lang="ru-RU" sz="3200" b="1" dirty="0">
              <a:latin typeface="Arial" charset="0"/>
              <a:cs typeface="Arial" charset="0"/>
            </a:endParaRPr>
          </a:p>
          <a:p>
            <a:r>
              <a:rPr lang="uk-UA" sz="3200" b="1" dirty="0">
                <a:latin typeface="Arial" charset="0"/>
                <a:cs typeface="Arial" charset="0"/>
              </a:rPr>
              <a:t>модель COST 231 – </a:t>
            </a:r>
            <a:r>
              <a:rPr lang="uk-UA" sz="3200" b="1" dirty="0" err="1">
                <a:latin typeface="Arial" charset="0"/>
                <a:cs typeface="Arial" charset="0"/>
              </a:rPr>
              <a:t>Hata</a:t>
            </a:r>
            <a:r>
              <a:rPr lang="uk-UA" sz="3200" b="1" dirty="0">
                <a:latin typeface="Arial" charset="0"/>
                <a:cs typeface="Arial" charset="0"/>
              </a:rPr>
              <a:t>;</a:t>
            </a:r>
            <a:endParaRPr lang="ru-RU" sz="3200" b="1" dirty="0">
              <a:latin typeface="Arial" charset="0"/>
              <a:cs typeface="Arial" charset="0"/>
            </a:endParaRPr>
          </a:p>
          <a:p>
            <a:r>
              <a:rPr lang="uk-UA" sz="3200" b="1" dirty="0">
                <a:latin typeface="Arial" charset="0"/>
                <a:cs typeface="Arial" charset="0"/>
              </a:rPr>
              <a:t>модель </a:t>
            </a:r>
            <a:r>
              <a:rPr lang="uk-UA" sz="3200" b="1" dirty="0" err="1">
                <a:latin typeface="Arial" charset="0"/>
                <a:cs typeface="Arial" charset="0"/>
              </a:rPr>
              <a:t>Hata</a:t>
            </a:r>
            <a:r>
              <a:rPr lang="uk-UA" sz="3200" b="1" dirty="0">
                <a:latin typeface="Arial" charset="0"/>
                <a:cs typeface="Arial" charset="0"/>
              </a:rPr>
              <a:t>/</a:t>
            </a:r>
            <a:r>
              <a:rPr lang="uk-UA" sz="3200" b="1" dirty="0" err="1">
                <a:latin typeface="Arial" charset="0"/>
                <a:cs typeface="Arial" charset="0"/>
              </a:rPr>
              <a:t>Davidson</a:t>
            </a:r>
            <a:r>
              <a:rPr lang="uk-UA" sz="3200" b="1" dirty="0">
                <a:latin typeface="Arial" charset="0"/>
                <a:cs typeface="Arial" charset="0"/>
              </a:rPr>
              <a:t>/Epstein-Peterson;</a:t>
            </a:r>
            <a:endParaRPr lang="ru-RU" sz="3200" b="1" dirty="0">
              <a:latin typeface="Arial" charset="0"/>
              <a:cs typeface="Arial" charset="0"/>
            </a:endParaRPr>
          </a:p>
          <a:p>
            <a:r>
              <a:rPr lang="uk-UA" sz="3200" b="1" dirty="0">
                <a:latin typeface="Arial" charset="0"/>
                <a:cs typeface="Arial" charset="0"/>
              </a:rPr>
              <a:t>модель Лі;</a:t>
            </a:r>
            <a:endParaRPr lang="ru-RU" sz="3200" b="1" dirty="0">
              <a:latin typeface="Arial" charset="0"/>
              <a:cs typeface="Arial" charset="0"/>
            </a:endParaRPr>
          </a:p>
          <a:p>
            <a:r>
              <a:rPr lang="uk-UA" sz="3200" b="1" dirty="0">
                <a:latin typeface="Arial" charset="0"/>
                <a:cs typeface="Arial" charset="0"/>
              </a:rPr>
              <a:t>модель ITU-R SM.1546-2;</a:t>
            </a:r>
            <a:endParaRPr lang="ru-RU" sz="3200" b="1" dirty="0">
              <a:latin typeface="Arial" charset="0"/>
              <a:cs typeface="Arial" charset="0"/>
            </a:endParaRPr>
          </a:p>
          <a:p>
            <a:r>
              <a:rPr lang="uk-UA" sz="3200" b="1" dirty="0">
                <a:latin typeface="Arial" charset="0"/>
                <a:cs typeface="Arial" charset="0"/>
              </a:rPr>
              <a:t>модель </a:t>
            </a:r>
            <a:r>
              <a:rPr lang="uk-UA" sz="3200" b="1" dirty="0" err="1">
                <a:latin typeface="Arial" charset="0"/>
                <a:cs typeface="Arial" charset="0"/>
              </a:rPr>
              <a:t>Уолфіша-Ікегамі</a:t>
            </a:r>
            <a:endParaRPr lang="ru-RU" sz="3200" b="1" dirty="0">
              <a:latin typeface="Arial" charset="0"/>
              <a:cs typeface="Arial" charset="0"/>
            </a:endParaRPr>
          </a:p>
        </p:txBody>
      </p:sp>
      <p:graphicFrame>
        <p:nvGraphicFramePr>
          <p:cNvPr id="33795" name="Object 1"/>
          <p:cNvGraphicFramePr>
            <a:graphicFrameLocks noChangeAspect="1"/>
          </p:cNvGraphicFramePr>
          <p:nvPr/>
        </p:nvGraphicFramePr>
        <p:xfrm>
          <a:off x="95208" y="1714488"/>
          <a:ext cx="2980247" cy="1162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Формула" r:id="rId4" imgW="1409088" imgH="545863" progId="Equation.3">
                  <p:embed/>
                </p:oleObj>
              </mc:Choice>
              <mc:Fallback>
                <p:oleObj name="Формула" r:id="rId4" imgW="1409088" imgH="545863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08" y="1714488"/>
                        <a:ext cx="2980247" cy="11622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Стрелка вправо 18"/>
          <p:cNvSpPr/>
          <p:nvPr/>
        </p:nvSpPr>
        <p:spPr>
          <a:xfrm>
            <a:off x="2524100" y="1857364"/>
            <a:ext cx="64294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 Box 218"/>
          <p:cNvSpPr txBox="1">
            <a:spLocks noChangeArrowheads="1"/>
          </p:cNvSpPr>
          <p:nvPr/>
        </p:nvSpPr>
        <p:spPr bwMode="auto">
          <a:xfrm>
            <a:off x="95208" y="2858058"/>
            <a:ext cx="300039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u="sng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Врахування</a:t>
            </a:r>
            <a:r>
              <a:rPr lang="uk-UA" sz="24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: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charset="0"/>
              </a:rPr>
              <a:t>рельєфу, сферичності Землі, тропосферної рефракції, рослинності, забудови, атмосферного поглинання……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168703"/>
            <a:ext cx="12192000" cy="45719"/>
            <a:chOff x="984240" y="945720"/>
            <a:chExt cx="10582200" cy="45720"/>
          </a:xfrm>
        </p:grpSpPr>
        <p:sp>
          <p:nvSpPr>
            <p:cNvPr id="53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5" name="CustomShape 4"/>
          <p:cNvSpPr/>
          <p:nvPr/>
        </p:nvSpPr>
        <p:spPr>
          <a:xfrm>
            <a:off x="2095472" y="285728"/>
            <a:ext cx="9644131" cy="5894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30120" indent="-329760" algn="ctr">
              <a:lnSpc>
                <a:spcPct val="90000"/>
              </a:lnSpc>
              <a:tabLst>
                <a:tab pos="0" algn="l"/>
              </a:tabLst>
            </a:pPr>
            <a:r>
              <a:rPr lang="uk-UA" sz="3600" b="1" dirty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Статистичні моделі РРХ</a:t>
            </a:r>
            <a:endParaRPr lang="ru-RU" altLang="ru-RU" sz="36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8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70" y="124629"/>
            <a:ext cx="2428892" cy="73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ustomShape 8"/>
          <p:cNvSpPr/>
          <p:nvPr/>
        </p:nvSpPr>
        <p:spPr>
          <a:xfrm>
            <a:off x="166646" y="1285860"/>
            <a:ext cx="9215502" cy="785818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Модель </a:t>
            </a:r>
            <a:r>
              <a:rPr lang="uk-UA" sz="3600" b="1" dirty="0" err="1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Еглі</a:t>
            </a:r>
            <a:endParaRPr lang="uk-UA" sz="3600" b="0" strike="noStrike" spc="-1" dirty="0">
              <a:solidFill>
                <a:srgbClr val="C00000"/>
              </a:solidFill>
              <a:latin typeface="Arial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29883" t="22916" r="22656" b="37500"/>
          <a:stretch>
            <a:fillRect/>
          </a:stretch>
        </p:blipFill>
        <p:spPr bwMode="auto">
          <a:xfrm>
            <a:off x="166646" y="2214554"/>
            <a:ext cx="9358378" cy="449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9667900" y="2928934"/>
            <a:ext cx="2428892" cy="2858929"/>
          </a:xfrm>
          <a:prstGeom prst="roundRect">
            <a:avLst>
              <a:gd name="adj" fmla="val 12290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Обмеження щодо діапазону частот: </a:t>
            </a:r>
          </a:p>
          <a:p>
            <a:pPr algn="ctr">
              <a:defRPr/>
            </a:pPr>
            <a:r>
              <a:rPr lang="uk-UA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400-2500 </a:t>
            </a:r>
            <a:r>
              <a:rPr lang="uk-UA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МГц</a:t>
            </a:r>
            <a:endParaRPr lang="ru-RU" alt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7106" name="AutoShape 2" descr="Как снизить паразитные емкости в сборках печатных плат — А-Контра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/>
          <p:nvPr/>
        </p:nvPicPr>
        <p:blipFill>
          <a:blip r:embed="rId5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ustomShape 4"/>
          <p:cNvSpPr/>
          <p:nvPr/>
        </p:nvSpPr>
        <p:spPr>
          <a:xfrm>
            <a:off x="2095471" y="133632"/>
            <a:ext cx="8072495" cy="8664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30120" indent="-329760" algn="ctr">
              <a:lnSpc>
                <a:spcPct val="90000"/>
              </a:lnSpc>
              <a:tabLst>
                <a:tab pos="0" algn="l"/>
              </a:tabLst>
            </a:pPr>
            <a:r>
              <a:rPr lang="uk-UA" sz="28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Моделювання некогерентного радіоприймача сигналів з 2-ЧМн </a:t>
            </a:r>
            <a:endParaRPr lang="ru-RU" altLang="ru-RU" sz="28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graphicFrame>
        <p:nvGraphicFramePr>
          <p:cNvPr id="17" name="Object 1"/>
          <p:cNvGraphicFramePr>
            <a:graphicFrameLocks noChangeAspect="1"/>
          </p:cNvGraphicFramePr>
          <p:nvPr/>
        </p:nvGraphicFramePr>
        <p:xfrm>
          <a:off x="95144" y="1285860"/>
          <a:ext cx="12001584" cy="1500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name="Формула" r:id="rId6" imgW="5219700" imgH="584200" progId="Equation.3">
                  <p:embed/>
                </p:oleObj>
              </mc:Choice>
              <mc:Fallback>
                <p:oleObj name="Формула" r:id="rId6" imgW="5219700" imgH="584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44" y="1285860"/>
                        <a:ext cx="12001584" cy="15001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/>
          <a:srcRect l="1172" t="39583" r="38477" b="47917"/>
          <a:stretch>
            <a:fillRect/>
          </a:stretch>
        </p:blipFill>
        <p:spPr bwMode="auto">
          <a:xfrm>
            <a:off x="1309654" y="5357826"/>
            <a:ext cx="8584414" cy="100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9"/>
          <a:srcRect l="2930" t="35417" r="42578" b="43750"/>
          <a:stretch>
            <a:fillRect/>
          </a:stretch>
        </p:blipFill>
        <p:spPr bwMode="auto">
          <a:xfrm>
            <a:off x="380960" y="2928934"/>
            <a:ext cx="930170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9810776" y="3214686"/>
            <a:ext cx="2143140" cy="1478756"/>
          </a:xfrm>
          <a:prstGeom prst="roundRect">
            <a:avLst>
              <a:gd name="adj" fmla="val 12290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Реалізація в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MathCAD</a:t>
            </a:r>
            <a:endParaRPr lang="ru-RU" alt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5058" name="AutoShape 2" descr="Звуковий бар'є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 l="5273" t="18750" r="37305" b="14583"/>
          <a:stretch>
            <a:fillRect/>
          </a:stretch>
        </p:blipFill>
        <p:spPr bwMode="auto">
          <a:xfrm>
            <a:off x="238084" y="1714488"/>
            <a:ext cx="6024562" cy="393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ustomShape 8"/>
          <p:cNvSpPr/>
          <p:nvPr/>
        </p:nvSpPr>
        <p:spPr>
          <a:xfrm>
            <a:off x="6238876" y="1643050"/>
            <a:ext cx="5786478" cy="4929222"/>
          </a:xfrm>
          <a:prstGeom prst="round2DiagRect">
            <a:avLst>
              <a:gd name="adj1" fmla="val 8187"/>
              <a:gd name="adj2" fmla="val 0"/>
            </a:avLst>
          </a:prstGeom>
          <a:solidFill>
            <a:srgbClr val="FAFCDA"/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defRPr/>
            </a:pPr>
            <a:r>
              <a:rPr lang="uk-UA" sz="2800" b="1" u="sng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Порівняння</a:t>
            </a:r>
            <a:r>
              <a:rPr lang="uk-UA" sz="2800" b="1" dirty="0">
                <a:solidFill>
                  <a:srgbClr val="2603BD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uk-UA" sz="2800" b="1" dirty="0">
                <a:latin typeface="Arial Black" pitchFamily="34" charset="0"/>
                <a:cs typeface="Arial" pitchFamily="34" charset="0"/>
              </a:rPr>
              <a:t>залежності помилки ймовірності на біт від відношення сигнал/шум (загальновідома формула)</a:t>
            </a:r>
            <a:r>
              <a:rPr lang="uk-UA" sz="2800" b="1" dirty="0">
                <a:solidFill>
                  <a:srgbClr val="2603BD"/>
                </a:solidFill>
                <a:latin typeface="Arial Black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uk-UA" sz="2800" b="1" dirty="0">
                <a:solidFill>
                  <a:srgbClr val="2603BD"/>
                </a:solidFill>
                <a:latin typeface="Arial Black" pitchFamily="34" charset="0"/>
                <a:cs typeface="Arial" pitchFamily="34" charset="0"/>
              </a:rPr>
              <a:t>та результатів моделювання приймання 1000 біт за наявності шумів </a:t>
            </a:r>
            <a:r>
              <a:rPr lang="uk-UA" sz="2800" b="1" u="sng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(статистичне моделювання)</a:t>
            </a:r>
            <a:endParaRPr lang="ru-RU" sz="2800" b="1" u="sng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16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D:\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5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ustomShape 4"/>
          <p:cNvSpPr/>
          <p:nvPr/>
        </p:nvSpPr>
        <p:spPr>
          <a:xfrm>
            <a:off x="2095471" y="133632"/>
            <a:ext cx="8072495" cy="8664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30120" indent="-329760" algn="ctr">
              <a:lnSpc>
                <a:spcPct val="90000"/>
              </a:lnSpc>
              <a:tabLst>
                <a:tab pos="0" algn="l"/>
              </a:tabLst>
            </a:pPr>
            <a:r>
              <a:rPr lang="uk-UA" sz="28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Моделювання некогерентного радіоприймача сигналів з 2-ЧМн </a:t>
            </a:r>
            <a:endParaRPr lang="ru-RU" altLang="ru-RU" sz="28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5058" name="AutoShape 2" descr="Звуковий бар'є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 l="5273" t="18750" r="37305" b="14583"/>
          <a:stretch>
            <a:fillRect/>
          </a:stretch>
        </p:blipFill>
        <p:spPr bwMode="auto">
          <a:xfrm>
            <a:off x="0" y="1285860"/>
            <a:ext cx="6024562" cy="393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ustomShape 8"/>
          <p:cNvSpPr/>
          <p:nvPr/>
        </p:nvSpPr>
        <p:spPr>
          <a:xfrm>
            <a:off x="6096000" y="1285860"/>
            <a:ext cx="5929354" cy="550072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2800" dirty="0">
                <a:solidFill>
                  <a:srgbClr val="2603BD"/>
                </a:solidFill>
                <a:latin typeface="Arial Black" pitchFamily="34" charset="0"/>
              </a:rPr>
              <a:t>Результати моделювання трохи </a:t>
            </a:r>
            <a:r>
              <a:rPr lang="uk-UA" sz="2800" dirty="0">
                <a:latin typeface="Arial Black" pitchFamily="34" charset="0"/>
              </a:rPr>
              <a:t>(на 1-2</a:t>
            </a:r>
            <a:r>
              <a:rPr lang="en-US" sz="2800" dirty="0">
                <a:latin typeface="Arial Black" pitchFamily="34" charset="0"/>
              </a:rPr>
              <a:t>%</a:t>
            </a:r>
            <a:r>
              <a:rPr lang="uk-UA" sz="2800" dirty="0">
                <a:latin typeface="Arial Black" pitchFamily="34" charset="0"/>
              </a:rPr>
              <a:t>)</a:t>
            </a:r>
            <a:r>
              <a:rPr lang="en-US" sz="2800" dirty="0">
                <a:latin typeface="Arial Black" pitchFamily="34" charset="0"/>
              </a:rPr>
              <a:t> </a:t>
            </a:r>
            <a:r>
              <a:rPr lang="uk-UA" sz="2800" dirty="0">
                <a:solidFill>
                  <a:srgbClr val="2603BD"/>
                </a:solidFill>
                <a:latin typeface="Arial Black" pitchFamily="34" charset="0"/>
              </a:rPr>
              <a:t>відрізняються від точних розрахунків, але це </a:t>
            </a:r>
            <a:r>
              <a:rPr lang="uk-UA" sz="2800" dirty="0">
                <a:solidFill>
                  <a:srgbClr val="C00000"/>
                </a:solidFill>
                <a:latin typeface="Arial Black" pitchFamily="34" charset="0"/>
              </a:rPr>
              <a:t>підтверджує адекватність моделі приймача </a:t>
            </a:r>
            <a:r>
              <a:rPr lang="uk-UA" sz="2800" dirty="0">
                <a:solidFill>
                  <a:srgbClr val="2603BD"/>
                </a:solidFill>
                <a:latin typeface="Arial Black" pitchFamily="34" charset="0"/>
              </a:rPr>
              <a:t>та її спроможність аналізувати вплив інший видів радіоелектронних завад </a:t>
            </a:r>
            <a:r>
              <a:rPr lang="uk-UA" sz="2800" dirty="0">
                <a:latin typeface="Arial Black" pitchFamily="34" charset="0"/>
              </a:rPr>
              <a:t>(щодо яких нема точних формул) </a:t>
            </a:r>
          </a:p>
        </p:txBody>
      </p:sp>
      <p:pic>
        <p:nvPicPr>
          <p:cNvPr id="14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:\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5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ustomShape 4"/>
          <p:cNvSpPr/>
          <p:nvPr/>
        </p:nvSpPr>
        <p:spPr>
          <a:xfrm>
            <a:off x="2095471" y="133632"/>
            <a:ext cx="8072495" cy="8664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30120" indent="-329760" algn="ctr">
              <a:lnSpc>
                <a:spcPct val="90000"/>
              </a:lnSpc>
              <a:tabLst>
                <a:tab pos="0" algn="l"/>
              </a:tabLst>
            </a:pPr>
            <a:r>
              <a:rPr lang="uk-UA" sz="28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Моделювання некогерентного радіоприймача сигналів з 2-ЧМн </a:t>
            </a:r>
            <a:endParaRPr lang="ru-RU" altLang="ru-RU" sz="28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5058" name="AutoShape 2" descr="Звуковий бар'є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:\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4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ustomShape 4"/>
          <p:cNvSpPr/>
          <p:nvPr/>
        </p:nvSpPr>
        <p:spPr>
          <a:xfrm>
            <a:off x="2095471" y="133632"/>
            <a:ext cx="8072495" cy="8664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30120" indent="-329760" algn="ctr">
              <a:lnSpc>
                <a:spcPct val="90000"/>
              </a:lnSpc>
              <a:tabLst>
                <a:tab pos="0" algn="l"/>
              </a:tabLst>
            </a:pPr>
            <a:r>
              <a:rPr lang="uk-UA" sz="28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Моделювання некогерентного радіоприймача сигналів з 2-ЧМн </a:t>
            </a:r>
            <a:endParaRPr lang="ru-RU" altLang="ru-RU" sz="28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3" name="CustomShape 8"/>
          <p:cNvSpPr/>
          <p:nvPr/>
        </p:nvSpPr>
        <p:spPr>
          <a:xfrm>
            <a:off x="7239008" y="1285860"/>
            <a:ext cx="4857784" cy="5429288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2800" dirty="0">
                <a:solidFill>
                  <a:srgbClr val="2603BD"/>
                </a:solidFill>
                <a:latin typeface="Arial Black" pitchFamily="34" charset="0"/>
              </a:rPr>
              <a:t>Статистичне моделювання та оцінювання впливу інших видів радіоелектронних завад </a:t>
            </a:r>
          </a:p>
          <a:p>
            <a:pPr algn="ctr"/>
            <a:r>
              <a:rPr lang="uk-UA" sz="2800" dirty="0">
                <a:solidFill>
                  <a:srgbClr val="C00000"/>
                </a:solidFill>
                <a:latin typeface="Arial Black" pitchFamily="34" charset="0"/>
              </a:rPr>
              <a:t>(щодо яких нема точних формул)</a:t>
            </a:r>
          </a:p>
          <a:p>
            <a:pPr algn="ctr"/>
            <a:r>
              <a:rPr lang="uk-UA" sz="2800" dirty="0">
                <a:latin typeface="Arial Black" pitchFamily="34" charset="0"/>
              </a:rPr>
              <a:t>шляхом оцінювання ймовірності помилки на біт при прийманні 1000 біт 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/>
          <a:srcRect l="24609" t="19791" r="19727" b="15625"/>
          <a:stretch>
            <a:fillRect/>
          </a:stretch>
        </p:blipFill>
        <p:spPr bwMode="auto">
          <a:xfrm>
            <a:off x="166646" y="1214421"/>
            <a:ext cx="7000924" cy="456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4358</TotalTime>
  <Words>644</Words>
  <Application>Microsoft Office PowerPoint</Application>
  <PresentationFormat>Широкий екран</PresentationFormat>
  <Paragraphs>138</Paragraphs>
  <Slides>19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Arial Narrow</vt:lpstr>
      <vt:lpstr>Calibri</vt:lpstr>
      <vt:lpstr>Calibri Light</vt:lpstr>
      <vt:lpstr>Symbol</vt:lpstr>
      <vt:lpstr>Times New Roman</vt:lpstr>
      <vt:lpstr>Wingdings</vt:lpstr>
      <vt:lpstr>Office Theme</vt:lpstr>
      <vt:lpstr>Формула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</dc:creator>
  <dc:description/>
  <cp:lastModifiedBy>Vitaliy</cp:lastModifiedBy>
  <cp:revision>380</cp:revision>
  <cp:lastPrinted>2025-06-24T07:13:07Z</cp:lastPrinted>
  <dcterms:created xsi:type="dcterms:W3CDTF">2017-10-20T09:44:26Z</dcterms:created>
  <dcterms:modified xsi:type="dcterms:W3CDTF">2026-02-28T14:05:34Z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Широкий екран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