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80" r:id="rId7"/>
    <p:sldId id="261" r:id="rId8"/>
    <p:sldId id="262" r:id="rId9"/>
    <p:sldId id="263" r:id="rId10"/>
    <p:sldId id="264" r:id="rId11"/>
    <p:sldId id="265" r:id="rId12"/>
    <p:sldId id="266" r:id="rId13"/>
    <p:sldId id="267" r:id="rId14"/>
    <p:sldId id="268" r:id="rId15"/>
    <p:sldId id="273" r:id="rId16"/>
    <p:sldId id="269" r:id="rId17"/>
    <p:sldId id="274" r:id="rId18"/>
    <p:sldId id="270" r:id="rId19"/>
    <p:sldId id="277" r:id="rId20"/>
    <p:sldId id="271" r:id="rId21"/>
    <p:sldId id="275" r:id="rId22"/>
    <p:sldId id="279" r:id="rId23"/>
    <p:sldId id="278" r:id="rId24"/>
    <p:sldId id="281" r:id="rId25"/>
    <p:sldId id="272" r:id="rId26"/>
  </p:sldIdLst>
  <p:sldSz cx="9144000" cy="5143500" type="screen16x9"/>
  <p:notesSz cx="6858000" cy="9144000"/>
  <p:embeddedFontLst>
    <p:embeddedFont>
      <p:font typeface="Helvetica" panose="00000500000000000000" pitchFamily="50" charset="0"/>
      <p:regular r:id="rId28"/>
      <p:bold r:id="rId29"/>
      <p:italic r:id="rId30"/>
      <p:boldItalic r:id="rId31"/>
    </p:embeddedFont>
    <p:embeddedFont>
      <p:font typeface="Helvetica Neue" panose="020B0604020202020204" charset="0"/>
      <p:regular r:id="rId32"/>
      <p:bold r:id="rId33"/>
      <p:italic r:id="rId34"/>
      <p:boldItalic r:id="rId3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Антикорупційні месники:" id="{6B01A0DE-0F28-4E09-AF38-EEBC602E1509}">
          <p14:sldIdLst>
            <p14:sldId id="256"/>
            <p14:sldId id="257"/>
          </p14:sldIdLst>
        </p14:section>
        <p14:section name="Загальний погляд" id="{62D5083A-E6FC-497E-AE03-5170083A49CF}">
          <p14:sldIdLst>
            <p14:sldId id="258"/>
            <p14:sldId id="259"/>
            <p14:sldId id="260"/>
            <p14:sldId id="280"/>
          </p14:sldIdLst>
        </p14:section>
        <p14:section name="Антикорупційні органи" id="{8F4A8B75-399E-4878-A020-DE0124FBFDF0}">
          <p14:sldIdLst>
            <p14:sldId id="261"/>
            <p14:sldId id="262"/>
            <p14:sldId id="263"/>
            <p14:sldId id="264"/>
            <p14:sldId id="265"/>
            <p14:sldId id="266"/>
          </p14:sldIdLst>
        </p14:section>
        <p14:section name="Система антикорупційних органів в Україні" id="{AD9E330A-B400-48C2-82DC-400C7A5EA065}">
          <p14:sldIdLst>
            <p14:sldId id="267"/>
            <p14:sldId id="268"/>
            <p14:sldId id="273"/>
            <p14:sldId id="269"/>
          </p14:sldIdLst>
        </p14:section>
        <p14:section name="Формування політики та запобігання корупції" id="{1FC67DC4-38DE-44C7-AD9D-83A4C005A1CF}">
          <p14:sldIdLst>
            <p14:sldId id="274"/>
            <p14:sldId id="270"/>
            <p14:sldId id="277"/>
          </p14:sldIdLst>
        </p14:section>
        <p14:section name="Розслідування" id="{00AE7EB9-4E88-43B8-9033-E791CD7E78D1}">
          <p14:sldIdLst>
            <p14:sldId id="271"/>
            <p14:sldId id="275"/>
            <p14:sldId id="279"/>
            <p14:sldId id="278"/>
            <p14:sldId id="281"/>
          </p14:sldIdLst>
        </p14:section>
        <p14:section name="Притягнення до відповідальності" id="{987CF8E7-BEF6-4065-8A66-74F34BD6D15A}">
          <p14:sldIdLst>
            <p14:sldId id="272"/>
          </p14:sldIdLst>
        </p14:section>
      </p14:sectionLst>
    </p:ex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45" autoAdjust="0"/>
  </p:normalViewPr>
  <p:slideViewPr>
    <p:cSldViewPr snapToGrid="0">
      <p:cViewPr varScale="1">
        <p:scale>
          <a:sx n="84" d="100"/>
          <a:sy n="84" d="100"/>
        </p:scale>
        <p:origin x="773" y="77"/>
      </p:cViewPr>
      <p:guideLst>
        <p:guide orient="horz" pos="164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14d991159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14d991159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14d991159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14d991159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132c88ad62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132c88ad62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4d991159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4d991159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0f25383b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0f25383b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4d991159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4d991159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52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4d991159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4d991159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14d991159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4d991159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6375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14d991159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4d991159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14d991159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4d991159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01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0e20c746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e20c746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4d99115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4d99115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4d99115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4d99115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217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4d99115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4d99115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8791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14d991159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14d991159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0e20c7464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0e20c7464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32c88ad62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32c88ad62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f25383bf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f25383bf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f25383bf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f25383bf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916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0e20c746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0e20c746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14d991159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14d991159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4d991159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4d991159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647745-162A-4112-8014-D13123B51826}"/>
              </a:ext>
            </a:extLst>
          </p:cNvPr>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a:extLst>
              <a:ext uri="{FF2B5EF4-FFF2-40B4-BE49-F238E27FC236}">
                <a16:creationId xmlns:a16="http://schemas.microsoft.com/office/drawing/2014/main" id="{66F60458-1D3F-47EE-B5BC-C316332A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54F388-E623-43EF-9D36-95D0C3C1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a:extLst>
              <a:ext uri="{FF2B5EF4-FFF2-40B4-BE49-F238E27FC236}">
                <a16:creationId xmlns:a16="http://schemas.microsoft.com/office/drawing/2014/main" id="{B75EB6F6-3458-4CAA-912B-2EF5E7F4778D}"/>
              </a:ext>
            </a:extLst>
          </p:cNvPr>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extLst>
      <p:ext uri="{BB962C8B-B14F-4D97-AF65-F5344CB8AC3E}">
        <p14:creationId xmlns:p14="http://schemas.microsoft.com/office/powerpoint/2010/main" val="78263586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DEF0F-B5FC-453A-95B0-F7BAA5673EAE}"/>
              </a:ext>
            </a:extLst>
          </p:cNvPr>
          <p:cNvSpPr>
            <a:spLocks noGrp="1"/>
          </p:cNvSpPr>
          <p:nvPr>
            <p:ph type="title"/>
          </p:nvPr>
        </p:nvSpPr>
        <p:spPr>
          <a:xfrm>
            <a:off x="792479" y="411480"/>
            <a:ext cx="7940815" cy="822960"/>
          </a:xfrm>
        </p:spPr>
        <p:txBody>
          <a:bodyPr anchor="t">
            <a:noAutofit/>
          </a:bodyPr>
          <a:lstStyle>
            <a:lvl1pPr>
              <a:defRPr sz="3000" b="1"/>
            </a:lvl1pPr>
          </a:lstStyle>
          <a:p>
            <a:r>
              <a:rPr lang="uk-UA" dirty="0"/>
              <a:t>Клацніть, щоб редагувати стиль зразка заголовка</a:t>
            </a:r>
            <a:endParaRPr lang="ru-RU" dirty="0"/>
          </a:p>
        </p:txBody>
      </p:sp>
      <p:sp>
        <p:nvSpPr>
          <p:cNvPr id="8" name="Місце для тексту 7">
            <a:extLst>
              <a:ext uri="{FF2B5EF4-FFF2-40B4-BE49-F238E27FC236}">
                <a16:creationId xmlns:a16="http://schemas.microsoft.com/office/drawing/2014/main" id="{268D5B53-CC9D-4DB4-A950-5B4627B31CFD}"/>
              </a:ext>
            </a:extLst>
          </p:cNvPr>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a:extLst>
              <a:ext uri="{FF2B5EF4-FFF2-40B4-BE49-F238E27FC236}">
                <a16:creationId xmlns:a16="http://schemas.microsoft.com/office/drawing/2014/main" id="{589DCC1C-8FF8-414E-B130-28253559F7E4}"/>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8908406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1A2CA-E0FA-4E9F-B502-B8A26CBB2D44}"/>
              </a:ext>
            </a:extLst>
          </p:cNvPr>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a:extLst>
              <a:ext uri="{FF2B5EF4-FFF2-40B4-BE49-F238E27FC236}">
                <a16:creationId xmlns:a16="http://schemas.microsoft.com/office/drawing/2014/main" id="{ADD5CADB-F56F-4F8C-BD2A-26D17329CDFE}"/>
              </a:ext>
            </a:extLst>
          </p:cNvPr>
          <p:cNvPicPr preferRelativeResize="0"/>
          <p:nvPr/>
        </p:nvPicPr>
        <p:blipFill>
          <a:blip r:embed="rId2">
            <a:alphaModFix/>
          </a:blip>
          <a:stretch>
            <a:fillRect/>
          </a:stretch>
        </p:blipFill>
        <p:spPr>
          <a:xfrm>
            <a:off x="804109" y="3897449"/>
            <a:ext cx="443063" cy="279131"/>
          </a:xfrm>
          <a:prstGeom prst="rect">
            <a:avLst/>
          </a:prstGeom>
          <a:noFill/>
          <a:ln>
            <a:noFill/>
          </a:ln>
        </p:spPr>
      </p:pic>
      <p:sp>
        <p:nvSpPr>
          <p:cNvPr id="8" name="Google Shape;83;p15">
            <a:extLst>
              <a:ext uri="{FF2B5EF4-FFF2-40B4-BE49-F238E27FC236}">
                <a16:creationId xmlns:a16="http://schemas.microsoft.com/office/drawing/2014/main" id="{C434E1A6-C329-4C51-8D02-804DB31A7DD2}"/>
              </a:ext>
            </a:extLst>
          </p:cNvPr>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
        <p:nvSpPr>
          <p:cNvPr id="9" name="Google Shape;85;p15">
            <a:extLst>
              <a:ext uri="{FF2B5EF4-FFF2-40B4-BE49-F238E27FC236}">
                <a16:creationId xmlns:a16="http://schemas.microsoft.com/office/drawing/2014/main" id="{A959930E-1371-48DF-955D-0A8964C2898C}"/>
              </a:ext>
            </a:extLst>
          </p:cNvPr>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extLst>
      <p:ext uri="{BB962C8B-B14F-4D97-AF65-F5344CB8AC3E}">
        <p14:creationId xmlns:p14="http://schemas.microsoft.com/office/powerpoint/2010/main" val="34501376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8E3612-4F38-4AFE-A043-59BB2E5975F9}"/>
              </a:ext>
            </a:extLst>
          </p:cNvPr>
          <p:cNvSpPr>
            <a:spLocks noGrp="1"/>
          </p:cNvSpPr>
          <p:nvPr>
            <p:ph type="title"/>
          </p:nvPr>
        </p:nvSpPr>
        <p:spPr>
          <a:xfrm>
            <a:off x="713793" y="350018"/>
            <a:ext cx="7886700" cy="851101"/>
          </a:xfrm>
        </p:spPr>
        <p:txBody>
          <a:bodyPr anchor="t">
            <a:noAutofit/>
          </a:bodyPr>
          <a:lstStyle>
            <a:lvl1pPr>
              <a:defRPr sz="3000" b="1"/>
            </a:lvl1pPr>
          </a:lstStyle>
          <a:p>
            <a:r>
              <a:rPr lang="uk-UA"/>
              <a:t>Клацніть, щоб редагувати стиль зразка заголовка</a:t>
            </a:r>
            <a:endParaRPr lang="ru-RU" dirty="0"/>
          </a:p>
        </p:txBody>
      </p:sp>
      <p:sp>
        <p:nvSpPr>
          <p:cNvPr id="3" name="Місце для вмісту 2">
            <a:extLst>
              <a:ext uri="{FF2B5EF4-FFF2-40B4-BE49-F238E27FC236}">
                <a16:creationId xmlns:a16="http://schemas.microsoft.com/office/drawing/2014/main" id="{134AC0B3-FF31-4D66-AAD3-57A17E83ECC4}"/>
              </a:ext>
            </a:extLst>
          </p:cNvPr>
          <p:cNvSpPr>
            <a:spLocks noGrp="1"/>
          </p:cNvSpPr>
          <p:nvPr>
            <p:ph sz="half" idx="1" hasCustomPrompt="1"/>
          </p:nvPr>
        </p:nvSpPr>
        <p:spPr>
          <a:xfrm>
            <a:off x="797767" y="1387098"/>
            <a:ext cx="3717083" cy="2788663"/>
          </a:xfrm>
        </p:spPr>
        <p:txBody>
          <a:bodyPr>
            <a:normAutofit/>
          </a:bodyPr>
          <a:lstStyle>
            <a:lvl1pPr marL="0" indent="0">
              <a:buNone/>
              <a:defRPr sz="1500"/>
            </a:lvl1pPr>
          </a:lstStyle>
          <a:p>
            <a:pPr lvl="0"/>
            <a:r>
              <a:rPr lang="uk-UA" dirty="0"/>
              <a:t>текст</a:t>
            </a:r>
            <a:endParaRPr lang="ru-RU" dirty="0"/>
          </a:p>
        </p:txBody>
      </p:sp>
      <p:pic>
        <p:nvPicPr>
          <p:cNvPr id="8" name="Google Shape;148;p19">
            <a:extLst>
              <a:ext uri="{FF2B5EF4-FFF2-40B4-BE49-F238E27FC236}">
                <a16:creationId xmlns:a16="http://schemas.microsoft.com/office/drawing/2014/main" id="{41835A1A-480D-42F6-B6C7-B54E24FABFD7}"/>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
        <p:nvSpPr>
          <p:cNvPr id="6" name="Місце для діаграми 5">
            <a:extLst>
              <a:ext uri="{FF2B5EF4-FFF2-40B4-BE49-F238E27FC236}">
                <a16:creationId xmlns:a16="http://schemas.microsoft.com/office/drawing/2014/main" id="{DAE3875F-7F49-41C8-ABC0-7B147C64C584}"/>
              </a:ext>
            </a:extLst>
          </p:cNvPr>
          <p:cNvSpPr>
            <a:spLocks noGrp="1"/>
          </p:cNvSpPr>
          <p:nvPr>
            <p:ph type="chart" sz="quarter" idx="10"/>
          </p:nvPr>
        </p:nvSpPr>
        <p:spPr>
          <a:xfrm>
            <a:off x="4572000" y="1387095"/>
            <a:ext cx="3774233" cy="2788664"/>
          </a:xfrm>
        </p:spPr>
        <p:txBody>
          <a:bodyPr/>
          <a:lstStyle/>
          <a:p>
            <a:r>
              <a:rPr lang="uk-UA" dirty="0"/>
              <a:t>Вставлення діаграми</a:t>
            </a:r>
            <a:endParaRPr lang="ru-RU" dirty="0"/>
          </a:p>
        </p:txBody>
      </p:sp>
    </p:spTree>
    <p:extLst>
      <p:ext uri="{BB962C8B-B14F-4D97-AF65-F5344CB8AC3E}">
        <p14:creationId xmlns:p14="http://schemas.microsoft.com/office/powerpoint/2010/main" val="3885258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859703" y="267034"/>
            <a:ext cx="7886700" cy="994172"/>
          </a:xfrm>
        </p:spPr>
        <p:txBody>
          <a:bodyPr>
            <a:normAutofit/>
          </a:bodyPr>
          <a:lstStyle>
            <a:lvl1pPr>
              <a:defRPr sz="3000" b="1"/>
            </a:lvl1pPr>
          </a:lstStyle>
          <a:p>
            <a:r>
              <a:rPr lang="uk-UA" dirty="0"/>
              <a:t>Клацніть, щоб редагувати стиль зразка заголовка</a:t>
            </a:r>
            <a:endParaRPr lang="ru-RU" dirty="0"/>
          </a:p>
        </p:txBody>
      </p:sp>
      <p:pic>
        <p:nvPicPr>
          <p:cNvPr id="6" name="Google Shape;148;p19">
            <a:extLst>
              <a:ext uri="{FF2B5EF4-FFF2-40B4-BE49-F238E27FC236}">
                <a16:creationId xmlns:a16="http://schemas.microsoft.com/office/drawing/2014/main" id="{B709642C-4826-479D-B1DA-1CA6D2F31375}"/>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34489601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867453" y="274783"/>
            <a:ext cx="7636095" cy="994172"/>
          </a:xfrm>
        </p:spPr>
        <p:txBody>
          <a:bodyPr>
            <a:normAutofit/>
          </a:bodyPr>
          <a:lstStyle>
            <a:lvl1pPr>
              <a:defRPr sz="3000" b="1"/>
            </a:lvl1pPr>
          </a:lstStyle>
          <a:p>
            <a:r>
              <a:rPr lang="uk-UA" dirty="0"/>
              <a:t>Клацніть, щоб редагувати стиль зразка заголовка</a:t>
            </a:r>
            <a:endParaRPr lang="ru-RU" dirty="0"/>
          </a:p>
        </p:txBody>
      </p:sp>
    </p:spTree>
    <p:extLst>
      <p:ext uri="{BB962C8B-B14F-4D97-AF65-F5344CB8AC3E}">
        <p14:creationId xmlns:p14="http://schemas.microsoft.com/office/powerpoint/2010/main" val="11824949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68644" y="1132033"/>
            <a:ext cx="7214461" cy="205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3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Tree>
    <p:extLst>
      <p:ext uri="{BB962C8B-B14F-4D97-AF65-F5344CB8AC3E}">
        <p14:creationId xmlns:p14="http://schemas.microsoft.com/office/powerpoint/2010/main" val="139958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67905" y="288275"/>
            <a:ext cx="7191213"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0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991893" y="1152475"/>
            <a:ext cx="7191212"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Tree>
    <p:extLst>
      <p:ext uri="{BB962C8B-B14F-4D97-AF65-F5344CB8AC3E}">
        <p14:creationId xmlns:p14="http://schemas.microsoft.com/office/powerpoint/2010/main" val="58456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F42D26B9-9594-4412-8326-9EAB3AB83E1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a:extLst>
              <a:ext uri="{FF2B5EF4-FFF2-40B4-BE49-F238E27FC236}">
                <a16:creationId xmlns:a16="http://schemas.microsoft.com/office/drawing/2014/main" id="{0B6B70DD-00A3-4F2F-88AF-1FEF1E480A5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ru-RU" dirty="0"/>
          </a:p>
        </p:txBody>
      </p:sp>
      <p:sp>
        <p:nvSpPr>
          <p:cNvPr id="4" name="Місце для дати 3">
            <a:extLst>
              <a:ext uri="{FF2B5EF4-FFF2-40B4-BE49-F238E27FC236}">
                <a16:creationId xmlns:a16="http://schemas.microsoft.com/office/drawing/2014/main" id="{EEEBB030-1642-467F-AD71-AC09AB6FC3B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pPr/>
              <a:t>20.06.2023</a:t>
            </a:fld>
            <a:endParaRPr lang="ru-RU" dirty="0"/>
          </a:p>
        </p:txBody>
      </p:sp>
      <p:sp>
        <p:nvSpPr>
          <p:cNvPr id="5" name="Місце для нижнього колонтитула 4">
            <a:extLst>
              <a:ext uri="{FF2B5EF4-FFF2-40B4-BE49-F238E27FC236}">
                <a16:creationId xmlns:a16="http://schemas.microsoft.com/office/drawing/2014/main" id="{D26BB925-88C1-4A8F-A3BD-EAFCD621DCE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a:extLst>
              <a:ext uri="{FF2B5EF4-FFF2-40B4-BE49-F238E27FC236}">
                <a16:creationId xmlns:a16="http://schemas.microsoft.com/office/drawing/2014/main" id="{EA19E9F8-64A4-410C-B544-1741C5A35D6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98648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Заголовок 2">
            <a:extLst>
              <a:ext uri="{FF2B5EF4-FFF2-40B4-BE49-F238E27FC236}">
                <a16:creationId xmlns:a16="http://schemas.microsoft.com/office/drawing/2014/main" id="{399F34B4-A370-45C0-8A50-C83CF39891D2}"/>
              </a:ext>
            </a:extLst>
          </p:cNvPr>
          <p:cNvSpPr>
            <a:spLocks noGrp="1"/>
          </p:cNvSpPr>
          <p:nvPr>
            <p:ph type="ctrTitle"/>
          </p:nvPr>
        </p:nvSpPr>
        <p:spPr>
          <a:xfrm>
            <a:off x="978408" y="1307592"/>
            <a:ext cx="7214616" cy="2048256"/>
          </a:xfrm>
        </p:spPr>
        <p:txBody>
          <a:bodyPr>
            <a:normAutofit fontScale="90000"/>
          </a:bodyPr>
          <a:lstStyle/>
          <a:p>
            <a:r>
              <a:rPr lang="ru-RU" sz="4800" b="1" dirty="0" err="1">
                <a:solidFill>
                  <a:schemeClr val="dk1"/>
                </a:solidFill>
              </a:rPr>
              <a:t>Антикорупційні</a:t>
            </a:r>
            <a:r>
              <a:rPr lang="ru-RU" sz="4800" b="1" dirty="0">
                <a:solidFill>
                  <a:schemeClr val="dk1"/>
                </a:solidFill>
              </a:rPr>
              <a:t> </a:t>
            </a:r>
            <a:r>
              <a:rPr lang="ru-RU" sz="4800" b="1" dirty="0" err="1">
                <a:solidFill>
                  <a:schemeClr val="dk1"/>
                </a:solidFill>
              </a:rPr>
              <a:t>месники</a:t>
            </a:r>
            <a:r>
              <a:rPr lang="ru-RU" sz="4800" b="1" dirty="0">
                <a:solidFill>
                  <a:schemeClr val="dk1"/>
                </a:solidFill>
              </a:rPr>
              <a:t>: </a:t>
            </a:r>
            <a:r>
              <a:rPr lang="ru-RU" sz="3600" b="0" dirty="0" err="1">
                <a:solidFill>
                  <a:schemeClr val="dk1"/>
                </a:solidFill>
              </a:rPr>
              <a:t>хто</a:t>
            </a:r>
            <a:r>
              <a:rPr lang="ru-RU" sz="3600" b="0" dirty="0">
                <a:solidFill>
                  <a:schemeClr val="dk1"/>
                </a:solidFill>
              </a:rPr>
              <a:t> </a:t>
            </a:r>
            <a:r>
              <a:rPr lang="ru-RU" sz="3600" b="0" dirty="0" err="1">
                <a:solidFill>
                  <a:schemeClr val="dk1"/>
                </a:solidFill>
              </a:rPr>
              <a:t>бореться</a:t>
            </a:r>
            <a:r>
              <a:rPr lang="ru-RU" sz="3600" b="0" dirty="0">
                <a:solidFill>
                  <a:schemeClr val="dk1"/>
                </a:solidFill>
              </a:rPr>
              <a:t> з </a:t>
            </a:r>
            <a:r>
              <a:rPr lang="ru-RU" sz="3600" b="0" dirty="0" err="1">
                <a:solidFill>
                  <a:schemeClr val="dk1"/>
                </a:solidFill>
              </a:rPr>
              <a:t>корупцією</a:t>
            </a:r>
            <a:r>
              <a:rPr lang="ru-RU" sz="3600" b="0" dirty="0">
                <a:solidFill>
                  <a:schemeClr val="dk1"/>
                </a:solidFill>
              </a:rPr>
              <a:t> в </a:t>
            </a:r>
            <a:r>
              <a:rPr lang="ru-RU" sz="3600" b="0" dirty="0" err="1">
                <a:solidFill>
                  <a:schemeClr val="dk1"/>
                </a:solidFill>
              </a:rPr>
              <a:t>Україні</a:t>
            </a:r>
            <a:r>
              <a:rPr lang="ru-RU" sz="3600" b="0" dirty="0">
                <a:solidFill>
                  <a:schemeClr val="dk1"/>
                </a:solidFill>
              </a:rPr>
              <a:t>?</a:t>
            </a:r>
            <a:br>
              <a:rPr lang="ru-RU" sz="4800" b="1" dirty="0">
                <a:latin typeface="Arial" panose="020B0604020202020204" pitchFamily="34" charset="0"/>
                <a:ea typeface="Roboto"/>
                <a:cs typeface="Arial" panose="020B0604020202020204" pitchFamily="34" charset="0"/>
                <a:sym typeface="Roboto"/>
              </a:rPr>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1"/>
          <p:cNvSpPr txBox="1">
            <a:spLocks noGrp="1"/>
          </p:cNvSpPr>
          <p:nvPr>
            <p:ph type="title"/>
          </p:nvPr>
        </p:nvSpPr>
        <p:spPr>
          <a:xfrm>
            <a:off x="883920" y="290625"/>
            <a:ext cx="7592568" cy="13781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a:t>
            </a:r>
            <a:r>
              <a:rPr lang="en-US"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 </a:t>
            </a:r>
            <a:r>
              <a:rPr lang="uk" sz="2200" b="1" dirty="0">
                <a:highlight>
                  <a:srgbClr val="B9D6D5"/>
                </a:highlight>
                <a:latin typeface="Arial" panose="020B0604020202020204" pitchFamily="34" charset="0"/>
                <a:ea typeface="Roboto"/>
                <a:cs typeface="Arial" panose="020B0604020202020204" pitchFamily="34" charset="0"/>
                <a:sym typeface="Roboto"/>
              </a:rPr>
              <a:t>Розслідування та кримінальне переслідування</a:t>
            </a:r>
            <a:endParaRPr sz="2200" b="1" dirty="0">
              <a:highlight>
                <a:srgbClr val="B9D6D5"/>
              </a:highlight>
              <a:latin typeface="Arial" panose="020B0604020202020204" pitchFamily="34" charset="0"/>
              <a:ea typeface="Roboto"/>
              <a:cs typeface="Arial" panose="020B0604020202020204" pitchFamily="34" charset="0"/>
              <a:sym typeface="Roboto"/>
            </a:endParaRPr>
          </a:p>
        </p:txBody>
      </p:sp>
      <p:sp>
        <p:nvSpPr>
          <p:cNvPr id="145" name="Google Shape;145;p21"/>
          <p:cNvSpPr txBox="1"/>
          <p:nvPr/>
        </p:nvSpPr>
        <p:spPr>
          <a:xfrm>
            <a:off x="446735" y="1668781"/>
            <a:ext cx="7883449" cy="2903329"/>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Clr>
                <a:srgbClr val="B9D6D5"/>
              </a:buClr>
              <a:buSzPts val="1400"/>
              <a:buFont typeface="Helvetica Neue"/>
              <a:buChar char="●"/>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Ефективне застосування антикорупційного законодавства на всіх стадіях кримінального процесу</a:t>
            </a:r>
          </a:p>
          <a:p>
            <a:pPr marL="139700" lvl="0" algn="l" rtl="0">
              <a:spcBef>
                <a:spcPts val="1000"/>
              </a:spcBef>
              <a:spcAft>
                <a:spcPts val="0"/>
              </a:spcAft>
              <a:buClr>
                <a:srgbClr val="B9D6D5"/>
              </a:buClr>
              <a:buSzPts val="1400"/>
            </a:pPr>
            <a:endParaRPr lang="uk-UA"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0"/>
              </a:spcBef>
              <a:spcAft>
                <a:spcPts val="0"/>
              </a:spcAft>
              <a:buClr>
                <a:srgbClr val="B9D6D5"/>
              </a:buClr>
              <a:buSzPts val="1400"/>
              <a:buFont typeface="Helvetica Neue"/>
              <a:buChar char="●"/>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Нагляд за міжвідомчою співпрацею й обміном інформацією щодо конкретних справ і поза ними</a:t>
            </a:r>
            <a:endParaRPr lang="uk-UA"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0"/>
              </a:spcBef>
              <a:spcAft>
                <a:spcPts val="0"/>
              </a:spcAft>
              <a:buClr>
                <a:srgbClr val="B9D6D5"/>
              </a:buClr>
              <a:buSzPts val="1400"/>
              <a:buFont typeface="Helvetica Neue"/>
              <a:buChar char="●"/>
            </a:pPr>
            <a:endParaRPr lang="uk-UA"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0"/>
              </a:spcBef>
              <a:spcAft>
                <a:spcPts val="0"/>
              </a:spcAft>
              <a:buClr>
                <a:srgbClr val="B9D6D5"/>
              </a:buClr>
              <a:buSzPts val="1400"/>
              <a:buFont typeface="Helvetica Neue"/>
              <a:buChar char="●"/>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Виконання функцій центральної установи для взаємної правової допомоги й розгляду запитів про екстрадицію</a:t>
            </a:r>
            <a:endParaRPr lang="uk-UA"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0"/>
              </a:spcBef>
              <a:spcAft>
                <a:spcPts val="0"/>
              </a:spcAft>
              <a:buClr>
                <a:srgbClr val="B9D6D5"/>
              </a:buClr>
              <a:buSzPts val="1400"/>
              <a:buFont typeface="Helvetica Neue"/>
              <a:buChar char="●"/>
            </a:pPr>
            <a:endParaRPr lang="uk-UA"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0"/>
              </a:spcBef>
              <a:spcAft>
                <a:spcPts val="0"/>
              </a:spcAft>
              <a:buClr>
                <a:srgbClr val="B9D6D5"/>
              </a:buClr>
              <a:buSzPts val="1400"/>
              <a:buFont typeface="Helvetica Neue"/>
              <a:buChar char="●"/>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Збирання та аналіз статистичних даних у справах про корупцію</a:t>
            </a:r>
            <a:endParaRPr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2"/>
          <p:cNvSpPr txBox="1">
            <a:spLocks noGrp="1"/>
          </p:cNvSpPr>
          <p:nvPr>
            <p:ph type="title"/>
          </p:nvPr>
        </p:nvSpPr>
        <p:spPr>
          <a:xfrm>
            <a:off x="894365" y="195370"/>
            <a:ext cx="7894500" cy="114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a:t>
            </a:r>
            <a:r>
              <a:rPr lang="en-US"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 </a:t>
            </a:r>
            <a:r>
              <a:rPr lang="uk-UA" sz="2200" b="1" dirty="0">
                <a:solidFill>
                  <a:schemeClr val="tx1">
                    <a:lumMod val="95000"/>
                    <a:lumOff val="5000"/>
                  </a:schemeClr>
                </a:solidFill>
                <a:highlight>
                  <a:srgbClr val="B9D6D5"/>
                </a:highlight>
                <a:latin typeface="Arial" panose="020B0604020202020204" pitchFamily="34" charset="0"/>
                <a:ea typeface="Roboto"/>
                <a:cs typeface="Arial" panose="020B0604020202020204" pitchFamily="34" charset="0"/>
                <a:sym typeface="Roboto"/>
              </a:rPr>
              <a:t>о</a:t>
            </a:r>
            <a:r>
              <a:rPr lang="uk" sz="2200" b="1" dirty="0">
                <a:highlight>
                  <a:srgbClr val="B9D6D5"/>
                </a:highlight>
                <a:latin typeface="Arial" panose="020B0604020202020204" pitchFamily="34" charset="0"/>
                <a:ea typeface="Roboto"/>
                <a:cs typeface="Arial" panose="020B0604020202020204" pitchFamily="34" charset="0"/>
                <a:sym typeface="Roboto"/>
              </a:rPr>
              <a:t>світа та просвіта</a:t>
            </a:r>
            <a:endParaRPr sz="2200" b="1" dirty="0">
              <a:solidFill>
                <a:schemeClr val="tx1">
                  <a:lumMod val="95000"/>
                  <a:lumOff val="5000"/>
                </a:schemeClr>
              </a:solidFill>
              <a:highlight>
                <a:srgbClr val="B9D6D5"/>
              </a:highlight>
              <a:latin typeface="Arial" panose="020B0604020202020204" pitchFamily="34" charset="0"/>
              <a:ea typeface="Roboto"/>
              <a:cs typeface="Arial" panose="020B0604020202020204" pitchFamily="34" charset="0"/>
              <a:sym typeface="Roboto"/>
            </a:endParaRPr>
          </a:p>
        </p:txBody>
      </p:sp>
      <p:sp>
        <p:nvSpPr>
          <p:cNvPr id="154" name="Google Shape;154;p22"/>
          <p:cNvSpPr txBox="1"/>
          <p:nvPr/>
        </p:nvSpPr>
        <p:spPr>
          <a:xfrm>
            <a:off x="731669" y="1218598"/>
            <a:ext cx="7453083" cy="1877407"/>
          </a:xfrm>
          <a:prstGeom prst="rect">
            <a:avLst/>
          </a:prstGeom>
          <a:noFill/>
          <a:ln>
            <a:noFill/>
          </a:ln>
        </p:spPr>
        <p:txBody>
          <a:bodyPr spcFirstLastPara="1" wrap="square" lIns="91425" tIns="91425" rIns="91425" bIns="91425" anchor="t" anchorCtr="0">
            <a:spAutoFit/>
          </a:bodyPr>
          <a:lstStyle/>
          <a:p>
            <a:pPr marL="457200" lvl="0" indent="-317500" algn="l" rtl="0">
              <a:spcBef>
                <a:spcPts val="1200"/>
              </a:spcBef>
              <a:spcAft>
                <a:spcPts val="0"/>
              </a:spcAft>
              <a:buClr>
                <a:srgbClr val="B9D6D5"/>
              </a:buClr>
              <a:buSzPts val="1400"/>
              <a:buFont typeface="Helvetica Neue"/>
              <a:buChar char="●"/>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Створення освітніх програм для населення, освітніх установ для державних службовців; </a:t>
            </a:r>
            <a:endParaRPr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1200"/>
              </a:spcBef>
              <a:spcAft>
                <a:spcPts val="0"/>
              </a:spcAft>
              <a:buClr>
                <a:srgbClr val="B9D6D5"/>
              </a:buClr>
              <a:buSzPts val="1400"/>
              <a:buFont typeface="Helvetica Neue"/>
              <a:buChar char="●"/>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Організація кампаній з інформування громадськості, </a:t>
            </a:r>
            <a:endParaRPr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1200"/>
              </a:spcBef>
              <a:spcAft>
                <a:spcPts val="0"/>
              </a:spcAft>
              <a:buClr>
                <a:srgbClr val="B9D6D5"/>
              </a:buClr>
              <a:buSzPts val="1400"/>
              <a:buFont typeface="Helvetica Neue"/>
              <a:buChar char="●"/>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робота із засобами масової інформації, неурядовими організаціями, бізнес-спільнотою та населенням загалом. </a:t>
            </a:r>
            <a:endParaRPr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p:txBody>
      </p:sp>
      <p:sp>
        <p:nvSpPr>
          <p:cNvPr id="156" name="Google Shape;156;p22"/>
          <p:cNvSpPr txBox="1"/>
          <p:nvPr/>
        </p:nvSpPr>
        <p:spPr>
          <a:xfrm>
            <a:off x="959246" y="3473153"/>
            <a:ext cx="7225507"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600" dirty="0">
                <a:latin typeface="Arial" panose="020B0604020202020204" pitchFamily="34" charset="0"/>
              </a:rPr>
              <a:t>Важливо створити систему, в якій буде можливе ефективне запобігання корупції,</a:t>
            </a:r>
            <a:br>
              <a:rPr lang="uk" sz="1600" dirty="0">
                <a:latin typeface="Arial" panose="020B0604020202020204" pitchFamily="34" charset="0"/>
              </a:rPr>
            </a:br>
            <a:r>
              <a:rPr lang="uk" sz="1600" dirty="0">
                <a:latin typeface="Arial" panose="020B0604020202020204" pitchFamily="34" charset="0"/>
              </a:rPr>
              <a:t>її розслідування та притягнення до відповідальності. </a:t>
            </a:r>
            <a:endParaRPr sz="1600" dirty="0">
              <a:latin typeface="Arial" panose="020B0604020202020204" pitchFamily="34" charset="0"/>
            </a:endParaRPr>
          </a:p>
          <a:p>
            <a:pPr marL="0" lvl="0" indent="0" algn="l" rtl="0">
              <a:spcBef>
                <a:spcPts val="0"/>
              </a:spcBef>
              <a:spcAft>
                <a:spcPts val="0"/>
              </a:spcAft>
              <a:buNone/>
            </a:pPr>
            <a:r>
              <a:rPr lang="uk" sz="1600" dirty="0">
                <a:latin typeface="Arial" panose="020B0604020202020204" pitchFamily="34" charset="0"/>
              </a:rPr>
              <a:t>Ці функції можуть бути розподілені між декількома органами або зосереджені в діяльності одного.</a:t>
            </a:r>
            <a:endParaRPr sz="1600" dirty="0">
              <a:latin typeface="Arial" panose="020B0604020202020204" pitchFamily="34" charset="0"/>
            </a:endParaRPr>
          </a:p>
        </p:txBody>
      </p:sp>
      <p:sp>
        <p:nvSpPr>
          <p:cNvPr id="2" name="Прямокутник 1">
            <a:extLst>
              <a:ext uri="{FF2B5EF4-FFF2-40B4-BE49-F238E27FC236}">
                <a16:creationId xmlns:a16="http://schemas.microsoft.com/office/drawing/2014/main" id="{FF6454DF-A2BC-4ADD-92C0-00D6C68307D7}"/>
              </a:ext>
            </a:extLst>
          </p:cNvPr>
          <p:cNvSpPr/>
          <p:nvPr/>
        </p:nvSpPr>
        <p:spPr>
          <a:xfrm>
            <a:off x="654424" y="3447288"/>
            <a:ext cx="7790329" cy="1463039"/>
          </a:xfrm>
          <a:prstGeom prst="rect">
            <a:avLst/>
          </a:prstGeom>
          <a:noFill/>
          <a:ln w="19050">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6" name="Google Shape;166;p23"/>
          <p:cNvPicPr preferRelativeResize="0"/>
          <p:nvPr/>
        </p:nvPicPr>
        <p:blipFill>
          <a:blip r:embed="rId3">
            <a:alphaModFix/>
          </a:blip>
          <a:stretch>
            <a:fillRect/>
          </a:stretch>
        </p:blipFill>
        <p:spPr>
          <a:xfrm>
            <a:off x="0" y="4487600"/>
            <a:ext cx="9144000" cy="700086"/>
          </a:xfrm>
          <a:prstGeom prst="rect">
            <a:avLst/>
          </a:prstGeom>
          <a:noFill/>
          <a:ln>
            <a:noFill/>
          </a:ln>
        </p:spPr>
      </p:pic>
      <p:sp>
        <p:nvSpPr>
          <p:cNvPr id="168" name="Google Shape;168;p23"/>
          <p:cNvSpPr txBox="1">
            <a:spLocks noGrp="1"/>
          </p:cNvSpPr>
          <p:nvPr>
            <p:ph type="title"/>
          </p:nvPr>
        </p:nvSpPr>
        <p:spPr>
          <a:xfrm>
            <a:off x="860640" y="285616"/>
            <a:ext cx="6509424" cy="99854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uk"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Принципи діяльності антикорупційних органів</a:t>
            </a:r>
            <a:endParaRPr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endParaRPr>
          </a:p>
        </p:txBody>
      </p:sp>
      <p:sp>
        <p:nvSpPr>
          <p:cNvPr id="165" name="Google Shape;165;p23"/>
          <p:cNvSpPr txBox="1"/>
          <p:nvPr/>
        </p:nvSpPr>
        <p:spPr>
          <a:xfrm>
            <a:off x="453908" y="1115024"/>
            <a:ext cx="7813806" cy="3308568"/>
          </a:xfrm>
          <a:prstGeom prst="rect">
            <a:avLst/>
          </a:prstGeom>
          <a:noFill/>
          <a:ln>
            <a:noFill/>
          </a:ln>
        </p:spPr>
        <p:txBody>
          <a:bodyPr spcFirstLastPara="1" wrap="square" lIns="91425" tIns="91425" rIns="91425" bIns="91425" anchor="t" anchorCtr="0">
            <a:spAutoFit/>
          </a:bodyPr>
          <a:lstStyle/>
          <a:p>
            <a:pPr marL="457200" lvl="0" indent="0" algn="just" rtl="0">
              <a:spcBef>
                <a:spcPts val="600"/>
              </a:spcBef>
              <a:spcAft>
                <a:spcPts val="300"/>
              </a:spcAft>
              <a:buNone/>
            </a:pPr>
            <a:r>
              <a:rPr lang="uk" b="1" dirty="0">
                <a:solidFill>
                  <a:schemeClr val="dk1"/>
                </a:solidFill>
                <a:latin typeface="Arial" panose="020B0604020202020204" pitchFamily="34" charset="0"/>
                <a:ea typeface="Helvetica Neue"/>
                <a:cs typeface="Arial" panose="020B0604020202020204" pitchFamily="34" charset="0"/>
                <a:sym typeface="Helvetica Neue"/>
              </a:rPr>
              <a:t>НЕЗАЛЕЖНІСТЬ</a:t>
            </a:r>
            <a:endParaRPr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algn="just" rtl="0">
              <a:spcBef>
                <a:spcPts val="600"/>
              </a:spcBef>
              <a:spcAft>
                <a:spcPts val="300"/>
              </a:spcAft>
              <a:buClr>
                <a:srgbClr val="B9D6D5"/>
              </a:buClr>
              <a:buSzPts val="1300"/>
              <a:buFont typeface="Wingdings" panose="05000000000000000000" pitchFamily="2" charset="2"/>
              <a:buChar char="l"/>
            </a:pPr>
            <a:r>
              <a:rPr lang="uk" sz="1300" dirty="0">
                <a:solidFill>
                  <a:schemeClr val="dk1"/>
                </a:solidFill>
                <a:latin typeface="Arial" panose="020B0604020202020204" pitchFamily="34" charset="0"/>
                <a:ea typeface="Helvetica Neue"/>
                <a:cs typeface="Arial" panose="020B0604020202020204" pitchFamily="34" charset="0"/>
                <a:sym typeface="Helvetica Neue"/>
              </a:rPr>
              <a:t>наявність прозорої процедури відбору керівництва, недопущення впливу (тиску на антикорупційний орган, скорочення фінансування, публічні атаки тощо), аполітичність органу.</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0" algn="just" rtl="0">
              <a:spcBef>
                <a:spcPts val="600"/>
              </a:spcBef>
              <a:spcAft>
                <a:spcPts val="300"/>
              </a:spcAft>
              <a:buNone/>
            </a:pPr>
            <a:r>
              <a:rPr lang="uk" b="1" dirty="0">
                <a:solidFill>
                  <a:schemeClr val="dk1"/>
                </a:solidFill>
                <a:latin typeface="Arial" panose="020B0604020202020204" pitchFamily="34" charset="0"/>
                <a:ea typeface="Helvetica Neue"/>
                <a:cs typeface="Arial" panose="020B0604020202020204" pitchFamily="34" charset="0"/>
                <a:sym typeface="Helvetica Neue"/>
              </a:rPr>
              <a:t>ПРОФЕСІЙНІСТЬ</a:t>
            </a:r>
            <a:endParaRPr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algn="just" rtl="0">
              <a:spcBef>
                <a:spcPts val="600"/>
              </a:spcBef>
              <a:spcAft>
                <a:spcPts val="300"/>
              </a:spcAft>
              <a:buClr>
                <a:srgbClr val="B9D6D5"/>
              </a:buClr>
              <a:buSzPts val="1300"/>
              <a:buFont typeface="Helvetica" panose="00000500000000000000" pitchFamily="50" charset="0"/>
              <a:buChar char="●"/>
            </a:pPr>
            <a:r>
              <a:rPr lang="uk" sz="1300" dirty="0">
                <a:solidFill>
                  <a:schemeClr val="dk1"/>
                </a:solidFill>
                <a:latin typeface="Arial" panose="020B0604020202020204" pitchFamily="34" charset="0"/>
                <a:ea typeface="Helvetica Neue"/>
                <a:cs typeface="Arial" panose="020B0604020202020204" pitchFamily="34" charset="0"/>
                <a:sym typeface="Helvetica Neue"/>
              </a:rPr>
              <a:t>в органі працюють висококваліфіковані та доброчесні кадри, які мають достатні теоретичні й практичні знання, щоб виконувати свою роботу ефективно та вчасно. </a:t>
            </a:r>
            <a:endParaRPr sz="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0" algn="just" rtl="0">
              <a:spcBef>
                <a:spcPts val="600"/>
              </a:spcBef>
              <a:spcAft>
                <a:spcPts val="300"/>
              </a:spcAft>
              <a:buNone/>
            </a:pPr>
            <a:r>
              <a:rPr lang="uk" b="1" dirty="0">
                <a:solidFill>
                  <a:schemeClr val="dk1"/>
                </a:solidFill>
                <a:latin typeface="Arial" panose="020B0604020202020204" pitchFamily="34" charset="0"/>
                <a:ea typeface="Helvetica Neue"/>
                <a:cs typeface="Arial" panose="020B0604020202020204" pitchFamily="34" charset="0"/>
                <a:sym typeface="Helvetica Neue"/>
              </a:rPr>
              <a:t>ЗАБЕЗПЕЧЕНІСТЬ РЕСУРСАМИ</a:t>
            </a:r>
            <a:endParaRPr b="1"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1150" algn="just" rtl="0">
              <a:spcBef>
                <a:spcPts val="600"/>
              </a:spcBef>
              <a:spcAft>
                <a:spcPts val="300"/>
              </a:spcAft>
              <a:buClr>
                <a:srgbClr val="B9D6D5"/>
              </a:buClr>
              <a:buSzPts val="1300"/>
              <a:buFont typeface="Wingdings" panose="05000000000000000000" pitchFamily="2" charset="2"/>
              <a:buChar char="l"/>
            </a:pPr>
            <a:r>
              <a:rPr lang="uk" sz="1300" dirty="0">
                <a:solidFill>
                  <a:schemeClr val="dk1"/>
                </a:solidFill>
                <a:latin typeface="Arial" panose="020B0604020202020204" pitchFamily="34" charset="0"/>
                <a:ea typeface="Helvetica Neue"/>
                <a:cs typeface="Arial" panose="020B0604020202020204" pitchFamily="34" charset="0"/>
                <a:sym typeface="Helvetica Neue"/>
              </a:rPr>
              <a:t>має бути достатньо коштів, технічного забезпечення, доступу до баз даних та реєстрів тощо, щоб залучати кращих фахівців, підвищувати їхню кваліфікацію, а також створювати найновіші технічні рішення для швидкої та ефективної роботи.</a:t>
            </a:r>
            <a:endParaRPr sz="13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4"/>
          <p:cNvSpPr txBox="1">
            <a:spLocks noGrp="1"/>
          </p:cNvSpPr>
          <p:nvPr>
            <p:ph type="title"/>
          </p:nvPr>
        </p:nvSpPr>
        <p:spPr>
          <a:xfrm>
            <a:off x="886405" y="676748"/>
            <a:ext cx="6978995" cy="25602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uk" sz="6000" b="1" dirty="0">
                <a:latin typeface="Arial" panose="020B0604020202020204" pitchFamily="34" charset="0"/>
                <a:ea typeface="Roboto"/>
                <a:cs typeface="Arial" panose="020B0604020202020204" pitchFamily="34" charset="0"/>
                <a:sym typeface="Roboto"/>
              </a:rPr>
              <a:t>Система антикорупційних органів в Україні</a:t>
            </a:r>
            <a:endParaRPr sz="6000" b="1" dirty="0">
              <a:latin typeface="Arial" panose="020B0604020202020204" pitchFamily="34" charset="0"/>
              <a:ea typeface="Roboto"/>
              <a:cs typeface="Arial" panose="020B0604020202020204" pitchFamily="34" charset="0"/>
              <a:sym typeface="Roboto"/>
            </a:endParaRPr>
          </a:p>
        </p:txBody>
      </p:sp>
      <p:sp>
        <p:nvSpPr>
          <p:cNvPr id="177" name="Google Shape;177;p24"/>
          <p:cNvSpPr/>
          <p:nvPr/>
        </p:nvSpPr>
        <p:spPr>
          <a:xfrm>
            <a:off x="0" y="4472940"/>
            <a:ext cx="5265420" cy="670735"/>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p:nvPr/>
        </p:nvSpPr>
        <p:spPr>
          <a:xfrm rot="5400000">
            <a:off x="5752350" y="1732200"/>
            <a:ext cx="5162100" cy="16977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83" name="Google Shape;183;p25"/>
          <p:cNvSpPr/>
          <p:nvPr/>
        </p:nvSpPr>
        <p:spPr>
          <a:xfrm rot="5400000">
            <a:off x="6844388" y="2834075"/>
            <a:ext cx="1435800" cy="2272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84" name="Google Shape;184;p25"/>
          <p:cNvSpPr/>
          <p:nvPr/>
        </p:nvSpPr>
        <p:spPr>
          <a:xfrm rot="5400000">
            <a:off x="6725438" y="944427"/>
            <a:ext cx="1458600" cy="24879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86" name="Google Shape;186;p25"/>
          <p:cNvSpPr txBox="1">
            <a:spLocks noGrp="1"/>
          </p:cNvSpPr>
          <p:nvPr>
            <p:ph type="title"/>
          </p:nvPr>
        </p:nvSpPr>
        <p:spPr>
          <a:xfrm>
            <a:off x="879988" y="212974"/>
            <a:ext cx="6503792" cy="105532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2400" b="1" dirty="0">
                <a:latin typeface="Arial" panose="020B0604020202020204" pitchFamily="34" charset="0"/>
                <a:ea typeface="Roboto"/>
                <a:cs typeface="Arial" panose="020B0604020202020204" pitchFamily="34" charset="0"/>
                <a:sym typeface="Roboto"/>
              </a:rPr>
              <a:t>Передумови створення системи  </a:t>
            </a:r>
            <a:r>
              <a:rPr lang="uk" sz="2400" b="1" dirty="0">
                <a:solidFill>
                  <a:schemeClr val="tx1"/>
                </a:solidFill>
                <a:highlight>
                  <a:srgbClr val="B9D6D5"/>
                </a:highlight>
                <a:latin typeface="Arial" panose="020B0604020202020204" pitchFamily="34" charset="0"/>
                <a:ea typeface="Roboto"/>
                <a:cs typeface="Arial" panose="020B0604020202020204" pitchFamily="34" charset="0"/>
                <a:sym typeface="Roboto"/>
              </a:rPr>
              <a:t>антикорупційних органів в Україні</a:t>
            </a:r>
            <a:endParaRPr sz="24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87" name="Google Shape;187;p25"/>
          <p:cNvSpPr txBox="1"/>
          <p:nvPr/>
        </p:nvSpPr>
        <p:spPr>
          <a:xfrm>
            <a:off x="879987" y="1368550"/>
            <a:ext cx="4872785" cy="3298309"/>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300" dirty="0">
                <a:latin typeface="Arial" panose="020B0604020202020204" pitchFamily="34" charset="0"/>
                <a:ea typeface="Helvetica Neue"/>
                <a:cs typeface="Arial" panose="020B0604020202020204" pitchFamily="34" charset="0"/>
                <a:sym typeface="Helvetica Neue"/>
              </a:rPr>
              <a:t>Революція Гідності 2014 року вплинула на велику кількість сфер в Україні. Однією з таких сфер стала антикорупційна. Проблема корупції і так не була новою для України, але в</a:t>
            </a:r>
            <a:br>
              <a:rPr lang="uk" sz="1300" dirty="0">
                <a:latin typeface="Arial" panose="020B0604020202020204" pitchFamily="34" charset="0"/>
                <a:ea typeface="Helvetica Neue"/>
                <a:cs typeface="Arial" panose="020B0604020202020204" pitchFamily="34" charset="0"/>
                <a:sym typeface="Helvetica Neue"/>
              </a:rPr>
            </a:br>
            <a:r>
              <a:rPr lang="uk" sz="1300" dirty="0">
                <a:latin typeface="Arial" panose="020B0604020202020204" pitchFamily="34" charset="0"/>
                <a:ea typeface="Helvetica Neue"/>
                <a:cs typeface="Arial" panose="020B0604020202020204" pitchFamily="34" charset="0"/>
                <a:sym typeface="Helvetica Neue"/>
              </a:rPr>
              <a:t>2014 році, після втечі екс-президента Віктора Януковича, ситуація була критичною. </a:t>
            </a:r>
            <a:endParaRPr sz="1300" dirty="0">
              <a:latin typeface="Arial" panose="020B0604020202020204" pitchFamily="34" charset="0"/>
              <a:ea typeface="Helvetica Neue"/>
              <a:cs typeface="Arial" panose="020B0604020202020204" pitchFamily="34" charset="0"/>
              <a:sym typeface="Helvetica Neue"/>
            </a:endParaRPr>
          </a:p>
          <a:p>
            <a:pPr marL="0" lvl="0" indent="0" algn="just" rtl="0">
              <a:spcBef>
                <a:spcPts val="1000"/>
              </a:spcBef>
              <a:spcAft>
                <a:spcPts val="0"/>
              </a:spcAft>
              <a:buNone/>
            </a:pPr>
            <a:r>
              <a:rPr lang="uk" sz="1300" b="1" dirty="0">
                <a:latin typeface="Arial" panose="020B0604020202020204" pitchFamily="34" charset="0"/>
                <a:ea typeface="Helvetica Neue"/>
                <a:cs typeface="Arial" panose="020B0604020202020204" pitchFamily="34" charset="0"/>
                <a:sym typeface="Helvetica Neue"/>
              </a:rPr>
              <a:t>По-перше,</a:t>
            </a:r>
            <a:r>
              <a:rPr lang="en-US" sz="1300" b="1" dirty="0">
                <a:latin typeface="Arial" panose="020B0604020202020204" pitchFamily="34" charset="0"/>
                <a:ea typeface="Helvetica Neue"/>
                <a:cs typeface="Arial" panose="020B0604020202020204" pitchFamily="34" charset="0"/>
                <a:sym typeface="Helvetica Neue"/>
              </a:rPr>
              <a:t> </a:t>
            </a:r>
            <a:r>
              <a:rPr lang="uk" sz="1300" dirty="0">
                <a:latin typeface="Arial" panose="020B0604020202020204" pitchFamily="34" charset="0"/>
                <a:ea typeface="Helvetica Neue"/>
                <a:cs typeface="Arial" panose="020B0604020202020204" pitchFamily="34" charset="0"/>
                <a:sym typeface="Helvetica Neue"/>
              </a:rPr>
              <a:t>згідно</a:t>
            </a:r>
            <a:r>
              <a:rPr lang="en-US" sz="1300" dirty="0">
                <a:latin typeface="Arial" panose="020B0604020202020204" pitchFamily="34" charset="0"/>
                <a:ea typeface="Helvetica Neue"/>
                <a:cs typeface="Arial" panose="020B0604020202020204" pitchFamily="34" charset="0"/>
                <a:sym typeface="Helvetica Neue"/>
              </a:rPr>
              <a:t> </a:t>
            </a:r>
            <a:r>
              <a:rPr lang="uk" sz="1300" dirty="0">
                <a:latin typeface="Arial" panose="020B0604020202020204" pitchFamily="34" charset="0"/>
                <a:ea typeface="Helvetica Neue"/>
                <a:cs typeface="Arial" panose="020B0604020202020204" pitchFamily="34" charset="0"/>
                <a:sym typeface="Helvetica Neue"/>
              </a:rPr>
              <a:t>з</a:t>
            </a:r>
            <a:r>
              <a:rPr lang="en-US" sz="1300" dirty="0">
                <a:latin typeface="Arial" panose="020B0604020202020204" pitchFamily="34" charset="0"/>
                <a:ea typeface="Helvetica Neue"/>
                <a:cs typeface="Arial" panose="020B0604020202020204" pitchFamily="34" charset="0"/>
                <a:sym typeface="Helvetica Neue"/>
              </a:rPr>
              <a:t> </a:t>
            </a:r>
            <a:r>
              <a:rPr lang="uk" sz="1300" dirty="0">
                <a:latin typeface="Arial" panose="020B0604020202020204" pitchFamily="34" charset="0"/>
                <a:ea typeface="Helvetica Neue"/>
                <a:cs typeface="Arial" panose="020B0604020202020204" pitchFamily="34" charset="0"/>
                <a:sym typeface="Helvetica Neue"/>
              </a:rPr>
              <a:t>Індексом сприйняття корупції від Transparency International Україна посідала 142 зі 175 місць в світі за станом корупції і мала 26 балів зі 100. </a:t>
            </a:r>
            <a:endParaRPr sz="1300" dirty="0">
              <a:latin typeface="Arial" panose="020B0604020202020204" pitchFamily="34" charset="0"/>
              <a:ea typeface="Helvetica Neue"/>
              <a:cs typeface="Arial" panose="020B0604020202020204" pitchFamily="34" charset="0"/>
              <a:sym typeface="Helvetica Neue"/>
            </a:endParaRPr>
          </a:p>
          <a:p>
            <a:pPr marL="0" lvl="0" indent="0" algn="just" rtl="0">
              <a:spcBef>
                <a:spcPts val="1000"/>
              </a:spcBef>
              <a:spcAft>
                <a:spcPts val="0"/>
              </a:spcAft>
              <a:buNone/>
            </a:pPr>
            <a:r>
              <a:rPr lang="uk" sz="1300" b="1" dirty="0">
                <a:latin typeface="Arial" panose="020B0604020202020204" pitchFamily="34" charset="0"/>
                <a:ea typeface="Helvetica Neue"/>
                <a:cs typeface="Arial" panose="020B0604020202020204" pitchFamily="34" charset="0"/>
                <a:sym typeface="Helvetica Neue"/>
              </a:rPr>
              <a:t>По-друге, </a:t>
            </a:r>
            <a:r>
              <a:rPr lang="uk" sz="1300" dirty="0">
                <a:latin typeface="Arial" panose="020B0604020202020204" pitchFamily="34" charset="0"/>
                <a:ea typeface="Helvetica Neue"/>
                <a:cs typeface="Arial" panose="020B0604020202020204" pitchFamily="34" charset="0"/>
                <a:sym typeface="Helvetica Neue"/>
              </a:rPr>
              <a:t>українське суспільство, отримавши доступ до Межигір’я, нарешті побачило наскільки масштабною була ця проблема. </a:t>
            </a:r>
            <a:endParaRPr sz="1300" dirty="0">
              <a:latin typeface="Arial" panose="020B0604020202020204" pitchFamily="34" charset="0"/>
              <a:ea typeface="Helvetica Neue"/>
              <a:cs typeface="Arial" panose="020B0604020202020204" pitchFamily="34" charset="0"/>
              <a:sym typeface="Helvetica Neue"/>
            </a:endParaRPr>
          </a:p>
          <a:p>
            <a:pPr marL="0" lvl="0" indent="0" algn="just" rtl="0">
              <a:spcBef>
                <a:spcPts val="1000"/>
              </a:spcBef>
              <a:spcAft>
                <a:spcPts val="1000"/>
              </a:spcAft>
              <a:buNone/>
            </a:pPr>
            <a:r>
              <a:rPr lang="uk" sz="1300" dirty="0">
                <a:latin typeface="Arial" panose="020B0604020202020204" pitchFamily="34" charset="0"/>
                <a:ea typeface="Helvetica Neue"/>
                <a:cs typeface="Arial" panose="020B0604020202020204" pitchFamily="34" charset="0"/>
                <a:sym typeface="Helvetica Neue"/>
              </a:rPr>
              <a:t>Так в Україні з'явився новий запит </a:t>
            </a:r>
            <a:r>
              <a:rPr lang="en-US" sz="1300" dirty="0">
                <a:latin typeface="Arial" panose="020B0604020202020204" pitchFamily="34" charset="0"/>
                <a:ea typeface="Helvetica Neue"/>
                <a:cs typeface="Arial" panose="020B0604020202020204" pitchFamily="34" charset="0"/>
                <a:sym typeface="Helvetica Neue"/>
              </a:rPr>
              <a:t>–</a:t>
            </a:r>
            <a:r>
              <a:rPr lang="uk" sz="1300" dirty="0">
                <a:latin typeface="Arial" panose="020B0604020202020204" pitchFamily="34" charset="0"/>
                <a:ea typeface="Helvetica Neue"/>
                <a:cs typeface="Arial" panose="020B0604020202020204" pitchFamily="34" charset="0"/>
                <a:sym typeface="Helvetica Neue"/>
              </a:rPr>
              <a:t> запит на боротьбу з корупцією.</a:t>
            </a:r>
            <a:endParaRPr sz="1300" dirty="0">
              <a:latin typeface="Arial" panose="020B0604020202020204" pitchFamily="34" charset="0"/>
              <a:ea typeface="Helvetica Neue"/>
              <a:cs typeface="Arial" panose="020B0604020202020204" pitchFamily="34" charset="0"/>
              <a:sym typeface="Helvetica Neue"/>
            </a:endParaRPr>
          </a:p>
        </p:txBody>
      </p:sp>
      <p:pic>
        <p:nvPicPr>
          <p:cNvPr id="188" name="Google Shape;188;p25"/>
          <p:cNvPicPr preferRelativeResize="0"/>
          <p:nvPr/>
        </p:nvPicPr>
        <p:blipFill>
          <a:blip r:embed="rId3">
            <a:alphaModFix/>
          </a:blip>
          <a:stretch>
            <a:fillRect/>
          </a:stretch>
        </p:blipFill>
        <p:spPr>
          <a:xfrm>
            <a:off x="6038038" y="1373027"/>
            <a:ext cx="2549123" cy="1433875"/>
          </a:xfrm>
          <a:prstGeom prst="rect">
            <a:avLst/>
          </a:prstGeom>
          <a:noFill/>
          <a:ln>
            <a:noFill/>
          </a:ln>
        </p:spPr>
      </p:pic>
      <p:pic>
        <p:nvPicPr>
          <p:cNvPr id="189" name="Google Shape;189;p25"/>
          <p:cNvPicPr preferRelativeResize="0"/>
          <p:nvPr/>
        </p:nvPicPr>
        <p:blipFill>
          <a:blip r:embed="rId4">
            <a:alphaModFix/>
          </a:blip>
          <a:stretch>
            <a:fillRect/>
          </a:stretch>
        </p:blipFill>
        <p:spPr>
          <a:xfrm>
            <a:off x="6038037" y="3101100"/>
            <a:ext cx="2549123" cy="1433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p:nvPr/>
        </p:nvSpPr>
        <p:spPr>
          <a:xfrm>
            <a:off x="448795" y="1378358"/>
            <a:ext cx="6333005" cy="3139291"/>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Clr>
                <a:srgbClr val="B9D6D5"/>
              </a:buClr>
              <a:buSzPts val="1200"/>
              <a:buFont typeface="Wingdings" panose="05000000000000000000" pitchFamily="2" charset="2"/>
              <a:buChar char="l"/>
            </a:pPr>
            <a:r>
              <a:rPr lang="uk" sz="1600" b="1" dirty="0">
                <a:solidFill>
                  <a:schemeClr val="tx1"/>
                </a:solidFill>
                <a:latin typeface="Arial" panose="020B0604020202020204" pitchFamily="34" charset="0"/>
                <a:ea typeface="Helvetica Neue"/>
                <a:cs typeface="Arial" panose="020B0604020202020204" pitchFamily="34" charset="0"/>
                <a:sym typeface="Helvetica Neue"/>
              </a:rPr>
              <a:t>Національне агентство з питань запобігання корупції (НАЗК), </a:t>
            </a:r>
            <a:r>
              <a:rPr lang="uk" sz="1600" dirty="0">
                <a:solidFill>
                  <a:schemeClr val="tx1"/>
                </a:solidFill>
                <a:latin typeface="Arial" panose="020B0604020202020204" pitchFamily="34" charset="0"/>
                <a:ea typeface="Helvetica Neue"/>
                <a:cs typeface="Arial" panose="020B0604020202020204" pitchFamily="34" charset="0"/>
                <a:sym typeface="Helvetica Neue"/>
              </a:rPr>
              <a:t>створення якого передбачалося прийнятим в 2014 році Законом України «Про запобігання корупції».</a:t>
            </a:r>
          </a:p>
          <a:p>
            <a:pPr marL="457200" lvl="0" indent="-304800" algn="just" rtl="0">
              <a:spcBef>
                <a:spcPts val="0"/>
              </a:spcBef>
              <a:spcAft>
                <a:spcPts val="0"/>
              </a:spcAft>
              <a:buClr>
                <a:srgbClr val="B9D6D5"/>
              </a:buClr>
              <a:buSzPts val="1200"/>
              <a:buFont typeface="Wingdings" panose="05000000000000000000" pitchFamily="2" charset="2"/>
              <a:buChar char="l"/>
            </a:pPr>
            <a:endParaRPr lang="uk" sz="1600" dirty="0">
              <a:solidFill>
                <a:schemeClr val="tx1"/>
              </a:solidFill>
              <a:latin typeface="Arial" panose="020B0604020202020204" pitchFamily="34" charset="0"/>
              <a:ea typeface="Helvetica Neue"/>
              <a:cs typeface="Arial" panose="020B0604020202020204" pitchFamily="34" charset="0"/>
              <a:sym typeface="Helvetica Neue"/>
            </a:endParaRPr>
          </a:p>
          <a:p>
            <a:pPr marL="438150" lvl="0" indent="-285750" algn="just" rtl="0">
              <a:spcBef>
                <a:spcPts val="0"/>
              </a:spcBef>
              <a:spcAft>
                <a:spcPts val="0"/>
              </a:spcAft>
              <a:buClr>
                <a:srgbClr val="B9D6D5"/>
              </a:buClr>
              <a:buSzPts val="1200"/>
              <a:buFont typeface="Wingdings" panose="05000000000000000000" pitchFamily="2" charset="2"/>
              <a:buChar char="l"/>
            </a:pPr>
            <a:endParaRPr sz="1600" dirty="0">
              <a:solidFill>
                <a:schemeClr val="tx1"/>
              </a:solidFill>
              <a:latin typeface="Arial" panose="020B0604020202020204" pitchFamily="34" charset="0"/>
              <a:ea typeface="Helvetica Neue"/>
              <a:cs typeface="Arial" panose="020B0604020202020204" pitchFamily="34" charset="0"/>
              <a:sym typeface="Helvetica Neue"/>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uk" sz="1600" b="1" dirty="0">
                <a:solidFill>
                  <a:schemeClr val="tx1"/>
                </a:solidFill>
                <a:latin typeface="Arial" panose="020B0604020202020204" pitchFamily="34" charset="0"/>
                <a:ea typeface="Helvetica Neue"/>
                <a:cs typeface="Arial" panose="020B0604020202020204" pitchFamily="34" charset="0"/>
                <a:sym typeface="Helvetica Neue"/>
              </a:rPr>
              <a:t>Національне антикорупційне бюро України (НАБУ),</a:t>
            </a:r>
            <a:r>
              <a:rPr lang="uk" sz="1600" dirty="0">
                <a:solidFill>
                  <a:schemeClr val="tx1"/>
                </a:solidFill>
                <a:latin typeface="Arial" panose="020B0604020202020204" pitchFamily="34" charset="0"/>
                <a:ea typeface="Helvetica Neue"/>
                <a:cs typeface="Arial" panose="020B0604020202020204" pitchFamily="34" charset="0"/>
                <a:sym typeface="Helvetica Neue"/>
              </a:rPr>
              <a:t> що було створено в результаті прийняття в 2014 році Закону України «Про Національне антикорупційне бюро України».</a:t>
            </a:r>
          </a:p>
          <a:p>
            <a:pPr marL="457200" lvl="0" indent="-304800" algn="just" rtl="0">
              <a:spcBef>
                <a:spcPts val="0"/>
              </a:spcBef>
              <a:spcAft>
                <a:spcPts val="0"/>
              </a:spcAft>
              <a:buClr>
                <a:srgbClr val="B9D6D5"/>
              </a:buClr>
              <a:buSzPts val="1200"/>
              <a:buFont typeface="Wingdings" panose="05000000000000000000" pitchFamily="2" charset="2"/>
              <a:buChar char="l"/>
            </a:pPr>
            <a:endParaRPr lang="uk" sz="1600" dirty="0">
              <a:solidFill>
                <a:schemeClr val="tx1"/>
              </a:solidFill>
              <a:latin typeface="Arial" panose="020B0604020202020204" pitchFamily="34" charset="0"/>
              <a:ea typeface="Helvetica Neue"/>
              <a:cs typeface="Arial" panose="020B0604020202020204" pitchFamily="34" charset="0"/>
              <a:sym typeface="Helvetica Neue"/>
            </a:endParaRPr>
          </a:p>
          <a:p>
            <a:pPr marL="438150" lvl="0" indent="-285750" algn="just" rtl="0">
              <a:spcBef>
                <a:spcPts val="0"/>
              </a:spcBef>
              <a:spcAft>
                <a:spcPts val="0"/>
              </a:spcAft>
              <a:buClr>
                <a:srgbClr val="B9D6D5"/>
              </a:buClr>
              <a:buSzPts val="1200"/>
              <a:buFont typeface="Wingdings" panose="05000000000000000000" pitchFamily="2" charset="2"/>
              <a:buChar char="l"/>
            </a:pPr>
            <a:endParaRPr sz="1600" dirty="0">
              <a:solidFill>
                <a:schemeClr val="tx1"/>
              </a:solidFill>
              <a:latin typeface="Arial" panose="020B0604020202020204" pitchFamily="34" charset="0"/>
              <a:ea typeface="Helvetica Neue"/>
              <a:cs typeface="Arial" panose="020B0604020202020204" pitchFamily="34" charset="0"/>
              <a:sym typeface="Helvetica Neue"/>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uk" sz="1600" b="1" dirty="0">
                <a:solidFill>
                  <a:schemeClr val="tx1"/>
                </a:solidFill>
                <a:latin typeface="Arial" panose="020B0604020202020204" pitchFamily="34" charset="0"/>
                <a:ea typeface="Helvetica Neue"/>
                <a:cs typeface="Arial" panose="020B0604020202020204" pitchFamily="34" charset="0"/>
                <a:sym typeface="Helvetica Neue"/>
              </a:rPr>
              <a:t>Національна рада з питань антикорупційної політики, </a:t>
            </a:r>
            <a:r>
              <a:rPr lang="uk" sz="1600" dirty="0">
                <a:solidFill>
                  <a:schemeClr val="tx1"/>
                </a:solidFill>
                <a:latin typeface="Arial" panose="020B0604020202020204" pitchFamily="34" charset="0"/>
                <a:ea typeface="Helvetica Neue"/>
                <a:cs typeface="Arial" panose="020B0604020202020204" pitchFamily="34" charset="0"/>
                <a:sym typeface="Helvetica Neue"/>
              </a:rPr>
              <a:t>створена указом Президента України в 2014 році.</a:t>
            </a:r>
            <a:endParaRPr sz="1600" dirty="0">
              <a:solidFill>
                <a:schemeClr val="tx1"/>
              </a:solidFill>
              <a:latin typeface="Arial" panose="020B0604020202020204" pitchFamily="34" charset="0"/>
              <a:ea typeface="Helvetica Neue"/>
              <a:cs typeface="Arial" panose="020B0604020202020204" pitchFamily="34" charset="0"/>
              <a:sym typeface="Helvetica Neue"/>
            </a:endParaRPr>
          </a:p>
        </p:txBody>
      </p:sp>
      <p:sp>
        <p:nvSpPr>
          <p:cNvPr id="195" name="Google Shape;195;p26"/>
          <p:cNvSpPr/>
          <p:nvPr/>
        </p:nvSpPr>
        <p:spPr>
          <a:xfrm rot="5400000">
            <a:off x="5731683" y="1711533"/>
            <a:ext cx="5162100" cy="1739034"/>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97" name="Google Shape;197;p26"/>
          <p:cNvSpPr txBox="1">
            <a:spLocks noGrp="1"/>
          </p:cNvSpPr>
          <p:nvPr>
            <p:ph type="title"/>
          </p:nvPr>
        </p:nvSpPr>
        <p:spPr>
          <a:xfrm>
            <a:off x="905265" y="228500"/>
            <a:ext cx="6270000" cy="103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2600" b="1" dirty="0">
                <a:latin typeface="Arial" panose="020B0604020202020204" pitchFamily="34" charset="0"/>
                <a:ea typeface="Roboto"/>
                <a:cs typeface="Arial" panose="020B0604020202020204" pitchFamily="34" charset="0"/>
                <a:sym typeface="Roboto"/>
              </a:rPr>
              <a:t>З 2014 року були створені наступні </a:t>
            </a:r>
            <a:r>
              <a:rPr lang="uk" sz="2600" b="1" dirty="0">
                <a:solidFill>
                  <a:schemeClr val="tx1"/>
                </a:solidFill>
                <a:highlight>
                  <a:srgbClr val="B9D6D5"/>
                </a:highlight>
                <a:latin typeface="Arial" panose="020B0604020202020204" pitchFamily="34" charset="0"/>
                <a:ea typeface="Roboto"/>
                <a:cs typeface="Arial" panose="020B0604020202020204" pitchFamily="34" charset="0"/>
                <a:sym typeface="Roboto"/>
              </a:rPr>
              <a:t>антикорупційні органи: </a:t>
            </a:r>
            <a:endParaRPr sz="40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243787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p:nvPr/>
        </p:nvSpPr>
        <p:spPr>
          <a:xfrm>
            <a:off x="403075" y="1332308"/>
            <a:ext cx="7771661" cy="2954625"/>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Clr>
                <a:srgbClr val="B9D6D5"/>
              </a:buClr>
              <a:buSzPts val="1200"/>
              <a:buFont typeface="Wingdings" panose="05000000000000000000" pitchFamily="2" charset="2"/>
              <a:buChar char="l"/>
            </a:pPr>
            <a:r>
              <a:rPr lang="uk" sz="1500" b="1" dirty="0">
                <a:solidFill>
                  <a:schemeClr val="tx1"/>
                </a:solidFill>
                <a:latin typeface="Arial" panose="020B0604020202020204" pitchFamily="34" charset="0"/>
                <a:ea typeface="Helvetica Neue"/>
                <a:cs typeface="Arial" panose="020B0604020202020204" pitchFamily="34" charset="0"/>
                <a:sym typeface="Helvetica Neue"/>
              </a:rPr>
              <a:t>Спеціалізована антикорупційна прокуратура (САП), </a:t>
            </a:r>
            <a:r>
              <a:rPr lang="uk" sz="1500" dirty="0">
                <a:solidFill>
                  <a:schemeClr val="tx1"/>
                </a:solidFill>
                <a:latin typeface="Arial" panose="020B0604020202020204" pitchFamily="34" charset="0"/>
                <a:ea typeface="Helvetica Neue"/>
                <a:cs typeface="Arial" panose="020B0604020202020204" pitchFamily="34" charset="0"/>
                <a:sym typeface="Helvetica Neue"/>
              </a:rPr>
              <a:t>що являє собою самостійний структурний підрозділ Офіс Генерального прокурора, була утворена Наказом Генерального прокурора в 2015 році.</a:t>
            </a:r>
          </a:p>
          <a:p>
            <a:pPr marL="457200" lvl="0" indent="-304800" algn="just" rtl="0">
              <a:spcBef>
                <a:spcPts val="0"/>
              </a:spcBef>
              <a:spcAft>
                <a:spcPts val="0"/>
              </a:spcAft>
              <a:buClr>
                <a:srgbClr val="B9D6D5"/>
              </a:buClr>
              <a:buSzPts val="1200"/>
              <a:buFont typeface="Wingdings" panose="05000000000000000000" pitchFamily="2" charset="2"/>
              <a:buChar char="l"/>
            </a:pPr>
            <a:endParaRPr sz="1500" dirty="0">
              <a:solidFill>
                <a:schemeClr val="tx1"/>
              </a:solidFill>
              <a:latin typeface="Arial" panose="020B0604020202020204" pitchFamily="34" charset="0"/>
              <a:ea typeface="Helvetica Neue"/>
              <a:cs typeface="Arial" panose="020B0604020202020204" pitchFamily="34" charset="0"/>
              <a:sym typeface="Helvetica Neue"/>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uk" sz="1500" b="1" dirty="0">
                <a:solidFill>
                  <a:schemeClr val="tx1"/>
                </a:solidFill>
                <a:latin typeface="Arial" panose="020B0604020202020204" pitchFamily="34" charset="0"/>
                <a:ea typeface="Helvetica Neue"/>
                <a:cs typeface="Arial" panose="020B0604020202020204" pitchFamily="34" charset="0"/>
                <a:sym typeface="Helvetica Neue"/>
              </a:rPr>
              <a:t>Національне агентство України з питань виявлення, розшуку та управління активами, одержаними від корупційних та інших злочинів (АРМА), </a:t>
            </a:r>
            <a:r>
              <a:rPr lang="uk" sz="1500" dirty="0">
                <a:solidFill>
                  <a:schemeClr val="tx1"/>
                </a:solidFill>
                <a:latin typeface="Arial" panose="020B0604020202020204" pitchFamily="34" charset="0"/>
                <a:ea typeface="Helvetica Neue"/>
                <a:cs typeface="Arial" panose="020B0604020202020204" pitchFamily="34" charset="0"/>
                <a:sym typeface="Helvetica Neue"/>
              </a:rPr>
              <a:t>утворене в 2015 році в результаті прийняття Закону України «Про Національне агентство України з питань виявлення, розшуку та управління активами, одержаними від корупційних та інших злочинів».</a:t>
            </a:r>
          </a:p>
          <a:p>
            <a:pPr marL="438150" lvl="0" indent="-285750" algn="just" rtl="0">
              <a:spcBef>
                <a:spcPts val="0"/>
              </a:spcBef>
              <a:spcAft>
                <a:spcPts val="0"/>
              </a:spcAft>
              <a:buClr>
                <a:srgbClr val="B9D6D5"/>
              </a:buClr>
              <a:buSzPts val="1200"/>
              <a:buFont typeface="Wingdings" panose="05000000000000000000" pitchFamily="2" charset="2"/>
              <a:buChar char="l"/>
            </a:pPr>
            <a:endParaRPr sz="1500" dirty="0">
              <a:solidFill>
                <a:schemeClr val="tx1"/>
              </a:solidFill>
              <a:latin typeface="Arial" panose="020B0604020202020204" pitchFamily="34" charset="0"/>
              <a:ea typeface="Helvetica Neue"/>
              <a:cs typeface="Arial" panose="020B0604020202020204" pitchFamily="34" charset="0"/>
              <a:sym typeface="Helvetica Neue"/>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uk" sz="1500" b="1" dirty="0">
                <a:solidFill>
                  <a:schemeClr val="tx1"/>
                </a:solidFill>
                <a:latin typeface="Arial" panose="020B0604020202020204" pitchFamily="34" charset="0"/>
                <a:ea typeface="Helvetica Neue"/>
                <a:cs typeface="Arial" panose="020B0604020202020204" pitchFamily="34" charset="0"/>
                <a:sym typeface="Helvetica Neue"/>
              </a:rPr>
              <a:t>Вищий антикорупційний суд (ВАКС),</a:t>
            </a:r>
            <a:r>
              <a:rPr lang="uk" sz="1500" dirty="0">
                <a:solidFill>
                  <a:schemeClr val="tx1"/>
                </a:solidFill>
                <a:latin typeface="Arial" panose="020B0604020202020204" pitchFamily="34" charset="0"/>
                <a:ea typeface="Helvetica Neue"/>
                <a:cs typeface="Arial" panose="020B0604020202020204" pitchFamily="34" charset="0"/>
                <a:sym typeface="Helvetica Neue"/>
              </a:rPr>
              <a:t> утворений в 2019 році в результаті прийняття Закону України «Про Вищий антикорупційний суд».</a:t>
            </a:r>
            <a:endParaRPr sz="1500" dirty="0">
              <a:solidFill>
                <a:schemeClr val="tx1"/>
              </a:solidFill>
              <a:latin typeface="Arial" panose="020B0604020202020204" pitchFamily="34" charset="0"/>
              <a:ea typeface="Helvetica Neue"/>
              <a:cs typeface="Arial" panose="020B0604020202020204" pitchFamily="34" charset="0"/>
              <a:sym typeface="Helvetica Neue"/>
            </a:endParaRPr>
          </a:p>
        </p:txBody>
      </p:sp>
      <p:sp>
        <p:nvSpPr>
          <p:cNvPr id="8" name="Google Shape;197;p26">
            <a:extLst>
              <a:ext uri="{FF2B5EF4-FFF2-40B4-BE49-F238E27FC236}">
                <a16:creationId xmlns:a16="http://schemas.microsoft.com/office/drawing/2014/main" id="{9C947CEF-1BB3-42A9-B7D6-3B9A4D31B05B}"/>
              </a:ext>
            </a:extLst>
          </p:cNvPr>
          <p:cNvSpPr txBox="1">
            <a:spLocks noGrp="1"/>
          </p:cNvSpPr>
          <p:nvPr>
            <p:ph type="title"/>
          </p:nvPr>
        </p:nvSpPr>
        <p:spPr>
          <a:xfrm>
            <a:off x="874775" y="281162"/>
            <a:ext cx="7940815" cy="82296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uk" sz="2600" b="1" dirty="0">
                <a:latin typeface="Arial" panose="020B0604020202020204" pitchFamily="34" charset="0"/>
                <a:ea typeface="Roboto"/>
                <a:cs typeface="Arial" panose="020B0604020202020204" pitchFamily="34" charset="0"/>
                <a:sym typeface="Roboto"/>
              </a:rPr>
              <a:t>З 2014 року були створені наступні </a:t>
            </a:r>
            <a:r>
              <a:rPr lang="uk" sz="2600" b="1" dirty="0">
                <a:solidFill>
                  <a:schemeClr val="tx1"/>
                </a:solidFill>
                <a:highlight>
                  <a:srgbClr val="B9D6D5"/>
                </a:highlight>
                <a:latin typeface="Arial" panose="020B0604020202020204" pitchFamily="34" charset="0"/>
                <a:ea typeface="Roboto"/>
                <a:cs typeface="Arial" panose="020B0604020202020204" pitchFamily="34" charset="0"/>
                <a:sym typeface="Roboto"/>
              </a:rPr>
              <a:t>антикорупційні органи: </a:t>
            </a:r>
            <a:endParaRPr sz="40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27"/>
          <p:cNvSpPr txBox="1"/>
          <p:nvPr/>
        </p:nvSpPr>
        <p:spPr>
          <a:xfrm>
            <a:off x="863130" y="1226479"/>
            <a:ext cx="7393902" cy="32162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uk" b="1" dirty="0">
                <a:solidFill>
                  <a:srgbClr val="1D1C1D"/>
                </a:solidFill>
                <a:latin typeface="Arial" panose="020B0604020202020204" pitchFamily="34" charset="0"/>
              </a:rPr>
              <a:t>Національне агентство з питань запобігання корупції (НАЗК)</a:t>
            </a:r>
            <a:endParaRPr b="1" dirty="0">
              <a:solidFill>
                <a:srgbClr val="1D1C1D"/>
              </a:solidFill>
              <a:latin typeface="Arial" panose="020B0604020202020204" pitchFamily="34" charset="0"/>
            </a:endParaRPr>
          </a:p>
          <a:p>
            <a:pPr marL="0" lvl="0" indent="0" algn="l" rtl="0">
              <a:spcBef>
                <a:spcPts val="0"/>
              </a:spcBef>
              <a:spcAft>
                <a:spcPts val="0"/>
              </a:spcAft>
              <a:buClr>
                <a:schemeClr val="dk1"/>
              </a:buClr>
              <a:buSzPts val="1100"/>
              <a:buFont typeface="Arial"/>
              <a:buNone/>
            </a:pPr>
            <a:r>
              <a:rPr lang="uk" sz="1400" dirty="0">
                <a:solidFill>
                  <a:schemeClr val="bg1">
                    <a:lumMod val="50000"/>
                  </a:schemeClr>
                </a:solidFill>
                <a:latin typeface="Arial" panose="020B0604020202020204" pitchFamily="34" charset="0"/>
              </a:rPr>
              <a:t>орган виконавчої влади</a:t>
            </a:r>
          </a:p>
          <a:p>
            <a:pPr marL="0" lvl="0" indent="0" algn="l" rtl="0">
              <a:spcBef>
                <a:spcPts val="0"/>
              </a:spcBef>
              <a:spcAft>
                <a:spcPts val="0"/>
              </a:spcAft>
              <a:buClr>
                <a:schemeClr val="dk1"/>
              </a:buClr>
              <a:buSzPts val="1100"/>
              <a:buFont typeface="Arial"/>
              <a:buNone/>
            </a:pPr>
            <a:endParaRPr lang="uk" sz="1400" dirty="0">
              <a:solidFill>
                <a:schemeClr val="bg1">
                  <a:lumMod val="50000"/>
                </a:schemeClr>
              </a:solidFill>
              <a:latin typeface="Arial" panose="020B0604020202020204" pitchFamily="34" charset="0"/>
            </a:endParaRPr>
          </a:p>
          <a:p>
            <a:pPr marL="324000" lvl="0" indent="-324000" algn="l" rtl="0">
              <a:spcBef>
                <a:spcPts val="0"/>
              </a:spcBef>
              <a:spcAft>
                <a:spcPts val="600"/>
              </a:spcAft>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rPr>
              <a:t>Перевіряє електронні декларації, звіти політичних партій та факти щодо наявності конфлікту інтересів</a:t>
            </a:r>
          </a:p>
          <a:p>
            <a:pPr marL="324000" lvl="0" indent="-324000" algn="l" rtl="0">
              <a:spcBef>
                <a:spcPts val="0"/>
              </a:spcBef>
              <a:spcAft>
                <a:spcPts val="600"/>
              </a:spcAft>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rPr>
              <a:t>Розробляє проекти Антикорупційної стратегії та Державної програми з ії виконання Погоджує антикорупційні програми інших органів </a:t>
            </a:r>
          </a:p>
          <a:p>
            <a:pPr marL="324000" lvl="0" indent="-324000" algn="l" rtl="0">
              <a:spcBef>
                <a:spcPts val="0"/>
              </a:spcBef>
              <a:spcAft>
                <a:spcPts val="600"/>
              </a:spcAft>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rPr>
              <a:t>Взаємодіє з викривачами</a:t>
            </a:r>
          </a:p>
          <a:p>
            <a:pPr marL="324000" lvl="0" indent="-324000" algn="l" rtl="0">
              <a:spcBef>
                <a:spcPts val="0"/>
              </a:spcBef>
              <a:spcAft>
                <a:spcPts val="600"/>
              </a:spcAft>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rPr>
              <a:t>Складає адміністративні протоколи про вчинення високопосадовцями правопорушень, пов'язаних з корупцією</a:t>
            </a:r>
          </a:p>
          <a:p>
            <a:pPr marL="324000" lvl="0" indent="-324000" algn="l" rtl="0">
              <a:spcBef>
                <a:spcPts val="0"/>
              </a:spcBef>
              <a:spcAft>
                <a:spcPts val="600"/>
              </a:spcAft>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rPr>
              <a:t>Проводить антикорупційну експертизу проектів законів та актів КМУ</a:t>
            </a:r>
            <a:endParaRPr sz="1400" dirty="0">
              <a:solidFill>
                <a:srgbClr val="1D1C1D"/>
              </a:solidFill>
              <a:latin typeface="Arial" panose="020B0604020202020204" pitchFamily="34" charset="0"/>
            </a:endParaRPr>
          </a:p>
          <a:p>
            <a:pPr marL="0" lvl="0" indent="0" algn="l" rtl="0">
              <a:spcBef>
                <a:spcPts val="0"/>
              </a:spcBef>
              <a:spcAft>
                <a:spcPts val="0"/>
              </a:spcAft>
              <a:buNone/>
            </a:pPr>
            <a:endParaRPr sz="1400" dirty="0">
              <a:latin typeface="Arial" panose="020B0604020202020204" pitchFamily="34" charset="0"/>
            </a:endParaRPr>
          </a:p>
        </p:txBody>
      </p:sp>
      <p:sp>
        <p:nvSpPr>
          <p:cNvPr id="204" name="Google Shape;204;p27"/>
          <p:cNvSpPr txBox="1"/>
          <p:nvPr/>
        </p:nvSpPr>
        <p:spPr>
          <a:xfrm>
            <a:off x="863130" y="200810"/>
            <a:ext cx="7317043"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latin typeface="Arial" panose="020B0604020202020204" pitchFamily="34" charset="0"/>
              </a:rPr>
              <a:t>Формування політики та запобігання корупції</a:t>
            </a:r>
            <a:endParaRPr sz="3000" b="1" dirty="0">
              <a:latin typeface="Arial" panose="020B0604020202020204" pitchFamily="34" charset="0"/>
            </a:endParaRPr>
          </a:p>
        </p:txBody>
      </p:sp>
    </p:spTree>
    <p:extLst>
      <p:ext uri="{BB962C8B-B14F-4D97-AF65-F5344CB8AC3E}">
        <p14:creationId xmlns:p14="http://schemas.microsoft.com/office/powerpoint/2010/main" val="1352596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27"/>
          <p:cNvSpPr txBox="1"/>
          <p:nvPr/>
        </p:nvSpPr>
        <p:spPr>
          <a:xfrm>
            <a:off x="913478" y="268543"/>
            <a:ext cx="7317043"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latin typeface="Arial" panose="020B0604020202020204" pitchFamily="34" charset="0"/>
              </a:rPr>
              <a:t>Формування політики та запобігання корупції</a:t>
            </a:r>
            <a:endParaRPr sz="3000" b="1" dirty="0">
              <a:latin typeface="Arial" panose="020B0604020202020204" pitchFamily="34" charset="0"/>
            </a:endParaRPr>
          </a:p>
        </p:txBody>
      </p:sp>
      <p:sp>
        <p:nvSpPr>
          <p:cNvPr id="205" name="Google Shape;205;p27"/>
          <p:cNvSpPr txBox="1"/>
          <p:nvPr/>
        </p:nvSpPr>
        <p:spPr>
          <a:xfrm>
            <a:off x="913478" y="1396656"/>
            <a:ext cx="7768806" cy="2885375"/>
          </a:xfrm>
          <a:prstGeom prst="rect">
            <a:avLst/>
          </a:prstGeom>
          <a:noFill/>
          <a:ln>
            <a:noFill/>
          </a:ln>
        </p:spPr>
        <p:txBody>
          <a:bodyPr spcFirstLastPara="1" wrap="square" lIns="91425" tIns="91425" rIns="91425" bIns="91425" anchor="t" anchorCtr="0">
            <a:spAutoFit/>
          </a:bodyPr>
          <a:lstStyle/>
          <a:p>
            <a:pPr marR="190500" lvl="0" rtl="0">
              <a:spcBef>
                <a:spcPts val="0"/>
              </a:spcBef>
              <a:spcAft>
                <a:spcPts val="0"/>
              </a:spcAft>
              <a:buClr>
                <a:schemeClr val="dk1"/>
              </a:buClr>
              <a:buSzPts val="1100"/>
            </a:pPr>
            <a:r>
              <a:rPr lang="uk" sz="1800" b="1" dirty="0">
                <a:solidFill>
                  <a:srgbClr val="1D1C1D"/>
                </a:solidFill>
                <a:latin typeface="Arial" panose="020B0604020202020204" pitchFamily="34" charset="0"/>
              </a:rPr>
              <a:t>Верховна Рада України (ВРУ)</a:t>
            </a:r>
            <a:endParaRPr sz="1800" b="1" dirty="0">
              <a:solidFill>
                <a:srgbClr val="1D1C1D"/>
              </a:solidFill>
              <a:latin typeface="Arial" panose="020B0604020202020204" pitchFamily="34" charset="0"/>
            </a:endParaRPr>
          </a:p>
          <a:p>
            <a:pPr>
              <a:buClr>
                <a:schemeClr val="dk1"/>
              </a:buClr>
              <a:buSzPts val="1100"/>
            </a:pPr>
            <a:r>
              <a:rPr lang="uk" sz="1400" dirty="0">
                <a:solidFill>
                  <a:schemeClr val="bg1">
                    <a:lumMod val="50000"/>
                  </a:schemeClr>
                </a:solidFill>
                <a:latin typeface="Arial" panose="020B0604020202020204" pitchFamily="34" charset="0"/>
              </a:rPr>
              <a:t>законодавчий орган влади</a:t>
            </a:r>
            <a:endParaRPr sz="1400" dirty="0">
              <a:solidFill>
                <a:schemeClr val="bg1">
                  <a:lumMod val="50000"/>
                </a:schemeClr>
              </a:solidFill>
              <a:latin typeface="Arial" panose="020B0604020202020204" pitchFamily="34" charset="0"/>
            </a:endParaRPr>
          </a:p>
          <a:p>
            <a:pPr marL="285750" indent="-285750">
              <a:spcBef>
                <a:spcPts val="1200"/>
              </a:spcBef>
              <a:buClr>
                <a:srgbClr val="B9D6D5"/>
              </a:buClr>
              <a:buSzPts val="1000"/>
              <a:buFont typeface="Wingdings" panose="05000000000000000000" pitchFamily="2" charset="2"/>
              <a:buChar char="l"/>
            </a:pPr>
            <a:r>
              <a:rPr lang="uk" sz="1400" dirty="0">
                <a:solidFill>
                  <a:schemeClr val="tx1"/>
                </a:solidFill>
                <a:latin typeface="Arial" panose="020B0604020202020204" pitchFamily="34" charset="0"/>
              </a:rPr>
              <a:t>Ухвалює Антикорупційну стратегію</a:t>
            </a:r>
            <a:endParaRPr sz="1400" dirty="0">
              <a:solidFill>
                <a:schemeClr val="tx1"/>
              </a:solidFill>
              <a:latin typeface="Arial" panose="020B0604020202020204" pitchFamily="34" charset="0"/>
            </a:endParaRPr>
          </a:p>
          <a:p>
            <a:pPr marL="285750" indent="-285750">
              <a:spcBef>
                <a:spcPts val="1200"/>
              </a:spcBef>
              <a:buClr>
                <a:srgbClr val="B9D6D5"/>
              </a:buClr>
              <a:buSzPts val="1000"/>
              <a:buFont typeface="Wingdings" panose="05000000000000000000" pitchFamily="2" charset="2"/>
              <a:buChar char="l"/>
            </a:pPr>
            <a:r>
              <a:rPr lang="uk" sz="1400" dirty="0">
                <a:solidFill>
                  <a:schemeClr val="tx1"/>
                </a:solidFill>
                <a:latin typeface="Arial" panose="020B0604020202020204" pitchFamily="34" charset="0"/>
              </a:rPr>
              <a:t>Проводить тематичні парламентські слухання, антикорупційну експертизу законопроектів (у Комітеті з питань антикорупційної політики)</a:t>
            </a:r>
          </a:p>
          <a:p>
            <a:pPr marL="285750" indent="-285750">
              <a:spcBef>
                <a:spcPts val="600"/>
              </a:spcBef>
              <a:buClr>
                <a:srgbClr val="B9D6D5"/>
              </a:buClr>
              <a:buSzPts val="1000"/>
              <a:buFont typeface="Wingdings" panose="05000000000000000000" pitchFamily="2" charset="2"/>
              <a:buChar char="l"/>
            </a:pPr>
            <a:endParaRPr dirty="0">
              <a:solidFill>
                <a:schemeClr val="tx1"/>
              </a:solidFill>
              <a:latin typeface="Arial" panose="020B0604020202020204" pitchFamily="34" charset="0"/>
            </a:endParaRPr>
          </a:p>
          <a:p>
            <a:pPr marR="190500" lvl="0" rtl="0">
              <a:spcBef>
                <a:spcPts val="900"/>
              </a:spcBef>
              <a:spcAft>
                <a:spcPts val="0"/>
              </a:spcAft>
              <a:buClr>
                <a:schemeClr val="dk1"/>
              </a:buClr>
              <a:buSzPts val="1100"/>
            </a:pPr>
            <a:r>
              <a:rPr lang="uk" sz="1800" b="1" dirty="0">
                <a:solidFill>
                  <a:srgbClr val="1D1C1D"/>
                </a:solidFill>
                <a:latin typeface="Arial" panose="020B0604020202020204" pitchFamily="34" charset="0"/>
              </a:rPr>
              <a:t>Кабінет Міністрів України (КМУ)</a:t>
            </a:r>
            <a:endParaRPr sz="1800" b="1" dirty="0">
              <a:solidFill>
                <a:srgbClr val="1D1C1D"/>
              </a:solidFill>
              <a:latin typeface="Arial" panose="020B0604020202020204" pitchFamily="34" charset="0"/>
            </a:endParaRPr>
          </a:p>
          <a:p>
            <a:pPr lvl="0">
              <a:buClr>
                <a:schemeClr val="dk1"/>
              </a:buClr>
              <a:buSzPts val="1100"/>
            </a:pPr>
            <a:r>
              <a:rPr lang="uk" sz="1400" dirty="0">
                <a:solidFill>
                  <a:schemeClr val="bg1">
                    <a:lumMod val="50000"/>
                  </a:schemeClr>
                </a:solidFill>
                <a:latin typeface="Arial" panose="020B0604020202020204" pitchFamily="34" charset="0"/>
              </a:rPr>
              <a:t>вищий орган виконавчої влади</a:t>
            </a:r>
          </a:p>
          <a:p>
            <a:pPr marL="285750" lvl="0" indent="-285750">
              <a:spcBef>
                <a:spcPts val="600"/>
              </a:spcBef>
              <a:buClr>
                <a:srgbClr val="B9D6D5"/>
              </a:buClr>
              <a:buSzPts val="1000"/>
              <a:buFont typeface="Wingdings" panose="05000000000000000000" pitchFamily="2" charset="2"/>
              <a:buChar char="l"/>
            </a:pPr>
            <a:r>
              <a:rPr lang="uk" sz="1400" dirty="0">
                <a:solidFill>
                  <a:schemeClr val="tx1"/>
                </a:solidFill>
                <a:latin typeface="Arial" panose="020B0604020202020204" pitchFamily="34" charset="0"/>
              </a:rPr>
              <a:t>Затверджує Державну програму з виконання Антикорупційної стратегії</a:t>
            </a:r>
            <a:endParaRPr sz="1400" dirty="0">
              <a:solidFill>
                <a:schemeClr val="tx1"/>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27"/>
          <p:cNvSpPr txBox="1"/>
          <p:nvPr/>
        </p:nvSpPr>
        <p:spPr>
          <a:xfrm>
            <a:off x="913478" y="268543"/>
            <a:ext cx="7317043"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latin typeface="Arial" panose="020B0604020202020204" pitchFamily="34" charset="0"/>
              </a:rPr>
              <a:t>Формування політики та запобігання корупції</a:t>
            </a:r>
            <a:endParaRPr sz="3000" b="1" dirty="0">
              <a:latin typeface="Arial" panose="020B0604020202020204" pitchFamily="34" charset="0"/>
            </a:endParaRPr>
          </a:p>
        </p:txBody>
      </p:sp>
      <p:sp>
        <p:nvSpPr>
          <p:cNvPr id="205" name="Google Shape;205;p27"/>
          <p:cNvSpPr txBox="1"/>
          <p:nvPr/>
        </p:nvSpPr>
        <p:spPr>
          <a:xfrm>
            <a:off x="913478" y="1376508"/>
            <a:ext cx="7237464" cy="2869986"/>
          </a:xfrm>
          <a:prstGeom prst="rect">
            <a:avLst/>
          </a:prstGeom>
          <a:noFill/>
          <a:ln>
            <a:noFill/>
          </a:ln>
        </p:spPr>
        <p:txBody>
          <a:bodyPr spcFirstLastPara="1" wrap="square" lIns="91425" tIns="91425" rIns="91425" bIns="91425" anchor="t" anchorCtr="0">
            <a:spAutoFit/>
          </a:bodyPr>
          <a:lstStyle/>
          <a:p>
            <a:pPr marR="190500" lvl="0" rtl="0">
              <a:spcBef>
                <a:spcPts val="900"/>
              </a:spcBef>
              <a:spcAft>
                <a:spcPts val="0"/>
              </a:spcAft>
              <a:buClr>
                <a:schemeClr val="dk1"/>
              </a:buClr>
              <a:buSzPts val="1100"/>
            </a:pPr>
            <a:r>
              <a:rPr lang="uk" b="1" dirty="0">
                <a:solidFill>
                  <a:srgbClr val="1D1C1D"/>
                </a:solidFill>
                <a:latin typeface="Arial" panose="020B0604020202020204" pitchFamily="34" charset="0"/>
              </a:rPr>
              <a:t>Міністерство юстиції України (Мін'юст)</a:t>
            </a:r>
            <a:endParaRPr b="1" dirty="0">
              <a:solidFill>
                <a:srgbClr val="1D1C1D"/>
              </a:solidFill>
              <a:latin typeface="Arial" panose="020B0604020202020204" pitchFamily="34" charset="0"/>
            </a:endParaRPr>
          </a:p>
          <a:p>
            <a:pPr>
              <a:buClr>
                <a:schemeClr val="dk1"/>
              </a:buClr>
              <a:buSzPts val="1100"/>
            </a:pPr>
            <a:r>
              <a:rPr lang="uk" sz="1600" dirty="0">
                <a:solidFill>
                  <a:schemeClr val="bg1">
                    <a:lumMod val="50000"/>
                  </a:schemeClr>
                </a:solidFill>
                <a:latin typeface="Arial" panose="020B0604020202020204" pitchFamily="34" charset="0"/>
              </a:rPr>
              <a:t>орган виконавчої влади</a:t>
            </a:r>
          </a:p>
          <a:p>
            <a:pPr marL="285750" indent="-285750">
              <a:spcBef>
                <a:spcPts val="1200"/>
              </a:spcBef>
              <a:buClr>
                <a:srgbClr val="B9D6D5"/>
              </a:buClr>
              <a:buSzPts val="1100"/>
              <a:buFont typeface="Wingdings" panose="05000000000000000000" pitchFamily="2" charset="2"/>
              <a:buChar char="l"/>
            </a:pPr>
            <a:r>
              <a:rPr lang="uk" sz="1400" dirty="0">
                <a:solidFill>
                  <a:schemeClr val="tx1"/>
                </a:solidFill>
                <a:latin typeface="Arial" panose="020B0604020202020204" pitchFamily="34" charset="0"/>
              </a:rPr>
              <a:t>Здійснює антикорупційну експертизу нормативно-правових актів, крім проектів законів</a:t>
            </a:r>
          </a:p>
          <a:p>
            <a:pPr marL="285750" indent="-285750">
              <a:spcBef>
                <a:spcPts val="600"/>
              </a:spcBef>
              <a:buClr>
                <a:srgbClr val="B9D6D5"/>
              </a:buClr>
              <a:buSzPts val="1100"/>
              <a:buFont typeface="Wingdings" panose="05000000000000000000" pitchFamily="2" charset="2"/>
              <a:buChar char="l"/>
            </a:pPr>
            <a:endParaRPr lang="uk" dirty="0">
              <a:solidFill>
                <a:schemeClr val="tx1"/>
              </a:solidFill>
              <a:latin typeface="Arial" panose="020B0604020202020204" pitchFamily="34" charset="0"/>
            </a:endParaRPr>
          </a:p>
          <a:p>
            <a:pPr marL="0" lvl="0" indent="0" algn="just" rtl="0">
              <a:spcBef>
                <a:spcPts val="0"/>
              </a:spcBef>
              <a:spcAft>
                <a:spcPts val="0"/>
              </a:spcAft>
              <a:buClr>
                <a:schemeClr val="dk1"/>
              </a:buClr>
              <a:buSzPts val="1100"/>
              <a:buFont typeface="Arial"/>
              <a:buNone/>
            </a:pPr>
            <a:r>
              <a:rPr lang="ru-RU" sz="1800" b="1" dirty="0" err="1">
                <a:solidFill>
                  <a:schemeClr val="dk1"/>
                </a:solidFill>
                <a:latin typeface="Arial" panose="020B0604020202020204" pitchFamily="34" charset="0"/>
              </a:rPr>
              <a:t>Національне</a:t>
            </a:r>
            <a:r>
              <a:rPr lang="ru-RU" sz="1800" b="1" dirty="0">
                <a:solidFill>
                  <a:schemeClr val="dk1"/>
                </a:solidFill>
                <a:latin typeface="Arial" panose="020B0604020202020204" pitchFamily="34" charset="0"/>
              </a:rPr>
              <a:t> </a:t>
            </a:r>
            <a:r>
              <a:rPr lang="ru-RU" sz="1800" b="1" dirty="0" err="1">
                <a:solidFill>
                  <a:schemeClr val="dk1"/>
                </a:solidFill>
                <a:latin typeface="Arial" panose="020B0604020202020204" pitchFamily="34" charset="0"/>
              </a:rPr>
              <a:t>антикорупційне</a:t>
            </a:r>
            <a:r>
              <a:rPr lang="ru-RU" sz="1800" b="1" dirty="0">
                <a:solidFill>
                  <a:schemeClr val="dk1"/>
                </a:solidFill>
                <a:latin typeface="Arial" panose="020B0604020202020204" pitchFamily="34" charset="0"/>
              </a:rPr>
              <a:t> бюро </a:t>
            </a:r>
            <a:r>
              <a:rPr lang="ru-RU" sz="1800" b="1" dirty="0" err="1">
                <a:solidFill>
                  <a:schemeClr val="dk1"/>
                </a:solidFill>
                <a:latin typeface="Arial" panose="020B0604020202020204" pitchFamily="34" charset="0"/>
              </a:rPr>
              <a:t>України</a:t>
            </a:r>
            <a:r>
              <a:rPr lang="ru-RU" sz="1800" b="1" dirty="0">
                <a:solidFill>
                  <a:schemeClr val="dk1"/>
                </a:solidFill>
                <a:latin typeface="Arial" panose="020B0604020202020204" pitchFamily="34" charset="0"/>
              </a:rPr>
              <a:t> (НАБУ)</a:t>
            </a:r>
          </a:p>
          <a:p>
            <a:pPr marL="0" lvl="0" indent="0">
              <a:buClr>
                <a:schemeClr val="dk1"/>
              </a:buClr>
              <a:buSzPts val="1100"/>
              <a:buFont typeface="Arial"/>
              <a:buNone/>
            </a:pPr>
            <a:r>
              <a:rPr lang="ru-RU" sz="1600" dirty="0" err="1">
                <a:solidFill>
                  <a:schemeClr val="bg1">
                    <a:lumMod val="50000"/>
                  </a:schemeClr>
                </a:solidFill>
                <a:latin typeface="Arial" panose="020B0604020202020204" pitchFamily="34" charset="0"/>
              </a:rPr>
              <a:t>правоохоронний</a:t>
            </a:r>
            <a:r>
              <a:rPr lang="ru-RU" sz="1600" dirty="0">
                <a:solidFill>
                  <a:schemeClr val="bg1">
                    <a:lumMod val="50000"/>
                  </a:schemeClr>
                </a:solidFill>
                <a:latin typeface="Arial" panose="020B0604020202020204" pitchFamily="34" charset="0"/>
              </a:rPr>
              <a:t> орган</a:t>
            </a:r>
          </a:p>
          <a:p>
            <a:pPr marL="265113" lvl="0" indent="-265113" algn="just" rtl="0">
              <a:spcBef>
                <a:spcPts val="1200"/>
              </a:spcBef>
              <a:spcAft>
                <a:spcPts val="0"/>
              </a:spcAft>
              <a:buClr>
                <a:srgbClr val="B9D6D5"/>
              </a:buClr>
              <a:buSzPts val="1000"/>
              <a:buFont typeface="Wingdings" panose="05000000000000000000" pitchFamily="2" charset="2"/>
              <a:buChar char="l"/>
            </a:pPr>
            <a:r>
              <a:rPr lang="ru-RU" sz="1400" dirty="0" err="1">
                <a:solidFill>
                  <a:srgbClr val="1D1C1D"/>
                </a:solidFill>
                <a:latin typeface="Arial" panose="020B0604020202020204" pitchFamily="34" charset="0"/>
              </a:rPr>
              <a:t>Розслідує</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корупційні</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злочини</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які</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стосуються</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високопосадовців</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або</a:t>
            </a:r>
            <a:r>
              <a:rPr lang="ru-RU" sz="1400" dirty="0">
                <a:solidFill>
                  <a:srgbClr val="1D1C1D"/>
                </a:solidFill>
                <a:latin typeface="Arial" panose="020B0604020202020204" pitchFamily="34" charset="0"/>
              </a:rPr>
              <a:t> великих сум </a:t>
            </a:r>
            <a:r>
              <a:rPr lang="ru-RU" sz="1400" dirty="0" err="1">
                <a:solidFill>
                  <a:srgbClr val="1D1C1D"/>
                </a:solidFill>
                <a:latin typeface="Arial" panose="020B0604020202020204" pitchFamily="34" charset="0"/>
              </a:rPr>
              <a:t>державних</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коштів</a:t>
            </a:r>
            <a:endParaRPr dirty="0">
              <a:solidFill>
                <a:schemeClr val="tx1"/>
              </a:solidFill>
              <a:latin typeface="Arial" panose="020B0604020202020204" pitchFamily="34" charset="0"/>
            </a:endParaRPr>
          </a:p>
        </p:txBody>
      </p:sp>
    </p:spTree>
    <p:extLst>
      <p:ext uri="{BB962C8B-B14F-4D97-AF65-F5344CB8AC3E}">
        <p14:creationId xmlns:p14="http://schemas.microsoft.com/office/powerpoint/2010/main" val="391999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5" name="Google Shape;65;p14"/>
          <p:cNvSpPr/>
          <p:nvPr/>
        </p:nvSpPr>
        <p:spPr>
          <a:xfrm>
            <a:off x="5781577" y="2020863"/>
            <a:ext cx="2379300" cy="1749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66" name="Google Shape;66;p14"/>
          <p:cNvSpPr txBox="1">
            <a:spLocks noGrp="1"/>
          </p:cNvSpPr>
          <p:nvPr>
            <p:ph type="title"/>
          </p:nvPr>
        </p:nvSpPr>
        <p:spPr>
          <a:xfrm>
            <a:off x="896586" y="272476"/>
            <a:ext cx="6143113" cy="146251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uk" sz="3000" b="1" dirty="0">
                <a:solidFill>
                  <a:schemeClr val="tx1"/>
                </a:solidFill>
                <a:latin typeface="Arial" panose="020B0604020202020204" pitchFamily="34" charset="0"/>
                <a:ea typeface="Roboto"/>
                <a:cs typeface="Arial" panose="020B0604020202020204" pitchFamily="34" charset="0"/>
                <a:sym typeface="Roboto"/>
              </a:rPr>
              <a:t>Антикорупційні органи в Управління з протидії корупції та організованій злочинності</a:t>
            </a:r>
            <a:endParaRPr sz="3000" b="1" dirty="0">
              <a:solidFill>
                <a:schemeClr val="tx1"/>
              </a:solidFill>
              <a:latin typeface="Arial" panose="020B0604020202020204" pitchFamily="34" charset="0"/>
              <a:ea typeface="Roboto"/>
              <a:cs typeface="Arial" panose="020B0604020202020204" pitchFamily="34" charset="0"/>
              <a:sym typeface="Roboto"/>
            </a:endParaRPr>
          </a:p>
        </p:txBody>
      </p:sp>
      <p:pic>
        <p:nvPicPr>
          <p:cNvPr id="67" name="Google Shape;67;p14"/>
          <p:cNvPicPr preferRelativeResize="0"/>
          <p:nvPr/>
        </p:nvPicPr>
        <p:blipFill>
          <a:blip r:embed="rId3">
            <a:alphaModFix/>
          </a:blip>
          <a:stretch>
            <a:fillRect/>
          </a:stretch>
        </p:blipFill>
        <p:spPr>
          <a:xfrm>
            <a:off x="7529652" y="465775"/>
            <a:ext cx="631225" cy="596150"/>
          </a:xfrm>
          <a:prstGeom prst="rect">
            <a:avLst/>
          </a:prstGeom>
          <a:noFill/>
          <a:ln>
            <a:noFill/>
          </a:ln>
        </p:spPr>
      </p:pic>
      <p:pic>
        <p:nvPicPr>
          <p:cNvPr id="68" name="Google Shape;68;p14"/>
          <p:cNvPicPr preferRelativeResize="0"/>
          <p:nvPr/>
        </p:nvPicPr>
        <p:blipFill>
          <a:blip r:embed="rId4">
            <a:alphaModFix/>
          </a:blip>
          <a:stretch>
            <a:fillRect/>
          </a:stretch>
        </p:blipFill>
        <p:spPr>
          <a:xfrm>
            <a:off x="5296930" y="1848314"/>
            <a:ext cx="2726725" cy="1814994"/>
          </a:xfrm>
          <a:prstGeom prst="rect">
            <a:avLst/>
          </a:prstGeom>
          <a:noFill/>
          <a:ln>
            <a:noFill/>
          </a:ln>
        </p:spPr>
      </p:pic>
      <p:grpSp>
        <p:nvGrpSpPr>
          <p:cNvPr id="2" name="Групувати 1">
            <a:extLst>
              <a:ext uri="{FF2B5EF4-FFF2-40B4-BE49-F238E27FC236}">
                <a16:creationId xmlns:a16="http://schemas.microsoft.com/office/drawing/2014/main" id="{BC486FB0-DAA7-49E2-BF1F-0D9F2E4C4F8A}"/>
              </a:ext>
            </a:extLst>
          </p:cNvPr>
          <p:cNvGrpSpPr/>
          <p:nvPr/>
        </p:nvGrpSpPr>
        <p:grpSpPr>
          <a:xfrm>
            <a:off x="983123" y="1848304"/>
            <a:ext cx="1801601" cy="1815004"/>
            <a:chOff x="398236" y="1901404"/>
            <a:chExt cx="1696951" cy="1709575"/>
          </a:xfrm>
        </p:grpSpPr>
        <p:pic>
          <p:nvPicPr>
            <p:cNvPr id="64" name="Google Shape;64;p14"/>
            <p:cNvPicPr preferRelativeResize="0"/>
            <p:nvPr/>
          </p:nvPicPr>
          <p:blipFill>
            <a:blip r:embed="rId5">
              <a:alphaModFix/>
            </a:blip>
            <a:stretch>
              <a:fillRect/>
            </a:stretch>
          </p:blipFill>
          <p:spPr>
            <a:xfrm>
              <a:off x="445796" y="1901413"/>
              <a:ext cx="1649391" cy="1709566"/>
            </a:xfrm>
            <a:prstGeom prst="rect">
              <a:avLst/>
            </a:prstGeom>
            <a:noFill/>
            <a:ln>
              <a:noFill/>
            </a:ln>
          </p:spPr>
        </p:pic>
        <p:pic>
          <p:nvPicPr>
            <p:cNvPr id="69" name="Google Shape;69;p14"/>
            <p:cNvPicPr preferRelativeResize="0"/>
            <p:nvPr/>
          </p:nvPicPr>
          <p:blipFill>
            <a:blip r:embed="rId6">
              <a:alphaModFix/>
            </a:blip>
            <a:stretch>
              <a:fillRect/>
            </a:stretch>
          </p:blipFill>
          <p:spPr>
            <a:xfrm>
              <a:off x="398236" y="1901404"/>
              <a:ext cx="1588560" cy="1646516"/>
            </a:xfrm>
            <a:prstGeom prst="rect">
              <a:avLst/>
            </a:prstGeom>
            <a:noFill/>
            <a:ln>
              <a:noFill/>
            </a:ln>
          </p:spPr>
        </p:pic>
      </p:grpSp>
      <p:sp>
        <p:nvSpPr>
          <p:cNvPr id="70" name="Google Shape;70;p14"/>
          <p:cNvSpPr txBox="1"/>
          <p:nvPr/>
        </p:nvSpPr>
        <p:spPr>
          <a:xfrm>
            <a:off x="896586" y="3776339"/>
            <a:ext cx="2896800" cy="1142100"/>
          </a:xfrm>
          <a:prstGeom prst="rect">
            <a:avLst/>
          </a:prstGeom>
          <a:noFill/>
          <a:ln>
            <a:noFill/>
          </a:ln>
        </p:spPr>
        <p:txBody>
          <a:bodyPr spcFirstLastPara="1" wrap="square" lIns="91425" tIns="91425" rIns="91425" bIns="91425" anchor="t" anchorCtr="0">
            <a:normAutofit fontScale="70000" lnSpcReduction="20000"/>
          </a:bodyPr>
          <a:lstStyle/>
          <a:p>
            <a:pPr marL="0" lvl="0" indent="0" rtl="0">
              <a:spcBef>
                <a:spcPts val="0"/>
              </a:spcBef>
              <a:spcAft>
                <a:spcPts val="0"/>
              </a:spcAft>
              <a:buNone/>
            </a:pPr>
            <a:r>
              <a:rPr lang="uk" sz="4200" b="1" dirty="0">
                <a:latin typeface="Arial" panose="020B0604020202020204" pitchFamily="34" charset="0"/>
                <a:ea typeface="Helvetica Neue"/>
                <a:cs typeface="Arial" panose="020B0604020202020204" pitchFamily="34" charset="0"/>
                <a:sym typeface="Helvetica Neue"/>
              </a:rPr>
              <a:t>Іво Сандер </a:t>
            </a:r>
            <a:endParaRPr sz="4200" b="1" dirty="0">
              <a:solidFill>
                <a:srgbClr val="000000"/>
              </a:solidFill>
              <a:latin typeface="Arial" panose="020B0604020202020204" pitchFamily="34" charset="0"/>
              <a:ea typeface="Helvetica Neue"/>
              <a:cs typeface="Arial" panose="020B0604020202020204" pitchFamily="34" charset="0"/>
              <a:sym typeface="Helvetica Neue"/>
            </a:endParaRPr>
          </a:p>
          <a:p>
            <a:pPr marL="0" lvl="0" indent="0" algn="l" rtl="0">
              <a:lnSpc>
                <a:spcPct val="115000"/>
              </a:lnSpc>
              <a:spcBef>
                <a:spcPts val="0"/>
              </a:spcBef>
              <a:spcAft>
                <a:spcPts val="0"/>
              </a:spcAft>
              <a:buNone/>
            </a:pPr>
            <a:endParaRPr sz="1100" b="1" dirty="0">
              <a:solidFill>
                <a:srgbClr val="000000"/>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0"/>
              </a:spcBef>
              <a:spcAft>
                <a:spcPts val="0"/>
              </a:spcAft>
              <a:buNone/>
            </a:pPr>
            <a:r>
              <a:rPr lang="uk" sz="1900" dirty="0">
                <a:solidFill>
                  <a:srgbClr val="4D5156"/>
                </a:solidFill>
                <a:highlight>
                  <a:srgbClr val="FFFFFF"/>
                </a:highlight>
                <a:latin typeface="Arial" panose="020B0604020202020204" pitchFamily="34" charset="0"/>
                <a:ea typeface="Helvetica Neue"/>
                <a:cs typeface="Arial" panose="020B0604020202020204" pitchFamily="34" charset="0"/>
                <a:sym typeface="Helvetica Neue"/>
              </a:rPr>
              <a:t>колишній прем'єр-міністр Хорватії,засуджений за корупцію</a:t>
            </a:r>
            <a:endParaRPr sz="1900" dirty="0">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71" name="Google Shape;71;p14"/>
          <p:cNvSpPr txBox="1"/>
          <p:nvPr/>
        </p:nvSpPr>
        <p:spPr>
          <a:xfrm>
            <a:off x="5166107" y="3957984"/>
            <a:ext cx="3098014" cy="913040"/>
          </a:xfrm>
          <a:prstGeom prst="rect">
            <a:avLst/>
          </a:prstGeom>
          <a:noFill/>
          <a:ln>
            <a:noFill/>
          </a:ln>
        </p:spPr>
        <p:txBody>
          <a:bodyPr spcFirstLastPara="1" wrap="square" lIns="91425" tIns="91425" rIns="91425" bIns="91425" anchor="t" anchorCtr="0">
            <a:spAutoFit/>
          </a:bodyPr>
          <a:lstStyle/>
          <a:p>
            <a:pPr marL="0" lvl="0" indent="0" algn="r" rtl="0">
              <a:spcBef>
                <a:spcPts val="1000"/>
              </a:spcBef>
              <a:spcAft>
                <a:spcPts val="0"/>
              </a:spcAft>
              <a:buNone/>
            </a:pPr>
            <a:r>
              <a:rPr lang="uk" sz="1300" dirty="0">
                <a:solidFill>
                  <a:srgbClr val="4D5156"/>
                </a:solidFill>
                <a:highlight>
                  <a:srgbClr val="FFFFFF"/>
                </a:highlight>
                <a:latin typeface="Arial" panose="020B0604020202020204" pitchFamily="34" charset="0"/>
                <a:cs typeface="Arial" panose="020B0604020202020204" pitchFamily="34" charset="0"/>
                <a:sym typeface="Times New Roman"/>
              </a:rPr>
              <a:t>Управління з протидії корупції та організованій злочинності хорватськийантикорупційний орган</a:t>
            </a:r>
            <a:endParaRPr sz="1300" dirty="0">
              <a:solidFill>
                <a:srgbClr val="4D5156"/>
              </a:solidFill>
              <a:highlight>
                <a:srgbClr val="FFFFFF"/>
              </a:highlight>
              <a:latin typeface="Arial" panose="020B0604020202020204" pitchFamily="34" charset="0"/>
              <a:cs typeface="Arial" panose="020B0604020202020204" pitchFamily="34" charset="0"/>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863599" y="298971"/>
            <a:ext cx="7940815" cy="82296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sz="3000" b="1" dirty="0">
                <a:solidFill>
                  <a:srgbClr val="000000"/>
                </a:solidFill>
              </a:rPr>
              <a:t>Розслідування</a:t>
            </a:r>
            <a:endParaRPr sz="3000" b="1" dirty="0">
              <a:solidFill>
                <a:srgbClr val="000000"/>
              </a:solidFill>
            </a:endParaRPr>
          </a:p>
        </p:txBody>
      </p:sp>
      <p:sp>
        <p:nvSpPr>
          <p:cNvPr id="212" name="Google Shape;212;p28"/>
          <p:cNvSpPr txBox="1"/>
          <p:nvPr/>
        </p:nvSpPr>
        <p:spPr>
          <a:xfrm>
            <a:off x="921415" y="994931"/>
            <a:ext cx="7301169" cy="3539400"/>
          </a:xfrm>
          <a:prstGeom prst="rect">
            <a:avLst/>
          </a:prstGeom>
          <a:noFill/>
          <a:ln>
            <a:noFill/>
          </a:ln>
        </p:spPr>
        <p:txBody>
          <a:bodyPr spcFirstLastPara="1" wrap="square" lIns="91425" tIns="91425" rIns="91425" bIns="91425" anchor="t" anchorCtr="0">
            <a:spAutoFit/>
          </a:bodyPr>
          <a:lstStyle/>
          <a:p>
            <a:pPr algn="just">
              <a:buClr>
                <a:schemeClr val="dk1"/>
              </a:buClr>
              <a:buSzPts val="1100"/>
            </a:pPr>
            <a:r>
              <a:rPr lang="uk" sz="1800" b="1" dirty="0">
                <a:solidFill>
                  <a:schemeClr val="dk1"/>
                </a:solidFill>
                <a:latin typeface="Arial" panose="020B0604020202020204" pitchFamily="34" charset="0"/>
              </a:rPr>
              <a:t>Спеціалізована антикорупційна прокуратура (САП)</a:t>
            </a:r>
            <a:endParaRPr lang="en-US" sz="1800" b="1" dirty="0">
              <a:solidFill>
                <a:schemeClr val="dk1"/>
              </a:solidFill>
              <a:latin typeface="Arial" panose="020B0604020202020204" pitchFamily="34" charset="0"/>
            </a:endParaRPr>
          </a:p>
          <a:p>
            <a:pPr>
              <a:buClr>
                <a:schemeClr val="dk1"/>
              </a:buClr>
              <a:buSzPts val="1100"/>
            </a:pPr>
            <a:r>
              <a:rPr lang="uk" sz="1600" dirty="0">
                <a:solidFill>
                  <a:schemeClr val="bg1">
                    <a:lumMod val="50000"/>
                  </a:schemeClr>
                </a:solidFill>
                <a:latin typeface="Arial" panose="020B0604020202020204" pitchFamily="34" charset="0"/>
              </a:rPr>
              <a:t>самостійний підрозділ Офісу Генерального прокурора</a:t>
            </a:r>
            <a:endParaRPr lang="en-US" sz="1600" dirty="0">
              <a:solidFill>
                <a:schemeClr val="bg1">
                  <a:lumMod val="50000"/>
                </a:schemeClr>
              </a:solidFill>
              <a:latin typeface="Arial" panose="020B0604020202020204" pitchFamily="34" charset="0"/>
            </a:endParaRPr>
          </a:p>
          <a:p>
            <a:pPr marL="292100" indent="-292100" algn="just">
              <a:spcBef>
                <a:spcPts val="600"/>
              </a:spcBef>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rPr>
              <a:t>Здійснює процесуальне керівництво та підтримує</a:t>
            </a:r>
            <a:r>
              <a:rPr lang="en-US" sz="1400" dirty="0">
                <a:solidFill>
                  <a:srgbClr val="1D1C1D"/>
                </a:solidFill>
                <a:latin typeface="Arial" panose="020B0604020202020204" pitchFamily="34" charset="0"/>
              </a:rPr>
              <a:t> </a:t>
            </a:r>
            <a:r>
              <a:rPr lang="uk" sz="1400" dirty="0">
                <a:solidFill>
                  <a:srgbClr val="1D1C1D"/>
                </a:solidFill>
                <a:latin typeface="Arial" panose="020B0604020202020204" pitchFamily="34" charset="0"/>
              </a:rPr>
              <a:t>державне</a:t>
            </a:r>
            <a:r>
              <a:rPr lang="en-US" sz="1400" dirty="0">
                <a:solidFill>
                  <a:srgbClr val="1D1C1D"/>
                </a:solidFill>
                <a:latin typeface="Arial" panose="020B0604020202020204" pitchFamily="34" charset="0"/>
              </a:rPr>
              <a:t> </a:t>
            </a:r>
            <a:r>
              <a:rPr lang="uk" sz="1400" dirty="0">
                <a:solidFill>
                  <a:srgbClr val="1D1C1D"/>
                </a:solidFill>
                <a:latin typeface="Arial" panose="020B0604020202020204" pitchFamily="34" charset="0"/>
              </a:rPr>
              <a:t>обвинувачення</a:t>
            </a:r>
            <a:r>
              <a:rPr lang="en-US" sz="1400" dirty="0">
                <a:solidFill>
                  <a:srgbClr val="1D1C1D"/>
                </a:solidFill>
                <a:latin typeface="Arial" panose="020B0604020202020204" pitchFamily="34" charset="0"/>
              </a:rPr>
              <a:t> </a:t>
            </a:r>
            <a:r>
              <a:rPr lang="uk" sz="1400" dirty="0">
                <a:solidFill>
                  <a:srgbClr val="1D1C1D"/>
                </a:solidFill>
                <a:latin typeface="Arial" panose="020B0604020202020204" pitchFamily="34" charset="0"/>
              </a:rPr>
              <a:t>у</a:t>
            </a:r>
            <a:r>
              <a:rPr lang="en-US" sz="1400" dirty="0">
                <a:solidFill>
                  <a:srgbClr val="1D1C1D"/>
                </a:solidFill>
                <a:latin typeface="Arial" panose="020B0604020202020204" pitchFamily="34" charset="0"/>
              </a:rPr>
              <a:t> </a:t>
            </a:r>
            <a:r>
              <a:rPr lang="uk" sz="1400" dirty="0">
                <a:solidFill>
                  <a:srgbClr val="1D1C1D"/>
                </a:solidFill>
                <a:latin typeface="Arial" panose="020B0604020202020204" pitchFamily="34" charset="0"/>
              </a:rPr>
              <a:t>ВАКС</a:t>
            </a:r>
            <a:r>
              <a:rPr lang="en-US" sz="1400" dirty="0">
                <a:solidFill>
                  <a:srgbClr val="1D1C1D"/>
                </a:solidFill>
                <a:latin typeface="Arial" panose="020B0604020202020204" pitchFamily="34" charset="0"/>
              </a:rPr>
              <a:t> </a:t>
            </a:r>
            <a:r>
              <a:rPr lang="uk" sz="1400" dirty="0">
                <a:solidFill>
                  <a:srgbClr val="1D1C1D"/>
                </a:solidFill>
                <a:latin typeface="Arial" panose="020B0604020202020204" pitchFamily="34" charset="0"/>
              </a:rPr>
              <a:t>упровадженнях, які належать до підслідності НАБУ</a:t>
            </a:r>
            <a:endParaRPr sz="1400" dirty="0">
              <a:solidFill>
                <a:srgbClr val="1D1C1D"/>
              </a:solidFill>
              <a:latin typeface="Arial" panose="020B0604020202020204" pitchFamily="34" charset="0"/>
            </a:endParaRPr>
          </a:p>
          <a:p>
            <a:pPr marL="0" lvl="0" indent="0" algn="just" rtl="0">
              <a:spcBef>
                <a:spcPts val="600"/>
              </a:spcBef>
              <a:spcAft>
                <a:spcPts val="0"/>
              </a:spcAft>
              <a:buClr>
                <a:schemeClr val="dk1"/>
              </a:buClr>
              <a:buSzPts val="1100"/>
              <a:buFont typeface="Arial"/>
              <a:buNone/>
            </a:pPr>
            <a:endParaRPr sz="1000" dirty="0">
              <a:solidFill>
                <a:srgbClr val="1D1C1D"/>
              </a:solidFill>
              <a:latin typeface="Arial" panose="020B0604020202020204" pitchFamily="34" charset="0"/>
            </a:endParaRPr>
          </a:p>
          <a:p>
            <a:pPr marL="0" lvl="0" indent="0" algn="just" rtl="0">
              <a:spcAft>
                <a:spcPts val="0"/>
              </a:spcAft>
              <a:buClr>
                <a:schemeClr val="dk1"/>
              </a:buClr>
              <a:buSzPts val="1100"/>
              <a:buFont typeface="Arial"/>
              <a:buNone/>
            </a:pPr>
            <a:r>
              <a:rPr lang="uk" sz="1800" b="1" dirty="0">
                <a:solidFill>
                  <a:schemeClr val="dk1"/>
                </a:solidFill>
                <a:latin typeface="Arial" panose="020B0604020202020204" pitchFamily="34" charset="0"/>
              </a:rPr>
              <a:t>Національне агентство з питань виявлення, розшуку та управління активами, одержаними від корупційних та інших злочинів (APMA)</a:t>
            </a:r>
            <a:endParaRPr lang="en-US" sz="1800" b="1" dirty="0">
              <a:solidFill>
                <a:schemeClr val="dk1"/>
              </a:solidFill>
              <a:latin typeface="Arial" panose="020B0604020202020204" pitchFamily="34" charset="0"/>
            </a:endParaRPr>
          </a:p>
          <a:p>
            <a:pPr lvl="0" indent="0">
              <a:buClr>
                <a:schemeClr val="dk1"/>
              </a:buClr>
              <a:buSzPts val="1100"/>
              <a:buFont typeface="Arial"/>
              <a:buNone/>
            </a:pPr>
            <a:r>
              <a:rPr lang="uk" sz="1600" dirty="0">
                <a:solidFill>
                  <a:schemeClr val="bg1">
                    <a:lumMod val="50000"/>
                  </a:schemeClr>
                </a:solidFill>
                <a:latin typeface="Arial" panose="020B0604020202020204" pitchFamily="34" charset="0"/>
              </a:rPr>
              <a:t>орган виконавчої влади</a:t>
            </a:r>
            <a:endParaRPr sz="1600" dirty="0">
              <a:solidFill>
                <a:schemeClr val="bg1">
                  <a:lumMod val="50000"/>
                </a:schemeClr>
              </a:solidFill>
              <a:latin typeface="Arial" panose="020B0604020202020204" pitchFamily="34" charset="0"/>
            </a:endParaRPr>
          </a:p>
          <a:p>
            <a:pPr marL="265113" lvl="4" indent="-265113" algn="just">
              <a:spcBef>
                <a:spcPts val="600"/>
              </a:spcBef>
              <a:buClr>
                <a:srgbClr val="B9D6D5"/>
              </a:buClr>
              <a:buSzPts val="1100"/>
              <a:buChar char="●"/>
            </a:pPr>
            <a:r>
              <a:rPr lang="uk" sz="1400" dirty="0">
                <a:solidFill>
                  <a:srgbClr val="1D1C1D"/>
                </a:solidFill>
                <a:latin typeface="Arial" panose="020B0604020202020204" pitchFamily="34" charset="0"/>
              </a:rPr>
              <a:t>Займається виявленням та розшуком активів, одержаних від корупційних злочинів, управляє такими активами (допоки вони під арештом)</a:t>
            </a:r>
            <a:endParaRPr sz="1400" dirty="0">
              <a:solidFill>
                <a:srgbClr val="1D1C1D"/>
              </a:solidFill>
              <a:latin typeface="Arial" panose="020B0604020202020204" pitchFamily="34" charset="0"/>
            </a:endParaRPr>
          </a:p>
          <a:p>
            <a:pPr marL="265113" lvl="4" indent="-265113" algn="just">
              <a:spcBef>
                <a:spcPts val="600"/>
              </a:spcBef>
              <a:buClr>
                <a:srgbClr val="B9D6D5"/>
              </a:buClr>
              <a:buSzPts val="1100"/>
              <a:buChar char="●"/>
            </a:pPr>
            <a:r>
              <a:rPr lang="uk" sz="1400" dirty="0">
                <a:solidFill>
                  <a:srgbClr val="1D1C1D"/>
                </a:solidFill>
                <a:latin typeface="Arial" panose="020B0604020202020204" pitchFamily="34" charset="0"/>
              </a:rPr>
              <a:t>Здійснює антикорупційну експертизу нормативно-правових актів, крім проектів законів</a:t>
            </a:r>
            <a:endParaRPr sz="1400" dirty="0">
              <a:solidFill>
                <a:srgbClr val="1D1C1D"/>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883200" y="281940"/>
            <a:ext cx="7940815" cy="8229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rgbClr val="000000"/>
                </a:solidFill>
              </a:rPr>
              <a:t>Розслідування</a:t>
            </a:r>
            <a:endParaRPr sz="3000" b="1" dirty="0">
              <a:solidFill>
                <a:srgbClr val="000000"/>
              </a:solidFill>
            </a:endParaRPr>
          </a:p>
        </p:txBody>
      </p:sp>
      <p:sp>
        <p:nvSpPr>
          <p:cNvPr id="212" name="Google Shape;212;p28"/>
          <p:cNvSpPr txBox="1"/>
          <p:nvPr/>
        </p:nvSpPr>
        <p:spPr>
          <a:xfrm>
            <a:off x="883200" y="992687"/>
            <a:ext cx="7287406" cy="327779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uk" b="1" dirty="0">
                <a:solidFill>
                  <a:schemeClr val="dk1"/>
                </a:solidFill>
                <a:latin typeface="Arial" panose="020B0604020202020204" pitchFamily="34" charset="0"/>
                <a:cs typeface="Arial" panose="020B0604020202020204" pitchFamily="34" charset="0"/>
              </a:rPr>
              <a:t>Національне антикорупційне бюро України (НАБУ)</a:t>
            </a:r>
            <a:endParaRPr b="1" dirty="0">
              <a:solidFill>
                <a:schemeClr val="dk1"/>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SzPts val="1100"/>
              <a:buFont typeface="Arial"/>
              <a:buNone/>
            </a:pPr>
            <a:r>
              <a:rPr lang="uk" sz="1600" dirty="0">
                <a:solidFill>
                  <a:schemeClr val="bg1">
                    <a:lumMod val="50000"/>
                  </a:schemeClr>
                </a:solidFill>
                <a:latin typeface="Arial" panose="020B0604020202020204" pitchFamily="34" charset="0"/>
                <a:cs typeface="Arial" panose="020B0604020202020204" pitchFamily="34" charset="0"/>
              </a:rPr>
              <a:t>правоохоронний орган</a:t>
            </a:r>
            <a:endParaRPr sz="1600" dirty="0">
              <a:solidFill>
                <a:schemeClr val="bg1">
                  <a:lumMod val="50000"/>
                </a:schemeClr>
              </a:solidFill>
              <a:latin typeface="Arial" panose="020B0604020202020204" pitchFamily="34" charset="0"/>
              <a:cs typeface="Arial" panose="020B0604020202020204" pitchFamily="34" charset="0"/>
            </a:endParaRPr>
          </a:p>
          <a:p>
            <a:pPr marL="292100" lvl="0" indent="-292100" algn="just">
              <a:spcBef>
                <a:spcPts val="600"/>
              </a:spcBef>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cs typeface="Arial" panose="020B0604020202020204" pitchFamily="34" charset="0"/>
              </a:rPr>
              <a:t>Розслідує корупційні злочини, які стосуються високопосадовців або великих сум державних коштів</a:t>
            </a:r>
          </a:p>
          <a:p>
            <a:pPr lvl="0" algn="just">
              <a:spcBef>
                <a:spcPts val="600"/>
              </a:spcBef>
              <a:buClr>
                <a:srgbClr val="B9D6D5"/>
              </a:buClr>
              <a:buSzPts val="1000"/>
            </a:pPr>
            <a:endParaRPr sz="1400" dirty="0">
              <a:solidFill>
                <a:srgbClr val="1D1C1D"/>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SzPts val="1100"/>
              <a:buFont typeface="Arial"/>
              <a:buNone/>
            </a:pPr>
            <a:endParaRPr sz="1200" b="1" dirty="0">
              <a:solidFill>
                <a:srgbClr val="1D1C1D"/>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SzPts val="1100"/>
              <a:buFont typeface="Arial"/>
              <a:buNone/>
            </a:pPr>
            <a:r>
              <a:rPr lang="uk" sz="1800" b="1" dirty="0">
                <a:solidFill>
                  <a:schemeClr val="dk1"/>
                </a:solidFill>
                <a:latin typeface="Arial" panose="020B0604020202020204" pitchFamily="34" charset="0"/>
                <a:cs typeface="Arial" panose="020B0604020202020204" pitchFamily="34" charset="0"/>
              </a:rPr>
              <a:t>Спеціалізована антикорупційна прокуратура (САП)</a:t>
            </a:r>
            <a:endParaRPr sz="1800" b="1" dirty="0">
              <a:solidFill>
                <a:schemeClr val="dk1"/>
              </a:solidFill>
              <a:latin typeface="Arial" panose="020B0604020202020204" pitchFamily="34" charset="0"/>
              <a:cs typeface="Arial" panose="020B0604020202020204" pitchFamily="34" charset="0"/>
            </a:endParaRPr>
          </a:p>
          <a:p>
            <a:pPr marL="0" lvl="0" indent="0" algn="just" rtl="0">
              <a:spcBef>
                <a:spcPts val="0"/>
              </a:spcBef>
              <a:spcAft>
                <a:spcPts val="0"/>
              </a:spcAft>
              <a:buNone/>
            </a:pPr>
            <a:r>
              <a:rPr lang="uk" sz="1600" dirty="0">
                <a:solidFill>
                  <a:schemeClr val="bg1">
                    <a:lumMod val="50000"/>
                  </a:schemeClr>
                </a:solidFill>
                <a:latin typeface="Arial" panose="020B0604020202020204" pitchFamily="34" charset="0"/>
                <a:cs typeface="Arial" panose="020B0604020202020204" pitchFamily="34" charset="0"/>
              </a:rPr>
              <a:t>самостійний підрозділ Офісу Генерального прокурора</a:t>
            </a:r>
            <a:endParaRPr sz="1600" dirty="0">
              <a:solidFill>
                <a:schemeClr val="bg1">
                  <a:lumMod val="50000"/>
                </a:schemeClr>
              </a:solidFill>
              <a:latin typeface="Arial" panose="020B0604020202020204" pitchFamily="34" charset="0"/>
              <a:cs typeface="Arial" panose="020B0604020202020204" pitchFamily="34" charset="0"/>
            </a:endParaRPr>
          </a:p>
          <a:p>
            <a:pPr marL="292100" indent="-292100" algn="just">
              <a:spcBef>
                <a:spcPts val="600"/>
              </a:spcBef>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cs typeface="Arial" panose="020B0604020202020204" pitchFamily="34" charset="0"/>
              </a:rPr>
              <a:t>Здійснює процесуальне керівництво та підтримує </a:t>
            </a:r>
            <a:endParaRPr sz="1400" dirty="0">
              <a:solidFill>
                <a:srgbClr val="1D1C1D"/>
              </a:solidFill>
              <a:latin typeface="Arial" panose="020B0604020202020204" pitchFamily="34" charset="0"/>
              <a:cs typeface="Arial" panose="020B0604020202020204" pitchFamily="34" charset="0"/>
            </a:endParaRPr>
          </a:p>
          <a:p>
            <a:pPr marL="292100" indent="-292100" algn="just">
              <a:spcBef>
                <a:spcPts val="600"/>
              </a:spcBef>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cs typeface="Arial" panose="020B0604020202020204" pitchFamily="34" charset="0"/>
              </a:rPr>
              <a:t>державне</a:t>
            </a:r>
            <a:endParaRPr sz="1400" dirty="0">
              <a:solidFill>
                <a:srgbClr val="1D1C1D"/>
              </a:solidFill>
              <a:latin typeface="Arial" panose="020B0604020202020204" pitchFamily="34" charset="0"/>
              <a:cs typeface="Arial" panose="020B0604020202020204" pitchFamily="34" charset="0"/>
            </a:endParaRPr>
          </a:p>
          <a:p>
            <a:pPr marL="292100" indent="-292100" algn="just">
              <a:spcBef>
                <a:spcPts val="600"/>
              </a:spcBef>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cs typeface="Arial" panose="020B0604020202020204" pitchFamily="34" charset="0"/>
              </a:rPr>
              <a:t>обвинувачення у ВАКС у провадженнях, які належать до підслідності НАБУ</a:t>
            </a:r>
            <a:endParaRPr sz="1400" dirty="0">
              <a:solidFill>
                <a:srgbClr val="1D1C1D"/>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SzPts val="1100"/>
              <a:buFont typeface="Arial"/>
              <a:buNone/>
            </a:pPr>
            <a:endParaRPr sz="1200" dirty="0">
              <a:solidFill>
                <a:srgbClr val="1D1C1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028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C270DF-860D-48F8-B1F0-5F509A70B4FF}"/>
              </a:ext>
            </a:extLst>
          </p:cNvPr>
          <p:cNvSpPr txBox="1"/>
          <p:nvPr/>
        </p:nvSpPr>
        <p:spPr>
          <a:xfrm>
            <a:off x="891541" y="1036320"/>
            <a:ext cx="7294880" cy="2585323"/>
          </a:xfrm>
          <a:prstGeom prst="rect">
            <a:avLst/>
          </a:prstGeom>
          <a:noFill/>
        </p:spPr>
        <p:txBody>
          <a:bodyPr wrap="square">
            <a:spAutoFit/>
          </a:bodyPr>
          <a:lstStyle/>
          <a:p>
            <a:pPr marL="0" lvl="0" indent="0" algn="just" rtl="0">
              <a:spcBef>
                <a:spcPts val="600"/>
              </a:spcBef>
              <a:spcAft>
                <a:spcPts val="0"/>
              </a:spcAft>
              <a:buClr>
                <a:schemeClr val="dk1"/>
              </a:buClr>
              <a:buSzPts val="1100"/>
              <a:buFont typeface="Arial"/>
              <a:buNone/>
            </a:pPr>
            <a:r>
              <a:rPr lang="ru-RU" b="1" dirty="0" err="1">
                <a:solidFill>
                  <a:schemeClr val="dk1"/>
                </a:solidFill>
                <a:latin typeface="Arial" panose="020B0604020202020204" pitchFamily="34" charset="0"/>
                <a:cs typeface="Arial" panose="020B0604020202020204" pitchFamily="34" charset="0"/>
              </a:rPr>
              <a:t>Національне</a:t>
            </a:r>
            <a:r>
              <a:rPr lang="ru-RU" b="1" dirty="0">
                <a:solidFill>
                  <a:schemeClr val="dk1"/>
                </a:solidFill>
                <a:latin typeface="Arial" panose="020B0604020202020204" pitchFamily="34" charset="0"/>
                <a:cs typeface="Arial" panose="020B0604020202020204" pitchFamily="34" charset="0"/>
              </a:rPr>
              <a:t> агентство з </a:t>
            </a:r>
            <a:r>
              <a:rPr lang="ru-RU" b="1" dirty="0" err="1">
                <a:solidFill>
                  <a:schemeClr val="dk1"/>
                </a:solidFill>
                <a:latin typeface="Arial" panose="020B0604020202020204" pitchFamily="34" charset="0"/>
                <a:cs typeface="Arial" panose="020B0604020202020204" pitchFamily="34" charset="0"/>
              </a:rPr>
              <a:t>питань</a:t>
            </a:r>
            <a:r>
              <a:rPr lang="ru-RU" b="1" dirty="0">
                <a:solidFill>
                  <a:schemeClr val="dk1"/>
                </a:solidFill>
                <a:latin typeface="Arial" panose="020B0604020202020204" pitchFamily="34" charset="0"/>
                <a:cs typeface="Arial" panose="020B0604020202020204" pitchFamily="34" charset="0"/>
              </a:rPr>
              <a:t> </a:t>
            </a:r>
            <a:r>
              <a:rPr lang="ru-RU" b="1" dirty="0" err="1">
                <a:solidFill>
                  <a:schemeClr val="dk1"/>
                </a:solidFill>
                <a:latin typeface="Arial" panose="020B0604020202020204" pitchFamily="34" charset="0"/>
                <a:cs typeface="Arial" panose="020B0604020202020204" pitchFamily="34" charset="0"/>
              </a:rPr>
              <a:t>виявлення</a:t>
            </a:r>
            <a:r>
              <a:rPr lang="ru-RU" b="1" dirty="0">
                <a:solidFill>
                  <a:schemeClr val="dk1"/>
                </a:solidFill>
                <a:latin typeface="Arial" panose="020B0604020202020204" pitchFamily="34" charset="0"/>
                <a:cs typeface="Arial" panose="020B0604020202020204" pitchFamily="34" charset="0"/>
              </a:rPr>
              <a:t>, </a:t>
            </a:r>
            <a:r>
              <a:rPr lang="ru-RU" b="1" dirty="0" err="1">
                <a:solidFill>
                  <a:schemeClr val="dk1"/>
                </a:solidFill>
                <a:latin typeface="Arial" panose="020B0604020202020204" pitchFamily="34" charset="0"/>
                <a:cs typeface="Arial" panose="020B0604020202020204" pitchFamily="34" charset="0"/>
              </a:rPr>
              <a:t>розшуку</a:t>
            </a:r>
            <a:r>
              <a:rPr lang="ru-RU" b="1" dirty="0">
                <a:solidFill>
                  <a:schemeClr val="dk1"/>
                </a:solidFill>
                <a:latin typeface="Arial" panose="020B0604020202020204" pitchFamily="34" charset="0"/>
                <a:cs typeface="Arial" panose="020B0604020202020204" pitchFamily="34" charset="0"/>
              </a:rPr>
              <a:t> та </a:t>
            </a:r>
            <a:r>
              <a:rPr lang="ru-RU" b="1" dirty="0" err="1">
                <a:solidFill>
                  <a:schemeClr val="dk1"/>
                </a:solidFill>
                <a:latin typeface="Arial" panose="020B0604020202020204" pitchFamily="34" charset="0"/>
                <a:cs typeface="Arial" panose="020B0604020202020204" pitchFamily="34" charset="0"/>
              </a:rPr>
              <a:t>управління</a:t>
            </a:r>
            <a:r>
              <a:rPr lang="ru-RU" b="1" dirty="0">
                <a:solidFill>
                  <a:schemeClr val="dk1"/>
                </a:solidFill>
                <a:latin typeface="Arial" panose="020B0604020202020204" pitchFamily="34" charset="0"/>
                <a:cs typeface="Arial" panose="020B0604020202020204" pitchFamily="34" charset="0"/>
              </a:rPr>
              <a:t> активами, </a:t>
            </a:r>
            <a:r>
              <a:rPr lang="ru-RU" b="1" dirty="0" err="1">
                <a:solidFill>
                  <a:schemeClr val="dk1"/>
                </a:solidFill>
                <a:latin typeface="Arial" panose="020B0604020202020204" pitchFamily="34" charset="0"/>
                <a:cs typeface="Arial" panose="020B0604020202020204" pitchFamily="34" charset="0"/>
              </a:rPr>
              <a:t>одержаними</a:t>
            </a:r>
            <a:r>
              <a:rPr lang="ru-RU" b="1" dirty="0">
                <a:solidFill>
                  <a:schemeClr val="dk1"/>
                </a:solidFill>
                <a:latin typeface="Arial" panose="020B0604020202020204" pitchFamily="34" charset="0"/>
                <a:cs typeface="Arial" panose="020B0604020202020204" pitchFamily="34" charset="0"/>
              </a:rPr>
              <a:t> </a:t>
            </a:r>
            <a:r>
              <a:rPr lang="ru-RU" b="1" dirty="0" err="1">
                <a:solidFill>
                  <a:schemeClr val="dk1"/>
                </a:solidFill>
                <a:latin typeface="Arial" panose="020B0604020202020204" pitchFamily="34" charset="0"/>
                <a:cs typeface="Arial" panose="020B0604020202020204" pitchFamily="34" charset="0"/>
              </a:rPr>
              <a:t>від</a:t>
            </a:r>
            <a:r>
              <a:rPr lang="ru-RU" b="1" dirty="0">
                <a:solidFill>
                  <a:schemeClr val="dk1"/>
                </a:solidFill>
                <a:latin typeface="Arial" panose="020B0604020202020204" pitchFamily="34" charset="0"/>
                <a:cs typeface="Arial" panose="020B0604020202020204" pitchFamily="34" charset="0"/>
              </a:rPr>
              <a:t> </a:t>
            </a:r>
            <a:r>
              <a:rPr lang="ru-RU" b="1" dirty="0" err="1">
                <a:solidFill>
                  <a:schemeClr val="dk1"/>
                </a:solidFill>
                <a:latin typeface="Arial" panose="020B0604020202020204" pitchFamily="34" charset="0"/>
                <a:cs typeface="Arial" panose="020B0604020202020204" pitchFamily="34" charset="0"/>
              </a:rPr>
              <a:t>корупційних</a:t>
            </a:r>
            <a:r>
              <a:rPr lang="ru-RU" b="1" dirty="0">
                <a:solidFill>
                  <a:schemeClr val="dk1"/>
                </a:solidFill>
                <a:latin typeface="Arial" panose="020B0604020202020204" pitchFamily="34" charset="0"/>
                <a:cs typeface="Arial" panose="020B0604020202020204" pitchFamily="34" charset="0"/>
              </a:rPr>
              <a:t> та </a:t>
            </a:r>
            <a:r>
              <a:rPr lang="ru-RU" b="1" dirty="0" err="1">
                <a:solidFill>
                  <a:schemeClr val="dk1"/>
                </a:solidFill>
                <a:latin typeface="Arial" panose="020B0604020202020204" pitchFamily="34" charset="0"/>
                <a:cs typeface="Arial" panose="020B0604020202020204" pitchFamily="34" charset="0"/>
              </a:rPr>
              <a:t>інших</a:t>
            </a:r>
            <a:r>
              <a:rPr lang="ru-RU" b="1" dirty="0">
                <a:solidFill>
                  <a:schemeClr val="dk1"/>
                </a:solidFill>
                <a:latin typeface="Arial" panose="020B0604020202020204" pitchFamily="34" charset="0"/>
                <a:cs typeface="Arial" panose="020B0604020202020204" pitchFamily="34" charset="0"/>
              </a:rPr>
              <a:t> </a:t>
            </a:r>
            <a:r>
              <a:rPr lang="ru-RU" b="1" dirty="0" err="1">
                <a:solidFill>
                  <a:schemeClr val="dk1"/>
                </a:solidFill>
                <a:latin typeface="Arial" panose="020B0604020202020204" pitchFamily="34" charset="0"/>
                <a:cs typeface="Arial" panose="020B0604020202020204" pitchFamily="34" charset="0"/>
              </a:rPr>
              <a:t>злочинів</a:t>
            </a:r>
            <a:r>
              <a:rPr lang="ru-RU" b="1" dirty="0">
                <a:solidFill>
                  <a:schemeClr val="dk1"/>
                </a:solidFill>
                <a:latin typeface="Arial" panose="020B0604020202020204" pitchFamily="34" charset="0"/>
                <a:cs typeface="Arial" panose="020B0604020202020204" pitchFamily="34" charset="0"/>
              </a:rPr>
              <a:t> (</a:t>
            </a:r>
            <a:r>
              <a:rPr lang="en-US" b="1" dirty="0">
                <a:solidFill>
                  <a:schemeClr val="dk1"/>
                </a:solidFill>
                <a:latin typeface="Arial" panose="020B0604020202020204" pitchFamily="34" charset="0"/>
                <a:cs typeface="Arial" panose="020B0604020202020204" pitchFamily="34" charset="0"/>
              </a:rPr>
              <a:t>APMA)</a:t>
            </a:r>
          </a:p>
          <a:p>
            <a:pPr algn="just">
              <a:spcBef>
                <a:spcPts val="600"/>
              </a:spcBef>
              <a:buClr>
                <a:schemeClr val="dk1"/>
              </a:buClr>
              <a:buSzPts val="1100"/>
            </a:pPr>
            <a:endParaRPr lang="ru-RU" sz="1600" dirty="0">
              <a:solidFill>
                <a:schemeClr val="bg1">
                  <a:lumMod val="50000"/>
                </a:schemeClr>
              </a:solidFill>
              <a:latin typeface="Arial" panose="020B0604020202020204" pitchFamily="34" charset="0"/>
              <a:cs typeface="Arial" panose="020B0604020202020204" pitchFamily="34" charset="0"/>
            </a:endParaRPr>
          </a:p>
          <a:p>
            <a:pPr algn="just">
              <a:spcBef>
                <a:spcPts val="600"/>
              </a:spcBef>
              <a:buClr>
                <a:schemeClr val="dk1"/>
              </a:buClr>
              <a:buSzPts val="1100"/>
            </a:pPr>
            <a:r>
              <a:rPr lang="ru-RU" sz="1600" dirty="0">
                <a:solidFill>
                  <a:schemeClr val="bg1">
                    <a:lumMod val="50000"/>
                  </a:schemeClr>
                </a:solidFill>
                <a:latin typeface="Arial" panose="020B0604020202020204" pitchFamily="34" charset="0"/>
                <a:cs typeface="Arial" panose="020B0604020202020204" pitchFamily="34" charset="0"/>
              </a:rPr>
              <a:t>орган </a:t>
            </a:r>
            <a:r>
              <a:rPr lang="ru-RU" sz="1600" dirty="0" err="1">
                <a:solidFill>
                  <a:schemeClr val="bg1">
                    <a:lumMod val="50000"/>
                  </a:schemeClr>
                </a:solidFill>
                <a:latin typeface="Arial" panose="020B0604020202020204" pitchFamily="34" charset="0"/>
                <a:cs typeface="Arial" panose="020B0604020202020204" pitchFamily="34" charset="0"/>
              </a:rPr>
              <a:t>виконавчої</a:t>
            </a:r>
            <a:r>
              <a:rPr lang="ru-RU" sz="1600" dirty="0">
                <a:solidFill>
                  <a:schemeClr val="bg1">
                    <a:lumMod val="50000"/>
                  </a:schemeClr>
                </a:solidFill>
                <a:latin typeface="Arial" panose="020B0604020202020204" pitchFamily="34" charset="0"/>
                <a:cs typeface="Arial" panose="020B0604020202020204" pitchFamily="34" charset="0"/>
              </a:rPr>
              <a:t> </a:t>
            </a:r>
            <a:r>
              <a:rPr lang="ru-RU" sz="1600" dirty="0" err="1">
                <a:solidFill>
                  <a:schemeClr val="bg1">
                    <a:lumMod val="50000"/>
                  </a:schemeClr>
                </a:solidFill>
                <a:latin typeface="Arial" panose="020B0604020202020204" pitchFamily="34" charset="0"/>
                <a:cs typeface="Arial" panose="020B0604020202020204" pitchFamily="34" charset="0"/>
              </a:rPr>
              <a:t>влади</a:t>
            </a:r>
            <a:endParaRPr lang="ru-RU" sz="1800" dirty="0">
              <a:solidFill>
                <a:srgbClr val="1D1C1D"/>
              </a:solidFill>
              <a:latin typeface="Arial" panose="020B0604020202020204" pitchFamily="34" charset="0"/>
              <a:cs typeface="Arial" panose="020B0604020202020204" pitchFamily="34" charset="0"/>
            </a:endParaRPr>
          </a:p>
          <a:p>
            <a:pPr marL="292100" lvl="0" indent="-292100" algn="just">
              <a:spcBef>
                <a:spcPts val="600"/>
              </a:spcBef>
              <a:spcAft>
                <a:spcPts val="0"/>
              </a:spcAft>
              <a:buClr>
                <a:srgbClr val="B9D6D5"/>
              </a:buClr>
              <a:buSzPts val="1000"/>
              <a:buFont typeface="Wingdings" panose="05000000000000000000" pitchFamily="2" charset="2"/>
              <a:buChar char="l"/>
            </a:pPr>
            <a:r>
              <a:rPr lang="ru-RU" sz="1400" dirty="0" err="1">
                <a:solidFill>
                  <a:srgbClr val="1D1C1D"/>
                </a:solidFill>
                <a:latin typeface="Arial" panose="020B0604020202020204" pitchFamily="34" charset="0"/>
                <a:cs typeface="Arial" panose="020B0604020202020204" pitchFamily="34" charset="0"/>
              </a:rPr>
              <a:t>Займається</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виявленням</a:t>
            </a:r>
            <a:r>
              <a:rPr lang="ru-RU" sz="1400" dirty="0">
                <a:solidFill>
                  <a:srgbClr val="1D1C1D"/>
                </a:solidFill>
                <a:latin typeface="Arial" panose="020B0604020202020204" pitchFamily="34" charset="0"/>
                <a:cs typeface="Arial" panose="020B0604020202020204" pitchFamily="34" charset="0"/>
              </a:rPr>
              <a:t> та </a:t>
            </a:r>
            <a:r>
              <a:rPr lang="ru-RU" sz="1400" dirty="0" err="1">
                <a:solidFill>
                  <a:srgbClr val="1D1C1D"/>
                </a:solidFill>
                <a:latin typeface="Arial" panose="020B0604020202020204" pitchFamily="34" charset="0"/>
                <a:cs typeface="Arial" panose="020B0604020202020204" pitchFamily="34" charset="0"/>
              </a:rPr>
              <a:t>розшуком</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активів</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одержаних</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від</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корупційних</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злочинів</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управляє</a:t>
            </a:r>
            <a:r>
              <a:rPr lang="ru-RU" sz="1400" dirty="0">
                <a:solidFill>
                  <a:srgbClr val="1D1C1D"/>
                </a:solidFill>
                <a:latin typeface="Arial" panose="020B0604020202020204" pitchFamily="34" charset="0"/>
                <a:cs typeface="Arial" panose="020B0604020202020204" pitchFamily="34" charset="0"/>
              </a:rPr>
              <a:t> такими активами (</a:t>
            </a:r>
            <a:r>
              <a:rPr lang="ru-RU" sz="1400" dirty="0" err="1">
                <a:solidFill>
                  <a:srgbClr val="1D1C1D"/>
                </a:solidFill>
                <a:latin typeface="Arial" panose="020B0604020202020204" pitchFamily="34" charset="0"/>
                <a:cs typeface="Arial" panose="020B0604020202020204" pitchFamily="34" charset="0"/>
              </a:rPr>
              <a:t>допоки</a:t>
            </a:r>
            <a:r>
              <a:rPr lang="ru-RU" sz="1400" dirty="0">
                <a:solidFill>
                  <a:srgbClr val="1D1C1D"/>
                </a:solidFill>
                <a:latin typeface="Arial" panose="020B0604020202020204" pitchFamily="34" charset="0"/>
                <a:cs typeface="Arial" panose="020B0604020202020204" pitchFamily="34" charset="0"/>
              </a:rPr>
              <a:t> вони </a:t>
            </a:r>
            <a:r>
              <a:rPr lang="ru-RU" sz="1400" dirty="0" err="1">
                <a:solidFill>
                  <a:srgbClr val="1D1C1D"/>
                </a:solidFill>
                <a:latin typeface="Arial" panose="020B0604020202020204" pitchFamily="34" charset="0"/>
                <a:cs typeface="Arial" panose="020B0604020202020204" pitchFamily="34" charset="0"/>
              </a:rPr>
              <a:t>під</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арештом</a:t>
            </a:r>
            <a:r>
              <a:rPr lang="ru-RU" sz="1400" dirty="0">
                <a:solidFill>
                  <a:srgbClr val="1D1C1D"/>
                </a:solidFill>
                <a:latin typeface="Arial" panose="020B0604020202020204" pitchFamily="34" charset="0"/>
                <a:cs typeface="Arial" panose="020B0604020202020204" pitchFamily="34" charset="0"/>
              </a:rPr>
              <a:t>)</a:t>
            </a:r>
          </a:p>
          <a:p>
            <a:pPr marL="292100" lvl="0" indent="-292100" algn="just">
              <a:spcBef>
                <a:spcPts val="600"/>
              </a:spcBef>
              <a:spcAft>
                <a:spcPts val="0"/>
              </a:spcAft>
              <a:buClr>
                <a:srgbClr val="B9D6D5"/>
              </a:buClr>
              <a:buSzPts val="1000"/>
              <a:buFont typeface="Wingdings" panose="05000000000000000000" pitchFamily="2" charset="2"/>
              <a:buChar char="l"/>
            </a:pPr>
            <a:r>
              <a:rPr lang="ru-RU" sz="1400" dirty="0" err="1">
                <a:solidFill>
                  <a:srgbClr val="1D1C1D"/>
                </a:solidFill>
                <a:latin typeface="Arial" panose="020B0604020202020204" pitchFamily="34" charset="0"/>
                <a:cs typeface="Arial" panose="020B0604020202020204" pitchFamily="34" charset="0"/>
              </a:rPr>
              <a:t>Здійснює</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антикорупційну</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експертизу</a:t>
            </a:r>
            <a:r>
              <a:rPr lang="ru-RU" sz="1400" dirty="0">
                <a:solidFill>
                  <a:srgbClr val="1D1C1D"/>
                </a:solidFill>
                <a:latin typeface="Arial" panose="020B0604020202020204" pitchFamily="34" charset="0"/>
                <a:cs typeface="Arial" panose="020B0604020202020204" pitchFamily="34" charset="0"/>
              </a:rPr>
              <a:t> нормативно-</a:t>
            </a:r>
            <a:r>
              <a:rPr lang="ru-RU" sz="1400" dirty="0" err="1">
                <a:solidFill>
                  <a:srgbClr val="1D1C1D"/>
                </a:solidFill>
                <a:latin typeface="Arial" panose="020B0604020202020204" pitchFamily="34" charset="0"/>
                <a:cs typeface="Arial" panose="020B0604020202020204" pitchFamily="34" charset="0"/>
              </a:rPr>
              <a:t>правових</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актів</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крім</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проектів</a:t>
            </a:r>
            <a:r>
              <a:rPr lang="ru-RU" sz="1400" dirty="0">
                <a:solidFill>
                  <a:srgbClr val="1D1C1D"/>
                </a:solidFill>
                <a:latin typeface="Arial" panose="020B0604020202020204" pitchFamily="34" charset="0"/>
                <a:cs typeface="Arial" panose="020B0604020202020204" pitchFamily="34" charset="0"/>
              </a:rPr>
              <a:t> </a:t>
            </a:r>
            <a:r>
              <a:rPr lang="ru-RU" sz="1400" dirty="0" err="1">
                <a:solidFill>
                  <a:srgbClr val="1D1C1D"/>
                </a:solidFill>
                <a:latin typeface="Arial" panose="020B0604020202020204" pitchFamily="34" charset="0"/>
                <a:cs typeface="Arial" panose="020B0604020202020204" pitchFamily="34" charset="0"/>
              </a:rPr>
              <a:t>законів</a:t>
            </a:r>
            <a:endParaRPr lang="ru-RU" sz="1400" dirty="0">
              <a:solidFill>
                <a:srgbClr val="1D1C1D"/>
              </a:solidFill>
              <a:latin typeface="Arial" panose="020B0604020202020204" pitchFamily="34" charset="0"/>
              <a:cs typeface="Arial" panose="020B0604020202020204" pitchFamily="34" charset="0"/>
            </a:endParaRPr>
          </a:p>
        </p:txBody>
      </p:sp>
      <p:sp>
        <p:nvSpPr>
          <p:cNvPr id="6" name="Google Shape;210;p28">
            <a:extLst>
              <a:ext uri="{FF2B5EF4-FFF2-40B4-BE49-F238E27FC236}">
                <a16:creationId xmlns:a16="http://schemas.microsoft.com/office/drawing/2014/main" id="{6D9629D5-A046-47C4-9195-3622B8A748CE}"/>
              </a:ext>
            </a:extLst>
          </p:cNvPr>
          <p:cNvSpPr txBox="1">
            <a:spLocks noGrp="1"/>
          </p:cNvSpPr>
          <p:nvPr>
            <p:ph type="title"/>
          </p:nvPr>
        </p:nvSpPr>
        <p:spPr>
          <a:xfrm>
            <a:off x="861059" y="274320"/>
            <a:ext cx="7940815" cy="8229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rgbClr val="000000"/>
                </a:solidFill>
              </a:rPr>
              <a:t>Розслідування</a:t>
            </a:r>
            <a:endParaRPr sz="3000" b="1" dirty="0">
              <a:solidFill>
                <a:srgbClr val="000000"/>
              </a:solidFill>
            </a:endParaRPr>
          </a:p>
        </p:txBody>
      </p:sp>
    </p:spTree>
    <p:extLst>
      <p:ext uri="{BB962C8B-B14F-4D97-AF65-F5344CB8AC3E}">
        <p14:creationId xmlns:p14="http://schemas.microsoft.com/office/powerpoint/2010/main" val="1845609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3" name="Google Shape;213;p28"/>
          <p:cNvSpPr txBox="1"/>
          <p:nvPr/>
        </p:nvSpPr>
        <p:spPr>
          <a:xfrm>
            <a:off x="883200" y="1024498"/>
            <a:ext cx="7265120" cy="32931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uk" b="1" dirty="0">
                <a:solidFill>
                  <a:schemeClr val="dk1"/>
                </a:solidFill>
                <a:latin typeface="Arial" panose="020B0604020202020204" pitchFamily="34" charset="0"/>
                <a:cs typeface="Arial" panose="020B0604020202020204" pitchFamily="34" charset="0"/>
              </a:rPr>
              <a:t>Національна поліція (НП)</a:t>
            </a:r>
            <a:endParaRPr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600"/>
              </a:spcAft>
              <a:buClr>
                <a:schemeClr val="dk1"/>
              </a:buClr>
              <a:buSzPts val="1100"/>
              <a:buFont typeface="Arial"/>
              <a:buNone/>
            </a:pPr>
            <a:r>
              <a:rPr lang="uk" sz="1600" dirty="0">
                <a:solidFill>
                  <a:schemeClr val="bg1">
                    <a:lumMod val="50000"/>
                  </a:schemeClr>
                </a:solidFill>
                <a:latin typeface="Arial" panose="020B0604020202020204" pitchFamily="34" charset="0"/>
                <a:cs typeface="Arial" panose="020B0604020202020204" pitchFamily="34" charset="0"/>
              </a:rPr>
              <a:t>орган виконавчої влади</a:t>
            </a:r>
            <a:endParaRPr sz="1600" dirty="0">
              <a:solidFill>
                <a:schemeClr val="bg1">
                  <a:lumMod val="50000"/>
                </a:schemeClr>
              </a:solidFill>
              <a:latin typeface="Arial" panose="020B0604020202020204" pitchFamily="34" charset="0"/>
              <a:cs typeface="Arial" panose="020B0604020202020204" pitchFamily="34" charset="0"/>
            </a:endParaRPr>
          </a:p>
          <a:p>
            <a:pPr marL="324000" lvl="0" indent="-292100" algn="l" rtl="0">
              <a:spcBef>
                <a:spcPts val="0"/>
              </a:spcBef>
              <a:spcAft>
                <a:spcPts val="600"/>
              </a:spcAft>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cs typeface="Arial" panose="020B0604020202020204" pitchFamily="34" charset="0"/>
              </a:rPr>
              <a:t>Розслідує більшість злочинів, у тому числі корупційних, які не належать до компетенції НАБУ та ДБР</a:t>
            </a:r>
            <a:endParaRPr sz="1400" dirty="0">
              <a:solidFill>
                <a:srgbClr val="1D1C1D"/>
              </a:solidFill>
              <a:latin typeface="Arial" panose="020B0604020202020204" pitchFamily="34" charset="0"/>
              <a:cs typeface="Arial" panose="020B0604020202020204" pitchFamily="34" charset="0"/>
            </a:endParaRPr>
          </a:p>
          <a:p>
            <a:pPr marL="324000" lvl="0" indent="-292100" algn="l" rtl="0">
              <a:spcBef>
                <a:spcPts val="0"/>
              </a:spcBef>
              <a:spcAft>
                <a:spcPts val="600"/>
              </a:spcAft>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cs typeface="Arial" panose="020B0604020202020204" pitchFamily="34" charset="0"/>
              </a:rPr>
              <a:t>Складає адміністративні протоколи про вчинення правопорушень, пов'язаних з корупцією</a:t>
            </a:r>
          </a:p>
          <a:p>
            <a:pPr marL="165100" lvl="0" algn="l" rtl="0">
              <a:spcBef>
                <a:spcPts val="0"/>
              </a:spcBef>
              <a:spcAft>
                <a:spcPts val="600"/>
              </a:spcAft>
              <a:buSzPts val="1000"/>
            </a:pPr>
            <a:endParaRPr sz="1000" dirty="0">
              <a:latin typeface="Arial" panose="020B0604020202020204" pitchFamily="34" charset="0"/>
              <a:cs typeface="Arial" panose="020B0604020202020204" pitchFamily="34" charset="0"/>
            </a:endParaRPr>
          </a:p>
          <a:p>
            <a:pPr marL="0" lvl="0" indent="0" algn="l" rtl="0">
              <a:spcBef>
                <a:spcPts val="0"/>
              </a:spcBef>
              <a:spcAft>
                <a:spcPts val="600"/>
              </a:spcAft>
              <a:buClr>
                <a:schemeClr val="dk1"/>
              </a:buClr>
              <a:buSzPts val="1100"/>
              <a:buFont typeface="Arial"/>
              <a:buNone/>
            </a:pPr>
            <a:r>
              <a:rPr lang="uk" b="1" dirty="0">
                <a:solidFill>
                  <a:schemeClr val="dk1"/>
                </a:solidFill>
                <a:latin typeface="Arial" panose="020B0604020202020204" pitchFamily="34" charset="0"/>
                <a:cs typeface="Arial" panose="020B0604020202020204" pitchFamily="34" charset="0"/>
              </a:rPr>
              <a:t>Державне бюро розслідувань (ДБР)</a:t>
            </a:r>
            <a:endParaRPr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600"/>
              </a:spcAft>
              <a:buClr>
                <a:schemeClr val="dk1"/>
              </a:buClr>
              <a:buSzPts val="1100"/>
              <a:buFont typeface="Arial"/>
              <a:buNone/>
            </a:pPr>
            <a:r>
              <a:rPr lang="uk" sz="1600" dirty="0">
                <a:solidFill>
                  <a:schemeClr val="bg1">
                    <a:lumMod val="50000"/>
                  </a:schemeClr>
                </a:solidFill>
                <a:latin typeface="Arial" panose="020B0604020202020204" pitchFamily="34" charset="0"/>
                <a:cs typeface="Arial" panose="020B0604020202020204" pitchFamily="34" charset="0"/>
              </a:rPr>
              <a:t>правоохоронний орган</a:t>
            </a:r>
            <a:endParaRPr sz="1600" dirty="0">
              <a:solidFill>
                <a:schemeClr val="bg1">
                  <a:lumMod val="50000"/>
                </a:schemeClr>
              </a:solidFill>
              <a:latin typeface="Arial" panose="020B0604020202020204" pitchFamily="34" charset="0"/>
              <a:cs typeface="Arial" panose="020B0604020202020204" pitchFamily="34" charset="0"/>
            </a:endParaRPr>
          </a:p>
          <a:p>
            <a:pPr marL="324000" indent="-292100">
              <a:spcAft>
                <a:spcPts val="600"/>
              </a:spcAft>
              <a:buClr>
                <a:srgbClr val="B9D6D5"/>
              </a:buClr>
              <a:buSzPts val="1000"/>
              <a:buFont typeface="Wingdings" panose="05000000000000000000" pitchFamily="2" charset="2"/>
              <a:buChar char="l"/>
            </a:pPr>
            <a:r>
              <a:rPr lang="uk" sz="1400" dirty="0">
                <a:solidFill>
                  <a:srgbClr val="1D1C1D"/>
                </a:solidFill>
                <a:latin typeface="Arial" panose="020B0604020202020204" pitchFamily="34" charset="0"/>
                <a:cs typeface="Arial" panose="020B0604020202020204" pitchFamily="34" charset="0"/>
              </a:rPr>
              <a:t>Розслідує окремі корупційні злочини, вчинені здебільшого правоохоронцями та організованими групами</a:t>
            </a:r>
            <a:endParaRPr dirty="0">
              <a:latin typeface="Arial" panose="020B0604020202020204" pitchFamily="34" charset="0"/>
              <a:cs typeface="Arial" panose="020B0604020202020204" pitchFamily="34" charset="0"/>
            </a:endParaRPr>
          </a:p>
        </p:txBody>
      </p:sp>
      <p:sp>
        <p:nvSpPr>
          <p:cNvPr id="7" name="Google Shape;210;p28">
            <a:extLst>
              <a:ext uri="{FF2B5EF4-FFF2-40B4-BE49-F238E27FC236}">
                <a16:creationId xmlns:a16="http://schemas.microsoft.com/office/drawing/2014/main" id="{B99C1CED-D3DB-4B17-B991-1B74773C9CCC}"/>
              </a:ext>
            </a:extLst>
          </p:cNvPr>
          <p:cNvSpPr txBox="1">
            <a:spLocks noGrp="1"/>
          </p:cNvSpPr>
          <p:nvPr>
            <p:ph type="title"/>
          </p:nvPr>
        </p:nvSpPr>
        <p:spPr>
          <a:xfrm>
            <a:off x="883200" y="289560"/>
            <a:ext cx="7940815" cy="8229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rgbClr val="000000"/>
                </a:solidFill>
              </a:rPr>
              <a:t>Розслідування</a:t>
            </a:r>
            <a:endParaRPr sz="3000" b="1" dirty="0">
              <a:solidFill>
                <a:srgbClr val="000000"/>
              </a:solidFill>
            </a:endParaRPr>
          </a:p>
        </p:txBody>
      </p:sp>
    </p:spTree>
    <p:extLst>
      <p:ext uri="{BB962C8B-B14F-4D97-AF65-F5344CB8AC3E}">
        <p14:creationId xmlns:p14="http://schemas.microsoft.com/office/powerpoint/2010/main" val="256416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1257CC-AED1-4BD0-963C-B3B51850FD53}"/>
              </a:ext>
            </a:extLst>
          </p:cNvPr>
          <p:cNvSpPr txBox="1"/>
          <p:nvPr/>
        </p:nvSpPr>
        <p:spPr>
          <a:xfrm>
            <a:off x="975359" y="1025173"/>
            <a:ext cx="7191213" cy="2554545"/>
          </a:xfrm>
          <a:prstGeom prst="rect">
            <a:avLst/>
          </a:prstGeom>
          <a:noFill/>
        </p:spPr>
        <p:txBody>
          <a:bodyPr wrap="square">
            <a:spAutoFit/>
          </a:bodyPr>
          <a:lstStyle/>
          <a:p>
            <a:pPr marL="0" lvl="0" indent="0" algn="l" rtl="0">
              <a:spcBef>
                <a:spcPts val="600"/>
              </a:spcBef>
              <a:spcAft>
                <a:spcPts val="0"/>
              </a:spcAft>
              <a:buClr>
                <a:schemeClr val="dk1"/>
              </a:buClr>
              <a:buSzPts val="1100"/>
              <a:buFont typeface="Arial"/>
              <a:buNone/>
            </a:pPr>
            <a:r>
              <a:rPr lang="ru-RU" b="1" dirty="0">
                <a:solidFill>
                  <a:schemeClr val="dk1"/>
                </a:solidFill>
                <a:latin typeface="Arial" panose="020B0604020202020204" pitchFamily="34" charset="0"/>
              </a:rPr>
              <a:t>Служба </a:t>
            </a:r>
            <a:r>
              <a:rPr lang="ru-RU" b="1" dirty="0" err="1">
                <a:solidFill>
                  <a:schemeClr val="dk1"/>
                </a:solidFill>
                <a:latin typeface="Arial" panose="020B0604020202020204" pitchFamily="34" charset="0"/>
              </a:rPr>
              <a:t>безпеки</a:t>
            </a:r>
            <a:r>
              <a:rPr lang="ru-RU" b="1" dirty="0">
                <a:solidFill>
                  <a:schemeClr val="dk1"/>
                </a:solidFill>
                <a:latin typeface="Arial" panose="020B0604020202020204" pitchFamily="34" charset="0"/>
              </a:rPr>
              <a:t> </a:t>
            </a:r>
            <a:r>
              <a:rPr lang="ru-RU" b="1" dirty="0" err="1">
                <a:solidFill>
                  <a:schemeClr val="dk1"/>
                </a:solidFill>
                <a:latin typeface="Arial" panose="020B0604020202020204" pitchFamily="34" charset="0"/>
              </a:rPr>
              <a:t>України</a:t>
            </a:r>
            <a:r>
              <a:rPr lang="ru-RU" b="1" dirty="0">
                <a:solidFill>
                  <a:schemeClr val="dk1"/>
                </a:solidFill>
                <a:latin typeface="Arial" panose="020B0604020202020204" pitchFamily="34" charset="0"/>
              </a:rPr>
              <a:t> (СБУ)</a:t>
            </a:r>
          </a:p>
          <a:p>
            <a:pPr marL="0" lvl="0" indent="0" algn="l" rtl="0">
              <a:spcBef>
                <a:spcPts val="600"/>
              </a:spcBef>
              <a:spcAft>
                <a:spcPts val="0"/>
              </a:spcAft>
              <a:buClr>
                <a:schemeClr val="dk1"/>
              </a:buClr>
              <a:buSzPts val="1100"/>
              <a:buFont typeface="Arial"/>
              <a:buNone/>
            </a:pPr>
            <a:r>
              <a:rPr lang="ru-RU" sz="1600" dirty="0">
                <a:solidFill>
                  <a:schemeClr val="bg1">
                    <a:lumMod val="50000"/>
                  </a:schemeClr>
                </a:solidFill>
                <a:latin typeface="Arial" panose="020B0604020202020204" pitchFamily="34" charset="0"/>
              </a:rPr>
              <a:t>орган </a:t>
            </a:r>
            <a:r>
              <a:rPr lang="ru-RU" sz="1600" dirty="0" err="1">
                <a:solidFill>
                  <a:schemeClr val="bg1">
                    <a:lumMod val="50000"/>
                  </a:schemeClr>
                </a:solidFill>
                <a:latin typeface="Arial" panose="020B0604020202020204" pitchFamily="34" charset="0"/>
              </a:rPr>
              <a:t>спеціального</a:t>
            </a:r>
            <a:r>
              <a:rPr lang="ru-RU" sz="1600" dirty="0">
                <a:solidFill>
                  <a:schemeClr val="bg1">
                    <a:lumMod val="50000"/>
                  </a:schemeClr>
                </a:solidFill>
                <a:latin typeface="Arial" panose="020B0604020202020204" pitchFamily="34" charset="0"/>
              </a:rPr>
              <a:t> </a:t>
            </a:r>
            <a:r>
              <a:rPr lang="ru-RU" sz="1600" dirty="0" err="1">
                <a:solidFill>
                  <a:schemeClr val="bg1">
                    <a:lumMod val="50000"/>
                  </a:schemeClr>
                </a:solidFill>
                <a:latin typeface="Arial" panose="020B0604020202020204" pitchFamily="34" charset="0"/>
              </a:rPr>
              <a:t>призначення</a:t>
            </a:r>
            <a:r>
              <a:rPr lang="ru-RU" sz="1600" dirty="0">
                <a:solidFill>
                  <a:schemeClr val="bg1">
                    <a:lumMod val="50000"/>
                  </a:schemeClr>
                </a:solidFill>
                <a:latin typeface="Arial" panose="020B0604020202020204" pitchFamily="34" charset="0"/>
              </a:rPr>
              <a:t> з </a:t>
            </a:r>
            <a:r>
              <a:rPr lang="ru-RU" sz="1600" dirty="0" err="1">
                <a:solidFill>
                  <a:schemeClr val="bg1">
                    <a:lumMod val="50000"/>
                  </a:schemeClr>
                </a:solidFill>
                <a:latin typeface="Arial" panose="020B0604020202020204" pitchFamily="34" charset="0"/>
              </a:rPr>
              <a:t>правоохоронними</a:t>
            </a:r>
            <a:r>
              <a:rPr lang="ru-RU" sz="1600" dirty="0">
                <a:solidFill>
                  <a:schemeClr val="bg1">
                    <a:lumMod val="50000"/>
                  </a:schemeClr>
                </a:solidFill>
                <a:latin typeface="Arial" panose="020B0604020202020204" pitchFamily="34" charset="0"/>
              </a:rPr>
              <a:t> </a:t>
            </a:r>
            <a:r>
              <a:rPr lang="ru-RU" sz="1600" dirty="0" err="1">
                <a:solidFill>
                  <a:schemeClr val="bg1">
                    <a:lumMod val="50000"/>
                  </a:schemeClr>
                </a:solidFill>
                <a:latin typeface="Arial" panose="020B0604020202020204" pitchFamily="34" charset="0"/>
              </a:rPr>
              <a:t>функціями</a:t>
            </a:r>
            <a:endParaRPr lang="ru-RU" sz="1600" dirty="0">
              <a:solidFill>
                <a:schemeClr val="bg1">
                  <a:lumMod val="50000"/>
                </a:schemeClr>
              </a:solidFill>
              <a:latin typeface="Arial" panose="020B0604020202020204" pitchFamily="34" charset="0"/>
            </a:endParaRPr>
          </a:p>
          <a:p>
            <a:pPr marL="285750" lvl="0" indent="-285750" algn="l" rtl="0">
              <a:spcBef>
                <a:spcPts val="600"/>
              </a:spcBef>
              <a:spcAft>
                <a:spcPts val="0"/>
              </a:spcAft>
              <a:buClr>
                <a:srgbClr val="B9D6D5"/>
              </a:buClr>
              <a:buSzPts val="1000"/>
              <a:buFont typeface="Wingdings" panose="05000000000000000000" pitchFamily="2" charset="2"/>
              <a:buChar char="l"/>
            </a:pPr>
            <a:r>
              <a:rPr lang="ru-RU" sz="1400" dirty="0">
                <a:solidFill>
                  <a:srgbClr val="1D1C1D"/>
                </a:solidFill>
                <a:latin typeface="Arial" panose="020B0604020202020204" pitchFamily="34" charset="0"/>
              </a:rPr>
              <a:t>Проводить оперативно-</a:t>
            </a:r>
            <a:r>
              <a:rPr lang="ru-RU" sz="1400" dirty="0" err="1">
                <a:solidFill>
                  <a:srgbClr val="1D1C1D"/>
                </a:solidFill>
                <a:latin typeface="Arial" panose="020B0604020202020204" pitchFamily="34" charset="0"/>
              </a:rPr>
              <a:t>розшукову</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діяльність</a:t>
            </a:r>
            <a:r>
              <a:rPr lang="ru-RU" sz="1400" dirty="0">
                <a:solidFill>
                  <a:srgbClr val="1D1C1D"/>
                </a:solidFill>
                <a:latin typeface="Arial" panose="020B0604020202020204" pitchFamily="34" charset="0"/>
              </a:rPr>
              <a:t>, у тому </a:t>
            </a:r>
            <a:r>
              <a:rPr lang="ru-RU" sz="1400" dirty="0" err="1">
                <a:solidFill>
                  <a:srgbClr val="1D1C1D"/>
                </a:solidFill>
                <a:latin typeface="Arial" panose="020B0604020202020204" pitchFamily="34" charset="0"/>
              </a:rPr>
              <a:t>числі</a:t>
            </a:r>
            <a:r>
              <a:rPr lang="ru-RU" sz="1400" dirty="0">
                <a:solidFill>
                  <a:srgbClr val="1D1C1D"/>
                </a:solidFill>
                <a:latin typeface="Arial" panose="020B0604020202020204" pitchFamily="34" charset="0"/>
              </a:rPr>
              <a:t> в </a:t>
            </a:r>
            <a:r>
              <a:rPr lang="ru-RU" sz="1400" dirty="0" err="1">
                <a:solidFill>
                  <a:srgbClr val="1D1C1D"/>
                </a:solidFill>
                <a:latin typeface="Arial" panose="020B0604020202020204" pitchFamily="34" charset="0"/>
              </a:rPr>
              <a:t>корупційних</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злочинах</a:t>
            </a:r>
            <a:endParaRPr lang="ru-RU" sz="1400" dirty="0">
              <a:solidFill>
                <a:srgbClr val="1D1C1D"/>
              </a:solidFill>
              <a:latin typeface="Arial" panose="020B0604020202020204" pitchFamily="34" charset="0"/>
            </a:endParaRPr>
          </a:p>
          <a:p>
            <a:pPr marL="0" lvl="0" indent="0" algn="l" rtl="0">
              <a:spcBef>
                <a:spcPts val="600"/>
              </a:spcBef>
              <a:spcAft>
                <a:spcPts val="0"/>
              </a:spcAft>
              <a:buClr>
                <a:schemeClr val="dk1"/>
              </a:buClr>
              <a:buSzPts val="1100"/>
              <a:buFont typeface="Arial"/>
              <a:buNone/>
            </a:pPr>
            <a:endParaRPr lang="ru-RU" sz="1100" dirty="0">
              <a:latin typeface="Arial" panose="020B0604020202020204" pitchFamily="34" charset="0"/>
            </a:endParaRPr>
          </a:p>
          <a:p>
            <a:pPr marL="0" lvl="0" indent="0" algn="l" rtl="0">
              <a:spcBef>
                <a:spcPts val="600"/>
              </a:spcBef>
              <a:spcAft>
                <a:spcPts val="0"/>
              </a:spcAft>
              <a:buClr>
                <a:schemeClr val="dk1"/>
              </a:buClr>
              <a:buSzPts val="1100"/>
              <a:buFont typeface="Arial"/>
              <a:buNone/>
            </a:pPr>
            <a:endParaRPr lang="ru-RU" sz="1100" dirty="0">
              <a:latin typeface="Arial" panose="020B0604020202020204" pitchFamily="34" charset="0"/>
            </a:endParaRPr>
          </a:p>
          <a:p>
            <a:pPr marL="0" lvl="0" indent="0" algn="l" rtl="0">
              <a:spcBef>
                <a:spcPts val="600"/>
              </a:spcBef>
              <a:spcAft>
                <a:spcPts val="0"/>
              </a:spcAft>
              <a:buClr>
                <a:schemeClr val="dk1"/>
              </a:buClr>
              <a:buSzPts val="1100"/>
              <a:buFont typeface="Arial"/>
              <a:buNone/>
            </a:pPr>
            <a:r>
              <a:rPr lang="ru-RU" b="1" dirty="0" err="1">
                <a:solidFill>
                  <a:schemeClr val="dk1"/>
                </a:solidFill>
                <a:latin typeface="Arial" panose="020B0604020202020204" pitchFamily="34" charset="0"/>
              </a:rPr>
              <a:t>Органи</a:t>
            </a:r>
            <a:r>
              <a:rPr lang="ru-RU" b="1" dirty="0">
                <a:solidFill>
                  <a:schemeClr val="dk1"/>
                </a:solidFill>
                <a:latin typeface="Arial" panose="020B0604020202020204" pitchFamily="34" charset="0"/>
              </a:rPr>
              <a:t> </a:t>
            </a:r>
            <a:r>
              <a:rPr lang="ru-RU" b="1" dirty="0" err="1">
                <a:solidFill>
                  <a:schemeClr val="dk1"/>
                </a:solidFill>
                <a:latin typeface="Arial" panose="020B0604020202020204" pitchFamily="34" charset="0"/>
              </a:rPr>
              <a:t>прокуратури</a:t>
            </a:r>
            <a:endParaRPr lang="ru-RU" b="1" dirty="0">
              <a:solidFill>
                <a:schemeClr val="dk1"/>
              </a:solidFill>
              <a:latin typeface="Arial" panose="020B0604020202020204" pitchFamily="34" charset="0"/>
            </a:endParaRPr>
          </a:p>
          <a:p>
            <a:pPr marL="292100" lvl="0" indent="-292100" algn="l" rtl="0">
              <a:spcBef>
                <a:spcPts val="600"/>
              </a:spcBef>
              <a:spcAft>
                <a:spcPts val="0"/>
              </a:spcAft>
              <a:buClr>
                <a:srgbClr val="B9D6D5"/>
              </a:buClr>
              <a:buSzPts val="1000"/>
              <a:buFont typeface="Wingdings" panose="05000000000000000000" pitchFamily="2" charset="2"/>
              <a:buChar char="l"/>
            </a:pPr>
            <a:r>
              <a:rPr lang="ru-RU" sz="1400" dirty="0" err="1">
                <a:solidFill>
                  <a:srgbClr val="1D1C1D"/>
                </a:solidFill>
                <a:latin typeface="Arial" panose="020B0604020202020204" pitchFamily="34" charset="0"/>
              </a:rPr>
              <a:t>Здійснюють</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процесуальне</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керівництво</a:t>
            </a:r>
            <a:r>
              <a:rPr lang="ru-RU" sz="1400" dirty="0">
                <a:solidFill>
                  <a:srgbClr val="1D1C1D"/>
                </a:solidFill>
                <a:latin typeface="Arial" panose="020B0604020202020204" pitchFamily="34" charset="0"/>
              </a:rPr>
              <a:t> та </a:t>
            </a:r>
            <a:r>
              <a:rPr lang="ru-RU" sz="1400" dirty="0" err="1">
                <a:solidFill>
                  <a:srgbClr val="1D1C1D"/>
                </a:solidFill>
                <a:latin typeface="Arial" panose="020B0604020202020204" pitchFamily="34" charset="0"/>
              </a:rPr>
              <a:t>підтримання</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обвинувачення</a:t>
            </a:r>
            <a:r>
              <a:rPr lang="ru-RU" sz="1400" dirty="0">
                <a:solidFill>
                  <a:srgbClr val="1D1C1D"/>
                </a:solidFill>
                <a:latin typeface="Arial" panose="020B0604020202020204" pitchFamily="34" charset="0"/>
              </a:rPr>
              <a:t> у </a:t>
            </a:r>
            <a:r>
              <a:rPr lang="ru-RU" sz="1400" dirty="0" err="1">
                <a:solidFill>
                  <a:srgbClr val="1D1C1D"/>
                </a:solidFill>
                <a:latin typeface="Arial" panose="020B0604020202020204" pitchFamily="34" charset="0"/>
              </a:rPr>
              <a:t>загальних</a:t>
            </a:r>
            <a:r>
              <a:rPr lang="ru-RU" sz="1400" dirty="0">
                <a:solidFill>
                  <a:srgbClr val="1D1C1D"/>
                </a:solidFill>
                <a:latin typeface="Arial" panose="020B0604020202020204" pitchFamily="34" charset="0"/>
              </a:rPr>
              <a:t> судах у справах НП, ДБР,СБУ</a:t>
            </a:r>
          </a:p>
        </p:txBody>
      </p:sp>
      <p:sp>
        <p:nvSpPr>
          <p:cNvPr id="6" name="Google Shape;210;p28">
            <a:extLst>
              <a:ext uri="{FF2B5EF4-FFF2-40B4-BE49-F238E27FC236}">
                <a16:creationId xmlns:a16="http://schemas.microsoft.com/office/drawing/2014/main" id="{0411490C-8395-429A-AB22-60D52298FB77}"/>
              </a:ext>
            </a:extLst>
          </p:cNvPr>
          <p:cNvSpPr txBox="1">
            <a:spLocks noGrp="1"/>
          </p:cNvSpPr>
          <p:nvPr>
            <p:ph type="title"/>
          </p:nvPr>
        </p:nvSpPr>
        <p:spPr>
          <a:xfrm>
            <a:off x="876299" y="297180"/>
            <a:ext cx="7940815" cy="8229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rgbClr val="000000"/>
                </a:solidFill>
              </a:rPr>
              <a:t>Розслідування</a:t>
            </a:r>
            <a:endParaRPr sz="3000" b="1" dirty="0">
              <a:solidFill>
                <a:srgbClr val="000000"/>
              </a:solidFill>
            </a:endParaRPr>
          </a:p>
        </p:txBody>
      </p:sp>
    </p:spTree>
    <p:extLst>
      <p:ext uri="{BB962C8B-B14F-4D97-AF65-F5344CB8AC3E}">
        <p14:creationId xmlns:p14="http://schemas.microsoft.com/office/powerpoint/2010/main" val="1231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872139" y="30240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uk" dirty="0"/>
              <a:t>Притягнення до відповідальності</a:t>
            </a:r>
            <a:endParaRPr dirty="0"/>
          </a:p>
        </p:txBody>
      </p:sp>
      <p:sp>
        <p:nvSpPr>
          <p:cNvPr id="220" name="Google Shape;220;p29"/>
          <p:cNvSpPr txBox="1"/>
          <p:nvPr/>
        </p:nvSpPr>
        <p:spPr>
          <a:xfrm>
            <a:off x="904339" y="914519"/>
            <a:ext cx="7365901"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b="1" dirty="0">
                <a:latin typeface="Arial" panose="020B0604020202020204" pitchFamily="34" charset="0"/>
              </a:rPr>
              <a:t>Вищий антикорупційний суд (ВАКС)</a:t>
            </a:r>
            <a:endParaRPr b="1" dirty="0">
              <a:latin typeface="Arial" panose="020B0604020202020204" pitchFamily="34" charset="0"/>
            </a:endParaRPr>
          </a:p>
          <a:p>
            <a:pPr marL="0" lvl="0" indent="0" algn="l" rtl="0">
              <a:spcBef>
                <a:spcPts val="0"/>
              </a:spcBef>
              <a:spcAft>
                <a:spcPts val="0"/>
              </a:spcAft>
              <a:buNone/>
            </a:pPr>
            <a:r>
              <a:rPr lang="uk" sz="1600" dirty="0">
                <a:solidFill>
                  <a:schemeClr val="bg1">
                    <a:lumMod val="50000"/>
                  </a:schemeClr>
                </a:solidFill>
                <a:latin typeface="Arial" panose="020B0604020202020204" pitchFamily="34" charset="0"/>
              </a:rPr>
              <a:t>вищий спеціалізований суд у системі судоустрою України</a:t>
            </a:r>
            <a:endParaRPr sz="1600" dirty="0">
              <a:solidFill>
                <a:schemeClr val="bg1">
                  <a:lumMod val="50000"/>
                </a:schemeClr>
              </a:solidFill>
              <a:latin typeface="Arial" panose="020B0604020202020204" pitchFamily="34" charset="0"/>
            </a:endParaRPr>
          </a:p>
          <a:p>
            <a:pPr marL="324000" lvl="0" indent="-317500" algn="l" rtl="0">
              <a:spcBef>
                <a:spcPts val="6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rPr>
              <a:t>Здійснює розгляд проваджень про корупційні злочини, які розслідувалися НАБУ</a:t>
            </a:r>
            <a:endParaRPr sz="1400" dirty="0">
              <a:latin typeface="Arial" panose="020B0604020202020204" pitchFamily="34" charset="0"/>
            </a:endParaRPr>
          </a:p>
          <a:p>
            <a:pPr marL="324000" lvl="0" indent="-317500" algn="l" rtl="0">
              <a:spcBef>
                <a:spcPts val="6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rPr>
              <a:t>Ухвалює рішення як суд першої та апеляційної інстанції</a:t>
            </a:r>
            <a:endParaRPr sz="1400" dirty="0">
              <a:latin typeface="Arial" panose="020B0604020202020204" pitchFamily="34" charset="0"/>
            </a:endParaRPr>
          </a:p>
        </p:txBody>
      </p:sp>
      <p:sp>
        <p:nvSpPr>
          <p:cNvPr id="221" name="Google Shape;221;p29"/>
          <p:cNvSpPr txBox="1"/>
          <p:nvPr/>
        </p:nvSpPr>
        <p:spPr>
          <a:xfrm>
            <a:off x="904339" y="2453372"/>
            <a:ext cx="7870242" cy="2015906"/>
          </a:xfrm>
          <a:prstGeom prst="rect">
            <a:avLst/>
          </a:prstGeom>
          <a:noFill/>
          <a:ln>
            <a:noFill/>
          </a:ln>
        </p:spPr>
        <p:txBody>
          <a:bodyPr spcFirstLastPara="1" wrap="square" lIns="91425" tIns="91425" rIns="91425" bIns="91425" anchor="t" anchorCtr="0">
            <a:spAutoFit/>
          </a:bodyPr>
          <a:lstStyle/>
          <a:p>
            <a:pPr marL="0" lvl="0" indent="0" algn="l" rtl="0">
              <a:spcAft>
                <a:spcPts val="0"/>
              </a:spcAft>
              <a:buNone/>
            </a:pPr>
            <a:r>
              <a:rPr lang="uk" b="1" dirty="0">
                <a:latin typeface="Arial" panose="020B0604020202020204" pitchFamily="34" charset="0"/>
              </a:rPr>
              <a:t>Загальні суди</a:t>
            </a:r>
            <a:endParaRPr b="1" dirty="0">
              <a:latin typeface="Arial" panose="020B0604020202020204" pitchFamily="34" charset="0"/>
            </a:endParaRPr>
          </a:p>
          <a:p>
            <a:pPr marL="0" lvl="0" indent="0" algn="l" rtl="0">
              <a:spcAft>
                <a:spcPts val="0"/>
              </a:spcAft>
              <a:buNone/>
            </a:pPr>
            <a:r>
              <a:rPr lang="uk" sz="1600" dirty="0">
                <a:solidFill>
                  <a:schemeClr val="bg1">
                    <a:lumMod val="50000"/>
                  </a:schemeClr>
                </a:solidFill>
                <a:latin typeface="Arial" panose="020B0604020202020204" pitchFamily="34" charset="0"/>
              </a:rPr>
              <a:t>місцеві, апеляційні, Верховний Суд </a:t>
            </a:r>
          </a:p>
          <a:p>
            <a:pPr marL="324000" lvl="0" indent="-317500" algn="l" rtl="0">
              <a:spcBef>
                <a:spcPts val="6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rPr>
              <a:t>Здійснюють розгляд кримінальних проваджень про корупційні злочини, які розслідували НП, ДБР,СБУ</a:t>
            </a:r>
            <a:endParaRPr sz="1400" dirty="0">
              <a:latin typeface="Arial" panose="020B0604020202020204" pitchFamily="34" charset="0"/>
            </a:endParaRPr>
          </a:p>
          <a:p>
            <a:pPr marL="324000" lvl="0" indent="-317500" algn="l" rtl="0">
              <a:spcBef>
                <a:spcPts val="6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rPr>
              <a:t>Справ за адміністративними протоколами, складеними НАЗК та НП</a:t>
            </a:r>
            <a:endParaRPr sz="1400" dirty="0">
              <a:latin typeface="Arial" panose="020B0604020202020204" pitchFamily="34" charset="0"/>
            </a:endParaRPr>
          </a:p>
          <a:p>
            <a:pPr marL="324000" lvl="0" indent="-317500" algn="l" rtl="0">
              <a:spcBef>
                <a:spcPts val="600"/>
              </a:spcBef>
              <a:spcAft>
                <a:spcPts val="0"/>
              </a:spcAft>
              <a:buClr>
                <a:srgbClr val="B9D6D5"/>
              </a:buClr>
              <a:buSzPts val="1400"/>
              <a:buFont typeface="Wingdings" panose="05000000000000000000" pitchFamily="2" charset="2"/>
              <a:buChar char="l"/>
            </a:pPr>
            <a:r>
              <a:rPr lang="uk" sz="1400" dirty="0">
                <a:latin typeface="Arial" panose="020B0604020202020204" pitchFamily="34" charset="0"/>
              </a:rPr>
              <a:t>Справ про притягнення до цивільно-правової відповідальності за корупційні правопорушення</a:t>
            </a:r>
            <a:endParaRPr sz="14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654ED8-FD55-4AD3-8300-A8B2C0AAFFA5}"/>
              </a:ext>
            </a:extLst>
          </p:cNvPr>
          <p:cNvSpPr>
            <a:spLocks noGrp="1"/>
          </p:cNvSpPr>
          <p:nvPr>
            <p:ph type="title"/>
          </p:nvPr>
        </p:nvSpPr>
        <p:spPr>
          <a:xfrm>
            <a:off x="804109" y="914492"/>
            <a:ext cx="6978995" cy="2532795"/>
          </a:xfrm>
        </p:spPr>
        <p:txBody>
          <a:bodyPr>
            <a:noAutofit/>
          </a:bodyPr>
          <a:lstStyle/>
          <a:p>
            <a:pPr marL="0" lvl="0" indent="0" rtl="0">
              <a:lnSpc>
                <a:spcPct val="100000"/>
              </a:lnSpc>
              <a:spcBef>
                <a:spcPts val="0"/>
              </a:spcBef>
              <a:spcAft>
                <a:spcPts val="0"/>
              </a:spcAft>
            </a:pPr>
            <a:r>
              <a:rPr lang="ru-RU" sz="5000" b="1" dirty="0" err="1">
                <a:latin typeface="Arial" panose="020B0604020202020204" pitchFamily="34" charset="0"/>
                <a:ea typeface="Roboto"/>
                <a:cs typeface="Arial" panose="020B0604020202020204" pitchFamily="34" charset="0"/>
                <a:sym typeface="Roboto"/>
              </a:rPr>
              <a:t>Загальний</a:t>
            </a:r>
            <a:r>
              <a:rPr lang="ru-RU" sz="5000" b="1" dirty="0">
                <a:latin typeface="Arial" panose="020B0604020202020204" pitchFamily="34" charset="0"/>
                <a:ea typeface="Roboto"/>
                <a:cs typeface="Arial" panose="020B0604020202020204" pitchFamily="34" charset="0"/>
                <a:sym typeface="Roboto"/>
              </a:rPr>
              <a:t> </a:t>
            </a:r>
            <a:r>
              <a:rPr lang="ru-RU" sz="5000" b="1" dirty="0" err="1">
                <a:latin typeface="Arial" panose="020B0604020202020204" pitchFamily="34" charset="0"/>
                <a:ea typeface="Roboto"/>
                <a:cs typeface="Arial" panose="020B0604020202020204" pitchFamily="34" charset="0"/>
                <a:sym typeface="Roboto"/>
              </a:rPr>
              <a:t>погляд</a:t>
            </a:r>
            <a:r>
              <a:rPr lang="ru-RU" sz="5000" b="1" dirty="0">
                <a:latin typeface="Arial" panose="020B0604020202020204" pitchFamily="34" charset="0"/>
                <a:ea typeface="Roboto"/>
                <a:cs typeface="Arial" panose="020B0604020202020204" pitchFamily="34" charset="0"/>
                <a:sym typeface="Roboto"/>
              </a:rPr>
              <a:t> </a:t>
            </a:r>
            <a:br>
              <a:rPr lang="ru-RU" sz="5000" b="1" dirty="0">
                <a:latin typeface="Arial" panose="020B0604020202020204" pitchFamily="34" charset="0"/>
                <a:ea typeface="Roboto"/>
                <a:cs typeface="Arial" panose="020B0604020202020204" pitchFamily="34" charset="0"/>
                <a:sym typeface="Roboto"/>
              </a:rPr>
            </a:br>
            <a:r>
              <a:rPr lang="ru-RU" sz="5000" b="1" dirty="0">
                <a:latin typeface="Arial" panose="020B0604020202020204" pitchFamily="34" charset="0"/>
                <a:ea typeface="Roboto"/>
                <a:cs typeface="Arial" panose="020B0604020202020204" pitchFamily="34" charset="0"/>
                <a:sym typeface="Roboto"/>
              </a:rPr>
              <a:t>на </a:t>
            </a:r>
            <a:r>
              <a:rPr lang="ru-RU" sz="5000" b="1" dirty="0" err="1">
                <a:latin typeface="Arial" panose="020B0604020202020204" pitchFamily="34" charset="0"/>
                <a:ea typeface="Roboto"/>
                <a:cs typeface="Arial" panose="020B0604020202020204" pitchFamily="34" charset="0"/>
                <a:sym typeface="Roboto"/>
              </a:rPr>
              <a:t>антикорупційні</a:t>
            </a:r>
            <a:br>
              <a:rPr lang="ru-RU" sz="5000" b="1" dirty="0">
                <a:latin typeface="Arial" panose="020B0604020202020204" pitchFamily="34" charset="0"/>
                <a:ea typeface="Roboto"/>
                <a:cs typeface="Arial" panose="020B0604020202020204" pitchFamily="34" charset="0"/>
                <a:sym typeface="Roboto"/>
              </a:rPr>
            </a:br>
            <a:r>
              <a:rPr lang="ru-RU" sz="5000" b="1" dirty="0" err="1">
                <a:latin typeface="Arial" panose="020B0604020202020204" pitchFamily="34" charset="0"/>
                <a:ea typeface="Roboto"/>
                <a:cs typeface="Arial" panose="020B0604020202020204" pitchFamily="34" charset="0"/>
                <a:sym typeface="Roboto"/>
              </a:rPr>
              <a:t>органи</a:t>
            </a:r>
            <a:endParaRPr lang="ru-RU" sz="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p:nvPr/>
        </p:nvSpPr>
        <p:spPr>
          <a:xfrm>
            <a:off x="3107889" y="4117695"/>
            <a:ext cx="2424231" cy="1917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87" name="Google Shape;87;p16"/>
          <p:cNvPicPr preferRelativeResize="0"/>
          <p:nvPr/>
        </p:nvPicPr>
        <p:blipFill>
          <a:blip r:embed="rId3">
            <a:alphaModFix/>
          </a:blip>
          <a:stretch>
            <a:fillRect/>
          </a:stretch>
        </p:blipFill>
        <p:spPr>
          <a:xfrm rot="10800000" flipH="1">
            <a:off x="0" y="2211815"/>
            <a:ext cx="3009900" cy="2291030"/>
          </a:xfrm>
          <a:prstGeom prst="rect">
            <a:avLst/>
          </a:prstGeom>
          <a:noFill/>
          <a:ln>
            <a:noFill/>
          </a:ln>
        </p:spPr>
      </p:pic>
      <p:sp>
        <p:nvSpPr>
          <p:cNvPr id="89" name="Google Shape;89;p16"/>
          <p:cNvSpPr txBox="1"/>
          <p:nvPr/>
        </p:nvSpPr>
        <p:spPr>
          <a:xfrm>
            <a:off x="3073400" y="686375"/>
            <a:ext cx="5199954" cy="3918991"/>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1000"/>
              </a:spcBef>
              <a:spcAft>
                <a:spcPts val="0"/>
              </a:spcAft>
              <a:buNone/>
            </a:pPr>
            <a:r>
              <a:rPr lang="uk" sz="2000" b="1" dirty="0">
                <a:solidFill>
                  <a:schemeClr val="dk1"/>
                </a:solidFill>
                <a:latin typeface="Arial" panose="020B0604020202020204" pitchFamily="34" charset="0"/>
                <a:ea typeface="Helvetica Neue"/>
                <a:cs typeface="Arial" panose="020B0604020202020204" pitchFamily="34" charset="0"/>
                <a:sym typeface="Helvetica Neue"/>
              </a:rPr>
              <a:t>«Злочинець не буде ловити себе сам»</a:t>
            </a:r>
            <a:endParaRPr sz="2000" b="1"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100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Коли в державах з високим рівнем корупції державний апарат сильно корумпований та не працює належним чином, державні органи, які мають боротися з корупцією, стають самі з нею пов’язані.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100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Коли в державах створюється нова антикорупційна інституція або ціла низка таких інституцій, то очікується, що вона:</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1150" algn="just" rtl="0">
              <a:lnSpc>
                <a:spcPct val="100000"/>
              </a:lnSpc>
              <a:spcBef>
                <a:spcPts val="1000"/>
              </a:spcBef>
              <a:spcAft>
                <a:spcPts val="0"/>
              </a:spcAft>
              <a:buClr>
                <a:srgbClr val="B9D6D5"/>
              </a:buClr>
              <a:buSzPts val="13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не буде заплямована корупцією або політичним втручанням;</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1150" algn="just" rtl="0">
              <a:lnSpc>
                <a:spcPct val="100000"/>
              </a:lnSpc>
              <a:spcBef>
                <a:spcPts val="1000"/>
              </a:spcBef>
              <a:spcAft>
                <a:spcPts val="0"/>
              </a:spcAft>
              <a:buClr>
                <a:srgbClr val="B9D6D5"/>
              </a:buClr>
              <a:buSzPts val="13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вирішить проблему координації розрізнених зусиль з боротьби проти корупції за допомогою вертикальної інтеграції;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11150" algn="just" rtl="0">
              <a:lnSpc>
                <a:spcPct val="100000"/>
              </a:lnSpc>
              <a:spcBef>
                <a:spcPts val="1000"/>
              </a:spcBef>
              <a:spcAft>
                <a:spcPts val="0"/>
              </a:spcAft>
              <a:buClr>
                <a:srgbClr val="B9D6D5"/>
              </a:buClr>
              <a:buSzPts val="13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зможе централізувати усю необхідну інформацію про корупцію і очолить антикорупційні зусилля.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1000"/>
              </a:spcBef>
              <a:spcAft>
                <a:spcPts val="0"/>
              </a:spcAft>
              <a:buNone/>
            </a:pPr>
            <a:endParaRPr lang="uk" sz="12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just" rtl="0">
              <a:lnSpc>
                <a:spcPct val="100000"/>
              </a:lnSpc>
              <a:spcBef>
                <a:spcPts val="100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Основний очікуваний результат – загальне покращення виконання функцій боротьби проти корупції.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91" name="Google Shape;91;p16"/>
          <p:cNvSpPr txBox="1">
            <a:spLocks noGrp="1"/>
          </p:cNvSpPr>
          <p:nvPr>
            <p:ph type="title"/>
          </p:nvPr>
        </p:nvSpPr>
        <p:spPr>
          <a:xfrm>
            <a:off x="870646" y="266505"/>
            <a:ext cx="6046500" cy="45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uk" sz="3000" b="1" dirty="0">
                <a:solidFill>
                  <a:schemeClr val="tx1"/>
                </a:solidFill>
                <a:latin typeface="Arial" panose="020B0604020202020204" pitchFamily="34" charset="0"/>
                <a:ea typeface="Roboto"/>
                <a:cs typeface="Arial" panose="020B0604020202020204" pitchFamily="34" charset="0"/>
                <a:sym typeface="Roboto"/>
              </a:rPr>
              <a:t>Мета  створення</a:t>
            </a:r>
            <a:endParaRPr sz="2500" b="1" dirty="0">
              <a:solidFill>
                <a:schemeClr val="tx1"/>
              </a:solidFill>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17"/>
          <p:cNvSpPr txBox="1"/>
          <p:nvPr/>
        </p:nvSpPr>
        <p:spPr>
          <a:xfrm>
            <a:off x="432825" y="817622"/>
            <a:ext cx="7827255" cy="3713807"/>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0"/>
              </a:spcBef>
              <a:spcAft>
                <a:spcPts val="0"/>
              </a:spcAft>
              <a:buNone/>
            </a:pP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Міжнародні</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юридичні</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інструменти</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відрізняються</a:t>
            </a:r>
            <a:r>
              <a:rPr lang="ru-RU" sz="1400" dirty="0">
                <a:solidFill>
                  <a:schemeClr val="dk1"/>
                </a:solidFill>
                <a:latin typeface="Arial" panose="020B0604020202020204" pitchFamily="34" charset="0"/>
                <a:ea typeface="Helvetica Neue"/>
                <a:cs typeface="Arial" panose="020B0604020202020204" pitchFamily="34" charset="0"/>
                <a:sym typeface="Helvetica Neue"/>
              </a:rPr>
              <a:t> за сферою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застосування</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юридичним</a:t>
            </a:r>
            <a:r>
              <a:rPr lang="ru-RU" sz="1400" dirty="0">
                <a:solidFill>
                  <a:schemeClr val="dk1"/>
                </a:solidFill>
                <a:latin typeface="Arial" panose="020B0604020202020204" pitchFamily="34" charset="0"/>
                <a:ea typeface="Helvetica Neue"/>
                <a:cs typeface="Arial" panose="020B0604020202020204" pitchFamily="34" charset="0"/>
                <a:sym typeface="Helvetica Neue"/>
              </a:rPr>
              <a:t> статусом, членством,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механізмами</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реалізації</a:t>
            </a:r>
            <a:r>
              <a:rPr lang="ru-RU" sz="1400" dirty="0">
                <a:solidFill>
                  <a:schemeClr val="dk1"/>
                </a:solidFill>
                <a:latin typeface="Arial" panose="020B0604020202020204" pitchFamily="34" charset="0"/>
                <a:ea typeface="Helvetica Neue"/>
                <a:cs typeface="Arial" panose="020B0604020202020204" pitchFamily="34" charset="0"/>
                <a:sym typeface="Helvetica Neue"/>
              </a:rPr>
              <a:t> і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моніторингу</a:t>
            </a:r>
            <a:r>
              <a:rPr lang="ru-RU" sz="1400" dirty="0">
                <a:solidFill>
                  <a:schemeClr val="dk1"/>
                </a:solidFill>
                <a:latin typeface="Arial" panose="020B0604020202020204" pitchFamily="34" charset="0"/>
                <a:ea typeface="Helvetica Neue"/>
                <a:cs typeface="Arial" panose="020B0604020202020204" pitchFamily="34" charset="0"/>
                <a:sym typeface="Helvetica Neue"/>
              </a:rPr>
              <a:t>. Але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мають</a:t>
            </a:r>
            <a:r>
              <a:rPr lang="ru-RU" sz="1400" dirty="0">
                <a:solidFill>
                  <a:schemeClr val="dk1"/>
                </a:solidFill>
                <a:latin typeface="Arial" panose="020B0604020202020204" pitchFamily="34" charset="0"/>
                <a:ea typeface="Helvetica Neue"/>
                <a:cs typeface="Arial" panose="020B0604020202020204" pitchFamily="34" charset="0"/>
                <a:sym typeface="Helvetica Neue"/>
              </a:rPr>
              <a:t> на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меті</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одне</a:t>
            </a:r>
            <a:r>
              <a:rPr lang="ru-RU" sz="1400" dirty="0">
                <a:solidFill>
                  <a:schemeClr val="dk1"/>
                </a:solidFill>
                <a:latin typeface="Arial" panose="020B0604020202020204" pitchFamily="34" charset="0"/>
                <a:ea typeface="Helvetica Neue"/>
                <a:cs typeface="Arial" panose="020B0604020202020204" pitchFamily="34" charset="0"/>
                <a:sym typeface="Helvetica Neue"/>
              </a:rPr>
              <a:t> –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встановити</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загальні</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стандарти</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боротьби</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проти</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корупції</a:t>
            </a:r>
            <a:r>
              <a:rPr lang="ru-RU" sz="1400" dirty="0">
                <a:solidFill>
                  <a:schemeClr val="dk1"/>
                </a:solidFill>
                <a:latin typeface="Arial" panose="020B0604020202020204" pitchFamily="34" charset="0"/>
                <a:ea typeface="Helvetica Neue"/>
                <a:cs typeface="Arial" panose="020B0604020202020204" pitchFamily="34" charset="0"/>
                <a:sym typeface="Helvetica Neue"/>
              </a:rPr>
              <a:t> на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національному</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рівні</a:t>
            </a:r>
            <a:r>
              <a:rPr lang="ru-RU" sz="1400" dirty="0">
                <a:solidFill>
                  <a:schemeClr val="dk1"/>
                </a:solidFill>
                <a:latin typeface="Arial" panose="020B0604020202020204" pitchFamily="34" charset="0"/>
                <a:ea typeface="Helvetica Neue"/>
                <a:cs typeface="Arial" panose="020B0604020202020204" pitchFamily="34" charset="0"/>
                <a:sym typeface="Helvetica Neue"/>
              </a:rPr>
              <a:t> шляхом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її</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криміналізації</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забезпечення</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виконання</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антикорупційних</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законів</a:t>
            </a:r>
            <a:r>
              <a:rPr lang="ru-RU" sz="1400" dirty="0">
                <a:solidFill>
                  <a:schemeClr val="dk1"/>
                </a:solidFill>
                <a:latin typeface="Arial" panose="020B0604020202020204" pitchFamily="34" charset="0"/>
                <a:ea typeface="Helvetica Neue"/>
                <a:cs typeface="Arial" panose="020B0604020202020204" pitchFamily="34" charset="0"/>
                <a:sym typeface="Helvetica Neue"/>
              </a:rPr>
              <a:t>, а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також</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діяльності</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із</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запобігання</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r>
              <a:rPr lang="ru-RU" sz="1400" dirty="0" err="1">
                <a:solidFill>
                  <a:schemeClr val="dk1"/>
                </a:solidFill>
                <a:latin typeface="Arial" panose="020B0604020202020204" pitchFamily="34" charset="0"/>
                <a:ea typeface="Helvetica Neue"/>
                <a:cs typeface="Arial" panose="020B0604020202020204" pitchFamily="34" charset="0"/>
                <a:sym typeface="Helvetica Neue"/>
              </a:rPr>
              <a:t>корупції</a:t>
            </a:r>
            <a:r>
              <a:rPr lang="ru-RU" sz="1400" dirty="0">
                <a:solidFill>
                  <a:schemeClr val="dk1"/>
                </a:solidFill>
                <a:latin typeface="Arial" panose="020B0604020202020204" pitchFamily="34" charset="0"/>
                <a:ea typeface="Helvetica Neue"/>
                <a:cs typeface="Arial" panose="020B0604020202020204" pitchFamily="34" charset="0"/>
                <a:sym typeface="Helvetica Neue"/>
              </a:rPr>
              <a:t>. </a:t>
            </a:r>
            <a:endParaRPr lang="en-US" sz="10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0" algn="just" rtl="0">
              <a:lnSpc>
                <a:spcPct val="100000"/>
              </a:lnSpc>
              <a:spcBef>
                <a:spcPts val="0"/>
              </a:spcBef>
              <a:spcAft>
                <a:spcPts val="0"/>
              </a:spcAft>
              <a:buNone/>
            </a:pPr>
            <a:endParaRPr lang="ru-RU" sz="10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0" algn="just" rtl="0">
              <a:lnSpc>
                <a:spcPct val="100000"/>
              </a:lnSpc>
              <a:spcBef>
                <a:spcPts val="500"/>
              </a:spcBef>
              <a:spcAft>
                <a:spcPts val="0"/>
              </a:spcAft>
              <a:buNone/>
            </a:pPr>
            <a:r>
              <a:rPr lang="uk" sz="1400" b="1" dirty="0">
                <a:solidFill>
                  <a:schemeClr val="dk1"/>
                </a:solidFill>
                <a:latin typeface="Arial" panose="020B0604020202020204" pitchFamily="34" charset="0"/>
                <a:ea typeface="Helvetica Neue"/>
                <a:cs typeface="Arial" panose="020B0604020202020204" pitchFamily="34" charset="0"/>
                <a:sym typeface="Helvetica Neue"/>
              </a:rPr>
              <a:t>Приклади міжнародних документи, які закріплюють стандарти щодо боротьби</a:t>
            </a:r>
            <a:br>
              <a:rPr lang="uk" sz="1400" b="1" dirty="0">
                <a:solidFill>
                  <a:schemeClr val="dk1"/>
                </a:solidFill>
                <a:latin typeface="Arial" panose="020B0604020202020204" pitchFamily="34" charset="0"/>
                <a:ea typeface="Helvetica Neue"/>
                <a:cs typeface="Arial" panose="020B0604020202020204" pitchFamily="34" charset="0"/>
                <a:sym typeface="Helvetica Neue"/>
              </a:rPr>
            </a:br>
            <a:r>
              <a:rPr lang="uk" sz="1400" b="1" dirty="0">
                <a:solidFill>
                  <a:schemeClr val="dk1"/>
                </a:solidFill>
                <a:latin typeface="Arial" panose="020B0604020202020204" pitchFamily="34" charset="0"/>
                <a:ea typeface="Helvetica Neue"/>
                <a:cs typeface="Arial" panose="020B0604020202020204" pitchFamily="34" charset="0"/>
                <a:sym typeface="Helvetica Neue"/>
              </a:rPr>
              <a:t>з корупцією: </a:t>
            </a:r>
            <a:endParaRPr sz="1400" b="1"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04800" algn="just" rtl="0">
              <a:lnSpc>
                <a:spcPct val="100000"/>
              </a:lnSpc>
              <a:spcBef>
                <a:spcPts val="500"/>
              </a:spcBef>
              <a:spcAft>
                <a:spcPts val="0"/>
              </a:spcAft>
              <a:buClr>
                <a:srgbClr val="B9D6D5"/>
              </a:buClr>
              <a:buSzPts val="12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Конвенція ООН проти корупції</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04800" algn="just" rtl="0">
              <a:lnSpc>
                <a:spcPct val="100000"/>
              </a:lnSpc>
              <a:spcBef>
                <a:spcPts val="500"/>
              </a:spcBef>
              <a:spcAft>
                <a:spcPts val="0"/>
              </a:spcAft>
              <a:buClr>
                <a:srgbClr val="B9D6D5"/>
              </a:buClr>
              <a:buSzPts val="12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Двадцять керівних принципів боротьби проти корупції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04800" algn="just" rtl="0">
              <a:lnSpc>
                <a:spcPct val="100000"/>
              </a:lnSpc>
              <a:spcBef>
                <a:spcPts val="500"/>
              </a:spcBef>
              <a:spcAft>
                <a:spcPts val="0"/>
              </a:spcAft>
              <a:buClr>
                <a:srgbClr val="B9D6D5"/>
              </a:buClr>
              <a:buSzPts val="12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Кримінальна конвенція Ради Європи про боротьбу проти корупції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04800" algn="just" rtl="0">
              <a:lnSpc>
                <a:spcPct val="100000"/>
              </a:lnSpc>
              <a:spcBef>
                <a:spcPts val="500"/>
              </a:spcBef>
              <a:spcAft>
                <a:spcPts val="0"/>
              </a:spcAft>
              <a:buClr>
                <a:srgbClr val="B9D6D5"/>
              </a:buClr>
              <a:buSzPts val="12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Конвенція Африканського Союзу щодо запобігання і боротьби проти корупції</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04800" algn="just" rtl="0">
              <a:lnSpc>
                <a:spcPct val="100000"/>
              </a:lnSpc>
              <a:spcBef>
                <a:spcPts val="500"/>
              </a:spcBef>
              <a:spcAft>
                <a:spcPts val="0"/>
              </a:spcAft>
              <a:buClr>
                <a:srgbClr val="B9D6D5"/>
              </a:buClr>
              <a:buSzPts val="12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Протокол проти корупції Південноафриканського Союзу з розвитку</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marR="0" lvl="0" indent="-304800" algn="just" rtl="0">
              <a:lnSpc>
                <a:spcPct val="100000"/>
              </a:lnSpc>
              <a:spcBef>
                <a:spcPts val="500"/>
              </a:spcBef>
              <a:spcAft>
                <a:spcPts val="500"/>
              </a:spcAft>
              <a:buClr>
                <a:srgbClr val="B9D6D5"/>
              </a:buClr>
              <a:buSzPts val="12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Міжамериканська Конвенція проти корупції</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00" name="Google Shape;100;p17"/>
          <p:cNvSpPr txBox="1">
            <a:spLocks noGrp="1"/>
          </p:cNvSpPr>
          <p:nvPr>
            <p:ph type="title"/>
          </p:nvPr>
        </p:nvSpPr>
        <p:spPr>
          <a:xfrm>
            <a:off x="792479" y="200591"/>
            <a:ext cx="7940815" cy="82296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Helvetica Neue"/>
                <a:cs typeface="Arial" panose="020B0604020202020204" pitchFamily="34" charset="0"/>
                <a:sym typeface="Helvetica Neue"/>
              </a:rPr>
              <a:t> </a:t>
            </a:r>
            <a:r>
              <a:rPr lang="uk" sz="3000" b="1" dirty="0">
                <a:latin typeface="Arial" panose="020B0604020202020204" pitchFamily="34" charset="0"/>
                <a:ea typeface="Roboto"/>
                <a:cs typeface="Arial" panose="020B0604020202020204" pitchFamily="34" charset="0"/>
                <a:sym typeface="Roboto"/>
              </a:rPr>
              <a:t>Міжнародні стандарти</a:t>
            </a:r>
            <a:endParaRPr sz="3000" b="1" dirty="0">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0" name="Google Shape;100;p17"/>
          <p:cNvSpPr txBox="1">
            <a:spLocks noGrp="1"/>
          </p:cNvSpPr>
          <p:nvPr>
            <p:ph type="title"/>
          </p:nvPr>
        </p:nvSpPr>
        <p:spPr>
          <a:xfrm>
            <a:off x="759119" y="203026"/>
            <a:ext cx="7886700" cy="58335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Helvetica Neue"/>
                <a:cs typeface="Arial" panose="020B0604020202020204" pitchFamily="34" charset="0"/>
                <a:sym typeface="Helvetica Neue"/>
              </a:rPr>
              <a:t> </a:t>
            </a:r>
            <a:r>
              <a:rPr lang="uk" sz="3000" b="1" dirty="0">
                <a:latin typeface="Arial" panose="020B0604020202020204" pitchFamily="34" charset="0"/>
                <a:ea typeface="Roboto"/>
                <a:cs typeface="Arial" panose="020B0604020202020204" pitchFamily="34" charset="0"/>
                <a:sym typeface="Roboto"/>
              </a:rPr>
              <a:t>Міжнародні стандарти</a:t>
            </a:r>
            <a:endParaRPr sz="3000" b="1" dirty="0">
              <a:latin typeface="Arial" panose="020B0604020202020204" pitchFamily="34" charset="0"/>
              <a:ea typeface="Roboto"/>
              <a:cs typeface="Arial" panose="020B0604020202020204" pitchFamily="34" charset="0"/>
              <a:sym typeface="Roboto"/>
            </a:endParaRPr>
          </a:p>
        </p:txBody>
      </p:sp>
      <p:sp>
        <p:nvSpPr>
          <p:cNvPr id="101" name="Google Shape;101;p17"/>
          <p:cNvSpPr txBox="1"/>
          <p:nvPr/>
        </p:nvSpPr>
        <p:spPr>
          <a:xfrm>
            <a:off x="944880" y="1332197"/>
            <a:ext cx="725424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400" dirty="0">
                <a:solidFill>
                  <a:schemeClr val="tx1"/>
                </a:solidFill>
                <a:latin typeface="Arial" panose="020B0604020202020204" pitchFamily="34" charset="0"/>
                <a:ea typeface="Helvetica Neue"/>
                <a:cs typeface="Arial" panose="020B0604020202020204" pitchFamily="34" charset="0"/>
                <a:sym typeface="Helvetica Neue"/>
              </a:rPr>
              <a:t>Ці та інші документи в включають чіткі вимоги, які зобов’язують країни забезпечувати інституційну спеціалізацію у сфері боротьби проти корупції – держави зобов’язані забезпечити наявність:  </a:t>
            </a:r>
            <a:endParaRPr sz="1400" dirty="0">
              <a:solidFill>
                <a:schemeClr val="tx1"/>
              </a:solidFill>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endParaRPr sz="1400" dirty="0">
              <a:solidFill>
                <a:schemeClr val="tx1"/>
              </a:solidFill>
              <a:latin typeface="Arial" panose="020B0604020202020204" pitchFamily="34" charset="0"/>
              <a:ea typeface="Helvetica Neue"/>
              <a:cs typeface="Arial" panose="020B0604020202020204" pitchFamily="34" charset="0"/>
              <a:sym typeface="Helvetica Neue"/>
            </a:endParaRPr>
          </a:p>
          <a:p>
            <a:pPr marL="457200" lvl="0" indent="-304800" algn="l" rtl="0">
              <a:spcBef>
                <a:spcPts val="0"/>
              </a:spcBef>
              <a:spcAft>
                <a:spcPts val="0"/>
              </a:spcAft>
              <a:buClr>
                <a:srgbClr val="B9D6D5"/>
              </a:buClr>
              <a:buSzPts val="1200"/>
              <a:buFont typeface="Helvetica Neue"/>
              <a:buChar char="●"/>
            </a:pPr>
            <a:r>
              <a:rPr lang="uk" sz="1400" dirty="0">
                <a:solidFill>
                  <a:schemeClr val="tx1"/>
                </a:solidFill>
                <a:latin typeface="Arial" panose="020B0604020202020204" pitchFamily="34" charset="0"/>
                <a:ea typeface="Helvetica Neue"/>
                <a:cs typeface="Arial" panose="020B0604020202020204" pitchFamily="34" charset="0"/>
                <a:sym typeface="Helvetica Neue"/>
              </a:rPr>
              <a:t>спеціалізованих органів із запобігання корупції; </a:t>
            </a:r>
            <a:endParaRPr sz="1400" dirty="0">
              <a:solidFill>
                <a:schemeClr val="tx1"/>
              </a:solidFill>
              <a:latin typeface="Arial" panose="020B0604020202020204" pitchFamily="34" charset="0"/>
              <a:ea typeface="Helvetica Neue"/>
              <a:cs typeface="Arial" panose="020B0604020202020204" pitchFamily="34" charset="0"/>
              <a:sym typeface="Helvetica Neue"/>
            </a:endParaRPr>
          </a:p>
          <a:p>
            <a:pPr marL="457200" lvl="0" indent="-304800" algn="l" rtl="0">
              <a:spcBef>
                <a:spcPts val="0"/>
              </a:spcBef>
              <a:spcAft>
                <a:spcPts val="0"/>
              </a:spcAft>
              <a:buClr>
                <a:srgbClr val="B9D6D5"/>
              </a:buClr>
              <a:buSzPts val="1200"/>
              <a:buFont typeface="Helvetica Neue"/>
              <a:buChar char="●"/>
            </a:pPr>
            <a:r>
              <a:rPr lang="uk" sz="1400" dirty="0">
                <a:solidFill>
                  <a:schemeClr val="tx1"/>
                </a:solidFill>
                <a:latin typeface="Arial" panose="020B0604020202020204" pitchFamily="34" charset="0"/>
                <a:ea typeface="Helvetica Neue"/>
                <a:cs typeface="Arial" panose="020B0604020202020204" pitchFamily="34" charset="0"/>
                <a:sym typeface="Helvetica Neue"/>
              </a:rPr>
              <a:t>та  спеціалізованих органів або осіб, на яких покладено обов’язки з боротьби проти корупції за допомогою правоохоронних заходів.</a:t>
            </a:r>
            <a:endParaRPr sz="1400" dirty="0">
              <a:solidFill>
                <a:schemeClr val="tx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269177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p:nvPr/>
        </p:nvSpPr>
        <p:spPr>
          <a:xfrm>
            <a:off x="3917221" y="1827637"/>
            <a:ext cx="1110300" cy="1082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07" name="Google Shape;107;p18"/>
          <p:cNvSpPr/>
          <p:nvPr/>
        </p:nvSpPr>
        <p:spPr>
          <a:xfrm>
            <a:off x="1700945" y="1842712"/>
            <a:ext cx="1110300" cy="1082700"/>
          </a:xfrm>
          <a:prstGeom prst="ellipse">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08" name="Google Shape;108;p18"/>
          <p:cNvSpPr/>
          <p:nvPr/>
        </p:nvSpPr>
        <p:spPr>
          <a:xfrm>
            <a:off x="-55475" y="4016625"/>
            <a:ext cx="9317400" cy="1174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09" name="Google Shape;109;p18"/>
          <p:cNvSpPr txBox="1">
            <a:spLocks noGrp="1"/>
          </p:cNvSpPr>
          <p:nvPr>
            <p:ph type="title"/>
          </p:nvPr>
        </p:nvSpPr>
        <p:spPr>
          <a:xfrm>
            <a:off x="862198" y="200452"/>
            <a:ext cx="69045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Антикорупційні органи</a:t>
            </a:r>
            <a:r>
              <a:rPr lang="uk" sz="3000" b="1" dirty="0">
                <a:solidFill>
                  <a:schemeClr val="lt1"/>
                </a:solidFill>
                <a:latin typeface="Arial" panose="020B0604020202020204" pitchFamily="34" charset="0"/>
                <a:ea typeface="Roboto"/>
                <a:cs typeface="Arial" panose="020B0604020202020204" pitchFamily="34" charset="0"/>
                <a:sym typeface="Roboto"/>
              </a:rPr>
              <a:t> </a:t>
            </a:r>
            <a:endParaRPr sz="3000" b="1" dirty="0">
              <a:solidFill>
                <a:schemeClr val="lt1"/>
              </a:solidFill>
              <a:latin typeface="Arial" panose="020B0604020202020204" pitchFamily="34" charset="0"/>
              <a:ea typeface="Roboto"/>
              <a:cs typeface="Arial" panose="020B0604020202020204" pitchFamily="34" charset="0"/>
              <a:sym typeface="Roboto"/>
            </a:endParaRPr>
          </a:p>
        </p:txBody>
      </p:sp>
      <p:pic>
        <p:nvPicPr>
          <p:cNvPr id="110" name="Google Shape;110;p18"/>
          <p:cNvPicPr preferRelativeResize="0"/>
          <p:nvPr/>
        </p:nvPicPr>
        <p:blipFill>
          <a:blip r:embed="rId3">
            <a:alphaModFix/>
          </a:blip>
          <a:stretch>
            <a:fillRect/>
          </a:stretch>
        </p:blipFill>
        <p:spPr>
          <a:xfrm>
            <a:off x="1900203" y="1996440"/>
            <a:ext cx="711784" cy="694211"/>
          </a:xfrm>
          <a:prstGeom prst="rect">
            <a:avLst/>
          </a:prstGeom>
          <a:noFill/>
          <a:ln>
            <a:noFill/>
          </a:ln>
        </p:spPr>
      </p:pic>
      <p:sp>
        <p:nvSpPr>
          <p:cNvPr id="111" name="Google Shape;111;p18"/>
          <p:cNvSpPr/>
          <p:nvPr/>
        </p:nvSpPr>
        <p:spPr>
          <a:xfrm>
            <a:off x="6345015" y="1795737"/>
            <a:ext cx="1110300" cy="1082700"/>
          </a:xfrm>
          <a:prstGeom prst="ellipse">
            <a:avLst/>
          </a:prstGeom>
          <a:solidFill>
            <a:srgbClr val="9B9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112" name="Google Shape;112;p18"/>
          <p:cNvPicPr preferRelativeResize="0"/>
          <p:nvPr/>
        </p:nvPicPr>
        <p:blipFill>
          <a:blip r:embed="rId4">
            <a:alphaModFix/>
          </a:blip>
          <a:stretch>
            <a:fillRect/>
          </a:stretch>
        </p:blipFill>
        <p:spPr>
          <a:xfrm>
            <a:off x="4128739" y="2034699"/>
            <a:ext cx="687264" cy="668577"/>
          </a:xfrm>
          <a:prstGeom prst="rect">
            <a:avLst/>
          </a:prstGeom>
          <a:noFill/>
          <a:ln>
            <a:noFill/>
          </a:ln>
        </p:spPr>
      </p:pic>
      <p:pic>
        <p:nvPicPr>
          <p:cNvPr id="113" name="Google Shape;113;p18"/>
          <p:cNvPicPr preferRelativeResize="0"/>
          <p:nvPr/>
        </p:nvPicPr>
        <p:blipFill>
          <a:blip r:embed="rId5">
            <a:alphaModFix/>
          </a:blip>
          <a:stretch>
            <a:fillRect/>
          </a:stretch>
        </p:blipFill>
        <p:spPr>
          <a:xfrm>
            <a:off x="6556534" y="2001940"/>
            <a:ext cx="687263" cy="670295"/>
          </a:xfrm>
          <a:prstGeom prst="rect">
            <a:avLst/>
          </a:prstGeom>
          <a:noFill/>
          <a:ln>
            <a:noFill/>
          </a:ln>
        </p:spPr>
      </p:pic>
      <p:sp>
        <p:nvSpPr>
          <p:cNvPr id="114" name="Google Shape;114;p18"/>
          <p:cNvSpPr txBox="1"/>
          <p:nvPr/>
        </p:nvSpPr>
        <p:spPr>
          <a:xfrm>
            <a:off x="1247580" y="2971930"/>
            <a:ext cx="21126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1100" dirty="0">
                <a:latin typeface="Arial" panose="020B0604020202020204" pitchFamily="34" charset="0"/>
                <a:ea typeface="Helvetica Neue"/>
                <a:cs typeface="Arial" panose="020B0604020202020204" pitchFamily="34" charset="0"/>
                <a:sym typeface="Helvetica Neue"/>
              </a:rPr>
              <a:t>формуванням та моніторингом антикорупційної політики</a:t>
            </a:r>
            <a:endParaRPr sz="1100" dirty="0">
              <a:latin typeface="Arial" panose="020B0604020202020204" pitchFamily="34" charset="0"/>
              <a:ea typeface="Helvetica Neue"/>
              <a:cs typeface="Arial" panose="020B0604020202020204" pitchFamily="34" charset="0"/>
              <a:sym typeface="Helvetica Neue"/>
            </a:endParaRPr>
          </a:p>
        </p:txBody>
      </p:sp>
      <p:sp>
        <p:nvSpPr>
          <p:cNvPr id="115" name="Google Shape;115;p18"/>
          <p:cNvSpPr txBox="1"/>
          <p:nvPr/>
        </p:nvSpPr>
        <p:spPr>
          <a:xfrm>
            <a:off x="862197" y="685326"/>
            <a:ext cx="7359213" cy="1225946"/>
          </a:xfrm>
          <a:prstGeom prst="rect">
            <a:avLst/>
          </a:prstGeom>
          <a:noFill/>
          <a:ln>
            <a:noFill/>
          </a:ln>
        </p:spPr>
        <p:txBody>
          <a:bodyPr spcFirstLastPara="1" wrap="square" lIns="91425" tIns="91425" rIns="91425" bIns="91425" anchor="t" anchorCtr="0">
            <a:spAutoFit/>
          </a:bodyPr>
          <a:lstStyle/>
          <a:p>
            <a:pPr marL="0" lvl="0" indent="0" algn="just" rtl="0">
              <a:spcBef>
                <a:spcPts val="1000"/>
              </a:spcBef>
              <a:spcAft>
                <a:spcPts val="0"/>
              </a:spcAft>
              <a:buClr>
                <a:schemeClr val="dk1"/>
              </a:buClr>
              <a:buSzPts val="1100"/>
              <a:buFont typeface="Arial"/>
              <a:buNone/>
            </a:pPr>
            <a:r>
              <a:rPr lang="uk"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Відмінність між діяльністю антикорупційних та інших державних органів, коли мова йде про корупцію, полягає в спеціалізації. </a:t>
            </a:r>
            <a:endParaRPr lang="ru-RU"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spcBef>
                <a:spcPts val="1000"/>
              </a:spcBef>
              <a:spcAft>
                <a:spcPts val="0"/>
              </a:spcAft>
              <a:buClr>
                <a:schemeClr val="dk1"/>
              </a:buClr>
              <a:buSzPts val="1100"/>
              <a:buFont typeface="Arial"/>
              <a:buNone/>
            </a:pPr>
            <a:r>
              <a:rPr lang="ru-RU" sz="1500" b="1" dirty="0" err="1">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Антикорупційні</a:t>
            </a:r>
            <a:r>
              <a:rPr lang="ru-RU" sz="1500" b="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 </a:t>
            </a:r>
            <a:r>
              <a:rPr lang="ru-RU" sz="1500" b="1" dirty="0" err="1">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органи</a:t>
            </a:r>
            <a:r>
              <a:rPr lang="ru-RU" sz="1500" b="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 </a:t>
            </a:r>
            <a:r>
              <a:rPr lang="ru-RU" sz="1500" b="1" dirty="0" err="1">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займаються</a:t>
            </a:r>
            <a:r>
              <a:rPr lang="ru-RU" sz="1500" b="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 </a:t>
            </a:r>
          </a:p>
          <a:p>
            <a:pPr marL="0" lvl="0" indent="0" algn="l" rtl="0">
              <a:spcBef>
                <a:spcPts val="0"/>
              </a:spcBef>
              <a:spcAft>
                <a:spcPts val="0"/>
              </a:spcAft>
              <a:buNone/>
            </a:pPr>
            <a:endParaRPr sz="1200" dirty="0">
              <a:latin typeface="Arial" panose="020B0604020202020204" pitchFamily="34" charset="0"/>
            </a:endParaRPr>
          </a:p>
        </p:txBody>
      </p:sp>
      <p:sp>
        <p:nvSpPr>
          <p:cNvPr id="116" name="Google Shape;116;p18"/>
          <p:cNvSpPr txBox="1"/>
          <p:nvPr/>
        </p:nvSpPr>
        <p:spPr>
          <a:xfrm>
            <a:off x="3825895" y="3018164"/>
            <a:ext cx="1292952"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1100" dirty="0">
                <a:latin typeface="Arial" panose="020B0604020202020204" pitchFamily="34" charset="0"/>
                <a:ea typeface="Helvetica Neue"/>
                <a:cs typeface="Arial" panose="020B0604020202020204" pitchFamily="34" charset="0"/>
                <a:sym typeface="Helvetica Neue"/>
              </a:rPr>
              <a:t>розслідуванням корупційних кейсів</a:t>
            </a:r>
            <a:endParaRPr sz="1000" dirty="0">
              <a:latin typeface="Arial" panose="020B0604020202020204" pitchFamily="34" charset="0"/>
              <a:ea typeface="Helvetica Neue"/>
              <a:cs typeface="Arial" panose="020B0604020202020204" pitchFamily="34" charset="0"/>
              <a:sym typeface="Helvetica Neue"/>
            </a:endParaRPr>
          </a:p>
        </p:txBody>
      </p:sp>
      <p:sp>
        <p:nvSpPr>
          <p:cNvPr id="117" name="Google Shape;117;p18"/>
          <p:cNvSpPr txBox="1"/>
          <p:nvPr/>
        </p:nvSpPr>
        <p:spPr>
          <a:xfrm>
            <a:off x="6050278" y="2971930"/>
            <a:ext cx="1737586"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1100" dirty="0">
                <a:latin typeface="Arial" panose="020B0604020202020204" pitchFamily="34" charset="0"/>
                <a:ea typeface="Helvetica Neue"/>
                <a:cs typeface="Arial" panose="020B0604020202020204" pitchFamily="34" charset="0"/>
                <a:sym typeface="Helvetica Neue"/>
              </a:rPr>
              <a:t>розглядом корупційних справ, які стосуються високопосадовців та великих сум коштів</a:t>
            </a:r>
            <a:endParaRPr sz="1000" dirty="0">
              <a:latin typeface="Arial" panose="020B0604020202020204" pitchFamily="34" charset="0"/>
              <a:ea typeface="Helvetica Neue"/>
              <a:cs typeface="Arial" panose="020B0604020202020204" pitchFamily="34" charset="0"/>
              <a:sym typeface="Helvetica Neue"/>
            </a:endParaRPr>
          </a:p>
        </p:txBody>
      </p:sp>
      <p:sp>
        <p:nvSpPr>
          <p:cNvPr id="118" name="Google Shape;118;p18"/>
          <p:cNvSpPr txBox="1"/>
          <p:nvPr/>
        </p:nvSpPr>
        <p:spPr>
          <a:xfrm>
            <a:off x="922589" y="4139824"/>
            <a:ext cx="7298822" cy="73863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200" dirty="0">
                <a:solidFill>
                  <a:schemeClr val="lt1"/>
                </a:solidFill>
                <a:latin typeface="Arial" panose="020B0604020202020204" pitchFamily="34" charset="0"/>
                <a:ea typeface="Helvetica Neue"/>
                <a:cs typeface="Arial" panose="020B0604020202020204" pitchFamily="34" charset="0"/>
                <a:sym typeface="Helvetica Neue"/>
              </a:rPr>
              <a:t>Для такої діяльності необхідна профільна експертиза та ресурси, яких не завжди вистачає органам, що спеціалізуються на багатьох різних напрямах. Саме тому частину заходів можуть здійснювати залучені органи. Це допомагає проводити антикорупційну діяльність на території всієї країни.</a:t>
            </a:r>
            <a:endParaRPr sz="1200" dirty="0">
              <a:solidFill>
                <a:schemeClr val="lt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22"/>
        <p:cNvGrpSpPr/>
        <p:nvPr/>
      </p:nvGrpSpPr>
      <p:grpSpPr>
        <a:xfrm>
          <a:off x="0" y="0"/>
          <a:ext cx="0" cy="0"/>
          <a:chOff x="0" y="0"/>
          <a:chExt cx="0" cy="0"/>
        </a:xfrm>
      </p:grpSpPr>
      <p:sp>
        <p:nvSpPr>
          <p:cNvPr id="123" name="Google Shape;123;p19"/>
          <p:cNvSpPr/>
          <p:nvPr/>
        </p:nvSpPr>
        <p:spPr>
          <a:xfrm>
            <a:off x="0" y="4471006"/>
            <a:ext cx="9144000" cy="672569"/>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25" name="Google Shape;125;p19"/>
          <p:cNvSpPr txBox="1">
            <a:spLocks noGrp="1"/>
          </p:cNvSpPr>
          <p:nvPr>
            <p:ph type="title"/>
          </p:nvPr>
        </p:nvSpPr>
        <p:spPr>
          <a:xfrm>
            <a:off x="902087" y="294350"/>
            <a:ext cx="7262992" cy="16443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 </a:t>
            </a:r>
            <a:r>
              <a:rPr lang="uk" sz="2200" b="1" dirty="0">
                <a:solidFill>
                  <a:schemeClr val="tx1">
                    <a:lumMod val="95000"/>
                    <a:lumOff val="5000"/>
                  </a:schemeClr>
                </a:solidFill>
                <a:highlight>
                  <a:srgbClr val="B9D6D5"/>
                </a:highlight>
                <a:latin typeface="Arial" panose="020B0604020202020204" pitchFamily="34" charset="0"/>
                <a:ea typeface="Roboto"/>
                <a:cs typeface="Arial" panose="020B0604020202020204" pitchFamily="34" charset="0"/>
                <a:sym typeface="Roboto"/>
              </a:rPr>
              <a:t>Антикорупційна політика, аналітика, моніторинг та координація</a:t>
            </a:r>
            <a:endParaRPr sz="2200" b="1" dirty="0">
              <a:solidFill>
                <a:schemeClr val="tx1">
                  <a:lumMod val="95000"/>
                  <a:lumOff val="5000"/>
                </a:schemeClr>
              </a:solidFill>
              <a:highlight>
                <a:srgbClr val="B9D6D5"/>
              </a:highlight>
              <a:latin typeface="Arial" panose="020B0604020202020204" pitchFamily="34" charset="0"/>
              <a:ea typeface="Roboto"/>
              <a:cs typeface="Arial" panose="020B0604020202020204" pitchFamily="34" charset="0"/>
              <a:sym typeface="Roboto"/>
            </a:endParaRPr>
          </a:p>
        </p:txBody>
      </p:sp>
      <p:sp>
        <p:nvSpPr>
          <p:cNvPr id="127" name="Google Shape;127;p19"/>
          <p:cNvSpPr txBox="1"/>
          <p:nvPr/>
        </p:nvSpPr>
        <p:spPr>
          <a:xfrm>
            <a:off x="427950" y="1772153"/>
            <a:ext cx="6110010" cy="2031295"/>
          </a:xfrm>
          <a:prstGeom prst="rect">
            <a:avLst/>
          </a:prstGeom>
          <a:noFill/>
          <a:ln>
            <a:noFill/>
          </a:ln>
        </p:spPr>
        <p:txBody>
          <a:bodyPr spcFirstLastPara="1" wrap="square" lIns="91425" tIns="91425" rIns="91425" bIns="91425" anchor="t" anchorCtr="0">
            <a:spAutoFit/>
          </a:bodyPr>
          <a:lstStyle/>
          <a:p>
            <a:pPr marL="457200" lvl="0" indent="-317500" algn="l" rtl="0">
              <a:spcBef>
                <a:spcPts val="1200"/>
              </a:spcBef>
              <a:spcAft>
                <a:spcPts val="0"/>
              </a:spcAft>
              <a:buClr>
                <a:srgbClr val="B9D6D5"/>
              </a:buClr>
              <a:buSzPts val="1400"/>
              <a:buFont typeface="Helvetica Neue"/>
              <a:buChar char="●"/>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Вивчення корупції як явища</a:t>
            </a:r>
            <a:endParaRPr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1200"/>
              </a:spcBef>
              <a:spcAft>
                <a:spcPts val="0"/>
              </a:spcAft>
              <a:buClr>
                <a:srgbClr val="B9D6D5"/>
              </a:buClr>
              <a:buSzPts val="1400"/>
              <a:buFont typeface="Helvetica Neue"/>
              <a:buChar char="●"/>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Оцінка ефективності антикорупційних заходів</a:t>
            </a:r>
            <a:endParaRPr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1200"/>
              </a:spcBef>
              <a:spcAft>
                <a:spcPts val="0"/>
              </a:spcAft>
              <a:buClr>
                <a:srgbClr val="B9D6D5"/>
              </a:buClr>
              <a:buSzPts val="1400"/>
              <a:buFont typeface="Helvetica Neue"/>
              <a:buChar char="●"/>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Вироблення й координування національної політики у сфері антикорупції</a:t>
            </a:r>
            <a:endParaRPr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1200"/>
              </a:spcBef>
              <a:spcAft>
                <a:spcPts val="0"/>
              </a:spcAft>
              <a:buClr>
                <a:srgbClr val="B9D6D5"/>
              </a:buClr>
              <a:buSzPts val="1400"/>
              <a:buFont typeface="Helvetica Neue"/>
              <a:buChar char="●"/>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Координація її виконання та моніторинг</a:t>
            </a:r>
            <a:endParaRPr sz="1600" dirty="0">
              <a:latin typeface="Arial" panose="020B0604020202020204" pitchFamily="34" charset="0"/>
              <a:ea typeface="Helvetica Neue"/>
              <a:cs typeface="Arial" panose="020B0604020202020204" pitchFamily="34" charset="0"/>
              <a:sym typeface="Helvetica Neue"/>
            </a:endParaRPr>
          </a:p>
        </p:txBody>
      </p:sp>
      <p:pic>
        <p:nvPicPr>
          <p:cNvPr id="128" name="Google Shape;128;p19"/>
          <p:cNvPicPr preferRelativeResize="0"/>
          <p:nvPr/>
        </p:nvPicPr>
        <p:blipFill>
          <a:blip r:embed="rId4">
            <a:alphaModFix/>
          </a:blip>
          <a:stretch>
            <a:fillRect/>
          </a:stretch>
        </p:blipFill>
        <p:spPr>
          <a:xfrm>
            <a:off x="6727039" y="2364057"/>
            <a:ext cx="1438039" cy="1439391"/>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0"/>
          <p:cNvSpPr txBox="1">
            <a:spLocks noGrp="1"/>
          </p:cNvSpPr>
          <p:nvPr>
            <p:ph type="title"/>
          </p:nvPr>
        </p:nvSpPr>
        <p:spPr>
          <a:xfrm>
            <a:off x="891567" y="304057"/>
            <a:ext cx="7554850" cy="1358782"/>
          </a:xfrm>
          <a:prstGeom prst="rect">
            <a:avLst/>
          </a:prstGeom>
        </p:spPr>
        <p:txBody>
          <a:bodyPr spcFirstLastPara="1" wrap="square" lIns="91425" tIns="91425" rIns="91425" bIns="91425" anchor="t" anchorCtr="0">
            <a:noAutofit/>
          </a:bodyPr>
          <a:lstStyle/>
          <a:p>
            <a:r>
              <a:rPr lang="uk" sz="29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a:t>
            </a:r>
            <a:r>
              <a:rPr lang="en-US" sz="29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 </a:t>
            </a:r>
            <a:r>
              <a:rPr lang="uk" sz="2200" b="1" dirty="0">
                <a:highlight>
                  <a:srgbClr val="B9D6D5"/>
                </a:highlight>
                <a:latin typeface="Arial" panose="020B0604020202020204" pitchFamily="34" charset="0"/>
                <a:ea typeface="Roboto"/>
                <a:cs typeface="Arial" panose="020B0604020202020204" pitchFamily="34" charset="0"/>
                <a:sym typeface="Roboto"/>
              </a:rPr>
              <a:t>Запобігання корупції</a:t>
            </a:r>
            <a:r>
              <a:rPr lang="en-US" sz="2200" b="1" dirty="0">
                <a:highlight>
                  <a:srgbClr val="B9D6D5"/>
                </a:highlight>
                <a:latin typeface="Arial" panose="020B0604020202020204" pitchFamily="34" charset="0"/>
                <a:ea typeface="Roboto"/>
                <a:cs typeface="Arial" panose="020B0604020202020204" pitchFamily="34" charset="0"/>
                <a:sym typeface="Roboto"/>
              </a:rPr>
              <a:t> </a:t>
            </a:r>
            <a:r>
              <a:rPr lang="uk" sz="2200" b="1" dirty="0">
                <a:highlight>
                  <a:srgbClr val="B9D6D5"/>
                </a:highlight>
                <a:latin typeface="Arial" panose="020B0604020202020204" pitchFamily="34" charset="0"/>
                <a:ea typeface="Roboto"/>
                <a:cs typeface="Arial" panose="020B0604020202020204" pitchFamily="34" charset="0"/>
                <a:sym typeface="Roboto"/>
              </a:rPr>
              <a:t>в структурах влади</a:t>
            </a:r>
            <a:endParaRPr sz="2900" b="1" dirty="0">
              <a:solidFill>
                <a:schemeClr val="tx1">
                  <a:lumMod val="95000"/>
                  <a:lumOff val="5000"/>
                </a:schemeClr>
              </a:solidFill>
              <a:highlight>
                <a:srgbClr val="B9D6D5"/>
              </a:highlight>
              <a:latin typeface="Arial" panose="020B0604020202020204" pitchFamily="34" charset="0"/>
              <a:ea typeface="Roboto"/>
              <a:cs typeface="Arial" panose="020B0604020202020204" pitchFamily="34" charset="0"/>
              <a:sym typeface="Roboto"/>
            </a:endParaRPr>
          </a:p>
        </p:txBody>
      </p:sp>
      <p:sp>
        <p:nvSpPr>
          <p:cNvPr id="136" name="Google Shape;136;p20"/>
          <p:cNvSpPr txBox="1"/>
          <p:nvPr/>
        </p:nvSpPr>
        <p:spPr>
          <a:xfrm>
            <a:off x="540308" y="1653412"/>
            <a:ext cx="7736425" cy="2097980"/>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Clr>
                <a:srgbClr val="B9D6D5"/>
              </a:buClr>
              <a:buSzPts val="1400"/>
              <a:buFont typeface="Helvetica Neue"/>
              <a:buChar char="●"/>
            </a:pPr>
            <a:r>
              <a:rPr lang="uk"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Встановлення правил поведінки, заохочення їх виконання, застосування дисциплінарної відповідальності за недотримання</a:t>
            </a:r>
            <a:endParaRPr lang="en-US"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0"/>
              </a:spcBef>
              <a:spcAft>
                <a:spcPts val="0"/>
              </a:spcAft>
              <a:buClr>
                <a:srgbClr val="B9D6D5"/>
              </a:buClr>
              <a:buSzPts val="1400"/>
              <a:buFont typeface="Helvetica Neue"/>
              <a:buChar char="●"/>
            </a:pPr>
            <a:endParaRPr lang="en-US"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0"/>
              </a:spcBef>
              <a:spcAft>
                <a:spcPts val="0"/>
              </a:spcAft>
              <a:buClr>
                <a:srgbClr val="B9D6D5"/>
              </a:buClr>
              <a:buSzPts val="1400"/>
              <a:buFont typeface="Helvetica Neue"/>
              <a:buChar char="●"/>
            </a:pPr>
            <a:r>
              <a:rPr lang="uk"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Попередження конфлікту інтересів</a:t>
            </a:r>
            <a:endParaRPr lang="en-US" sz="8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139700" lvl="0" algn="l" rtl="0">
              <a:spcBef>
                <a:spcPts val="0"/>
              </a:spcBef>
              <a:spcAft>
                <a:spcPts val="0"/>
              </a:spcAft>
              <a:buClr>
                <a:srgbClr val="B9D6D5"/>
              </a:buClr>
              <a:buSzPts val="1400"/>
            </a:pPr>
            <a:endParaRPr sz="8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17500" algn="l" rtl="0">
              <a:spcBef>
                <a:spcPts val="0"/>
              </a:spcBef>
              <a:spcAft>
                <a:spcPts val="0"/>
              </a:spcAft>
              <a:buClr>
                <a:srgbClr val="B9D6D5"/>
              </a:buClr>
              <a:buSzPts val="1400"/>
              <a:buFont typeface="Helvetica Neue"/>
              <a:buChar char="●"/>
            </a:pPr>
            <a:r>
              <a:rPr lang="uk"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Перевірку та забезпечення доступу громадськості до відомостей у деклараціях посадових осіб</a:t>
            </a:r>
            <a:endParaRPr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p:txBody>
      </p:sp>
      <p:pic>
        <p:nvPicPr>
          <p:cNvPr id="6" name="Google Shape;105;p17">
            <a:extLst>
              <a:ext uri="{FF2B5EF4-FFF2-40B4-BE49-F238E27FC236}">
                <a16:creationId xmlns:a16="http://schemas.microsoft.com/office/drawing/2014/main" id="{1FAC1FD9-9270-45C1-8A11-E2383E95BC57}"/>
              </a:ext>
            </a:extLst>
          </p:cNvPr>
          <p:cNvPicPr preferRelativeResize="0"/>
          <p:nvPr/>
        </p:nvPicPr>
        <p:blipFill>
          <a:blip r:embed="rId3">
            <a:alphaModFix/>
          </a:blip>
          <a:stretch>
            <a:fillRect/>
          </a:stretch>
        </p:blipFill>
        <p:spPr>
          <a:xfrm>
            <a:off x="0" y="4172242"/>
            <a:ext cx="12685853" cy="971258"/>
          </a:xfrm>
          <a:prstGeom prst="rect">
            <a:avLst/>
          </a:prstGeom>
          <a:noFill/>
          <a:ln>
            <a:noFill/>
          </a:ln>
        </p:spPr>
      </p:pic>
    </p:spTree>
  </p:cSld>
  <p:clrMapOvr>
    <a:masterClrMapping/>
  </p:clrMapOvr>
</p:sld>
</file>

<file path=ppt/theme/theme1.xml><?xml version="1.0" encoding="utf-8"?>
<a:theme xmlns:a="http://schemas.openxmlformats.org/drawingml/2006/main" name="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ія1.potx" id="{96D6AD7B-74D1-40D1-A768-61DEC996FD49}" vid="{E166343F-E5C6-42A2-AAFA-3AF86A18548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1066</TotalTime>
  <Words>1496</Words>
  <Application>Microsoft Office PowerPoint</Application>
  <PresentationFormat>Екран (16:9)</PresentationFormat>
  <Paragraphs>169</Paragraphs>
  <Slides>25</Slides>
  <Notes>23</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Helvetica</vt:lpstr>
      <vt:lpstr>Wingdings</vt:lpstr>
      <vt:lpstr>Helvetica Neue</vt:lpstr>
      <vt:lpstr>Презентація1</vt:lpstr>
      <vt:lpstr>Антикорупційні месники: хто бореться з корупцією в Україні? </vt:lpstr>
      <vt:lpstr>Антикорупційні органи в Управління з протидії корупції та організованій злочинності</vt:lpstr>
      <vt:lpstr>Загальний погляд  на антикорупційні органи</vt:lpstr>
      <vt:lpstr>Мета  створення</vt:lpstr>
      <vt:lpstr> Міжнародні стандарти</vt:lpstr>
      <vt:lpstr> Міжнародні стандарти</vt:lpstr>
      <vt:lpstr>Антикорупційні органи </vt:lpstr>
      <vt:lpstr>Напрями роботи антикорупційних органів: Антикорупційна політика, аналітика, моніторинг та координація</vt:lpstr>
      <vt:lpstr>Напрями роботи антикорупційних органів: Запобігання корупції в структурах влади</vt:lpstr>
      <vt:lpstr>Напрями роботи антикорупційних органів: Розслідування та кримінальне переслідування</vt:lpstr>
      <vt:lpstr>Напрями роботи антикорупційних органів: освіта та просвіта</vt:lpstr>
      <vt:lpstr>Принципи діяльності антикорупційних органів</vt:lpstr>
      <vt:lpstr>Система антикорупційних органів в Україні</vt:lpstr>
      <vt:lpstr>Передумови створення системи  антикорупційних органів в Україні </vt:lpstr>
      <vt:lpstr>З 2014 року були створені наступні антикорупційні органи: </vt:lpstr>
      <vt:lpstr>З 2014 року були створені наступні антикорупційні органи: </vt:lpstr>
      <vt:lpstr>Презентація PowerPoint</vt:lpstr>
      <vt:lpstr>Презентація PowerPoint</vt:lpstr>
      <vt:lpstr>Презентація PowerPoint</vt:lpstr>
      <vt:lpstr>Розслідування</vt:lpstr>
      <vt:lpstr>Розслідування</vt:lpstr>
      <vt:lpstr>Розслідування</vt:lpstr>
      <vt:lpstr>Розслідування</vt:lpstr>
      <vt:lpstr>Розслідування</vt:lpstr>
      <vt:lpstr>Притягнення до відповідальності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dc:creator>
  <cp:lastModifiedBy>User</cp:lastModifiedBy>
  <cp:revision>32</cp:revision>
  <dcterms:modified xsi:type="dcterms:W3CDTF">2023-06-20T15:24:11Z</dcterms:modified>
</cp:coreProperties>
</file>