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notesMasterIdLst>
    <p:notesMasterId r:id="rId31"/>
  </p:notesMasterIdLst>
  <p:sldIdLst>
    <p:sldId id="256" r:id="rId2"/>
    <p:sldId id="257" r:id="rId3"/>
    <p:sldId id="258" r:id="rId4"/>
    <p:sldId id="295" r:id="rId5"/>
    <p:sldId id="318" r:id="rId6"/>
    <p:sldId id="329" r:id="rId7"/>
    <p:sldId id="330" r:id="rId8"/>
    <p:sldId id="331" r:id="rId9"/>
    <p:sldId id="332" r:id="rId10"/>
    <p:sldId id="296" r:id="rId11"/>
    <p:sldId id="259" r:id="rId12"/>
    <p:sldId id="334" r:id="rId13"/>
    <p:sldId id="335" r:id="rId14"/>
    <p:sldId id="338" r:id="rId15"/>
    <p:sldId id="339" r:id="rId16"/>
    <p:sldId id="321" r:id="rId17"/>
    <p:sldId id="340" r:id="rId18"/>
    <p:sldId id="341" r:id="rId19"/>
    <p:sldId id="343" r:id="rId20"/>
    <p:sldId id="344" r:id="rId21"/>
    <p:sldId id="345" r:id="rId22"/>
    <p:sldId id="346" r:id="rId23"/>
    <p:sldId id="347" r:id="rId24"/>
    <p:sldId id="349" r:id="rId25"/>
    <p:sldId id="348" r:id="rId26"/>
    <p:sldId id="350" r:id="rId27"/>
    <p:sldId id="351" r:id="rId28"/>
    <p:sldId id="352" r:id="rId29"/>
    <p:sldId id="322" r:id="rId3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46" autoAdjust="0"/>
    <p:restoredTop sz="99758" autoAdjust="0"/>
  </p:normalViewPr>
  <p:slideViewPr>
    <p:cSldViewPr>
      <p:cViewPr varScale="1">
        <p:scale>
          <a:sx n="108" d="100"/>
          <a:sy n="108" d="100"/>
        </p:scale>
        <p:origin x="-90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17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0DCB2C-F705-4F47-86B2-58F0ECC2A222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FB1A36C-28A5-4050-9AA2-572F9840BCED}">
      <dgm:prSet phldrT="[Текст]"/>
      <dgm:spPr/>
      <dgm:t>
        <a:bodyPr/>
        <a:lstStyle/>
        <a:p>
          <a:r>
            <a:rPr lang="uk-UA" dirty="0" smtClean="0"/>
            <a:t>Створення нового, або поліпшення якості вже наявного, блага</a:t>
          </a:r>
          <a:endParaRPr lang="uk-UA" dirty="0"/>
        </a:p>
      </dgm:t>
    </dgm:pt>
    <dgm:pt modelId="{AF047F38-B3B6-4140-921E-4DAB4E47F71F}" type="parTrans" cxnId="{1280D444-9839-4728-A262-C1B53CDEDA7C}">
      <dgm:prSet/>
      <dgm:spPr/>
      <dgm:t>
        <a:bodyPr/>
        <a:lstStyle/>
        <a:p>
          <a:endParaRPr lang="uk-UA"/>
        </a:p>
      </dgm:t>
    </dgm:pt>
    <dgm:pt modelId="{3433ED68-05DD-43A1-8CBB-6E2D04DB99AA}" type="sibTrans" cxnId="{1280D444-9839-4728-A262-C1B53CDEDA7C}">
      <dgm:prSet/>
      <dgm:spPr/>
      <dgm:t>
        <a:bodyPr/>
        <a:lstStyle/>
        <a:p>
          <a:endParaRPr lang="uk-UA"/>
        </a:p>
      </dgm:t>
    </dgm:pt>
    <dgm:pt modelId="{E25127CF-F1CA-4F4E-91E2-E55D66A66532}">
      <dgm:prSet phldrT="[Текст]"/>
      <dgm:spPr/>
      <dgm:t>
        <a:bodyPr/>
        <a:lstStyle/>
        <a:p>
          <a:r>
            <a:rPr lang="uk-UA" dirty="0" smtClean="0"/>
            <a:t>2</a:t>
          </a:r>
          <a:endParaRPr lang="uk-UA" dirty="0"/>
        </a:p>
      </dgm:t>
    </dgm:pt>
    <dgm:pt modelId="{861A0E8C-7F41-4378-BA7A-C8EF80AFAD06}" type="parTrans" cxnId="{D5CDBD3E-5AFE-4C89-8A70-0715BFEA859B}">
      <dgm:prSet/>
      <dgm:spPr/>
      <dgm:t>
        <a:bodyPr/>
        <a:lstStyle/>
        <a:p>
          <a:endParaRPr lang="uk-UA"/>
        </a:p>
      </dgm:t>
    </dgm:pt>
    <dgm:pt modelId="{C4BFC9C3-18B7-49D6-A4E1-3EB5F8CD0DE3}" type="sibTrans" cxnId="{D5CDBD3E-5AFE-4C89-8A70-0715BFEA859B}">
      <dgm:prSet/>
      <dgm:spPr/>
      <dgm:t>
        <a:bodyPr/>
        <a:lstStyle/>
        <a:p>
          <a:endParaRPr lang="uk-UA"/>
        </a:p>
      </dgm:t>
    </dgm:pt>
    <dgm:pt modelId="{66E16710-7C48-4881-974D-106F501DE6F3}">
      <dgm:prSet phldrT="[Текст]"/>
      <dgm:spPr/>
      <dgm:t>
        <a:bodyPr/>
        <a:lstStyle/>
        <a:p>
          <a:r>
            <a:rPr lang="uk-UA" dirty="0" smtClean="0"/>
            <a:t>Впровадження нового методу виробництва</a:t>
          </a:r>
          <a:endParaRPr lang="uk-UA" dirty="0"/>
        </a:p>
      </dgm:t>
    </dgm:pt>
    <dgm:pt modelId="{49948D10-B983-4E90-AAFA-4BBEFB80B888}" type="parTrans" cxnId="{755AF16D-1195-4AE8-BABD-5804BF04E77E}">
      <dgm:prSet/>
      <dgm:spPr/>
      <dgm:t>
        <a:bodyPr/>
        <a:lstStyle/>
        <a:p>
          <a:endParaRPr lang="uk-UA"/>
        </a:p>
      </dgm:t>
    </dgm:pt>
    <dgm:pt modelId="{DF60CF4E-2E3E-4B3A-BB81-2374E18D0752}" type="sibTrans" cxnId="{755AF16D-1195-4AE8-BABD-5804BF04E77E}">
      <dgm:prSet/>
      <dgm:spPr/>
      <dgm:t>
        <a:bodyPr/>
        <a:lstStyle/>
        <a:p>
          <a:endParaRPr lang="uk-UA"/>
        </a:p>
      </dgm:t>
    </dgm:pt>
    <dgm:pt modelId="{41DE704B-8DD3-441F-8465-25649F2E85AD}">
      <dgm:prSet phldrT="[Текст]"/>
      <dgm:spPr/>
      <dgm:t>
        <a:bodyPr/>
        <a:lstStyle/>
        <a:p>
          <a:r>
            <a:rPr lang="uk-UA" dirty="0" smtClean="0"/>
            <a:t>3</a:t>
          </a:r>
          <a:endParaRPr lang="uk-UA" dirty="0"/>
        </a:p>
      </dgm:t>
    </dgm:pt>
    <dgm:pt modelId="{3CAC0351-19FD-4C08-9908-C5497206B287}" type="parTrans" cxnId="{C2C8CEC9-D247-4C13-B185-0CEDD94B456D}">
      <dgm:prSet/>
      <dgm:spPr/>
      <dgm:t>
        <a:bodyPr/>
        <a:lstStyle/>
        <a:p>
          <a:endParaRPr lang="uk-UA"/>
        </a:p>
      </dgm:t>
    </dgm:pt>
    <dgm:pt modelId="{CE5DD1F2-1748-41AA-9068-F8273DC90754}" type="sibTrans" cxnId="{C2C8CEC9-D247-4C13-B185-0CEDD94B456D}">
      <dgm:prSet/>
      <dgm:spPr/>
      <dgm:t>
        <a:bodyPr/>
        <a:lstStyle/>
        <a:p>
          <a:endParaRPr lang="uk-UA"/>
        </a:p>
      </dgm:t>
    </dgm:pt>
    <dgm:pt modelId="{083E79F7-7460-49B3-A373-1399CDFFAC02}">
      <dgm:prSet phldrT="[Текст]"/>
      <dgm:spPr/>
      <dgm:t>
        <a:bodyPr/>
        <a:lstStyle/>
        <a:p>
          <a:r>
            <a:rPr lang="uk-UA" dirty="0" smtClean="0"/>
            <a:t>Реорганізація ринкової структури</a:t>
          </a:r>
          <a:endParaRPr lang="uk-UA" dirty="0"/>
        </a:p>
      </dgm:t>
    </dgm:pt>
    <dgm:pt modelId="{EBD04074-0BA1-439F-941B-31776BBFDDDA}" type="parTrans" cxnId="{29AD65AE-50EC-4D43-A41A-6D2509EEC8AD}">
      <dgm:prSet/>
      <dgm:spPr/>
      <dgm:t>
        <a:bodyPr/>
        <a:lstStyle/>
        <a:p>
          <a:endParaRPr lang="uk-UA"/>
        </a:p>
      </dgm:t>
    </dgm:pt>
    <dgm:pt modelId="{9575E0B3-62AC-4A8A-95F6-C239BD8CA8D4}" type="sibTrans" cxnId="{29AD65AE-50EC-4D43-A41A-6D2509EEC8AD}">
      <dgm:prSet/>
      <dgm:spPr/>
      <dgm:t>
        <a:bodyPr/>
        <a:lstStyle/>
        <a:p>
          <a:endParaRPr lang="uk-UA"/>
        </a:p>
      </dgm:t>
    </dgm:pt>
    <dgm:pt modelId="{CA763283-537A-4241-BCB1-BA4C87DF3FF4}">
      <dgm:prSet phldrT="[Текст]"/>
      <dgm:spPr/>
      <dgm:t>
        <a:bodyPr/>
        <a:lstStyle/>
        <a:p>
          <a:r>
            <a:rPr lang="uk-UA" dirty="0" smtClean="0"/>
            <a:t>5</a:t>
          </a:r>
          <a:endParaRPr lang="uk-UA" dirty="0"/>
        </a:p>
      </dgm:t>
    </dgm:pt>
    <dgm:pt modelId="{5A8171A5-2A09-4073-80F7-41954DF27DC4}" type="parTrans" cxnId="{0BB578BF-0889-4096-9CD5-BBAC1E2412D7}">
      <dgm:prSet/>
      <dgm:spPr/>
      <dgm:t>
        <a:bodyPr/>
        <a:lstStyle/>
        <a:p>
          <a:endParaRPr lang="uk-UA"/>
        </a:p>
      </dgm:t>
    </dgm:pt>
    <dgm:pt modelId="{FD2FBA6C-D58F-4E77-B32B-DC21CA996E7D}" type="sibTrans" cxnId="{0BB578BF-0889-4096-9CD5-BBAC1E2412D7}">
      <dgm:prSet/>
      <dgm:spPr/>
      <dgm:t>
        <a:bodyPr/>
        <a:lstStyle/>
        <a:p>
          <a:endParaRPr lang="uk-UA"/>
        </a:p>
      </dgm:t>
    </dgm:pt>
    <dgm:pt modelId="{7B70546A-A70C-4197-B872-DC7D425A9AF7}">
      <dgm:prSet phldrT="[Текст]"/>
      <dgm:spPr/>
      <dgm:t>
        <a:bodyPr/>
        <a:lstStyle/>
        <a:p>
          <a:r>
            <a:rPr lang="uk-UA" dirty="0" smtClean="0"/>
            <a:t>4</a:t>
          </a:r>
          <a:endParaRPr lang="uk-UA" dirty="0"/>
        </a:p>
      </dgm:t>
    </dgm:pt>
    <dgm:pt modelId="{7B6B8478-930E-4750-9AFE-45F681F5B6B6}" type="parTrans" cxnId="{0F73357F-7347-44A2-B1B6-EC124F2B0FB8}">
      <dgm:prSet/>
      <dgm:spPr/>
      <dgm:t>
        <a:bodyPr/>
        <a:lstStyle/>
        <a:p>
          <a:endParaRPr lang="uk-UA"/>
        </a:p>
      </dgm:t>
    </dgm:pt>
    <dgm:pt modelId="{1B7E6021-1BAA-4C63-931B-3938DF5825ED}" type="sibTrans" cxnId="{0F73357F-7347-44A2-B1B6-EC124F2B0FB8}">
      <dgm:prSet/>
      <dgm:spPr/>
      <dgm:t>
        <a:bodyPr/>
        <a:lstStyle/>
        <a:p>
          <a:endParaRPr lang="uk-UA"/>
        </a:p>
      </dgm:t>
    </dgm:pt>
    <dgm:pt modelId="{E3D79A84-E6DD-447A-ABB2-214D1CF740EA}">
      <dgm:prSet/>
      <dgm:spPr/>
      <dgm:t>
        <a:bodyPr/>
        <a:lstStyle/>
        <a:p>
          <a:r>
            <a:rPr lang="uk-UA" dirty="0" smtClean="0"/>
            <a:t>Освоєння нового ринку збуту</a:t>
          </a:r>
          <a:endParaRPr lang="uk-UA" dirty="0"/>
        </a:p>
      </dgm:t>
    </dgm:pt>
    <dgm:pt modelId="{F6A1CD86-63D3-4DAC-B161-1758B37D6CFF}" type="parTrans" cxnId="{81AE8C23-4356-4EFE-8895-89310C48E034}">
      <dgm:prSet/>
      <dgm:spPr/>
      <dgm:t>
        <a:bodyPr/>
        <a:lstStyle/>
        <a:p>
          <a:endParaRPr lang="uk-UA"/>
        </a:p>
      </dgm:t>
    </dgm:pt>
    <dgm:pt modelId="{45E90155-B002-45EB-B324-B006F1BCDB78}" type="sibTrans" cxnId="{81AE8C23-4356-4EFE-8895-89310C48E034}">
      <dgm:prSet/>
      <dgm:spPr/>
      <dgm:t>
        <a:bodyPr/>
        <a:lstStyle/>
        <a:p>
          <a:endParaRPr lang="uk-UA"/>
        </a:p>
      </dgm:t>
    </dgm:pt>
    <dgm:pt modelId="{3F06D6CF-5FE0-4CE4-90D5-6FE852A3C2A3}">
      <dgm:prSet/>
      <dgm:spPr/>
      <dgm:t>
        <a:bodyPr/>
        <a:lstStyle/>
        <a:p>
          <a:r>
            <a:rPr lang="uk-UA" dirty="0" smtClean="0"/>
            <a:t>Отримання нового джерела сировини чи напівфабрикатів</a:t>
          </a:r>
          <a:endParaRPr lang="uk-UA" dirty="0"/>
        </a:p>
      </dgm:t>
    </dgm:pt>
    <dgm:pt modelId="{2820654C-FABB-4A73-B14B-96DED4E58553}" type="parTrans" cxnId="{4F3FD86E-51D4-41DC-AC6E-014F08B9B11E}">
      <dgm:prSet/>
      <dgm:spPr/>
      <dgm:t>
        <a:bodyPr/>
        <a:lstStyle/>
        <a:p>
          <a:endParaRPr lang="uk-UA"/>
        </a:p>
      </dgm:t>
    </dgm:pt>
    <dgm:pt modelId="{95585223-74D8-4239-AE86-B2C14360EF2D}" type="sibTrans" cxnId="{4F3FD86E-51D4-41DC-AC6E-014F08B9B11E}">
      <dgm:prSet/>
      <dgm:spPr/>
      <dgm:t>
        <a:bodyPr/>
        <a:lstStyle/>
        <a:p>
          <a:endParaRPr lang="uk-UA"/>
        </a:p>
      </dgm:t>
    </dgm:pt>
    <dgm:pt modelId="{82E76286-CE2D-4F51-AF30-F5A949519716}">
      <dgm:prSet phldrT="[Текст]"/>
      <dgm:spPr/>
      <dgm:t>
        <a:bodyPr/>
        <a:lstStyle/>
        <a:p>
          <a:r>
            <a:rPr lang="uk-UA" dirty="0" smtClean="0"/>
            <a:t>1</a:t>
          </a:r>
          <a:endParaRPr lang="uk-UA" dirty="0"/>
        </a:p>
      </dgm:t>
    </dgm:pt>
    <dgm:pt modelId="{6D67FD78-9D1D-4271-B424-E6D8B3851493}" type="sibTrans" cxnId="{41351D75-AE7E-4762-8237-0FD04CA31698}">
      <dgm:prSet/>
      <dgm:spPr/>
      <dgm:t>
        <a:bodyPr/>
        <a:lstStyle/>
        <a:p>
          <a:endParaRPr lang="uk-UA"/>
        </a:p>
      </dgm:t>
    </dgm:pt>
    <dgm:pt modelId="{A02AC036-9685-4309-BA70-8E24F7ED0DE6}" type="parTrans" cxnId="{41351D75-AE7E-4762-8237-0FD04CA31698}">
      <dgm:prSet/>
      <dgm:spPr/>
      <dgm:t>
        <a:bodyPr/>
        <a:lstStyle/>
        <a:p>
          <a:endParaRPr lang="uk-UA"/>
        </a:p>
      </dgm:t>
    </dgm:pt>
    <dgm:pt modelId="{A14139E9-4CDE-4154-A9D8-C1B7A31A984E}" type="pres">
      <dgm:prSet presAssocID="{E80DCB2C-F705-4F47-86B2-58F0ECC2A22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0F5F683-12B2-4AAD-8A04-815FC2895D1F}" type="pres">
      <dgm:prSet presAssocID="{82E76286-CE2D-4F51-AF30-F5A949519716}" presName="composite" presStyleCnt="0"/>
      <dgm:spPr/>
    </dgm:pt>
    <dgm:pt modelId="{385971A5-5DEE-4639-BF45-99FD9EC0CEF2}" type="pres">
      <dgm:prSet presAssocID="{82E76286-CE2D-4F51-AF30-F5A949519716}" presName="parentText" presStyleLbl="alignNode1" presStyleIdx="0" presStyleCnt="5" custLinFactNeighborX="1479" custLinFactNeighborY="-4566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6DA8E7C-D642-439A-9351-916FEED12274}" type="pres">
      <dgm:prSet presAssocID="{82E76286-CE2D-4F51-AF30-F5A949519716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1806C3D-34BB-46FD-9ECD-E7815AC1F101}" type="pres">
      <dgm:prSet presAssocID="{6D67FD78-9D1D-4271-B424-E6D8B3851493}" presName="sp" presStyleCnt="0"/>
      <dgm:spPr/>
    </dgm:pt>
    <dgm:pt modelId="{9CFB35CF-5898-413F-91F2-53FADA6C2E52}" type="pres">
      <dgm:prSet presAssocID="{E25127CF-F1CA-4F4E-91E2-E55D66A66532}" presName="composite" presStyleCnt="0"/>
      <dgm:spPr/>
    </dgm:pt>
    <dgm:pt modelId="{F28A898C-2BCA-4537-9635-472854A80D70}" type="pres">
      <dgm:prSet presAssocID="{E25127CF-F1CA-4F4E-91E2-E55D66A66532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56E5FDB-5A81-458D-B309-3C43943FCC96}" type="pres">
      <dgm:prSet presAssocID="{E25127CF-F1CA-4F4E-91E2-E55D66A66532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76A34E7-FD69-47AD-8B26-4B093956D645}" type="pres">
      <dgm:prSet presAssocID="{C4BFC9C3-18B7-49D6-A4E1-3EB5F8CD0DE3}" presName="sp" presStyleCnt="0"/>
      <dgm:spPr/>
    </dgm:pt>
    <dgm:pt modelId="{926A1D96-9E80-4C1D-A5F1-0C24F3941D1F}" type="pres">
      <dgm:prSet presAssocID="{41DE704B-8DD3-441F-8465-25649F2E85AD}" presName="composite" presStyleCnt="0"/>
      <dgm:spPr/>
    </dgm:pt>
    <dgm:pt modelId="{EBC6F402-94C8-4B61-931C-78BBD6299B56}" type="pres">
      <dgm:prSet presAssocID="{41DE704B-8DD3-441F-8465-25649F2E85AD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C5750DF-3065-444D-B8BD-A711BB1B9C72}" type="pres">
      <dgm:prSet presAssocID="{41DE704B-8DD3-441F-8465-25649F2E85AD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A58B665-7FBE-42A0-85E2-6B792FD408FD}" type="pres">
      <dgm:prSet presAssocID="{CE5DD1F2-1748-41AA-9068-F8273DC90754}" presName="sp" presStyleCnt="0"/>
      <dgm:spPr/>
    </dgm:pt>
    <dgm:pt modelId="{D57244D6-19E5-4B90-9E53-F084F3F3FEF2}" type="pres">
      <dgm:prSet presAssocID="{7B70546A-A70C-4197-B872-DC7D425A9AF7}" presName="composite" presStyleCnt="0"/>
      <dgm:spPr/>
    </dgm:pt>
    <dgm:pt modelId="{54BC4230-4BEC-4E16-84C2-540596950950}" type="pres">
      <dgm:prSet presAssocID="{7B70546A-A70C-4197-B872-DC7D425A9AF7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51F8743-4121-4440-ADAC-F74E0A08F8C7}" type="pres">
      <dgm:prSet presAssocID="{7B70546A-A70C-4197-B872-DC7D425A9AF7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10109EF-3BCA-46CD-A5AA-F8AF0A18FFC7}" type="pres">
      <dgm:prSet presAssocID="{1B7E6021-1BAA-4C63-931B-3938DF5825ED}" presName="sp" presStyleCnt="0"/>
      <dgm:spPr/>
    </dgm:pt>
    <dgm:pt modelId="{AC4851AB-7DC7-4CDA-AB83-A98DC8384179}" type="pres">
      <dgm:prSet presAssocID="{CA763283-537A-4241-BCB1-BA4C87DF3FF4}" presName="composite" presStyleCnt="0"/>
      <dgm:spPr/>
    </dgm:pt>
    <dgm:pt modelId="{2339D206-8F23-41F7-9A87-A697505D6154}" type="pres">
      <dgm:prSet presAssocID="{CA763283-537A-4241-BCB1-BA4C87DF3FF4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D1F347E-9A00-4F86-AA6D-1B48D8957819}" type="pres">
      <dgm:prSet presAssocID="{CA763283-537A-4241-BCB1-BA4C87DF3FF4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37A6A1C3-2835-4B9B-B325-49CCC0E1FF5E}" type="presOf" srcId="{7B70546A-A70C-4197-B872-DC7D425A9AF7}" destId="{54BC4230-4BEC-4E16-84C2-540596950950}" srcOrd="0" destOrd="0" presId="urn:microsoft.com/office/officeart/2005/8/layout/chevron2"/>
    <dgm:cxn modelId="{FAAEB712-9D7A-4B52-8FE9-6572ED9C9023}" type="presOf" srcId="{3F06D6CF-5FE0-4CE4-90D5-6FE852A3C2A3}" destId="{651F8743-4121-4440-ADAC-F74E0A08F8C7}" srcOrd="0" destOrd="0" presId="urn:microsoft.com/office/officeart/2005/8/layout/chevron2"/>
    <dgm:cxn modelId="{A5299FD8-C047-4A9E-8778-DEAD9E586864}" type="presOf" srcId="{E25127CF-F1CA-4F4E-91E2-E55D66A66532}" destId="{F28A898C-2BCA-4537-9635-472854A80D70}" srcOrd="0" destOrd="0" presId="urn:microsoft.com/office/officeart/2005/8/layout/chevron2"/>
    <dgm:cxn modelId="{41351D75-AE7E-4762-8237-0FD04CA31698}" srcId="{E80DCB2C-F705-4F47-86B2-58F0ECC2A222}" destId="{82E76286-CE2D-4F51-AF30-F5A949519716}" srcOrd="0" destOrd="0" parTransId="{A02AC036-9685-4309-BA70-8E24F7ED0DE6}" sibTransId="{6D67FD78-9D1D-4271-B424-E6D8B3851493}"/>
    <dgm:cxn modelId="{23BD6AFC-19FA-4E94-AA77-DED520D25363}" type="presOf" srcId="{82E76286-CE2D-4F51-AF30-F5A949519716}" destId="{385971A5-5DEE-4639-BF45-99FD9EC0CEF2}" srcOrd="0" destOrd="0" presId="urn:microsoft.com/office/officeart/2005/8/layout/chevron2"/>
    <dgm:cxn modelId="{BF8D9D9B-4C3F-4031-A7C3-85745FFAC425}" type="presOf" srcId="{E3D79A84-E6DD-447A-ABB2-214D1CF740EA}" destId="{7C5750DF-3065-444D-B8BD-A711BB1B9C72}" srcOrd="0" destOrd="0" presId="urn:microsoft.com/office/officeart/2005/8/layout/chevron2"/>
    <dgm:cxn modelId="{F2642BDC-8FCF-4DEE-9171-3BE76B04C656}" type="presOf" srcId="{0FB1A36C-28A5-4050-9AA2-572F9840BCED}" destId="{56DA8E7C-D642-439A-9351-916FEED12274}" srcOrd="0" destOrd="0" presId="urn:microsoft.com/office/officeart/2005/8/layout/chevron2"/>
    <dgm:cxn modelId="{0F73357F-7347-44A2-B1B6-EC124F2B0FB8}" srcId="{E80DCB2C-F705-4F47-86B2-58F0ECC2A222}" destId="{7B70546A-A70C-4197-B872-DC7D425A9AF7}" srcOrd="3" destOrd="0" parTransId="{7B6B8478-930E-4750-9AFE-45F681F5B6B6}" sibTransId="{1B7E6021-1BAA-4C63-931B-3938DF5825ED}"/>
    <dgm:cxn modelId="{4F3FD86E-51D4-41DC-AC6E-014F08B9B11E}" srcId="{7B70546A-A70C-4197-B872-DC7D425A9AF7}" destId="{3F06D6CF-5FE0-4CE4-90D5-6FE852A3C2A3}" srcOrd="0" destOrd="0" parTransId="{2820654C-FABB-4A73-B14B-96DED4E58553}" sibTransId="{95585223-74D8-4239-AE86-B2C14360EF2D}"/>
    <dgm:cxn modelId="{44B3D692-ED13-492D-9ECF-E8166CFF1B76}" type="presOf" srcId="{CA763283-537A-4241-BCB1-BA4C87DF3FF4}" destId="{2339D206-8F23-41F7-9A87-A697505D6154}" srcOrd="0" destOrd="0" presId="urn:microsoft.com/office/officeart/2005/8/layout/chevron2"/>
    <dgm:cxn modelId="{D5CDBD3E-5AFE-4C89-8A70-0715BFEA859B}" srcId="{E80DCB2C-F705-4F47-86B2-58F0ECC2A222}" destId="{E25127CF-F1CA-4F4E-91E2-E55D66A66532}" srcOrd="1" destOrd="0" parTransId="{861A0E8C-7F41-4378-BA7A-C8EF80AFAD06}" sibTransId="{C4BFC9C3-18B7-49D6-A4E1-3EB5F8CD0DE3}"/>
    <dgm:cxn modelId="{C8A2B637-7820-4F48-B523-2BE6737C5DD2}" type="presOf" srcId="{E80DCB2C-F705-4F47-86B2-58F0ECC2A222}" destId="{A14139E9-4CDE-4154-A9D8-C1B7A31A984E}" srcOrd="0" destOrd="0" presId="urn:microsoft.com/office/officeart/2005/8/layout/chevron2"/>
    <dgm:cxn modelId="{A48B777E-55BD-471E-8700-DEF67C0DFAFD}" type="presOf" srcId="{083E79F7-7460-49B3-A373-1399CDFFAC02}" destId="{4D1F347E-9A00-4F86-AA6D-1B48D8957819}" srcOrd="0" destOrd="0" presId="urn:microsoft.com/office/officeart/2005/8/layout/chevron2"/>
    <dgm:cxn modelId="{81AE8C23-4356-4EFE-8895-89310C48E034}" srcId="{41DE704B-8DD3-441F-8465-25649F2E85AD}" destId="{E3D79A84-E6DD-447A-ABB2-214D1CF740EA}" srcOrd="0" destOrd="0" parTransId="{F6A1CD86-63D3-4DAC-B161-1758B37D6CFF}" sibTransId="{45E90155-B002-45EB-B324-B006F1BCDB78}"/>
    <dgm:cxn modelId="{5D1019DB-C650-4A07-92F8-DF2855FFD116}" type="presOf" srcId="{66E16710-7C48-4881-974D-106F501DE6F3}" destId="{256E5FDB-5A81-458D-B309-3C43943FCC96}" srcOrd="0" destOrd="0" presId="urn:microsoft.com/office/officeart/2005/8/layout/chevron2"/>
    <dgm:cxn modelId="{0BB578BF-0889-4096-9CD5-BBAC1E2412D7}" srcId="{E80DCB2C-F705-4F47-86B2-58F0ECC2A222}" destId="{CA763283-537A-4241-BCB1-BA4C87DF3FF4}" srcOrd="4" destOrd="0" parTransId="{5A8171A5-2A09-4073-80F7-41954DF27DC4}" sibTransId="{FD2FBA6C-D58F-4E77-B32B-DC21CA996E7D}"/>
    <dgm:cxn modelId="{1403260F-87BA-437B-AAFD-C36631F81051}" type="presOf" srcId="{41DE704B-8DD3-441F-8465-25649F2E85AD}" destId="{EBC6F402-94C8-4B61-931C-78BBD6299B56}" srcOrd="0" destOrd="0" presId="urn:microsoft.com/office/officeart/2005/8/layout/chevron2"/>
    <dgm:cxn modelId="{1280D444-9839-4728-A262-C1B53CDEDA7C}" srcId="{82E76286-CE2D-4F51-AF30-F5A949519716}" destId="{0FB1A36C-28A5-4050-9AA2-572F9840BCED}" srcOrd="0" destOrd="0" parTransId="{AF047F38-B3B6-4140-921E-4DAB4E47F71F}" sibTransId="{3433ED68-05DD-43A1-8CBB-6E2D04DB99AA}"/>
    <dgm:cxn modelId="{C2C8CEC9-D247-4C13-B185-0CEDD94B456D}" srcId="{E80DCB2C-F705-4F47-86B2-58F0ECC2A222}" destId="{41DE704B-8DD3-441F-8465-25649F2E85AD}" srcOrd="2" destOrd="0" parTransId="{3CAC0351-19FD-4C08-9908-C5497206B287}" sibTransId="{CE5DD1F2-1748-41AA-9068-F8273DC90754}"/>
    <dgm:cxn modelId="{29AD65AE-50EC-4D43-A41A-6D2509EEC8AD}" srcId="{CA763283-537A-4241-BCB1-BA4C87DF3FF4}" destId="{083E79F7-7460-49B3-A373-1399CDFFAC02}" srcOrd="0" destOrd="0" parTransId="{EBD04074-0BA1-439F-941B-31776BBFDDDA}" sibTransId="{9575E0B3-62AC-4A8A-95F6-C239BD8CA8D4}"/>
    <dgm:cxn modelId="{755AF16D-1195-4AE8-BABD-5804BF04E77E}" srcId="{E25127CF-F1CA-4F4E-91E2-E55D66A66532}" destId="{66E16710-7C48-4881-974D-106F501DE6F3}" srcOrd="0" destOrd="0" parTransId="{49948D10-B983-4E90-AAFA-4BBEFB80B888}" sibTransId="{DF60CF4E-2E3E-4B3A-BB81-2374E18D0752}"/>
    <dgm:cxn modelId="{5F74FC7F-8E0D-4AF2-9F50-4E7CC997260F}" type="presParOf" srcId="{A14139E9-4CDE-4154-A9D8-C1B7A31A984E}" destId="{80F5F683-12B2-4AAD-8A04-815FC2895D1F}" srcOrd="0" destOrd="0" presId="urn:microsoft.com/office/officeart/2005/8/layout/chevron2"/>
    <dgm:cxn modelId="{33A5008F-C0D8-4B80-BDB6-76F36CF20197}" type="presParOf" srcId="{80F5F683-12B2-4AAD-8A04-815FC2895D1F}" destId="{385971A5-5DEE-4639-BF45-99FD9EC0CEF2}" srcOrd="0" destOrd="0" presId="urn:microsoft.com/office/officeart/2005/8/layout/chevron2"/>
    <dgm:cxn modelId="{E601612E-2230-4CFF-B527-10440E09632E}" type="presParOf" srcId="{80F5F683-12B2-4AAD-8A04-815FC2895D1F}" destId="{56DA8E7C-D642-439A-9351-916FEED12274}" srcOrd="1" destOrd="0" presId="urn:microsoft.com/office/officeart/2005/8/layout/chevron2"/>
    <dgm:cxn modelId="{3B853FDD-1408-4565-B548-EEA51AD10E3B}" type="presParOf" srcId="{A14139E9-4CDE-4154-A9D8-C1B7A31A984E}" destId="{51806C3D-34BB-46FD-9ECD-E7815AC1F101}" srcOrd="1" destOrd="0" presId="urn:microsoft.com/office/officeart/2005/8/layout/chevron2"/>
    <dgm:cxn modelId="{DFAED624-1E13-45AF-B48F-BE076C104F15}" type="presParOf" srcId="{A14139E9-4CDE-4154-A9D8-C1B7A31A984E}" destId="{9CFB35CF-5898-413F-91F2-53FADA6C2E52}" srcOrd="2" destOrd="0" presId="urn:microsoft.com/office/officeart/2005/8/layout/chevron2"/>
    <dgm:cxn modelId="{E0D52A2E-119A-4B46-8F55-A3A5DA1A5868}" type="presParOf" srcId="{9CFB35CF-5898-413F-91F2-53FADA6C2E52}" destId="{F28A898C-2BCA-4537-9635-472854A80D70}" srcOrd="0" destOrd="0" presId="urn:microsoft.com/office/officeart/2005/8/layout/chevron2"/>
    <dgm:cxn modelId="{01AEBB5A-0C05-4272-AA11-2A66C78BF91A}" type="presParOf" srcId="{9CFB35CF-5898-413F-91F2-53FADA6C2E52}" destId="{256E5FDB-5A81-458D-B309-3C43943FCC96}" srcOrd="1" destOrd="0" presId="urn:microsoft.com/office/officeart/2005/8/layout/chevron2"/>
    <dgm:cxn modelId="{DBE1BD19-C563-4403-ABE1-BB81F4B4C091}" type="presParOf" srcId="{A14139E9-4CDE-4154-A9D8-C1B7A31A984E}" destId="{376A34E7-FD69-47AD-8B26-4B093956D645}" srcOrd="3" destOrd="0" presId="urn:microsoft.com/office/officeart/2005/8/layout/chevron2"/>
    <dgm:cxn modelId="{5B94147E-7DEE-44B1-9B8C-0C13D33DBD4A}" type="presParOf" srcId="{A14139E9-4CDE-4154-A9D8-C1B7A31A984E}" destId="{926A1D96-9E80-4C1D-A5F1-0C24F3941D1F}" srcOrd="4" destOrd="0" presId="urn:microsoft.com/office/officeart/2005/8/layout/chevron2"/>
    <dgm:cxn modelId="{5D761BD7-2281-43F4-9211-5BE966E349D0}" type="presParOf" srcId="{926A1D96-9E80-4C1D-A5F1-0C24F3941D1F}" destId="{EBC6F402-94C8-4B61-931C-78BBD6299B56}" srcOrd="0" destOrd="0" presId="urn:microsoft.com/office/officeart/2005/8/layout/chevron2"/>
    <dgm:cxn modelId="{D9A71A51-AC9A-4CEB-89AF-3D713F89EFFA}" type="presParOf" srcId="{926A1D96-9E80-4C1D-A5F1-0C24F3941D1F}" destId="{7C5750DF-3065-444D-B8BD-A711BB1B9C72}" srcOrd="1" destOrd="0" presId="urn:microsoft.com/office/officeart/2005/8/layout/chevron2"/>
    <dgm:cxn modelId="{3BCB7CF5-A162-4BF3-AFB0-B59B37D409CF}" type="presParOf" srcId="{A14139E9-4CDE-4154-A9D8-C1B7A31A984E}" destId="{3A58B665-7FBE-42A0-85E2-6B792FD408FD}" srcOrd="5" destOrd="0" presId="urn:microsoft.com/office/officeart/2005/8/layout/chevron2"/>
    <dgm:cxn modelId="{9A656297-F7E9-4655-AE1E-E6809C71C508}" type="presParOf" srcId="{A14139E9-4CDE-4154-A9D8-C1B7A31A984E}" destId="{D57244D6-19E5-4B90-9E53-F084F3F3FEF2}" srcOrd="6" destOrd="0" presId="urn:microsoft.com/office/officeart/2005/8/layout/chevron2"/>
    <dgm:cxn modelId="{A370659B-3675-4B77-95FB-6EA3D46CF844}" type="presParOf" srcId="{D57244D6-19E5-4B90-9E53-F084F3F3FEF2}" destId="{54BC4230-4BEC-4E16-84C2-540596950950}" srcOrd="0" destOrd="0" presId="urn:microsoft.com/office/officeart/2005/8/layout/chevron2"/>
    <dgm:cxn modelId="{700306D1-B4B2-464E-9EA0-024F8D779626}" type="presParOf" srcId="{D57244D6-19E5-4B90-9E53-F084F3F3FEF2}" destId="{651F8743-4121-4440-ADAC-F74E0A08F8C7}" srcOrd="1" destOrd="0" presId="urn:microsoft.com/office/officeart/2005/8/layout/chevron2"/>
    <dgm:cxn modelId="{5D7C91A0-2AD8-47D7-B4D3-9DB793182677}" type="presParOf" srcId="{A14139E9-4CDE-4154-A9D8-C1B7A31A984E}" destId="{E10109EF-3BCA-46CD-A5AA-F8AF0A18FFC7}" srcOrd="7" destOrd="0" presId="urn:microsoft.com/office/officeart/2005/8/layout/chevron2"/>
    <dgm:cxn modelId="{4DE54A95-CCB2-4B16-8A6C-9255DB4D551A}" type="presParOf" srcId="{A14139E9-4CDE-4154-A9D8-C1B7A31A984E}" destId="{AC4851AB-7DC7-4CDA-AB83-A98DC8384179}" srcOrd="8" destOrd="0" presId="urn:microsoft.com/office/officeart/2005/8/layout/chevron2"/>
    <dgm:cxn modelId="{CC3EA8F9-FEE1-47C9-82DD-2C9B0A001FB3}" type="presParOf" srcId="{AC4851AB-7DC7-4CDA-AB83-A98DC8384179}" destId="{2339D206-8F23-41F7-9A87-A697505D6154}" srcOrd="0" destOrd="0" presId="urn:microsoft.com/office/officeart/2005/8/layout/chevron2"/>
    <dgm:cxn modelId="{89F7286E-6A85-4B4C-8C99-05A73CE15CE3}" type="presParOf" srcId="{AC4851AB-7DC7-4CDA-AB83-A98DC8384179}" destId="{4D1F347E-9A00-4F86-AA6D-1B48D895781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971A5-5DEE-4639-BF45-99FD9EC0CEF2}">
      <dsp:nvSpPr>
        <dsp:cNvPr id="0" name=""/>
        <dsp:cNvSpPr/>
      </dsp:nvSpPr>
      <dsp:spPr>
        <a:xfrm rot="5400000">
          <a:off x="-139492" y="149834"/>
          <a:ext cx="998894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1</a:t>
          </a:r>
          <a:endParaRPr lang="uk-UA" sz="1900" kern="1200" dirty="0"/>
        </a:p>
      </dsp:txBody>
      <dsp:txXfrm rot="-5400000">
        <a:off x="10343" y="349613"/>
        <a:ext cx="699225" cy="299669"/>
      </dsp:txXfrm>
    </dsp:sp>
    <dsp:sp modelId="{56DA8E7C-D642-439A-9351-916FEED12274}">
      <dsp:nvSpPr>
        <dsp:cNvPr id="0" name=""/>
        <dsp:cNvSpPr/>
      </dsp:nvSpPr>
      <dsp:spPr>
        <a:xfrm rot="5400000">
          <a:off x="4139772" y="-3438347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 smtClean="0"/>
            <a:t>Створення нового, або поліпшення якості вже наявного, блага</a:t>
          </a:r>
          <a:endParaRPr lang="uk-UA" sz="2100" kern="1200" dirty="0"/>
        </a:p>
      </dsp:txBody>
      <dsp:txXfrm rot="-5400000">
        <a:off x="699226" y="33894"/>
        <a:ext cx="7498679" cy="585891"/>
      </dsp:txXfrm>
    </dsp:sp>
    <dsp:sp modelId="{F28A898C-2BCA-4537-9635-472854A80D70}">
      <dsp:nvSpPr>
        <dsp:cNvPr id="0" name=""/>
        <dsp:cNvSpPr/>
      </dsp:nvSpPr>
      <dsp:spPr>
        <a:xfrm rot="5400000">
          <a:off x="-149834" y="1032700"/>
          <a:ext cx="998894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2</a:t>
          </a:r>
          <a:endParaRPr lang="uk-UA" sz="1900" kern="1200" dirty="0"/>
        </a:p>
      </dsp:txBody>
      <dsp:txXfrm rot="-5400000">
        <a:off x="1" y="1232479"/>
        <a:ext cx="699225" cy="299669"/>
      </dsp:txXfrm>
    </dsp:sp>
    <dsp:sp modelId="{256E5FDB-5A81-458D-B309-3C43943FCC96}">
      <dsp:nvSpPr>
        <dsp:cNvPr id="0" name=""/>
        <dsp:cNvSpPr/>
      </dsp:nvSpPr>
      <dsp:spPr>
        <a:xfrm rot="5400000">
          <a:off x="4139772" y="-2557679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 smtClean="0"/>
            <a:t>Впровадження нового методу виробництва</a:t>
          </a:r>
          <a:endParaRPr lang="uk-UA" sz="2100" kern="1200" dirty="0"/>
        </a:p>
      </dsp:txBody>
      <dsp:txXfrm rot="-5400000">
        <a:off x="699226" y="914562"/>
        <a:ext cx="7498679" cy="585891"/>
      </dsp:txXfrm>
    </dsp:sp>
    <dsp:sp modelId="{EBC6F402-94C8-4B61-931C-78BBD6299B56}">
      <dsp:nvSpPr>
        <dsp:cNvPr id="0" name=""/>
        <dsp:cNvSpPr/>
      </dsp:nvSpPr>
      <dsp:spPr>
        <a:xfrm rot="5400000">
          <a:off x="-149834" y="1913368"/>
          <a:ext cx="998894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3</a:t>
          </a:r>
          <a:endParaRPr lang="uk-UA" sz="1900" kern="1200" dirty="0"/>
        </a:p>
      </dsp:txBody>
      <dsp:txXfrm rot="-5400000">
        <a:off x="1" y="2113147"/>
        <a:ext cx="699225" cy="299669"/>
      </dsp:txXfrm>
    </dsp:sp>
    <dsp:sp modelId="{7C5750DF-3065-444D-B8BD-A711BB1B9C72}">
      <dsp:nvSpPr>
        <dsp:cNvPr id="0" name=""/>
        <dsp:cNvSpPr/>
      </dsp:nvSpPr>
      <dsp:spPr>
        <a:xfrm rot="5400000">
          <a:off x="4139772" y="-1677012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 smtClean="0"/>
            <a:t>Освоєння нового ринку збуту</a:t>
          </a:r>
          <a:endParaRPr lang="uk-UA" sz="2100" kern="1200" dirty="0"/>
        </a:p>
      </dsp:txBody>
      <dsp:txXfrm rot="-5400000">
        <a:off x="699226" y="1795229"/>
        <a:ext cx="7498679" cy="585891"/>
      </dsp:txXfrm>
    </dsp:sp>
    <dsp:sp modelId="{54BC4230-4BEC-4E16-84C2-540596950950}">
      <dsp:nvSpPr>
        <dsp:cNvPr id="0" name=""/>
        <dsp:cNvSpPr/>
      </dsp:nvSpPr>
      <dsp:spPr>
        <a:xfrm rot="5400000">
          <a:off x="-149834" y="2794036"/>
          <a:ext cx="998894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4</a:t>
          </a:r>
          <a:endParaRPr lang="uk-UA" sz="1900" kern="1200" dirty="0"/>
        </a:p>
      </dsp:txBody>
      <dsp:txXfrm rot="-5400000">
        <a:off x="1" y="2993815"/>
        <a:ext cx="699225" cy="299669"/>
      </dsp:txXfrm>
    </dsp:sp>
    <dsp:sp modelId="{651F8743-4121-4440-ADAC-F74E0A08F8C7}">
      <dsp:nvSpPr>
        <dsp:cNvPr id="0" name=""/>
        <dsp:cNvSpPr/>
      </dsp:nvSpPr>
      <dsp:spPr>
        <a:xfrm rot="5400000">
          <a:off x="4139772" y="-796344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 smtClean="0"/>
            <a:t>Отримання нового джерела сировини чи напівфабрикатів</a:t>
          </a:r>
          <a:endParaRPr lang="uk-UA" sz="2100" kern="1200" dirty="0"/>
        </a:p>
      </dsp:txBody>
      <dsp:txXfrm rot="-5400000">
        <a:off x="699226" y="2675897"/>
        <a:ext cx="7498679" cy="585891"/>
      </dsp:txXfrm>
    </dsp:sp>
    <dsp:sp modelId="{2339D206-8F23-41F7-9A87-A697505D6154}">
      <dsp:nvSpPr>
        <dsp:cNvPr id="0" name=""/>
        <dsp:cNvSpPr/>
      </dsp:nvSpPr>
      <dsp:spPr>
        <a:xfrm rot="5400000">
          <a:off x="-149834" y="3674704"/>
          <a:ext cx="998894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5</a:t>
          </a:r>
          <a:endParaRPr lang="uk-UA" sz="1900" kern="1200" dirty="0"/>
        </a:p>
      </dsp:txBody>
      <dsp:txXfrm rot="-5400000">
        <a:off x="1" y="3874483"/>
        <a:ext cx="699225" cy="299669"/>
      </dsp:txXfrm>
    </dsp:sp>
    <dsp:sp modelId="{4D1F347E-9A00-4F86-AA6D-1B48D8957819}">
      <dsp:nvSpPr>
        <dsp:cNvPr id="0" name=""/>
        <dsp:cNvSpPr/>
      </dsp:nvSpPr>
      <dsp:spPr>
        <a:xfrm rot="5400000">
          <a:off x="4139772" y="84323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100" kern="1200" dirty="0" smtClean="0"/>
            <a:t>Реорганізація ринкової структури</a:t>
          </a:r>
          <a:endParaRPr lang="uk-UA" sz="2100" kern="1200" dirty="0"/>
        </a:p>
      </dsp:txBody>
      <dsp:txXfrm rot="-5400000">
        <a:off x="699226" y="3556565"/>
        <a:ext cx="7498679" cy="5858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BD2BF-22FD-4046-9447-12BF082398DF}" type="datetimeFigureOut">
              <a:rPr lang="uk-UA" smtClean="0"/>
              <a:t>14.11.2022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F90E3-D2EC-48F7-AC9E-5841E6E438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6158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15663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4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63628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10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73587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11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68422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14.11.2022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14.11.2022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14.11.2022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14.11.2022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14.11.2022</a:t>
            </a:fld>
            <a:endParaRPr lang="uk-UA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14.11.2022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14.11.2022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14.11.2022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14.11.2022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14.11.2022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14.11.2022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5986DC9-9AE4-4B81-8687-5FE3816C0CA5}" type="datetimeFigureOut">
              <a:rPr lang="uk-UA" smtClean="0"/>
              <a:t>14.11.2022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ЕКОНОМІЧНА ТЕОРІЯ</a:t>
            </a:r>
            <a:endParaRPr lang="uk-UA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71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4000" dirty="0"/>
              <a:t>5.2. Праця як фактор виробництва. Ринок праці і заробітна плата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5400600"/>
          </a:xfrm>
        </p:spPr>
        <p:txBody>
          <a:bodyPr>
            <a:noAutofit/>
          </a:bodyPr>
          <a:lstStyle/>
          <a:p>
            <a:r>
              <a:rPr lang="uk-UA" sz="2200" dirty="0" smtClean="0"/>
              <a:t>Заробітна </a:t>
            </a:r>
            <a:r>
              <a:rPr lang="uk-UA" sz="2200" dirty="0"/>
              <a:t>плата формує більшу частину доходів споживачів, а тому має суттєвий вплив на розмір попиту на споживчі товари та на їхні ціни. </a:t>
            </a:r>
            <a:endParaRPr lang="uk-UA" sz="2200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Заробітна плата </a:t>
            </a:r>
            <a:r>
              <a:rPr lang="uk-UA" sz="2200" dirty="0"/>
              <a:t>у широкому розумінні є </a:t>
            </a:r>
            <a:r>
              <a:rPr lang="uk-UA" sz="22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дохід від фактора виробництва</a:t>
            </a:r>
            <a:r>
              <a:rPr lang="uk-UA" sz="2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200" dirty="0"/>
              <a:t>– праці.  У вузькому розумінні заробітна плата  - це </a:t>
            </a:r>
            <a:r>
              <a:rPr lang="uk-UA" sz="22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ставка заробітної плати</a:t>
            </a:r>
            <a:r>
              <a:rPr lang="uk-UA" sz="2200" dirty="0"/>
              <a:t>, тобто ціна, що отримує працівник за використання своєї праці протягом певного </a:t>
            </a:r>
            <a:r>
              <a:rPr lang="uk-UA" sz="2200" dirty="0" smtClean="0"/>
              <a:t>терміну</a:t>
            </a:r>
          </a:p>
          <a:p>
            <a:r>
              <a:rPr lang="uk-UA" sz="2200" dirty="0"/>
              <a:t>Розрізняють номінальну і реальну заробітну плату</a:t>
            </a:r>
            <a:r>
              <a:rPr lang="uk-UA" sz="2200" i="1" dirty="0">
                <a:solidFill>
                  <a:srgbClr val="FFC000"/>
                </a:solidFill>
              </a:rPr>
              <a:t>:</a:t>
            </a:r>
          </a:p>
          <a:p>
            <a:pPr marL="457200" indent="-457200">
              <a:buFont typeface="+mj-lt"/>
              <a:buAutoNum type="alphaLcParenR"/>
            </a:pPr>
            <a:r>
              <a:rPr lang="uk-UA" sz="2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Номінальна заробітна плата </a:t>
            </a:r>
            <a:r>
              <a:rPr lang="uk-UA" sz="2200" dirty="0"/>
              <a:t>– сума грошей, яку отримує робітник за свою працю у встановлений термін;</a:t>
            </a:r>
          </a:p>
          <a:p>
            <a:pPr marL="457200" indent="-457200">
              <a:buFont typeface="+mj-lt"/>
              <a:buAutoNum type="alphaLcParenR"/>
            </a:pPr>
            <a:r>
              <a:rPr lang="uk-UA" sz="2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Реальна заробітна плата </a:t>
            </a:r>
            <a:r>
              <a:rPr lang="uk-UA" sz="2200" dirty="0"/>
              <a:t>– маса життєвих благ, які може придбати працівник за отримані гроші. Вона перебуває у прямій залежності від номінальної і в зворотній – від рівня цін на предмети споживання і платні послуги та від рівня сплачених податків.</a:t>
            </a:r>
          </a:p>
          <a:p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414296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568952" cy="604867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3500" b="1" spc="50" dirty="0" smtClean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latin typeface="+mj-lt"/>
                <a:ea typeface="+mj-ea"/>
                <a:cs typeface="+mj-cs"/>
              </a:rPr>
              <a:t>Особливості ринку праці</a:t>
            </a:r>
            <a:endParaRPr lang="uk-UA" dirty="0"/>
          </a:p>
          <a:p>
            <a:r>
              <a:rPr lang="uk-UA" dirty="0" smtClean="0"/>
              <a:t>На ринку праці продається і купується не сама праця, а </a:t>
            </a:r>
            <a:r>
              <a:rPr lang="uk-UA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послуги праці </a:t>
            </a:r>
          </a:p>
          <a:p>
            <a:r>
              <a:rPr lang="uk-UA" dirty="0"/>
              <a:t>Попит на ринку праці, як і на будь якому іншому ринку </a:t>
            </a:r>
            <a:r>
              <a:rPr lang="uk-UA" dirty="0" smtClean="0"/>
              <a:t>ресурсів (факторів), </a:t>
            </a:r>
            <a:r>
              <a:rPr lang="uk-UA" dirty="0"/>
              <a:t>є </a:t>
            </a:r>
            <a:r>
              <a:rPr lang="uk-UA" i="1" dirty="0">
                <a:solidFill>
                  <a:srgbClr val="FFC000"/>
                </a:solidFill>
              </a:rPr>
              <a:t>похідним</a:t>
            </a:r>
            <a:r>
              <a:rPr lang="uk-UA" dirty="0"/>
              <a:t>  </a:t>
            </a:r>
            <a:r>
              <a:rPr lang="uk-UA" dirty="0" smtClean="0"/>
              <a:t>і залежить від попиту на ту продукцію, що буде вироблена за допомогою цього фактора.</a:t>
            </a:r>
          </a:p>
          <a:p>
            <a:r>
              <a:rPr lang="uk-UA" i="1" dirty="0" smtClean="0">
                <a:solidFill>
                  <a:srgbClr val="FFC000"/>
                </a:solidFill>
              </a:rPr>
              <a:t>Ринок праці має такі особливості:</a:t>
            </a:r>
          </a:p>
          <a:p>
            <a:pPr marL="457200" indent="-457200">
              <a:buFont typeface="+mj-lt"/>
              <a:buAutoNum type="alphaLcParenR"/>
            </a:pPr>
            <a:r>
              <a:rPr lang="uk-UA" dirty="0" smtClean="0"/>
              <a:t>суттєві </a:t>
            </a:r>
            <a:r>
              <a:rPr lang="uk-UA" dirty="0"/>
              <a:t>за тривалістю у часі стосунки між продавцем і покупцем, що оформлюються договором</a:t>
            </a:r>
            <a:r>
              <a:rPr lang="uk-UA" dirty="0" smtClean="0"/>
              <a:t>;</a:t>
            </a:r>
          </a:p>
          <a:p>
            <a:pPr marL="457200" indent="-457200">
              <a:buFont typeface="+mj-lt"/>
              <a:buAutoNum type="alphaLcParenR"/>
            </a:pPr>
            <a:r>
              <a:rPr lang="uk-UA" dirty="0" smtClean="0"/>
              <a:t>важливість </a:t>
            </a:r>
            <a:r>
              <a:rPr lang="uk-UA" dirty="0" smtClean="0">
                <a:solidFill>
                  <a:srgbClr val="FFC000"/>
                </a:solidFill>
              </a:rPr>
              <a:t>не грошових факторів </a:t>
            </a:r>
            <a:r>
              <a:rPr lang="uk-UA" dirty="0" smtClean="0"/>
              <a:t>– складність і престижність праці, умови праці, безпека, гарантії зайнятості і кар'єрного зростання  тощо;</a:t>
            </a:r>
          </a:p>
          <a:p>
            <a:pPr marL="457200" indent="-457200">
              <a:buFont typeface="+mj-lt"/>
              <a:buAutoNum type="alphaLcParenR"/>
            </a:pPr>
            <a:r>
              <a:rPr lang="uk-UA" dirty="0" smtClean="0"/>
              <a:t>Значний вплив на ринок  </a:t>
            </a:r>
            <a:r>
              <a:rPr lang="uk-UA" dirty="0" smtClean="0">
                <a:solidFill>
                  <a:srgbClr val="FFC000"/>
                </a:solidFill>
              </a:rPr>
              <a:t>інституційних структур </a:t>
            </a:r>
            <a:r>
              <a:rPr lang="uk-UA" dirty="0" smtClean="0"/>
              <a:t>– профспілок, трудового законодавства, державної політики зайнятості тощо.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25713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uk-UA" sz="3500" dirty="0"/>
              <a:t>Попит і пропозиція на ринку праці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662" y="1667434"/>
            <a:ext cx="3597052" cy="3031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2317" y="1666660"/>
            <a:ext cx="3312368" cy="3031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123728" y="4436338"/>
            <a:ext cx="1512168" cy="26175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TextBox 6"/>
          <p:cNvSpPr txBox="1"/>
          <p:nvPr/>
        </p:nvSpPr>
        <p:spPr>
          <a:xfrm>
            <a:off x="1187624" y="4926359"/>
            <a:ext cx="6449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Криві попиту (1) і пропозиції (2) праці 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210928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36266" y="226642"/>
                <a:ext cx="8568952" cy="64160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uk-UA" sz="2400" dirty="0" smtClean="0">
                    <a:solidFill>
                      <a:srgbClr val="FFC000"/>
                    </a:solidFill>
                  </a:rPr>
                  <a:t>Попит </a:t>
                </a:r>
                <a:r>
                  <a:rPr lang="uk-UA" sz="2400" dirty="0">
                    <a:solidFill>
                      <a:srgbClr val="FFC000"/>
                    </a:solidFill>
                  </a:rPr>
                  <a:t>на працю </a:t>
                </a:r>
                <a:r>
                  <a:rPr lang="uk-UA" sz="2400" dirty="0"/>
                  <a:t>- це кількість праці, </a:t>
                </a:r>
                <a:r>
                  <a:rPr lang="uk-UA" sz="2400" dirty="0" smtClean="0"/>
                  <a:t>яку </a:t>
                </a:r>
                <a:r>
                  <a:rPr lang="uk-UA" sz="2400" dirty="0"/>
                  <a:t>бажають і здатні придбати роботодавці в </a:t>
                </a:r>
                <a:r>
                  <a:rPr lang="uk-UA" sz="2400" dirty="0" smtClean="0"/>
                  <a:t>певний проміжок часу</a:t>
                </a:r>
                <a:r>
                  <a:rPr lang="uk-UA" sz="2400" dirty="0"/>
                  <a:t>, тобто це платоспроможна потреба роботодавців у робочій силі, </a:t>
                </a:r>
                <a:r>
                  <a:rPr lang="uk-UA" sz="2400" dirty="0" smtClean="0"/>
                  <a:t>що втілена </a:t>
                </a:r>
                <a:r>
                  <a:rPr lang="uk-UA" sz="2400" dirty="0"/>
                  <a:t>в сумі зайнятих і вакантних робочих місць. Зайняті робочі місця </a:t>
                </a:r>
                <a:r>
                  <a:rPr lang="uk-UA" sz="2400" dirty="0" smtClean="0"/>
                  <a:t>є задоволеним попитом </a:t>
                </a:r>
                <a:r>
                  <a:rPr lang="uk-UA" sz="2400" dirty="0"/>
                  <a:t>на </a:t>
                </a:r>
                <a:r>
                  <a:rPr lang="uk-UA" sz="2400" dirty="0" smtClean="0"/>
                  <a:t>працю. Натомість вакантні - </a:t>
                </a:r>
                <a:r>
                  <a:rPr lang="uk-UA" sz="2400" dirty="0"/>
                  <a:t>попит, який </a:t>
                </a:r>
                <a:r>
                  <a:rPr lang="uk-UA" sz="2400" dirty="0" smtClean="0"/>
                  <a:t>ще необхідно задовольнити</a:t>
                </a:r>
              </a:p>
              <a:p>
                <a:r>
                  <a:rPr lang="uk-UA" sz="2400" dirty="0" smtClean="0"/>
                  <a:t>Попит </a:t>
                </a:r>
                <a:r>
                  <a:rPr lang="uk-UA" sz="2400" dirty="0"/>
                  <a:t>на працю має </a:t>
                </a:r>
                <a:r>
                  <a:rPr lang="uk-UA" sz="2400" i="1" dirty="0">
                    <a:solidFill>
                      <a:srgbClr val="FFFF00"/>
                    </a:solidFill>
                  </a:rPr>
                  <a:t>зворотну залежність </a:t>
                </a:r>
                <a:r>
                  <a:rPr lang="uk-UA" sz="2400" dirty="0"/>
                  <a:t>від</a:t>
                </a:r>
                <a:r>
                  <a:rPr lang="uk-UA" sz="2400" i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uk-UA" sz="2400" dirty="0" smtClean="0"/>
                  <a:t>ціни </a:t>
                </a:r>
                <a:r>
                  <a:rPr lang="uk-UA" sz="2400" dirty="0"/>
                  <a:t>праці: чим вища ціна </a:t>
                </a:r>
                <a:r>
                  <a:rPr lang="uk-UA" sz="2400" dirty="0" smtClean="0"/>
                  <a:t>на </a:t>
                </a:r>
                <a:r>
                  <a:rPr lang="uk-UA" sz="2400" dirty="0"/>
                  <a:t>працю, тим </a:t>
                </a:r>
                <a:r>
                  <a:rPr lang="uk-UA" sz="2400" dirty="0" smtClean="0"/>
                  <a:t>меншу </a:t>
                </a:r>
                <a:r>
                  <a:rPr lang="uk-UA" sz="2400" dirty="0"/>
                  <a:t>кількість праці можуть собі дозволити роботодавці. </a:t>
                </a:r>
                <a:endParaRPr lang="uk-UA" sz="2400" dirty="0" smtClean="0"/>
              </a:p>
              <a:p>
                <a:r>
                  <a:rPr lang="uk-UA" sz="2400" dirty="0">
                    <a:solidFill>
                      <a:srgbClr val="FFC000"/>
                    </a:solidFill>
                  </a:rPr>
                  <a:t>Графічно крива попиту на працю </a:t>
                </a:r>
                <a:r>
                  <a:rPr lang="uk-UA" sz="2400" dirty="0"/>
                  <a:t>має негативний </a:t>
                </a:r>
                <a:r>
                  <a:rPr lang="uk-UA" sz="2400" dirty="0" smtClean="0"/>
                  <a:t>нахил. </a:t>
                </a:r>
              </a:p>
              <a:p>
                <a:r>
                  <a:rPr lang="uk-UA" sz="2400" dirty="0" smtClean="0"/>
                  <a:t>На </a:t>
                </a:r>
                <a:r>
                  <a:rPr lang="uk-UA" sz="2400" dirty="0"/>
                  <a:t>осі абсцис зазвичай відкладають </a:t>
                </a:r>
                <a:r>
                  <a:rPr lang="uk-UA" sz="2400" dirty="0">
                    <a:solidFill>
                      <a:srgbClr val="FFC000"/>
                    </a:solidFill>
                  </a:rPr>
                  <a:t>кількість праці</a:t>
                </a:r>
                <a:r>
                  <a:rPr lang="uk-UA" sz="2400" dirty="0"/>
                  <a:t> </a:t>
                </a:r>
                <a:r>
                  <a:rPr lang="en-US" sz="2400" i="1" dirty="0">
                    <a:solidFill>
                      <a:srgbClr val="FFC000"/>
                    </a:solidFill>
                  </a:rPr>
                  <a:t>L</a:t>
                </a:r>
                <a:r>
                  <a:rPr lang="en-US" sz="2400" dirty="0"/>
                  <a:t> (</a:t>
                </a:r>
                <a:r>
                  <a:rPr lang="uk-UA" sz="2400" dirty="0"/>
                  <a:t>від </a:t>
                </a:r>
                <a:r>
                  <a:rPr lang="uk-UA" sz="2400" dirty="0" smtClean="0"/>
                  <a:t>англ.,</a:t>
                </a:r>
                <a:r>
                  <a:rPr lang="uk-UA" sz="2400" dirty="0"/>
                  <a:t> </a:t>
                </a:r>
                <a:r>
                  <a:rPr lang="en-US" sz="2400" i="1" dirty="0" err="1">
                    <a:solidFill>
                      <a:srgbClr val="FFFF00"/>
                    </a:solidFill>
                  </a:rPr>
                  <a:t>labour</a:t>
                </a:r>
                <a:r>
                  <a:rPr lang="en-US" sz="2400" dirty="0"/>
                  <a:t>- </a:t>
                </a:r>
                <a:r>
                  <a:rPr lang="uk-UA" sz="2400" dirty="0"/>
                  <a:t>праця</a:t>
                </a:r>
                <a:r>
                  <a:rPr lang="uk-UA" sz="2400" dirty="0" smtClean="0"/>
                  <a:t>), яка вимірюється в кількістю </a:t>
                </a:r>
                <a:r>
                  <a:rPr lang="uk-UA" sz="2400" dirty="0"/>
                  <a:t>працівників, що виконують однорідну роботу. </a:t>
                </a:r>
                <a:endParaRPr lang="uk-UA" sz="2400" dirty="0" smtClean="0"/>
              </a:p>
              <a:p>
                <a:r>
                  <a:rPr lang="uk-UA" sz="24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Ціна праці </a:t>
                </a:r>
                <a:r>
                  <a:rPr lang="uk-UA" sz="2400" dirty="0" smtClean="0"/>
                  <a:t>(ставка </a:t>
                </a:r>
                <a:r>
                  <a:rPr lang="uk-UA" sz="2400" dirty="0"/>
                  <a:t>заробітної </a:t>
                </a:r>
                <a:r>
                  <a:rPr lang="uk-UA" sz="2400" dirty="0" smtClean="0"/>
                  <a:t>плати) </a:t>
                </a:r>
                <a:r>
                  <a:rPr lang="uk-UA" sz="2400" dirty="0"/>
                  <a:t>зазвичай відкладається на осі ординат і позначається </a:t>
                </a:r>
                <a:r>
                  <a:rPr lang="en-US" sz="2400" i="1" dirty="0">
                    <a:solidFill>
                      <a:srgbClr val="FFC000"/>
                    </a:solidFill>
                  </a:rPr>
                  <a:t>W</a:t>
                </a:r>
                <a:r>
                  <a:rPr lang="en-US" sz="2400" dirty="0"/>
                  <a:t> (</a:t>
                </a:r>
                <a:r>
                  <a:rPr lang="uk-UA" sz="2400" dirty="0"/>
                  <a:t>від </a:t>
                </a:r>
                <a:r>
                  <a:rPr lang="uk-UA" sz="2400" dirty="0" smtClean="0"/>
                  <a:t>англ.,</a:t>
                </a:r>
                <a:r>
                  <a:rPr lang="uk-UA" sz="2400" dirty="0"/>
                  <a:t> </a:t>
                </a:r>
                <a:r>
                  <a:rPr lang="en-US" sz="2400" i="1" dirty="0">
                    <a:solidFill>
                      <a:srgbClr val="FFFF00"/>
                    </a:solidFill>
                  </a:rPr>
                  <a:t>wages</a:t>
                </a:r>
                <a:r>
                  <a:rPr lang="en-US" sz="2400" dirty="0"/>
                  <a:t> - </a:t>
                </a:r>
                <a:r>
                  <a:rPr lang="uk-UA" sz="2400" dirty="0"/>
                  <a:t>заробітна плата). </a:t>
                </a:r>
                <a:r>
                  <a:rPr lang="uk-UA" sz="2400" dirty="0">
                    <a:solidFill>
                      <a:srgbClr val="FFC000"/>
                    </a:solidFill>
                  </a:rPr>
                  <a:t>Попит на працю </a:t>
                </a:r>
                <a:r>
                  <a:rPr lang="uk-UA" sz="2400" dirty="0"/>
                  <a:t>позначається</a:t>
                </a:r>
                <a:r>
                  <a:rPr lang="uk-UA" sz="24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2400" i="1" dirty="0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uk-UA" sz="2400" i="1" dirty="0">
                            <a:solidFill>
                              <a:srgbClr val="FFC0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400" i="1" dirty="0">
                            <a:solidFill>
                              <a:srgbClr val="FFC000"/>
                            </a:solidFill>
                            <a:latin typeface="Cambria Math"/>
                          </a:rPr>
                          <m:t>𝐷</m:t>
                        </m:r>
                      </m:e>
                      <m:sub>
                        <m:r>
                          <a:rPr lang="en-US" sz="2400" i="1" dirty="0">
                            <a:solidFill>
                              <a:srgbClr val="FFC000"/>
                            </a:solidFill>
                            <a:latin typeface="Cambria Math"/>
                          </a:rPr>
                          <m:t>𝐿</m:t>
                        </m:r>
                      </m:sub>
                    </m:sSub>
                    <m:r>
                      <a:rPr lang="uk-UA" sz="2400" i="1" dirty="0">
                        <a:solidFill>
                          <a:srgbClr val="FFC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400" dirty="0" smtClean="0"/>
                  <a:t>(</a:t>
                </a:r>
                <a:r>
                  <a:rPr lang="uk-UA" sz="2400" dirty="0"/>
                  <a:t>від </a:t>
                </a:r>
                <a:r>
                  <a:rPr lang="uk-UA" sz="2400" dirty="0" smtClean="0"/>
                  <a:t>англ.,</a:t>
                </a:r>
                <a:r>
                  <a:rPr lang="uk-UA" sz="2400" dirty="0"/>
                  <a:t> </a:t>
                </a:r>
                <a:r>
                  <a:rPr lang="en-US" sz="2400" i="1" dirty="0">
                    <a:solidFill>
                      <a:srgbClr val="FFFF00"/>
                    </a:solidFill>
                  </a:rPr>
                  <a:t>demand</a:t>
                </a:r>
                <a:r>
                  <a:rPr lang="en-US" sz="2400" i="1" dirty="0"/>
                  <a:t> -</a:t>
                </a:r>
                <a:r>
                  <a:rPr lang="en-US" sz="2400" dirty="0"/>
                  <a:t> </a:t>
                </a:r>
                <a:r>
                  <a:rPr lang="uk-UA" sz="2400" dirty="0"/>
                  <a:t>попит).</a:t>
                </a: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266" y="226642"/>
                <a:ext cx="8568952" cy="6416052"/>
              </a:xfrm>
              <a:prstGeom prst="rect">
                <a:avLst/>
              </a:prstGeom>
              <a:blipFill rotWithShape="1">
                <a:blip r:embed="rId2"/>
                <a:stretch>
                  <a:fillRect l="-1138" t="-760" b="-1140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757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35292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FFC000"/>
                </a:solidFill>
              </a:rPr>
              <a:t>Пропозиція праці</a:t>
            </a:r>
            <a:r>
              <a:rPr lang="uk-UA" dirty="0"/>
              <a:t> </a:t>
            </a:r>
            <a:r>
              <a:rPr lang="uk-UA" sz="2400" dirty="0"/>
              <a:t>є кількістю праці, яку пропонують домогосподарства на ринку в певний проміжок часу за певною ціною, тобто ставкою заробітної плати. </a:t>
            </a:r>
            <a:endParaRPr lang="uk-UA" sz="2400" dirty="0" smtClean="0"/>
          </a:p>
          <a:p>
            <a:r>
              <a:rPr lang="uk-UA" sz="2400" dirty="0" smtClean="0"/>
              <a:t>Розрізняють </a:t>
            </a:r>
            <a:r>
              <a:rPr lang="uk-UA" sz="2400" dirty="0" smtClean="0">
                <a:solidFill>
                  <a:srgbClr val="FFFF00"/>
                </a:solidFill>
              </a:rPr>
              <a:t>ринкову </a:t>
            </a:r>
            <a:r>
              <a:rPr lang="uk-UA" sz="2400" dirty="0"/>
              <a:t>та </a:t>
            </a:r>
            <a:r>
              <a:rPr lang="uk-UA" sz="2400" dirty="0">
                <a:solidFill>
                  <a:srgbClr val="FFFF00"/>
                </a:solidFill>
              </a:rPr>
              <a:t>індивідуальну</a:t>
            </a:r>
            <a:r>
              <a:rPr lang="uk-UA" sz="2400" dirty="0" smtClean="0"/>
              <a:t> пропозицію </a:t>
            </a:r>
            <a:r>
              <a:rPr lang="uk-UA" sz="2400" dirty="0"/>
              <a:t>праці.</a:t>
            </a:r>
          </a:p>
          <a:p>
            <a:r>
              <a:rPr lang="uk-UA" sz="2400" dirty="0">
                <a:solidFill>
                  <a:srgbClr val="FFFF00"/>
                </a:solidFill>
              </a:rPr>
              <a:t>Ринкова пропозиція </a:t>
            </a:r>
            <a:r>
              <a:rPr lang="uk-UA" sz="2400" dirty="0"/>
              <a:t>праці вимірюється </a:t>
            </a:r>
            <a:r>
              <a:rPr lang="uk-UA" sz="2400" dirty="0" smtClean="0"/>
              <a:t>кількістю </a:t>
            </a:r>
            <a:r>
              <a:rPr lang="uk-UA" sz="2400" dirty="0"/>
              <a:t>працівників</a:t>
            </a:r>
            <a:r>
              <a:rPr lang="uk-UA" sz="2400" dirty="0" smtClean="0"/>
              <a:t>, які готові працювати за пропоновану заробітну плату. Вона подібна до пропозиції товару на індивідуальних ринках, а тому має подібний до неї вигляд.</a:t>
            </a:r>
          </a:p>
          <a:p>
            <a:r>
              <a:rPr lang="uk-UA" sz="2400" dirty="0">
                <a:solidFill>
                  <a:srgbClr val="FFFF00"/>
                </a:solidFill>
              </a:rPr>
              <a:t>Індивідуальна пропозиція </a:t>
            </a:r>
            <a:r>
              <a:rPr lang="uk-UA" sz="2400" dirty="0"/>
              <a:t>праці має свою особливість в області цінової </a:t>
            </a:r>
            <a:r>
              <a:rPr lang="uk-UA" sz="2400" dirty="0" smtClean="0"/>
              <a:t>залежності. </a:t>
            </a:r>
            <a:r>
              <a:rPr lang="uk-UA" sz="2400" dirty="0"/>
              <a:t>Приступаючи до праці при ставці заробітної плати </a:t>
            </a:r>
            <a:r>
              <a:rPr lang="en-US" sz="2400" i="1" dirty="0">
                <a:solidFill>
                  <a:srgbClr val="FFFF00"/>
                </a:solidFill>
              </a:rPr>
              <a:t>W </a:t>
            </a:r>
            <a:r>
              <a:rPr lang="en-US" sz="2400" baseline="-25000" dirty="0">
                <a:solidFill>
                  <a:srgbClr val="FFFF00"/>
                </a:solidFill>
              </a:rPr>
              <a:t>min</a:t>
            </a:r>
            <a:r>
              <a:rPr lang="en-US" sz="2400" dirty="0"/>
              <a:t> , </a:t>
            </a:r>
            <a:r>
              <a:rPr lang="uk-UA" sz="2400" dirty="0"/>
              <a:t>працівник нарощує кількість своєї праці з метою збільшити ставку заробітної плати до точки </a:t>
            </a:r>
            <a:r>
              <a:rPr lang="uk-UA" sz="2400" i="1" dirty="0">
                <a:solidFill>
                  <a:srgbClr val="FFFF00"/>
                </a:solidFill>
              </a:rPr>
              <a:t>А</a:t>
            </a:r>
            <a:r>
              <a:rPr lang="uk-UA" sz="2400" i="1" dirty="0"/>
              <a:t>.</a:t>
            </a:r>
            <a:r>
              <a:rPr lang="uk-UA" sz="2400" dirty="0"/>
              <a:t> Однак при досягненні певного співвідношення ставки заробітної плати і кількості праці в кар'єрі працівника починається зворотна залежність: </a:t>
            </a:r>
            <a:r>
              <a:rPr lang="uk-UA" sz="2400" dirty="0">
                <a:solidFill>
                  <a:srgbClr val="FFC000"/>
                </a:solidFill>
              </a:rPr>
              <a:t>дохід від праці починає рости, а кількість праці знижується.</a:t>
            </a:r>
          </a:p>
        </p:txBody>
      </p:sp>
    </p:spTree>
    <p:extLst>
      <p:ext uri="{BB962C8B-B14F-4D97-AF65-F5344CB8AC3E}">
        <p14:creationId xmlns:p14="http://schemas.microsoft.com/office/powerpoint/2010/main" val="3929678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Юрій У\Desktop\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12776"/>
            <a:ext cx="4969718" cy="4655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3568" y="400308"/>
            <a:ext cx="6840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>
                <a:solidFill>
                  <a:srgbClr val="FFFF00"/>
                </a:solidFill>
              </a:rPr>
              <a:t>Індивідуальна пропозиція праці</a:t>
            </a:r>
          </a:p>
        </p:txBody>
      </p:sp>
    </p:spTree>
    <p:extLst>
      <p:ext uri="{BB962C8B-B14F-4D97-AF65-F5344CB8AC3E}">
        <p14:creationId xmlns:p14="http://schemas.microsoft.com/office/powerpoint/2010/main" val="34322679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/>
              <a:t>5.3. Капітал як фактор виробництва. Ринок капіталу і </a:t>
            </a:r>
            <a:r>
              <a:rPr lang="uk-UA" dirty="0" smtClean="0"/>
              <a:t>процент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435280" cy="5184576"/>
          </a:xfrm>
        </p:spPr>
        <p:txBody>
          <a:bodyPr>
            <a:normAutofit/>
          </a:bodyPr>
          <a:lstStyle/>
          <a:p>
            <a:r>
              <a:rPr lang="uk-UA" dirty="0" smtClean="0"/>
              <a:t>Капітал асоціюється з здатністю приносити доход. Визначаючи капітал як фактор виробництва</a:t>
            </a:r>
            <a:r>
              <a:rPr lang="uk-UA" dirty="0"/>
              <a:t>, </a:t>
            </a:r>
            <a:r>
              <a:rPr lang="uk-UA" dirty="0" smtClean="0"/>
              <a:t>економісти під ним розуміють</a:t>
            </a:r>
            <a:r>
              <a:rPr lang="uk-UA" dirty="0"/>
              <a:t>, </a:t>
            </a:r>
            <a:r>
              <a:rPr lang="uk-UA" dirty="0" smtClean="0"/>
              <a:t>передусім, </a:t>
            </a:r>
            <a:r>
              <a:rPr lang="uk-UA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засоби виробництва</a:t>
            </a:r>
            <a:r>
              <a:rPr lang="uk-UA" dirty="0" smtClean="0"/>
              <a:t>. Проте капітал може існувати і у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грошовій</a:t>
            </a:r>
            <a:r>
              <a:rPr lang="uk-UA" dirty="0" smtClean="0"/>
              <a:t> формі. </a:t>
            </a:r>
            <a:r>
              <a:rPr lang="uk-UA" dirty="0" err="1" smtClean="0"/>
              <a:t>Джоан</a:t>
            </a:r>
            <a:r>
              <a:rPr lang="uk-UA" dirty="0" smtClean="0"/>
              <a:t> </a:t>
            </a:r>
            <a:r>
              <a:rPr lang="uk-UA" dirty="0" err="1" smtClean="0"/>
              <a:t>Робінсон</a:t>
            </a:r>
            <a:r>
              <a:rPr lang="uk-UA" dirty="0" smtClean="0"/>
              <a:t> вважала, що капітал до моменту його втілення у інвестовані фінанси, є сумою грошей.   </a:t>
            </a:r>
          </a:p>
          <a:p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Основний капітал </a:t>
            </a:r>
            <a:r>
              <a:rPr lang="uk-UA" dirty="0" smtClean="0"/>
              <a:t>матеріалізований у будівлях, спорудах, верстатах, устаткуванні, функціонує у процесі виробництва декілька років, обслуговуючи декілька виробничих циклів.</a:t>
            </a:r>
          </a:p>
          <a:p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Оборотний капітал </a:t>
            </a:r>
            <a:r>
              <a:rPr lang="uk-UA" dirty="0" smtClean="0"/>
              <a:t>вміщує в себе сировину, матеріали, енергетичні ресурси, і повністю втілюється у новоствореній продукції  за один виробничий цикл.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62294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/>
          <a:lstStyle/>
          <a:p>
            <a:r>
              <a:rPr lang="uk-UA" dirty="0" smtClean="0"/>
              <a:t>В процесі функціонування основний капітал спрацьовується, піддається фізичному і моральному зношенню.</a:t>
            </a:r>
          </a:p>
          <a:p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Фізичне зношення </a:t>
            </a:r>
            <a:r>
              <a:rPr lang="uk-UA" dirty="0" smtClean="0"/>
              <a:t>– процес, у результаті якого елементи основного капіталу стають фізично непридатними для майбутнього використання у виробництві</a:t>
            </a:r>
          </a:p>
          <a:p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Моральне зношення </a:t>
            </a:r>
            <a:r>
              <a:rPr lang="uk-UA" dirty="0" smtClean="0"/>
              <a:t>– процес знецінення основного капіталу внаслідок появи більш дешевого, або більш сучасного устаткування.</a:t>
            </a:r>
          </a:p>
          <a:p>
            <a:r>
              <a:rPr lang="uk-UA" dirty="0" smtClean="0"/>
              <a:t>Відшкодування фізично зношеного і морально застарілого устаткування відбувається за рахунок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амортизаційних відрахувань </a:t>
            </a:r>
            <a:r>
              <a:rPr lang="uk-UA" dirty="0"/>
              <a:t>– частини капіталу, що </a:t>
            </a:r>
            <a:r>
              <a:rPr lang="uk-UA" dirty="0" smtClean="0"/>
              <a:t>щорічно передає свою вартість у новостворену продукцію.</a:t>
            </a:r>
          </a:p>
          <a:p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Норма амортизації </a:t>
            </a:r>
            <a:r>
              <a:rPr lang="uk-UA" dirty="0" smtClean="0"/>
              <a:t>- відношення суми амортизаційних відрахувань до вартості основного капіталу, що виражене у процентах.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327384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32648"/>
          </a:xfrm>
        </p:spPr>
        <p:txBody>
          <a:bodyPr>
            <a:normAutofit/>
          </a:bodyPr>
          <a:lstStyle/>
          <a:p>
            <a:r>
              <a:rPr lang="uk-UA" sz="2600" dirty="0" smtClean="0"/>
              <a:t>В ринковій економіці суб'єктами </a:t>
            </a:r>
            <a:r>
              <a:rPr lang="uk-UA" sz="2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пропозиції</a:t>
            </a:r>
            <a:r>
              <a:rPr lang="uk-UA" sz="2600" dirty="0" smtClean="0"/>
              <a:t> капіталу є домогосподарства, а суб'єктами </a:t>
            </a:r>
            <a:r>
              <a:rPr lang="uk-UA" sz="2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попиту </a:t>
            </a:r>
            <a:r>
              <a:rPr lang="uk-UA" sz="2600" dirty="0" smtClean="0"/>
              <a:t>- фірми (бізнес). </a:t>
            </a:r>
            <a:r>
              <a:rPr lang="uk-UA" sz="2600" dirty="0"/>
              <a:t>Підприємці потребують інвестицій, </a:t>
            </a:r>
            <a:r>
              <a:rPr lang="uk-UA" sz="2600" dirty="0" smtClean="0"/>
              <a:t>у вигляді машин, устаткування, виробничих приміщень. </a:t>
            </a:r>
          </a:p>
          <a:p>
            <a:r>
              <a:rPr lang="uk-UA" sz="2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Попит на капітал – це передусім попит на позикові кошти (позичковий капітал), </a:t>
            </a:r>
            <a:r>
              <a:rPr lang="uk-UA" sz="2600" dirty="0"/>
              <a:t>а не просто на </a:t>
            </a:r>
            <a:r>
              <a:rPr lang="uk-UA" sz="2600" dirty="0" smtClean="0"/>
              <a:t>гроші. </a:t>
            </a:r>
            <a:endParaRPr lang="en-US" sz="2600" dirty="0" smtClean="0"/>
          </a:p>
          <a:p>
            <a:r>
              <a:rPr lang="en-US" sz="2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P.S.</a:t>
            </a:r>
            <a:r>
              <a:rPr lang="en-US" sz="2600" dirty="0" smtClean="0"/>
              <a:t> </a:t>
            </a:r>
            <a:r>
              <a:rPr lang="uk-UA" sz="2600" dirty="0" smtClean="0"/>
              <a:t>Попит на </a:t>
            </a:r>
            <a:r>
              <a:rPr lang="uk-UA" sz="2600" dirty="0"/>
              <a:t>гроші як гроші і попит на </a:t>
            </a:r>
            <a:r>
              <a:rPr lang="uk-UA" sz="2600" dirty="0" smtClean="0"/>
              <a:t>інвестиційний </a:t>
            </a:r>
            <a:r>
              <a:rPr lang="uk-UA" sz="2600" dirty="0"/>
              <a:t>капітал – не одне й те саме</a:t>
            </a:r>
            <a:r>
              <a:rPr lang="uk-UA" sz="2600" dirty="0" smtClean="0"/>
              <a:t>. Хоча </a:t>
            </a:r>
            <a:r>
              <a:rPr lang="uk-UA" sz="2600" dirty="0"/>
              <a:t>реально інвестиційний попит може існувати у формі певної суми грошей, слід пам'ятати, що витрати цих грошових коштів </a:t>
            </a:r>
            <a:r>
              <a:rPr lang="uk-UA" sz="2600" i="1" dirty="0">
                <a:solidFill>
                  <a:srgbClr val="FFFF00"/>
                </a:solidFill>
              </a:rPr>
              <a:t>мають чітко </a:t>
            </a:r>
            <a:r>
              <a:rPr lang="uk-UA" sz="2600" i="1" dirty="0" smtClean="0">
                <a:solidFill>
                  <a:srgbClr val="FFFF00"/>
                </a:solidFill>
              </a:rPr>
              <a:t>окреслену </a:t>
            </a:r>
            <a:r>
              <a:rPr lang="uk-UA" sz="2600" i="1" dirty="0">
                <a:solidFill>
                  <a:srgbClr val="FFFF00"/>
                </a:solidFill>
              </a:rPr>
              <a:t>мету — </a:t>
            </a:r>
            <a:r>
              <a:rPr lang="uk-UA" sz="2600" i="1" dirty="0" smtClean="0">
                <a:solidFill>
                  <a:srgbClr val="FFFF00"/>
                </a:solidFill>
              </a:rPr>
              <a:t>придбання фізичного капіталу</a:t>
            </a:r>
            <a:r>
              <a:rPr lang="uk-UA" sz="2600" dirty="0" smtClean="0"/>
              <a:t>, </a:t>
            </a:r>
            <a:r>
              <a:rPr lang="uk-UA" sz="2600" dirty="0"/>
              <a:t>а не товарів </a:t>
            </a:r>
            <a:r>
              <a:rPr lang="uk-UA" sz="2600" dirty="0" smtClean="0"/>
              <a:t>споживання. </a:t>
            </a:r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36277024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/>
              <a:t>Попит і пропозиція на ринку </a:t>
            </a:r>
            <a:r>
              <a:rPr lang="uk-UA" dirty="0" smtClean="0"/>
              <a:t>позичкового </a:t>
            </a:r>
            <a:r>
              <a:rPr lang="uk-UA" dirty="0"/>
              <a:t>капіталу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276872"/>
            <a:ext cx="4038600" cy="2553554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2276872"/>
            <a:ext cx="3943350" cy="2592288"/>
          </a:xfrm>
        </p:spPr>
      </p:pic>
    </p:spTree>
    <p:extLst>
      <p:ext uri="{BB962C8B-B14F-4D97-AF65-F5344CB8AC3E}">
        <p14:creationId xmlns:p14="http://schemas.microsoft.com/office/powerpoint/2010/main" val="345612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008112"/>
          </a:xfrm>
        </p:spPr>
        <p:txBody>
          <a:bodyPr>
            <a:noAutofit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>Тема 5. Ринки факторів виробництва і формування факторних доходів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92500" lnSpcReduction="10000"/>
          </a:bodyPr>
          <a:lstStyle/>
          <a:p>
            <a:r>
              <a:rPr lang="uk-UA" sz="3200" dirty="0" smtClean="0"/>
              <a:t>5.1</a:t>
            </a:r>
            <a:r>
              <a:rPr lang="uk-UA" sz="3200" dirty="0"/>
              <a:t>. Виробнича функція. Теорія граничної продуктивності факторів.</a:t>
            </a:r>
          </a:p>
          <a:p>
            <a:r>
              <a:rPr lang="uk-UA" sz="3200" dirty="0" smtClean="0"/>
              <a:t>5.2</a:t>
            </a:r>
            <a:r>
              <a:rPr lang="uk-UA" sz="3200" dirty="0"/>
              <a:t>. Праця як фактор виробництва. Ринок праці і заробітна плата.</a:t>
            </a:r>
          </a:p>
          <a:p>
            <a:r>
              <a:rPr lang="uk-UA" sz="3200" dirty="0" smtClean="0"/>
              <a:t>5.3</a:t>
            </a:r>
            <a:r>
              <a:rPr lang="uk-UA" sz="3200" dirty="0"/>
              <a:t>. Капітал як фактор виробництва. Ринок капіталу і процент. </a:t>
            </a:r>
          </a:p>
          <a:p>
            <a:r>
              <a:rPr lang="uk-UA" sz="3200" dirty="0" smtClean="0"/>
              <a:t>5.4</a:t>
            </a:r>
            <a:r>
              <a:rPr lang="uk-UA" sz="3200" dirty="0"/>
              <a:t>. Земля як фактор виробництва. Ринок земельних ресурсів і земельна рента.</a:t>
            </a:r>
          </a:p>
          <a:p>
            <a:r>
              <a:rPr lang="uk-UA" sz="3200" dirty="0" smtClean="0"/>
              <a:t>5.5</a:t>
            </a:r>
            <a:r>
              <a:rPr lang="uk-UA" sz="3200" dirty="0"/>
              <a:t>. Підприємництво і прибуток.</a:t>
            </a:r>
          </a:p>
        </p:txBody>
      </p:sp>
    </p:spTree>
    <p:extLst>
      <p:ext uri="{BB962C8B-B14F-4D97-AF65-F5344CB8AC3E}">
        <p14:creationId xmlns:p14="http://schemas.microsoft.com/office/powerpoint/2010/main" val="388649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/>
          </a:bodyPr>
          <a:lstStyle/>
          <a:p>
            <a:r>
              <a:rPr lang="ru-RU" sz="2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r>
              <a:rPr lang="uk-UA" sz="2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рафік попиту </a:t>
            </a:r>
            <a:r>
              <a:rPr lang="uk-UA" sz="2600" dirty="0" smtClean="0"/>
              <a:t>позичкового капіталу (1) ілюструє </a:t>
            </a:r>
            <a:r>
              <a:rPr lang="uk-UA" sz="2600" dirty="0"/>
              <a:t>залежність продуктивності капіталу від зростання інвестицій. </a:t>
            </a:r>
            <a:r>
              <a:rPr lang="uk-UA" sz="2600" dirty="0" smtClean="0"/>
              <a:t>Вона є обернено пропорційною: зі збільшенням </a:t>
            </a:r>
            <a:r>
              <a:rPr lang="uk-UA" sz="2600" dirty="0"/>
              <a:t>капіталу як </a:t>
            </a:r>
            <a:r>
              <a:rPr lang="uk-UA" sz="2600" dirty="0" smtClean="0"/>
              <a:t>фактору зменшується його граничний продукт </a:t>
            </a:r>
            <a:r>
              <a:rPr lang="uk-UA" sz="2600" dirty="0" smtClean="0">
                <a:solidFill>
                  <a:srgbClr val="FFC000"/>
                </a:solidFill>
              </a:rPr>
              <a:t>(</a:t>
            </a:r>
            <a:r>
              <a:rPr lang="en-US" sz="2600" dirty="0" smtClean="0">
                <a:solidFill>
                  <a:srgbClr val="FFC000"/>
                </a:solidFill>
              </a:rPr>
              <a:t>MR</a:t>
            </a:r>
            <a:r>
              <a:rPr lang="uk-UA" sz="2600" dirty="0" smtClean="0">
                <a:solidFill>
                  <a:srgbClr val="FFC000"/>
                </a:solidFill>
              </a:rPr>
              <a:t>). </a:t>
            </a:r>
            <a:r>
              <a:rPr lang="uk-UA" sz="2600" dirty="0" smtClean="0"/>
              <a:t>Це </a:t>
            </a:r>
            <a:r>
              <a:rPr lang="uk-UA" sz="2600" dirty="0"/>
              <a:t>явище обумовлено </a:t>
            </a:r>
            <a:r>
              <a:rPr lang="uk-UA" sz="2600" dirty="0" smtClean="0"/>
              <a:t>дією </a:t>
            </a:r>
            <a:r>
              <a:rPr lang="uk-UA" sz="2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закону спадної доходності</a:t>
            </a:r>
            <a:r>
              <a:rPr lang="uk-UA" sz="2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uk-UA" sz="2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Графік пропозиції </a:t>
            </a:r>
            <a:r>
              <a:rPr lang="uk-UA" sz="2600" dirty="0" smtClean="0"/>
              <a:t>позичкового капіталу (2) ілюструє величину втрачених можливостей його альтернативного застосування. Домогосподарства пропонують </a:t>
            </a:r>
            <a:r>
              <a:rPr lang="uk-UA" sz="2600" dirty="0"/>
              <a:t>тимчасово вільні кошти як позику для придбання капітальних </a:t>
            </a:r>
            <a:r>
              <a:rPr lang="uk-UA" sz="2600" dirty="0" smtClean="0"/>
              <a:t>благ, відмовляючи собі  у можливості їх застосування </a:t>
            </a:r>
            <a:r>
              <a:rPr lang="uk-UA" sz="2600" dirty="0"/>
              <a:t>у власному бізнесі, </a:t>
            </a:r>
            <a:r>
              <a:rPr lang="uk-UA" sz="2600" dirty="0" smtClean="0"/>
              <a:t>придбанні </a:t>
            </a:r>
            <a:r>
              <a:rPr lang="uk-UA" sz="2600" dirty="0"/>
              <a:t>споживчих </a:t>
            </a:r>
            <a:r>
              <a:rPr lang="uk-UA" sz="2600" dirty="0" smtClean="0"/>
              <a:t>товарів, платній освіті </a:t>
            </a:r>
            <a:r>
              <a:rPr lang="uk-UA" sz="2600" dirty="0"/>
              <a:t>та </a:t>
            </a:r>
            <a:r>
              <a:rPr lang="uk-UA" sz="2600" dirty="0" smtClean="0"/>
              <a:t>інших можливих альтернативах. </a:t>
            </a:r>
            <a:r>
              <a:rPr lang="uk-UA" sz="2600" dirty="0"/>
              <a:t>Чим </a:t>
            </a:r>
            <a:r>
              <a:rPr lang="uk-UA" sz="2600" dirty="0" smtClean="0"/>
              <a:t>більшою є </a:t>
            </a:r>
            <a:r>
              <a:rPr lang="uk-UA" sz="2600" dirty="0"/>
              <a:t>сума </a:t>
            </a:r>
            <a:r>
              <a:rPr lang="uk-UA" sz="2600" dirty="0" smtClean="0"/>
              <a:t>позичкового капіталу, тим більшими є </a:t>
            </a:r>
            <a:r>
              <a:rPr lang="uk-UA" sz="2600" dirty="0"/>
              <a:t>граничні витрати втрачених </a:t>
            </a:r>
            <a:r>
              <a:rPr lang="uk-UA" sz="2600" dirty="0" smtClean="0"/>
              <a:t>можливостей</a:t>
            </a:r>
            <a:r>
              <a:rPr lang="en-US" sz="2600" dirty="0" smtClean="0"/>
              <a:t> </a:t>
            </a:r>
            <a:r>
              <a:rPr lang="en-US" sz="2600" dirty="0">
                <a:solidFill>
                  <a:srgbClr val="FFC000"/>
                </a:solidFill>
              </a:rPr>
              <a:t>(MOC). </a:t>
            </a:r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20392482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/>
              <a:t>Процент як рівновага на ринку позичкового капіталу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268760"/>
            <a:ext cx="4680520" cy="2805924"/>
          </a:xfrm>
        </p:spPr>
      </p:pic>
      <p:sp>
        <p:nvSpPr>
          <p:cNvPr id="5" name="TextBox 4"/>
          <p:cNvSpPr txBox="1"/>
          <p:nvPr/>
        </p:nvSpPr>
        <p:spPr>
          <a:xfrm>
            <a:off x="323528" y="4149080"/>
            <a:ext cx="85689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/>
              <a:t>Отже, якщо одержувачі доходів не споживають їх повністю, а частково заощаджують, то ці заощадження можна використовувати як позичкові кошти для інвестування у виробництво, і вони внаслідок цього стають товаром на ринку </a:t>
            </a:r>
            <a:r>
              <a:rPr lang="uk-UA" sz="2000" dirty="0" smtClean="0"/>
              <a:t>факторів </a:t>
            </a:r>
            <a:r>
              <a:rPr lang="uk-UA" sz="2000" dirty="0"/>
              <a:t>виробництва, а їх ціною виступає </a:t>
            </a:r>
            <a:r>
              <a:rPr lang="uk-UA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процент</a:t>
            </a:r>
            <a:r>
              <a:rPr lang="uk-UA" sz="2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000" dirty="0"/>
              <a:t>— плата за право користуватися позиченими коштами. </a:t>
            </a:r>
            <a:endParaRPr lang="uk-UA" sz="2000" dirty="0" smtClean="0"/>
          </a:p>
          <a:p>
            <a:r>
              <a:rPr lang="uk-UA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Ставкою (нормою) проценту </a:t>
            </a:r>
            <a:r>
              <a:rPr lang="uk-UA" sz="2000" dirty="0"/>
              <a:t>є відношення розміру доходу з капіталу</a:t>
            </a:r>
            <a:r>
              <a:rPr lang="uk-UA" sz="2000" dirty="0" smtClean="0"/>
              <a:t>, наданого у позику, до величини цього капіталу, що виражене у процентах.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701711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6048672"/>
              </a:xfrm>
            </p:spPr>
            <p:txBody>
              <a:bodyPr>
                <a:normAutofit/>
              </a:bodyPr>
              <a:lstStyle/>
              <a:p>
                <a:pPr algn="r"/>
                <a:r>
                  <a:rPr lang="uk-UA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«Процент  - це ціна, яку люди сплачують за те, щоб отримати ресурс сьогодні, замість того, щоб чекати до того часу коли вони зароблять гроші, на які ці ресурси можна придбати»</a:t>
                </a:r>
              </a:p>
              <a:p>
                <a:pPr algn="r"/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uk-UA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Пол </a:t>
                </a:r>
                <a:r>
                  <a:rPr lang="uk-UA" i="1" dirty="0" err="1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Хейне</a:t>
                </a:r>
                <a:endParaRPr lang="uk-UA" i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uk-UA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Номінальна ставка проценту </a:t>
                </a:r>
                <a:r>
                  <a:rPr lang="uk-UA" dirty="0"/>
                  <a:t>– це поточна ринкова </a:t>
                </a:r>
                <a:r>
                  <a:rPr lang="uk-UA" dirty="0" smtClean="0"/>
                  <a:t>ставка, що не враховує рівень інфляції.</a:t>
                </a:r>
              </a:p>
              <a:p>
                <a:r>
                  <a:rPr lang="uk-UA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Реальна ставка відсотку </a:t>
                </a:r>
                <a:r>
                  <a:rPr lang="uk-UA" dirty="0" smtClean="0"/>
                  <a:t>– це номінальна ставка за вирахуванням очікуваних темпів інфляції</a:t>
                </a:r>
              </a:p>
              <a:p>
                <a:r>
                  <a:rPr lang="uk-UA" b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Ефект Фішера</a:t>
                </a:r>
                <a:r>
                  <a:rPr lang="uk-UA" dirty="0" smtClean="0"/>
                  <a:t>: номінальна ставка відсотку змінюється так, щоб реальна ставка залишалася незмінною.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𝑖</m:t>
                      </m:r>
                      <m:r>
                        <a:rPr lang="en-US" sz="3200" b="0" i="1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𝑟</m:t>
                      </m:r>
                      <m:r>
                        <a:rPr lang="en-US" sz="3200" b="0" i="1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+ </m:t>
                      </m:r>
                      <m:sSup>
                        <m:sSupPr>
                          <m:ctrlPr>
                            <a:rPr lang="el-GR" sz="3200" b="0" i="1" smtClean="0">
                              <a:solidFill>
                                <a:srgbClr val="FFC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l-GR" sz="3200" i="1">
                              <a:solidFill>
                                <a:srgbClr val="FFC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𝜋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rgbClr val="FFC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𝑒</m:t>
                          </m:r>
                        </m:sup>
                      </m:sSup>
                    </m:oMath>
                  </m:oMathPara>
                </a14:m>
                <a:endParaRPr lang="en-US" sz="3200" i="1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𝑖</m:t>
                    </m:r>
                  </m:oMath>
                </a14:m>
                <a:r>
                  <a:rPr lang="en-US" sz="3200" i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dirty="0"/>
                  <a:t>– </a:t>
                </a:r>
                <a:r>
                  <a:rPr lang="uk-UA" dirty="0"/>
                  <a:t>номінальна ставка </a:t>
                </a:r>
                <a:r>
                  <a:rPr lang="uk-UA" dirty="0" smtClean="0"/>
                  <a:t>процента,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𝑟</m:t>
                    </m:r>
                  </m:oMath>
                </a14:m>
                <a:r>
                  <a:rPr lang="uk-UA" dirty="0" smtClean="0"/>
                  <a:t> – реальна ставка процента,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l-GR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pPr>
                      <m:e>
                        <m:r>
                          <a:rPr lang="el-GR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𝜋</m:t>
                        </m:r>
                      </m:e>
                      <m:sup>
                        <m:r>
                          <a:rPr lang="en-US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𝑒</m:t>
                        </m:r>
                      </m:sup>
                    </m:sSup>
                  </m:oMath>
                </a14:m>
                <a:r>
                  <a:rPr lang="uk-UA" dirty="0" smtClean="0"/>
                  <a:t> - очікуваний темп інфляції у відсотках</a:t>
                </a:r>
                <a:endParaRPr lang="en-US" dirty="0"/>
              </a:p>
              <a:p>
                <a:pPr marL="0" indent="0">
                  <a:buNone/>
                </a:pPr>
                <a:endParaRPr lang="uk-UA" sz="3200" i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6048672"/>
              </a:xfrm>
              <a:blipFill rotWithShape="1">
                <a:blip r:embed="rId2"/>
                <a:stretch>
                  <a:fillRect l="-1037" t="-907" r="-2370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09216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>5.4</a:t>
            </a:r>
            <a:r>
              <a:rPr lang="uk-UA" dirty="0"/>
              <a:t>. Земля як фактор виробництва. Ринок земельних ресурсів і земельна </a:t>
            </a:r>
            <a:r>
              <a:rPr lang="uk-UA" dirty="0" smtClean="0"/>
              <a:t>рента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97152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Найважливішою характеристикою землі є її обмежена площа. </a:t>
            </a:r>
            <a:r>
              <a:rPr lang="uk-UA" dirty="0" smtClean="0"/>
              <a:t>Саме </a:t>
            </a: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обмеження пропозиції </a:t>
            </a: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землі </a:t>
            </a:r>
            <a:r>
              <a:rPr lang="uk-UA" dirty="0" smtClean="0"/>
              <a:t>є причиною виникнення </a:t>
            </a:r>
            <a:r>
              <a:rPr lang="uk-UA" dirty="0"/>
              <a:t>земельної </a:t>
            </a:r>
            <a:r>
              <a:rPr lang="uk-UA" dirty="0" smtClean="0"/>
              <a:t>ренти.</a:t>
            </a: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/>
              <a:t>Такої обмеженості не спостерігається при формуванні пропозиції капіталу чи праці, оскільки названі фактори мають здатність до вільного відтворення</a:t>
            </a:r>
            <a:r>
              <a:rPr lang="uk-UA" dirty="0" smtClean="0"/>
              <a:t>.</a:t>
            </a:r>
          </a:p>
          <a:p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/>
              <a:t>Властивості землі </a:t>
            </a:r>
            <a:r>
              <a:rPr lang="uk-UA" dirty="0" smtClean="0"/>
              <a:t>можуть бути </a:t>
            </a:r>
            <a:r>
              <a:rPr lang="uk-UA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природними</a:t>
            </a:r>
            <a:r>
              <a:rPr lang="uk-UA" dirty="0" smtClean="0"/>
              <a:t>, або створеними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штучно</a:t>
            </a:r>
            <a:r>
              <a:rPr lang="uk-UA" dirty="0" smtClean="0"/>
              <a:t>. Проте саме місце розташування ділянки, кліматичні умови  придають особливу вагу власності на землю і визначають її специфіку</a:t>
            </a:r>
            <a:endParaRPr lang="uk-UA" dirty="0"/>
          </a:p>
          <a:p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Землеволодіння</a:t>
            </a:r>
            <a:r>
              <a:rPr lang="uk-UA" dirty="0" smtClean="0"/>
              <a:t> – визнання права даної особи (фізичної чи юридичної) на певну земельну ділянку на історичній підставі. </a:t>
            </a:r>
            <a:r>
              <a:rPr lang="uk-UA" dirty="0"/>
              <a:t>Під ним розуміють право власності на землю.</a:t>
            </a:r>
            <a:endParaRPr lang="uk-UA" dirty="0" smtClean="0"/>
          </a:p>
          <a:p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Землекористування </a:t>
            </a:r>
            <a:r>
              <a:rPr lang="uk-UA" dirty="0" smtClean="0"/>
              <a:t>– користування землею у встановлений законом чи звичаєм спосіб. </a:t>
            </a:r>
          </a:p>
          <a:p>
            <a:r>
              <a:rPr lang="uk-UA" dirty="0"/>
              <a:t> </a:t>
            </a:r>
            <a:endParaRPr lang="uk-UA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727199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uk-UA" dirty="0" smtClean="0"/>
              <a:t>Рівновага на ринку земельних ресурсів</a:t>
            </a:r>
            <a:endParaRPr lang="uk-UA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052736"/>
            <a:ext cx="4010943" cy="2972967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3528" y="4581128"/>
                <a:ext cx="8568952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2400" b="1" dirty="0" smtClean="0">
                    <a:solidFill>
                      <a:srgbClr val="FFC000"/>
                    </a:solidFill>
                  </a:rPr>
                  <a:t>Пропозиція землі </a:t>
                </a:r>
                <a:r>
                  <a:rPr lang="uk-UA" sz="2400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en-US" sz="2400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S</a:t>
                </a:r>
                <a:r>
                  <a:rPr lang="uk-UA" sz="2400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r>
                  <a:rPr lang="uk-UA" sz="2400" dirty="0" smtClean="0"/>
                  <a:t> більш менш стабільна. Можливості розширення сільськогосподарських площ незначні.</a:t>
                </a:r>
              </a:p>
              <a:p>
                <a:r>
                  <a:rPr lang="uk-UA" sz="2400" b="1" dirty="0">
                    <a:solidFill>
                      <a:srgbClr val="FFC000"/>
                    </a:solidFill>
                  </a:rPr>
                  <a:t>Попит на землю </a:t>
                </a:r>
                <a:r>
                  <a:rPr lang="uk-UA" sz="2400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en-US" sz="2400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</a:t>
                </a:r>
                <a:r>
                  <a:rPr lang="uk-UA" sz="2400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r>
                  <a:rPr lang="uk-UA" sz="2400" dirty="0" smtClean="0"/>
                  <a:t>  неоднорідний. Він вміщує два елементи: попит на сільськогосподарські угіддя і попит на землі несільськогосподарського призначення. </a:t>
                </a:r>
                <a:r>
                  <a:rPr lang="en-US" sz="2400" i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𝐷</m:t>
                        </m:r>
                      </m:e>
                      <m:sub>
                        <m:r>
                          <a:rPr lang="uk-UA" sz="2400" b="0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сг</m:t>
                        </m:r>
                      </m:sub>
                    </m:sSub>
                  </m:oMath>
                </a14:m>
                <a:r>
                  <a:rPr lang="uk-UA" sz="2400" i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2400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𝐷</m:t>
                        </m:r>
                      </m:e>
                      <m:sub>
                        <m:r>
                          <a:rPr lang="uk-UA" sz="2400" b="0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нсг</m:t>
                        </m:r>
                      </m:sub>
                    </m:sSub>
                  </m:oMath>
                </a14:m>
                <a:r>
                  <a:rPr lang="en-US" sz="2400" i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endParaRPr lang="uk-UA" sz="2400" i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4581128"/>
                <a:ext cx="8568952" cy="1938992"/>
              </a:xfrm>
              <a:prstGeom prst="rect">
                <a:avLst/>
              </a:prstGeom>
              <a:blipFill rotWithShape="1">
                <a:blip r:embed="rId3"/>
                <a:stretch>
                  <a:fillRect l="-1067" t="-2508" b="-783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4257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ctr"/>
            <a:r>
              <a:rPr lang="uk-UA" sz="3200" dirty="0"/>
              <a:t>Диференційна земельна рента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980728"/>
            <a:ext cx="5658012" cy="2598241"/>
          </a:xfrm>
        </p:spPr>
      </p:pic>
      <p:sp>
        <p:nvSpPr>
          <p:cNvPr id="7" name="TextBox 6"/>
          <p:cNvSpPr txBox="1"/>
          <p:nvPr/>
        </p:nvSpPr>
        <p:spPr>
          <a:xfrm>
            <a:off x="179512" y="3645024"/>
            <a:ext cx="878497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200" dirty="0" smtClean="0"/>
              <a:t>Ділянки з різною родючістю ґрунтів: </a:t>
            </a:r>
          </a:p>
          <a:p>
            <a:pPr algn="ctr"/>
            <a:r>
              <a:rPr lang="uk-UA" sz="2200" dirty="0" smtClean="0"/>
              <a:t>а) найбільша родючість; б) середня родючість; в) найменша родючість.</a:t>
            </a:r>
          </a:p>
          <a:p>
            <a:endParaRPr lang="uk-UA" sz="2200" dirty="0" smtClean="0"/>
          </a:p>
          <a:p>
            <a:r>
              <a:rPr lang="uk-UA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Чиста (абсолютна) економічна рента </a:t>
            </a:r>
            <a:r>
              <a:rPr lang="uk-UA" sz="2200" dirty="0" smtClean="0"/>
              <a:t>-  </a:t>
            </a:r>
            <a:r>
              <a:rPr lang="uk-UA" sz="2200" dirty="0"/>
              <a:t>доход, що отриманий власником </a:t>
            </a:r>
            <a:r>
              <a:rPr lang="uk-UA" sz="2200" dirty="0" smtClean="0"/>
              <a:t>ресурсу</a:t>
            </a:r>
            <a:r>
              <a:rPr lang="uk-UA" sz="2200" dirty="0"/>
              <a:t>, </a:t>
            </a:r>
            <a:r>
              <a:rPr lang="uk-UA" sz="2200" dirty="0" smtClean="0"/>
              <a:t>який </a:t>
            </a:r>
            <a:r>
              <a:rPr lang="uk-UA" sz="2200" dirty="0"/>
              <a:t>характеризується </a:t>
            </a:r>
            <a:r>
              <a:rPr lang="uk-UA" sz="2200" i="1" dirty="0">
                <a:solidFill>
                  <a:srgbClr val="FFFF00"/>
                </a:solidFill>
              </a:rPr>
              <a:t>абсолютно нееластичною за ціною пропозицією</a:t>
            </a:r>
            <a:r>
              <a:rPr lang="uk-UA" sz="2200" dirty="0" smtClean="0"/>
              <a:t>. </a:t>
            </a:r>
          </a:p>
          <a:p>
            <a:r>
              <a:rPr lang="uk-UA" sz="2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Диференційна рента </a:t>
            </a:r>
            <a:r>
              <a:rPr lang="uk-UA" sz="2200" dirty="0" smtClean="0"/>
              <a:t>– доход, </a:t>
            </a:r>
            <a:r>
              <a:rPr lang="uk-UA" sz="2200" dirty="0"/>
              <a:t>що отриманий власником </a:t>
            </a:r>
            <a:r>
              <a:rPr lang="uk-UA" sz="2200" i="1" dirty="0">
                <a:solidFill>
                  <a:srgbClr val="FFFF00"/>
                </a:solidFill>
              </a:rPr>
              <a:t>більш продуктивного </a:t>
            </a:r>
            <a:r>
              <a:rPr lang="uk-UA" sz="2200" dirty="0" smtClean="0"/>
              <a:t>ресурсу; різниця у величині плати за ресурс, що пояснюється різною продуктивністю</a:t>
            </a:r>
            <a:r>
              <a:rPr lang="uk-UA" sz="2400" dirty="0" smtClean="0"/>
              <a:t>. 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4205341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ctr"/>
            <a:r>
              <a:rPr lang="uk-UA" dirty="0"/>
              <a:t>5.5. Підприємництво і прибуток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Специфіка підприємництва</a:t>
            </a:r>
            <a:r>
              <a:rPr lang="uk-UA" dirty="0" smtClean="0"/>
              <a:t>:</a:t>
            </a:r>
          </a:p>
          <a:p>
            <a:pPr marL="457200" indent="-457200">
              <a:buFont typeface="+mj-lt"/>
              <a:buAutoNum type="alphaLcParenR"/>
            </a:pPr>
            <a:r>
              <a:rPr lang="uk-UA" dirty="0"/>
              <a:t>підприємництво, на відміну від капіталу чи землі, не можна </a:t>
            </a:r>
            <a:r>
              <a:rPr lang="uk-UA" dirty="0" smtClean="0"/>
              <a:t>осягнути (виміряти);</a:t>
            </a:r>
            <a:endParaRPr lang="uk-UA" dirty="0"/>
          </a:p>
          <a:p>
            <a:pPr marL="457200" indent="-457200">
              <a:buFont typeface="+mj-lt"/>
              <a:buAutoNum type="alphaLcParenR"/>
            </a:pPr>
            <a:r>
              <a:rPr lang="uk-UA" dirty="0"/>
              <a:t>прибуток неможливо пояснити як ціну рівноваги </a:t>
            </a:r>
            <a:r>
              <a:rPr lang="uk-UA" i="1" dirty="0" smtClean="0">
                <a:solidFill>
                  <a:srgbClr val="FFFF00"/>
                </a:solidFill>
              </a:rPr>
              <a:t>.</a:t>
            </a:r>
          </a:p>
          <a:p>
            <a:pPr marL="0" indent="0" algn="ctr">
              <a:buNone/>
            </a:pPr>
            <a:endParaRPr lang="uk-UA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Функції </a:t>
            </a:r>
            <a:r>
              <a:rPr lang="uk-U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підприємництва: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поєднання інших ресурсів: праці, капіталу, землі  для виробництва товарів і послуг;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прийняття основних рішень у діяльності фірми;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здійснення нововведень у виробництві та реалізації продукції;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відповідальність за </a:t>
            </a:r>
            <a:r>
              <a:rPr lang="uk-UA" dirty="0" smtClean="0"/>
              <a:t>ризики.</a:t>
            </a:r>
            <a:endParaRPr lang="uk-UA" dirty="0"/>
          </a:p>
          <a:p>
            <a:pPr>
              <a:buFont typeface="Wingdings" panose="05000000000000000000" pitchFamily="2" charset="2"/>
              <a:buChar char="q"/>
            </a:pPr>
            <a:endParaRPr lang="uk-UA" i="1" dirty="0" smtClean="0">
              <a:solidFill>
                <a:srgbClr val="FFFF0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uk-UA" i="1" dirty="0" smtClean="0">
              <a:solidFill>
                <a:srgbClr val="FFFF0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uk-UA" i="1" dirty="0" smtClean="0">
              <a:solidFill>
                <a:srgbClr val="FFFF00"/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uk-UA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8798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Бухгалтерський і економічний прибуток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4040188" cy="1050131"/>
          </a:xfrm>
        </p:spPr>
        <p:txBody>
          <a:bodyPr/>
          <a:lstStyle/>
          <a:p>
            <a:r>
              <a:rPr lang="uk-UA" dirty="0" smtClean="0">
                <a:solidFill>
                  <a:srgbClr val="00B050"/>
                </a:solidFill>
              </a:rPr>
              <a:t>Бухгалтерські витрати</a:t>
            </a:r>
            <a:r>
              <a:rPr lang="uk-UA" dirty="0" smtClean="0"/>
              <a:t>:</a:t>
            </a: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dirty="0" smtClean="0"/>
              <a:t>Зараховують витрати на фактори виробництва, що придбані на ринку і за які заплачені гроші</a:t>
            </a:r>
          </a:p>
          <a:p>
            <a:r>
              <a:rPr lang="uk-UA" sz="2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БУХГАЛТЕРСЬКИЙ ПРИБУТОК </a:t>
            </a:r>
            <a:r>
              <a:rPr lang="uk-UA" dirty="0" smtClean="0"/>
              <a:t>– різниця між доходом і бухгалтерськими витратами </a:t>
            </a:r>
          </a:p>
          <a:p>
            <a:endParaRPr lang="uk-UA" dirty="0" smtClean="0"/>
          </a:p>
          <a:p>
            <a:endParaRPr lang="uk-UA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124744"/>
            <a:ext cx="4041775" cy="1050131"/>
          </a:xfrm>
        </p:spPr>
        <p:txBody>
          <a:bodyPr/>
          <a:lstStyle/>
          <a:p>
            <a:r>
              <a:rPr lang="uk-UA" dirty="0" smtClean="0">
                <a:solidFill>
                  <a:srgbClr val="00B0F0"/>
                </a:solidFill>
              </a:rPr>
              <a:t>Економічні витрати:</a:t>
            </a:r>
            <a:endParaRPr lang="uk-UA" dirty="0">
              <a:solidFill>
                <a:srgbClr val="00B0F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422477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/>
              <a:t>зараховують </a:t>
            </a:r>
            <a:r>
              <a:rPr lang="uk-UA" dirty="0"/>
              <a:t>витрати на фактори виробництва, що придбані на ринку і за які заплачені </a:t>
            </a:r>
            <a:r>
              <a:rPr lang="uk-UA" dirty="0" smtClean="0"/>
              <a:t>гроші </a:t>
            </a:r>
          </a:p>
          <a:p>
            <a:r>
              <a:rPr lang="uk-UA" dirty="0" smtClean="0"/>
              <a:t>+ витрати на власні ресурси (капітал, земля), які мають цінність з точки зору альтернативності використання</a:t>
            </a:r>
          </a:p>
          <a:p>
            <a:r>
              <a:rPr lang="uk-UA" dirty="0" smtClean="0"/>
              <a:t>+ </a:t>
            </a:r>
            <a:r>
              <a:rPr lang="uk-UA" dirty="0" smtClean="0">
                <a:solidFill>
                  <a:srgbClr val="FFC000"/>
                </a:solidFill>
              </a:rPr>
              <a:t>нормальний прибуток</a:t>
            </a:r>
            <a:endParaRPr lang="uk-UA" dirty="0">
              <a:solidFill>
                <a:srgbClr val="FFC000"/>
              </a:solidFill>
            </a:endParaRPr>
          </a:p>
          <a:p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ЕКОНОМІЧНИЙ ПРИБУТОК </a:t>
            </a:r>
            <a:r>
              <a:rPr lang="uk-UA" dirty="0" smtClean="0"/>
              <a:t>– коли загальний дохід перевищує усі витрати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142051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ctr"/>
            <a:r>
              <a:rPr lang="uk-UA" dirty="0" smtClean="0"/>
              <a:t>Джерела економічного прибутку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32431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52309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Ринки факторів виробництва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7063448"/>
              </p:ext>
            </p:extLst>
          </p:nvPr>
        </p:nvGraphicFramePr>
        <p:xfrm>
          <a:off x="323528" y="1196752"/>
          <a:ext cx="7992888" cy="5213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  <a:gridCol w="1691341"/>
                <a:gridCol w="1981067"/>
                <a:gridCol w="1728192"/>
              </a:tblGrid>
              <a:tr h="1052560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Вид факторного ринку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Суб'єкти попиту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Суб'єкти пропозиції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Ціна рівноваги (факторний доход)</a:t>
                      </a:r>
                      <a:endParaRPr lang="uk-UA" sz="2000" dirty="0"/>
                    </a:p>
                  </a:txBody>
                  <a:tcPr/>
                </a:tc>
              </a:tr>
              <a:tr h="1107680"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Ринок праці</a:t>
                      </a:r>
                      <a:endParaRPr lang="uk-U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Підприємства</a:t>
                      </a:r>
                      <a:r>
                        <a:rPr lang="uk-UA" sz="2000" baseline="0" dirty="0" smtClean="0"/>
                        <a:t> </a:t>
                      </a:r>
                    </a:p>
                    <a:p>
                      <a:pPr algn="ctr"/>
                      <a:r>
                        <a:rPr lang="uk-UA" sz="2000" baseline="0" dirty="0" smtClean="0"/>
                        <a:t>(бізнес), держава</a:t>
                      </a:r>
                      <a:endParaRPr lang="uk-U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Домогосподарства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Заробітна плата</a:t>
                      </a:r>
                      <a:endParaRPr lang="uk-UA" sz="2000" dirty="0"/>
                    </a:p>
                  </a:txBody>
                  <a:tcPr/>
                </a:tc>
              </a:tr>
              <a:tr h="426872"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Ринок капіталу</a:t>
                      </a:r>
                      <a:endParaRPr lang="uk-U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Підприємства</a:t>
                      </a:r>
                      <a:r>
                        <a:rPr lang="uk-UA" sz="2000" baseline="0" dirty="0" smtClean="0"/>
                        <a:t> </a:t>
                      </a:r>
                    </a:p>
                    <a:p>
                      <a:pPr algn="ctr"/>
                      <a:r>
                        <a:rPr lang="uk-UA" sz="2000" baseline="0" dirty="0" smtClean="0"/>
                        <a:t>(бізнес), держава</a:t>
                      </a:r>
                      <a:endParaRPr lang="uk-U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Домогосподарства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Процент</a:t>
                      </a:r>
                      <a:endParaRPr lang="uk-UA" sz="200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052560"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Ринок земельних</a:t>
                      </a:r>
                      <a:r>
                        <a:rPr lang="uk-UA" sz="2000" b="1" baseline="0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ресурсів</a:t>
                      </a:r>
                      <a:endParaRPr lang="uk-U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Підприємства</a:t>
                      </a:r>
                      <a:r>
                        <a:rPr lang="uk-UA" sz="2000" baseline="0" dirty="0" smtClean="0"/>
                        <a:t> </a:t>
                      </a:r>
                    </a:p>
                    <a:p>
                      <a:pPr algn="ctr"/>
                      <a:r>
                        <a:rPr lang="uk-UA" sz="2000" baseline="0" dirty="0" smtClean="0"/>
                        <a:t>(бізнес)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Домогосподарства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Рента</a:t>
                      </a:r>
                      <a:endParaRPr lang="uk-UA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736792"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Підприємницькі здібності</a:t>
                      </a:r>
                      <a:endParaRPr lang="uk-UA" sz="2000" b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2000" dirty="0" smtClean="0"/>
                        <a:t>Факторний</a:t>
                      </a:r>
                      <a:r>
                        <a:rPr lang="uk-UA" sz="2000" baseline="0" dirty="0" smtClean="0"/>
                        <a:t> ринок відсутній</a:t>
                      </a:r>
                      <a:endParaRPr lang="uk-UA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Економічний прибуток</a:t>
                      </a:r>
                      <a:endParaRPr lang="uk-UA" sz="20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4887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5.1. Виробнича функція. Теорія граничної продуктивності факторів.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640960" cy="5400600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Виробнича функція </a:t>
            </a:r>
            <a:r>
              <a:rPr lang="uk-UA" sz="2800" dirty="0" smtClean="0"/>
              <a:t>визначає максимальний обсяг випуску продукції при наявній кількості  ресурсів.</a:t>
            </a:r>
          </a:p>
          <a:p>
            <a:r>
              <a:rPr lang="uk-UA" sz="2800" dirty="0" smtClean="0"/>
              <a:t>Для забезпечення конкурентоспроможності фірма має максимально </a:t>
            </a:r>
            <a:r>
              <a:rPr lang="uk-UA" sz="2800" i="1" dirty="0" smtClean="0">
                <a:solidFill>
                  <a:srgbClr val="FFFF00"/>
                </a:solidFill>
              </a:rPr>
              <a:t>ефективно використовувати наявні ресурси</a:t>
            </a:r>
            <a:r>
              <a:rPr lang="uk-UA" sz="2800" dirty="0" smtClean="0"/>
              <a:t>: мінімізувати витрати і максимізувати прибуток.</a:t>
            </a:r>
          </a:p>
          <a:p>
            <a:r>
              <a:rPr lang="uk-UA" sz="2800" dirty="0"/>
              <a:t>ПРИКЛАД</a:t>
            </a:r>
            <a:r>
              <a:rPr lang="uk-UA" sz="2800" dirty="0" smtClean="0"/>
              <a:t>: розглянемо виробничий процес випуску телевізорів (</a:t>
            </a:r>
            <a:r>
              <a:rPr 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</a:t>
            </a:r>
            <a:r>
              <a:rPr lang="uk-UA" sz="2800" dirty="0" smtClean="0"/>
              <a:t>), у якому задіяні різні кількості капіталу (</a:t>
            </a: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uk-UA" sz="2800" dirty="0" smtClean="0"/>
              <a:t>) </a:t>
            </a:r>
            <a:r>
              <a:rPr lang="en-US" sz="2800" dirty="0" smtClean="0"/>
              <a:t> </a:t>
            </a:r>
            <a:r>
              <a:rPr lang="uk-UA" sz="2800" dirty="0" smtClean="0"/>
              <a:t>та праці (</a:t>
            </a: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uk-UA" sz="2800" dirty="0" smtClean="0"/>
              <a:t>). Виробнича функція для даного випадку буде мати такий вигляд:</a:t>
            </a:r>
          </a:p>
          <a:p>
            <a:pPr marL="0" indent="0" algn="ctr">
              <a:buNone/>
            </a:pPr>
            <a:r>
              <a:rPr lang="en-US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 = f (L, K)</a:t>
            </a:r>
            <a:endParaRPr lang="uk-UA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1433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 smtClean="0"/>
              <a:t>Альтернативні способи виготовлення продукції</a:t>
            </a:r>
            <a:br>
              <a:rPr lang="uk-UA" sz="3200" dirty="0" smtClean="0"/>
            </a:br>
            <a:r>
              <a:rPr lang="uk-UA" sz="3200" dirty="0" smtClean="0"/>
              <a:t>(телевізори, шт</a:t>
            </a:r>
            <a:r>
              <a:rPr lang="uk-UA" sz="3200" dirty="0"/>
              <a:t>.</a:t>
            </a:r>
            <a:r>
              <a:rPr lang="uk-UA" sz="3200" dirty="0" smtClean="0"/>
              <a:t>)</a:t>
            </a:r>
            <a:endParaRPr lang="uk-UA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3111510"/>
              </p:ext>
            </p:extLst>
          </p:nvPr>
        </p:nvGraphicFramePr>
        <p:xfrm>
          <a:off x="457200" y="1600200"/>
          <a:ext cx="8363273" cy="4853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4532"/>
                <a:gridCol w="658599"/>
                <a:gridCol w="731777"/>
                <a:gridCol w="585421"/>
                <a:gridCol w="731777"/>
                <a:gridCol w="804954"/>
                <a:gridCol w="731777"/>
                <a:gridCol w="804954"/>
                <a:gridCol w="658599"/>
                <a:gridCol w="731777"/>
                <a:gridCol w="669106"/>
              </a:tblGrid>
              <a:tr h="706187">
                <a:tc rowSpan="2">
                  <a:txBody>
                    <a:bodyPr/>
                    <a:lstStyle/>
                    <a:p>
                      <a:r>
                        <a:rPr lang="uk-UA" dirty="0" smtClean="0"/>
                        <a:t>Капітал, кількість</a:t>
                      </a:r>
                      <a:endParaRPr lang="en-US" dirty="0" smtClean="0"/>
                    </a:p>
                    <a:p>
                      <a:r>
                        <a:rPr lang="uk-UA" dirty="0" smtClean="0"/>
                        <a:t>одиниць</a:t>
                      </a:r>
                    </a:p>
                    <a:p>
                      <a:r>
                        <a:rPr lang="uk-UA" dirty="0" smtClean="0"/>
                        <a:t>(фактор </a:t>
                      </a:r>
                      <a:r>
                        <a:rPr lang="en-US" dirty="0" smtClean="0"/>
                        <a:t>K</a:t>
                      </a:r>
                      <a:r>
                        <a:rPr lang="uk-UA" dirty="0" smtClean="0"/>
                        <a:t>)</a:t>
                      </a:r>
                      <a:endParaRPr lang="uk-UA" dirty="0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Праця, кількість одиниць (фактор 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lang="uk-UA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uk-UA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68211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</a:t>
                      </a:r>
                      <a:endParaRPr lang="uk-UA" dirty="0"/>
                    </a:p>
                  </a:txBody>
                  <a:tcPr/>
                </a:tc>
              </a:tr>
              <a:tr h="43310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39</a:t>
                      </a:r>
                      <a:endParaRPr lang="uk-UA" dirty="0"/>
                    </a:p>
                  </a:txBody>
                  <a:tcPr/>
                </a:tc>
              </a:tr>
              <a:tr h="43310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66</a:t>
                      </a:r>
                      <a:endParaRPr lang="uk-UA" dirty="0"/>
                    </a:p>
                  </a:txBody>
                  <a:tcPr/>
                </a:tc>
              </a:tr>
              <a:tr h="43310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0070C0"/>
                          </a:solidFill>
                        </a:rPr>
                        <a:t>34</a:t>
                      </a:r>
                      <a:endParaRPr lang="uk-UA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  <a:endParaRPr lang="uk-UA" sz="1800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88</a:t>
                      </a:r>
                      <a:endParaRPr lang="uk-UA" dirty="0"/>
                    </a:p>
                  </a:txBody>
                  <a:tcPr/>
                </a:tc>
              </a:tr>
              <a:tr h="43310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46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90</a:t>
                      </a:r>
                      <a:endParaRPr lang="uk-UA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102</a:t>
                      </a:r>
                      <a:endParaRPr lang="uk-UA" dirty="0"/>
                    </a:p>
                  </a:txBody>
                  <a:tcPr/>
                </a:tc>
              </a:tr>
              <a:tr h="43310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106</a:t>
                      </a:r>
                      <a:endParaRPr lang="uk-UA" sz="1800" kern="1200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109</a:t>
                      </a:r>
                      <a:endParaRPr lang="uk-UA" dirty="0"/>
                    </a:p>
                  </a:txBody>
                  <a:tcPr/>
                </a:tc>
              </a:tr>
              <a:tr h="43310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800" b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71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  <a:endParaRPr lang="uk-UA" sz="1800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106</a:t>
                      </a:r>
                      <a:endParaRPr lang="uk-UA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116</a:t>
                      </a:r>
                      <a:endParaRPr lang="uk-UA" dirty="0"/>
                    </a:p>
                  </a:txBody>
                  <a:tcPr/>
                </a:tc>
              </a:tr>
              <a:tr h="43310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120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121</a:t>
                      </a:r>
                      <a:endParaRPr lang="uk-UA" dirty="0"/>
                    </a:p>
                  </a:txBody>
                  <a:tcPr/>
                </a:tc>
              </a:tr>
              <a:tr h="433104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800" kern="120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  <a:endParaRPr lang="uk-UA" sz="1800" kern="1200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121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123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124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125</a:t>
                      </a:r>
                      <a:endParaRPr lang="uk-UA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445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363272" cy="63367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dirty="0" smtClean="0"/>
              <a:t>Висновки з таблиці. Виробнича </a:t>
            </a:r>
            <a:r>
              <a:rPr lang="uk-UA" sz="2800" dirty="0"/>
              <a:t>функція показує </a:t>
            </a:r>
            <a:r>
              <a:rPr lang="uk-UA" sz="2800" dirty="0" smtClean="0"/>
              <a:t>:</a:t>
            </a:r>
            <a:endParaRPr lang="uk-UA" sz="2800" dirty="0"/>
          </a:p>
          <a:p>
            <a:pPr marL="457200" indent="-457200">
              <a:buFont typeface="+mj-lt"/>
              <a:buAutoNum type="alphaLcParenR"/>
            </a:pPr>
            <a:r>
              <a:rPr lang="uk-UA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максимальну кількість товару</a:t>
            </a:r>
            <a:r>
              <a:rPr lang="uk-UA" sz="2800" dirty="0" smtClean="0"/>
              <a:t>, яку можна буде виготовити при різних поєднаннях  факторів виробництва: праці і капіталу;</a:t>
            </a:r>
          </a:p>
          <a:p>
            <a:pPr marL="457200" indent="-457200">
              <a:buFont typeface="+mj-lt"/>
              <a:buAutoNum type="alphaLcParenR"/>
            </a:pP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альтернативні можливості </a:t>
            </a:r>
            <a:r>
              <a:rPr lang="uk-UA" sz="2800" dirty="0" smtClean="0"/>
              <a:t>, за яких різні комбінації факторів забезпечать один і той самий обсяг випуску продукції.</a:t>
            </a:r>
          </a:p>
          <a:p>
            <a:pPr marL="0" indent="0" algn="ctr">
              <a:buNone/>
            </a:pPr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2644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uk-UA" sz="3200" dirty="0"/>
              <a:t>Е</a:t>
            </a:r>
            <a:r>
              <a:rPr lang="uk-UA" sz="3200" dirty="0" smtClean="0"/>
              <a:t>фект </a:t>
            </a:r>
            <a:r>
              <a:rPr lang="uk-UA" sz="3200" dirty="0"/>
              <a:t>масштабу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124744"/>
                <a:ext cx="8517632" cy="547260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uk-UA" sz="2800" dirty="0" smtClean="0"/>
                  <a:t>Фірма </a:t>
                </a:r>
                <a:r>
                  <a:rPr lang="uk-UA" sz="2800" dirty="0"/>
                  <a:t>прийняла рішення одночасно і пропорційно змінити кількість усіх задіяних факторів в </a:t>
                </a:r>
                <a:r>
                  <a:rPr lang="en-US" sz="2800" dirty="0">
                    <a:solidFill>
                      <a:srgbClr val="FFC000"/>
                    </a:solidFill>
                  </a:rPr>
                  <a:t>n</a:t>
                </a:r>
                <a:r>
                  <a:rPr lang="uk-UA" sz="2800" dirty="0">
                    <a:solidFill>
                      <a:srgbClr val="FFC000"/>
                    </a:solidFill>
                  </a:rPr>
                  <a:t> </a:t>
                </a:r>
                <a:r>
                  <a:rPr lang="en-US" sz="2800" dirty="0">
                    <a:solidFill>
                      <a:srgbClr val="FFC000"/>
                    </a:solidFill>
                  </a:rPr>
                  <a:t>- </a:t>
                </a:r>
                <a:r>
                  <a:rPr lang="uk-UA" sz="2800" dirty="0">
                    <a:solidFill>
                      <a:srgbClr val="FFC000"/>
                    </a:solidFill>
                  </a:rPr>
                  <a:t>раз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</a:rPr>
                          <m:t>Q</m:t>
                        </m:r>
                      </m:e>
                      <m:sub>
                        <m:r>
                          <a:rPr lang="uk-UA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= f (</a:t>
                </a:r>
                <a:r>
                  <a:rPr lang="en-US" sz="2800" b="1" dirty="0" err="1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nL</a:t>
                </a:r>
                <a:r>
                  <a:rPr lang="en-US" sz="28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en-US" sz="2800" b="1" dirty="0" err="1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nK</a:t>
                </a:r>
                <a:r>
                  <a:rPr lang="en-US" sz="28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endParaRPr lang="uk-UA" sz="28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:r>
                  <a:rPr lang="uk-UA" sz="2800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Взаємозв'язок між зміною масштабу виробництва і </a:t>
                </a:r>
                <a:r>
                  <a:rPr lang="uk-UA" sz="2800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відповідними змінами </a:t>
                </a:r>
                <a:r>
                  <a:rPr lang="uk-UA" sz="2800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у обсягах виробництва називають віддачею від </a:t>
                </a:r>
                <a:r>
                  <a:rPr lang="uk-UA" sz="2800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масштабу</a:t>
                </a:r>
                <a:r>
                  <a:rPr lang="uk-UA" sz="2800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endParaRPr lang="uk-UA" sz="28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:r>
                  <a:rPr lang="uk-UA" sz="2800" dirty="0"/>
                  <a:t>Постійна віддача від масштабу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</a:rPr>
                          <m:t>Q</m:t>
                        </m:r>
                      </m:e>
                      <m:sub>
                        <m:r>
                          <a:rPr lang="uk-UA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= 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</a:rPr>
                          <m:t>Q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 marL="0" indent="0">
                  <a:buNone/>
                </a:pPr>
                <a:r>
                  <a:rPr lang="uk-UA" sz="2800" dirty="0"/>
                  <a:t>Зростаюча віддача від масштабу</a:t>
                </a:r>
                <a:r>
                  <a:rPr lang="en-US" sz="28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</a:rPr>
                          <m:t>Q</m:t>
                        </m:r>
                      </m:e>
                      <m:sub>
                        <m:r>
                          <a:rPr lang="uk-UA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&gt;</m:t>
                    </m:r>
                  </m:oMath>
                </a14:m>
                <a:r>
                  <a:rPr lang="en-US" sz="28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</a:rPr>
                          <m:t>Q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endParaRPr lang="uk-UA" sz="2800" dirty="0" smtClean="0"/>
              </a:p>
              <a:p>
                <a:pPr marL="0" indent="0">
                  <a:buNone/>
                </a:pPr>
                <a:r>
                  <a:rPr lang="uk-UA" sz="2800" dirty="0" smtClean="0"/>
                  <a:t>Спадна віддача від масштабу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</a:rPr>
                          <m:t>Q</m:t>
                        </m:r>
                      </m:e>
                      <m:sub>
                        <m:r>
                          <a:rPr lang="uk-UA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  <a:ea typeface="Cambria Math"/>
                      </a:rPr>
                      <m:t>&lt;</m:t>
                    </m:r>
                  </m:oMath>
                </a14:m>
                <a:r>
                  <a:rPr lang="en-US" sz="28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2800" b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</a:rPr>
                          <m:t>Q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𝟏</m:t>
                        </m:r>
                      </m:sub>
                    </m:sSub>
                  </m:oMath>
                </a14:m>
                <a:endParaRPr lang="uk-UA" sz="2800" dirty="0" smtClean="0"/>
              </a:p>
              <a:p>
                <a:pPr marL="0" indent="0">
                  <a:buNone/>
                </a:pPr>
                <a:r>
                  <a:rPr lang="uk-UA" sz="2800" dirty="0" smtClean="0">
                    <a:solidFill>
                      <a:srgbClr val="FFC000"/>
                    </a:solidFill>
                  </a:rPr>
                  <a:t>Віддача від фактору </a:t>
                </a:r>
                <a:r>
                  <a:rPr lang="uk-UA" sz="2800" dirty="0" smtClean="0"/>
                  <a:t>показує залежність між обсягом випуску продукції та зміною у кількості одного фактору при незмінній кількості іншого</a:t>
                </a:r>
                <a:endParaRPr lang="uk-UA" sz="2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124744"/>
                <a:ext cx="8517632" cy="5472608"/>
              </a:xfrm>
              <a:blipFill rotWithShape="1">
                <a:blip r:embed="rId2"/>
                <a:stretch>
                  <a:fillRect l="-1502" t="-1784" r="-21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087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39552" y="1052736"/>
                <a:ext cx="8229600" cy="5472608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uk-UA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Загальний продукт (</a:t>
                </a:r>
                <a:r>
                  <a:rPr lang="en-US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TP</a:t>
                </a:r>
                <a:r>
                  <a:rPr lang="uk-UA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r>
                  <a:rPr lang="en-US" sz="2800" dirty="0" smtClean="0"/>
                  <a:t> –</a:t>
                </a:r>
                <a:r>
                  <a:rPr lang="uk-UA" sz="2800" dirty="0" smtClean="0"/>
                  <a:t> </a:t>
                </a:r>
                <a:r>
                  <a:rPr lang="uk-UA" sz="2800" dirty="0"/>
                  <a:t>обрахований у фізичних </a:t>
                </a:r>
                <a:r>
                  <a:rPr lang="uk-UA" sz="2800" dirty="0" smtClean="0"/>
                  <a:t>одиницях підсумковий обсяг випущеної продукції, отриманий у межах заданої виробничої функції.</a:t>
                </a:r>
              </a:p>
              <a:p>
                <a:pPr marL="0" indent="0">
                  <a:buNone/>
                </a:pPr>
                <a:r>
                  <a:rPr lang="uk-UA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Граничний продукт фактора виробництва (</a:t>
                </a:r>
                <a:r>
                  <a:rPr lang="en-US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uk-UA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 </a:t>
                </a:r>
                <a:r>
                  <a:rPr lang="en-US" sz="2800" dirty="0"/>
                  <a:t>– </a:t>
                </a:r>
                <a:r>
                  <a:rPr lang="uk-UA" sz="2800" dirty="0"/>
                  <a:t>обрахований у фізичних одиницях, відображає зміни у обсягу випуску продукції, що викликані використанням додаткової одиниці даного фактору </a:t>
                </a:r>
                <a:r>
                  <a:rPr lang="uk-UA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en-US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</a:t>
                </a:r>
                <a:r>
                  <a:rPr lang="uk-UA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r>
                  <a:rPr lang="en-US" sz="2800" dirty="0"/>
                  <a:t> </a:t>
                </a:r>
                <a:r>
                  <a:rPr lang="uk-UA" sz="2800" dirty="0"/>
                  <a:t>при незмінній кількості </a:t>
                </a:r>
                <a:r>
                  <a:rPr lang="uk-UA" sz="2800" dirty="0" smtClean="0"/>
                  <a:t>інших.</a:t>
                </a:r>
                <a:endParaRPr lang="en-US" sz="2800" dirty="0" smtClean="0"/>
              </a:p>
              <a:p>
                <a:pPr marL="0" indent="0" algn="ctr">
                  <a:buNone/>
                </a:pPr>
                <a:r>
                  <a:rPr lang="en-US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𝐿</m:t>
                        </m:r>
                      </m:sub>
                    </m:sSub>
                    <m:r>
                      <a:rPr lang="en-US" sz="280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 </m:t>
                    </m:r>
                  </m:oMath>
                </a14:m>
                <a:r>
                  <a:rPr lang="el-GR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Δ</a:t>
                </a:r>
                <a:r>
                  <a:rPr lang="en-US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Q/</a:t>
                </a:r>
                <a:r>
                  <a:rPr lang="el-GR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Δ</a:t>
                </a:r>
                <a:r>
                  <a:rPr lang="en-US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</a:t>
                </a:r>
              </a:p>
              <a:p>
                <a:pPr marL="0" indent="0">
                  <a:buNone/>
                </a:pPr>
                <a:r>
                  <a:rPr lang="uk-UA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Середній продукт </a:t>
                </a:r>
                <a:r>
                  <a:rPr lang="uk-UA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фактора </a:t>
                </a:r>
                <a:r>
                  <a:rPr lang="uk-UA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en-US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uk-UA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 </a:t>
                </a:r>
                <a:r>
                  <a:rPr lang="uk-UA" sz="2800" dirty="0"/>
                  <a:t>- р</a:t>
                </a:r>
                <a:r>
                  <a:rPr lang="uk-UA" sz="2800" dirty="0" smtClean="0"/>
                  <a:t>озраховується діленням обсягу випущеної продукції на кількість використаного змінного фактора </a:t>
                </a:r>
                <a:r>
                  <a:rPr lang="uk-UA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en-US" sz="28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L</a:t>
                </a:r>
                <a:r>
                  <a:rPr lang="uk-UA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):</a:t>
                </a:r>
              </a:p>
              <a:p>
                <a:pPr marL="0" indent="0" algn="ctr">
                  <a:buNone/>
                </a:pPr>
                <a:r>
                  <a:rPr lang="en-US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80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𝐿</m:t>
                        </m:r>
                      </m:sub>
                    </m:sSub>
                    <m:r>
                      <a:rPr lang="en-US" sz="280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 </m:t>
                    </m:r>
                  </m:oMath>
                </a14:m>
                <a:r>
                  <a:rPr lang="en-US" sz="28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Q/L</a:t>
                </a:r>
                <a:endParaRPr lang="en-US" sz="280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:endParaRPr lang="uk-UA" sz="280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9552" y="1052736"/>
                <a:ext cx="8229600" cy="5472608"/>
              </a:xfrm>
              <a:blipFill rotWithShape="1">
                <a:blip r:embed="rId2"/>
                <a:stretch>
                  <a:fillRect l="-1630" t="-2007" b="-289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 smtClean="0"/>
              <a:t>Загальний, граничний і середній продукт змінного фактору виробництва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88749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/>
          <a:lstStyle/>
          <a:p>
            <a:pPr marL="0" indent="0">
              <a:buNone/>
            </a:pP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6481745" cy="5616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499992" y="3068960"/>
            <a:ext cx="1944216" cy="4320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bg1"/>
                </a:solidFill>
              </a:rPr>
              <a:t>Кількість праці, </a:t>
            </a:r>
            <a:r>
              <a:rPr lang="en-US" b="1" dirty="0" smtClean="0">
                <a:solidFill>
                  <a:schemeClr val="bg1"/>
                </a:solidFill>
              </a:rPr>
              <a:t>L</a:t>
            </a:r>
            <a:endParaRPr lang="uk-UA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5633265"/>
            <a:ext cx="1872208" cy="36004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bg1"/>
                </a:solidFill>
              </a:rPr>
              <a:t>Кількість праці, </a:t>
            </a:r>
            <a:r>
              <a:rPr lang="en-US" b="1" dirty="0">
                <a:solidFill>
                  <a:schemeClr val="bg1"/>
                </a:solidFill>
              </a:rPr>
              <a:t>L</a:t>
            </a:r>
            <a:endParaRPr lang="uk-UA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97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 smtClean="0"/>
              <a:t>Криві загального і граничного продукту відображають  тенденцію, що відома як </a:t>
            </a:r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 спадної граничної продуктивності  факторів виробництва: </a:t>
            </a:r>
            <a:r>
              <a:rPr lang="uk-UA" sz="2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міру збільшення кількості змінного фактору за незмінної кількості інших факторів буде досягнута межа, після якої граничний продукт почне зменшуватися</a:t>
            </a:r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uk-UA" sz="2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6174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3721</TotalTime>
  <Words>1936</Words>
  <Application>Microsoft Office PowerPoint</Application>
  <PresentationFormat>Экран (4:3)</PresentationFormat>
  <Paragraphs>259</Paragraphs>
  <Slides>29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Паркет</vt:lpstr>
      <vt:lpstr>ЕКОНОМІЧНА ТЕОРІЯ</vt:lpstr>
      <vt:lpstr>      Тема 5. Ринки факторів виробництва і формування факторних доходів</vt:lpstr>
      <vt:lpstr>5.1. Виробнича функція. Теорія граничної продуктивності факторів.</vt:lpstr>
      <vt:lpstr>Альтернативні способи виготовлення продукції (телевізори, шт.)</vt:lpstr>
      <vt:lpstr>Презентация PowerPoint</vt:lpstr>
      <vt:lpstr>Ефект масштабу</vt:lpstr>
      <vt:lpstr>Загальний, граничний і середній продукт змінного фактору виробництва</vt:lpstr>
      <vt:lpstr>Презентация PowerPoint</vt:lpstr>
      <vt:lpstr>Презентация PowerPoint</vt:lpstr>
      <vt:lpstr>     5.2. Праця як фактор виробництва. Ринок праці і заробітна плата</vt:lpstr>
      <vt:lpstr>Презентация PowerPoint</vt:lpstr>
      <vt:lpstr>Попит і пропозиція на ринку праці</vt:lpstr>
      <vt:lpstr>Презентация PowerPoint</vt:lpstr>
      <vt:lpstr>Презентация PowerPoint</vt:lpstr>
      <vt:lpstr>Презентация PowerPoint</vt:lpstr>
      <vt:lpstr>5.3. Капітал як фактор виробництва. Ринок капіталу і процент </vt:lpstr>
      <vt:lpstr>Презентация PowerPoint</vt:lpstr>
      <vt:lpstr>Презентация PowerPoint</vt:lpstr>
      <vt:lpstr>Попит і пропозиція на ринку позичкового капіталу</vt:lpstr>
      <vt:lpstr>Презентация PowerPoint</vt:lpstr>
      <vt:lpstr>Процент як рівновага на ринку позичкового капіталу</vt:lpstr>
      <vt:lpstr>Презентация PowerPoint</vt:lpstr>
      <vt:lpstr>              5.4. Земля як фактор виробництва. Ринок земельних ресурсів і земельна рента</vt:lpstr>
      <vt:lpstr>Рівновага на ринку земельних ресурсів</vt:lpstr>
      <vt:lpstr>Диференційна земельна рента</vt:lpstr>
      <vt:lpstr>5.5. Підприємництво і прибуток</vt:lpstr>
      <vt:lpstr>Бухгалтерський і економічний прибуток</vt:lpstr>
      <vt:lpstr>Джерела економічного прибутку</vt:lpstr>
      <vt:lpstr>Ринки факторів виробництва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ЕКОНОМІЧНА ТЕОРІЯ</dc:title>
  <dc:creator>Юрій У</dc:creator>
  <cp:lastModifiedBy>Юрій У</cp:lastModifiedBy>
  <cp:revision>280</cp:revision>
  <dcterms:created xsi:type="dcterms:W3CDTF">2022-09-14T17:34:50Z</dcterms:created>
  <dcterms:modified xsi:type="dcterms:W3CDTF">2022-11-14T12:51:45Z</dcterms:modified>
</cp:coreProperties>
</file>