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Inter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8" d="100"/>
          <a:sy n="58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26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793438"/>
            <a:ext cx="7556421" cy="2232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Основні ідеї І.М. Сєченова та їх вплив на сучасну психологію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6280190" y="436637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Іван Михайлович Сєченов - видатний вчений, чиї ідеї змінили психологічну науку. Його революційні концепції заклали фундамент для розуміння зв'язку розуму і тіла.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71023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Ця презентація розглядає основні концепції Сєченова та їх значення для сучасної психологічної думки.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2247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4258" y="3370421"/>
            <a:ext cx="12915186" cy="688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Висновки: Значення спадщини І.М. Сєченова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734258" y="4478417"/>
            <a:ext cx="4177427" cy="692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5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150+</a:t>
            </a:r>
            <a:endParaRPr lang="en-US" sz="5450" dirty="0"/>
          </a:p>
        </p:txBody>
      </p:sp>
      <p:sp>
        <p:nvSpPr>
          <p:cNvPr id="5" name="Text 2"/>
          <p:cNvSpPr/>
          <p:nvPr/>
        </p:nvSpPr>
        <p:spPr>
          <a:xfrm>
            <a:off x="1446133" y="5432941"/>
            <a:ext cx="2753678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Років впливу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734258" y="5903000"/>
            <a:ext cx="4177427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Ідеї залишаються актуальними в сучасній науці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5226368" y="4478417"/>
            <a:ext cx="4177546" cy="692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5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100+</a:t>
            </a:r>
            <a:endParaRPr lang="en-US" sz="5450" dirty="0"/>
          </a:p>
        </p:txBody>
      </p:sp>
      <p:sp>
        <p:nvSpPr>
          <p:cNvPr id="8" name="Text 5"/>
          <p:cNvSpPr/>
          <p:nvPr/>
        </p:nvSpPr>
        <p:spPr>
          <a:xfrm>
            <a:off x="5938242" y="5432941"/>
            <a:ext cx="2753678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Наукових праць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5226368" y="5903000"/>
            <a:ext cx="4177546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Багата спадщина для наступних поколінь вчених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9718596" y="4478417"/>
            <a:ext cx="4177546" cy="692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5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5</a:t>
            </a:r>
            <a:endParaRPr lang="en-US" sz="5450" dirty="0"/>
          </a:p>
        </p:txBody>
      </p:sp>
      <p:sp>
        <p:nvSpPr>
          <p:cNvPr id="11" name="Text 8"/>
          <p:cNvSpPr/>
          <p:nvPr/>
        </p:nvSpPr>
        <p:spPr>
          <a:xfrm>
            <a:off x="10430470" y="5432941"/>
            <a:ext cx="2753678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Наукових галузей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9718596" y="5903000"/>
            <a:ext cx="4177546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Вплив на психологію, фізіологію, медицину, філософію, педагогіку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734258" y="6810256"/>
            <a:ext cx="13161883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Сєченов створив міцний науковий міст між фізіологією та психологією. Його інтегративний підхід залишається цінним для сучасних досліджень.</a:t>
            </a:r>
            <a:endParaRPr lang="en-US" sz="1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6971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1515" y="3012996"/>
            <a:ext cx="11294983" cy="648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Біографія та науковий шлях І.М. Сєченова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91515" y="5822394"/>
            <a:ext cx="13247370" cy="22860"/>
          </a:xfrm>
          <a:prstGeom prst="roundRect">
            <a:avLst>
              <a:gd name="adj" fmla="val 363004"/>
            </a:avLst>
          </a:prstGeom>
          <a:solidFill>
            <a:srgbClr val="B2D4E5"/>
          </a:solidFill>
          <a:ln/>
        </p:spPr>
      </p:sp>
      <p:sp>
        <p:nvSpPr>
          <p:cNvPr id="5" name="Shape 2"/>
          <p:cNvSpPr/>
          <p:nvPr/>
        </p:nvSpPr>
        <p:spPr>
          <a:xfrm>
            <a:off x="3942398" y="5229761"/>
            <a:ext cx="22860" cy="592693"/>
          </a:xfrm>
          <a:prstGeom prst="roundRect">
            <a:avLst>
              <a:gd name="adj" fmla="val 363004"/>
            </a:avLst>
          </a:prstGeom>
          <a:solidFill>
            <a:srgbClr val="B2D4E5"/>
          </a:solidFill>
          <a:ln/>
        </p:spPr>
      </p:sp>
      <p:sp>
        <p:nvSpPr>
          <p:cNvPr id="6" name="Shape 3"/>
          <p:cNvSpPr/>
          <p:nvPr/>
        </p:nvSpPr>
        <p:spPr>
          <a:xfrm>
            <a:off x="3731657" y="5600164"/>
            <a:ext cx="444460" cy="444460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798272" y="5627846"/>
            <a:ext cx="311110" cy="3889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2465308" y="3957638"/>
            <a:ext cx="2977158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Народження та освіта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889040" y="4400193"/>
            <a:ext cx="6129814" cy="631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Народився 1829 року в селі Теплий Стан. Закінчив Петербурзьку медико-хірургічну академію з відзнакою.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7303532" y="5822335"/>
            <a:ext cx="22860" cy="592693"/>
          </a:xfrm>
          <a:prstGeom prst="roundRect">
            <a:avLst>
              <a:gd name="adj" fmla="val 363004"/>
            </a:avLst>
          </a:prstGeom>
          <a:solidFill>
            <a:srgbClr val="B2D4E5"/>
          </a:solidFill>
          <a:ln/>
        </p:spPr>
      </p:sp>
      <p:sp>
        <p:nvSpPr>
          <p:cNvPr id="11" name="Shape 8"/>
          <p:cNvSpPr/>
          <p:nvPr/>
        </p:nvSpPr>
        <p:spPr>
          <a:xfrm>
            <a:off x="7092791" y="5600164"/>
            <a:ext cx="444460" cy="444460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159407" y="5627846"/>
            <a:ext cx="311110" cy="3889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6006465" y="6612612"/>
            <a:ext cx="2617351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Наукова діяльність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4250174" y="7055168"/>
            <a:ext cx="6129933" cy="631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Проводив дослідження в лабораторіях Європи. Працював у провідних університетах Російської імперії.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10664785" y="5229761"/>
            <a:ext cx="22860" cy="592693"/>
          </a:xfrm>
          <a:prstGeom prst="roundRect">
            <a:avLst>
              <a:gd name="adj" fmla="val 363004"/>
            </a:avLst>
          </a:prstGeom>
          <a:solidFill>
            <a:srgbClr val="B2D4E5"/>
          </a:solidFill>
          <a:ln/>
        </p:spPr>
      </p:sp>
      <p:sp>
        <p:nvSpPr>
          <p:cNvPr id="16" name="Shape 13"/>
          <p:cNvSpPr/>
          <p:nvPr/>
        </p:nvSpPr>
        <p:spPr>
          <a:xfrm>
            <a:off x="10454045" y="5600164"/>
            <a:ext cx="444460" cy="444460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520660" y="5627846"/>
            <a:ext cx="311110" cy="3889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9379744" y="3957638"/>
            <a:ext cx="2593181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Останні роки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7611428" y="4400193"/>
            <a:ext cx="6129933" cy="631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 смерті в 1905 році продовжував активну дослідницьку діяльність. Залишив багату наукову спадщину.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63122"/>
            <a:ext cx="12554664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Сєченов як "батько російської фізіології"</a:t>
            </a:r>
            <a:endParaRPr lang="en-US" sz="4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361009"/>
            <a:ext cx="2152055" cy="132468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988707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58782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Наукове визнання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5357217" y="3095982"/>
            <a:ext cx="580822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Отримав світове визнання за революційні відкриття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698796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5CC97B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742373"/>
            <a:ext cx="4304109" cy="132468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205407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969187"/>
            <a:ext cx="5004078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Експериментальна методологія</a:t>
            </a:r>
            <a:endParaRPr lang="en-US" sz="2300" dirty="0"/>
          </a:p>
        </p:txBody>
      </p:sp>
      <p:sp>
        <p:nvSpPr>
          <p:cNvPr id="11" name="Text 5"/>
          <p:cNvSpPr/>
          <p:nvPr/>
        </p:nvSpPr>
        <p:spPr>
          <a:xfrm>
            <a:off x="6433304" y="4477345"/>
            <a:ext cx="63095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Впровадив строгі експериментальні методи в фізіологію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080159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FFA44F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123736"/>
            <a:ext cx="6456164" cy="132468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586770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350550"/>
            <a:ext cx="4395668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"Рефлекси головного мозку"</a:t>
            </a:r>
            <a:endParaRPr lang="en-US" sz="2300" dirty="0"/>
          </a:p>
        </p:txBody>
      </p:sp>
      <p:sp>
        <p:nvSpPr>
          <p:cNvPr id="16" name="Text 8"/>
          <p:cNvSpPr/>
          <p:nvPr/>
        </p:nvSpPr>
        <p:spPr>
          <a:xfrm>
            <a:off x="7509272" y="5858708"/>
            <a:ext cx="54087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Революційна праця 1863 року, що змінила науку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70357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Сєченов створив потужну наукову школу, що виховала плеяду видатних учених.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7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8044" y="606266"/>
            <a:ext cx="7600712" cy="1446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50"/>
              </a:lnSpc>
              <a:buNone/>
            </a:pPr>
            <a:r>
              <a:rPr lang="en-US" sz="45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Теорія рефлекторної діяльності мозку</a:t>
            </a:r>
            <a:endParaRPr lang="en-US" sz="4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044" y="2383750"/>
            <a:ext cx="1102400" cy="164032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91080" y="2604135"/>
            <a:ext cx="2893933" cy="3617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Стимул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7691080" y="3098125"/>
            <a:ext cx="6167676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Зовнішній чи внутрішній подразник активує нервову систему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044" y="4024074"/>
            <a:ext cx="1102400" cy="132290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91080" y="4244459"/>
            <a:ext cx="2893933" cy="3617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Обробка</a:t>
            </a:r>
            <a:endParaRPr lang="en-US" sz="2250" dirty="0"/>
          </a:p>
        </p:txBody>
      </p:sp>
      <p:sp>
        <p:nvSpPr>
          <p:cNvPr id="9" name="Text 4"/>
          <p:cNvSpPr/>
          <p:nvPr/>
        </p:nvSpPr>
        <p:spPr>
          <a:xfrm>
            <a:off x="7691080" y="4738449"/>
            <a:ext cx="6167676" cy="352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Центральна нервова система обробляє сигнал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044" y="5346978"/>
            <a:ext cx="1102400" cy="132290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91080" y="5567363"/>
            <a:ext cx="2893933" cy="3617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Реакція</a:t>
            </a:r>
            <a:endParaRPr lang="en-US" sz="2250" dirty="0"/>
          </a:p>
        </p:txBody>
      </p:sp>
      <p:sp>
        <p:nvSpPr>
          <p:cNvPr id="12" name="Text 6"/>
          <p:cNvSpPr/>
          <p:nvPr/>
        </p:nvSpPr>
        <p:spPr>
          <a:xfrm>
            <a:off x="7691080" y="6061353"/>
            <a:ext cx="6167676" cy="352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Організм відповідає специфічною поведінкою</a:t>
            </a:r>
            <a:endParaRPr lang="en-US" sz="1700" dirty="0"/>
          </a:p>
        </p:txBody>
      </p:sp>
      <p:sp>
        <p:nvSpPr>
          <p:cNvPr id="13" name="Text 7"/>
          <p:cNvSpPr/>
          <p:nvPr/>
        </p:nvSpPr>
        <p:spPr>
          <a:xfrm>
            <a:off x="6258044" y="6917888"/>
            <a:ext cx="7600712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Сєченов довів, що психічні процеси мають рефлекторну природу. Всі дії, свідомі та несвідомі, підпорядковуються єдиним законам.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33368"/>
            <a:ext cx="10876478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Вчення про роль нервової системи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1715453" y="287047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Збудження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337863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Активація нервових процесів через зовнішні подразники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9432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7047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Гальмування</a:t>
            </a:r>
            <a:endParaRPr lang="en-US" sz="2300" dirty="0"/>
          </a:p>
        </p:txBody>
      </p:sp>
      <p:sp>
        <p:nvSpPr>
          <p:cNvPr id="8" name="Text 4"/>
          <p:cNvSpPr/>
          <p:nvPr/>
        </p:nvSpPr>
        <p:spPr>
          <a:xfrm>
            <a:off x="9937790" y="337863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Відкриття процесів центрального гальмування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82829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2304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Рівновага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9937790" y="583120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Динамічний баланс між збудженням і гальмуванням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80870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715453" y="532304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Регуляція</a:t>
            </a:r>
            <a:endParaRPr lang="en-US" sz="2300" dirty="0"/>
          </a:p>
        </p:txBody>
      </p:sp>
      <p:sp>
        <p:nvSpPr>
          <p:cNvPr id="16" name="Text 8"/>
          <p:cNvSpPr/>
          <p:nvPr/>
        </p:nvSpPr>
        <p:spPr>
          <a:xfrm>
            <a:off x="793790" y="583120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Цілісна система контролю всіх процесів організму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2020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5453" y="952024"/>
            <a:ext cx="7613094" cy="1435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5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Матеріалістичний підхід І.М. Сєченова</a:t>
            </a:r>
            <a:endParaRPr lang="en-US" sz="4500" dirty="0"/>
          </a:p>
        </p:txBody>
      </p:sp>
      <p:sp>
        <p:nvSpPr>
          <p:cNvPr id="4" name="Shape 1"/>
          <p:cNvSpPr/>
          <p:nvPr/>
        </p:nvSpPr>
        <p:spPr>
          <a:xfrm>
            <a:off x="765453" y="2715220"/>
            <a:ext cx="3697248" cy="2701052"/>
          </a:xfrm>
          <a:prstGeom prst="roundRect">
            <a:avLst>
              <a:gd name="adj" fmla="val 340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91791" y="2941558"/>
            <a:ext cx="3204567" cy="358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Єдність психіки і тіла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991791" y="3431500"/>
            <a:ext cx="3244572" cy="1749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Психічні процеси нерозривно пов'язані з фізіологічними. Свідомість – властивість високоорганізованої матерії мозку.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4681418" y="2715220"/>
            <a:ext cx="3697248" cy="2701052"/>
          </a:xfrm>
          <a:prstGeom prst="roundRect">
            <a:avLst>
              <a:gd name="adj" fmla="val 340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07756" y="2941558"/>
            <a:ext cx="3244572" cy="7174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Заперечення дуалізму</a:t>
            </a:r>
            <a:endParaRPr lang="en-US" sz="2250" dirty="0"/>
          </a:p>
        </p:txBody>
      </p:sp>
      <p:sp>
        <p:nvSpPr>
          <p:cNvPr id="9" name="Text 6"/>
          <p:cNvSpPr/>
          <p:nvPr/>
        </p:nvSpPr>
        <p:spPr>
          <a:xfrm>
            <a:off x="4907756" y="3790236"/>
            <a:ext cx="3244572" cy="1399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Критика уявлень про окреме існування душі. Обґрунтування матеріальної природи свідомості.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65453" y="5634990"/>
            <a:ext cx="7613094" cy="1642467"/>
          </a:xfrm>
          <a:prstGeom prst="roundRect">
            <a:avLst>
              <a:gd name="adj" fmla="val 559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91791" y="5861328"/>
            <a:ext cx="4158020" cy="358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Наукове пояснення психіки</a:t>
            </a:r>
            <a:endParaRPr lang="en-US" sz="2250" dirty="0"/>
          </a:p>
        </p:txBody>
      </p:sp>
      <p:sp>
        <p:nvSpPr>
          <p:cNvPr id="12" name="Text 9"/>
          <p:cNvSpPr/>
          <p:nvPr/>
        </p:nvSpPr>
        <p:spPr>
          <a:xfrm>
            <a:off x="991791" y="6351270"/>
            <a:ext cx="7160419" cy="699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Заміна метафізичних концепцій об'єктивними дослідженнями. Впровадження точних наукових методів.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0098" y="980242"/>
            <a:ext cx="12821603" cy="731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75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Внесок у становлення наукової психології</a:t>
            </a:r>
            <a:endParaRPr lang="en-US" sz="4600" dirty="0"/>
          </a:p>
        </p:txBody>
      </p:sp>
      <p:sp>
        <p:nvSpPr>
          <p:cNvPr id="3" name="Shape 1"/>
          <p:cNvSpPr/>
          <p:nvPr/>
        </p:nvSpPr>
        <p:spPr>
          <a:xfrm>
            <a:off x="780098" y="2157293"/>
            <a:ext cx="2178248" cy="1301710"/>
          </a:xfrm>
          <a:prstGeom prst="roundRect">
            <a:avLst>
              <a:gd name="adj" fmla="val 7192"/>
            </a:avLst>
          </a:prstGeom>
          <a:solidFill>
            <a:srgbClr val="CCCCCC"/>
          </a:solidFill>
          <a:ln w="7620">
            <a:solidFill>
              <a:srgbClr val="B2B2B2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476" y="2612231"/>
            <a:ext cx="313373" cy="39171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81231" y="2380178"/>
            <a:ext cx="4179332" cy="365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Експериментальний підхід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3181231" y="2879527"/>
            <a:ext cx="5608677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Впровадження лабораторних методів дослідження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69788" y="3443764"/>
            <a:ext cx="10669072" cy="15240"/>
          </a:xfrm>
          <a:prstGeom prst="roundRect">
            <a:avLst>
              <a:gd name="adj" fmla="val 614310"/>
            </a:avLst>
          </a:prstGeom>
          <a:solidFill>
            <a:srgbClr val="CCCCCC"/>
          </a:solidFill>
          <a:ln/>
        </p:spPr>
      </p:sp>
      <p:sp>
        <p:nvSpPr>
          <p:cNvPr id="8" name="Shape 5"/>
          <p:cNvSpPr/>
          <p:nvPr/>
        </p:nvSpPr>
        <p:spPr>
          <a:xfrm>
            <a:off x="780098" y="3570446"/>
            <a:ext cx="4356616" cy="1301710"/>
          </a:xfrm>
          <a:prstGeom prst="roundRect">
            <a:avLst>
              <a:gd name="adj" fmla="val 7192"/>
            </a:avLst>
          </a:prstGeom>
          <a:solidFill>
            <a:srgbClr val="D8AFF8"/>
          </a:solidFill>
          <a:ln w="7620">
            <a:solidFill>
              <a:srgbClr val="BE95DE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660" y="4025384"/>
            <a:ext cx="313373" cy="391716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59598" y="3793331"/>
            <a:ext cx="3926800" cy="365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Психофізіологічні основи</a:t>
            </a:r>
            <a:endParaRPr lang="en-US" sz="2300" dirty="0"/>
          </a:p>
        </p:txBody>
      </p:sp>
      <p:sp>
        <p:nvSpPr>
          <p:cNvPr id="11" name="Text 7"/>
          <p:cNvSpPr/>
          <p:nvPr/>
        </p:nvSpPr>
        <p:spPr>
          <a:xfrm>
            <a:off x="5359598" y="4292679"/>
            <a:ext cx="5629989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Розкриття фізіологічних механізмів психічних явищ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48156" y="4856917"/>
            <a:ext cx="8490704" cy="15240"/>
          </a:xfrm>
          <a:prstGeom prst="roundRect">
            <a:avLst>
              <a:gd name="adj" fmla="val 614310"/>
            </a:avLst>
          </a:prstGeom>
          <a:solidFill>
            <a:srgbClr val="D8AFF8"/>
          </a:solidFill>
          <a:ln/>
        </p:spPr>
      </p:sp>
      <p:sp>
        <p:nvSpPr>
          <p:cNvPr id="13" name="Shape 9"/>
          <p:cNvSpPr/>
          <p:nvPr/>
        </p:nvSpPr>
        <p:spPr>
          <a:xfrm>
            <a:off x="780098" y="4983599"/>
            <a:ext cx="6535103" cy="1658303"/>
          </a:xfrm>
          <a:prstGeom prst="roundRect">
            <a:avLst>
              <a:gd name="adj" fmla="val 5646"/>
            </a:avLst>
          </a:prstGeom>
          <a:solidFill>
            <a:srgbClr val="5E98F1"/>
          </a:solidFill>
          <a:ln w="7620">
            <a:solidFill>
              <a:srgbClr val="447ED7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0962" y="5616892"/>
            <a:ext cx="313373" cy="391716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38085" y="5206484"/>
            <a:ext cx="3459718" cy="365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Об'єктивна психологія</a:t>
            </a:r>
            <a:endParaRPr lang="en-US" sz="2300" dirty="0"/>
          </a:p>
        </p:txBody>
      </p:sp>
      <p:sp>
        <p:nvSpPr>
          <p:cNvPr id="16" name="Text 11"/>
          <p:cNvSpPr/>
          <p:nvPr/>
        </p:nvSpPr>
        <p:spPr>
          <a:xfrm>
            <a:off x="7538085" y="5705832"/>
            <a:ext cx="6089333" cy="713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Заклав фундамент для вивчення поведінки науковими методами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80098" y="6892647"/>
            <a:ext cx="13070205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Сєченов запропонував розглядати психологію як природничу науку з власними законами і методами дослідження.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8758" y="782955"/>
            <a:ext cx="7599283" cy="1448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700"/>
              </a:lnSpc>
              <a:buNone/>
            </a:pPr>
            <a:r>
              <a:rPr lang="en-US" sz="45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Вплив ідей Сєченова на сучасну психологію</a:t>
            </a:r>
            <a:endParaRPr lang="en-US" sz="4550" dirty="0"/>
          </a:p>
        </p:txBody>
      </p:sp>
      <p:sp>
        <p:nvSpPr>
          <p:cNvPr id="4" name="Shape 1"/>
          <p:cNvSpPr/>
          <p:nvPr/>
        </p:nvSpPr>
        <p:spPr>
          <a:xfrm>
            <a:off x="6258758" y="2810470"/>
            <a:ext cx="496491" cy="496491"/>
          </a:xfrm>
          <a:prstGeom prst="roundRect">
            <a:avLst>
              <a:gd name="adj" fmla="val 18670"/>
            </a:avLst>
          </a:prstGeom>
          <a:solidFill>
            <a:srgbClr val="D8AFF8"/>
          </a:solidFill>
          <a:ln w="7620">
            <a:solidFill>
              <a:srgbClr val="BE95DE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232" y="2841486"/>
            <a:ext cx="347543" cy="43445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75872" y="2810470"/>
            <a:ext cx="2896553" cy="3620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Науковий метод</a:t>
            </a:r>
            <a:endParaRPr lang="en-US" sz="2250" dirty="0"/>
          </a:p>
        </p:txBody>
      </p:sp>
      <p:sp>
        <p:nvSpPr>
          <p:cNvPr id="7" name="Text 3"/>
          <p:cNvSpPr/>
          <p:nvPr/>
        </p:nvSpPr>
        <p:spPr>
          <a:xfrm>
            <a:off x="6975872" y="3304937"/>
            <a:ext cx="2972276" cy="21188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Сучасна психологія використовує експериментальні методи, започатковані Сєченовим. Доказовий підхід став стандартом науки.</a:t>
            </a:r>
            <a:endParaRPr lang="en-US" sz="1700" dirty="0"/>
          </a:p>
        </p:txBody>
      </p:sp>
      <p:sp>
        <p:nvSpPr>
          <p:cNvPr id="8" name="Shape 4"/>
          <p:cNvSpPr/>
          <p:nvPr/>
        </p:nvSpPr>
        <p:spPr>
          <a:xfrm>
            <a:off x="10168771" y="2810470"/>
            <a:ext cx="496491" cy="496491"/>
          </a:xfrm>
          <a:prstGeom prst="roundRect">
            <a:avLst>
              <a:gd name="adj" fmla="val 18670"/>
            </a:avLst>
          </a:prstGeom>
          <a:solidFill>
            <a:srgbClr val="D8AFF8"/>
          </a:solidFill>
          <a:ln w="7620">
            <a:solidFill>
              <a:srgbClr val="BE95DE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3245" y="2841486"/>
            <a:ext cx="347543" cy="43445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885884" y="2810470"/>
            <a:ext cx="2972276" cy="7241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Наукова спадкоємність</a:t>
            </a:r>
            <a:endParaRPr lang="en-US" sz="2250" dirty="0"/>
          </a:p>
        </p:txBody>
      </p:sp>
      <p:sp>
        <p:nvSpPr>
          <p:cNvPr id="11" name="Text 6"/>
          <p:cNvSpPr/>
          <p:nvPr/>
        </p:nvSpPr>
        <p:spPr>
          <a:xfrm>
            <a:off x="10885884" y="3667006"/>
            <a:ext cx="2972276" cy="1412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Ідеї вплинули на роботи Павлова і Бехтєрева. Їхні теорії стали основою сучасної нейронауки.</a:t>
            </a:r>
            <a:endParaRPr lang="en-US" sz="1700" dirty="0"/>
          </a:p>
        </p:txBody>
      </p:sp>
      <p:sp>
        <p:nvSpPr>
          <p:cNvPr id="12" name="Shape 7"/>
          <p:cNvSpPr/>
          <p:nvPr/>
        </p:nvSpPr>
        <p:spPr>
          <a:xfrm>
            <a:off x="6258758" y="5892641"/>
            <a:ext cx="496491" cy="496491"/>
          </a:xfrm>
          <a:prstGeom prst="roundRect">
            <a:avLst>
              <a:gd name="adj" fmla="val 18670"/>
            </a:avLst>
          </a:prstGeom>
          <a:solidFill>
            <a:srgbClr val="D8AFF8"/>
          </a:solidFill>
          <a:ln w="7620">
            <a:solidFill>
              <a:srgbClr val="BE95DE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3232" y="5923657"/>
            <a:ext cx="347543" cy="43445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975872" y="5892641"/>
            <a:ext cx="3415665" cy="3620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Клінічне застосування</a:t>
            </a:r>
            <a:endParaRPr lang="en-US" sz="2250" dirty="0"/>
          </a:p>
        </p:txBody>
      </p:sp>
      <p:sp>
        <p:nvSpPr>
          <p:cNvPr id="15" name="Text 9"/>
          <p:cNvSpPr/>
          <p:nvPr/>
        </p:nvSpPr>
        <p:spPr>
          <a:xfrm>
            <a:off x="6975872" y="6387108"/>
            <a:ext cx="6882170" cy="10594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Нейропсихологія використовує концепції Сєченова для діагностики та лікування. Рефлекторна теорія допомагає розуміти патології.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48351"/>
            <a:ext cx="11795522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Критика та обмеження ідей Сєченова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3359587"/>
            <a:ext cx="4380905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Фізіологічний редукціонізм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3958471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Надмірне зведення складних психічних явищ до простих фізіологічних механізмів. Ігнорування унікальності людської свідомості.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251252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Сучасні дослідники вказують на обмеженість такого підходу при вивченні вищих психічних функцій.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359587"/>
            <a:ext cx="420207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Соціокультурний контекст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7599521" y="3958471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Недостатня увага до впливу соціального середовища та культури. Психіка формується не лише біологічно, але й соціально.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5251252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Сучасна психологія підкреслює важливість соціальних факторів у формуванні особистості.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518</Words>
  <Application>Microsoft Office PowerPoint</Application>
  <PresentationFormat>Довільний</PresentationFormat>
  <Paragraphs>88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Petrona Bold</vt:lpstr>
      <vt:lpstr>Arial</vt:lpstr>
      <vt:lpstr>Inter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Kharytonov Nikita</cp:lastModifiedBy>
  <cp:revision>1</cp:revision>
  <dcterms:created xsi:type="dcterms:W3CDTF">2025-04-17T05:48:35Z</dcterms:created>
  <dcterms:modified xsi:type="dcterms:W3CDTF">2025-04-17T06:13:33Z</dcterms:modified>
</cp:coreProperties>
</file>