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27" r:id="rId13"/>
    <p:sldId id="309" r:id="rId14"/>
    <p:sldId id="328" r:id="rId15"/>
    <p:sldId id="329" r:id="rId16"/>
    <p:sldId id="330" r:id="rId17"/>
    <p:sldId id="331" r:id="rId18"/>
    <p:sldId id="333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25.04.2024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66868" y="1481364"/>
            <a:ext cx="5105400" cy="1920204"/>
          </a:xfrm>
        </p:spPr>
        <p:txBody>
          <a:bodyPr/>
          <a:lstStyle/>
          <a:p>
            <a:r>
              <a:rPr lang="ru-RU" sz="3200" dirty="0"/>
              <a:t>КОРОТКОСТРОКОВИЙ ПРОГНОЗ ФІНАНСОВОГО</a:t>
            </a:r>
            <a:br>
              <a:rPr lang="ru-RU" sz="3200" dirty="0"/>
            </a:br>
            <a:r>
              <a:rPr lang="ru-RU" sz="3200" dirty="0"/>
              <a:t>СТАНУ ПІДПРИЄМСТВА</a:t>
            </a:r>
            <a:br>
              <a:rPr lang="ru-RU" sz="3200" i="1" dirty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1115616" y="476672"/>
            <a:ext cx="65008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2. За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набором прогнозованих показників: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методи, в яких прогнозується один або кілька окремих показників, що становлять найбільший інтерес і значущість для аналітика;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методи побудови прогнозних форм звітності, коли на основі аналізу даних минулих періодів прогнозується кожна стаття (укрупнена стаття) балансу і звіту про фінансові результати. </a:t>
            </a:r>
          </a:p>
        </p:txBody>
      </p:sp>
    </p:spTree>
    <p:extLst>
      <p:ext uri="{BB962C8B-B14F-4D97-AF65-F5344CB8AC3E}">
        <p14:creationId xmlns:p14="http://schemas.microsoft.com/office/powerpoint/2010/main" val="174261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642919"/>
            <a:ext cx="70723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характером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результативної і факторних ознак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детерміновані методи – припускають наявність функціональних жорстко детермінованих зв’язків, коли кожному значенню факторної ознаки відповідає цілком визначене невипадкове значення результативної ознаки;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стохастичні методи – припускають імовірнісний характер як прогнозу, так і самого зв’язку між показниками, що досліджуються;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методи експертних оцінок – передбачають багатоступінчасте опитування експертів за спеціальними схемами і обробку отриманих результатів за допомогою інструментарію економічної статистики.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642919"/>
            <a:ext cx="7072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85795"/>
            <a:ext cx="66437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4. За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складом критеріїв: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однокритеріальні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методи – застосовуються при побудові моделей комплексного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однокритеріального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оцінювання фінансового стану підприємства, де в якості критерія виступає ймовірність настання банкрутства;</a:t>
            </a:r>
          </a:p>
          <a:p>
            <a:pPr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багатокритеріальні методи – спрямовані на отримання, обробку та подання інформації про властивості об’єктів.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928670"/>
            <a:ext cx="592933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5. За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характером прогнозної інформації: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пророковані (предикативні) методи, що використовуються при побудові предикативних моделей з метою прогнозування доходів і майбутнього фінансового стану підприємства;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описові (дескриптивні) методи, що застосовуються у дескриптивних моделях, які будуються на основі даних фінансової звітності підприємства і передбачають проведення вертикального і горизонтального аналізу показників, розрахунок аналітичних коефіцієнтів.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69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28604"/>
            <a:ext cx="68580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Формування прогнозної фінансової звітності</a:t>
            </a:r>
          </a:p>
          <a:p>
            <a:pPr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Історична звітність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фіксує результати господарювання за визначений період.</a:t>
            </a:r>
          </a:p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Прогнозна фінансова звітність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формується до початку господарської діяльності відповідно до обраної стратегії підприємства.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 результатами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короткострокового фінансового прогнозування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розробляються три основні документи: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прогноз руху грошових коштів;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прогноз звіту про фінансові результати;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прогноз бухгалтерського балансу.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12845"/>
            <a:ext cx="678661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b="1" i="1" dirty="0">
                <a:latin typeface="Times New Roman" pitchFamily="18" charset="0"/>
                <a:cs typeface="Times New Roman" pitchFamily="18" charset="0"/>
              </a:rPr>
              <a:t>Дані, що включаються у короткострокові фінансові прогнози, характеризують такі параметри: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фінансову стратегію підприємства;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результати фінансового аналізу за попередній період;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планові обсяги виробництва і реалізації продукції, а також інші економічні показники операційної діяльності підприємства;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систему розроблених на підприємстві норм і нормативів витрат окремих видів ресурсів;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чинну систему оподаткування;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чинну систему норм амортизаційних відрахувань;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середні ставки кредитного і депозитного відсотків на фінансовому ринку тощо.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85794"/>
            <a:ext cx="64294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Прогноз руху грошових коштів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розробляється з урахуванням їх надходження, витрачання та розрахунку чистого грошового потоку (надлишок або дефіцит). Фактично він відображає грошові потоки за операційною, інвестиційною та фінансовою діяльністю.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Метою розроблення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прогнозного балансу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є визначення необхідного приросту окремих видів активів із забезпеченням їх внутрішньої збалансованості, а також формування оптимальної структури капіталу, яка забезпечувала б достатню фінансову стійкість підприємства в майбутньому.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305342"/>
            <a:ext cx="678661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консервативна,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агресивна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компромісна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Консервативна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постійної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половина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потреба.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7"/>
            <a:ext cx="70009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Сутність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агресивної політики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полягає у тому, що власний капітал і довгострокові зобов’язання, які разом становлять постійні пасиви підприємства, використовуються тільки для формування необоротних активів.</a:t>
            </a:r>
          </a:p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Компромісна політика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дозволяє досягти компромісу між вартістю капіталу та ризиком недостатності фінансових ресурсів. Ця політика передбачає фінансування необоротних активів і постійної частини оборотних активів за рахунок довгострокових власних і залучених джерел коштів, а змінної частини оборотних активів – за рахунок поточних зобов’язань.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85778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2800" b="1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i="1" dirty="0"/>
              <a:t>1. </a:t>
            </a:r>
            <a:r>
              <a:rPr lang="ru-RU" sz="2800" i="1" dirty="0" err="1"/>
              <a:t>Сутність</a:t>
            </a:r>
            <a:r>
              <a:rPr lang="ru-RU" sz="2800" i="1" dirty="0"/>
              <a:t>, </a:t>
            </a:r>
            <a:r>
              <a:rPr lang="ru-RU" sz="2800" i="1" dirty="0" err="1"/>
              <a:t>етапи</a:t>
            </a:r>
            <a:r>
              <a:rPr lang="ru-RU" sz="2800" i="1" dirty="0"/>
              <a:t> та </a:t>
            </a:r>
            <a:r>
              <a:rPr lang="ru-RU" sz="2800" i="1" dirty="0" err="1"/>
              <a:t>методи</a:t>
            </a:r>
            <a:r>
              <a:rPr lang="ru-RU" sz="2800" i="1" dirty="0"/>
              <a:t> </a:t>
            </a:r>
            <a:r>
              <a:rPr lang="ru-RU" sz="2800" i="1" dirty="0" err="1"/>
              <a:t>прогнозування</a:t>
            </a:r>
            <a:r>
              <a:rPr lang="ru-RU" sz="2800" i="1" dirty="0"/>
              <a:t> </a:t>
            </a:r>
            <a:r>
              <a:rPr lang="ru-RU" sz="2800" i="1" dirty="0" err="1"/>
              <a:t>фінансового</a:t>
            </a:r>
            <a:r>
              <a:rPr lang="ru-RU" sz="2800" i="1" dirty="0"/>
              <a:t> стану </a:t>
            </a:r>
            <a:r>
              <a:rPr lang="ru-RU" sz="2800" i="1" dirty="0" err="1"/>
              <a:t>підприємства</a:t>
            </a:r>
            <a:endParaRPr lang="ru-RU" sz="2800" i="1" dirty="0"/>
          </a:p>
          <a:p>
            <a:pPr algn="just"/>
            <a:r>
              <a:rPr lang="ru-RU" sz="2800" i="1" dirty="0"/>
              <a:t>2. </a:t>
            </a:r>
            <a:r>
              <a:rPr lang="ru-RU" sz="2800" i="1" dirty="0" err="1"/>
              <a:t>Формування</a:t>
            </a:r>
            <a:r>
              <a:rPr lang="ru-RU" sz="2800" i="1" dirty="0"/>
              <a:t> </a:t>
            </a:r>
            <a:r>
              <a:rPr lang="ru-RU" sz="2800" i="1" dirty="0" err="1"/>
              <a:t>прогнозної</a:t>
            </a:r>
            <a:r>
              <a:rPr lang="ru-RU" sz="2800" i="1" dirty="0"/>
              <a:t> </a:t>
            </a:r>
            <a:r>
              <a:rPr lang="ru-RU" sz="2800" i="1" dirty="0" err="1"/>
              <a:t>фінансової</a:t>
            </a:r>
            <a:r>
              <a:rPr lang="ru-RU" sz="2800" i="1" dirty="0"/>
              <a:t> </a:t>
            </a:r>
            <a:r>
              <a:rPr lang="ru-RU" sz="2800" i="1" dirty="0" err="1"/>
              <a:t>звітності</a:t>
            </a:r>
            <a:endParaRPr lang="ru-RU" sz="2800" i="1" dirty="0"/>
          </a:p>
          <a:p>
            <a:pPr algn="just"/>
            <a:r>
              <a:rPr lang="ru-RU" sz="2800" i="1"/>
              <a:t>3</a:t>
            </a:r>
            <a:r>
              <a:rPr lang="ru-RU" sz="2800" i="1" dirty="0"/>
              <a:t>. </a:t>
            </a:r>
            <a:r>
              <a:rPr lang="ru-RU" sz="2800" i="1" dirty="0" err="1"/>
              <a:t>Багатофакторні</a:t>
            </a:r>
            <a:r>
              <a:rPr lang="ru-RU" sz="2800" i="1" dirty="0"/>
              <a:t> </a:t>
            </a:r>
            <a:r>
              <a:rPr lang="ru-RU" sz="2800" i="1" dirty="0" err="1"/>
              <a:t>моделі</a:t>
            </a:r>
            <a:r>
              <a:rPr lang="ru-RU" sz="2800" i="1" dirty="0"/>
              <a:t> </a:t>
            </a:r>
            <a:r>
              <a:rPr lang="ru-RU" sz="2800" i="1" dirty="0" err="1"/>
              <a:t>діагностики</a:t>
            </a:r>
            <a:r>
              <a:rPr lang="ru-RU" sz="2800" i="1" dirty="0"/>
              <a:t> </a:t>
            </a:r>
            <a:r>
              <a:rPr lang="ru-RU" sz="2800" i="1" dirty="0" err="1"/>
              <a:t>ймовірності</a:t>
            </a:r>
            <a:r>
              <a:rPr lang="ru-RU" sz="2800" i="1" dirty="0"/>
              <a:t> </a:t>
            </a:r>
            <a:r>
              <a:rPr lang="ru-RU" sz="2800" i="1" dirty="0" err="1"/>
              <a:t>банкрутства</a:t>
            </a:r>
            <a:endParaRPr lang="ru-RU" sz="2800" i="1" dirty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714356"/>
            <a:ext cx="68580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Прогноз 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це науково обґрунтоване судження про можливий стан об’єкта в майбутньому, про альтернативні шляхи його розвитку та терміни їх реалізації.</a:t>
            </a:r>
          </a:p>
          <a:p>
            <a:pPr algn="just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Прогнозування 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це наукове виявлення імовірних шляхів та результатів розвитку соціально-економічних явищ та процесів на підставі аналізу тенденцій розвитку.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785794"/>
            <a:ext cx="678661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Види економічних прогнозів:</a:t>
            </a:r>
          </a:p>
          <a:p>
            <a:pPr marL="457200" indent="-457200" algn="just">
              <a:buAutoNum type="arabicPeriod"/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За масштабом прогнозування: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мікро- і макроекономічні прогнози;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За функціональним призначенням (напрямами прогнозування):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пошукові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прогнозування того, як розвиватиметься об’єкт дослідження при збереженні існуючих тенденцій розвитку;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нормативні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визначення шляхів і термінів досягнення можливого стану об’єкта прогнозування в майбутньому, прийнятого як мета. </a:t>
            </a:r>
          </a:p>
          <a:p>
            <a:pPr marL="457200" indent="-457200" algn="just"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83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8847"/>
            <a:ext cx="68580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3. За часом упередження (прогнозованим періодом):</a:t>
            </a:r>
          </a:p>
          <a:p>
            <a:pPr algn="just">
              <a:buFontTx/>
              <a:buChar char="-"/>
            </a:pP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оперативні 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період прогнозування до одного місяця; ґрунтуються на припущенні, що в прогнозованому періоді не відбудеться суттєвих як кількісних, так і якісних змін в об’єкті дослідження; </a:t>
            </a:r>
          </a:p>
          <a:p>
            <a:pPr algn="just">
              <a:buFontTx/>
              <a:buChar char="-"/>
            </a:pP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 короткострокові 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 одного місяця до року;  </a:t>
            </a:r>
          </a:p>
          <a:p>
            <a:pPr algn="just">
              <a:buFontTx/>
              <a:buChar char="-"/>
            </a:pP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– від одного до п’яти років; </a:t>
            </a:r>
          </a:p>
          <a:p>
            <a:pPr algn="just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- довгострокові 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не менше п’яти років.</a:t>
            </a:r>
          </a:p>
        </p:txBody>
      </p:sp>
    </p:spTree>
    <p:extLst>
      <p:ext uri="{BB962C8B-B14F-4D97-AF65-F5344CB8AC3E}">
        <p14:creationId xmlns:p14="http://schemas.microsoft.com/office/powerpoint/2010/main" val="6387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0426" y="1064930"/>
            <a:ext cx="725916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Фінансове прогнозування дає змогу знайти відповіді на такі питання: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які грошові кошти може мати підприємство у своєму розпорядженні;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які джерела їх надходження;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чи достатньо фінансових ресурсів для виконання фінансових завдань;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яка частина коштів має бути перерахована в бюджет, банкам та іншим кредиторам;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як повинен здійснюватися розподіл прибутку та його використання на підприємстві.</a:t>
            </a:r>
            <a:endParaRPr kumimoji="0" lang="uk-UA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007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785795"/>
            <a:ext cx="6143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Методика фінансового прогнозування складається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з трьох етапів: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 підготовчий етап, на якому здійснюється збір та первинна обробка інформації про фінансовий стан підприємства;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аналіз фінансового стану підприємства, який дозволяє виявити основні фактори, що впливають на його зміну;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прогнозування фінансового стану та його моделювання в залежності від цілей прогнозування.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19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500042"/>
            <a:ext cx="70009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Джерела прогнозної інформації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 накопичений досвід, що ґрунтується на знанні закономірностей перебігу і розвитку явищ, процесів, подій;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екстраполяція існуючої тенденції, закон розвитку якої в минулому і на сьогодні досить відомий;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побудова моделей прогнозованих об’єктів щодо очікуваних або намічених умов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147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751344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Класифікація методів прогнозування фінансового стану підприємства: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За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ступенем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формалізованості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 методичного підходу: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кількісні методи – передбачають використання нормативно-законодавчих актів і, як правило, побудовані на основі стохастичного факторного, параметричного, порівняльного та детермінованого факторного аналізу;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якісні методи – ґрунтуються на системі якісних характеристик, що виступають основою експертних оцінок;</a:t>
            </a:r>
          </a:p>
          <a:p>
            <a:pPr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комбіновані методи – передбачають розрахунок комплексних показників із застосуванням експертних оцінок.</a:t>
            </a:r>
          </a:p>
        </p:txBody>
      </p:sp>
    </p:spTree>
    <p:extLst>
      <p:ext uri="{BB962C8B-B14F-4D97-AF65-F5344CB8AC3E}">
        <p14:creationId xmlns:p14="http://schemas.microsoft.com/office/powerpoint/2010/main" val="2954130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1277</TotalTime>
  <Words>943</Words>
  <Application>Microsoft Office PowerPoint</Application>
  <PresentationFormat>Экран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Calibri</vt:lpstr>
      <vt:lpstr>Times New Roman</vt:lpstr>
      <vt:lpstr>Trebuchet MS</vt:lpstr>
      <vt:lpstr>Wingdings</vt:lpstr>
      <vt:lpstr>Wingdings 2</vt:lpstr>
      <vt:lpstr>Изящная</vt:lpstr>
      <vt:lpstr>КОРОТКОСТРОКОВИЙ ПРОГНОЗ ФІНАНСОВОГО СТАНУ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230</cp:revision>
  <dcterms:created xsi:type="dcterms:W3CDTF">2013-11-10T19:44:41Z</dcterms:created>
  <dcterms:modified xsi:type="dcterms:W3CDTF">2024-04-25T09:24:57Z</dcterms:modified>
</cp:coreProperties>
</file>