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embeddedFontLst>
    <p:embeddedFont>
      <p:font typeface="Robot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italic.fntdata"/><Relationship Id="rId12" Type="http://schemas.openxmlformats.org/officeDocument/2006/relationships/slide" Target="slides/slide7.xml"/><Relationship Id="rId56"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8fc5817b49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8fc5817b49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fc5817b4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fc5817b4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fc5817b49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8fc5817b49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fc5817b49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fc5817b49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8fc5817b49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8fc5817b49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8fc5817b49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8fc5817b49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fc5817b49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fc5817b49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fc5817b4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8fc5817b4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fc5817b4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fc5817b4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fc5817b4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fc5817b4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fc5817b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fc5817b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8fc5817b4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8fc5817b4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fc5817b4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8fc5817b4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fc5817b4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8fc5817b4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8fc5817b4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8fc5817b4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fc5817b4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fc5817b4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fc5817b4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8fc5817b4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8fc5817b4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8fc5817b4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8fc5817b49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8fc5817b49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8fc5817b4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8fc5817b4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8fc5817b49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8fc5817b49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8fc5817b4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8fc5817b4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8fc5817b49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8fc5817b49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fc5817b49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8fc5817b49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8fc5817b4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8fc5817b49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8fc5817b49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8fc5817b4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8fc5817b4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8fc5817b4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fc5817b49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fc5817b49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fc5817b49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8fc5817b49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fc5817b49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8fc5817b49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fc5817b49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8fc5817b49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fc5817b49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8fc5817b49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8fc5817b4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8fc5817b4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8fc5817b49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8fc5817b4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8fc5817b49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8fc5817b49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8fc5817b49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8fc5817b49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8fc5817b49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8fc5817b49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8fc5817b49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8fc5817b49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fc5817b49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8fc5817b49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8fc5817b49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8fc5817b49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8fc5817b4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8fc5817b4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8fc5817b49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8fc5817b49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8fc5817b49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8fc5817b49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fc5817b4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fc5817b4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8fc5817b4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8fc5817b4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fc5817b4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fc5817b4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fc5817b4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fc5817b4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fc5817b4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fc5817b4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creately.com/blog/diagrams/uml-diagram-types-examp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edrawmax.com/templates/search?keyword=idef0" TargetMode="External"/><Relationship Id="rId4" Type="http://schemas.openxmlformats.org/officeDocument/2006/relationships/hyperlink" Target="https://app.diagrams.net/" TargetMode="External"/><Relationship Id="rId5" Type="http://schemas.openxmlformats.org/officeDocument/2006/relationships/hyperlink" Target="https://clickup.com/blog/draw-io-alternativ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artofba.com/uk/post/data-flow-diagrams-dfd-explained-1" TargetMode="Externa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learn.ztu.edu.ua/course/view.php?id=4142" TargetMode="External"/><Relationship Id="rId4" Type="http://schemas.openxmlformats.org/officeDocument/2006/relationships/hyperlink" Target="https://learn.ztu.edu.ua/course/view.php?id=5752" TargetMode="External"/><Relationship Id="rId5"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mailto:kkn_vra@ztu.edu.u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uk"/>
              <a:t>лекція 1</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Eтапи 2</a:t>
            </a:r>
            <a:endParaRPr/>
          </a:p>
        </p:txBody>
      </p:sp>
      <p:sp>
        <p:nvSpPr>
          <p:cNvPr id="107" name="Google Shape;10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AutoNum type="arabicPeriod" startAt="6"/>
            </a:pPr>
            <a:r>
              <a:rPr lang="uk"/>
              <a:t>На наступному етапі проектування інформаційної системи слід визначити життєвий цикл кожного з перелічених раніше класів, тобто скласти перелік станів i переходів між ними. Для цього в UML передбачено побудову діаграм станів, які грунтуються на використанні апарату дискретної логіки i кінцевих автоматів. </a:t>
            </a:r>
            <a:endParaRPr/>
          </a:p>
          <a:p>
            <a:pPr indent="-325755" lvl="0" marL="457200" rtl="0" algn="l">
              <a:spcBef>
                <a:spcPts val="0"/>
              </a:spcBef>
              <a:spcAft>
                <a:spcPts val="0"/>
              </a:spcAft>
              <a:buSzPct val="100000"/>
              <a:buAutoNum type="arabicPeriod" startAt="6"/>
            </a:pPr>
            <a:r>
              <a:rPr lang="uk"/>
              <a:t>Після визначення станів життсвого циклу всіх наявних класів доцільно відобразити взаемодїі між ïx об’ектами, які знаходяться в різних станах. Тут допомогти може побудова UML-діаграми послідовностей, яка надає можливість показати не лише об'єкти різних класів в різних станах, але й обмін повідомленнями між ними. </a:t>
            </a:r>
            <a:endParaRPr/>
          </a:p>
          <a:p>
            <a:pPr indent="-325755" lvl="0" marL="457200" rtl="0" algn="l">
              <a:spcBef>
                <a:spcPts val="0"/>
              </a:spcBef>
              <a:spcAft>
                <a:spcPts val="0"/>
              </a:spcAft>
              <a:buSzPct val="100000"/>
              <a:buAutoNum type="arabicPeriod" startAt="6"/>
            </a:pPr>
            <a:r>
              <a:rPr lang="uk"/>
              <a:t>Однак крім технічних аспектів проектування i реалізації програмного забезпечення варто також описати технологію роботи з ним, тобто процеси розробки та експлуатації. 3 цісю метою в UML можна скористатись засобами діаграми діяльності, яка дозволяс описати логічну послідовність дій та ïx виконавців, а також показати пов'язані з процесами об'єкти. Отже, UML-діаграми діяльності детально відображають алгоритми виконання процесів</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705998" y="0"/>
            <a:ext cx="7732003"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Приклади діаграм</a:t>
            </a:r>
            <a:endParaRPr/>
          </a:p>
        </p:txBody>
      </p:sp>
      <p:sp>
        <p:nvSpPr>
          <p:cNvPr id="118" name="Google Shape;11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u="sng">
                <a:solidFill>
                  <a:schemeClr val="hlink"/>
                </a:solidFill>
                <a:hlinkClick r:id="rId3"/>
              </a:rPr>
              <a:t>https://creately.com/blog/diagrams/uml-diagram-types-examples</a:t>
            </a:r>
            <a:r>
              <a:rPr lang="uk"/>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Інструменти</a:t>
            </a:r>
            <a:endParaRPr/>
          </a:p>
        </p:txBody>
      </p:sp>
      <p:pic>
        <p:nvPicPr>
          <p:cNvPr id="124" name="Google Shape;124;p25"/>
          <p:cNvPicPr preferRelativeResize="0"/>
          <p:nvPr/>
        </p:nvPicPr>
        <p:blipFill>
          <a:blip r:embed="rId3">
            <a:alphaModFix/>
          </a:blip>
          <a:stretch>
            <a:fillRect/>
          </a:stretch>
        </p:blipFill>
        <p:spPr>
          <a:xfrm>
            <a:off x="2295663" y="290250"/>
            <a:ext cx="6536625" cy="4853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6"/>
          <p:cNvPicPr preferRelativeResize="0"/>
          <p:nvPr/>
        </p:nvPicPr>
        <p:blipFill>
          <a:blip r:embed="rId3">
            <a:alphaModFix/>
          </a:blip>
          <a:stretch>
            <a:fillRect/>
          </a:stretch>
        </p:blipFill>
        <p:spPr>
          <a:xfrm>
            <a:off x="1316513" y="112375"/>
            <a:ext cx="6510969"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Cучасні інструменти</a:t>
            </a:r>
            <a:endParaRPr/>
          </a:p>
        </p:txBody>
      </p:sp>
      <p:sp>
        <p:nvSpPr>
          <p:cNvPr id="135" name="Google Shape;13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01625" lvl="0" marL="457200" rtl="0" algn="l">
              <a:spcBef>
                <a:spcPts val="0"/>
              </a:spcBef>
              <a:spcAft>
                <a:spcPts val="0"/>
              </a:spcAft>
              <a:buClr>
                <a:srgbClr val="1D2125"/>
              </a:buClr>
              <a:buSzPts val="1150"/>
              <a:buFont typeface="Roboto"/>
              <a:buAutoNum type="arabicPeriod"/>
            </a:pPr>
            <a:r>
              <a:rPr lang="uk" sz="1150">
                <a:solidFill>
                  <a:srgbClr val="1D2125"/>
                </a:solidFill>
                <a:highlight>
                  <a:srgbClr val="FFFFFF"/>
                </a:highlight>
                <a:latin typeface="Roboto"/>
                <a:ea typeface="Roboto"/>
                <a:cs typeface="Roboto"/>
                <a:sym typeface="Roboto"/>
              </a:rPr>
              <a:t>EdrawMax: </a:t>
            </a:r>
            <a:r>
              <a:rPr lang="uk" sz="1150">
                <a:solidFill>
                  <a:srgbClr val="0F6CBF"/>
                </a:solidFill>
                <a:highlight>
                  <a:srgbClr val="FFFFFF"/>
                </a:highlight>
                <a:uFill>
                  <a:noFill/>
                </a:uFill>
                <a:latin typeface="Roboto"/>
                <a:ea typeface="Roboto"/>
                <a:cs typeface="Roboto"/>
                <a:sym typeface="Roboto"/>
                <a:hlinkClick r:id="rId3">
                  <a:extLst>
                    <a:ext uri="{A12FA001-AC4F-418D-AE19-62706E023703}">
                      <ahyp:hlinkClr val="tx"/>
                    </a:ext>
                  </a:extLst>
                </a:hlinkClick>
              </a:rPr>
              <a:t>https://www.edrawmax.com/templates/search?keyword=idef0</a:t>
            </a:r>
            <a:endParaRPr sz="1150">
              <a:solidFill>
                <a:srgbClr val="1D2125"/>
              </a:solidFill>
              <a:highlight>
                <a:srgbClr val="FFFFFF"/>
              </a:highlight>
              <a:latin typeface="Roboto"/>
              <a:ea typeface="Roboto"/>
              <a:cs typeface="Roboto"/>
              <a:sym typeface="Roboto"/>
            </a:endParaRPr>
          </a:p>
          <a:p>
            <a:pPr indent="-301625" lvl="0" marL="457200" rtl="0" algn="l">
              <a:spcBef>
                <a:spcPts val="0"/>
              </a:spcBef>
              <a:spcAft>
                <a:spcPts val="0"/>
              </a:spcAft>
              <a:buClr>
                <a:srgbClr val="1D2125"/>
              </a:buClr>
              <a:buSzPts val="1150"/>
              <a:buFont typeface="Roboto"/>
              <a:buAutoNum type="arabicPeriod"/>
            </a:pPr>
            <a:r>
              <a:rPr lang="uk" sz="1150">
                <a:solidFill>
                  <a:srgbClr val="1D2125"/>
                </a:solidFill>
                <a:highlight>
                  <a:srgbClr val="FFFFFF"/>
                </a:highlight>
                <a:latin typeface="Roboto"/>
                <a:ea typeface="Roboto"/>
                <a:cs typeface="Roboto"/>
                <a:sym typeface="Roboto"/>
              </a:rPr>
              <a:t>draw.io: </a:t>
            </a:r>
            <a:r>
              <a:rPr lang="uk" sz="1150" u="sng">
                <a:solidFill>
                  <a:schemeClr val="hlink"/>
                </a:solidFill>
                <a:highlight>
                  <a:srgbClr val="FFFFFF"/>
                </a:highlight>
                <a:latin typeface="Roboto"/>
                <a:ea typeface="Roboto"/>
                <a:cs typeface="Roboto"/>
                <a:sym typeface="Roboto"/>
                <a:hlinkClick r:id="rId4"/>
              </a:rPr>
              <a:t>https://app.diagrams.net/</a:t>
            </a:r>
            <a:r>
              <a:rPr lang="uk" sz="1150">
                <a:solidFill>
                  <a:srgbClr val="1D2125"/>
                </a:solidFill>
                <a:highlight>
                  <a:srgbClr val="FFFFFF"/>
                </a:highlight>
                <a:latin typeface="Roboto"/>
                <a:ea typeface="Roboto"/>
                <a:cs typeface="Roboto"/>
                <a:sym typeface="Roboto"/>
              </a:rPr>
              <a:t> </a:t>
            </a:r>
            <a:endParaRPr sz="1150">
              <a:solidFill>
                <a:srgbClr val="1D2125"/>
              </a:solidFill>
              <a:highlight>
                <a:srgbClr val="FFFFFF"/>
              </a:highlight>
              <a:latin typeface="Roboto"/>
              <a:ea typeface="Roboto"/>
              <a:cs typeface="Roboto"/>
              <a:sym typeface="Roboto"/>
            </a:endParaRPr>
          </a:p>
          <a:p>
            <a:pPr indent="-301625" lvl="0" marL="457200" rtl="0" algn="l">
              <a:spcBef>
                <a:spcPts val="0"/>
              </a:spcBef>
              <a:spcAft>
                <a:spcPts val="0"/>
              </a:spcAft>
              <a:buClr>
                <a:srgbClr val="1D2125"/>
              </a:buClr>
              <a:buSzPts val="1150"/>
              <a:buFont typeface="Roboto"/>
              <a:buAutoNum type="arabicPeriod"/>
            </a:pPr>
            <a:r>
              <a:rPr lang="uk" sz="1150">
                <a:solidFill>
                  <a:srgbClr val="1D2125"/>
                </a:solidFill>
                <a:highlight>
                  <a:srgbClr val="FFFFFF"/>
                </a:highlight>
                <a:latin typeface="Roboto"/>
                <a:ea typeface="Roboto"/>
                <a:cs typeface="Roboto"/>
                <a:sym typeface="Roboto"/>
              </a:rPr>
              <a:t>та інші :</a:t>
            </a:r>
            <a:r>
              <a:rPr lang="uk" sz="1150" u="sng">
                <a:solidFill>
                  <a:schemeClr val="hlink"/>
                </a:solidFill>
                <a:highlight>
                  <a:srgbClr val="FFFFFF"/>
                </a:highlight>
                <a:latin typeface="Roboto"/>
                <a:ea typeface="Roboto"/>
                <a:cs typeface="Roboto"/>
                <a:sym typeface="Roboto"/>
                <a:hlinkClick r:id="rId5"/>
              </a:rPr>
              <a:t>https://clickup.com/blog/draw-io-alternatives/</a:t>
            </a:r>
            <a:r>
              <a:rPr lang="uk" sz="1150">
                <a:solidFill>
                  <a:srgbClr val="1D2125"/>
                </a:solidFill>
                <a:highlight>
                  <a:srgbClr val="FFFFFF"/>
                </a:highlight>
                <a:latin typeface="Roboto"/>
                <a:ea typeface="Roboto"/>
                <a:cs typeface="Roboto"/>
                <a:sym typeface="Roboto"/>
              </a:rPr>
              <a:t> </a:t>
            </a:r>
            <a:endParaRPr sz="1150">
              <a:solidFill>
                <a:srgbClr val="1D2125"/>
              </a:solidFill>
              <a:highlight>
                <a:srgbClr val="FFFFFF"/>
              </a:highlight>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ph type="title"/>
          </p:nvPr>
        </p:nvSpPr>
        <p:spPr>
          <a:xfrm>
            <a:off x="3538050" y="2105250"/>
            <a:ext cx="2067900" cy="9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5200"/>
              <a:t>SADT</a:t>
            </a:r>
            <a:endParaRPr sz="5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SADT (Structured Analysis and Design Technique)</a:t>
            </a:r>
            <a:endParaRPr/>
          </a:p>
        </p:txBody>
      </p:sp>
      <p:sp>
        <p:nvSpPr>
          <p:cNvPr id="146" name="Google Shape;14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uk"/>
              <a:t>SADT - це методологія, яка використовується для аналізу та моделювання складних бізнес-процесів та систем. Вона дозволяє нам представити ці процеси у вигляді графічних діаграм, що допомагає зрозуміти їхню структуру та взаємодію.</a:t>
            </a:r>
            <a:endParaRPr/>
          </a:p>
          <a:p>
            <a:pPr indent="0" lvl="0" marL="0" rtl="0" algn="l">
              <a:spcBef>
                <a:spcPts val="1200"/>
              </a:spcBef>
              <a:spcAft>
                <a:spcPts val="0"/>
              </a:spcAft>
              <a:buClr>
                <a:schemeClr val="dk1"/>
              </a:buClr>
              <a:buSzPct val="61111"/>
              <a:buFont typeface="Arial"/>
              <a:buNone/>
            </a:pPr>
            <a:r>
              <a:rPr lang="uk"/>
              <a:t>Метод SADT підтримується Міністерством оборони США, яке було ініціатором розробки сімейства стандартів IDEF (ICAM DEFinition), що є основною частиною програми ICAM (Integrated Computer Aided Manufacturing – інтегрована комп'ютеризація виробництва), що проводиться за ініціативою військово-повітряних сил США.</a:t>
            </a:r>
            <a:endParaRPr/>
          </a:p>
          <a:p>
            <a:pPr indent="0" lvl="0" marL="0" rtl="0" algn="l">
              <a:spcBef>
                <a:spcPts val="1200"/>
              </a:spcBef>
              <a:spcAft>
                <a:spcPts val="0"/>
              </a:spcAft>
              <a:buClr>
                <a:schemeClr val="dk1"/>
              </a:buClr>
              <a:buSzPct val="61111"/>
              <a:buFont typeface="Arial"/>
              <a:buNone/>
            </a:pPr>
            <a:r>
              <a:rPr lang="uk"/>
              <a:t>SADT-методологія – сукупність методів, правил та процедур, призначених для побудови функціональної структури складних ієрархічних систем у вигляді моделі, яка має дати відповідь на деякі наперед визначені питання. В основі цього методу моделювання систем лежить опис системи, створюваного за допомогою природної мови, що дозволяє вільно описати функціонування моделі, що моделюється. На основі графічних засобів SADT дескриптивний опис системи забезпечується зображенням її моделі, яке практично повністю усуває можливу неоднозначність семантичного опису. SADT – це методологія, розроблена спеціально для того, щоб полегшити опис та розуміння штучної системи середньої складності та її середовища до визначення вимог до програмного забезпечення або чогось іншого.</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Фази SADT</a:t>
            </a:r>
            <a:endParaRPr/>
          </a:p>
        </p:txBody>
      </p:sp>
      <p:sp>
        <p:nvSpPr>
          <p:cNvPr id="152" name="Google Shape;15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a:t>Застосування SADT методології засноване на формалізованому процесі створення системи при розбитті його на наступні фази:</a:t>
            </a:r>
            <a:endParaRPr/>
          </a:p>
          <a:p>
            <a:pPr indent="-342900" lvl="0" marL="457200" rtl="0" algn="l">
              <a:spcBef>
                <a:spcPts val="1200"/>
              </a:spcBef>
              <a:spcAft>
                <a:spcPts val="0"/>
              </a:spcAft>
              <a:buSzPts val="1800"/>
              <a:buChar char="●"/>
            </a:pPr>
            <a:r>
              <a:rPr lang="uk"/>
              <a:t>аналіз – визначення того, що система робитиме;</a:t>
            </a:r>
            <a:endParaRPr/>
          </a:p>
          <a:p>
            <a:pPr indent="-342900" lvl="0" marL="457200" rtl="0" algn="l">
              <a:spcBef>
                <a:spcPts val="0"/>
              </a:spcBef>
              <a:spcAft>
                <a:spcPts val="0"/>
              </a:spcAft>
              <a:buSzPts val="1800"/>
              <a:buChar char="●"/>
            </a:pPr>
            <a:r>
              <a:rPr lang="uk"/>
              <a:t>проектування – визначення підсистем та їх взаємодія;</a:t>
            </a:r>
            <a:endParaRPr/>
          </a:p>
          <a:p>
            <a:pPr indent="-342900" lvl="0" marL="457200" rtl="0" algn="l">
              <a:spcBef>
                <a:spcPts val="0"/>
              </a:spcBef>
              <a:spcAft>
                <a:spcPts val="0"/>
              </a:spcAft>
              <a:buSzPts val="1800"/>
              <a:buChar char="●"/>
            </a:pPr>
            <a:r>
              <a:rPr lang="uk"/>
              <a:t>реалізація – розробка підсистем окремо;</a:t>
            </a:r>
            <a:endParaRPr/>
          </a:p>
          <a:p>
            <a:pPr indent="-342900" lvl="0" marL="457200" rtl="0" algn="l">
              <a:spcBef>
                <a:spcPts val="0"/>
              </a:spcBef>
              <a:spcAft>
                <a:spcPts val="0"/>
              </a:spcAft>
              <a:buSzPts val="1800"/>
              <a:buChar char="●"/>
            </a:pPr>
            <a:r>
              <a:rPr lang="uk"/>
              <a:t>об'єднання – з'єднання підсистем в єдине ціле;</a:t>
            </a:r>
            <a:endParaRPr/>
          </a:p>
          <a:p>
            <a:pPr indent="-342900" lvl="0" marL="457200" rtl="0" algn="l">
              <a:spcBef>
                <a:spcPts val="0"/>
              </a:spcBef>
              <a:spcAft>
                <a:spcPts val="0"/>
              </a:spcAft>
              <a:buSzPts val="1800"/>
              <a:buChar char="●"/>
            </a:pPr>
            <a:r>
              <a:rPr lang="uk"/>
              <a:t>тестування – перевірка роботи системи;</a:t>
            </a:r>
            <a:endParaRPr/>
          </a:p>
          <a:p>
            <a:pPr indent="-342900" lvl="0" marL="457200" rtl="0" algn="l">
              <a:spcBef>
                <a:spcPts val="0"/>
              </a:spcBef>
              <a:spcAft>
                <a:spcPts val="0"/>
              </a:spcAft>
              <a:buSzPts val="1800"/>
              <a:buChar char="●"/>
            </a:pPr>
            <a:r>
              <a:rPr lang="uk"/>
              <a:t>установка – введення системи в дію;</a:t>
            </a:r>
            <a:endParaRPr/>
          </a:p>
          <a:p>
            <a:pPr indent="-342900" lvl="0" marL="457200" rtl="0" algn="l">
              <a:spcBef>
                <a:spcPts val="0"/>
              </a:spcBef>
              <a:spcAft>
                <a:spcPts val="0"/>
              </a:spcAft>
              <a:buSzPts val="1800"/>
              <a:buChar char="●"/>
            </a:pPr>
            <a:r>
              <a:rPr lang="uk"/>
              <a:t>функціонування – використання системи.</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SADT модель</a:t>
            </a:r>
            <a:endParaRPr/>
          </a:p>
        </p:txBody>
      </p:sp>
      <p:sp>
        <p:nvSpPr>
          <p:cNvPr id="158" name="Google Shape;15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Clr>
                <a:schemeClr val="dk1"/>
              </a:buClr>
              <a:buSzPct val="61111"/>
              <a:buFont typeface="Arial"/>
              <a:buNone/>
            </a:pPr>
            <a:r>
              <a:rPr lang="uk"/>
              <a:t>SADT-модель – це точний, повний і адекватний текстовий і графічний опис системи, що має конкретне призначення, виконане у вигляді ієрархічно організованої сукупності діаграм, створених на основі стандартного представлення даних. Це опис системи, у якої є єдиний суб'єкт, мета і одна точка зору за допомогою SADT-методології. Така модель являє собою сукупність ієрархічно впорядкованих та взаємопов'язаних діаграм, організованих у вигляді деревоподібної структури, де верхня діаграма є найбільш загальною, а найнижчі найбільш деталізовані.</a:t>
            </a:r>
            <a:endParaRPr/>
          </a:p>
          <a:p>
            <a:pPr indent="0" lvl="0" marL="0" rtl="0" algn="l">
              <a:spcBef>
                <a:spcPts val="1200"/>
              </a:spcBef>
              <a:spcAft>
                <a:spcPts val="0"/>
              </a:spcAft>
              <a:buClr>
                <a:schemeClr val="dk1"/>
              </a:buClr>
              <a:buSzPct val="61111"/>
              <a:buFont typeface="Arial"/>
              <a:buNone/>
            </a:pPr>
            <a:r>
              <a:rPr lang="uk"/>
              <a:t>У SADT-моделях використовуються як природна, так і графічна мови. Для передачі інформації про конкретну систему джерелом природної мови служать люди, що описують систему, а джерелом графічної мови - сама методологія SADT. Графічна мова SADT забезпечує структуру та точну передачу моделі семантики природної мови. Графічна мова SADT організує природну мову цілком певним і однозначним чином, завдяки чому SADT дозволяє описувати системи, які донедавна не піддавалися адекватному уявленню.</a:t>
            </a:r>
            <a:endParaRPr/>
          </a:p>
          <a:p>
            <a:pPr indent="0" lvl="0" marL="0" rtl="0" algn="l">
              <a:spcBef>
                <a:spcPts val="1200"/>
              </a:spcBef>
              <a:spcAft>
                <a:spcPts val="1200"/>
              </a:spcAft>
              <a:buNone/>
            </a:pPr>
            <a:r>
              <a:rPr lang="uk"/>
              <a:t>З точки зору SADT модель може бути зосереджена або на функціях системи або на її об'єктах. SADT-моделі, зорієнтовані на функції, прийнято називати функціональними моделями, а орієнтовані на об'єкти системи — моделями даних.</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План</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AutoNum type="arabicPeriod"/>
            </a:pPr>
            <a:r>
              <a:rPr lang="uk"/>
              <a:t>CASE</a:t>
            </a:r>
            <a:endParaRPr/>
          </a:p>
          <a:p>
            <a:pPr indent="-342900" lvl="0" marL="457200" rtl="0" algn="l">
              <a:spcBef>
                <a:spcPts val="0"/>
              </a:spcBef>
              <a:spcAft>
                <a:spcPts val="0"/>
              </a:spcAft>
              <a:buSzPts val="1800"/>
              <a:buAutoNum type="arabicPeriod"/>
            </a:pPr>
            <a:r>
              <a:rPr lang="uk"/>
              <a:t>SADT</a:t>
            </a:r>
            <a:endParaRPr/>
          </a:p>
          <a:p>
            <a:pPr indent="-342900" lvl="0" marL="457200" rtl="0" algn="l">
              <a:spcBef>
                <a:spcPts val="0"/>
              </a:spcBef>
              <a:spcAft>
                <a:spcPts val="0"/>
              </a:spcAft>
              <a:buSzPts val="1800"/>
              <a:buAutoNum type="arabicPeriod"/>
            </a:pPr>
            <a:r>
              <a:rPr lang="uk"/>
              <a:t>IDEF0</a:t>
            </a:r>
            <a:endParaRPr/>
          </a:p>
          <a:p>
            <a:pPr indent="-342900" lvl="0" marL="457200" rtl="0" algn="l">
              <a:spcBef>
                <a:spcPts val="0"/>
              </a:spcBef>
              <a:spcAft>
                <a:spcPts val="0"/>
              </a:spcAft>
              <a:buSzPts val="1800"/>
              <a:buAutoNum type="arabicPeriod"/>
            </a:pPr>
            <a:r>
              <a:rPr lang="uk"/>
              <a:t>DFD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Процес моделювання </a:t>
            </a:r>
            <a:endParaRPr/>
          </a:p>
        </p:txBody>
      </p:sp>
      <p:sp>
        <p:nvSpPr>
          <p:cNvPr id="164" name="Google Shape;16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Clr>
                <a:schemeClr val="dk1"/>
              </a:buClr>
              <a:buSzPct val="61111"/>
              <a:buFont typeface="Arial"/>
              <a:buNone/>
            </a:pPr>
            <a:r>
              <a:rPr lang="uk"/>
              <a:t>Згідно з авторами SADT процес моделювання, як процесу створення несуперечливої та корисної системи описів, складається з чотирьох послідовних етапів:</a:t>
            </a:r>
            <a:endParaRPr/>
          </a:p>
          <a:p>
            <a:pPr indent="0" lvl="0" marL="0" rtl="0" algn="l">
              <a:spcBef>
                <a:spcPts val="1200"/>
              </a:spcBef>
              <a:spcAft>
                <a:spcPts val="0"/>
              </a:spcAft>
              <a:buClr>
                <a:schemeClr val="dk1"/>
              </a:buClr>
              <a:buSzPct val="61111"/>
              <a:buFont typeface="Arial"/>
              <a:buNone/>
            </a:pPr>
            <a:r>
              <a:rPr lang="uk"/>
              <a:t>1. Збір інформації про досліджувану область.</a:t>
            </a:r>
            <a:endParaRPr/>
          </a:p>
          <a:p>
            <a:pPr indent="0" lvl="0" marL="0" rtl="0" algn="l">
              <a:spcBef>
                <a:spcPts val="1200"/>
              </a:spcBef>
              <a:spcAft>
                <a:spcPts val="0"/>
              </a:spcAft>
              <a:buClr>
                <a:schemeClr val="dk1"/>
              </a:buClr>
              <a:buSzPct val="61111"/>
              <a:buFont typeface="Arial"/>
              <a:buNone/>
            </a:pPr>
            <a:r>
              <a:rPr lang="uk"/>
              <a:t>2. Документування отриманої інформації.</a:t>
            </a:r>
            <a:endParaRPr/>
          </a:p>
          <a:p>
            <a:pPr indent="0" lvl="0" marL="0" rtl="0" algn="l">
              <a:spcBef>
                <a:spcPts val="1200"/>
              </a:spcBef>
              <a:spcAft>
                <a:spcPts val="0"/>
              </a:spcAft>
              <a:buClr>
                <a:schemeClr val="dk1"/>
              </a:buClr>
              <a:buSzPct val="61111"/>
              <a:buFont typeface="Arial"/>
              <a:buNone/>
            </a:pPr>
            <a:r>
              <a:rPr lang="uk"/>
              <a:t>3. Подання її у вигляді моделі.</a:t>
            </a:r>
            <a:endParaRPr/>
          </a:p>
          <a:p>
            <a:pPr indent="0" lvl="0" marL="0" rtl="0" algn="l">
              <a:spcBef>
                <a:spcPts val="1200"/>
              </a:spcBef>
              <a:spcAft>
                <a:spcPts val="0"/>
              </a:spcAft>
              <a:buClr>
                <a:schemeClr val="dk1"/>
              </a:buClr>
              <a:buSzPct val="61111"/>
              <a:buFont typeface="Arial"/>
              <a:buNone/>
            </a:pPr>
            <a:r>
              <a:rPr lang="uk"/>
              <a:t>4. Уточнення моделі у вигляді ітеративного рецензування.</a:t>
            </a:r>
            <a:endParaRPr/>
          </a:p>
          <a:p>
            <a:pPr indent="0" lvl="0" marL="0" rtl="0" algn="l">
              <a:spcBef>
                <a:spcPts val="1200"/>
              </a:spcBef>
              <a:spcAft>
                <a:spcPts val="1200"/>
              </a:spcAft>
              <a:buNone/>
            </a:pPr>
            <a:r>
              <a:rPr lang="uk"/>
              <a:t>Методологія SADT реалізовано в одному зі стандартів сімейства IDEF – IDEF0, який був затверджений в якості федерального стандарту США у 1993р.</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Правила моделювання</a:t>
            </a:r>
            <a:endParaRPr/>
          </a:p>
        </p:txBody>
      </p:sp>
      <p:sp>
        <p:nvSpPr>
          <p:cNvPr id="170" name="Google Shape;17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291465" lvl="0" marL="457200" rtl="0" algn="l">
              <a:lnSpc>
                <a:spcPct val="100000"/>
              </a:lnSpc>
              <a:spcBef>
                <a:spcPts val="0"/>
              </a:spcBef>
              <a:spcAft>
                <a:spcPts val="0"/>
              </a:spcAft>
              <a:buSzPct val="100000"/>
              <a:buChar char="●"/>
            </a:pPr>
            <a:r>
              <a:rPr lang="uk"/>
              <a:t>Результат бізнес-процесу – те, заради чого здійснюється бізнес-процес, тобто діяльність завжди розглядається разом з метою цієї діяльності - отримання на виході деякого результату, що задовольняє заданим вимогам. Результати бізнес-процесу часто згадуються як виходи бізнес-процесу.</a:t>
            </a:r>
            <a:endParaRPr/>
          </a:p>
          <a:p>
            <a:pPr indent="-291465" lvl="0" marL="457200" rtl="0" algn="l">
              <a:lnSpc>
                <a:spcPct val="100000"/>
              </a:lnSpc>
              <a:spcBef>
                <a:spcPts val="0"/>
              </a:spcBef>
              <a:spcAft>
                <a:spcPts val="0"/>
              </a:spcAft>
              <a:buSzPct val="100000"/>
              <a:buChar char="●"/>
            </a:pPr>
            <a:r>
              <a:rPr lang="uk"/>
              <a:t>Власник бізнес-процесу – посадова особа, яка несе відповідальність за отримання результату процесу і володіє повноваженнями для розпорядження ресурсами, необхідними для виконання процесу.</a:t>
            </a:r>
            <a:endParaRPr/>
          </a:p>
          <a:p>
            <a:pPr indent="-291465" lvl="0" marL="457200" rtl="0" algn="l">
              <a:lnSpc>
                <a:spcPct val="100000"/>
              </a:lnSpc>
              <a:spcBef>
                <a:spcPts val="0"/>
              </a:spcBef>
              <a:spcAft>
                <a:spcPts val="0"/>
              </a:spcAft>
              <a:buSzPct val="100000"/>
              <a:buChar char="●"/>
            </a:pPr>
            <a:r>
              <a:rPr lang="uk"/>
              <a:t>Виконавці бізнес-процесу – команда фахівців з різних функціональних областей (крос-функціональна команда), що виконують дії процесу.</a:t>
            </a:r>
            <a:endParaRPr/>
          </a:p>
          <a:p>
            <a:pPr indent="-291465" lvl="0" marL="457200" rtl="0" algn="l">
              <a:lnSpc>
                <a:spcPct val="100000"/>
              </a:lnSpc>
              <a:spcBef>
                <a:spcPts val="0"/>
              </a:spcBef>
              <a:spcAft>
                <a:spcPts val="0"/>
              </a:spcAft>
              <a:buSzPct val="100000"/>
              <a:buChar char="●"/>
            </a:pPr>
            <a:r>
              <a:rPr lang="uk"/>
              <a:t>Входи бізнес-процесу – ресурси (матеріальні, інформаційні), необхідні для виконання і отримання результату процесу, які споживаються або перетворюються при виконанні процесу.</a:t>
            </a:r>
            <a:endParaRPr/>
          </a:p>
          <a:p>
            <a:pPr indent="-291465" lvl="0" marL="457200" rtl="0" algn="l">
              <a:lnSpc>
                <a:spcPct val="100000"/>
              </a:lnSpc>
              <a:spcBef>
                <a:spcPts val="0"/>
              </a:spcBef>
              <a:spcAft>
                <a:spcPts val="0"/>
              </a:spcAft>
              <a:buSzPct val="100000"/>
              <a:buChar char="●"/>
            </a:pPr>
            <a:r>
              <a:rPr lang="uk"/>
              <a:t>Управління процесу – як правило інформація, яка визначає правила перетворення входів в вихід.</a:t>
            </a:r>
            <a:endParaRPr/>
          </a:p>
          <a:p>
            <a:pPr indent="-291465" lvl="0" marL="457200" rtl="0" algn="l">
              <a:lnSpc>
                <a:spcPct val="100000"/>
              </a:lnSpc>
              <a:spcBef>
                <a:spcPts val="0"/>
              </a:spcBef>
              <a:spcAft>
                <a:spcPts val="0"/>
              </a:spcAft>
              <a:buSzPct val="100000"/>
              <a:buChar char="●"/>
            </a:pPr>
            <a:r>
              <a:rPr lang="uk"/>
              <a:t>Механізм процесу – то, що перетворює вхід у вихід. Механізмами, як правило, є співробітники (структурні підрозділи) організації та техніка, на якій вони працюють (верстати, оргтехніка).</a:t>
            </a:r>
            <a:endParaRPr/>
          </a:p>
          <a:p>
            <a:pPr indent="0" lvl="0" marL="0" rtl="0" algn="l">
              <a:lnSpc>
                <a:spcPct val="100000"/>
              </a:lnSpc>
              <a:spcBef>
                <a:spcPts val="1200"/>
              </a:spcBef>
              <a:spcAft>
                <a:spcPts val="0"/>
              </a:spcAft>
              <a:buClr>
                <a:schemeClr val="dk1"/>
              </a:buClr>
              <a:buSzPct val="61111"/>
              <a:buFont typeface="Arial"/>
              <a:buNone/>
            </a:pPr>
            <a:r>
              <a:rPr lang="uk"/>
              <a:t>В основі методології SADT лежать два основні принципи:</a:t>
            </a:r>
            <a:endParaRPr/>
          </a:p>
          <a:p>
            <a:pPr indent="-291465" lvl="0" marL="457200" rtl="0" algn="l">
              <a:lnSpc>
                <a:spcPct val="100000"/>
              </a:lnSpc>
              <a:spcBef>
                <a:spcPts val="1200"/>
              </a:spcBef>
              <a:spcAft>
                <a:spcPts val="0"/>
              </a:spcAft>
              <a:buSzPct val="100000"/>
              <a:buChar char="●"/>
            </a:pPr>
            <a:r>
              <a:rPr lang="uk"/>
              <a:t>SA-блоки;</a:t>
            </a:r>
            <a:endParaRPr/>
          </a:p>
          <a:p>
            <a:pPr indent="-291465" lvl="0" marL="457200" rtl="0" algn="l">
              <a:lnSpc>
                <a:spcPct val="100000"/>
              </a:lnSpc>
              <a:spcBef>
                <a:spcPts val="0"/>
              </a:spcBef>
              <a:spcAft>
                <a:spcPts val="0"/>
              </a:spcAft>
              <a:buSzPct val="100000"/>
              <a:buChar char="●"/>
            </a:pPr>
            <a:r>
              <a:rPr lang="uk"/>
              <a:t>Декомпозиція.</a:t>
            </a:r>
            <a:endParaRPr/>
          </a:p>
          <a:p>
            <a:pPr indent="0" lvl="0" marL="0" rtl="0" algn="l">
              <a:lnSpc>
                <a:spcPct val="100000"/>
              </a:lnSpc>
              <a:spcBef>
                <a:spcPts val="1200"/>
              </a:spcBef>
              <a:spcAft>
                <a:spcPts val="0"/>
              </a:spcAft>
              <a:buClr>
                <a:schemeClr val="dk1"/>
              </a:buClr>
              <a:buSzPct val="61111"/>
              <a:buFont typeface="Arial"/>
              <a:buNone/>
            </a:pPr>
            <a:r>
              <a:rPr lang="uk"/>
              <a:t>На основі SA-блоків створюється ієрархічна багаторівнева модульна система, кожен рівень якої являє собою закінчену систему (блок), що підтримується та контролюється системою (блоком), що знаходиться над нею.</a:t>
            </a:r>
            <a:endParaRPr/>
          </a:p>
          <a:p>
            <a:pPr indent="0" lvl="0" marL="0" rtl="0" algn="l">
              <a:lnSpc>
                <a:spcPct val="100000"/>
              </a:lnSpc>
              <a:spcBef>
                <a:spcPts val="1200"/>
              </a:spcBef>
              <a:spcAft>
                <a:spcPts val="1200"/>
              </a:spcAft>
              <a:buNone/>
            </a:pPr>
            <a:r>
              <a:rPr lang="uk"/>
              <a:t>Використання декомпозиції дозволяє розділити кожен блок, який розуміється як єдине ціле, на свої складові, що описуються на більш детальній діаграмі. Процес декомпозиції проводиться до досягнення необхідного рівня подробиці опису. Діаграма обмежується 3-6 блоками для того, щоб деталізація здійснювалася поступово. Замість однієї громіздкої моделі використовується кілька невеликих взаємозалежних моделей, значення яких взаємно доповнюють одна одну, роблячи зрозумілою структуризацію складного об'єкта.</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Основні компоненти SADT</a:t>
            </a:r>
            <a:endParaRPr/>
          </a:p>
        </p:txBody>
      </p:sp>
      <p:sp>
        <p:nvSpPr>
          <p:cNvPr id="176" name="Google Shape;17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uk"/>
              <a:t>Функціональні блоки: Це елементи бізнес-процесу, які виконують конкретні функції.</a:t>
            </a:r>
            <a:endParaRPr/>
          </a:p>
          <a:p>
            <a:pPr indent="-342900" lvl="0" marL="457200" rtl="0" algn="l">
              <a:spcBef>
                <a:spcPts val="0"/>
              </a:spcBef>
              <a:spcAft>
                <a:spcPts val="0"/>
              </a:spcAft>
              <a:buSzPts val="1800"/>
              <a:buChar char="●"/>
            </a:pPr>
            <a:r>
              <a:rPr lang="uk"/>
              <a:t>Стрілки: Вони показують потік даних та інформації між функціональними блоками.</a:t>
            </a:r>
            <a:endParaRPr/>
          </a:p>
          <a:p>
            <a:pPr indent="-342900" lvl="0" marL="457200" rtl="0" algn="l">
              <a:spcBef>
                <a:spcPts val="0"/>
              </a:spcBef>
              <a:spcAft>
                <a:spcPts val="0"/>
              </a:spcAft>
              <a:buSzPts val="1800"/>
              <a:buChar char="●"/>
            </a:pPr>
            <a:r>
              <a:rPr lang="uk"/>
              <a:t>Діаграми контексту та рівня процесу: Діаграма контексту відображає зовнішнє середовище системи, а рівень процесу - внутрішню структуру.</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 опис бізнес процесу</a:t>
            </a:r>
            <a:endParaRPr/>
          </a:p>
        </p:txBody>
      </p:sp>
      <p:pic>
        <p:nvPicPr>
          <p:cNvPr id="182" name="Google Shape;182;p35"/>
          <p:cNvPicPr preferRelativeResize="0"/>
          <p:nvPr/>
        </p:nvPicPr>
        <p:blipFill>
          <a:blip r:embed="rId3">
            <a:alphaModFix/>
          </a:blip>
          <a:stretch>
            <a:fillRect/>
          </a:stretch>
        </p:blipFill>
        <p:spPr>
          <a:xfrm>
            <a:off x="913075" y="1017725"/>
            <a:ext cx="7623926" cy="38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Конкретний приклад</a:t>
            </a:r>
            <a:endParaRPr/>
          </a:p>
        </p:txBody>
      </p:sp>
      <p:sp>
        <p:nvSpPr>
          <p:cNvPr id="188" name="Google Shape;188;p36"/>
          <p:cNvSpPr txBox="1"/>
          <p:nvPr>
            <p:ph idx="1" type="body"/>
          </p:nvPr>
        </p:nvSpPr>
        <p:spPr>
          <a:xfrm>
            <a:off x="311700" y="1152475"/>
            <a:ext cx="2338500" cy="3411600"/>
          </a:xfrm>
          <a:prstGeom prst="rect">
            <a:avLst/>
          </a:prstGeom>
        </p:spPr>
        <p:txBody>
          <a:bodyPr anchorCtr="0" anchor="t" bIns="91425" lIns="91425" spcFirstLastPara="1" rIns="91425" wrap="square" tIns="91425">
            <a:normAutofit fontScale="70000"/>
          </a:bodyPr>
          <a:lstStyle/>
          <a:p>
            <a:pPr indent="-290830" lvl="0" marL="457200" rtl="0" algn="just">
              <a:lnSpc>
                <a:spcPct val="150000"/>
              </a:lnSpc>
              <a:spcBef>
                <a:spcPts val="0"/>
              </a:spcBef>
              <a:spcAft>
                <a:spcPts val="0"/>
              </a:spcAft>
              <a:buClr>
                <a:srgbClr val="333333"/>
              </a:buClr>
              <a:buSzPct val="100000"/>
              <a:buChar char="●"/>
            </a:pPr>
            <a:r>
              <a:rPr lang="uk" sz="1400">
                <a:solidFill>
                  <a:srgbClr val="333333"/>
                </a:solidFill>
                <a:highlight>
                  <a:srgbClr val="FFFFFF"/>
                </a:highlight>
              </a:rPr>
              <a:t>Розглянемо приклад схеми опису процесу закупівлі товару:</a:t>
            </a:r>
            <a:endParaRPr sz="1400">
              <a:solidFill>
                <a:srgbClr val="333333"/>
              </a:solidFill>
              <a:highlight>
                <a:srgbClr val="FFFFFF"/>
              </a:highlight>
            </a:endParaRPr>
          </a:p>
          <a:p>
            <a:pPr indent="-290830" lvl="0" marL="457200" rtl="0" algn="just">
              <a:lnSpc>
                <a:spcPct val="150000"/>
              </a:lnSpc>
              <a:spcBef>
                <a:spcPts val="0"/>
              </a:spcBef>
              <a:spcAft>
                <a:spcPts val="0"/>
              </a:spcAft>
              <a:buClr>
                <a:srgbClr val="333333"/>
              </a:buClr>
              <a:buSzPct val="100000"/>
              <a:buChar char="●"/>
            </a:pPr>
            <a:r>
              <a:rPr lang="uk" sz="1400">
                <a:solidFill>
                  <a:srgbClr val="333333"/>
                </a:solidFill>
                <a:highlight>
                  <a:srgbClr val="FFFFFF"/>
                </a:highlight>
              </a:rPr>
              <a:t>Вхід: гроші, потреба в товарі, інформація постачальника.</a:t>
            </a:r>
            <a:endParaRPr sz="1400">
              <a:solidFill>
                <a:srgbClr val="333333"/>
              </a:solidFill>
              <a:highlight>
                <a:srgbClr val="FFFFFF"/>
              </a:highlight>
            </a:endParaRPr>
          </a:p>
          <a:p>
            <a:pPr indent="-290830" lvl="0" marL="457200" rtl="0" algn="just">
              <a:lnSpc>
                <a:spcPct val="150000"/>
              </a:lnSpc>
              <a:spcBef>
                <a:spcPts val="0"/>
              </a:spcBef>
              <a:spcAft>
                <a:spcPts val="0"/>
              </a:spcAft>
              <a:buClr>
                <a:srgbClr val="333333"/>
              </a:buClr>
              <a:buSzPct val="100000"/>
              <a:buChar char="●"/>
            </a:pPr>
            <a:r>
              <a:rPr lang="uk" sz="1400">
                <a:solidFill>
                  <a:srgbClr val="333333"/>
                </a:solidFill>
                <a:highlight>
                  <a:srgbClr val="FFFFFF"/>
                </a:highlight>
              </a:rPr>
              <a:t>Вихід: товари, документи на товар.</a:t>
            </a:r>
            <a:endParaRPr sz="1400">
              <a:solidFill>
                <a:srgbClr val="333333"/>
              </a:solidFill>
              <a:highlight>
                <a:srgbClr val="FFFFFF"/>
              </a:highlight>
            </a:endParaRPr>
          </a:p>
          <a:p>
            <a:pPr indent="-290830" lvl="0" marL="457200" rtl="0" algn="just">
              <a:lnSpc>
                <a:spcPct val="150000"/>
              </a:lnSpc>
              <a:spcBef>
                <a:spcPts val="0"/>
              </a:spcBef>
              <a:spcAft>
                <a:spcPts val="0"/>
              </a:spcAft>
              <a:buClr>
                <a:srgbClr val="333333"/>
              </a:buClr>
              <a:buSzPct val="100000"/>
              <a:buChar char="●"/>
            </a:pPr>
            <a:r>
              <a:rPr lang="uk" sz="1400">
                <a:solidFill>
                  <a:srgbClr val="333333"/>
                </a:solidFill>
                <a:highlight>
                  <a:srgbClr val="FFFFFF"/>
                </a:highlight>
              </a:rPr>
              <a:t>Управління: правила тендерних закупівель, правила бухобліку (первинні документи).</a:t>
            </a:r>
            <a:endParaRPr sz="1400">
              <a:solidFill>
                <a:srgbClr val="333333"/>
              </a:solidFill>
              <a:highlight>
                <a:srgbClr val="FFFFFF"/>
              </a:highlight>
            </a:endParaRPr>
          </a:p>
          <a:p>
            <a:pPr indent="-290830" lvl="0" marL="457200" rtl="0" algn="just">
              <a:lnSpc>
                <a:spcPct val="150000"/>
              </a:lnSpc>
              <a:spcBef>
                <a:spcPts val="0"/>
              </a:spcBef>
              <a:spcAft>
                <a:spcPts val="0"/>
              </a:spcAft>
              <a:buClr>
                <a:srgbClr val="333333"/>
              </a:buClr>
              <a:buSzPct val="100000"/>
              <a:buChar char="●"/>
            </a:pPr>
            <a:r>
              <a:rPr lang="uk" sz="1400">
                <a:solidFill>
                  <a:srgbClr val="333333"/>
                </a:solidFill>
                <a:highlight>
                  <a:srgbClr val="FFFFFF"/>
                </a:highlight>
              </a:rPr>
              <a:t>Механізми: служба матеріально-технічного постачання, офісна техніка.</a:t>
            </a:r>
            <a:endParaRPr/>
          </a:p>
        </p:txBody>
      </p:sp>
      <p:pic>
        <p:nvPicPr>
          <p:cNvPr id="189" name="Google Shape;189;p36"/>
          <p:cNvPicPr preferRelativeResize="0"/>
          <p:nvPr/>
        </p:nvPicPr>
        <p:blipFill>
          <a:blip r:embed="rId3">
            <a:alphaModFix/>
          </a:blip>
          <a:stretch>
            <a:fillRect/>
          </a:stretch>
        </p:blipFill>
        <p:spPr>
          <a:xfrm>
            <a:off x="2810600" y="1058025"/>
            <a:ext cx="6188999" cy="37482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Вихід одного процесу - вхід для іншого</a:t>
            </a:r>
            <a:endParaRPr/>
          </a:p>
        </p:txBody>
      </p:sp>
      <p:pic>
        <p:nvPicPr>
          <p:cNvPr id="195" name="Google Shape;195;p37"/>
          <p:cNvPicPr preferRelativeResize="0"/>
          <p:nvPr/>
        </p:nvPicPr>
        <p:blipFill>
          <a:blip r:embed="rId3">
            <a:alphaModFix/>
          </a:blip>
          <a:stretch>
            <a:fillRect/>
          </a:stretch>
        </p:blipFill>
        <p:spPr>
          <a:xfrm>
            <a:off x="1533838" y="1017725"/>
            <a:ext cx="6076334" cy="38209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Чому SADT є корисним?</a:t>
            </a:r>
            <a:endParaRPr/>
          </a:p>
        </p:txBody>
      </p:sp>
      <p:sp>
        <p:nvSpPr>
          <p:cNvPr id="201" name="Google Shape;201;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uk"/>
              <a:t>Допомагає уникнути </a:t>
            </a:r>
            <a:r>
              <a:rPr lang="uk"/>
              <a:t>непорозумінь</a:t>
            </a:r>
            <a:r>
              <a:rPr lang="uk"/>
              <a:t> між різними сторонами проекту.</a:t>
            </a:r>
            <a:endParaRPr/>
          </a:p>
          <a:p>
            <a:pPr indent="-342900" lvl="0" marL="457200" rtl="0" algn="l">
              <a:spcBef>
                <a:spcPts val="0"/>
              </a:spcBef>
              <a:spcAft>
                <a:spcPts val="0"/>
              </a:spcAft>
              <a:buSzPts val="1800"/>
              <a:buChar char="●"/>
            </a:pPr>
            <a:r>
              <a:rPr lang="uk"/>
              <a:t>Покращує процеси бізнесу, дозволяючи ідентифікувати ефективність та недоліки.</a:t>
            </a:r>
            <a:endParaRPr/>
          </a:p>
          <a:p>
            <a:pPr indent="-342900" lvl="0" marL="457200" rtl="0" algn="l">
              <a:spcBef>
                <a:spcPts val="0"/>
              </a:spcBef>
              <a:spcAft>
                <a:spcPts val="0"/>
              </a:spcAft>
              <a:buSzPts val="1800"/>
              <a:buChar char="●"/>
            </a:pPr>
            <a:r>
              <a:rPr lang="uk"/>
              <a:t>Дозволяє легше управляти змінами в системі.</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9"/>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SADT vs UML</a:t>
            </a:r>
            <a:endParaRPr/>
          </a:p>
        </p:txBody>
      </p:sp>
      <p:sp>
        <p:nvSpPr>
          <p:cNvPr id="207" name="Google Shape;207;p39"/>
          <p:cNvSpPr txBox="1"/>
          <p:nvPr>
            <p:ph idx="1" type="body"/>
          </p:nvPr>
        </p:nvSpPr>
        <p:spPr>
          <a:xfrm>
            <a:off x="311700" y="572700"/>
            <a:ext cx="8560200" cy="44076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lang="uk"/>
              <a:t>IDEF0 (Integrated Definition for Function Modeling) та UML (Unified Modeling Language) - це дві різні методології та мови моделювання, і кожна з них має свої власні сфери застосування та переваги.</a:t>
            </a:r>
            <a:endParaRPr/>
          </a:p>
          <a:p>
            <a:pPr indent="0" lvl="0" marL="0" rtl="0" algn="l">
              <a:spcBef>
                <a:spcPts val="1200"/>
              </a:spcBef>
              <a:spcAft>
                <a:spcPts val="0"/>
              </a:spcAft>
              <a:buClr>
                <a:schemeClr val="dk1"/>
              </a:buClr>
              <a:buSzPct val="61111"/>
              <a:buFont typeface="Arial"/>
              <a:buNone/>
            </a:pPr>
            <a:r>
              <a:rPr lang="uk"/>
              <a:t>Спеціалізовані потреби в аналізі функцій:</a:t>
            </a:r>
            <a:endParaRPr/>
          </a:p>
          <a:p>
            <a:pPr indent="-291465" lvl="0" marL="457200" rtl="0" algn="l">
              <a:spcBef>
                <a:spcPts val="1200"/>
              </a:spcBef>
              <a:spcAft>
                <a:spcPts val="0"/>
              </a:spcAft>
              <a:buSzPct val="100000"/>
              <a:buChar char="●"/>
            </a:pPr>
            <a:r>
              <a:rPr lang="uk"/>
              <a:t>IDEF0 спеціалізується на моделюванні функціональних аспектів системи. Він детально орієнтується на аналіз бізнес-процесів і функцій, що виконуються в системі.</a:t>
            </a:r>
            <a:endParaRPr/>
          </a:p>
          <a:p>
            <a:pPr indent="-291465" lvl="0" marL="457200" rtl="0" algn="l">
              <a:spcBef>
                <a:spcPts val="0"/>
              </a:spcBef>
              <a:spcAft>
                <a:spcPts val="0"/>
              </a:spcAft>
              <a:buSzPct val="100000"/>
              <a:buChar char="●"/>
            </a:pPr>
            <a:r>
              <a:rPr lang="uk"/>
              <a:t>UML, хоч і має деякі елементи для моделювання функціональних аспектів, більше спрямований на моделювання об'єктів, класів, структури даних і взаємодій між ними.</a:t>
            </a:r>
            <a:endParaRPr/>
          </a:p>
          <a:p>
            <a:pPr indent="0" lvl="0" marL="0" rtl="0" algn="l">
              <a:spcBef>
                <a:spcPts val="1200"/>
              </a:spcBef>
              <a:spcAft>
                <a:spcPts val="0"/>
              </a:spcAft>
              <a:buClr>
                <a:schemeClr val="dk1"/>
              </a:buClr>
              <a:buSzPct val="61111"/>
              <a:buFont typeface="Arial"/>
              <a:buNone/>
            </a:pPr>
            <a:r>
              <a:rPr lang="uk"/>
              <a:t>Державні або галузеві вимоги:</a:t>
            </a:r>
            <a:endParaRPr/>
          </a:p>
          <a:p>
            <a:pPr indent="-291465" lvl="0" marL="457200" rtl="0" algn="l">
              <a:spcBef>
                <a:spcPts val="1200"/>
              </a:spcBef>
              <a:spcAft>
                <a:spcPts val="0"/>
              </a:spcAft>
              <a:buSzPct val="100000"/>
              <a:buChar char="●"/>
            </a:pPr>
            <a:r>
              <a:rPr lang="uk"/>
              <a:t>Деякі галузі та організації можуть вимагати використання конкретних методологій, таких як IDEF0, з метою стандартизації інженерних процесів.</a:t>
            </a:r>
            <a:endParaRPr/>
          </a:p>
          <a:p>
            <a:pPr indent="0" lvl="0" marL="0" rtl="0" algn="l">
              <a:spcBef>
                <a:spcPts val="1200"/>
              </a:spcBef>
              <a:spcAft>
                <a:spcPts val="0"/>
              </a:spcAft>
              <a:buClr>
                <a:schemeClr val="dk1"/>
              </a:buClr>
              <a:buSzPct val="61111"/>
              <a:buFont typeface="Arial"/>
              <a:buNone/>
            </a:pPr>
            <a:r>
              <a:rPr lang="uk"/>
              <a:t>Комплексні системи:</a:t>
            </a:r>
            <a:endParaRPr/>
          </a:p>
          <a:p>
            <a:pPr indent="-291465" lvl="0" marL="457200" rtl="0" algn="l">
              <a:spcBef>
                <a:spcPts val="1200"/>
              </a:spcBef>
              <a:spcAft>
                <a:spcPts val="0"/>
              </a:spcAft>
              <a:buSzPct val="100000"/>
              <a:buChar char="●"/>
            </a:pPr>
            <a:r>
              <a:rPr lang="uk"/>
              <a:t>В складних інженерних проектах, таких як великі проекти з авіації, оборони або великі програмні системи, IDEF0 може бути корисним для моделювання та аналізу функціональних взаємодій між компонентами системи.</a:t>
            </a:r>
            <a:endParaRPr/>
          </a:p>
          <a:p>
            <a:pPr indent="0" lvl="0" marL="0" rtl="0" algn="l">
              <a:spcBef>
                <a:spcPts val="1200"/>
              </a:spcBef>
              <a:spcAft>
                <a:spcPts val="0"/>
              </a:spcAft>
              <a:buClr>
                <a:schemeClr val="dk1"/>
              </a:buClr>
              <a:buSzPct val="61111"/>
              <a:buFont typeface="Arial"/>
              <a:buNone/>
            </a:pPr>
            <a:r>
              <a:rPr lang="uk"/>
              <a:t>Вимоги до структурованості:</a:t>
            </a:r>
            <a:endParaRPr/>
          </a:p>
          <a:p>
            <a:pPr indent="-291465" lvl="0" marL="457200" rtl="0" algn="l">
              <a:spcBef>
                <a:spcPts val="1200"/>
              </a:spcBef>
              <a:spcAft>
                <a:spcPts val="0"/>
              </a:spcAft>
              <a:buSzPct val="100000"/>
              <a:buChar char="●"/>
            </a:pPr>
            <a:r>
              <a:rPr lang="uk"/>
              <a:t>IDEF0 допомагає створити структуровані функціональні моделі, що дозволяє зрозуміти внутрішню структуру і взаємодії системи. Це може бути важливим при аналізі та проектуванні складних систем.</a:t>
            </a:r>
            <a:endParaRPr/>
          </a:p>
          <a:p>
            <a:pPr indent="0" lvl="0" marL="0" rtl="0" algn="l">
              <a:spcBef>
                <a:spcPts val="1200"/>
              </a:spcBef>
              <a:spcAft>
                <a:spcPts val="1200"/>
              </a:spcAft>
              <a:buNone/>
            </a:pPr>
            <a:r>
              <a:rPr lang="uk"/>
              <a:t>Проте, UML є більш загальним і розширеним інструментом, і він також включає ряд діаграм для моделювання функціональних аспектів, таких як діаграми активностей, діаграми послідовностей і діаграми станів.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3487050" y="2105250"/>
            <a:ext cx="2169900" cy="9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5200"/>
              <a:t>IDEF0 </a:t>
            </a:r>
            <a:endParaRPr sz="5200"/>
          </a:p>
          <a:p>
            <a:pPr indent="0" lvl="0" marL="0" rtl="0" algn="l">
              <a:spcBef>
                <a:spcPts val="0"/>
              </a:spcBef>
              <a:spcAft>
                <a:spcPts val="0"/>
              </a:spcAft>
              <a:buNone/>
            </a:pPr>
            <a:r>
              <a:rPr lang="uk" sz="1400"/>
              <a:t>(Integrated DEFinition)</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1"/>
          <p:cNvSpPr txBox="1"/>
          <p:nvPr>
            <p:ph type="title"/>
          </p:nvPr>
        </p:nvSpPr>
        <p:spPr>
          <a:xfrm>
            <a:off x="35175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Типи</a:t>
            </a:r>
            <a:endParaRPr/>
          </a:p>
        </p:txBody>
      </p:sp>
      <p:pic>
        <p:nvPicPr>
          <p:cNvPr id="218" name="Google Shape;218;p41"/>
          <p:cNvPicPr preferRelativeResize="0"/>
          <p:nvPr/>
        </p:nvPicPr>
        <p:blipFill>
          <a:blip r:embed="rId3">
            <a:alphaModFix/>
          </a:blip>
          <a:stretch>
            <a:fillRect/>
          </a:stretch>
        </p:blipFill>
        <p:spPr>
          <a:xfrm>
            <a:off x="1505575" y="0"/>
            <a:ext cx="5913771" cy="4991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538050" y="2105250"/>
            <a:ext cx="2067900" cy="9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5200"/>
              <a:t>CASE</a:t>
            </a:r>
            <a:endParaRPr sz="5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42"/>
          <p:cNvPicPr preferRelativeResize="0"/>
          <p:nvPr/>
        </p:nvPicPr>
        <p:blipFill>
          <a:blip r:embed="rId3">
            <a:alphaModFix/>
          </a:blip>
          <a:stretch>
            <a:fillRect/>
          </a:stretch>
        </p:blipFill>
        <p:spPr>
          <a:xfrm>
            <a:off x="152400" y="152400"/>
            <a:ext cx="8550743" cy="483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9" name="Google Shape;229;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0" name="Google Shape;230;p43"/>
          <p:cNvPicPr preferRelativeResize="0"/>
          <p:nvPr/>
        </p:nvPicPr>
        <p:blipFill>
          <a:blip r:embed="rId3">
            <a:alphaModFix/>
          </a:blip>
          <a:stretch>
            <a:fillRect/>
          </a:stretch>
        </p:blipFill>
        <p:spPr>
          <a:xfrm>
            <a:off x="0" y="282588"/>
            <a:ext cx="9144002" cy="45783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Збалансованість 1</a:t>
            </a:r>
            <a:endParaRPr/>
          </a:p>
        </p:txBody>
      </p:sp>
      <p:sp>
        <p:nvSpPr>
          <p:cNvPr id="236" name="Google Shape;236;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uk"/>
              <a:t>Варто відзначити, що у моделі всі роботи і стрілки повинні бути іменовані. Кількісний аналіз діаграм Для проведення кількісного аналізу діаграми перерахуємо показники моделі: </a:t>
            </a:r>
            <a:endParaRPr/>
          </a:p>
          <a:p>
            <a:pPr indent="-325755" lvl="0" marL="457200" rtl="0" algn="l">
              <a:spcBef>
                <a:spcPts val="1200"/>
              </a:spcBef>
              <a:spcAft>
                <a:spcPts val="0"/>
              </a:spcAft>
              <a:buSzPct val="100000"/>
              <a:buChar char="●"/>
            </a:pPr>
            <a:r>
              <a:rPr lang="uk"/>
              <a:t>кількість блоків на діаграмі – N; </a:t>
            </a:r>
            <a:endParaRPr/>
          </a:p>
          <a:p>
            <a:pPr indent="-325755" lvl="0" marL="457200" rtl="0" algn="l">
              <a:spcBef>
                <a:spcPts val="0"/>
              </a:spcBef>
              <a:spcAft>
                <a:spcPts val="0"/>
              </a:spcAft>
              <a:buSzPct val="100000"/>
              <a:buChar char="●"/>
            </a:pPr>
            <a:r>
              <a:rPr lang="uk"/>
              <a:t>рівень декомпозиції діаграми – L; </a:t>
            </a:r>
            <a:endParaRPr/>
          </a:p>
          <a:p>
            <a:pPr indent="-325755" lvl="0" marL="457200" rtl="0" algn="l">
              <a:spcBef>
                <a:spcPts val="0"/>
              </a:spcBef>
              <a:spcAft>
                <a:spcPts val="0"/>
              </a:spcAft>
              <a:buSzPct val="100000"/>
              <a:buChar char="●"/>
            </a:pPr>
            <a:r>
              <a:rPr lang="uk"/>
              <a:t>збалансованість діаграми – B; </a:t>
            </a:r>
            <a:endParaRPr/>
          </a:p>
          <a:p>
            <a:pPr indent="-325755" lvl="0" marL="457200" rtl="0" algn="l">
              <a:spcBef>
                <a:spcPts val="0"/>
              </a:spcBef>
              <a:spcAft>
                <a:spcPts val="0"/>
              </a:spcAft>
              <a:buSzPct val="100000"/>
              <a:buChar char="●"/>
            </a:pPr>
            <a:r>
              <a:rPr lang="uk"/>
              <a:t>число стрілок, що з'єднуються з блоком – А. </a:t>
            </a:r>
            <a:endParaRPr/>
          </a:p>
          <a:p>
            <a:pPr indent="0" lvl="0" marL="0" rtl="0" algn="l">
              <a:spcBef>
                <a:spcPts val="1200"/>
              </a:spcBef>
              <a:spcAft>
                <a:spcPts val="1200"/>
              </a:spcAft>
              <a:buNone/>
            </a:pPr>
            <a:r>
              <a:rPr lang="uk"/>
              <a:t>Даний набір факторів відноситься до кожної діаграми моделі. Далі будуть перераховані рекомендації з бажаним значенням факторів діаграми. Необхідно прагнути до того, щоб кількість блоків на діаграмах нижніх рівнів була б нижче кількості блоків на батьківських діаграмах, тобто зі збільшенням рівня декомпозиції зменшувався б коефіцієнт N \ L. Таким чином, спадання цього коефіцієнта говорить про те, що в міру декомпозиції моделі функції повинні спрощуватися, отже, кількістьблоків повинна зменшуватися.</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Збалансованість 2</a:t>
            </a:r>
            <a:endParaRPr/>
          </a:p>
        </p:txBody>
      </p:sp>
      <p:sp>
        <p:nvSpPr>
          <p:cNvPr id="242" name="Google Shape;242;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Діаграми повинні бути збалансовані. Це означає, що в рамках однієї діаграми не повинно відбуватися ситуації, коли в роботу вхідних стрілок і стрілок управління значно більше, ніж які виходять. Слід зазначити, що дана рекомендація може не виконуватися в моделях, що описують виробничі процеси. Наприклад, при описі процедури складання в блок може входити безліч стрілок, що описують компоненти виробу, а виходити одна стрілка – готовий виріб. Введемо коефіцієнт збалансованої діаграми: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uk"/>
              <a:t>Необхідно прагнути, щоб Kb був мінімальний для діаграми. </a:t>
            </a:r>
            <a:endParaRPr/>
          </a:p>
        </p:txBody>
      </p:sp>
      <p:pic>
        <p:nvPicPr>
          <p:cNvPr id="243" name="Google Shape;243;p45"/>
          <p:cNvPicPr preferRelativeResize="0"/>
          <p:nvPr/>
        </p:nvPicPr>
        <p:blipFill>
          <a:blip r:embed="rId3">
            <a:alphaModFix/>
          </a:blip>
          <a:stretch>
            <a:fillRect/>
          </a:stretch>
        </p:blipFill>
        <p:spPr>
          <a:xfrm>
            <a:off x="6836850" y="3127725"/>
            <a:ext cx="2363174" cy="1295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Збалансованість 3</a:t>
            </a:r>
            <a:endParaRPr/>
          </a:p>
        </p:txBody>
      </p:sp>
      <p:sp>
        <p:nvSpPr>
          <p:cNvPr id="249" name="Google Shape;249;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uk"/>
              <a:t>Крім аналізу графічних елементів діаграми необхідно розглядати найменування блоків. Для оцінки імен складається словник елементарних (тривіальних) функцій модельованої системи. Фактично в даний словник повинні потрапити функції нижнього рівня декомпозиції 14 діаграм. Наприклад, для моделі БД елементарними можуть бути функції "знайти запис", "додати запис в БД", в той час як функція "реєстрація користувача" вимагає подальшого опису. Після формування словника і складання пакету діаграм системи необхідно розглянути нижній рівень моделі. Якщо на ньому виявляться збігу назвах блоків діаграм і слів зі словника, то це говорить, що достатній рівень декомпозиції досягнутий. Коефіцієнт кількісно відображає даний критерій, можна записати як L * С –добуток рівня моделі на число збігів імен блоків з словами зі словника. Чим нижче рівень моделі (більше L),</a:t>
            </a:r>
            <a:r>
              <a:rPr lang="uk"/>
              <a:t>тим цінніше</a:t>
            </a:r>
            <a:r>
              <a:rPr lang="uk"/>
              <a:t> збіги.</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1</a:t>
            </a:r>
            <a:endParaRPr/>
          </a:p>
        </p:txBody>
      </p:sp>
      <p:pic>
        <p:nvPicPr>
          <p:cNvPr id="255" name="Google Shape;255;p47"/>
          <p:cNvPicPr preferRelativeResize="0"/>
          <p:nvPr/>
        </p:nvPicPr>
        <p:blipFill>
          <a:blip r:embed="rId3">
            <a:alphaModFix/>
          </a:blip>
          <a:stretch>
            <a:fillRect/>
          </a:stretch>
        </p:blipFill>
        <p:spPr>
          <a:xfrm>
            <a:off x="2225950" y="566325"/>
            <a:ext cx="6474249" cy="4264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2</a:t>
            </a:r>
            <a:endParaRPr/>
          </a:p>
        </p:txBody>
      </p:sp>
      <p:pic>
        <p:nvPicPr>
          <p:cNvPr id="261" name="Google Shape;261;p48"/>
          <p:cNvPicPr preferRelativeResize="0"/>
          <p:nvPr/>
        </p:nvPicPr>
        <p:blipFill>
          <a:blip r:embed="rId3">
            <a:alphaModFix/>
          </a:blip>
          <a:stretch>
            <a:fillRect/>
          </a:stretch>
        </p:blipFill>
        <p:spPr>
          <a:xfrm>
            <a:off x="2554500" y="445025"/>
            <a:ext cx="6277799" cy="422200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3</a:t>
            </a:r>
            <a:endParaRPr/>
          </a:p>
        </p:txBody>
      </p:sp>
      <p:pic>
        <p:nvPicPr>
          <p:cNvPr id="267" name="Google Shape;267;p49"/>
          <p:cNvPicPr preferRelativeResize="0"/>
          <p:nvPr/>
        </p:nvPicPr>
        <p:blipFill>
          <a:blip r:embed="rId3">
            <a:alphaModFix/>
          </a:blip>
          <a:stretch>
            <a:fillRect/>
          </a:stretch>
        </p:blipFill>
        <p:spPr>
          <a:xfrm>
            <a:off x="2218200" y="401450"/>
            <a:ext cx="6570476" cy="43707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0"/>
          <p:cNvSpPr txBox="1"/>
          <p:nvPr>
            <p:ph type="title"/>
          </p:nvPr>
        </p:nvSpPr>
        <p:spPr>
          <a:xfrm>
            <a:off x="3487050" y="2105250"/>
            <a:ext cx="2169900" cy="9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5200"/>
              <a:t>DFD</a:t>
            </a:r>
            <a:r>
              <a:rPr lang="uk" sz="5200"/>
              <a:t> </a:t>
            </a:r>
            <a:endParaRPr sz="5200"/>
          </a:p>
          <a:p>
            <a:pPr indent="0" lvl="0" marL="0" rtl="0" algn="l">
              <a:spcBef>
                <a:spcPts val="0"/>
              </a:spcBef>
              <a:spcAft>
                <a:spcPts val="0"/>
              </a:spcAft>
              <a:buNone/>
            </a:pPr>
            <a:r>
              <a:rPr lang="uk" sz="1400"/>
              <a:t>(Data Flow diagram)</a:t>
            </a:r>
            <a:endParaRPr sz="1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Опис</a:t>
            </a:r>
            <a:endParaRPr/>
          </a:p>
        </p:txBody>
      </p:sp>
      <p:sp>
        <p:nvSpPr>
          <p:cNvPr id="278" name="Google Shape;278;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Діаграми DFD можна використовувати як доповнення до діаграм IDEF0 для опису документообігу та обробки інформації. Ці діаграми представляють мережу пов'язаних між собою робіт. DFD описує: </a:t>
            </a:r>
            <a:endParaRPr/>
          </a:p>
          <a:p>
            <a:pPr indent="-342900" lvl="0" marL="457200" rtl="0" algn="l">
              <a:spcBef>
                <a:spcPts val="1200"/>
              </a:spcBef>
              <a:spcAft>
                <a:spcPts val="0"/>
              </a:spcAft>
              <a:buSzPts val="1800"/>
              <a:buChar char="●"/>
            </a:pPr>
            <a:r>
              <a:rPr lang="uk"/>
              <a:t>функції обробки</a:t>
            </a:r>
            <a:r>
              <a:rPr lang="uk"/>
              <a:t> інформації (роботи);</a:t>
            </a:r>
            <a:endParaRPr/>
          </a:p>
          <a:p>
            <a:pPr indent="-342900" lvl="0" marL="457200" rtl="0" algn="l">
              <a:spcBef>
                <a:spcPts val="0"/>
              </a:spcBef>
              <a:spcAft>
                <a:spcPts val="0"/>
              </a:spcAft>
              <a:buSzPts val="1800"/>
              <a:buChar char="●"/>
            </a:pPr>
            <a:r>
              <a:rPr lang="uk"/>
              <a:t>документи (стрілки, arrow), об'єкти, співробітників або відділи, які беруть участь </a:t>
            </a:r>
            <a:r>
              <a:rPr lang="uk"/>
              <a:t>в обробці інформації</a:t>
            </a:r>
            <a:r>
              <a:rPr lang="uk"/>
              <a:t>; </a:t>
            </a:r>
            <a:endParaRPr/>
          </a:p>
          <a:p>
            <a:pPr indent="-342900" lvl="0" marL="457200" rtl="0" algn="l">
              <a:spcBef>
                <a:spcPts val="0"/>
              </a:spcBef>
              <a:spcAft>
                <a:spcPts val="0"/>
              </a:spcAft>
              <a:buSzPts val="1800"/>
              <a:buChar char="●"/>
            </a:pPr>
            <a:r>
              <a:rPr lang="uk"/>
              <a:t>зовнішні посилання (external reference), які забезпечують інтерфейс з зовнішніми об'єктами, </a:t>
            </a:r>
            <a:r>
              <a:rPr lang="uk"/>
              <a:t>що знаходяться</a:t>
            </a:r>
            <a:r>
              <a:rPr lang="uk"/>
              <a:t> за межами </a:t>
            </a:r>
            <a:r>
              <a:rPr lang="uk"/>
              <a:t>модельованої системи</a:t>
            </a:r>
            <a:r>
              <a:rPr lang="uk"/>
              <a:t>; таблиці для зберігання документів (сховища даних,data store).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CASE (Computer-Aided Software Engineering)</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CASE - це набір інструментів і методів, які використовуються для підтримки усього життєвого циклу розробки програмного забезпечення - від аналізу та проектування до реалізації, тестування та управління.</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Потоки даних і процес</a:t>
            </a:r>
            <a:endParaRPr/>
          </a:p>
        </p:txBody>
      </p:sp>
      <p:sp>
        <p:nvSpPr>
          <p:cNvPr id="284" name="Google Shape;284;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uk"/>
              <a:t>Потоки даних є механізмами, що використовуються для моделювання передачі інформації (або фізичних компонентів) з однієї частини системи в іншу. Потоки зображуються на діаграмі іменованими стрілками, орієнтація яких вказує напрямок руху інформації. Стрілки </a:t>
            </a:r>
            <a:r>
              <a:rPr lang="uk"/>
              <a:t>можуть підходити</a:t>
            </a:r>
            <a:r>
              <a:rPr lang="uk"/>
              <a:t> </a:t>
            </a:r>
            <a:r>
              <a:rPr lang="uk"/>
              <a:t>до будь</a:t>
            </a:r>
            <a:r>
              <a:rPr lang="uk"/>
              <a:t>–якої грані </a:t>
            </a:r>
            <a:r>
              <a:rPr lang="uk"/>
              <a:t>прямокутника роботи</a:t>
            </a:r>
            <a:r>
              <a:rPr lang="uk"/>
              <a:t> і можуть бути двонаправленими для </a:t>
            </a:r>
            <a:r>
              <a:rPr lang="uk"/>
              <a:t>опису взаємодії</a:t>
            </a:r>
            <a:r>
              <a:rPr lang="uk"/>
              <a:t> типу"команда–відповідь". </a:t>
            </a:r>
            <a:endParaRPr/>
          </a:p>
          <a:p>
            <a:pPr indent="0" lvl="0" marL="0" rtl="0" algn="l">
              <a:spcBef>
                <a:spcPts val="1200"/>
              </a:spcBef>
              <a:spcAft>
                <a:spcPts val="1200"/>
              </a:spcAft>
              <a:buNone/>
            </a:pPr>
            <a:r>
              <a:rPr lang="uk"/>
              <a:t>Призначення процесу полягає в продукуванні вихідних потоків із вхідних відповідно до дії, що задається ім'ям процесу. Кожен процес повинен мати унікальний номер для посилань на нього всередині діаграми. Цей номер може використовуватися спільно з </a:t>
            </a:r>
            <a:r>
              <a:rPr lang="uk"/>
              <a:t>номером діаграми</a:t>
            </a:r>
            <a:r>
              <a:rPr lang="uk"/>
              <a:t> для отримання </a:t>
            </a:r>
            <a:r>
              <a:rPr lang="uk"/>
              <a:t>унікального індексу процесу всі</a:t>
            </a:r>
            <a:r>
              <a:rPr lang="uk"/>
              <a:t> моделі.</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Сховище і зовнішня сутність</a:t>
            </a:r>
            <a:endParaRPr/>
          </a:p>
        </p:txBody>
      </p:sp>
      <p:sp>
        <p:nvSpPr>
          <p:cNvPr id="290" name="Google Shape;290;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uk"/>
              <a:t>Сховище даних дозволяє на певних ділянках визначати дані, які будуть зберігатися в пам'яті між процесами. Фактично сховище представляє "зрізи" потоків даних у часі. 15 Інформація, яку воно містить, може використовуватися в будь–який час після її визначення, при цьому дані можуть вибиратися в будь–якому порядку. Ім'я сховища має ідентифікувати його вміст. У випадку, коли потік даних входить в сховище або виходить з нього і його структура відповідає структурі сховища, він повинен мати те ж саме ім'я. </a:t>
            </a:r>
            <a:endParaRPr/>
          </a:p>
          <a:p>
            <a:pPr indent="0" lvl="0" marL="0" rtl="0" algn="l">
              <a:spcBef>
                <a:spcPts val="1200"/>
              </a:spcBef>
              <a:spcAft>
                <a:spcPts val="1200"/>
              </a:spcAft>
              <a:buNone/>
            </a:pPr>
            <a:r>
              <a:rPr lang="uk"/>
              <a:t>Зовнішня сутність – це сутність поза контекстом системи, що є джерелом або приймачем даних системи. Передбачається, що об'єкти, що представлені такими вузлами, не повинні брати участь ні в якій обробці. Зовнішні сутності зображуються у вигляді прямокутника з тінню і зазвичай розташовуються по краях діаграми. Одна зовнішня сутність може бути використана багаторазово на одній, або декількох діаграмах.</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1</a:t>
            </a:r>
            <a:endParaRPr/>
          </a:p>
        </p:txBody>
      </p:sp>
      <p:sp>
        <p:nvSpPr>
          <p:cNvPr id="296" name="Google Shape;296;p54"/>
          <p:cNvSpPr txBox="1"/>
          <p:nvPr>
            <p:ph idx="1" type="body"/>
          </p:nvPr>
        </p:nvSpPr>
        <p:spPr>
          <a:xfrm>
            <a:off x="311700" y="1152475"/>
            <a:ext cx="8680200" cy="1419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uk"/>
              <a:t>DFD рівня 0, також відомі як контекстні діаграми, є найпростішими діаграмами потоку даних. Вони забезпечують широке уявлення, яке легко засвоюється, але пропонує мало деталей. На діаграмах потоку даних рівня 0 показано один вузол процесу та його зв’язки із зовнішніми об’єктами. Наприклад, наведений нижче приклад ілюструє процес бронювання готелю з потоком інформації між адміністратором і гостями.</a:t>
            </a:r>
            <a:endParaRPr/>
          </a:p>
        </p:txBody>
      </p:sp>
      <p:pic>
        <p:nvPicPr>
          <p:cNvPr id="297" name="Google Shape;297;p54"/>
          <p:cNvPicPr preferRelativeResize="0"/>
          <p:nvPr/>
        </p:nvPicPr>
        <p:blipFill>
          <a:blip r:embed="rId3">
            <a:alphaModFix/>
          </a:blip>
          <a:stretch>
            <a:fillRect/>
          </a:stretch>
        </p:blipFill>
        <p:spPr>
          <a:xfrm>
            <a:off x="0" y="2603500"/>
            <a:ext cx="9143999" cy="2540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2</a:t>
            </a:r>
            <a:endParaRPr/>
          </a:p>
        </p:txBody>
      </p:sp>
      <p:sp>
        <p:nvSpPr>
          <p:cNvPr id="303" name="Google Shape;303;p55"/>
          <p:cNvSpPr txBox="1"/>
          <p:nvPr>
            <p:ph idx="1" type="body"/>
          </p:nvPr>
        </p:nvSpPr>
        <p:spPr>
          <a:xfrm>
            <a:off x="311700" y="1152475"/>
            <a:ext cx="3195300" cy="3147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uk"/>
              <a:t>DFD рівня 1 все ще є загальним оглядом, але вони містять більше деталей, ніж контекстна діаграма. У DFD рівня 1 окремий вузол процесу з контекстної діаграми розбивається на підпроцеси. Оскільки ці процеси додаються, діаграма потребуватиме додаткових потоків даних і сховищ даних, щоб зв’язати їх разом. У прикладі бронювання готелю це може включати додавання процесів вибору номерів і запитів до системи бронювання, а також сховищ даних.</a:t>
            </a:r>
            <a:endParaRPr/>
          </a:p>
        </p:txBody>
      </p:sp>
      <p:pic>
        <p:nvPicPr>
          <p:cNvPr id="304" name="Google Shape;304;p55"/>
          <p:cNvPicPr preferRelativeResize="0"/>
          <p:nvPr/>
        </p:nvPicPr>
        <p:blipFill>
          <a:blip r:embed="rId3">
            <a:alphaModFix/>
          </a:blip>
          <a:stretch>
            <a:fillRect/>
          </a:stretch>
        </p:blipFill>
        <p:spPr>
          <a:xfrm>
            <a:off x="3603350" y="337400"/>
            <a:ext cx="5332198" cy="370416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3</a:t>
            </a:r>
            <a:endParaRPr/>
          </a:p>
        </p:txBody>
      </p:sp>
      <p:sp>
        <p:nvSpPr>
          <p:cNvPr id="310" name="Google Shape;310;p56"/>
          <p:cNvSpPr txBox="1"/>
          <p:nvPr>
            <p:ph idx="1" type="body"/>
          </p:nvPr>
        </p:nvSpPr>
        <p:spPr>
          <a:xfrm>
            <a:off x="311700" y="1152475"/>
            <a:ext cx="3091200" cy="3395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Clr>
                <a:schemeClr val="dk1"/>
              </a:buClr>
              <a:buSzPct val="61111"/>
              <a:buFont typeface="Arial"/>
              <a:buNone/>
            </a:pPr>
            <a:r>
              <a:rPr lang="uk"/>
              <a:t>DFD рівня 2+ просто розбивають процеси на більш детальні підпроцеси. Теоретично DFD можуть перевищувати рівень 3, але це відбувається рідко. Діаграми потоку даних рівня 3 достатньо детальні, тому зазвичай немає сенсу розбивати їх далі.</a:t>
            </a:r>
            <a:endParaRPr/>
          </a:p>
          <a:p>
            <a:pPr indent="0" lvl="0" marL="0" rtl="0" algn="l">
              <a:spcBef>
                <a:spcPts val="1200"/>
              </a:spcBef>
              <a:spcAft>
                <a:spcPts val="0"/>
              </a:spcAft>
              <a:buClr>
                <a:schemeClr val="dk1"/>
              </a:buClr>
              <a:buSzPct val="61111"/>
              <a:buFont typeface="Arial"/>
              <a:buNone/>
            </a:pPr>
            <a:r>
              <a:rPr lang="uk"/>
              <a:t>На діаграмі рівня 2, наведеній нижче, процес бронювання готелів розширюється й включає більш детальні процеси, такі як процеси скасування та підтвердження, а також подальші підключені потоки даних.</a:t>
            </a:r>
            <a:endParaRPr/>
          </a:p>
          <a:p>
            <a:pPr indent="0" lvl="0" marL="0" rtl="0" algn="l">
              <a:spcBef>
                <a:spcPts val="1200"/>
              </a:spcBef>
              <a:spcAft>
                <a:spcPts val="1200"/>
              </a:spcAft>
              <a:buNone/>
            </a:pPr>
            <a:r>
              <a:t/>
            </a:r>
            <a:endParaRPr/>
          </a:p>
        </p:txBody>
      </p:sp>
      <p:pic>
        <p:nvPicPr>
          <p:cNvPr id="311" name="Google Shape;311;p56"/>
          <p:cNvPicPr preferRelativeResize="0"/>
          <p:nvPr/>
        </p:nvPicPr>
        <p:blipFill>
          <a:blip r:embed="rId3">
            <a:alphaModFix/>
          </a:blip>
          <a:stretch>
            <a:fillRect/>
          </a:stretch>
        </p:blipFill>
        <p:spPr>
          <a:xfrm>
            <a:off x="3347125" y="369425"/>
            <a:ext cx="5796874" cy="321540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Елементи нотації</a:t>
            </a:r>
            <a:endParaRPr/>
          </a:p>
        </p:txBody>
      </p:sp>
      <p:sp>
        <p:nvSpPr>
          <p:cNvPr id="317" name="Google Shape;317;p57"/>
          <p:cNvSpPr txBox="1"/>
          <p:nvPr>
            <p:ph idx="1" type="body"/>
          </p:nvPr>
        </p:nvSpPr>
        <p:spPr>
          <a:xfrm>
            <a:off x="311700" y="1152475"/>
            <a:ext cx="3523800" cy="329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Детальний приклад</a:t>
            </a:r>
            <a:endParaRPr/>
          </a:p>
          <a:p>
            <a:pPr indent="0" lvl="0" marL="0" rtl="0" algn="l">
              <a:spcBef>
                <a:spcPts val="1200"/>
              </a:spcBef>
              <a:spcAft>
                <a:spcPts val="0"/>
              </a:spcAft>
              <a:buNone/>
            </a:pPr>
            <a:r>
              <a:rPr lang="uk" u="sng">
                <a:solidFill>
                  <a:schemeClr val="hlink"/>
                </a:solidFill>
                <a:hlinkClick r:id="rId3"/>
              </a:rPr>
              <a:t>https://www.artofba.com/uk/post/data-flow-diagrams-dfd-explained-1</a:t>
            </a:r>
            <a:r>
              <a:rPr lang="uk"/>
              <a:t> </a:t>
            </a:r>
            <a:endParaRPr/>
          </a:p>
          <a:p>
            <a:pPr indent="0" lvl="0" marL="0" rtl="0" algn="l">
              <a:spcBef>
                <a:spcPts val="1200"/>
              </a:spcBef>
              <a:spcAft>
                <a:spcPts val="1200"/>
              </a:spcAft>
              <a:buNone/>
            </a:pPr>
            <a:r>
              <a:rPr lang="uk"/>
              <a:t>(всі матеріали продубльовані в лабораторних, включно з презентацією)</a:t>
            </a:r>
            <a:endParaRPr/>
          </a:p>
        </p:txBody>
      </p:sp>
      <p:pic>
        <p:nvPicPr>
          <p:cNvPr id="318" name="Google Shape;318;p57"/>
          <p:cNvPicPr preferRelativeResize="0"/>
          <p:nvPr/>
        </p:nvPicPr>
        <p:blipFill>
          <a:blip r:embed="rId4">
            <a:alphaModFix/>
          </a:blip>
          <a:stretch>
            <a:fillRect/>
          </a:stretch>
        </p:blipFill>
        <p:spPr>
          <a:xfrm>
            <a:off x="3835350" y="555500"/>
            <a:ext cx="4835200" cy="33360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8"/>
          <p:cNvSpPr txBox="1"/>
          <p:nvPr>
            <p:ph type="title"/>
          </p:nvPr>
        </p:nvSpPr>
        <p:spPr>
          <a:xfrm>
            <a:off x="3040650" y="2105250"/>
            <a:ext cx="3062700" cy="9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5200"/>
              <a:t>Підсумки</a:t>
            </a:r>
            <a:r>
              <a:rPr lang="uk" sz="5200"/>
              <a:t> </a:t>
            </a:r>
            <a:endParaRPr sz="5200"/>
          </a:p>
          <a:p>
            <a:pPr indent="0" lvl="0" marL="0" rtl="0" algn="l">
              <a:spcBef>
                <a:spcPts val="0"/>
              </a:spcBef>
              <a:spcAft>
                <a:spcPts val="0"/>
              </a:spcAft>
              <a:buNone/>
            </a:pPr>
            <a:r>
              <a:t/>
            </a:r>
            <a:endParaRPr sz="1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Підсумок - що для чого</a:t>
            </a:r>
            <a:endParaRPr/>
          </a:p>
        </p:txBody>
      </p:sp>
      <p:sp>
        <p:nvSpPr>
          <p:cNvPr id="329" name="Google Shape;329;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chemeClr val="dk1"/>
              </a:buClr>
              <a:buSzPct val="61111"/>
              <a:buFont typeface="Arial"/>
              <a:buNone/>
            </a:pPr>
            <a:r>
              <a:rPr lang="uk"/>
              <a:t>IDEF0 (Integrated Definition for Function Modeling) та DFD (Data Flow Diagram) є частиною більш широкого контексту SADT (Structured Analysis and Design Technique). SADT є методологією, яка використовується для аналізу та моделювання бізнес-процесів і систем в інженерії програмного забезпечення. IDEF0 та DFD є інструментами, які можуть бути використані в рамках SADT для досягнення певних цілей.</a:t>
            </a:r>
            <a:endParaRPr/>
          </a:p>
          <a:p>
            <a:pPr indent="-317182" lvl="0" marL="457200" rtl="0" algn="l">
              <a:spcBef>
                <a:spcPts val="1200"/>
              </a:spcBef>
              <a:spcAft>
                <a:spcPts val="0"/>
              </a:spcAft>
              <a:buSzPct val="100000"/>
              <a:buChar char="●"/>
            </a:pPr>
            <a:r>
              <a:rPr lang="uk"/>
              <a:t>IDEF0: Цей метод використовується для моделювання функціональних аспектів бізнес-процесу або системи. IDEF0 допомагає визначити функції, їхні зв'язки і інтерфейси між ними. Він може використовуватися для аналізу та проектування бізнес-процесів в рамках SADT.</a:t>
            </a:r>
            <a:endParaRPr/>
          </a:p>
          <a:p>
            <a:pPr indent="-317182" lvl="0" marL="457200" rtl="0" algn="l">
              <a:spcBef>
                <a:spcPts val="0"/>
              </a:spcBef>
              <a:spcAft>
                <a:spcPts val="0"/>
              </a:spcAft>
              <a:buSzPct val="100000"/>
              <a:buChar char="●"/>
            </a:pPr>
            <a:r>
              <a:rPr lang="uk"/>
              <a:t>DFD: Data Flow Diagram використовується для моделювання потоків даних і процесів в системі. В DFD вказується, як дані переміщуються в системі, як вони обробляються і які сутності взаємодіють. DFD також може бути використано в рамках SADT для аналізу і проектування бізнес-процесів, особливо для моделювання обміну даними в цих процесах.</a:t>
            </a:r>
            <a:endParaRPr/>
          </a:p>
          <a:p>
            <a:pPr indent="0" lvl="0" marL="0" rtl="0" algn="l">
              <a:spcBef>
                <a:spcPts val="1200"/>
              </a:spcBef>
              <a:spcAft>
                <a:spcPts val="12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Підсумки</a:t>
            </a:r>
            <a:endParaRPr/>
          </a:p>
        </p:txBody>
      </p:sp>
      <p:sp>
        <p:nvSpPr>
          <p:cNvPr id="335" name="Google Shape;335;p60"/>
          <p:cNvSpPr txBox="1"/>
          <p:nvPr>
            <p:ph idx="1" type="body"/>
          </p:nvPr>
        </p:nvSpPr>
        <p:spPr>
          <a:xfrm>
            <a:off x="4387250" y="375800"/>
            <a:ext cx="42603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uk"/>
              <a:t>Лабораторна робота 1 - Новий курс, лабораторні для заочної форми</a:t>
            </a:r>
            <a:endParaRPr/>
          </a:p>
          <a:p>
            <a:pPr indent="0" lvl="0" marL="0" rtl="0" algn="l">
              <a:spcBef>
                <a:spcPts val="1200"/>
              </a:spcBef>
              <a:spcAft>
                <a:spcPts val="0"/>
              </a:spcAft>
              <a:buNone/>
            </a:pPr>
            <a:r>
              <a:rPr lang="uk"/>
              <a:t>2 версії курсу. </a:t>
            </a:r>
            <a:endParaRPr/>
          </a:p>
          <a:p>
            <a:pPr indent="-325755" lvl="0" marL="457200" rtl="0" algn="l">
              <a:spcBef>
                <a:spcPts val="1200"/>
              </a:spcBef>
              <a:spcAft>
                <a:spcPts val="0"/>
              </a:spcAft>
              <a:buSzPct val="100000"/>
              <a:buAutoNum type="arabicPeriod"/>
            </a:pPr>
            <a:r>
              <a:rPr lang="uk"/>
              <a:t>Умовно стара </a:t>
            </a:r>
            <a:r>
              <a:rPr lang="uk" u="sng">
                <a:solidFill>
                  <a:schemeClr val="hlink"/>
                </a:solidFill>
                <a:hlinkClick r:id="rId3"/>
              </a:rPr>
              <a:t>https://learn.ztu.edu.ua/course/view.php?id=4142</a:t>
            </a:r>
            <a:r>
              <a:rPr lang="uk"/>
              <a:t> </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AutoNum type="arabicPeriod"/>
            </a:pPr>
            <a:r>
              <a:rPr lang="uk"/>
              <a:t>Нова </a:t>
            </a:r>
            <a:r>
              <a:rPr lang="uk" u="sng">
                <a:solidFill>
                  <a:schemeClr val="hlink"/>
                </a:solidFill>
                <a:hlinkClick r:id="rId4"/>
              </a:rPr>
              <a:t>https://learn.ztu.edu.ua/course/view.php?id=5752</a:t>
            </a:r>
            <a:r>
              <a:rPr lang="uk"/>
              <a:t> </a:t>
            </a:r>
            <a:endParaRPr/>
          </a:p>
          <a:p>
            <a:pPr indent="0" lvl="0" marL="0" rtl="0" algn="l">
              <a:spcBef>
                <a:spcPts val="1200"/>
              </a:spcBef>
              <a:spcAft>
                <a:spcPts val="1200"/>
              </a:spcAft>
              <a:buNone/>
            </a:pPr>
            <a:r>
              <a:t/>
            </a:r>
            <a:endParaRPr/>
          </a:p>
        </p:txBody>
      </p:sp>
      <p:pic>
        <p:nvPicPr>
          <p:cNvPr id="336" name="Google Shape;336;p60"/>
          <p:cNvPicPr preferRelativeResize="0"/>
          <p:nvPr/>
        </p:nvPicPr>
        <p:blipFill>
          <a:blip r:embed="rId5">
            <a:alphaModFix/>
          </a:blip>
          <a:stretch>
            <a:fillRect/>
          </a:stretch>
        </p:blipFill>
        <p:spPr>
          <a:xfrm>
            <a:off x="103600" y="1209050"/>
            <a:ext cx="4035450" cy="2842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Акаунти для Azure</a:t>
            </a:r>
            <a:endParaRPr/>
          </a:p>
        </p:txBody>
      </p:sp>
      <p:sp>
        <p:nvSpPr>
          <p:cNvPr id="342" name="Google Shape;342;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Зібрати з групи excel файл, в форматі ПІБ, email (університету). Надіслати на </a:t>
            </a:r>
            <a:r>
              <a:rPr lang="uk" u="sng">
                <a:solidFill>
                  <a:schemeClr val="hlink"/>
                </a:solidFill>
                <a:hlinkClick r:id="rId3"/>
              </a:rPr>
              <a:t>kkn_vra@ztu.edu.ua</a:t>
            </a:r>
            <a:r>
              <a:rPr lang="uk"/>
              <a:t>. Деталі з створення будуть описані в </a:t>
            </a:r>
            <a:r>
              <a:rPr lang="uk"/>
              <a:t>лабораторній</a:t>
            </a:r>
            <a:r>
              <a:rPr lang="uk"/>
              <a:t> роботі.</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Основні</a:t>
            </a:r>
            <a:r>
              <a:rPr lang="uk"/>
              <a:t> функції CASE</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a:t>Основні функції CASE включають:</a:t>
            </a:r>
            <a:endParaRPr/>
          </a:p>
          <a:p>
            <a:pPr indent="-342900" lvl="0" marL="457200" rtl="0" algn="l">
              <a:spcBef>
                <a:spcPts val="1200"/>
              </a:spcBef>
              <a:spcAft>
                <a:spcPts val="0"/>
              </a:spcAft>
              <a:buSzPts val="1800"/>
              <a:buChar char="●"/>
            </a:pPr>
            <a:r>
              <a:rPr lang="uk"/>
              <a:t>Моделювання процесів: CASE дозволяє створювати графічні моделі для аналізу та проектування програмного забезпечення.</a:t>
            </a:r>
            <a:endParaRPr/>
          </a:p>
          <a:p>
            <a:pPr indent="-342900" lvl="0" marL="457200" rtl="0" algn="l">
              <a:spcBef>
                <a:spcPts val="0"/>
              </a:spcBef>
              <a:spcAft>
                <a:spcPts val="0"/>
              </a:spcAft>
              <a:buSzPts val="1800"/>
              <a:buChar char="●"/>
            </a:pPr>
            <a:r>
              <a:rPr lang="uk"/>
              <a:t>Автоматизація завдань: Він допомагає автоматизувати багато рутинних завдань розробки, що збільшує продуктивність.</a:t>
            </a:r>
            <a:endParaRPr/>
          </a:p>
          <a:p>
            <a:pPr indent="-342900" lvl="0" marL="457200" rtl="0" algn="l">
              <a:spcBef>
                <a:spcPts val="0"/>
              </a:spcBef>
              <a:spcAft>
                <a:spcPts val="0"/>
              </a:spcAft>
              <a:buSzPts val="1800"/>
              <a:buChar char="●"/>
            </a:pPr>
            <a:r>
              <a:rPr lang="uk"/>
              <a:t>Управління проектом: CASE надає інструменти для планування, відстеження і управління проектами.</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311700" y="200175"/>
            <a:ext cx="8520600" cy="436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a:t>Найбільш трудомісткими етапами розробки інформаційних систем є етапи аналізу i проектування, у процесі яких CASE-засоби забезпечують якість прийнятих технічних рішень та підготовку проектної </a:t>
            </a:r>
            <a:r>
              <a:rPr lang="uk"/>
              <a:t>документації</a:t>
            </a:r>
            <a:r>
              <a:rPr lang="uk"/>
              <a:t>. При цьому велику роль відіграють методи візуального </a:t>
            </a:r>
            <a:r>
              <a:rPr lang="uk"/>
              <a:t>представлення</a:t>
            </a:r>
            <a:r>
              <a:rPr lang="uk"/>
              <a:t> </a:t>
            </a:r>
            <a:r>
              <a:rPr lang="uk"/>
              <a:t>інформації</a:t>
            </a:r>
            <a:r>
              <a:rPr lang="uk"/>
              <a:t>. Це </a:t>
            </a:r>
            <a:r>
              <a:rPr lang="uk"/>
              <a:t>передбачає</a:t>
            </a:r>
            <a:r>
              <a:rPr lang="uk"/>
              <a:t> побудову структурних чи інших діаграм, використання різноманітної кольорової палітри, наскрізну перевірку синтаксичних правил. Графічні засоби моделювання предметної галузі дозволяють розробникам наочно бачити та вивчати існуючу інформаційну систему, перебудовувати ïi відповідно до поставлених цілей i наявних обмежень.</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Підходи </a:t>
            </a:r>
            <a:r>
              <a:rPr lang="uk"/>
              <a:t>проектування</a:t>
            </a:r>
            <a:r>
              <a:rPr lang="uk"/>
              <a:t> </a:t>
            </a:r>
            <a:endParaRPr/>
          </a:p>
        </p:txBody>
      </p:sp>
      <p:sp>
        <p:nvSpPr>
          <p:cNvPr id="89" name="Google Shape;8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0"/>
              </a:spcBef>
              <a:spcAft>
                <a:spcPts val="0"/>
              </a:spcAft>
              <a:buSzPct val="100000"/>
              <a:buChar char="●"/>
            </a:pPr>
            <a:r>
              <a:rPr lang="uk"/>
              <a:t>структурний, в основу якого покладено принцип алгоритмічної декомпозиції — структура системи </a:t>
            </a:r>
            <a:r>
              <a:rPr lang="uk"/>
              <a:t>описується</a:t>
            </a:r>
            <a:r>
              <a:rPr lang="uk"/>
              <a:t> термінами iepapxïi ii функцій i передачі </a:t>
            </a:r>
            <a:r>
              <a:rPr lang="uk"/>
              <a:t>інформації</a:t>
            </a:r>
            <a:r>
              <a:rPr lang="uk"/>
              <a:t> між окремими функціональними елементами (модулями);</a:t>
            </a:r>
            <a:endParaRPr/>
          </a:p>
          <a:p>
            <a:pPr indent="-308610" lvl="0" marL="457200" rtl="0" algn="l">
              <a:spcBef>
                <a:spcPts val="0"/>
              </a:spcBef>
              <a:spcAft>
                <a:spcPts val="0"/>
              </a:spcAft>
              <a:buSzPct val="100000"/>
              <a:buChar char="●"/>
            </a:pPr>
            <a:r>
              <a:rPr lang="uk"/>
              <a:t>об'єктно</a:t>
            </a:r>
            <a:r>
              <a:rPr lang="uk"/>
              <a:t>-</a:t>
            </a:r>
            <a:r>
              <a:rPr lang="uk"/>
              <a:t>орієнтований</a:t>
            </a:r>
            <a:r>
              <a:rPr lang="uk"/>
              <a:t>, який </a:t>
            </a:r>
            <a:r>
              <a:rPr lang="uk"/>
              <a:t>використовує</a:t>
            </a:r>
            <a:r>
              <a:rPr lang="uk"/>
              <a:t> </a:t>
            </a:r>
            <a:r>
              <a:rPr lang="uk"/>
              <a:t>об'єктну</a:t>
            </a:r>
            <a:r>
              <a:rPr lang="uk"/>
              <a:t> декомпозицію структура системи </a:t>
            </a:r>
            <a:r>
              <a:rPr lang="uk"/>
              <a:t>визначається</a:t>
            </a:r>
            <a:r>
              <a:rPr lang="uk"/>
              <a:t> множиною </a:t>
            </a:r>
            <a:r>
              <a:rPr lang="uk"/>
              <a:t>об'єктів</a:t>
            </a:r>
            <a:r>
              <a:rPr lang="uk"/>
              <a:t> i зв’язків між ними, а поведінка системи </a:t>
            </a:r>
            <a:r>
              <a:rPr lang="uk"/>
              <a:t>описується</a:t>
            </a:r>
            <a:r>
              <a:rPr lang="uk"/>
              <a:t> термінами обміну повідомленнями між </a:t>
            </a:r>
            <a:r>
              <a:rPr lang="uk"/>
              <a:t>об'єктами</a:t>
            </a:r>
            <a:r>
              <a:rPr lang="uk"/>
              <a:t>. </a:t>
            </a:r>
            <a:endParaRPr/>
          </a:p>
          <a:p>
            <a:pPr indent="0" lvl="0" marL="0" rtl="0" algn="l">
              <a:spcBef>
                <a:spcPts val="1200"/>
              </a:spcBef>
              <a:spcAft>
                <a:spcPts val="1200"/>
              </a:spcAft>
              <a:buNone/>
            </a:pPr>
            <a:r>
              <a:rPr lang="uk"/>
              <a:t>Структурний підхід </a:t>
            </a:r>
            <a:r>
              <a:rPr lang="uk"/>
              <a:t>має</a:t>
            </a:r>
            <a:r>
              <a:rPr lang="uk"/>
              <a:t> більш тривалу історію в порівнянні з </a:t>
            </a:r>
            <a:r>
              <a:rPr lang="uk"/>
              <a:t>об'єктно</a:t>
            </a:r>
            <a:r>
              <a:rPr lang="uk"/>
              <a:t> </a:t>
            </a:r>
            <a:r>
              <a:rPr lang="uk"/>
              <a:t>орієнтованим</a:t>
            </a:r>
            <a:r>
              <a:rPr lang="uk"/>
              <a:t>, тому CASE-засоби спочатку підтримували методи структурного підходу, наприклад методологію функціонального моделювання i графічного опису процесів (IDEFO, IDEF1, IDEF3), побудову діаграм потоків даних (DFD). Найпопулярнішими у користувачів CASE- 2 засобами можна назвати такі інформаційні системи, як All Fusion Process Modeller, ARIS, Ramus та інші. Завдяки </a:t>
            </a:r>
            <a:r>
              <a:rPr lang="uk"/>
              <a:t>активізації</a:t>
            </a:r>
            <a:r>
              <a:rPr lang="uk"/>
              <a:t> розвитку </a:t>
            </a:r>
            <a:r>
              <a:rPr lang="uk"/>
              <a:t>об'єктно</a:t>
            </a:r>
            <a:r>
              <a:rPr lang="uk"/>
              <a:t>-</a:t>
            </a:r>
            <a:r>
              <a:rPr lang="uk"/>
              <a:t>орієнтованого</a:t>
            </a:r>
            <a:r>
              <a:rPr lang="uk"/>
              <a:t> підходу </a:t>
            </a:r>
            <a:r>
              <a:rPr lang="uk"/>
              <a:t>з'являється</a:t>
            </a:r>
            <a:r>
              <a:rPr lang="uk"/>
              <a:t> все більше програмних засобів, що реалізують методи </a:t>
            </a:r>
            <a:r>
              <a:rPr lang="uk"/>
              <a:t>об'єктно</a:t>
            </a:r>
            <a:r>
              <a:rPr lang="uk"/>
              <a:t>-</a:t>
            </a:r>
            <a:r>
              <a:rPr lang="uk"/>
              <a:t>орієнтованого</a:t>
            </a:r>
            <a:r>
              <a:rPr lang="uk"/>
              <a:t> опису інформаційних систем, наприклад Rational Rose, Visual Paradigm UML, UModel, Umbrello, Enterprise Architect та багато інших. До того ж, підтримку методів </a:t>
            </a:r>
            <a:r>
              <a:rPr lang="uk"/>
              <a:t>об'єктно</a:t>
            </a:r>
            <a:r>
              <a:rPr lang="uk"/>
              <a:t>-</a:t>
            </a:r>
            <a:r>
              <a:rPr lang="uk"/>
              <a:t>орієнтованого</a:t>
            </a:r>
            <a:r>
              <a:rPr lang="uk"/>
              <a:t> підходу забезпечують i нові </a:t>
            </a:r>
            <a:r>
              <a:rPr lang="uk"/>
              <a:t>версії</a:t>
            </a:r>
            <a:r>
              <a:rPr lang="uk"/>
              <a:t> деяких CASE-систем, що традиційно вважалися структурними, зокрема система ARIS.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UML</a:t>
            </a:r>
            <a:endParaRPr/>
          </a:p>
        </p:txBody>
      </p:sp>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uk"/>
              <a:t>Основним методом для опису інформаційної системи відповідно до об’ектнооріснтованого підходу е універсальна мова моделювання UML (від англ. Unified Modeling</a:t>
            </a:r>
            <a:endParaRPr/>
          </a:p>
          <a:p>
            <a:pPr indent="0" lvl="0" marL="0" rtl="0" algn="l">
              <a:spcBef>
                <a:spcPts val="1200"/>
              </a:spcBef>
              <a:spcAft>
                <a:spcPts val="0"/>
              </a:spcAft>
              <a:buClr>
                <a:schemeClr val="dk1"/>
              </a:buClr>
              <a:buSzPts val="1100"/>
              <a:buFont typeface="Arial"/>
              <a:buNone/>
            </a:pPr>
            <a:r>
              <a:rPr lang="uk"/>
              <a:t>Language), розроблена в 90-x pp. Г. Бучем, Д. Рамбо та І. Якобсоном.</a:t>
            </a:r>
            <a:endParaRPr/>
          </a:p>
          <a:p>
            <a:pPr indent="0" lvl="0" marL="0" rtl="0" algn="l">
              <a:spcBef>
                <a:spcPts val="1200"/>
              </a:spcBef>
              <a:spcAft>
                <a:spcPts val="0"/>
              </a:spcAft>
              <a:buClr>
                <a:schemeClr val="dk1"/>
              </a:buClr>
              <a:buSzPts val="1100"/>
              <a:buFont typeface="Arial"/>
              <a:buNone/>
            </a:pPr>
            <a:r>
              <a:rPr lang="uk"/>
              <a:t>У сучасній версії мови UML виділяють близько 15 видів діаграм для опису</a:t>
            </a:r>
            <a:endParaRPr/>
          </a:p>
          <a:p>
            <a:pPr indent="0" lvl="0" marL="0" rtl="0" algn="l">
              <a:spcBef>
                <a:spcPts val="1200"/>
              </a:spcBef>
              <a:spcAft>
                <a:spcPts val="0"/>
              </a:spcAft>
              <a:buClr>
                <a:schemeClr val="dk1"/>
              </a:buClr>
              <a:buSzPts val="1100"/>
              <a:buFont typeface="Arial"/>
              <a:buNone/>
            </a:pPr>
            <a:r>
              <a:rPr lang="uk"/>
              <a:t>структури i поведінки проектованого програмного забезпечення. Однак через</a:t>
            </a:r>
            <a:endParaRPr/>
          </a:p>
          <a:p>
            <a:pPr indent="0" lvl="0" marL="0" rtl="0" algn="l">
              <a:spcBef>
                <a:spcPts val="1200"/>
              </a:spcBef>
              <a:spcAft>
                <a:spcPts val="1200"/>
              </a:spcAft>
              <a:buNone/>
            </a:pPr>
            <a:r>
              <a:rPr lang="uk"/>
              <a:t>різноманіття видів UML-</a:t>
            </a:r>
            <a:r>
              <a:rPr lang="uk"/>
              <a:t>дiaгpaмa</a:t>
            </a:r>
            <a:r>
              <a:rPr lang="uk"/>
              <a:t> </a:t>
            </a:r>
            <a:r>
              <a:rPr lang="uk"/>
              <a:t>вважаємо</a:t>
            </a:r>
            <a:r>
              <a:rPr lang="uk"/>
              <a:t> за доцільне визначити типову послідовність дій щодо застосування цього інструменту на етапі проектування програмного забезпечення.</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Етапи 1</a:t>
            </a:r>
            <a:endParaRPr/>
          </a:p>
        </p:txBody>
      </p:sp>
      <p:sp>
        <p:nvSpPr>
          <p:cNvPr id="101" name="Google Shape;10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a:bodyPr>
          <a:lstStyle/>
          <a:p>
            <a:pPr indent="-291465" lvl="0" marL="457200" rtl="0" algn="l">
              <a:spcBef>
                <a:spcPts val="0"/>
              </a:spcBef>
              <a:spcAft>
                <a:spcPts val="0"/>
              </a:spcAft>
              <a:buSzPct val="100000"/>
              <a:buAutoNum type="arabicPeriod"/>
            </a:pPr>
            <a:r>
              <a:rPr lang="uk"/>
              <a:t>Перше, що потрібно зробити перед проектуванням — це визначити користувачів майбутньої системи i, </a:t>
            </a:r>
            <a:r>
              <a:rPr lang="uk"/>
              <a:t>орієнтуючись</a:t>
            </a:r>
            <a:r>
              <a:rPr lang="uk"/>
              <a:t> на їхні побажання, сформулювати основні вимоги до програмного продукту. Тобто спочатку потрібно дізнатися, які </a:t>
            </a:r>
            <a:r>
              <a:rPr lang="uk"/>
              <a:t>дії</a:t>
            </a:r>
            <a:r>
              <a:rPr lang="uk"/>
              <a:t> користувачі хочуть автоматизувати (перекласти на систему). </a:t>
            </a:r>
            <a:endParaRPr/>
          </a:p>
          <a:p>
            <a:pPr indent="-291465" lvl="0" marL="457200" rtl="0" algn="l">
              <a:spcBef>
                <a:spcPts val="0"/>
              </a:spcBef>
              <a:spcAft>
                <a:spcPts val="0"/>
              </a:spcAft>
              <a:buSzPct val="100000"/>
              <a:buAutoNum type="arabicPeriod"/>
            </a:pPr>
            <a:r>
              <a:rPr lang="uk"/>
              <a:t>Потім, поступово обмежуючи або, навпаки, розширюючи, коло функціональності i користувачів можна уточнювати межі системи. Отже, знаючи зовнішніх, по відношенню до системи, виконавців i вимоги до неї, ми можемо отримати більш чітку межу проекту. Доступна користувачам функціональність проекту зазвичай </a:t>
            </a:r>
            <a:r>
              <a:rPr lang="uk"/>
              <a:t>описуються</a:t>
            </a:r>
            <a:r>
              <a:rPr lang="uk"/>
              <a:t> в документі з назвою “Опис вимог”. Це потрібно для того, щоб між </a:t>
            </a:r>
            <a:r>
              <a:rPr lang="uk"/>
              <a:t>клієнтами</a:t>
            </a:r>
            <a:r>
              <a:rPr lang="uk"/>
              <a:t> i розробниками було досягнуто розуміння з </a:t>
            </a:r>
            <a:r>
              <a:rPr lang="uk"/>
              <a:t>питання</a:t>
            </a:r>
            <a:r>
              <a:rPr lang="uk"/>
              <a:t> про те, що система повинна робити i чого не повинна. </a:t>
            </a:r>
            <a:endParaRPr/>
          </a:p>
          <a:p>
            <a:pPr indent="-291465" lvl="0" marL="457200" rtl="0" algn="l">
              <a:spcBef>
                <a:spcPts val="0"/>
              </a:spcBef>
              <a:spcAft>
                <a:spcPts val="0"/>
              </a:spcAft>
              <a:buSzPct val="100000"/>
              <a:buAutoNum type="arabicPeriod"/>
            </a:pPr>
            <a:r>
              <a:rPr lang="uk"/>
              <a:t>Підготувавши всю цю документацію, можна розпочинати наступний етап — проектування діаграм прецедентів. Кожен прецедент мас власне завдання, яке він повинен виконати, а ïx набір </a:t>
            </a:r>
            <a:r>
              <a:rPr lang="uk"/>
              <a:t>встановлює</a:t>
            </a:r>
            <a:r>
              <a:rPr lang="uk"/>
              <a:t> всі можливі шляхи використання системи. Особливу увагу на цьому етапі слід приділяти текстовому опису, в якому </a:t>
            </a:r>
            <a:r>
              <a:rPr lang="uk"/>
              <a:t>вказується</a:t>
            </a:r>
            <a:r>
              <a:rPr lang="uk"/>
              <a:t> реакція системи на певні фактори середовища.</a:t>
            </a:r>
            <a:endParaRPr/>
          </a:p>
          <a:p>
            <a:pPr indent="-291465" lvl="0" marL="457200" rtl="0" algn="l">
              <a:spcBef>
                <a:spcPts val="0"/>
              </a:spcBef>
              <a:spcAft>
                <a:spcPts val="0"/>
              </a:spcAft>
              <a:buSzPct val="100000"/>
              <a:buAutoNum type="arabicPeriod"/>
            </a:pPr>
            <a:r>
              <a:rPr lang="uk"/>
              <a:t>Наступним етапом проектування програмного забезпечення с визначення його архітектури та основних складових. Цей етап проектування може забезпечити UMLдіаграма компонентів. </a:t>
            </a:r>
            <a:endParaRPr/>
          </a:p>
          <a:p>
            <a:pPr indent="-291465" lvl="0" marL="457200" rtl="0" algn="l">
              <a:spcBef>
                <a:spcPts val="0"/>
              </a:spcBef>
              <a:spcAft>
                <a:spcPts val="0"/>
              </a:spcAft>
              <a:buSzPct val="100000"/>
              <a:buAutoNum type="arabicPeriod"/>
            </a:pPr>
            <a:r>
              <a:rPr lang="uk"/>
              <a:t>Далі відповідно до </a:t>
            </a:r>
            <a:r>
              <a:rPr lang="uk"/>
              <a:t>об'єктно</a:t>
            </a:r>
            <a:r>
              <a:rPr lang="uk"/>
              <a:t>-</a:t>
            </a:r>
            <a:r>
              <a:rPr lang="uk"/>
              <a:t>орієнтованого</a:t>
            </a:r>
            <a:r>
              <a:rPr lang="uk"/>
              <a:t> підходу, необхідно виділити типи розглядуваних сутностей, ïx характеристики (атрибути) i </a:t>
            </a:r>
            <a:r>
              <a:rPr lang="uk"/>
              <a:t>операції</a:t>
            </a:r>
            <a:r>
              <a:rPr lang="uk"/>
              <a:t>, які над ними можуть виконуватись (методи). В UML </a:t>
            </a:r>
            <a:r>
              <a:rPr lang="uk"/>
              <a:t>це можна зробити за допомогою побудови діаграми класів, на якій можна показати не лише типи об'єктів у вигляді класів, а й різні зв'язки між ними.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