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97"/>
  </p:normalViewPr>
  <p:slideViewPr>
    <p:cSldViewPr snapToGrid="0">
      <p:cViewPr varScale="1">
        <p:scale>
          <a:sx n="114" d="100"/>
          <a:sy n="114" d="100"/>
        </p:scale>
        <p:origin x="4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930A-3097-8540-8233-0D6512BFFDC7}" type="datetimeFigureOut">
              <a:rPr lang="ru-UA" smtClean="0"/>
              <a:t>02.04.2024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974-B54C-874C-B683-FF19990B49E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69246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930A-3097-8540-8233-0D6512BFFDC7}" type="datetimeFigureOut">
              <a:rPr lang="ru-UA" smtClean="0"/>
              <a:t>02.04.2024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974-B54C-874C-B683-FF19990B49E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07843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930A-3097-8540-8233-0D6512BFFDC7}" type="datetimeFigureOut">
              <a:rPr lang="ru-UA" smtClean="0"/>
              <a:t>02.04.2024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974-B54C-874C-B683-FF19990B49E3}" type="slidenum">
              <a:rPr lang="ru-UA" smtClean="0"/>
              <a:t>‹#›</a:t>
            </a:fld>
            <a:endParaRPr lang="ru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20463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930A-3097-8540-8233-0D6512BFFDC7}" type="datetimeFigureOut">
              <a:rPr lang="ru-UA" smtClean="0"/>
              <a:t>02.04.2024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974-B54C-874C-B683-FF19990B49E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360157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930A-3097-8540-8233-0D6512BFFDC7}" type="datetimeFigureOut">
              <a:rPr lang="ru-UA" smtClean="0"/>
              <a:t>02.04.2024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974-B54C-874C-B683-FF19990B49E3}" type="slidenum">
              <a:rPr lang="ru-UA" smtClean="0"/>
              <a:t>‹#›</a:t>
            </a:fld>
            <a:endParaRPr lang="ru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1152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930A-3097-8540-8233-0D6512BFFDC7}" type="datetimeFigureOut">
              <a:rPr lang="ru-UA" smtClean="0"/>
              <a:t>02.04.2024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974-B54C-874C-B683-FF19990B49E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614994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930A-3097-8540-8233-0D6512BFFDC7}" type="datetimeFigureOut">
              <a:rPr lang="ru-UA" smtClean="0"/>
              <a:t>02.04.2024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974-B54C-874C-B683-FF19990B49E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944361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930A-3097-8540-8233-0D6512BFFDC7}" type="datetimeFigureOut">
              <a:rPr lang="ru-UA" smtClean="0"/>
              <a:t>02.04.2024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974-B54C-874C-B683-FF19990B49E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10399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930A-3097-8540-8233-0D6512BFFDC7}" type="datetimeFigureOut">
              <a:rPr lang="ru-UA" smtClean="0"/>
              <a:t>02.04.2024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974-B54C-874C-B683-FF19990B49E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64381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930A-3097-8540-8233-0D6512BFFDC7}" type="datetimeFigureOut">
              <a:rPr lang="ru-UA" smtClean="0"/>
              <a:t>02.04.2024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974-B54C-874C-B683-FF19990B49E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49387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930A-3097-8540-8233-0D6512BFFDC7}" type="datetimeFigureOut">
              <a:rPr lang="ru-UA" smtClean="0"/>
              <a:t>02.04.2024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974-B54C-874C-B683-FF19990B49E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85486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930A-3097-8540-8233-0D6512BFFDC7}" type="datetimeFigureOut">
              <a:rPr lang="ru-UA" smtClean="0"/>
              <a:t>02.04.2024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974-B54C-874C-B683-FF19990B49E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7135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930A-3097-8540-8233-0D6512BFFDC7}" type="datetimeFigureOut">
              <a:rPr lang="ru-UA" smtClean="0"/>
              <a:t>02.04.2024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974-B54C-874C-B683-FF19990B49E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6280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930A-3097-8540-8233-0D6512BFFDC7}" type="datetimeFigureOut">
              <a:rPr lang="ru-UA" smtClean="0"/>
              <a:t>02.04.2024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974-B54C-874C-B683-FF19990B49E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2617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930A-3097-8540-8233-0D6512BFFDC7}" type="datetimeFigureOut">
              <a:rPr lang="ru-UA" smtClean="0"/>
              <a:t>02.04.2024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974-B54C-874C-B683-FF19990B49E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98594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930A-3097-8540-8233-0D6512BFFDC7}" type="datetimeFigureOut">
              <a:rPr lang="ru-UA" smtClean="0"/>
              <a:t>02.04.2024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974-B54C-874C-B683-FF19990B49E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66278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F930A-3097-8540-8233-0D6512BFFDC7}" type="datetimeFigureOut">
              <a:rPr lang="ru-UA" smtClean="0"/>
              <a:t>02.04.2024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B7C3974-B54C-874C-B683-FF19990B49E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7303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1AA4DF-5D7D-A785-C1EA-06BFD43C3F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Практичне</a:t>
            </a:r>
            <a:endParaRPr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8C9602A-04BA-05C5-1E53-27FD2F9E86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28.03.2023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94041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ACA89C3-113D-518E-3E9B-BE52E9323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501" y="423747"/>
            <a:ext cx="11530361" cy="5988204"/>
          </a:xfrm>
        </p:spPr>
        <p:txBody>
          <a:bodyPr/>
          <a:lstStyle/>
          <a:p>
            <a:r>
              <a:rPr lang="ru-RU" sz="1800" b="1" dirty="0" err="1">
                <a:effectLst/>
                <a:latin typeface="TimesNewRomanPS"/>
              </a:rPr>
              <a:t>Планування</a:t>
            </a:r>
            <a:r>
              <a:rPr lang="ru-RU" sz="1800" b="1" dirty="0">
                <a:effectLst/>
                <a:latin typeface="TimesNewRomanPS"/>
              </a:rPr>
              <a:t> </a:t>
            </a:r>
            <a:r>
              <a:rPr lang="ru-RU" sz="1800" b="1" dirty="0" err="1">
                <a:effectLst/>
                <a:latin typeface="TimesNewRomanPS"/>
              </a:rPr>
              <a:t>особистого</a:t>
            </a:r>
            <a:r>
              <a:rPr lang="ru-RU" sz="1800" b="1" dirty="0">
                <a:effectLst/>
                <a:latin typeface="TimesNewRomanPS"/>
              </a:rPr>
              <a:t> бюджету </a:t>
            </a:r>
            <a:endParaRPr lang="ru-RU" dirty="0"/>
          </a:p>
          <a:p>
            <a:r>
              <a:rPr lang="ru-RU" sz="1800" dirty="0">
                <a:effectLst/>
                <a:latin typeface="TimesNewRomanPSMT"/>
              </a:rPr>
              <a:t>1. При </a:t>
            </a:r>
            <a:r>
              <a:rPr lang="ru-RU" sz="1800" dirty="0" err="1">
                <a:effectLst/>
                <a:latin typeface="TimesNewRomanPSMT"/>
              </a:rPr>
              <a:t>складанні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особистого</a:t>
            </a:r>
            <a:r>
              <a:rPr lang="ru-RU" sz="1800" dirty="0">
                <a:effectLst/>
                <a:latin typeface="TimesNewRomanPSMT"/>
              </a:rPr>
              <a:t> бюджету для початку </a:t>
            </a:r>
            <a:r>
              <a:rPr lang="ru-RU" sz="1800" dirty="0" err="1">
                <a:effectLst/>
                <a:latin typeface="TimesNewRomanPSMT"/>
              </a:rPr>
              <a:t>потрібно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перерахувати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всі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статті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доходів</a:t>
            </a:r>
            <a:r>
              <a:rPr lang="ru-RU" sz="1800" dirty="0">
                <a:effectLst/>
                <a:latin typeface="TimesNewRomanPSMT"/>
              </a:rPr>
              <a:t> і </a:t>
            </a:r>
            <a:r>
              <a:rPr lang="ru-RU" sz="1800" dirty="0" err="1">
                <a:effectLst/>
                <a:latin typeface="TimesNewRomanPSMT"/>
              </a:rPr>
              <a:t>витрат</a:t>
            </a:r>
            <a:r>
              <a:rPr lang="ru-RU" sz="1800" dirty="0">
                <a:effectLst/>
                <a:latin typeface="TimesNewRomanPSMT"/>
              </a:rPr>
              <a:t> </a:t>
            </a:r>
            <a:endParaRPr lang="ru-RU" dirty="0"/>
          </a:p>
          <a:p>
            <a:endParaRPr lang="ru-RU" dirty="0"/>
          </a:p>
          <a:p>
            <a:br>
              <a:rPr lang="ru-RU" sz="1800" dirty="0">
                <a:effectLst/>
                <a:latin typeface="TimesNewRomanPSMT"/>
              </a:rPr>
            </a:br>
            <a:endParaRPr lang="ru-RU" dirty="0"/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9139D7F-6C5B-9A82-8194-1ABE83D489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9882" y="1210277"/>
            <a:ext cx="6489575" cy="4437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258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CB4FC91-2863-4B3B-1FE3-7DF60ABD2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898" y="334537"/>
            <a:ext cx="11218126" cy="5932448"/>
          </a:xfrm>
        </p:spPr>
        <p:txBody>
          <a:bodyPr/>
          <a:lstStyle/>
          <a:p>
            <a:r>
              <a:rPr lang="ru-RU" sz="1800" dirty="0">
                <a:effectLst/>
                <a:latin typeface="TimesNewRomanPSMT"/>
              </a:rPr>
              <a:t>2. </a:t>
            </a:r>
            <a:r>
              <a:rPr lang="ru-RU" sz="1800" dirty="0" err="1">
                <a:effectLst/>
                <a:latin typeface="TimesNewRomanPSMT"/>
              </a:rPr>
              <a:t>Потрібно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скласти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реєстр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доходів</a:t>
            </a:r>
            <a:r>
              <a:rPr lang="ru-RU" sz="1800" dirty="0">
                <a:effectLst/>
                <a:latin typeface="TimesNewRomanPSMT"/>
              </a:rPr>
              <a:t> за </a:t>
            </a:r>
            <a:r>
              <a:rPr lang="ru-RU" sz="1800" dirty="0" err="1">
                <a:effectLst/>
                <a:latin typeface="TimesNewRomanPSMT"/>
              </a:rPr>
              <a:t>місяць</a:t>
            </a:r>
            <a:r>
              <a:rPr lang="ru-RU" sz="1800" dirty="0">
                <a:effectLst/>
                <a:latin typeface="TimesNewRomanPSMT"/>
              </a:rPr>
              <a:t> (табл. 7.5). </a:t>
            </a:r>
            <a:endParaRPr lang="ru-RU" dirty="0"/>
          </a:p>
          <a:p>
            <a:r>
              <a:rPr lang="ru-RU" sz="1800" dirty="0">
                <a:effectLst/>
                <a:latin typeface="TimesNewRomanPSMT"/>
              </a:rPr>
              <a:t>3. </a:t>
            </a:r>
            <a:r>
              <a:rPr lang="ru-RU" sz="1800" dirty="0" err="1">
                <a:effectLst/>
                <a:latin typeface="TimesNewRomanPSMT"/>
              </a:rPr>
              <a:t>Потрібно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скласти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приблизнии</a:t>
            </a:r>
            <a:r>
              <a:rPr lang="ru-RU" sz="1800" dirty="0">
                <a:effectLst/>
                <a:latin typeface="TimesNewRomanPSMT"/>
              </a:rPr>
              <a:t>̆ </a:t>
            </a:r>
            <a:r>
              <a:rPr lang="ru-RU" sz="1800" dirty="0" err="1">
                <a:effectLst/>
                <a:latin typeface="TimesNewRomanPSMT"/>
              </a:rPr>
              <a:t>реєстр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витрат</a:t>
            </a:r>
            <a:r>
              <a:rPr lang="ru-RU" sz="1800" dirty="0">
                <a:effectLst/>
                <a:latin typeface="TimesNewRomanPSMT"/>
              </a:rPr>
              <a:t> за </a:t>
            </a:r>
            <a:r>
              <a:rPr lang="ru-RU" sz="1800" dirty="0" err="1">
                <a:effectLst/>
                <a:latin typeface="TimesNewRomanPSMT"/>
              </a:rPr>
              <a:t>тиждень</a:t>
            </a:r>
            <a:r>
              <a:rPr lang="ru-RU" sz="1800" dirty="0">
                <a:effectLst/>
                <a:latin typeface="TimesNewRomanPSMT"/>
              </a:rPr>
              <a:t>. Приклад наведено в табл. 7.6. </a:t>
            </a:r>
            <a:endParaRPr lang="ru-RU" dirty="0"/>
          </a:p>
          <a:p>
            <a:r>
              <a:rPr lang="ru-RU" sz="1800" dirty="0">
                <a:effectLst/>
                <a:latin typeface="TimesNewRomanPSMT"/>
              </a:rPr>
              <a:t>4. </a:t>
            </a:r>
            <a:r>
              <a:rPr lang="ru-RU" sz="1800" dirty="0" err="1">
                <a:effectLst/>
                <a:latin typeface="TimesNewRomanPSMT"/>
              </a:rPr>
              <a:t>Скласти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фінансовии</a:t>
            </a:r>
            <a:r>
              <a:rPr lang="ru-RU" sz="1800" dirty="0">
                <a:effectLst/>
                <a:latin typeface="TimesNewRomanPSMT"/>
              </a:rPr>
              <a:t>̆ </a:t>
            </a:r>
            <a:r>
              <a:rPr lang="ru-RU" sz="1800" dirty="0" err="1">
                <a:effectLst/>
                <a:latin typeface="TimesNewRomanPSMT"/>
              </a:rPr>
              <a:t>звіт</a:t>
            </a:r>
            <a:r>
              <a:rPr lang="ru-RU" sz="1800" dirty="0">
                <a:effectLst/>
                <a:latin typeface="TimesNewRomanPSMT"/>
              </a:rPr>
              <a:t> за </a:t>
            </a:r>
            <a:r>
              <a:rPr lang="ru-RU" sz="1800" dirty="0" err="1">
                <a:effectLst/>
                <a:latin typeface="TimesNewRomanPSMT"/>
              </a:rPr>
              <a:t>місяць</a:t>
            </a:r>
            <a:r>
              <a:rPr lang="ru-RU" sz="1800" dirty="0">
                <a:effectLst/>
                <a:latin typeface="TimesNewRomanPSMT"/>
              </a:rPr>
              <a:t> (табл. 7.7). 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827884-0539-227D-9FB6-7EE04DC7D7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3676" y="1541969"/>
            <a:ext cx="6820570" cy="4981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890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0A9D7F52-91A2-DC2B-D2B9-80D1E7C63C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5989" y="390525"/>
            <a:ext cx="9704110" cy="6221413"/>
          </a:xfrm>
        </p:spPr>
      </p:pic>
    </p:spTree>
    <p:extLst>
      <p:ext uri="{BB962C8B-B14F-4D97-AF65-F5344CB8AC3E}">
        <p14:creationId xmlns:p14="http://schemas.microsoft.com/office/powerpoint/2010/main" val="1784710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CE39AB8-5639-60D8-9737-5A93F12B0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862" y="412595"/>
            <a:ext cx="11195825" cy="6032810"/>
          </a:xfrm>
        </p:spPr>
        <p:txBody>
          <a:bodyPr/>
          <a:lstStyle/>
          <a:p>
            <a:r>
              <a:rPr lang="ru-RU" sz="1800" dirty="0">
                <a:effectLst/>
                <a:latin typeface="TimesNewRomanPSMT"/>
              </a:rPr>
              <a:t>У </a:t>
            </a:r>
            <a:r>
              <a:rPr lang="ru-RU" sz="1800" dirty="0" err="1">
                <a:effectLst/>
                <a:latin typeface="TimesNewRomanPSMT"/>
              </a:rPr>
              <a:t>нашому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прикладі</a:t>
            </a:r>
            <a:r>
              <a:rPr lang="ru-RU" sz="1800" dirty="0">
                <a:effectLst/>
                <a:latin typeface="TimesNewRomanPSMT"/>
              </a:rPr>
              <a:t> сума </a:t>
            </a:r>
            <a:r>
              <a:rPr lang="ru-RU" sz="1800" dirty="0" err="1">
                <a:effectLst/>
                <a:latin typeface="TimesNewRomanPSMT"/>
              </a:rPr>
              <a:t>витрат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дорівнює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сумі</a:t>
            </a:r>
            <a:r>
              <a:rPr lang="ru-RU" sz="1800" dirty="0">
                <a:effectLst/>
                <a:latin typeface="TimesNewRomanPSMT"/>
              </a:rPr>
              <a:t> доходу. За результатами </a:t>
            </a:r>
            <a:r>
              <a:rPr lang="ru-RU" sz="1800" dirty="0" err="1">
                <a:effectLst/>
                <a:latin typeface="TimesNewRomanPSMT"/>
              </a:rPr>
              <a:t>звіту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потрібно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зробити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висновки</a:t>
            </a:r>
            <a:r>
              <a:rPr lang="ru-RU" sz="1800" dirty="0">
                <a:effectLst/>
                <a:latin typeface="TimesNewRomanPSMT"/>
              </a:rPr>
              <a:t> про </a:t>
            </a:r>
            <a:r>
              <a:rPr lang="ru-RU" sz="1800" dirty="0" err="1">
                <a:effectLst/>
                <a:latin typeface="TimesNewRomanPSMT"/>
              </a:rPr>
              <a:t>доцільність</a:t>
            </a:r>
            <a:r>
              <a:rPr lang="ru-RU" sz="1800" dirty="0">
                <a:effectLst/>
                <a:latin typeface="TimesNewRomanPSMT"/>
              </a:rPr>
              <a:t> тих </a:t>
            </a:r>
            <a:r>
              <a:rPr lang="ru-RU" sz="1800" dirty="0" err="1">
                <a:effectLst/>
                <a:latin typeface="TimesNewRomanPSMT"/>
              </a:rPr>
              <a:t>чи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інших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статеи</a:t>
            </a:r>
            <a:r>
              <a:rPr lang="ru-RU" sz="1800" dirty="0">
                <a:effectLst/>
                <a:latin typeface="TimesNewRomanPSMT"/>
              </a:rPr>
              <a:t>̆ </a:t>
            </a:r>
            <a:r>
              <a:rPr lang="ru-RU" sz="1800" dirty="0" err="1">
                <a:effectLst/>
                <a:latin typeface="TimesNewRomanPSMT"/>
              </a:rPr>
              <a:t>витрат</a:t>
            </a:r>
            <a:r>
              <a:rPr lang="ru-RU" sz="1800" dirty="0">
                <a:effectLst/>
                <a:latin typeface="TimesNewRomanPSMT"/>
              </a:rPr>
              <a:t>, </a:t>
            </a:r>
            <a:r>
              <a:rPr lang="ru-RU" sz="1800" dirty="0" err="1">
                <a:effectLst/>
                <a:latin typeface="TimesNewRomanPSMT"/>
              </a:rPr>
              <a:t>їх</a:t>
            </a:r>
            <a:r>
              <a:rPr lang="ru-RU" sz="1800" dirty="0">
                <a:effectLst/>
                <a:latin typeface="TimesNewRomanPSMT"/>
              </a:rPr>
              <a:t> питому вагу в </a:t>
            </a:r>
            <a:r>
              <a:rPr lang="ru-RU" sz="1800" dirty="0" err="1">
                <a:effectLst/>
                <a:latin typeface="TimesNewRomanPSMT"/>
              </a:rPr>
              <a:t>загальніи</a:t>
            </a:r>
            <a:r>
              <a:rPr lang="ru-RU" sz="1800" dirty="0">
                <a:effectLst/>
                <a:latin typeface="TimesNewRomanPSMT"/>
              </a:rPr>
              <a:t>̆ </a:t>
            </a:r>
            <a:r>
              <a:rPr lang="ru-RU" sz="1800" dirty="0" err="1">
                <a:effectLst/>
                <a:latin typeface="TimesNewRomanPSMT"/>
              </a:rPr>
              <a:t>вартості</a:t>
            </a:r>
            <a:r>
              <a:rPr lang="ru-RU" sz="1800" dirty="0">
                <a:effectLst/>
                <a:latin typeface="TimesNewRomanPSMT"/>
              </a:rPr>
              <a:t>. </a:t>
            </a:r>
            <a:r>
              <a:rPr lang="ru-RU" sz="1800" dirty="0" err="1">
                <a:effectLst/>
                <a:latin typeface="TimesNewRomanPSMT"/>
              </a:rPr>
              <a:t>Після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проведеного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аналізу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можна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визначити</a:t>
            </a:r>
            <a:r>
              <a:rPr lang="ru-RU" sz="1800" dirty="0">
                <a:effectLst/>
                <a:latin typeface="TimesNewRomanPSMT"/>
              </a:rPr>
              <a:t>, </a:t>
            </a:r>
            <a:r>
              <a:rPr lang="ru-RU" sz="1800" dirty="0" err="1">
                <a:effectLst/>
                <a:latin typeface="TimesNewRomanPSMT"/>
              </a:rPr>
              <a:t>які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витрати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краще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скоротити</a:t>
            </a:r>
            <a:r>
              <a:rPr lang="ru-RU" sz="1800" dirty="0">
                <a:effectLst/>
                <a:latin typeface="TimesNewRomanPSMT"/>
              </a:rPr>
              <a:t>, перенести </a:t>
            </a:r>
            <a:r>
              <a:rPr lang="ru-RU" sz="1800" dirty="0" err="1">
                <a:effectLst/>
                <a:latin typeface="TimesNewRomanPSMT"/>
              </a:rPr>
              <a:t>або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усунути</a:t>
            </a:r>
            <a:r>
              <a:rPr lang="ru-RU" sz="1800" dirty="0">
                <a:effectLst/>
                <a:latin typeface="TimesNewRomanPSMT"/>
              </a:rPr>
              <a:t>. </a:t>
            </a:r>
            <a:endParaRPr lang="ru-RU" dirty="0"/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uk-UA" dirty="0"/>
              <a:t> </a:t>
            </a:r>
            <a:r>
              <a:rPr lang="ru-RU" sz="1800" dirty="0">
                <a:effectLst/>
                <a:latin typeface="TimesNewRomanPSMT"/>
              </a:rPr>
              <a:t>На </a:t>
            </a:r>
            <a:r>
              <a:rPr lang="ru-RU" sz="1800" dirty="0" err="1">
                <a:effectLst/>
                <a:latin typeface="TimesNewRomanPSMT"/>
              </a:rPr>
              <a:t>основі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проведеного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аналізу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розробіть</a:t>
            </a:r>
            <a:r>
              <a:rPr lang="ru-RU" sz="1800" dirty="0">
                <a:effectLst/>
                <a:latin typeface="TimesNewRomanPSMT"/>
              </a:rPr>
              <a:t> бюджет на </a:t>
            </a:r>
            <a:r>
              <a:rPr lang="ru-RU" sz="1800" dirty="0" err="1">
                <a:effectLst/>
                <a:latin typeface="TimesNewRomanPSMT"/>
              </a:rPr>
              <a:t>наступнии</a:t>
            </a:r>
            <a:r>
              <a:rPr lang="ru-RU" sz="1800" dirty="0">
                <a:effectLst/>
                <a:latin typeface="TimesNewRomanPSMT"/>
              </a:rPr>
              <a:t>̆ </a:t>
            </a:r>
            <a:r>
              <a:rPr lang="ru-RU" sz="1800" dirty="0" err="1">
                <a:effectLst/>
                <a:latin typeface="TimesNewRomanPSMT"/>
              </a:rPr>
              <a:t>місяць</a:t>
            </a:r>
            <a:r>
              <a:rPr lang="ru-RU" sz="1800" dirty="0">
                <a:effectLst/>
                <a:latin typeface="TimesNewRomanPSMT"/>
              </a:rPr>
              <a:t>. Приклад </a:t>
            </a:r>
            <a:r>
              <a:rPr lang="ru-RU" sz="1800" dirty="0" err="1">
                <a:effectLst/>
                <a:latin typeface="TimesNewRomanPSMT"/>
              </a:rPr>
              <a:t>фінансового</a:t>
            </a:r>
            <a:r>
              <a:rPr lang="ru-RU" sz="1800" dirty="0">
                <a:effectLst/>
                <a:latin typeface="TimesNewRomanPSMT"/>
              </a:rPr>
              <a:t> бюджету на </a:t>
            </a:r>
            <a:r>
              <a:rPr lang="ru-RU" sz="1800" dirty="0" err="1">
                <a:effectLst/>
                <a:latin typeface="TimesNewRomanPSMT"/>
              </a:rPr>
              <a:t>місяць</a:t>
            </a:r>
            <a:r>
              <a:rPr lang="ru-RU" sz="1800" dirty="0">
                <a:effectLst/>
                <a:latin typeface="TimesNewRomanPSMT"/>
              </a:rPr>
              <a:t> наведено в </a:t>
            </a:r>
            <a:r>
              <a:rPr lang="ru-RU" sz="1800" dirty="0" err="1">
                <a:effectLst/>
                <a:latin typeface="TimesNewRomanPSMT"/>
              </a:rPr>
              <a:t>таблиці</a:t>
            </a:r>
            <a:r>
              <a:rPr lang="ru-RU" sz="1800" dirty="0">
                <a:effectLst/>
                <a:latin typeface="TimesNewRomanPSMT"/>
              </a:rPr>
              <a:t> 7.8</a:t>
            </a:r>
            <a:endParaRPr lang="ru-RU" dirty="0"/>
          </a:p>
          <a:p>
            <a:endParaRPr lang="ru-RU" dirty="0"/>
          </a:p>
          <a:p>
            <a:endParaRPr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06CE34A-22D9-D909-CA05-EA58AB538D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3087" y="1806498"/>
            <a:ext cx="6357624" cy="4549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481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FD0A734-214D-6C27-72D1-46443FCA0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51" y="535259"/>
            <a:ext cx="11218127" cy="5765180"/>
          </a:xfrm>
        </p:spPr>
        <p:txBody>
          <a:bodyPr/>
          <a:lstStyle/>
          <a:p>
            <a:r>
              <a:rPr lang="ru-RU" sz="1800" dirty="0">
                <a:effectLst/>
                <a:latin typeface="TimesNewRomanPSMT"/>
              </a:rPr>
              <a:t>6. </a:t>
            </a:r>
            <a:r>
              <a:rPr lang="ru-RU" sz="1800" dirty="0" err="1">
                <a:effectLst/>
                <a:latin typeface="TimesNewRomanPSMT"/>
              </a:rPr>
              <a:t>Опишіть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свіи</a:t>
            </a:r>
            <a:r>
              <a:rPr lang="ru-RU" sz="1800" dirty="0">
                <a:effectLst/>
                <a:latin typeface="TimesNewRomanPSMT"/>
              </a:rPr>
              <a:t>̆ метод </a:t>
            </a:r>
            <a:r>
              <a:rPr lang="ru-RU" sz="1800" dirty="0" err="1">
                <a:effectLst/>
                <a:latin typeface="TimesNewRomanPSMT"/>
              </a:rPr>
              <a:t>використання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коштів</a:t>
            </a:r>
            <a:r>
              <a:rPr lang="ru-RU" sz="1800">
                <a:effectLst/>
                <a:latin typeface="TimesNewRomanPSMT"/>
              </a:rPr>
              <a:t>. </a:t>
            </a:r>
            <a:endParaRPr lang="ru-RU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1914286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{BAD841DC-749C-D84D-A5D1-B99D800B7271}tf10001060</Template>
  <TotalTime>55</TotalTime>
  <Words>145</Words>
  <Application>Microsoft Macintosh PowerPoint</Application>
  <PresentationFormat>Широкоэкранный</PresentationFormat>
  <Paragraphs>12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Times New Roman</vt:lpstr>
      <vt:lpstr>TimesNewRomanPS</vt:lpstr>
      <vt:lpstr>TimesNewRomanPSMT</vt:lpstr>
      <vt:lpstr>Trebuchet MS</vt:lpstr>
      <vt:lpstr>Wingdings 3</vt:lpstr>
      <vt:lpstr>Аспект</vt:lpstr>
      <vt:lpstr>Практичне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Практичне</dc:title>
  <dc:creator>Александр Ткачук</dc:creator>
  <cp:lastModifiedBy>Александр Ткачук</cp:lastModifiedBy>
  <cp:revision>6</cp:revision>
  <dcterms:created xsi:type="dcterms:W3CDTF">2024-03-27T17:16:05Z</dcterms:created>
  <dcterms:modified xsi:type="dcterms:W3CDTF">2024-04-02T10:00:11Z</dcterms:modified>
</cp:coreProperties>
</file>