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95" r:id="rId4"/>
    <p:sldId id="305" r:id="rId5"/>
    <p:sldId id="306" r:id="rId6"/>
    <p:sldId id="307" r:id="rId7"/>
    <p:sldId id="308" r:id="rId8"/>
    <p:sldId id="309" r:id="rId9"/>
    <p:sldId id="302" r:id="rId10"/>
    <p:sldId id="301" r:id="rId11"/>
    <p:sldId id="263" r:id="rId12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3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22" y="77"/>
      </p:cViewPr>
      <p:guideLst>
        <p:guide orient="horz" pos="2183"/>
        <p:guide pos="33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C7F32-2355-4081-BE27-D66EA6A618CC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9155A-F737-4F47-BBAB-0BD15493672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7C8A5-4783-46E6-8759-DA9A129F7365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7C8FA-12B7-4D15-B321-CAB69999FFF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1050D-8F94-42C4-BBEF-772B6584DD42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7A9BD-AB6E-466D-9598-58EFBCB170F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9DC51-3489-4E57-A555-62D1ED467046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956A9-DCED-4F98-89B8-3BE94C6D388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65851-586E-43C9-BE75-730FAB2DEB8E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55AC1-A35B-455C-A8A3-BE96EBF21B4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22A64-081E-4C5F-ABA1-D6D6EDD79ED4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4D0D9-9C99-4B56-8B7A-D51AB46C721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C2892-C357-4506-B718-85152A291455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4EEE8-7EED-4194-AC06-ED0B2AE022B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3A5A6-4966-4D4C-980A-77928D37FF9E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D9A20-52CC-418B-8F21-46F1AC8935F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F04A8-EC44-40C3-9139-ADC7F3891BCE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E1723-71B8-4349-8C70-2E69EC9DDB1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D4FC8-6E49-4B36-B729-485C36BD6C61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A15D1-ECD8-4F3E-A810-B33A6A67029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51CB-72FD-42DB-8106-367FAFED18E7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B61D6-E80F-44C9-BF3B-1DB2A758887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984165-588F-4EBF-937F-C027D7F6CBD5}" type="datetimeFigureOut">
              <a:rPr lang="uk-UA"/>
              <a:pPr>
                <a:defRPr/>
              </a:pPr>
              <a:t>25.10.2022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0CBD26-D8AF-4814-BE8D-C8DD4A16017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994_925" TargetMode="External"/><Relationship Id="rId2" Type="http://schemas.openxmlformats.org/officeDocument/2006/relationships/hyperlink" Target="https://zakon.rada.gov.ua/laws/show/984_0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akon.rada.gov.ua/laws/show/994_b05" TargetMode="External"/><Relationship Id="rId4" Type="http://schemas.openxmlformats.org/officeDocument/2006/relationships/hyperlink" Target="https://zakon.rada.gov.ua/laws/show/994_965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рямокутник 6"/>
          <p:cNvSpPr>
            <a:spLocks noChangeArrowheads="1"/>
          </p:cNvSpPr>
          <p:nvPr/>
        </p:nvSpPr>
        <p:spPr bwMode="auto">
          <a:xfrm>
            <a:off x="0" y="713012"/>
            <a:ext cx="1219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7200" b="1">
                <a:latin typeface="Times New Roman" pitchFamily="18" charset="0"/>
                <a:cs typeface="Times New Roman" pitchFamily="18" charset="0"/>
              </a:rPr>
              <a:t>УПРАВЛІННЯ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ВІДХОДАМИ</a:t>
            </a:r>
            <a:endParaRPr lang="uk-UA" sz="7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39482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ЕКОЛОГІЧНА ЛОГІСТИЧНА СИСТЕМА ПОВОДЖЕННЯ З ВІДХОДАМИ НА РЕГІОНАЛЬНОМУ РІВНІ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295922" y="916810"/>
            <a:ext cx="116889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1 РІВЕНЬ.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Необхідно організувати збір побутових відходів у три типи контейнерів: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 тип – контейнер для загального збирання відходів (харчові відходи);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ІІ тип – контейнери для роздільного збирання побутових відходів (папір, полімери, скло, текстиль);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ІІІ тип – контейнери для збирання небезпечних відходів, які входять до складу твердих побутових (акумуляторні батареї, люмінесцентні лампи, лакофарбові відходи).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2 РІВЕНЬ.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Повинен включати організацію експлуатації спеціальних транспортних засобів, які забезпечують транспортування відходів у залежності від видів.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3 РІВЕНЬ.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сортування (за умови загального збору), вторинну переробку (за умови роздільного збору) та знешкодження (небезпечних відходів).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4 РІВЕНЬ.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захоронення побутових відходів (не токсичних) на сміттєзвалищах (не прийнятний захід, проте, найбільш традиційний в умовах сьогодення), компостування (харчові відходи, опале листя) та відправлення на повторну переробку (відходи, які потрапили до контейнера та були відсортовані на ІІІ рівні). </a:t>
            </a:r>
          </a:p>
        </p:txBody>
      </p:sp>
      <p:sp>
        <p:nvSpPr>
          <p:cNvPr id="9" name="Прямоугольник 2"/>
          <p:cNvSpPr>
            <a:spLocks noChangeArrowheads="1"/>
          </p:cNvSpPr>
          <p:nvPr/>
        </p:nvSpPr>
        <p:spPr bwMode="auto">
          <a:xfrm>
            <a:off x="11093450" y="6488113"/>
            <a:ext cx="11352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Слайд 10</a:t>
            </a:r>
          </a:p>
        </p:txBody>
      </p:sp>
    </p:spTree>
    <p:extLst>
      <p:ext uri="{BB962C8B-B14F-4D97-AF65-F5344CB8AC3E}">
        <p14:creationId xmlns:p14="http://schemas.microsoft.com/office/powerpoint/2010/main" val="3869222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2557463"/>
            <a:ext cx="1059815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95879"/>
            <a:ext cx="1219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/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ПОВОДЖЕННЯ ІЗ ПОБУТОВИМИ ВІДХОДАМИ В </a:t>
            </a:r>
            <a:r>
              <a:rPr lang="ru-RU" sz="2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УКРАЇНІ</a:t>
            </a:r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РЕГІОНАМИ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2"/>
          <p:cNvSpPr>
            <a:spLocks noChangeArrowheads="1"/>
          </p:cNvSpPr>
          <p:nvPr/>
        </p:nvSpPr>
        <p:spPr bwMode="auto">
          <a:xfrm>
            <a:off x="11093450" y="6488113"/>
            <a:ext cx="1019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Слайд 2</a:t>
            </a:r>
          </a:p>
        </p:txBody>
      </p:sp>
      <p:pic>
        <p:nvPicPr>
          <p:cNvPr id="9" name="Рисунок 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31"/>
          <a:stretch/>
        </p:blipFill>
        <p:spPr>
          <a:xfrm>
            <a:off x="440139" y="657544"/>
            <a:ext cx="10653311" cy="586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3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79653"/>
            <a:ext cx="7171980" cy="577834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302" y="1707614"/>
            <a:ext cx="4569302" cy="4560984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1213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/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УТВОРЕННЯ ВІДХОДІВ ЗА КАТЕГОРІЯМИ ТА ПОТУЖНІСТЬ ЇХ ПЕРЕРОБКИ В УКРАЇНІ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731307" y="1184393"/>
            <a:ext cx="53541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/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Обсяги переробки</a:t>
            </a:r>
            <a:r>
              <a:rPr kumimoji="0" lang="uk-UA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основних категорій відходів, </a:t>
            </a:r>
            <a:r>
              <a:rPr kumimoji="0" lang="uk-UA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тис.т</a:t>
            </a:r>
            <a:endParaRPr kumimoji="0" lang="uk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2"/>
          <p:cNvSpPr>
            <a:spLocks noChangeArrowheads="1"/>
          </p:cNvSpPr>
          <p:nvPr/>
        </p:nvSpPr>
        <p:spPr bwMode="auto">
          <a:xfrm>
            <a:off x="11093450" y="6488113"/>
            <a:ext cx="1019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Слайд 3</a:t>
            </a:r>
          </a:p>
        </p:txBody>
      </p:sp>
    </p:spTree>
    <p:extLst>
      <p:ext uri="{BB962C8B-B14F-4D97-AF65-F5344CB8AC3E}">
        <p14:creationId xmlns:p14="http://schemas.microsoft.com/office/powerpoint/2010/main" val="708537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0574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ЗОБОВ’ЯЗАННЯ УКРАЇНИ У СФЕРІ ПОВОДЖЕННЯ З ВІДХОДАМИ</a:t>
            </a:r>
          </a:p>
          <a:p>
            <a:pPr indent="3556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Підписана у 2014 році </a:t>
            </a:r>
            <a:r>
              <a:rPr lang="uk-UA" sz="2400" dirty="0">
                <a:latin typeface="Times New Roman" pitchFamily="18" charset="0"/>
                <a:cs typeface="Times New Roman" pitchFamily="18" charset="0"/>
                <a:hlinkClick r:id="rId2"/>
              </a:rPr>
              <a:t>Угода про асоціацію між Україною, з однієї сторони, та Європейським Союзом, Європейським Співтовариством з атомної енергії і їхніми державами-членами, з іншої сторони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вимагає від України негайних і рішучих кроків для впровадження європейських стандартів у відповідній сфері. Так, Україна повинна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імплементувати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положення європейських директив з питань управління відходами, а саме: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Рамкової Директиви № 2008/98/ЄС Європейського парламенту та Ради від 19 листопада 2008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відходи та скасування деяких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директив”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Директиви Ради </a:t>
            </a:r>
            <a:r>
              <a:rPr lang="uk-UA" sz="2400" dirty="0">
                <a:latin typeface="Times New Roman" pitchFamily="18" charset="0"/>
                <a:cs typeface="Times New Roman" pitchFamily="18" charset="0"/>
                <a:hlinkClick r:id="rId3"/>
              </a:rPr>
              <a:t>№ 1999/31/ЄС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від 26 квітня 1999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захоронення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відходів”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Директиви № 2006/21/ЄС Європейського парламенту та Ради від 15 березня 2006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управління відходами видобувних підприємств, та якою вносяться зміни до Директиви </a:t>
            </a:r>
            <a:r>
              <a:rPr lang="uk-UA" sz="2400" dirty="0">
                <a:latin typeface="Times New Roman" pitchFamily="18" charset="0"/>
                <a:cs typeface="Times New Roman" pitchFamily="18" charset="0"/>
                <a:hlinkClick r:id="rId4"/>
              </a:rPr>
              <a:t>2004/35/ЄС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”;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Директиви </a:t>
            </a:r>
            <a:r>
              <a:rPr lang="uk-UA" sz="2400" dirty="0">
                <a:latin typeface="Times New Roman" pitchFamily="18" charset="0"/>
                <a:cs typeface="Times New Roman" pitchFamily="18" charset="0"/>
                <a:hlinkClick r:id="rId5"/>
              </a:rPr>
              <a:t>94/62/ЄС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Європейського парламенту та Ради від 20 грудня 1994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упаковку та відходи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упаковки”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Директиви 2012/19/ЄС Європейського парламенту та Ради від 4 липня 2012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відходи електричного та електронного обладнання (ВЕЕО)”;</a:t>
            </a:r>
          </a:p>
          <a:p>
            <a:pPr indent="355600" algn="just">
              <a:buFont typeface="Arial" pitchFamily="34" charset="0"/>
              <a:buChar char="•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Директиви 2006/66/Є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Європейського парламенту та Ради від 6 вересня 2006 р.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батарейки і акумулятори та відпрацьовані батарейки 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акумулятори”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Дипломники 2021 Магістри\Орловська\Принципи поводження з відходам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3076" y="736847"/>
            <a:ext cx="8540317" cy="601018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3255" y="6289374"/>
            <a:ext cx="4172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https://dokipedia.ru/document/5180846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57275" y="159799"/>
            <a:ext cx="8252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ПРИНЦИПИ УПРАВЛІННЯ ВІДХОДАМИ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Дипломники 2021 Магістри\Орловська\Схема управління відходам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0439" y="1098611"/>
            <a:ext cx="8238477" cy="556851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92964" y="159799"/>
            <a:ext cx="117540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ТИПОВА СХЕМА УПРАВЛІННЯ ВІДХОДАМИ В УКРАЇНІ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Дипломники 2021 Магістри\Орловська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719" y="967666"/>
            <a:ext cx="7279689" cy="55680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" y="0"/>
            <a:ext cx="12191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ЗВ’ЯЗОК МІЖ СПОЖИВАННЯМ РЕСУРСІВ ТА УТВОРЕННЯМ ВІДХОДІВ У ГАЛУЗЯХ ЕКОНОМІКИ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Предметні папки 2021\ОУвЕД\what-is-gross-and-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5919" y="2988384"/>
            <a:ext cx="4234648" cy="31815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Дипломники 2021 Магістри\Орловська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171" y="159798"/>
            <a:ext cx="10360240" cy="65428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ІЄРАРХІЧНІ РІВНІ ПОВОДЖЕННЯ ІЗ ПОБУТОВИМИ ВІДХОДАМИ У СІЛЬСЬКІЙ МІСЦЕВОСТІ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74" y="830997"/>
            <a:ext cx="7249099" cy="2810345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0" y="3669226"/>
            <a:ext cx="12192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Задовільний рівень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спостерігається в селищах міського типу, де відбувається збір побутових відходів сміттєвозами за централізованою схемою, відбувається сортування та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облаштовані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сміттєзвалища; зустрічаються централізовані системи відведення рідких відходів (каналізації) та очисні споруди, які, здебільшого, перебувають у незадовільному стані. </a:t>
            </a:r>
          </a:p>
          <a:p>
            <a:pPr indent="363538"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Ризикований рівень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спостерігається у селищах та населених пунктах, які не мають спеціального рухомого складу (сміттєвозів чи спеціально захищених автомобілів) для транспортування відходів. Сміттєзвалища, здебільшого, стихійні, а сортування відходів практично не відбувається. Каналізація і очисні споруди не встановлені. </a:t>
            </a:r>
          </a:p>
          <a:p>
            <a:pPr indent="363538"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Критичний рівень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спостерігається у особистих селянських (приватних) домогосподарствах, де окрім проблеми накопичення та утилізації побутових відходів існує проблема поводження із екскрементами. </a:t>
            </a: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11093450" y="6488113"/>
            <a:ext cx="1019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Слайд 9</a:t>
            </a:r>
          </a:p>
        </p:txBody>
      </p:sp>
    </p:spTree>
    <p:extLst>
      <p:ext uri="{BB962C8B-B14F-4D97-AF65-F5344CB8AC3E}">
        <p14:creationId xmlns:p14="http://schemas.microsoft.com/office/powerpoint/2010/main" val="2163783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</TotalTime>
  <Words>586</Words>
  <Application>Microsoft Office PowerPoint</Application>
  <PresentationFormat>Широкоэкранный</PresentationFormat>
  <Paragraphs>33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Дякую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впливу діяльності ТОВ «Грайф Флексіблс Україна» на повітряний басейн  м. Житомир</dc:title>
  <dc:creator>Руслан</dc:creator>
  <cp:lastModifiedBy>Admin</cp:lastModifiedBy>
  <cp:revision>163</cp:revision>
  <dcterms:created xsi:type="dcterms:W3CDTF">2019-06-06T16:55:32Z</dcterms:created>
  <dcterms:modified xsi:type="dcterms:W3CDTF">2022-10-25T08:05:02Z</dcterms:modified>
</cp:coreProperties>
</file>