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4" d="100"/>
          <a:sy n="114" d="100"/>
        </p:scale>
        <p:origin x="-43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77D20-C25C-4CD2-82B8-A048BA22C353}" type="datetimeFigureOut">
              <a:rPr lang="ru-RU" smtClean="0"/>
              <a:t>03.12.2020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E688A-2FA7-469F-8926-8C35AEA72CB0}" type="slidenum">
              <a:rPr lang="ru-RU" smtClean="0"/>
              <a:t>‹№›</a:t>
            </a:fld>
            <a:endParaRPr lang="ru-RU"/>
          </a:p>
        </p:txBody>
      </p:sp>
    </p:spTree>
    <p:extLst>
      <p:ext uri="{BB962C8B-B14F-4D97-AF65-F5344CB8AC3E}">
        <p14:creationId xmlns:p14="http://schemas.microsoft.com/office/powerpoint/2010/main" val="378302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378E2A-ADA0-4E11-9E75-83B9D72A751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64466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78E2A-ADA0-4E11-9E75-83B9D72A751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131178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78E2A-ADA0-4E11-9E75-83B9D72A751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417958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78E2A-ADA0-4E11-9E75-83B9D72A751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289894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378E2A-ADA0-4E11-9E75-83B9D72A7519}" type="datetimeFigureOut">
              <a:rPr lang="ru-RU" smtClean="0"/>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289644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378E2A-ADA0-4E11-9E75-83B9D72A7519}" type="datetimeFigureOut">
              <a:rPr lang="ru-RU" smtClean="0"/>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140072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378E2A-ADA0-4E11-9E75-83B9D72A7519}" type="datetimeFigureOut">
              <a:rPr lang="ru-RU" smtClean="0"/>
              <a:t>03.12.2020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30849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378E2A-ADA0-4E11-9E75-83B9D72A7519}" type="datetimeFigureOut">
              <a:rPr lang="ru-RU" smtClean="0"/>
              <a:t>03.12.2020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318604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378E2A-ADA0-4E11-9E75-83B9D72A7519}" type="datetimeFigureOut">
              <a:rPr lang="ru-RU" smtClean="0"/>
              <a:t>03.12.2020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371074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6378E2A-ADA0-4E11-9E75-83B9D72A7519}" type="datetimeFigureOut">
              <a:rPr lang="ru-RU" smtClean="0"/>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19952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6378E2A-ADA0-4E11-9E75-83B9D72A7519}" type="datetimeFigureOut">
              <a:rPr lang="ru-RU" smtClean="0"/>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DE8C7A-DB4F-42D9-83C3-808355D65415}" type="slidenum">
              <a:rPr lang="ru-RU" smtClean="0"/>
              <a:t>‹№›</a:t>
            </a:fld>
            <a:endParaRPr lang="ru-RU"/>
          </a:p>
        </p:txBody>
      </p:sp>
    </p:spTree>
    <p:extLst>
      <p:ext uri="{BB962C8B-B14F-4D97-AF65-F5344CB8AC3E}">
        <p14:creationId xmlns:p14="http://schemas.microsoft.com/office/powerpoint/2010/main" val="187254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78E2A-ADA0-4E11-9E75-83B9D72A7519}" type="datetimeFigureOut">
              <a:rPr lang="ru-RU" smtClean="0"/>
              <a:t>03.12.2020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E8C7A-DB4F-42D9-83C3-808355D65415}" type="slidenum">
              <a:rPr lang="ru-RU" smtClean="0"/>
              <a:t>‹№›</a:t>
            </a:fld>
            <a:endParaRPr lang="ru-RU"/>
          </a:p>
        </p:txBody>
      </p:sp>
    </p:spTree>
    <p:extLst>
      <p:ext uri="{BB962C8B-B14F-4D97-AF65-F5344CB8AC3E}">
        <p14:creationId xmlns:p14="http://schemas.microsoft.com/office/powerpoint/2010/main" val="317372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73768" y="318828"/>
            <a:ext cx="534202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uk-UA" altLang="ru-RU" sz="2400" i="1" dirty="0" smtClean="0">
                <a:latin typeface="+mn-lt"/>
              </a:rPr>
              <a:t/>
            </a:r>
            <a:br>
              <a:rPr lang="uk-UA" altLang="ru-RU" sz="2400" i="1" dirty="0" smtClean="0">
                <a:latin typeface="+mn-lt"/>
              </a:rPr>
            </a:br>
            <a:r>
              <a:rPr lang="uk-UA" altLang="ru-RU" sz="2400" i="1" dirty="0" smtClean="0">
                <a:latin typeface="+mn-lt"/>
              </a:rPr>
              <a:t/>
            </a:r>
            <a:br>
              <a:rPr lang="uk-UA" altLang="ru-RU" sz="2400" i="1" dirty="0" smtClean="0">
                <a:latin typeface="+mn-lt"/>
              </a:rPr>
            </a:br>
            <a:r>
              <a:rPr lang="uk-UA" altLang="ru-RU" sz="2400" dirty="0" smtClean="0">
                <a:solidFill>
                  <a:schemeClr val="bg1"/>
                </a:solidFill>
                <a:latin typeface="+mn-lt"/>
              </a:rPr>
              <a:t>З</a:t>
            </a:r>
            <a:r>
              <a:rPr kumimoji="0" lang="uk-UA" altLang="ru-RU" sz="2400" b="0" u="none" strike="noStrike" cap="none" normalizeH="0" baseline="0" dirty="0" smtClean="0">
                <a:ln>
                  <a:noFill/>
                </a:ln>
                <a:solidFill>
                  <a:schemeClr val="bg1"/>
                </a:solidFill>
                <a:effectLst/>
                <a:latin typeface="+mn-lt"/>
              </a:rPr>
              <a:t>гідно теорії особистих конструктів, розробленої </a:t>
            </a:r>
            <a:r>
              <a:rPr lang="uk-UA" altLang="ru-RU" sz="2400" dirty="0">
                <a:solidFill>
                  <a:schemeClr val="bg1"/>
                </a:solidFill>
                <a:latin typeface="+mn-lt"/>
              </a:rPr>
              <a:t> </a:t>
            </a:r>
            <a:r>
              <a:rPr lang="uk-UA" altLang="ru-RU" sz="2400" dirty="0" smtClean="0">
                <a:solidFill>
                  <a:schemeClr val="bg1"/>
                </a:solidFill>
                <a:latin typeface="+mn-lt"/>
              </a:rPr>
              <a:t>Джорджем </a:t>
            </a:r>
            <a:r>
              <a:rPr lang="uk-UA" altLang="ru-RU" sz="2400" dirty="0" err="1">
                <a:solidFill>
                  <a:schemeClr val="bg1"/>
                </a:solidFill>
                <a:latin typeface="+mn-lt"/>
              </a:rPr>
              <a:t>Келлі</a:t>
            </a:r>
            <a:r>
              <a:rPr lang="uk-UA" altLang="ru-RU" sz="2400" dirty="0">
                <a:solidFill>
                  <a:schemeClr val="bg1"/>
                </a:solidFill>
                <a:latin typeface="+mn-lt"/>
              </a:rPr>
              <a:t> (1905-1965) </a:t>
            </a:r>
            <a:r>
              <a:rPr kumimoji="0" lang="uk-UA" altLang="ru-RU" sz="2400" b="0" u="none" strike="noStrike" cap="none" normalizeH="0" baseline="0" dirty="0" smtClean="0">
                <a:ln>
                  <a:noFill/>
                </a:ln>
                <a:solidFill>
                  <a:schemeClr val="bg1"/>
                </a:solidFill>
                <a:effectLst/>
                <a:latin typeface="+mn-lt"/>
              </a:rPr>
              <a:t>, особистість утворена системою її</a:t>
            </a:r>
            <a:r>
              <a:rPr kumimoji="0" lang="uk-UA" altLang="ru-RU" sz="2400" b="0" u="none" strike="noStrike" cap="none" normalizeH="0" dirty="0" smtClean="0">
                <a:ln>
                  <a:noFill/>
                </a:ln>
                <a:solidFill>
                  <a:schemeClr val="bg1"/>
                </a:solidFill>
                <a:effectLst/>
                <a:latin typeface="+mn-lt"/>
              </a:rPr>
              <a:t> </a:t>
            </a:r>
            <a:r>
              <a:rPr kumimoji="0" lang="uk-UA" altLang="ru-RU" sz="2400" b="0" u="none" strike="noStrike" cap="none" normalizeH="0" baseline="0" dirty="0" smtClean="0">
                <a:ln>
                  <a:noFill/>
                </a:ln>
                <a:solidFill>
                  <a:schemeClr val="bg1"/>
                </a:solidFill>
                <a:effectLst/>
                <a:latin typeface="+mn-lt"/>
              </a:rPr>
              <a:t>конструктів</a:t>
            </a:r>
            <a:r>
              <a:rPr kumimoji="0" lang="uk-UA" altLang="ru-RU" sz="2400" b="0" u="none" strike="noStrike" cap="none" normalizeH="0" baseline="0" dirty="0" smtClean="0">
                <a:ln>
                  <a:noFill/>
                </a:ln>
                <a:solidFill>
                  <a:schemeClr val="accent1">
                    <a:lumMod val="75000"/>
                  </a:schemeClr>
                </a:solidFill>
                <a:effectLst/>
                <a:latin typeface="+mn-lt"/>
              </a:rPr>
              <a:t>.</a:t>
            </a:r>
            <a:br>
              <a:rPr kumimoji="0" lang="uk-UA" altLang="ru-RU" sz="2400" b="0" u="none" strike="noStrike" cap="none" normalizeH="0" baseline="0" dirty="0" smtClean="0">
                <a:ln>
                  <a:noFill/>
                </a:ln>
                <a:solidFill>
                  <a:schemeClr val="accent1">
                    <a:lumMod val="75000"/>
                  </a:schemeClr>
                </a:solidFill>
                <a:effectLst/>
                <a:latin typeface="+mn-lt"/>
              </a:rPr>
            </a:br>
            <a:r>
              <a:rPr lang="uk-UA" altLang="ru-RU" sz="2400" dirty="0">
                <a:solidFill>
                  <a:schemeClr val="accent1">
                    <a:lumMod val="75000"/>
                  </a:schemeClr>
                </a:solidFill>
                <a:latin typeface="+mn-lt"/>
              </a:rPr>
              <a:t/>
            </a:r>
            <a:br>
              <a:rPr lang="uk-UA" altLang="ru-RU" sz="2400" dirty="0">
                <a:solidFill>
                  <a:schemeClr val="accent1">
                    <a:lumMod val="75000"/>
                  </a:schemeClr>
                </a:solidFill>
                <a:latin typeface="+mn-lt"/>
              </a:rPr>
            </a:br>
            <a:r>
              <a:rPr kumimoji="0" lang="uk-UA" altLang="ru-RU" sz="2400" b="0" u="none" strike="noStrike" cap="none" normalizeH="0" baseline="0" dirty="0" smtClean="0">
                <a:ln>
                  <a:noFill/>
                </a:ln>
                <a:solidFill>
                  <a:schemeClr val="bg1"/>
                </a:solidFill>
                <a:effectLst/>
                <a:latin typeface="+mn-lt"/>
              </a:rPr>
              <a:t>Конструкт-це спосіб конструювання,</a:t>
            </a:r>
            <a:r>
              <a:rPr kumimoji="0" lang="uk-UA" altLang="ru-RU" sz="2400" b="0" u="none" strike="noStrike" cap="none" normalizeH="0" dirty="0" smtClean="0">
                <a:ln>
                  <a:noFill/>
                </a:ln>
                <a:solidFill>
                  <a:schemeClr val="bg1"/>
                </a:solidFill>
                <a:effectLst/>
                <a:latin typeface="+mn-lt"/>
              </a:rPr>
              <a:t> або інтерпретації світу.</a:t>
            </a:r>
            <a:br>
              <a:rPr kumimoji="0" lang="uk-UA" altLang="ru-RU" sz="2400" b="0" u="none" strike="noStrike" cap="none" normalizeH="0" dirty="0" smtClean="0">
                <a:ln>
                  <a:noFill/>
                </a:ln>
                <a:solidFill>
                  <a:schemeClr val="bg1"/>
                </a:solidFill>
                <a:effectLst/>
                <a:latin typeface="+mn-lt"/>
              </a:rPr>
            </a:br>
            <a:r>
              <a:rPr kumimoji="0" lang="uk-UA" altLang="ru-RU" sz="2400" b="0" u="none" strike="noStrike" cap="none" normalizeH="0" dirty="0" smtClean="0">
                <a:ln>
                  <a:noFill/>
                </a:ln>
                <a:solidFill>
                  <a:schemeClr val="bg1"/>
                </a:solidFill>
                <a:effectLst/>
                <a:latin typeface="+mn-lt"/>
              </a:rPr>
              <a:t>Це поняття, які використовує індивід для того, щоб розділяти події на категорії і визначати напрями поведінки. Таким чином використовувані людиною конструкти визначають її внутрішній світ.</a:t>
            </a:r>
            <a:r>
              <a:rPr kumimoji="0" lang="uk-UA" altLang="ru-RU" sz="2400" b="0" u="none" strike="noStrike" cap="none" normalizeH="0" baseline="0" dirty="0" smtClean="0">
                <a:ln>
                  <a:noFill/>
                </a:ln>
                <a:solidFill>
                  <a:schemeClr val="bg1"/>
                </a:solidFill>
                <a:effectLst/>
                <a:latin typeface="+mn-lt"/>
              </a:rPr>
              <a:t/>
            </a:r>
            <a:br>
              <a:rPr kumimoji="0" lang="uk-UA" altLang="ru-RU" sz="2400" b="0" u="none" strike="noStrike" cap="none" normalizeH="0" baseline="0" dirty="0" smtClean="0">
                <a:ln>
                  <a:noFill/>
                </a:ln>
                <a:solidFill>
                  <a:schemeClr val="bg1"/>
                </a:solidFill>
                <a:effectLst/>
                <a:latin typeface="+mn-lt"/>
              </a:rPr>
            </a:br>
            <a:endParaRPr kumimoji="0" lang="uk-UA" altLang="ru-RU" sz="2400" b="0" u="none" strike="noStrike" cap="none" normalizeH="0" baseline="0" dirty="0" smtClean="0">
              <a:ln>
                <a:noFill/>
              </a:ln>
              <a:solidFill>
                <a:schemeClr val="bg1"/>
              </a:solidFill>
              <a:effectLst/>
              <a:latin typeface="+mn-l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270" y="1064671"/>
            <a:ext cx="3728852" cy="4509956"/>
          </a:xfrm>
          <a:prstGeom prst="rect">
            <a:avLst/>
          </a:prstGeom>
        </p:spPr>
      </p:pic>
    </p:spTree>
    <p:extLst>
      <p:ext uri="{BB962C8B-B14F-4D97-AF65-F5344CB8AC3E}">
        <p14:creationId xmlns:p14="http://schemas.microsoft.com/office/powerpoint/2010/main" val="191277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73767"/>
            <a:ext cx="10515600" cy="1306689"/>
          </a:xfrm>
        </p:spPr>
        <p:txBody>
          <a:bodyPr>
            <a:noAutofit/>
          </a:bodyPr>
          <a:lstStyle/>
          <a:p>
            <a:r>
              <a:rPr lang="uk-UA" sz="4000" dirty="0" smtClean="0">
                <a:solidFill>
                  <a:schemeClr val="bg1"/>
                </a:solidFill>
              </a:rPr>
              <a:t>Почуття тривоги, страху, і загрози </a:t>
            </a:r>
            <a:r>
              <a:rPr lang="uk-UA" sz="4000" dirty="0" err="1" smtClean="0">
                <a:solidFill>
                  <a:schemeClr val="bg1"/>
                </a:solidFill>
              </a:rPr>
              <a:t>Келлі</a:t>
            </a:r>
            <a:r>
              <a:rPr lang="uk-UA" sz="4000" dirty="0" smtClean="0">
                <a:solidFill>
                  <a:schemeClr val="bg1"/>
                </a:solidFill>
              </a:rPr>
              <a:t> пояснює наступним чином:</a:t>
            </a:r>
            <a:br>
              <a:rPr lang="uk-UA" sz="4000" dirty="0" smtClean="0">
                <a:solidFill>
                  <a:schemeClr val="bg1"/>
                </a:solidFill>
              </a:rPr>
            </a:br>
            <a:endParaRPr lang="ru-RU" sz="4000"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942" y="1980457"/>
            <a:ext cx="5238997" cy="42184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00071"/>
            <a:ext cx="4975761" cy="3579233"/>
          </a:xfrm>
          <a:prstGeom prst="rect">
            <a:avLst/>
          </a:prstGeom>
        </p:spPr>
      </p:pic>
    </p:spTree>
    <p:extLst>
      <p:ext uri="{BB962C8B-B14F-4D97-AF65-F5344CB8AC3E}">
        <p14:creationId xmlns:p14="http://schemas.microsoft.com/office/powerpoint/2010/main" val="322466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53853"/>
            <a:ext cx="6203869" cy="2502567"/>
          </a:xfrm>
        </p:spPr>
        <p:txBody>
          <a:bodyPr>
            <a:normAutofit fontScale="90000"/>
          </a:bodyPr>
          <a:lstStyle/>
          <a:p>
            <a:pPr lvl="0" eaLnBrk="0" fontAlgn="base" hangingPunct="0">
              <a:lnSpc>
                <a:spcPct val="100000"/>
              </a:lnSpc>
              <a:spcAft>
                <a:spcPct val="0"/>
              </a:spcAft>
            </a:pPr>
            <a:r>
              <a:rPr lang="uk-UA" dirty="0" smtClean="0"/>
              <a:t>Тривога</a:t>
            </a:r>
            <a:br>
              <a:rPr lang="uk-UA" dirty="0" smtClean="0"/>
            </a:br>
            <a:r>
              <a:rPr lang="uk-UA" sz="2200" i="1" dirty="0" err="1" smtClean="0">
                <a:solidFill>
                  <a:srgbClr val="002060"/>
                </a:solidFill>
                <a:latin typeface="Arial Unicode MS"/>
              </a:rPr>
              <a:t>Т</a:t>
            </a:r>
            <a:r>
              <a:rPr lang="uk-UA" altLang="ru-RU" sz="2200" i="1" dirty="0" err="1" smtClean="0">
                <a:solidFill>
                  <a:srgbClr val="002060"/>
                </a:solidFill>
                <a:latin typeface="Arial Unicode MS"/>
              </a:rPr>
              <a:t>ривога</a:t>
            </a:r>
            <a:r>
              <a:rPr lang="uk-UA" altLang="ru-RU" sz="2200" i="1" dirty="0" smtClean="0">
                <a:solidFill>
                  <a:srgbClr val="002060"/>
                </a:solidFill>
                <a:latin typeface="Arial Unicode MS"/>
              </a:rPr>
              <a:t> </a:t>
            </a:r>
            <a:r>
              <a:rPr lang="uk-UA" altLang="ru-RU" sz="2200" i="1" dirty="0">
                <a:solidFill>
                  <a:srgbClr val="002060"/>
                </a:solidFill>
                <a:latin typeface="Arial Unicode MS"/>
              </a:rPr>
              <a:t>є </a:t>
            </a:r>
            <a:r>
              <a:rPr lang="uk-UA" altLang="ru-RU" sz="2200" i="1" dirty="0" smtClean="0">
                <a:solidFill>
                  <a:srgbClr val="002060"/>
                </a:solidFill>
                <a:latin typeface="Arial Unicode MS"/>
              </a:rPr>
              <a:t>визнанням </a:t>
            </a:r>
            <a:r>
              <a:rPr lang="uk-UA" altLang="ru-RU" sz="2200" i="1" dirty="0">
                <a:solidFill>
                  <a:srgbClr val="002060"/>
                </a:solidFill>
                <a:latin typeface="Arial Unicode MS"/>
              </a:rPr>
              <a:t>того, що події, з якими доводиться стикатися, </a:t>
            </a:r>
            <a:r>
              <a:rPr lang="uk-UA" altLang="ru-RU" sz="2200" i="1" dirty="0" smtClean="0">
                <a:solidFill>
                  <a:srgbClr val="002060"/>
                </a:solidFill>
                <a:latin typeface="Arial Unicode MS"/>
              </a:rPr>
              <a:t>лежать </a:t>
            </a:r>
            <a:r>
              <a:rPr lang="uk-UA" altLang="ru-RU" sz="2200" i="1" dirty="0">
                <a:solidFill>
                  <a:srgbClr val="002060"/>
                </a:solidFill>
                <a:latin typeface="Arial Unicode MS"/>
              </a:rPr>
              <a:t>за межами зони </a:t>
            </a:r>
            <a:r>
              <a:rPr lang="uk-UA" altLang="ru-RU" sz="2200" i="1" dirty="0" smtClean="0">
                <a:solidFill>
                  <a:srgbClr val="002060"/>
                </a:solidFill>
                <a:latin typeface="Arial Unicode MS"/>
              </a:rPr>
              <a:t>застосування наявної </a:t>
            </a:r>
            <a:r>
              <a:rPr lang="uk-UA" altLang="ru-RU" sz="2200" i="1" dirty="0">
                <a:solidFill>
                  <a:srgbClr val="002060"/>
                </a:solidFill>
                <a:latin typeface="Arial Unicode MS"/>
              </a:rPr>
              <a:t>системи конструктів.</a:t>
            </a:r>
            <a:br>
              <a:rPr lang="uk-UA" altLang="ru-RU" sz="2200" i="1" dirty="0">
                <a:solidFill>
                  <a:srgbClr val="002060"/>
                </a:solidFill>
                <a:latin typeface="Arial Unicode MS"/>
              </a:rPr>
            </a:br>
            <a:r>
              <a:rPr lang="uk-UA" altLang="ru-RU" sz="2200" i="1" dirty="0" smtClean="0">
                <a:solidFill>
                  <a:srgbClr val="002060"/>
                </a:solidFill>
                <a:latin typeface="Arial Unicode MS"/>
              </a:rPr>
              <a:t>Тривожно</a:t>
            </a:r>
            <a:r>
              <a:rPr lang="uk-UA" altLang="ru-RU" sz="2200" i="1" dirty="0">
                <a:solidFill>
                  <a:srgbClr val="002060"/>
                </a:solidFill>
                <a:latin typeface="Arial Unicode MS"/>
              </a:rPr>
              <a:t>, коли опиняєшся без конструктів, коли «втрачаєш контроль за </a:t>
            </a:r>
            <a:r>
              <a:rPr lang="uk-UA" altLang="ru-RU" sz="2200" i="1" dirty="0" smtClean="0">
                <a:solidFill>
                  <a:srgbClr val="002060"/>
                </a:solidFill>
                <a:latin typeface="Arial Unicode MS"/>
              </a:rPr>
              <a:t>структурою подій», коли «ти </a:t>
            </a:r>
            <a:r>
              <a:rPr lang="uk-UA" altLang="ru-RU" sz="2200" i="1" dirty="0">
                <a:solidFill>
                  <a:srgbClr val="002060"/>
                </a:solidFill>
                <a:latin typeface="Arial Unicode MS"/>
              </a:rPr>
              <a:t>кинутий своїми </a:t>
            </a:r>
            <a:r>
              <a:rPr lang="uk-UA" altLang="ru-RU" sz="2200" i="1" dirty="0" smtClean="0">
                <a:solidFill>
                  <a:srgbClr val="002060"/>
                </a:solidFill>
                <a:latin typeface="Arial Unicode MS"/>
              </a:rPr>
              <a:t>конструктами».</a:t>
            </a:r>
            <a:r>
              <a:rPr lang="uk-UA" altLang="ru-RU" sz="2200" i="1" dirty="0">
                <a:solidFill>
                  <a:srgbClr val="002060"/>
                </a:solidFill>
              </a:rPr>
              <a:t> </a:t>
            </a:r>
            <a:r>
              <a:rPr lang="uk-UA" altLang="ru-RU" sz="2200" i="1" dirty="0">
                <a:solidFill>
                  <a:srgbClr val="002060"/>
                </a:solidFill>
                <a:latin typeface="Arial" panose="020B0604020202020204" pitchFamily="34" charset="0"/>
              </a:rPr>
              <a:t/>
            </a:r>
            <a:br>
              <a:rPr lang="uk-UA" altLang="ru-RU" sz="2200" i="1" dirty="0">
                <a:solidFill>
                  <a:srgbClr val="002060"/>
                </a:solidFill>
                <a:latin typeface="Arial" panose="020B0604020202020204" pitchFamily="34" charset="0"/>
              </a:rPr>
            </a:br>
            <a:r>
              <a:rPr lang="uk-UA" altLang="ru-RU" sz="2200" i="1" dirty="0">
                <a:solidFill>
                  <a:srgbClr val="002060"/>
                </a:solidFill>
              </a:rPr>
              <a:t>Л</a:t>
            </a:r>
            <a:r>
              <a:rPr lang="uk-UA" altLang="ru-RU" sz="2200" i="1" dirty="0" smtClean="0">
                <a:solidFill>
                  <a:srgbClr val="002060"/>
                </a:solidFill>
                <a:latin typeface="Arial Unicode MS"/>
              </a:rPr>
              <a:t>юди </a:t>
            </a:r>
            <a:r>
              <a:rPr lang="uk-UA" altLang="ru-RU" sz="2200" i="1" dirty="0">
                <a:solidFill>
                  <a:srgbClr val="002060"/>
                </a:solidFill>
                <a:latin typeface="Arial Unicode MS"/>
              </a:rPr>
              <a:t>захищаються від тривоги різними способами.</a:t>
            </a:r>
            <a:br>
              <a:rPr lang="uk-UA" altLang="ru-RU" sz="2200" i="1" dirty="0">
                <a:solidFill>
                  <a:srgbClr val="002060"/>
                </a:solidFill>
                <a:latin typeface="Arial Unicode MS"/>
              </a:rPr>
            </a:br>
            <a:r>
              <a:rPr lang="uk-UA" altLang="ru-RU" sz="2200" i="1" dirty="0">
                <a:solidFill>
                  <a:srgbClr val="002060"/>
                </a:solidFill>
                <a:latin typeface="Arial Unicode MS"/>
              </a:rPr>
              <a:t> Стикаючись з подіями, які вони не можуть інтерпретувати, тобто </a:t>
            </a:r>
            <a:r>
              <a:rPr lang="uk-UA" altLang="ru-RU" sz="2200" i="1" dirty="0" smtClean="0">
                <a:solidFill>
                  <a:srgbClr val="002060"/>
                </a:solidFill>
                <a:latin typeface="Arial Unicode MS"/>
              </a:rPr>
              <a:t>з тими </a:t>
            </a:r>
            <a:r>
              <a:rPr lang="uk-UA" altLang="ru-RU" sz="2200" i="1" dirty="0">
                <a:solidFill>
                  <a:srgbClr val="002060"/>
                </a:solidFill>
                <a:latin typeface="Arial Unicode MS"/>
              </a:rPr>
              <a:t>подіями, які лежать за межами зони застосовності їх конструктів,</a:t>
            </a:r>
            <a:br>
              <a:rPr lang="uk-UA" altLang="ru-RU" sz="2200" i="1" dirty="0">
                <a:solidFill>
                  <a:srgbClr val="002060"/>
                </a:solidFill>
                <a:latin typeface="Arial Unicode MS"/>
              </a:rPr>
            </a:br>
            <a:r>
              <a:rPr lang="uk-UA" altLang="ru-RU" sz="2200" i="1" dirty="0">
                <a:solidFill>
                  <a:srgbClr val="002060"/>
                </a:solidFill>
                <a:latin typeface="Arial Unicode MS"/>
              </a:rPr>
              <a:t> </a:t>
            </a:r>
            <a:r>
              <a:rPr lang="uk-UA" altLang="ru-RU" sz="2200" i="1" dirty="0" smtClean="0">
                <a:solidFill>
                  <a:srgbClr val="002060"/>
                </a:solidFill>
                <a:latin typeface="Arial Unicode MS"/>
              </a:rPr>
              <a:t>індивід може </a:t>
            </a:r>
            <a:r>
              <a:rPr lang="uk-UA" altLang="ru-RU" sz="2200" i="1" dirty="0">
                <a:solidFill>
                  <a:srgbClr val="002060"/>
                </a:solidFill>
                <a:latin typeface="Arial Unicode MS"/>
              </a:rPr>
              <a:t>розширити конструкт і </a:t>
            </a:r>
            <a:r>
              <a:rPr lang="uk-UA" altLang="ru-RU" sz="2200" i="1" dirty="0" smtClean="0">
                <a:solidFill>
                  <a:srgbClr val="002060"/>
                </a:solidFill>
                <a:latin typeface="Arial Unicode MS"/>
              </a:rPr>
              <a:t>дозволити </a:t>
            </a:r>
            <a:r>
              <a:rPr lang="uk-UA" altLang="ru-RU" sz="2200" i="1" dirty="0">
                <a:solidFill>
                  <a:srgbClr val="002060"/>
                </a:solidFill>
                <a:latin typeface="Arial Unicode MS"/>
              </a:rPr>
              <a:t>собі застосовувати його до більшого розмаїттям подій або </a:t>
            </a:r>
            <a:r>
              <a:rPr lang="uk-UA" altLang="ru-RU" sz="2200" i="1" dirty="0" smtClean="0">
                <a:solidFill>
                  <a:srgbClr val="002060"/>
                </a:solidFill>
                <a:latin typeface="Arial Unicode MS"/>
              </a:rPr>
              <a:t> може </a:t>
            </a:r>
            <a:r>
              <a:rPr lang="uk-UA" altLang="ru-RU" sz="2200" i="1" dirty="0">
                <a:solidFill>
                  <a:srgbClr val="002060"/>
                </a:solidFill>
                <a:latin typeface="Arial Unicode MS"/>
              </a:rPr>
              <a:t>звузити свої конструкти </a:t>
            </a:r>
            <a:r>
              <a:rPr lang="uk-UA" altLang="ru-RU" sz="2200" i="1" dirty="0" smtClean="0">
                <a:solidFill>
                  <a:srgbClr val="002060"/>
                </a:solidFill>
                <a:latin typeface="Arial Unicode MS"/>
              </a:rPr>
              <a:t/>
            </a:r>
            <a:br>
              <a:rPr lang="uk-UA" altLang="ru-RU" sz="2200" i="1" dirty="0" smtClean="0">
                <a:solidFill>
                  <a:srgbClr val="002060"/>
                </a:solidFill>
                <a:latin typeface="Arial Unicode MS"/>
              </a:rPr>
            </a:br>
            <a:r>
              <a:rPr lang="uk-UA" altLang="ru-RU" sz="2200" i="1" dirty="0" smtClean="0">
                <a:solidFill>
                  <a:srgbClr val="002060"/>
                </a:solidFill>
                <a:latin typeface="Arial Unicode MS"/>
              </a:rPr>
              <a:t>і </a:t>
            </a:r>
            <a:r>
              <a:rPr lang="uk-UA" altLang="ru-RU" sz="2200" i="1" dirty="0">
                <a:solidFill>
                  <a:srgbClr val="002060"/>
                </a:solidFill>
                <a:latin typeface="Arial Unicode MS"/>
              </a:rPr>
              <a:t>сфокусуватися на дрібних деталях</a:t>
            </a:r>
            <a:r>
              <a:rPr lang="uk-UA" altLang="ru-RU" sz="2200" i="1" dirty="0">
                <a:solidFill>
                  <a:srgbClr val="002060"/>
                </a:solidFill>
              </a:rPr>
              <a:t> </a:t>
            </a:r>
            <a:r>
              <a:rPr lang="uk-UA" altLang="ru-RU" sz="2200" dirty="0">
                <a:latin typeface="Arial" panose="020B0604020202020204" pitchFamily="34" charset="0"/>
              </a:rPr>
              <a:t/>
            </a:r>
            <a:br>
              <a:rPr lang="uk-UA" altLang="ru-RU" sz="2200" dirty="0">
                <a:latin typeface="Arial" panose="020B0604020202020204" pitchFamily="34" charset="0"/>
              </a:rPr>
            </a:br>
            <a:r>
              <a:rPr lang="uk-UA" sz="2200" dirty="0" smtClean="0"/>
              <a:t/>
            </a:r>
            <a:br>
              <a:rPr lang="uk-UA" sz="2200"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endParaRPr lang="ru-RU" dirty="0"/>
          </a:p>
        </p:txBody>
      </p:sp>
      <p:sp>
        <p:nvSpPr>
          <p:cNvPr id="3" name="Rectangle 1"/>
          <p:cNvSpPr>
            <a:spLocks noChangeArrowheads="1"/>
          </p:cNvSpPr>
          <p:nvPr/>
        </p:nvSpPr>
        <p:spPr bwMode="auto">
          <a:xfrm>
            <a:off x="1" y="-33010"/>
            <a:ext cx="7042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400" b="0" i="0" u="none" strike="noStrike" cap="none" normalizeH="0" baseline="0" dirty="0" smtClean="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dirty="0" smtClean="0">
                <a:ln>
                  <a:noFill/>
                </a:ln>
                <a:solidFill>
                  <a:schemeClr val="tx1"/>
                </a:solidFill>
                <a:effectLst/>
                <a:latin typeface="Arial Unicode MS"/>
              </a:rPr>
              <a:t> </a:t>
            </a:r>
            <a:endParaRPr kumimoji="0" lang="uk-UA" altLang="ru-RU" sz="1400" b="0" i="0" u="none" strike="noStrike" cap="none" normalizeH="0" baseline="0" dirty="0" smtClean="0">
              <a:ln>
                <a:noFill/>
              </a:ln>
              <a:solidFill>
                <a:schemeClr val="tx1"/>
              </a:solidFill>
              <a:effectLst/>
              <a:latin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453" y="1267327"/>
            <a:ext cx="4315325" cy="4321264"/>
          </a:xfrm>
          <a:prstGeom prst="rect">
            <a:avLst/>
          </a:prstGeom>
        </p:spPr>
      </p:pic>
    </p:spTree>
    <p:extLst>
      <p:ext uri="{BB962C8B-B14F-4D97-AF65-F5344CB8AC3E}">
        <p14:creationId xmlns:p14="http://schemas.microsoft.com/office/powerpoint/2010/main" val="144243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225631" y="156827"/>
            <a:ext cx="7121653"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smtClean="0">
                <a:ln>
                  <a:noFill/>
                </a:ln>
                <a:solidFill>
                  <a:schemeClr val="tx1"/>
                </a:solidFill>
                <a:effectLst/>
                <a:latin typeface="Arial Unicode MS"/>
              </a:rPr>
              <a:t/>
            </a:r>
            <a:br>
              <a:rPr kumimoji="0" lang="uk-UA" altLang="ru-RU" sz="2000" b="0" i="0" u="none" strike="noStrike" cap="none" normalizeH="0" baseline="0" dirty="0" smtClean="0">
                <a:ln>
                  <a:noFill/>
                </a:ln>
                <a:solidFill>
                  <a:schemeClr val="tx1"/>
                </a:solidFill>
                <a:effectLst/>
                <a:latin typeface="Arial Unicode MS"/>
              </a:rPr>
            </a:br>
            <a:r>
              <a:rPr kumimoji="0" lang="uk-UA" altLang="ru-RU" sz="2400" b="0" i="1" u="none" strike="noStrike" cap="none" normalizeH="0" baseline="0" dirty="0" smtClean="0">
                <a:ln>
                  <a:noFill/>
                </a:ln>
                <a:solidFill>
                  <a:srgbClr val="002060"/>
                </a:solidFill>
                <a:effectLst/>
                <a:latin typeface="Arial Unicode MS"/>
              </a:rPr>
              <a:t>Наприклад, припустимо, що індивід, у якого був конструкт</a:t>
            </a:r>
            <a:br>
              <a:rPr kumimoji="0" lang="uk-UA" altLang="ru-RU" sz="2400" b="0" i="1" u="none" strike="noStrike" cap="none" normalizeH="0" baseline="0" dirty="0" smtClean="0">
                <a:ln>
                  <a:noFill/>
                </a:ln>
                <a:solidFill>
                  <a:srgbClr val="002060"/>
                </a:solidFill>
                <a:effectLst/>
                <a:latin typeface="Arial Unicode MS"/>
              </a:rPr>
            </a:br>
            <a:r>
              <a:rPr kumimoji="0" lang="uk-UA" altLang="ru-RU" sz="2400" b="0" i="1" u="none" strike="noStrike" cap="none" normalizeH="0" baseline="0" dirty="0" smtClean="0">
                <a:ln>
                  <a:noFill/>
                </a:ln>
                <a:solidFill>
                  <a:srgbClr val="002060"/>
                </a:solidFill>
                <a:effectLst/>
                <a:latin typeface="Arial Unicode MS"/>
              </a:rPr>
              <a:t>«турботливий чоловік-егоїстична людина» і який вважав себе турботливим, раптом виявляє, що сам поводиться</a:t>
            </a:r>
            <a:r>
              <a:rPr kumimoji="0" lang="uk-UA" altLang="ru-RU" sz="2400" b="0" i="1" u="none" strike="noStrike" cap="none" normalizeH="0" dirty="0" smtClean="0">
                <a:ln>
                  <a:noFill/>
                </a:ln>
                <a:solidFill>
                  <a:srgbClr val="002060"/>
                </a:solidFill>
                <a:effectLst/>
                <a:latin typeface="Arial Unicode MS"/>
              </a:rPr>
              <a:t> </a:t>
            </a:r>
            <a:r>
              <a:rPr kumimoji="0" lang="uk-UA" altLang="ru-RU" sz="2400" b="0" i="1" u="none" strike="noStrike" cap="none" normalizeH="0" baseline="0" dirty="0" smtClean="0">
                <a:ln>
                  <a:noFill/>
                </a:ln>
                <a:solidFill>
                  <a:srgbClr val="002060"/>
                </a:solidFill>
                <a:effectLst/>
                <a:latin typeface="Arial Unicode MS"/>
              </a:rPr>
              <a:t>егоїстично.</a:t>
            </a:r>
            <a:br>
              <a:rPr kumimoji="0" lang="uk-UA" altLang="ru-RU" sz="2400" b="0" i="1" u="none" strike="noStrike" cap="none" normalizeH="0" baseline="0" dirty="0" smtClean="0">
                <a:ln>
                  <a:noFill/>
                </a:ln>
                <a:solidFill>
                  <a:srgbClr val="002060"/>
                </a:solidFill>
                <a:effectLst/>
                <a:latin typeface="Arial Unicode MS"/>
              </a:rPr>
            </a:br>
            <a:r>
              <a:rPr kumimoji="0" lang="uk-UA" altLang="ru-RU" sz="2400" b="0" i="1" u="none" strike="noStrike" cap="none" normalizeH="0" baseline="0" dirty="0" smtClean="0">
                <a:ln>
                  <a:noFill/>
                </a:ln>
                <a:solidFill>
                  <a:srgbClr val="002060"/>
                </a:solidFill>
                <a:effectLst/>
                <a:latin typeface="Arial Unicode MS"/>
              </a:rPr>
              <a:t> Як йому інтерпретувати себе і події? </a:t>
            </a:r>
            <a:br>
              <a:rPr kumimoji="0" lang="uk-UA" altLang="ru-RU" sz="2400" b="0" i="1" u="none" strike="noStrike" cap="none" normalizeH="0" baseline="0" dirty="0" smtClean="0">
                <a:ln>
                  <a:noFill/>
                </a:ln>
                <a:solidFill>
                  <a:srgbClr val="002060"/>
                </a:solidFill>
                <a:effectLst/>
                <a:latin typeface="Arial Unicode MS"/>
              </a:rPr>
            </a:br>
            <a:r>
              <a:rPr kumimoji="0" lang="uk-UA" altLang="ru-RU" sz="2400" b="0" i="1" u="none" strike="noStrike" cap="none" normalizeH="0" baseline="0" dirty="0" smtClean="0">
                <a:ln>
                  <a:noFill/>
                </a:ln>
                <a:solidFill>
                  <a:srgbClr val="002060"/>
                </a:solidFill>
                <a:effectLst/>
                <a:latin typeface="Arial Unicode MS"/>
              </a:rPr>
              <a:t>Він може розширити конструкт «турботливий чоловік», і</a:t>
            </a:r>
            <a:r>
              <a:rPr kumimoji="0" lang="uk-UA" altLang="ru-RU" sz="2400" b="0" i="1" u="none" strike="noStrike" cap="none" normalizeH="0" dirty="0" smtClean="0">
                <a:ln>
                  <a:noFill/>
                </a:ln>
                <a:solidFill>
                  <a:srgbClr val="002060"/>
                </a:solidFill>
                <a:effectLst/>
                <a:latin typeface="Arial Unicode MS"/>
              </a:rPr>
              <a:t> включити </a:t>
            </a:r>
            <a:r>
              <a:rPr kumimoji="0" lang="uk-UA" altLang="ru-RU" sz="2400" b="0" i="1" u="none" strike="noStrike" cap="none" normalizeH="0" baseline="0" dirty="0" smtClean="0">
                <a:ln>
                  <a:noFill/>
                </a:ln>
                <a:solidFill>
                  <a:srgbClr val="002060"/>
                </a:solidFill>
                <a:effectLst/>
                <a:latin typeface="Arial Unicode MS"/>
              </a:rPr>
              <a:t>в нього свою</a:t>
            </a:r>
            <a:r>
              <a:rPr kumimoji="0" lang="uk-UA" altLang="ru-RU" sz="2400" b="0" i="1" u="none" strike="noStrike" cap="none" normalizeH="0" dirty="0" smtClean="0">
                <a:ln>
                  <a:noFill/>
                </a:ln>
                <a:solidFill>
                  <a:srgbClr val="002060"/>
                </a:solidFill>
                <a:effectLst/>
                <a:latin typeface="Arial Unicode MS"/>
              </a:rPr>
              <a:t> егоїстичну поведінку, </a:t>
            </a:r>
            <a:r>
              <a:rPr kumimoji="0" lang="uk-UA" altLang="ru-RU" sz="2400" b="0" i="1" u="none" strike="noStrike" cap="none" normalizeH="0" baseline="0" dirty="0" smtClean="0">
                <a:ln>
                  <a:noFill/>
                </a:ln>
                <a:solidFill>
                  <a:srgbClr val="002060"/>
                </a:solidFill>
                <a:effectLst/>
                <a:latin typeface="Arial Unicode MS"/>
              </a:rPr>
              <a:t>або (що може бути, ймовірніше в цьому випадку) обмежить зміст конструкту «турботливий чоловік» турботою про вузьке</a:t>
            </a:r>
            <a:r>
              <a:rPr kumimoji="0" lang="uk-UA" altLang="ru-RU" sz="2400" b="0" i="1" u="none" strike="noStrike" cap="none" normalizeH="0" dirty="0" smtClean="0">
                <a:ln>
                  <a:noFill/>
                </a:ln>
                <a:solidFill>
                  <a:srgbClr val="002060"/>
                </a:solidFill>
                <a:effectLst/>
                <a:latin typeface="Arial Unicode MS"/>
              </a:rPr>
              <a:t> </a:t>
            </a:r>
            <a:r>
              <a:rPr kumimoji="0" lang="uk-UA" altLang="ru-RU" sz="2400" b="0" i="1" u="none" strike="noStrike" cap="none" normalizeH="0" baseline="0" dirty="0" smtClean="0">
                <a:ln>
                  <a:noFill/>
                </a:ln>
                <a:solidFill>
                  <a:srgbClr val="002060"/>
                </a:solidFill>
                <a:effectLst/>
                <a:latin typeface="Arial Unicode MS"/>
              </a:rPr>
              <a:t> коло найбільш важливих для нього людей, а не про людей взагалі.</a:t>
            </a:r>
            <a:br>
              <a:rPr kumimoji="0" lang="uk-UA" altLang="ru-RU" sz="2400" b="0" i="1" u="none" strike="noStrike" cap="none" normalizeH="0" baseline="0" dirty="0" smtClean="0">
                <a:ln>
                  <a:noFill/>
                </a:ln>
                <a:solidFill>
                  <a:srgbClr val="002060"/>
                </a:solidFill>
                <a:effectLst/>
                <a:latin typeface="Arial Unicode MS"/>
              </a:rPr>
            </a:br>
            <a:r>
              <a:rPr kumimoji="0" lang="uk-UA" altLang="ru-RU" sz="2000" b="0" i="1" u="none" strike="noStrike" cap="none" normalizeH="0" baseline="0" dirty="0" smtClean="0">
                <a:ln>
                  <a:noFill/>
                </a:ln>
                <a:solidFill>
                  <a:srgbClr val="002060"/>
                </a:solidFill>
                <a:effectLst/>
                <a:latin typeface="Arial Unicode MS"/>
              </a:rPr>
              <a:t/>
            </a:r>
            <a:br>
              <a:rPr kumimoji="0" lang="uk-UA" altLang="ru-RU" sz="2000" b="0" i="1" u="none" strike="noStrike" cap="none" normalizeH="0" baseline="0" dirty="0" smtClean="0">
                <a:ln>
                  <a:noFill/>
                </a:ln>
                <a:solidFill>
                  <a:srgbClr val="002060"/>
                </a:solidFill>
                <a:effectLst/>
                <a:latin typeface="Arial Unicode MS"/>
              </a:rPr>
            </a:br>
            <a:r>
              <a:rPr kumimoji="0" lang="uk-UA" altLang="ru-RU" sz="2000" b="0" i="0" u="none" strike="noStrike" cap="none" normalizeH="0" baseline="0" dirty="0" smtClean="0">
                <a:ln>
                  <a:noFill/>
                </a:ln>
                <a:solidFill>
                  <a:schemeClr val="tx1"/>
                </a:solidFill>
                <a:effectLst/>
                <a:latin typeface="Arial Unicode MS"/>
              </a:rPr>
              <a:t>.</a:t>
            </a:r>
            <a:r>
              <a:rPr kumimoji="0" lang="uk-UA" altLang="ru-RU" sz="2000" b="0" i="0" u="none" strike="noStrike" cap="none" normalizeH="0" baseline="0" dirty="0" smtClean="0">
                <a:ln>
                  <a:noFill/>
                </a:ln>
                <a:solidFill>
                  <a:schemeClr val="tx1"/>
                </a:solidFill>
                <a:effectLst/>
              </a:rPr>
              <a:t> </a:t>
            </a:r>
            <a:endParaRPr kumimoji="0" lang="uk-UA" altLang="ru-RU" sz="2000" b="0" i="0" u="none" strike="noStrike" cap="none" normalizeH="0" baseline="0" dirty="0" smtClean="0">
              <a:ln>
                <a:noFill/>
              </a:ln>
              <a:solidFill>
                <a:schemeClr val="tx1"/>
              </a:solidFill>
              <a:effectLst/>
              <a:latin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037" y="953174"/>
            <a:ext cx="4746963" cy="3871356"/>
          </a:xfrm>
          <a:prstGeom prst="rect">
            <a:avLst/>
          </a:prstGeom>
        </p:spPr>
      </p:pic>
    </p:spTree>
    <p:extLst>
      <p:ext uri="{BB962C8B-B14F-4D97-AF65-F5344CB8AC3E}">
        <p14:creationId xmlns:p14="http://schemas.microsoft.com/office/powerpoint/2010/main" val="37127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164" y="1793173"/>
            <a:ext cx="9940636" cy="5248895"/>
          </a:xfrm>
        </p:spPr>
        <p:txBody>
          <a:bodyPr/>
          <a:lstStyle/>
          <a:p>
            <a:r>
              <a:rPr lang="uk-UA" dirty="0" smtClean="0"/>
              <a:t/>
            </a:r>
            <a:br>
              <a:rPr lang="uk-UA" dirty="0" smtClean="0"/>
            </a:br>
            <a:endParaRPr lang="ru-RU" dirty="0"/>
          </a:p>
        </p:txBody>
      </p:sp>
      <p:sp>
        <p:nvSpPr>
          <p:cNvPr id="3" name="Rectangle 1"/>
          <p:cNvSpPr>
            <a:spLocks noChangeArrowheads="1"/>
          </p:cNvSpPr>
          <p:nvPr/>
        </p:nvSpPr>
        <p:spPr bwMode="auto">
          <a:xfrm>
            <a:off x="417095" y="405271"/>
            <a:ext cx="816543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4400" b="0" i="0" u="none" strike="noStrike" cap="none" normalizeH="0" baseline="0" dirty="0" smtClean="0">
                <a:ln>
                  <a:noFill/>
                </a:ln>
                <a:solidFill>
                  <a:schemeClr val="accent5">
                    <a:lumMod val="50000"/>
                  </a:schemeClr>
                </a:solidFill>
                <a:effectLst/>
                <a:latin typeface="Arial Unicode MS"/>
              </a:rPr>
              <a:t>Страх і Загроза</a:t>
            </a:r>
          </a:p>
          <a:p>
            <a:pPr marL="0" marR="0" lvl="0" indent="0" algn="l" defTabSz="914400" rtl="0" eaLnBrk="0" fontAlgn="base" latinLnBrk="0" hangingPunct="0">
              <a:lnSpc>
                <a:spcPct val="100000"/>
              </a:lnSpc>
              <a:spcBef>
                <a:spcPct val="0"/>
              </a:spcBef>
              <a:spcAft>
                <a:spcPct val="0"/>
              </a:spcAft>
              <a:buClrTx/>
              <a:buSzTx/>
              <a:buFontTx/>
              <a:buNone/>
              <a:tabLst/>
            </a:pPr>
            <a:endParaRPr lang="uk-UA" altLang="ru-RU" dirty="0">
              <a:solidFill>
                <a:schemeClr val="accent5">
                  <a:lumMod val="50000"/>
                </a:schemeClr>
              </a:solidFill>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accent5">
                    <a:lumMod val="50000"/>
                  </a:schemeClr>
                </a:solidFill>
                <a:effectLst/>
                <a:latin typeface="Arial Unicode MS"/>
              </a:rPr>
              <a:t>На відміну від тривоги страх </a:t>
            </a:r>
            <a:r>
              <a:rPr kumimoji="0" lang="uk-UA" altLang="ru-RU" sz="2400" b="0" i="0" u="none" strike="noStrike" cap="none" normalizeH="0" baseline="0" dirty="0" err="1" smtClean="0">
                <a:ln>
                  <a:noFill/>
                </a:ln>
                <a:solidFill>
                  <a:schemeClr val="accent5">
                    <a:lumMod val="50000"/>
                  </a:schemeClr>
                </a:solidFill>
                <a:effectLst/>
                <a:latin typeface="Arial Unicode MS"/>
              </a:rPr>
              <a:t>переживається</a:t>
            </a:r>
            <a:r>
              <a:rPr kumimoji="0" lang="uk-UA" altLang="ru-RU" sz="2400" b="0" i="0" u="none" strike="noStrike" cap="none" normalizeH="0" baseline="0" dirty="0" smtClean="0">
                <a:ln>
                  <a:noFill/>
                </a:ln>
                <a:solidFill>
                  <a:schemeClr val="accent5">
                    <a:lumMod val="50000"/>
                  </a:schemeClr>
                </a:solidFill>
                <a:effectLst/>
                <a:latin typeface="Arial Unicode MS"/>
              </a:rPr>
              <a:t>, коли з'являється новий конструкт,</a:t>
            </a:r>
            <a:r>
              <a:rPr kumimoji="0" lang="uk-UA" altLang="ru-RU" sz="2400" b="0" i="0" u="none" strike="noStrike" cap="none" normalizeH="0" dirty="0" smtClean="0">
                <a:ln>
                  <a:noFill/>
                </a:ln>
                <a:solidFill>
                  <a:schemeClr val="accent5">
                    <a:lumMod val="50000"/>
                  </a:schemeClr>
                </a:solidFill>
                <a:effectLst/>
                <a:latin typeface="Arial Unicode MS"/>
              </a:rPr>
              <a:t> </a:t>
            </a:r>
            <a:r>
              <a:rPr kumimoji="0" lang="uk-UA" altLang="ru-RU" sz="2400" b="0" i="0" u="none" strike="noStrike" cap="none" normalizeH="0" baseline="0" dirty="0" smtClean="0">
                <a:ln>
                  <a:noFill/>
                </a:ln>
                <a:solidFill>
                  <a:schemeClr val="accent5">
                    <a:lumMod val="50000"/>
                  </a:schemeClr>
                </a:solidFill>
                <a:effectLst/>
                <a:latin typeface="Arial Unicode MS"/>
              </a:rPr>
              <a:t>який претендує на те, щоб вторгнутися у вже існуючу систему конструктів.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accent5">
                    <a:lumMod val="50000"/>
                  </a:schemeClr>
                </a:solidFill>
                <a:effectLst/>
                <a:latin typeface="Arial Unicode MS"/>
              </a:rPr>
              <a:t>Ще більш значущим є переживання загрози. Загроза визна</a:t>
            </a:r>
            <a:r>
              <a:rPr lang="uk-UA" altLang="ru-RU" sz="2400" dirty="0" smtClean="0">
                <a:solidFill>
                  <a:schemeClr val="accent5">
                    <a:lumMod val="50000"/>
                  </a:schemeClr>
                </a:solidFill>
                <a:latin typeface="Arial Unicode MS"/>
              </a:rPr>
              <a:t>чає</a:t>
            </a:r>
            <a:r>
              <a:rPr kumimoji="0" lang="uk-UA" altLang="ru-RU" sz="2400" b="0" i="0" u="none" strike="noStrike" cap="none" normalizeH="0" baseline="0" dirty="0" smtClean="0">
                <a:ln>
                  <a:noFill/>
                </a:ln>
                <a:solidFill>
                  <a:schemeClr val="accent5">
                    <a:lumMod val="50000"/>
                  </a:schemeClr>
                </a:solidFill>
                <a:effectLst/>
                <a:latin typeface="Arial Unicode MS"/>
              </a:rPr>
              <a:t>ться як усвідомлення невідворотно насування глобальної зміни в центральній структурі конструктів.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accent5">
                    <a:lumMod val="50000"/>
                  </a:schemeClr>
                </a:solidFill>
                <a:effectLst/>
                <a:latin typeface="Arial Unicode MS"/>
              </a:rPr>
              <a:t>Людина відчуває загрозу, коли ось-ось має відбутися серйозне потрясіння в її</a:t>
            </a:r>
            <a:r>
              <a:rPr kumimoji="0" lang="uk-UA" altLang="ru-RU" sz="2400" b="0" i="0" u="none" strike="noStrike" cap="none" normalizeH="0" dirty="0" smtClean="0">
                <a:ln>
                  <a:noFill/>
                </a:ln>
                <a:solidFill>
                  <a:schemeClr val="accent5">
                    <a:lumMod val="50000"/>
                  </a:schemeClr>
                </a:solidFill>
                <a:effectLst/>
                <a:latin typeface="Arial Unicode MS"/>
              </a:rPr>
              <a:t> </a:t>
            </a:r>
            <a:r>
              <a:rPr kumimoji="0" lang="uk-UA" altLang="ru-RU" sz="2400" b="0" i="0" u="none" strike="noStrike" cap="none" normalizeH="0" baseline="0" dirty="0" smtClean="0">
                <a:ln>
                  <a:noFill/>
                </a:ln>
                <a:solidFill>
                  <a:schemeClr val="accent5">
                    <a:lumMod val="50000"/>
                  </a:schemeClr>
                </a:solidFill>
                <a:effectLst/>
                <a:latin typeface="Arial Unicode MS"/>
              </a:rPr>
              <a:t>системі конструктів. </a:t>
            </a:r>
            <a:r>
              <a:rPr lang="uk-UA" altLang="ru-RU" sz="2400" dirty="0" smtClean="0">
                <a:solidFill>
                  <a:schemeClr val="accent5">
                    <a:lumMod val="50000"/>
                  </a:schemeClr>
                </a:solidFill>
                <a:latin typeface="Arial Unicode MS"/>
              </a:rPr>
              <a:t>С</a:t>
            </a:r>
            <a:r>
              <a:rPr kumimoji="0" lang="uk-UA" altLang="ru-RU" sz="2400" b="0" i="0" u="none" strike="noStrike" cap="none" normalizeH="0" baseline="0" dirty="0" smtClean="0">
                <a:ln>
                  <a:noFill/>
                </a:ln>
                <a:solidFill>
                  <a:schemeClr val="accent5">
                    <a:lumMod val="50000"/>
                  </a:schemeClr>
                </a:solidFill>
                <a:effectLst/>
                <a:latin typeface="Arial Unicode MS"/>
              </a:rPr>
              <a:t>мерть є  переживанням загрози, якщо  вона означає радикальні зміни у центральних конструктах.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400" b="0" i="0" u="none" strike="noStrike" cap="none" normalizeH="0" baseline="0" dirty="0" smtClean="0">
                <a:ln>
                  <a:noFill/>
                </a:ln>
                <a:solidFill>
                  <a:schemeClr val="accent5">
                    <a:lumMod val="50000"/>
                  </a:schemeClr>
                </a:solidFill>
                <a:effectLst/>
                <a:latin typeface="Arial Unicode MS"/>
              </a:rPr>
              <a:t>Смерть не несе в собі загрози, коли НЕ здається близькою або не тлумачиться як подія, фундаментальна для сенсу людського життя.</a:t>
            </a:r>
            <a:r>
              <a:rPr kumimoji="0" lang="uk-UA" altLang="ru-RU" sz="2400" b="0" i="0" u="none" strike="noStrike" cap="none" normalizeH="0" baseline="0" dirty="0" smtClean="0">
                <a:ln>
                  <a:noFill/>
                </a:ln>
                <a:solidFill>
                  <a:schemeClr val="accent5">
                    <a:lumMod val="50000"/>
                  </a:schemeClr>
                </a:solidFill>
                <a:effectLst/>
              </a:rPr>
              <a:t> </a:t>
            </a:r>
            <a:endParaRPr kumimoji="0" lang="uk-UA" altLang="ru-RU" sz="2400" b="0" i="0" u="none" strike="noStrike" cap="none" normalizeH="0" baseline="0" dirty="0" smtClean="0">
              <a:ln>
                <a:noFill/>
              </a:ln>
              <a:solidFill>
                <a:schemeClr val="accent5">
                  <a:lumMod val="50000"/>
                </a:schemeClr>
              </a:solidFill>
              <a:effectLst/>
              <a:latin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189" y="0"/>
            <a:ext cx="3737811" cy="2630906"/>
          </a:xfrm>
          <a:prstGeom prst="rect">
            <a:avLst/>
          </a:prstGeom>
        </p:spPr>
      </p:pic>
    </p:spTree>
    <p:extLst>
      <p:ext uri="{BB962C8B-B14F-4D97-AF65-F5344CB8AC3E}">
        <p14:creationId xmlns:p14="http://schemas.microsoft.com/office/powerpoint/2010/main" val="354960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818148" y="287957"/>
            <a:ext cx="7186864"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400" b="0" i="1" u="none" strike="noStrike" cap="none" normalizeH="0" baseline="0" dirty="0" smtClean="0">
                <a:ln>
                  <a:noFill/>
                </a:ln>
                <a:solidFill>
                  <a:schemeClr val="accent5">
                    <a:lumMod val="50000"/>
                  </a:schemeClr>
                </a:solidFill>
                <a:effectLst/>
                <a:latin typeface="Arial Unicode MS"/>
              </a:rPr>
              <a:t>Загроза має </a:t>
            </a:r>
            <a:r>
              <a:rPr lang="uk-UA" altLang="ru-RU" sz="2400" i="1" dirty="0" smtClean="0">
                <a:solidFill>
                  <a:schemeClr val="accent5">
                    <a:lumMod val="50000"/>
                  </a:schemeClr>
                </a:solidFill>
                <a:latin typeface="Arial Unicode MS"/>
              </a:rPr>
              <a:t>широкий спектр прояву, коли би люди не бра</a:t>
            </a:r>
            <a:r>
              <a:rPr kumimoji="0" lang="uk-UA" altLang="ru-RU" sz="2400" b="0" i="1" u="none" strike="noStrike" cap="none" normalizeH="0" baseline="0" dirty="0" smtClean="0">
                <a:ln>
                  <a:noFill/>
                </a:ln>
                <a:solidFill>
                  <a:schemeClr val="accent5">
                    <a:lumMod val="50000"/>
                  </a:schemeClr>
                </a:solidFill>
                <a:effectLst/>
                <a:latin typeface="Arial Unicode MS"/>
              </a:rPr>
              <a:t>лись за якусь нову діяльність, вони ставлять себе під загрозу і не можуть уникнути стану замішання </a:t>
            </a:r>
            <a:br>
              <a:rPr kumimoji="0" lang="uk-UA" altLang="ru-RU" sz="2400" b="0" i="1" u="none" strike="noStrike" cap="none" normalizeH="0" baseline="0" dirty="0" smtClean="0">
                <a:ln>
                  <a:noFill/>
                </a:ln>
                <a:solidFill>
                  <a:schemeClr val="accent5">
                    <a:lumMod val="50000"/>
                  </a:schemeClr>
                </a:solidFill>
                <a:effectLst/>
                <a:latin typeface="Arial Unicode MS"/>
              </a:rPr>
            </a:br>
            <a:r>
              <a:rPr kumimoji="0" lang="uk-UA" altLang="ru-RU" sz="2400" b="0" i="1" u="none" strike="noStrike" cap="none" normalizeH="0" baseline="0" dirty="0" smtClean="0">
                <a:ln>
                  <a:noFill/>
                </a:ln>
                <a:solidFill>
                  <a:schemeClr val="accent5">
                    <a:lumMod val="50000"/>
                  </a:schemeClr>
                </a:solidFill>
                <a:effectLst/>
                <a:latin typeface="Arial Unicode MS"/>
              </a:rPr>
              <a:t> Індивід переживає загрозу, коли розуміє</a:t>
            </a:r>
            <a:r>
              <a:rPr kumimoji="0" lang="uk-UA" altLang="ru-RU" sz="2400" b="0" i="1" u="none" strike="noStrike" cap="none" normalizeH="0" dirty="0" smtClean="0">
                <a:ln>
                  <a:noFill/>
                </a:ln>
                <a:solidFill>
                  <a:schemeClr val="accent5">
                    <a:lumMod val="50000"/>
                  </a:schemeClr>
                </a:solidFill>
                <a:effectLst/>
                <a:latin typeface="Arial Unicode MS"/>
              </a:rPr>
              <a:t> </a:t>
            </a:r>
            <a:r>
              <a:rPr kumimoji="0" lang="uk-UA" altLang="ru-RU" sz="2400" b="0" i="1" u="none" strike="noStrike" cap="none" normalizeH="0" baseline="0" dirty="0" smtClean="0">
                <a:ln>
                  <a:noFill/>
                </a:ln>
                <a:solidFill>
                  <a:schemeClr val="accent5">
                    <a:lumMod val="50000"/>
                  </a:schemeClr>
                </a:solidFill>
                <a:effectLst/>
                <a:latin typeface="Arial Unicode MS"/>
              </a:rPr>
              <a:t>що ось-ось відкриється щось</a:t>
            </a:r>
            <a:r>
              <a:rPr kumimoji="0" lang="uk-UA" altLang="ru-RU" sz="2400" b="0" i="1" u="none" strike="noStrike" cap="none" normalizeH="0" dirty="0" smtClean="0">
                <a:ln>
                  <a:noFill/>
                </a:ln>
                <a:solidFill>
                  <a:schemeClr val="accent5">
                    <a:lumMod val="50000"/>
                  </a:schemeClr>
                </a:solidFill>
                <a:effectLst/>
                <a:latin typeface="Arial Unicode MS"/>
              </a:rPr>
              <a:t> таке, що </a:t>
            </a:r>
            <a:r>
              <a:rPr kumimoji="0" lang="uk-UA" altLang="ru-RU" sz="2400" b="0" i="1" u="none" strike="noStrike" cap="none" normalizeH="0" baseline="0" dirty="0" smtClean="0">
                <a:ln>
                  <a:noFill/>
                </a:ln>
                <a:solidFill>
                  <a:schemeClr val="accent5">
                    <a:lumMod val="50000"/>
                  </a:schemeClr>
                </a:solidFill>
                <a:effectLst/>
                <a:latin typeface="Arial Unicode MS"/>
              </a:rPr>
              <a:t> його система конструктів буде змінена</a:t>
            </a:r>
            <a:r>
              <a:rPr kumimoji="0" lang="uk-UA" altLang="ru-RU" sz="2400" b="0" i="1" u="none" strike="noStrike" cap="none" normalizeH="0" dirty="0" smtClean="0">
                <a:ln>
                  <a:noFill/>
                </a:ln>
                <a:solidFill>
                  <a:schemeClr val="accent5">
                    <a:lumMod val="50000"/>
                  </a:schemeClr>
                </a:solidFill>
                <a:effectLst/>
                <a:latin typeface="Arial Unicode MS"/>
              </a:rPr>
              <a:t> </a:t>
            </a:r>
            <a:r>
              <a:rPr kumimoji="0" lang="uk-UA" altLang="ru-RU" sz="2400" b="0" i="1" u="none" strike="noStrike" cap="none" normalizeH="0" baseline="0" dirty="0" smtClean="0">
                <a:ln>
                  <a:noFill/>
                </a:ln>
                <a:solidFill>
                  <a:schemeClr val="accent5">
                    <a:lumMod val="50000"/>
                  </a:schemeClr>
                </a:solidFill>
                <a:effectLst/>
                <a:latin typeface="Arial Unicode MS"/>
              </a:rPr>
              <a:t>дощенту.</a:t>
            </a:r>
            <a:r>
              <a:rPr kumimoji="0" lang="uk-UA" altLang="ru-RU" sz="2400" b="0" i="1" u="none" strike="noStrike" cap="none" normalizeH="0" dirty="0" smtClean="0">
                <a:ln>
                  <a:noFill/>
                </a:ln>
                <a:solidFill>
                  <a:schemeClr val="accent5">
                    <a:lumMod val="50000"/>
                  </a:schemeClr>
                </a:solidFill>
                <a:effectLst/>
                <a:latin typeface="Arial Unicode MS"/>
              </a:rPr>
              <a:t> </a:t>
            </a:r>
            <a:r>
              <a:rPr kumimoji="0" lang="uk-UA" altLang="ru-RU" sz="2400" b="0" i="1" u="none" strike="noStrike" cap="none" normalizeH="0" baseline="0" dirty="0" smtClean="0">
                <a:ln>
                  <a:noFill/>
                </a:ln>
                <a:solidFill>
                  <a:schemeClr val="accent5">
                    <a:lumMod val="50000"/>
                  </a:schemeClr>
                </a:solidFill>
                <a:effectLst/>
                <a:latin typeface="Arial Unicode MS"/>
              </a:rPr>
              <a:t>Це момент загрози. Це поріг між розгубленістю і упевненістю, між тривогою і нудьгою. Саме в цей самий момент відчуваємо</a:t>
            </a:r>
            <a:r>
              <a:rPr kumimoji="0" lang="uk-UA" altLang="ru-RU" sz="2400" b="0" i="1" u="none" strike="noStrike" cap="none" normalizeH="0" dirty="0" smtClean="0">
                <a:ln>
                  <a:noFill/>
                </a:ln>
                <a:solidFill>
                  <a:schemeClr val="accent5">
                    <a:lumMod val="50000"/>
                  </a:schemeClr>
                </a:solidFill>
                <a:effectLst/>
                <a:latin typeface="Arial Unicode MS"/>
              </a:rPr>
              <a:t> найбільшу спокусу повернутись назад . </a:t>
            </a:r>
            <a:r>
              <a:rPr lang="uk-UA" altLang="ru-RU" sz="2400" i="1" dirty="0">
                <a:solidFill>
                  <a:schemeClr val="accent5">
                    <a:lumMod val="50000"/>
                  </a:schemeClr>
                </a:solidFill>
                <a:latin typeface="Arial Unicode MS"/>
              </a:rPr>
              <a:t>Р</a:t>
            </a:r>
            <a:r>
              <a:rPr kumimoji="0" lang="uk-UA" altLang="ru-RU" sz="2400" b="0" i="1" u="none" strike="noStrike" cap="none" normalizeH="0" baseline="0" dirty="0" smtClean="0">
                <a:ln>
                  <a:noFill/>
                </a:ln>
                <a:solidFill>
                  <a:schemeClr val="accent5">
                    <a:lumMod val="50000"/>
                  </a:schemeClr>
                </a:solidFill>
                <a:effectLst/>
                <a:latin typeface="Arial Unicode MS"/>
              </a:rPr>
              <a:t>еакцією на загрозу може бути відмова від задуманого,</a:t>
            </a:r>
            <a:r>
              <a:rPr kumimoji="0" lang="uk-UA" altLang="ru-RU" sz="2400" b="0" i="1" u="none" strike="noStrike" cap="none" normalizeH="0" dirty="0" smtClean="0">
                <a:ln>
                  <a:noFill/>
                </a:ln>
                <a:solidFill>
                  <a:schemeClr val="accent5">
                    <a:lumMod val="50000"/>
                  </a:schemeClr>
                </a:solidFill>
                <a:effectLst/>
                <a:latin typeface="Arial Unicode MS"/>
              </a:rPr>
              <a:t> </a:t>
            </a:r>
            <a:r>
              <a:rPr kumimoji="0" lang="uk-UA" altLang="ru-RU" sz="2400" b="0" i="1" u="none" strike="noStrike" cap="none" normalizeH="0" baseline="0" dirty="0" smtClean="0">
                <a:ln>
                  <a:noFill/>
                </a:ln>
                <a:solidFill>
                  <a:schemeClr val="accent5">
                    <a:lumMod val="50000"/>
                  </a:schemeClr>
                </a:solidFill>
                <a:effectLst/>
                <a:latin typeface="Arial Unicode MS"/>
              </a:rPr>
              <a:t>повернення до старих конструктів</a:t>
            </a:r>
            <a:r>
              <a:rPr kumimoji="0" lang="uk-UA" altLang="ru-RU" sz="2400" b="0" i="1" u="none" strike="noStrike" cap="none" normalizeH="0" dirty="0" smtClean="0">
                <a:ln>
                  <a:noFill/>
                </a:ln>
                <a:solidFill>
                  <a:schemeClr val="accent5">
                    <a:lumMod val="50000"/>
                  </a:schemeClr>
                </a:solidFill>
                <a:effectLst/>
                <a:latin typeface="Arial Unicode MS"/>
              </a:rPr>
              <a:t> </a:t>
            </a:r>
            <a:r>
              <a:rPr kumimoji="0" lang="uk-UA" altLang="ru-RU" sz="2400" b="0" i="1" u="none" strike="noStrike" cap="none" normalizeH="0" baseline="0" dirty="0" smtClean="0">
                <a:ln>
                  <a:noFill/>
                </a:ln>
                <a:solidFill>
                  <a:schemeClr val="accent5">
                    <a:lumMod val="50000"/>
                  </a:schemeClr>
                </a:solidFill>
                <a:effectLst/>
                <a:latin typeface="Arial Unicode MS"/>
              </a:rPr>
              <a:t>з метою уникнути паніки. Загроза нависає над нами, коли ми відважуємось</a:t>
            </a:r>
            <a:r>
              <a:rPr kumimoji="0" lang="uk-UA" altLang="ru-RU" sz="2400" b="0" i="1" u="none" strike="noStrike" cap="none" normalizeH="0" dirty="0" smtClean="0">
                <a:ln>
                  <a:noFill/>
                </a:ln>
                <a:solidFill>
                  <a:schemeClr val="accent5">
                    <a:lumMod val="50000"/>
                  </a:schemeClr>
                </a:solidFill>
                <a:effectLst/>
                <a:latin typeface="Arial Unicode MS"/>
              </a:rPr>
              <a:t> </a:t>
            </a:r>
            <a:r>
              <a:rPr kumimoji="0" lang="uk-UA" altLang="ru-RU" sz="2400" b="0" i="1" u="none" strike="noStrike" cap="none" normalizeH="0" baseline="0" dirty="0" smtClean="0">
                <a:ln>
                  <a:noFill/>
                </a:ln>
                <a:solidFill>
                  <a:schemeClr val="accent5">
                    <a:lumMod val="50000"/>
                  </a:schemeClr>
                </a:solidFill>
                <a:effectLst/>
                <a:latin typeface="Arial Unicode MS"/>
              </a:rPr>
              <a:t>на нове </a:t>
            </a:r>
            <a:br>
              <a:rPr kumimoji="0" lang="uk-UA" altLang="ru-RU" sz="2400" b="0" i="1" u="none" strike="noStrike" cap="none" normalizeH="0" baseline="0" dirty="0" smtClean="0">
                <a:ln>
                  <a:noFill/>
                </a:ln>
                <a:solidFill>
                  <a:schemeClr val="accent5">
                    <a:lumMod val="50000"/>
                  </a:schemeClr>
                </a:solidFill>
                <a:effectLst/>
                <a:latin typeface="Arial Unicode MS"/>
              </a:rPr>
            </a:br>
            <a:r>
              <a:rPr kumimoji="0" lang="uk-UA" altLang="ru-RU" sz="2400" b="0" i="1" u="none" strike="noStrike" cap="none" normalizeH="0" baseline="0" dirty="0" smtClean="0">
                <a:ln>
                  <a:noFill/>
                </a:ln>
                <a:solidFill>
                  <a:schemeClr val="accent5">
                    <a:lumMod val="50000"/>
                  </a:schemeClr>
                </a:solidFill>
                <a:effectLst/>
                <a:latin typeface="Arial Unicode MS"/>
              </a:rPr>
              <a:t>розуміння іншої людини і коли ми знаходимося на порозі глибоких перетворень в собі.</a:t>
            </a:r>
            <a:r>
              <a:rPr kumimoji="0" lang="uk-UA" altLang="ru-RU" sz="2400" b="0" i="1" u="none" strike="noStrike" cap="none" normalizeH="0" baseline="0" dirty="0" smtClean="0">
                <a:ln>
                  <a:noFill/>
                </a:ln>
                <a:solidFill>
                  <a:schemeClr val="accent5">
                    <a:lumMod val="50000"/>
                  </a:schemeClr>
                </a:solidFill>
                <a:effectLst/>
              </a:rPr>
              <a:t> </a:t>
            </a:r>
            <a:endParaRPr kumimoji="0" lang="uk-UA" altLang="ru-RU" sz="2400" b="0" i="1" u="none" strike="noStrike" cap="none" normalizeH="0" baseline="0" dirty="0" smtClean="0">
              <a:ln>
                <a:noFill/>
              </a:ln>
              <a:solidFill>
                <a:schemeClr val="accent5">
                  <a:lumMod val="50000"/>
                </a:schemeClr>
              </a:solidFill>
              <a:effectLst/>
              <a:latin typeface="Arial" panose="020B0604020202020204"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9388" y="287957"/>
            <a:ext cx="3882191" cy="3487785"/>
          </a:xfrm>
          <a:prstGeom prst="rect">
            <a:avLst/>
          </a:prstGeom>
        </p:spPr>
      </p:pic>
    </p:spTree>
    <p:extLst>
      <p:ext uri="{BB962C8B-B14F-4D97-AF65-F5344CB8AC3E}">
        <p14:creationId xmlns:p14="http://schemas.microsoft.com/office/powerpoint/2010/main" val="385484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165558" y="1731281"/>
            <a:ext cx="625642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000" b="0" i="1" u="none" strike="noStrike" cap="none" normalizeH="0" baseline="0" dirty="0" smtClean="0">
                <a:ln>
                  <a:noFill/>
                </a:ln>
                <a:solidFill>
                  <a:srgbClr val="002060"/>
                </a:solidFill>
                <a:effectLst/>
                <a:latin typeface="Arial Unicode MS"/>
              </a:rPr>
              <a:t>Що робить поняття тривоги, страху і загрози такими значущими?</a:t>
            </a:r>
            <a:br>
              <a:rPr kumimoji="0" lang="uk-UA" altLang="ru-RU" sz="2000" b="0" i="1" u="none" strike="noStrike" cap="none" normalizeH="0" baseline="0" dirty="0" smtClean="0">
                <a:ln>
                  <a:noFill/>
                </a:ln>
                <a:solidFill>
                  <a:srgbClr val="002060"/>
                </a:solidFill>
                <a:effectLst/>
                <a:latin typeface="Arial Unicode MS"/>
              </a:rPr>
            </a:br>
            <a:r>
              <a:rPr kumimoji="0" lang="uk-UA" altLang="ru-RU" sz="2000" b="0" i="1" u="none" strike="noStrike" cap="none" normalizeH="0" baseline="0" dirty="0" smtClean="0">
                <a:ln>
                  <a:noFill/>
                </a:ln>
                <a:solidFill>
                  <a:srgbClr val="002060"/>
                </a:solidFill>
                <a:effectLst/>
                <a:latin typeface="Arial Unicode MS"/>
              </a:rPr>
              <a:t>Так це те, що вони вводять новий вимір в систему поглядів.</a:t>
            </a:r>
            <a:br>
              <a:rPr kumimoji="0" lang="uk-UA" altLang="ru-RU" sz="2000" b="0" i="1" u="none" strike="noStrike" cap="none" normalizeH="0" baseline="0" dirty="0" smtClean="0">
                <a:ln>
                  <a:noFill/>
                </a:ln>
                <a:solidFill>
                  <a:srgbClr val="002060"/>
                </a:solidFill>
                <a:effectLst/>
                <a:latin typeface="Arial Unicode MS"/>
              </a:rPr>
            </a:br>
            <a:r>
              <a:rPr lang="uk-UA" altLang="ru-RU" sz="2000" i="1" dirty="0">
                <a:solidFill>
                  <a:srgbClr val="002060"/>
                </a:solidFill>
                <a:latin typeface="Arial Unicode MS"/>
              </a:rPr>
              <a:t>Д</a:t>
            </a:r>
            <a:r>
              <a:rPr kumimoji="0" lang="uk-UA" altLang="ru-RU" sz="2000" b="0" i="1" u="none" strike="noStrike" cap="none" normalizeH="0" baseline="0" dirty="0" smtClean="0">
                <a:ln>
                  <a:noFill/>
                </a:ln>
                <a:solidFill>
                  <a:srgbClr val="002060"/>
                </a:solidFill>
                <a:effectLst/>
                <a:latin typeface="Arial Unicode MS"/>
              </a:rPr>
              <a:t>инаміка функціонування особистості включає взаємодію між бажанням індивіда розширити систему конструктів і прагненням уникнути загрози</a:t>
            </a:r>
            <a:r>
              <a:rPr kumimoji="0" lang="uk-UA" altLang="ru-RU" sz="2000" b="0" i="1" u="none" strike="noStrike" cap="none" normalizeH="0" dirty="0" smtClean="0">
                <a:ln>
                  <a:noFill/>
                </a:ln>
                <a:solidFill>
                  <a:srgbClr val="002060"/>
                </a:solidFill>
                <a:effectLst/>
                <a:latin typeface="Arial Unicode MS"/>
              </a:rPr>
              <a:t> </a:t>
            </a:r>
            <a:r>
              <a:rPr kumimoji="0" lang="uk-UA" altLang="ru-RU" sz="2000" b="0" i="1" u="none" strike="noStrike" cap="none" normalizeH="0" baseline="0" dirty="0" smtClean="0">
                <a:ln>
                  <a:noFill/>
                </a:ln>
                <a:solidFill>
                  <a:srgbClr val="002060"/>
                </a:solidFill>
                <a:effectLst/>
                <a:latin typeface="Arial Unicode MS"/>
              </a:rPr>
              <a:t>руйнування цієї системи. індивід завжди хоче зберегти і розширити свої системи передбачення. </a:t>
            </a:r>
            <a:r>
              <a:rPr lang="uk-UA" altLang="ru-RU" sz="2000" i="1" dirty="0">
                <a:solidFill>
                  <a:srgbClr val="002060"/>
                </a:solidFill>
                <a:latin typeface="Arial Unicode MS"/>
              </a:rPr>
              <a:t>П</a:t>
            </a:r>
            <a:r>
              <a:rPr kumimoji="0" lang="uk-UA" altLang="ru-RU" sz="2000" b="0" i="1" u="none" strike="noStrike" cap="none" normalizeH="0" baseline="0" dirty="0" smtClean="0">
                <a:ln>
                  <a:noFill/>
                </a:ln>
                <a:solidFill>
                  <a:srgbClr val="002060"/>
                </a:solidFill>
                <a:effectLst/>
                <a:latin typeface="Arial Unicode MS"/>
              </a:rPr>
              <a:t>еред </a:t>
            </a:r>
            <a:r>
              <a:rPr lang="uk-UA" altLang="ru-RU" sz="2000" i="1" dirty="0" smtClean="0">
                <a:solidFill>
                  <a:srgbClr val="002060"/>
                </a:solidFill>
                <a:latin typeface="Arial Unicode MS"/>
              </a:rPr>
              <a:t>лицем </a:t>
            </a:r>
            <a:r>
              <a:rPr kumimoji="0" lang="uk-UA" altLang="ru-RU" sz="2000" b="0" i="1" u="none" strike="noStrike" cap="none" normalizeH="0" baseline="0" dirty="0" smtClean="0">
                <a:ln>
                  <a:noFill/>
                </a:ln>
                <a:solidFill>
                  <a:srgbClr val="002060"/>
                </a:solidFill>
                <a:effectLst/>
                <a:latin typeface="Arial Unicode MS"/>
              </a:rPr>
              <a:t>тривоги і загрози індивід</a:t>
            </a:r>
            <a:r>
              <a:rPr kumimoji="0" lang="uk-UA" altLang="ru-RU" sz="2000" b="0" i="1" u="none" strike="noStrike" cap="none" normalizeH="0" dirty="0" smtClean="0">
                <a:ln>
                  <a:noFill/>
                </a:ln>
                <a:solidFill>
                  <a:srgbClr val="002060"/>
                </a:solidFill>
                <a:effectLst/>
                <a:latin typeface="Arial Unicode MS"/>
              </a:rPr>
              <a:t> </a:t>
            </a:r>
            <a:r>
              <a:rPr kumimoji="0" lang="uk-UA" altLang="ru-RU" sz="2000" b="0" i="1" u="none" strike="noStrike" cap="none" normalizeH="0" baseline="0" dirty="0" smtClean="0">
                <a:ln>
                  <a:noFill/>
                </a:ln>
                <a:solidFill>
                  <a:srgbClr val="002060"/>
                </a:solidFill>
                <a:effectLst/>
                <a:latin typeface="Arial Unicode MS"/>
              </a:rPr>
              <a:t>може </a:t>
            </a:r>
            <a:r>
              <a:rPr kumimoji="0" lang="uk-UA" altLang="ru-RU" sz="2000" b="0" i="1" u="none" strike="noStrike" cap="none" normalizeH="0" baseline="0" dirty="0" err="1" smtClean="0">
                <a:ln>
                  <a:noFill/>
                </a:ln>
                <a:solidFill>
                  <a:srgbClr val="002060"/>
                </a:solidFill>
                <a:effectLst/>
                <a:latin typeface="Arial Unicode MS"/>
              </a:rPr>
              <a:t>ригідно</a:t>
            </a:r>
            <a:r>
              <a:rPr kumimoji="0" lang="uk-UA" altLang="ru-RU" sz="2000" b="0" i="1" u="none" strike="noStrike" cap="none" normalizeH="0" baseline="0" dirty="0" smtClean="0">
                <a:ln>
                  <a:noFill/>
                </a:ln>
                <a:solidFill>
                  <a:srgbClr val="002060"/>
                </a:solidFill>
                <a:effectLst/>
                <a:latin typeface="Arial Unicode MS"/>
              </a:rPr>
              <a:t> триматися за вузьку систему</a:t>
            </a:r>
            <a:r>
              <a:rPr kumimoji="0" lang="uk-UA" altLang="ru-RU" sz="2000" b="0" i="1" u="none" strike="noStrike" cap="none" normalizeH="0" dirty="0" smtClean="0">
                <a:ln>
                  <a:noFill/>
                </a:ln>
                <a:solidFill>
                  <a:srgbClr val="002060"/>
                </a:solidFill>
                <a:effectLst/>
                <a:latin typeface="Arial Unicode MS"/>
              </a:rPr>
              <a:t> поглядів</a:t>
            </a:r>
            <a:r>
              <a:rPr kumimoji="0" lang="uk-UA" altLang="ru-RU" sz="2000" b="0" i="1" u="none" strike="noStrike" cap="none" normalizeH="0" baseline="0" dirty="0" smtClean="0">
                <a:ln>
                  <a:noFill/>
                </a:ln>
                <a:solidFill>
                  <a:srgbClr val="002060"/>
                </a:solidFill>
                <a:effectLst/>
                <a:latin typeface="Arial Unicode MS"/>
              </a:rPr>
              <a:t>, замість того щоб зважитися на ризик розширення своєї системи конструктів.</a:t>
            </a:r>
            <a:r>
              <a:rPr kumimoji="0" lang="uk-UA" altLang="ru-RU" sz="2000" b="0" i="1" u="none" strike="noStrike" cap="none" normalizeH="0" baseline="0" dirty="0" smtClean="0">
                <a:ln>
                  <a:noFill/>
                </a:ln>
                <a:solidFill>
                  <a:srgbClr val="002060"/>
                </a:solidFill>
                <a:effectLst/>
              </a:rPr>
              <a:t> </a:t>
            </a:r>
            <a:endParaRPr kumimoji="0" lang="uk-UA" altLang="ru-RU" sz="2000" b="0" i="1" u="none" strike="noStrike" cap="none" normalizeH="0" baseline="0" dirty="0" smtClean="0">
              <a:ln>
                <a:noFill/>
              </a:ln>
              <a:solidFill>
                <a:srgbClr val="002060"/>
              </a:solidFill>
              <a:effectLst/>
              <a:latin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42" y="1247042"/>
            <a:ext cx="4507832" cy="4708980"/>
          </a:xfrm>
          <a:prstGeom prst="rect">
            <a:avLst/>
          </a:prstGeom>
        </p:spPr>
      </p:pic>
    </p:spTree>
    <p:extLst>
      <p:ext uri="{BB962C8B-B14F-4D97-AF65-F5344CB8AC3E}">
        <p14:creationId xmlns:p14="http://schemas.microsoft.com/office/powerpoint/2010/main" val="4006179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256672" y="-586124"/>
            <a:ext cx="6176211"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600" i="0" u="none" strike="noStrike" cap="none" normalizeH="0" baseline="0" dirty="0" smtClean="0">
                <a:ln>
                  <a:noFill/>
                </a:ln>
                <a:solidFill>
                  <a:schemeClr val="tx1"/>
                </a:solidFill>
                <a:effectLst/>
                <a:latin typeface="Arial Unicode MS"/>
              </a:rPr>
              <a:t/>
            </a:r>
            <a:br>
              <a:rPr kumimoji="0" lang="uk-UA" altLang="ru-RU" sz="1600" i="0" u="none" strike="noStrike" cap="none" normalizeH="0" baseline="0" dirty="0" smtClean="0">
                <a:ln>
                  <a:noFill/>
                </a:ln>
                <a:solidFill>
                  <a:schemeClr val="tx1"/>
                </a:solidFill>
                <a:effectLst/>
                <a:latin typeface="Arial Unicode MS"/>
              </a:rPr>
            </a:br>
            <a:r>
              <a:rPr lang="uk-UA" altLang="ru-RU" sz="1600" dirty="0">
                <a:latin typeface="Arial Unicode MS"/>
              </a:rPr>
              <a:t/>
            </a:r>
            <a:br>
              <a:rPr lang="uk-UA" altLang="ru-RU" sz="1600" dirty="0">
                <a:latin typeface="Arial Unicode MS"/>
              </a:rPr>
            </a:br>
            <a:r>
              <a:rPr lang="uk-UA" altLang="ru-RU" sz="1600" dirty="0" smtClean="0">
                <a:latin typeface="Arial Unicode MS"/>
              </a:rPr>
              <a:t/>
            </a:r>
            <a:br>
              <a:rPr lang="uk-UA" altLang="ru-RU" sz="1600" dirty="0" smtClean="0">
                <a:latin typeface="Arial Unicode MS"/>
              </a:rPr>
            </a:br>
            <a:r>
              <a:rPr kumimoji="0" lang="uk-UA" altLang="ru-RU" sz="2400" u="none" strike="noStrike" cap="none" normalizeH="0" baseline="0" dirty="0" smtClean="0">
                <a:ln>
                  <a:noFill/>
                </a:ln>
                <a:solidFill>
                  <a:srgbClr val="002060"/>
                </a:solidFill>
                <a:effectLst/>
                <a:latin typeface="Arial Unicode MS"/>
              </a:rPr>
              <a:t>Теорія </a:t>
            </a:r>
            <a:r>
              <a:rPr lang="uk-UA" altLang="ru-RU" sz="2400" dirty="0" smtClean="0">
                <a:solidFill>
                  <a:srgbClr val="002060"/>
                </a:solidFill>
                <a:latin typeface="Arial Unicode MS"/>
              </a:rPr>
              <a:t>Дж. </a:t>
            </a:r>
            <a:r>
              <a:rPr kumimoji="0" lang="uk-UA" altLang="ru-RU" sz="2400" u="none" strike="noStrike" cap="none" normalizeH="0" baseline="0" dirty="0" err="1" smtClean="0">
                <a:ln>
                  <a:noFill/>
                </a:ln>
                <a:solidFill>
                  <a:srgbClr val="002060"/>
                </a:solidFill>
                <a:effectLst/>
                <a:latin typeface="Arial Unicode MS"/>
              </a:rPr>
              <a:t>Келлі</a:t>
            </a:r>
            <a:r>
              <a:rPr kumimoji="0" lang="uk-UA" altLang="ru-RU" sz="2400" u="none" strike="noStrike" cap="none" normalizeH="0" baseline="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інтерпретує поведінку в когнітивних термінах, тобто вона </a:t>
            </a:r>
            <a:r>
              <a:rPr lang="uk-UA" altLang="ru-RU" sz="2400" dirty="0" smtClean="0">
                <a:solidFill>
                  <a:srgbClr val="002060"/>
                </a:solidFill>
                <a:latin typeface="Arial Unicode MS"/>
              </a:rPr>
              <a:t>розглядає </a:t>
            </a:r>
            <a:r>
              <a:rPr kumimoji="0" lang="uk-UA" altLang="ru-RU" sz="2400" u="none" strike="noStrike" cap="none" normalizeH="0" baseline="0" dirty="0" smtClean="0">
                <a:ln>
                  <a:noFill/>
                </a:ln>
                <a:solidFill>
                  <a:srgbClr val="002060"/>
                </a:solidFill>
                <a:effectLst/>
                <a:latin typeface="Arial Unicode MS"/>
              </a:rPr>
              <a:t>способи, якими ми сприймаємо події, способи, якими</a:t>
            </a:r>
            <a:r>
              <a:rPr kumimoji="0" lang="uk-UA" altLang="ru-RU" sz="2400" u="none" strike="noStrike" cap="none" normalizeH="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ми інтерпретуємо ці події,</a:t>
            </a:r>
            <a:r>
              <a:rPr kumimoji="0" lang="uk-UA" altLang="ru-RU" sz="2400" u="none" strike="noStrike" cap="none" normalizeH="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відповідно з</a:t>
            </a:r>
            <a:r>
              <a:rPr kumimoji="0" lang="uk-UA" altLang="ru-RU" sz="2400" u="none" strike="noStrike" cap="none" normalizeH="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вже існуючими знаннями;</a:t>
            </a:r>
            <a:r>
              <a:rPr kumimoji="0" lang="uk-UA" altLang="ru-RU" sz="2400" u="none" strike="noStrike" cap="none" normalizeH="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способи, якими ми діємо відповідно до цих  інтерпретацій. </a:t>
            </a:r>
            <a:r>
              <a:rPr kumimoji="0" lang="uk-UA" altLang="ru-RU" sz="2400" u="none" strike="noStrike" cap="none" normalizeH="0" baseline="0" dirty="0" smtClean="0">
                <a:ln>
                  <a:noFill/>
                </a:ln>
                <a:solidFill>
                  <a:srgbClr val="002060"/>
                </a:solidFill>
                <a:effectLst/>
                <a:latin typeface="Arial Unicode MS"/>
              </a:rPr>
              <a:t/>
            </a:r>
            <a:br>
              <a:rPr kumimoji="0" lang="uk-UA" altLang="ru-RU" sz="2400" u="none" strike="noStrike" cap="none" normalizeH="0" baseline="0" dirty="0" smtClean="0">
                <a:ln>
                  <a:noFill/>
                </a:ln>
                <a:solidFill>
                  <a:srgbClr val="002060"/>
                </a:solidFill>
                <a:effectLst/>
                <a:latin typeface="Arial Unicode MS"/>
              </a:rPr>
            </a:br>
            <a:r>
              <a:rPr kumimoji="0" lang="uk-UA" altLang="ru-RU" sz="2400" u="none" strike="noStrike" cap="none" normalizeH="0" baseline="0" dirty="0" smtClean="0">
                <a:ln>
                  <a:noFill/>
                </a:ln>
                <a:solidFill>
                  <a:srgbClr val="002060"/>
                </a:solidFill>
                <a:effectLst/>
                <a:latin typeface="Arial Unicode MS"/>
              </a:rPr>
              <a:t/>
            </a:r>
            <a:br>
              <a:rPr kumimoji="0" lang="uk-UA" altLang="ru-RU" sz="2400" u="none" strike="noStrike" cap="none" normalizeH="0" baseline="0" dirty="0" smtClean="0">
                <a:ln>
                  <a:noFill/>
                </a:ln>
                <a:solidFill>
                  <a:srgbClr val="002060"/>
                </a:solidFill>
                <a:effectLst/>
                <a:latin typeface="Arial Unicode MS"/>
              </a:rPr>
            </a:br>
            <a:r>
              <a:rPr kumimoji="0" lang="uk-UA" altLang="ru-RU" sz="2400" u="none" strike="noStrike" cap="none" normalizeH="0" baseline="0" dirty="0" smtClean="0">
                <a:ln>
                  <a:noFill/>
                </a:ln>
                <a:solidFill>
                  <a:srgbClr val="002060"/>
                </a:solidFill>
                <a:effectLst/>
                <a:latin typeface="Arial Unicode MS"/>
              </a:rPr>
              <a:t>Наприклад, поняття «поганий-хороший» - це конструкт, який</a:t>
            </a:r>
            <a:r>
              <a:rPr kumimoji="0" lang="uk-UA" altLang="ru-RU" sz="2400" u="none" strike="noStrike" cap="none" normalizeH="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часто використовують люди, коли вони обговорюють якісь події</a:t>
            </a:r>
            <a:r>
              <a:rPr kumimoji="0" lang="uk-UA" altLang="ru-RU" sz="2400" u="none" strike="noStrike" cap="none" normalizeH="0" baseline="0" dirty="0" smtClean="0">
                <a:ln>
                  <a:noFill/>
                </a:ln>
                <a:solidFill>
                  <a:srgbClr val="002060"/>
                </a:solidFill>
                <a:effectLst/>
                <a:latin typeface="Arial Unicode MS"/>
              </a:rPr>
              <a:t>.</a:t>
            </a:r>
            <a:br>
              <a:rPr kumimoji="0" lang="uk-UA" altLang="ru-RU" sz="2400" u="none" strike="noStrike" cap="none" normalizeH="0" baseline="0" dirty="0" smtClean="0">
                <a:ln>
                  <a:noFill/>
                </a:ln>
                <a:solidFill>
                  <a:srgbClr val="002060"/>
                </a:solidFill>
                <a:effectLst/>
                <a:latin typeface="Arial Unicode MS"/>
              </a:rPr>
            </a:br>
            <a:r>
              <a:rPr kumimoji="0" lang="uk-UA" altLang="ru-RU" sz="2400" u="none" strike="noStrike" cap="none" normalizeH="0" baseline="0" dirty="0" smtClean="0">
                <a:ln>
                  <a:noFill/>
                </a:ln>
                <a:solidFill>
                  <a:srgbClr val="002060"/>
                </a:solidFill>
                <a:effectLst/>
                <a:latin typeface="Arial Unicode MS"/>
              </a:rPr>
              <a:t/>
            </a:r>
            <a:br>
              <a:rPr kumimoji="0" lang="uk-UA" altLang="ru-RU" sz="2400" u="none" strike="noStrike" cap="none" normalizeH="0" baseline="0" dirty="0" smtClean="0">
                <a:ln>
                  <a:noFill/>
                </a:ln>
                <a:solidFill>
                  <a:srgbClr val="002060"/>
                </a:solidFill>
                <a:effectLst/>
                <a:latin typeface="Arial Unicode MS"/>
              </a:rPr>
            </a:br>
            <a:r>
              <a:rPr kumimoji="0" lang="uk-UA" altLang="ru-RU" sz="2400" u="none" strike="noStrike" cap="none" normalizeH="0" baseline="0" dirty="0" smtClean="0">
                <a:ln>
                  <a:noFill/>
                </a:ln>
                <a:solidFill>
                  <a:srgbClr val="002060"/>
                </a:solidFill>
                <a:effectLst/>
                <a:latin typeface="Arial Unicode MS"/>
              </a:rPr>
              <a:t>Особиста система конструктів людини складається з наявних у неї</a:t>
            </a:r>
            <a:r>
              <a:rPr kumimoji="0" lang="uk-UA" altLang="ru-RU" sz="2400" u="none" strike="noStrike" cap="none" normalizeH="0" dirty="0" smtClean="0">
                <a:ln>
                  <a:noFill/>
                </a:ln>
                <a:solidFill>
                  <a:srgbClr val="002060"/>
                </a:solidFill>
                <a:effectLst/>
                <a:latin typeface="Arial Unicode MS"/>
              </a:rPr>
              <a:t> </a:t>
            </a:r>
            <a:r>
              <a:rPr kumimoji="0" lang="uk-UA" altLang="ru-RU" sz="2400" u="none" strike="noStrike" cap="none" normalizeH="0" baseline="0" dirty="0" smtClean="0">
                <a:ln>
                  <a:noFill/>
                </a:ln>
                <a:solidFill>
                  <a:srgbClr val="002060"/>
                </a:solidFill>
                <a:effectLst/>
                <a:latin typeface="Arial Unicode MS"/>
              </a:rPr>
              <a:t>конструктів, або способів інтерпретації подій, і </a:t>
            </a:r>
            <a:r>
              <a:rPr kumimoji="0" lang="uk-UA" altLang="ru-RU" sz="2400" u="none" strike="noStrike" cap="none" normalizeH="0" baseline="0" dirty="0" err="1" smtClean="0">
                <a:ln>
                  <a:noFill/>
                </a:ln>
                <a:solidFill>
                  <a:srgbClr val="002060"/>
                </a:solidFill>
                <a:effectLst/>
                <a:latin typeface="Arial Unicode MS"/>
              </a:rPr>
              <a:t>зв'язків</a:t>
            </a:r>
            <a:r>
              <a:rPr kumimoji="0" lang="uk-UA" altLang="ru-RU" sz="2400" u="none" strike="noStrike" cap="none" normalizeH="0" baseline="0" dirty="0" smtClean="0">
                <a:ln>
                  <a:noFill/>
                </a:ln>
                <a:solidFill>
                  <a:srgbClr val="002060"/>
                </a:solidFill>
                <a:effectLst/>
                <a:latin typeface="Arial Unicode MS"/>
              </a:rPr>
              <a:t> між цими конструктами </a:t>
            </a:r>
            <a:endParaRPr kumimoji="0" lang="uk-UA" altLang="ru-RU" sz="2400" u="none" strike="noStrike" cap="none" normalizeH="0" baseline="0" dirty="0" smtClean="0">
              <a:ln>
                <a:noFill/>
              </a:ln>
              <a:solidFill>
                <a:srgbClr val="002060"/>
              </a:solidFill>
              <a:effectLst/>
              <a:latin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063" y="1028483"/>
            <a:ext cx="5023262" cy="4536374"/>
          </a:xfrm>
          <a:prstGeom prst="rect">
            <a:avLst/>
          </a:prstGeom>
        </p:spPr>
      </p:pic>
    </p:spTree>
    <p:extLst>
      <p:ext uri="{BB962C8B-B14F-4D97-AF65-F5344CB8AC3E}">
        <p14:creationId xmlns:p14="http://schemas.microsoft.com/office/powerpoint/2010/main" val="2986143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solidFill>
                  <a:schemeClr val="accent2">
                    <a:lumMod val="50000"/>
                  </a:schemeClr>
                </a:solidFill>
              </a:rPr>
              <a:t>Види конструктів</a:t>
            </a:r>
            <a:endParaRPr lang="ru-RU" sz="3200" dirty="0">
              <a:solidFill>
                <a:schemeClr val="accent2">
                  <a:lumMod val="50000"/>
                </a:schemeClr>
              </a:solidFill>
            </a:endParaRPr>
          </a:p>
        </p:txBody>
      </p:sp>
      <p:sp>
        <p:nvSpPr>
          <p:cNvPr id="3" name="Объект 2"/>
          <p:cNvSpPr>
            <a:spLocks noGrp="1"/>
          </p:cNvSpPr>
          <p:nvPr>
            <p:ph sz="half" idx="1"/>
          </p:nvPr>
        </p:nvSpPr>
        <p:spPr>
          <a:xfrm>
            <a:off x="838200" y="1491916"/>
            <a:ext cx="6108032" cy="4685047"/>
          </a:xfrm>
        </p:spPr>
        <p:txBody>
          <a:bodyPr>
            <a:normAutofit/>
          </a:bodyPr>
          <a:lstStyle/>
          <a:p>
            <a:r>
              <a:rPr lang="uk-UA" dirty="0" smtClean="0">
                <a:solidFill>
                  <a:srgbClr val="0070C0"/>
                </a:solidFill>
              </a:rPr>
              <a:t>Вербальні:</a:t>
            </a:r>
          </a:p>
          <a:p>
            <a:pPr marL="0" indent="0">
              <a:buNone/>
            </a:pPr>
            <a:r>
              <a:rPr lang="uk-UA" sz="2400" i="1" dirty="0" smtClean="0">
                <a:solidFill>
                  <a:srgbClr val="0070C0"/>
                </a:solidFill>
              </a:rPr>
              <a:t>Як правило конструкти вплетені в повсякденну мову людини. Хоча вона може здивуватись, що це всього лише конструкти, і що можливі інші, альтернативні способи бачення світу. У кожної людини є елементи, які складають її власну систему конструктів. Наприклад, найпоширенішою проблемою спілкування у подружжі є акцентування конструкту: «винен-невинен», в якості центрального</a:t>
            </a:r>
            <a:endParaRPr lang="ru-RU" sz="2400" i="1" dirty="0">
              <a:solidFill>
                <a:srgbClr val="0070C0"/>
              </a:solidFill>
            </a:endParaRPr>
          </a:p>
        </p:txBody>
      </p:sp>
      <p:sp>
        <p:nvSpPr>
          <p:cNvPr id="4" name="Объект 3"/>
          <p:cNvSpPr>
            <a:spLocks noGrp="1"/>
          </p:cNvSpPr>
          <p:nvPr>
            <p:ph sz="half" idx="2"/>
          </p:nvPr>
        </p:nvSpPr>
        <p:spPr/>
        <p:txBody>
          <a:bodyPr>
            <a:normAutofit/>
          </a:bodyPr>
          <a:lstStyle/>
          <a:p>
            <a:pPr marL="0" indent="0">
              <a:buNone/>
            </a:pPr>
            <a:r>
              <a:rPr lang="uk-UA" dirty="0" smtClean="0"/>
              <a:t> </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1451" y="1268538"/>
            <a:ext cx="4560124" cy="4441371"/>
          </a:xfrm>
          <a:prstGeom prst="rect">
            <a:avLst/>
          </a:prstGeom>
        </p:spPr>
      </p:pic>
    </p:spTree>
    <p:extLst>
      <p:ext uri="{BB962C8B-B14F-4D97-AF65-F5344CB8AC3E}">
        <p14:creationId xmlns:p14="http://schemas.microsoft.com/office/powerpoint/2010/main" val="16446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384" y="534390"/>
            <a:ext cx="10515600" cy="1151906"/>
          </a:xfrm>
        </p:spPr>
        <p:txBody>
          <a:bodyPr>
            <a:normAutofit/>
          </a:bodyPr>
          <a:lstStyle/>
          <a:p>
            <a:r>
              <a:rPr lang="uk-UA" dirty="0">
                <a:solidFill>
                  <a:schemeClr val="accent6">
                    <a:lumMod val="50000"/>
                  </a:schemeClr>
                </a:solidFill>
              </a:rPr>
              <a:t>д</a:t>
            </a:r>
            <a:r>
              <a:rPr lang="uk-UA" dirty="0" smtClean="0">
                <a:solidFill>
                  <a:schemeClr val="accent6">
                    <a:lumMod val="50000"/>
                  </a:schemeClr>
                </a:solidFill>
              </a:rPr>
              <a:t>овербальні</a:t>
            </a:r>
            <a:endParaRPr lang="ru-RU" dirty="0">
              <a:solidFill>
                <a:schemeClr val="accent6">
                  <a:lumMod val="50000"/>
                </a:schemeClr>
              </a:solidFill>
            </a:endParaRPr>
          </a:p>
        </p:txBody>
      </p:sp>
      <p:sp>
        <p:nvSpPr>
          <p:cNvPr id="3" name="Объект 2"/>
          <p:cNvSpPr>
            <a:spLocks noGrp="1"/>
          </p:cNvSpPr>
          <p:nvPr>
            <p:ph sz="half" idx="1"/>
          </p:nvPr>
        </p:nvSpPr>
        <p:spPr/>
        <p:txBody>
          <a:bodyPr/>
          <a:lstStyle/>
          <a:p>
            <a:r>
              <a:rPr lang="uk-UA" altLang="ru-RU" dirty="0">
                <a:solidFill>
                  <a:schemeClr val="accent6">
                    <a:lumMod val="50000"/>
                  </a:schemeClr>
                </a:solidFill>
                <a:latin typeface="Arial Unicode MS"/>
              </a:rPr>
              <a:t>довербальний конструкт засвоюється ще до того,</a:t>
            </a:r>
            <a:br>
              <a:rPr lang="uk-UA" altLang="ru-RU" dirty="0">
                <a:solidFill>
                  <a:schemeClr val="accent6">
                    <a:lumMod val="50000"/>
                  </a:schemeClr>
                </a:solidFill>
                <a:latin typeface="Arial Unicode MS"/>
              </a:rPr>
            </a:br>
            <a:r>
              <a:rPr lang="uk-UA" altLang="ru-RU" dirty="0">
                <a:solidFill>
                  <a:schemeClr val="accent6">
                    <a:lumMod val="50000"/>
                  </a:schemeClr>
                </a:solidFill>
                <a:latin typeface="Arial Unicode MS"/>
              </a:rPr>
              <a:t>як у дитини з'являється мова</a:t>
            </a:r>
            <a:r>
              <a:rPr lang="uk-UA" altLang="ru-RU" dirty="0">
                <a:solidFill>
                  <a:schemeClr val="accent6">
                    <a:lumMod val="50000"/>
                  </a:schemeClr>
                </a:solidFill>
              </a:rPr>
              <a:t> </a:t>
            </a:r>
            <a:endParaRPr lang="ru-RU" dirty="0">
              <a:solidFill>
                <a:schemeClr val="accent6">
                  <a:lumMod val="50000"/>
                </a:schemeClr>
              </a:solidFill>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572126"/>
            <a:ext cx="5029200" cy="3919640"/>
          </a:xfrm>
        </p:spPr>
      </p:pic>
    </p:spTree>
    <p:extLst>
      <p:ext uri="{BB962C8B-B14F-4D97-AF65-F5344CB8AC3E}">
        <p14:creationId xmlns:p14="http://schemas.microsoft.com/office/powerpoint/2010/main" val="296206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91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600849" y="581583"/>
            <a:ext cx="514201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400" b="0" i="1" u="none" strike="noStrike" cap="none" normalizeH="0" baseline="0" dirty="0" smtClean="0">
                <a:ln>
                  <a:noFill/>
                </a:ln>
                <a:solidFill>
                  <a:schemeClr val="bg1"/>
                </a:solidFill>
                <a:effectLst/>
                <a:latin typeface="Arial Unicode MS"/>
              </a:rPr>
              <a:t>Життя-це репрезентація, або пізнавальне конструювання реальності, і це дозволяє нам створювати</a:t>
            </a:r>
            <a:r>
              <a:rPr kumimoji="0" lang="uk-UA" altLang="ru-RU" sz="2400" b="0" i="1" u="none" strike="noStrike" cap="none" normalizeH="0" dirty="0" smtClean="0">
                <a:ln>
                  <a:noFill/>
                </a:ln>
                <a:solidFill>
                  <a:schemeClr val="bg1"/>
                </a:solidFill>
                <a:effectLst/>
                <a:latin typeface="Arial Unicode MS"/>
              </a:rPr>
              <a:t> і </a:t>
            </a:r>
            <a:r>
              <a:rPr kumimoji="0" lang="uk-UA" altLang="ru-RU" sz="2400" b="0" i="1" u="none" strike="noStrike" cap="none" normalizeH="0" baseline="0" dirty="0" smtClean="0">
                <a:ln>
                  <a:noFill/>
                </a:ln>
                <a:solidFill>
                  <a:schemeClr val="bg1"/>
                </a:solidFill>
                <a:effectLst/>
                <a:latin typeface="Arial Unicode MS"/>
              </a:rPr>
              <a:t>переконструйовувати</a:t>
            </a:r>
            <a:r>
              <a:rPr kumimoji="0" lang="uk-UA" altLang="ru-RU" sz="2400" b="0" i="1" u="none" strike="noStrike" cap="none" normalizeH="0" dirty="0" smtClean="0">
                <a:ln>
                  <a:noFill/>
                </a:ln>
                <a:solidFill>
                  <a:schemeClr val="bg1"/>
                </a:solidFill>
                <a:effectLst/>
                <a:latin typeface="Arial Unicode MS"/>
              </a:rPr>
              <a:t> </a:t>
            </a:r>
            <a:r>
              <a:rPr kumimoji="0" lang="uk-UA" altLang="ru-RU" sz="2400" b="0" i="1" u="none" strike="noStrike" cap="none" normalizeH="0" baseline="0" dirty="0" smtClean="0">
                <a:ln>
                  <a:noFill/>
                </a:ln>
                <a:solidFill>
                  <a:schemeClr val="bg1"/>
                </a:solidFill>
                <a:effectLst/>
                <a:latin typeface="Arial Unicode MS"/>
              </a:rPr>
              <a:t> самих себе. Одні люди можуть дивитися на життя під різними кутами зору, </a:t>
            </a:r>
            <a:br>
              <a:rPr kumimoji="0" lang="uk-UA" altLang="ru-RU" sz="2400" b="0" i="1" u="none" strike="noStrike" cap="none" normalizeH="0" baseline="0" dirty="0" smtClean="0">
                <a:ln>
                  <a:noFill/>
                </a:ln>
                <a:solidFill>
                  <a:schemeClr val="bg1"/>
                </a:solidFill>
                <a:effectLst/>
                <a:latin typeface="Arial Unicode MS"/>
              </a:rPr>
            </a:br>
            <a:r>
              <a:rPr kumimoji="0" lang="uk-UA" altLang="ru-RU" sz="2400" b="0" i="1" u="none" strike="noStrike" cap="none" normalizeH="0" baseline="0" dirty="0" smtClean="0">
                <a:ln>
                  <a:noFill/>
                </a:ln>
                <a:solidFill>
                  <a:schemeClr val="bg1"/>
                </a:solidFill>
                <a:effectLst/>
                <a:latin typeface="Arial Unicode MS"/>
              </a:rPr>
              <a:t>тоді як інші «зациклюються» на одного разу </a:t>
            </a:r>
            <a:r>
              <a:rPr kumimoji="0" lang="uk-UA" altLang="ru-RU" sz="2400" b="0" i="1" u="none" strike="noStrike" cap="none" normalizeH="0" baseline="0" dirty="0" smtClean="0">
                <a:ln>
                  <a:noFill/>
                </a:ln>
                <a:solidFill>
                  <a:schemeClr val="bg1"/>
                </a:solidFill>
                <a:effectLst/>
                <a:latin typeface="Arial Unicode MS"/>
              </a:rPr>
              <a:t>складеній</a:t>
            </a:r>
            <a:r>
              <a:rPr kumimoji="0" lang="uk-UA" altLang="ru-RU" sz="2400" b="0" i="1" u="none" strike="noStrike" cap="none" normalizeH="0" dirty="0" smtClean="0">
                <a:ln>
                  <a:noFill/>
                </a:ln>
                <a:solidFill>
                  <a:schemeClr val="bg1"/>
                </a:solidFill>
                <a:effectLst/>
                <a:latin typeface="Arial Unicode MS"/>
              </a:rPr>
              <a:t> </a:t>
            </a:r>
            <a:r>
              <a:rPr kumimoji="0" lang="uk-UA" altLang="ru-RU" sz="2400" b="0" i="1" u="none" strike="noStrike" cap="none" normalizeH="0" baseline="0" dirty="0" smtClean="0">
                <a:ln>
                  <a:noFill/>
                </a:ln>
                <a:solidFill>
                  <a:schemeClr val="bg1"/>
                </a:solidFill>
                <a:effectLst/>
                <a:latin typeface="Arial Unicode MS"/>
              </a:rPr>
              <a:t> </a:t>
            </a:r>
            <a:r>
              <a:rPr kumimoji="0" lang="uk-UA" altLang="ru-RU" sz="2400" b="0" i="1" u="none" strike="noStrike" cap="none" normalizeH="0" baseline="0" dirty="0" smtClean="0">
                <a:ln>
                  <a:noFill/>
                </a:ln>
                <a:solidFill>
                  <a:schemeClr val="bg1"/>
                </a:solidFill>
                <a:effectLst/>
                <a:latin typeface="Arial Unicode MS"/>
              </a:rPr>
              <a:t>інтерпретації.</a:t>
            </a:r>
            <a:br>
              <a:rPr kumimoji="0" lang="uk-UA" altLang="ru-RU" sz="2400" b="0" i="1" u="none" strike="noStrike" cap="none" normalizeH="0" baseline="0" dirty="0" smtClean="0">
                <a:ln>
                  <a:noFill/>
                </a:ln>
                <a:solidFill>
                  <a:schemeClr val="bg1"/>
                </a:solidFill>
                <a:effectLst/>
                <a:latin typeface="Arial Unicode MS"/>
              </a:rPr>
            </a:br>
            <a:r>
              <a:rPr kumimoji="0" lang="uk-UA" altLang="ru-RU" sz="2400" b="0" i="1" u="none" strike="noStrike" cap="none" normalizeH="0" baseline="0" dirty="0" smtClean="0">
                <a:ln>
                  <a:noFill/>
                </a:ln>
                <a:solidFill>
                  <a:schemeClr val="bg1"/>
                </a:solidFill>
                <a:effectLst/>
                <a:latin typeface="Arial Unicode MS"/>
              </a:rPr>
              <a:t>Проте все люди можуть сприймати події тільки в рамках певних категорій (конструктів), які їм доступні.</a:t>
            </a:r>
            <a:r>
              <a:rPr kumimoji="0" lang="uk-UA" altLang="ru-RU" sz="2400" b="0" i="1" u="none" strike="noStrike" cap="none" normalizeH="0" baseline="0" dirty="0" smtClean="0">
                <a:ln>
                  <a:noFill/>
                </a:ln>
                <a:solidFill>
                  <a:schemeClr val="bg1"/>
                </a:solidFill>
                <a:effectLst/>
              </a:rPr>
              <a:t> </a:t>
            </a:r>
            <a:endParaRPr kumimoji="0" lang="uk-UA" altLang="ru-RU" sz="2400" b="0" i="1" u="none" strike="noStrike" cap="none" normalizeH="0" baseline="0" dirty="0" smtClean="0">
              <a:ln>
                <a:noFill/>
              </a:ln>
              <a:solidFill>
                <a:schemeClr val="bg1"/>
              </a:solidFill>
              <a:effectLst/>
              <a:latin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803" y="818147"/>
            <a:ext cx="5213267" cy="4604085"/>
          </a:xfrm>
          <a:prstGeom prst="rect">
            <a:avLst/>
          </a:prstGeom>
        </p:spPr>
      </p:pic>
    </p:spTree>
    <p:extLst>
      <p:ext uri="{BB962C8B-B14F-4D97-AF65-F5344CB8AC3E}">
        <p14:creationId xmlns:p14="http://schemas.microsoft.com/office/powerpoint/2010/main" val="164180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631" y="365124"/>
            <a:ext cx="6304547" cy="5971508"/>
          </a:xfrm>
        </p:spPr>
        <p:txBody>
          <a:bodyPr>
            <a:noAutofit/>
          </a:bodyPr>
          <a:lstStyle/>
          <a:p>
            <a:pPr lvl="0" eaLnBrk="0" fontAlgn="base" hangingPunct="0">
              <a:lnSpc>
                <a:spcPct val="100000"/>
              </a:lnSpc>
              <a:spcAft>
                <a:spcPct val="0"/>
              </a:spcAft>
            </a:pPr>
            <a:r>
              <a:rPr lang="uk-UA" altLang="ru-RU" sz="2400" i="1" dirty="0">
                <a:latin typeface="Arial Unicode MS"/>
              </a:rPr>
              <a:t>Система особистих конструктів дає </a:t>
            </a:r>
            <a:r>
              <a:rPr lang="uk-UA" altLang="ru-RU" sz="2400" i="1" dirty="0" smtClean="0">
                <a:latin typeface="Arial Unicode MS"/>
              </a:rPr>
              <a:t>людству, </a:t>
            </a:r>
            <a:r>
              <a:rPr lang="uk-UA" altLang="ru-RU" sz="2400" i="1" dirty="0">
                <a:latin typeface="Arial Unicode MS"/>
              </a:rPr>
              <a:t>як свободу рішень,</a:t>
            </a:r>
            <a:br>
              <a:rPr lang="uk-UA" altLang="ru-RU" sz="2400" i="1" dirty="0">
                <a:latin typeface="Arial Unicode MS"/>
              </a:rPr>
            </a:br>
            <a:r>
              <a:rPr lang="uk-UA" altLang="ru-RU" sz="2400" i="1" dirty="0" smtClean="0">
                <a:latin typeface="Arial Unicode MS"/>
              </a:rPr>
              <a:t>так </a:t>
            </a:r>
            <a:r>
              <a:rPr lang="uk-UA" altLang="ru-RU" sz="2400" i="1" dirty="0">
                <a:latin typeface="Arial Unicode MS"/>
              </a:rPr>
              <a:t>і обмеження дій: ця система дає свободу тому, що вона дозволяє </a:t>
            </a:r>
            <a:r>
              <a:rPr lang="uk-UA" altLang="ru-RU" sz="2400" i="1" dirty="0" smtClean="0">
                <a:latin typeface="Arial Unicode MS"/>
              </a:rPr>
              <a:t>мати </a:t>
            </a:r>
            <a:r>
              <a:rPr lang="uk-UA" altLang="ru-RU" sz="2400" i="1" dirty="0">
                <a:latin typeface="Arial Unicode MS"/>
              </a:rPr>
              <a:t>справу зі значеннями </a:t>
            </a:r>
            <a:r>
              <a:rPr lang="uk-UA" altLang="ru-RU" sz="2400" i="1" dirty="0" smtClean="0">
                <a:latin typeface="Arial Unicode MS"/>
              </a:rPr>
              <a:t>подій, а </a:t>
            </a:r>
            <a:r>
              <a:rPr lang="uk-UA" altLang="ru-RU" sz="2400" i="1" dirty="0">
                <a:latin typeface="Arial Unicode MS"/>
              </a:rPr>
              <a:t>не безпорадно підкорятися цим подіям, а обмеження вона ставить </a:t>
            </a:r>
            <a:r>
              <a:rPr lang="uk-UA" altLang="ru-RU" sz="2400" i="1" dirty="0" smtClean="0">
                <a:latin typeface="Arial Unicode MS"/>
              </a:rPr>
              <a:t>тим, </a:t>
            </a:r>
            <a:r>
              <a:rPr lang="uk-UA" altLang="ru-RU" sz="2400" i="1" dirty="0">
                <a:latin typeface="Arial Unicode MS"/>
              </a:rPr>
              <a:t>що </a:t>
            </a:r>
            <a:r>
              <a:rPr lang="uk-UA" altLang="ru-RU" sz="2400" i="1" dirty="0" smtClean="0">
                <a:latin typeface="Arial Unicode MS"/>
              </a:rPr>
              <a:t>людина ніколи </a:t>
            </a:r>
            <a:r>
              <a:rPr lang="uk-UA" altLang="ru-RU" sz="2400" i="1" dirty="0">
                <a:latin typeface="Arial Unicode MS"/>
              </a:rPr>
              <a:t>не зможе зробити вибір за межами того світу альтернатив, </a:t>
            </a:r>
            <a:r>
              <a:rPr lang="uk-UA" altLang="ru-RU" sz="2400" i="1" dirty="0" smtClean="0">
                <a:latin typeface="Arial Unicode MS"/>
              </a:rPr>
              <a:t>який </a:t>
            </a:r>
            <a:r>
              <a:rPr lang="uk-UA" altLang="ru-RU" sz="2400" i="1" dirty="0">
                <a:latin typeface="Arial Unicode MS"/>
              </a:rPr>
              <a:t>сама створила для себе. Загнавши себе в «рабство» цими пізнавальними конструкціями, ми здатні відновити свободу, </a:t>
            </a:r>
            <a:r>
              <a:rPr lang="uk-UA" altLang="ru-RU" sz="2400" i="1" dirty="0" smtClean="0">
                <a:latin typeface="Arial Unicode MS"/>
              </a:rPr>
              <a:t>якщо </a:t>
            </a:r>
            <a:r>
              <a:rPr lang="uk-UA" altLang="ru-RU" sz="2400" i="1" dirty="0">
                <a:latin typeface="Arial Unicode MS"/>
              </a:rPr>
              <a:t>будемо знову і знову </a:t>
            </a:r>
            <a:r>
              <a:rPr lang="uk-UA" altLang="ru-RU" sz="2400" i="1" dirty="0" err="1">
                <a:latin typeface="Arial Unicode MS"/>
              </a:rPr>
              <a:t>реінтерпретували</a:t>
            </a:r>
            <a:r>
              <a:rPr lang="uk-UA" altLang="ru-RU" sz="2400" i="1" dirty="0">
                <a:latin typeface="Arial Unicode MS"/>
              </a:rPr>
              <a:t> навколишнє середовище і життя в цілому.</a:t>
            </a:r>
            <a:r>
              <a:rPr lang="uk-UA" altLang="ru-RU" sz="2400" i="1" dirty="0"/>
              <a:t> </a:t>
            </a:r>
            <a:r>
              <a:rPr lang="uk-UA" altLang="ru-RU" sz="2400" i="1" dirty="0">
                <a:latin typeface="Arial" panose="020B0604020202020204" pitchFamily="34" charset="0"/>
              </a:rPr>
              <a:t/>
            </a:r>
            <a:br>
              <a:rPr lang="uk-UA" altLang="ru-RU" sz="2400" i="1" dirty="0">
                <a:latin typeface="Arial" panose="020B0604020202020204" pitchFamily="34" charset="0"/>
              </a:rPr>
            </a:br>
            <a:endParaRPr lang="ru-RU" sz="2400"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4" y="573559"/>
            <a:ext cx="5083055" cy="4640126"/>
          </a:xfrm>
          <a:prstGeom prst="rect">
            <a:avLst/>
          </a:prstGeom>
        </p:spPr>
      </p:pic>
    </p:spTree>
    <p:extLst>
      <p:ext uri="{BB962C8B-B14F-4D97-AF65-F5344CB8AC3E}">
        <p14:creationId xmlns:p14="http://schemas.microsoft.com/office/powerpoint/2010/main" val="98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187325"/>
            <a:ext cx="2235921" cy="1309731"/>
          </a:xfrm>
        </p:spPr>
        <p:txBody>
          <a:bodyPr>
            <a:normAutofit/>
          </a:bodyPr>
          <a:lstStyle/>
          <a:p>
            <a:r>
              <a:rPr lang="uk-UA" sz="2000" b="1" dirty="0" smtClean="0">
                <a:solidFill>
                  <a:srgbClr val="002060"/>
                </a:solidFill>
              </a:rPr>
              <a:t>Утворення конструктів:</a:t>
            </a:r>
            <a:r>
              <a:rPr lang="uk-UA" sz="1400" b="1" dirty="0" smtClean="0">
                <a:solidFill>
                  <a:srgbClr val="002060"/>
                </a:solidFill>
              </a:rPr>
              <a:t/>
            </a:r>
            <a:br>
              <a:rPr lang="uk-UA" sz="1400" b="1" dirty="0" smtClean="0">
                <a:solidFill>
                  <a:srgbClr val="002060"/>
                </a:solidFill>
              </a:rPr>
            </a:br>
            <a:endParaRPr lang="ru-RU" sz="1400" b="1" dirty="0">
              <a:solidFill>
                <a:srgbClr val="002060"/>
              </a:solidFill>
            </a:endParaRPr>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81178" y="1497056"/>
            <a:ext cx="5275263" cy="3653461"/>
          </a:xfrm>
        </p:spPr>
      </p:pic>
      <p:sp>
        <p:nvSpPr>
          <p:cNvPr id="5" name="Rectangle 1"/>
          <p:cNvSpPr>
            <a:spLocks noGrp="1" noChangeArrowheads="1"/>
          </p:cNvSpPr>
          <p:nvPr>
            <p:ph type="body" sz="half" idx="2"/>
          </p:nvPr>
        </p:nvSpPr>
        <p:spPr bwMode="auto">
          <a:xfrm>
            <a:off x="451262" y="2090301"/>
            <a:ext cx="554848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800" b="0" i="1" u="none" strike="noStrike" cap="none" normalizeH="0" baseline="0" dirty="0" smtClean="0">
                <a:ln>
                  <a:noFill/>
                </a:ln>
                <a:solidFill>
                  <a:srgbClr val="002060"/>
                </a:solidFill>
                <a:effectLst/>
                <a:latin typeface="Arial Unicode MS"/>
              </a:rPr>
              <a:t>Переживаючи події, індивід спостерігає схожість і відмінність, тим самим формуючи конструкти. На основі цих конструктів індивіди,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800" b="0" i="1" u="none" strike="noStrike" cap="none" normalizeH="0" baseline="0" dirty="0" smtClean="0">
                <a:ln>
                  <a:noFill/>
                </a:ln>
                <a:solidFill>
                  <a:srgbClr val="002060"/>
                </a:solidFill>
                <a:effectLst/>
                <a:latin typeface="Arial Unicode MS"/>
              </a:rPr>
              <a:t>подібно вченим, передбачають майбутнє. Коли ми бачимо, що одні й ті ж події повторюються знову і знову, ми переглядаємо наші конструкти та- ким чином, щоб вони призводили до більш точного</a:t>
            </a:r>
            <a:r>
              <a:rPr kumimoji="0" lang="uk-UA" altLang="ru-RU" sz="1800" b="0" i="1" u="none" strike="noStrike" cap="none" normalizeH="0" dirty="0" smtClean="0">
                <a:ln>
                  <a:noFill/>
                </a:ln>
                <a:solidFill>
                  <a:srgbClr val="002060"/>
                </a:solidFill>
                <a:effectLst/>
                <a:latin typeface="Arial Unicode MS"/>
              </a:rPr>
              <a:t> </a:t>
            </a:r>
            <a:r>
              <a:rPr kumimoji="0" lang="uk-UA" altLang="ru-RU" sz="1800" b="0" i="1" u="none" strike="noStrike" cap="none" normalizeH="0" baseline="0" dirty="0" smtClean="0">
                <a:ln>
                  <a:noFill/>
                </a:ln>
                <a:solidFill>
                  <a:srgbClr val="002060"/>
                </a:solidFill>
                <a:effectLst/>
                <a:latin typeface="Arial Unicode MS"/>
              </a:rPr>
              <a:t>прогнозу. Конструкти проходять перевірку з точки зору їх</a:t>
            </a:r>
            <a:r>
              <a:rPr kumimoji="0" lang="uk-UA" altLang="ru-RU" sz="1800" b="0" i="1" u="none" strike="noStrike" cap="none" normalizeH="0" dirty="0" smtClean="0">
                <a:ln>
                  <a:noFill/>
                </a:ln>
                <a:solidFill>
                  <a:srgbClr val="002060"/>
                </a:solidFill>
                <a:effectLst/>
                <a:latin typeface="Arial Unicode MS"/>
              </a:rPr>
              <a:t> </a:t>
            </a:r>
            <a:r>
              <a:rPr kumimoji="0" lang="uk-UA" altLang="ru-RU" sz="1800" b="0" i="1" u="none" strike="noStrike" cap="none" normalizeH="0" dirty="0" err="1" smtClean="0">
                <a:ln>
                  <a:noFill/>
                </a:ln>
                <a:solidFill>
                  <a:srgbClr val="002060"/>
                </a:solidFill>
                <a:effectLst/>
                <a:latin typeface="Arial Unicode MS"/>
              </a:rPr>
              <a:t>передбачувальної</a:t>
            </a:r>
            <a:r>
              <a:rPr kumimoji="0" lang="uk-UA" altLang="ru-RU" sz="1800" b="0" i="1" u="none" strike="noStrike" cap="none" normalizeH="0" dirty="0" smtClean="0">
                <a:ln>
                  <a:noFill/>
                </a:ln>
                <a:solidFill>
                  <a:srgbClr val="002060"/>
                </a:solidFill>
                <a:effectLst/>
                <a:latin typeface="Arial Unicode MS"/>
              </a:rPr>
              <a:t> си</a:t>
            </a:r>
            <a:r>
              <a:rPr kumimoji="0" lang="uk-UA" altLang="ru-RU" sz="1800" b="0" i="1" u="none" strike="noStrike" cap="none" normalizeH="0" dirty="0" smtClean="0">
                <a:ln>
                  <a:noFill/>
                </a:ln>
                <a:solidFill>
                  <a:schemeClr val="tx1"/>
                </a:solidFill>
                <a:effectLst/>
                <a:latin typeface="Arial Unicode MS"/>
              </a:rPr>
              <a:t>ли.</a:t>
            </a:r>
            <a:endParaRPr lang="uk-UA" altLang="ru-RU" sz="1800" i="1"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altLang="ru-RU" sz="1800" i="1" baseline="0" dirty="0" smtClean="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1"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892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895" y="902525"/>
            <a:ext cx="5688281" cy="4809506"/>
          </a:xfrm>
        </p:spPr>
        <p:txBody>
          <a:bodyPr>
            <a:noAutofit/>
          </a:bodyPr>
          <a:lstStyle/>
          <a:p>
            <a:pPr lvl="0" eaLnBrk="0" fontAlgn="base" hangingPunct="0">
              <a:lnSpc>
                <a:spcPct val="100000"/>
              </a:lnSpc>
              <a:spcAft>
                <a:spcPct val="0"/>
              </a:spcAft>
            </a:pPr>
            <a:r>
              <a:rPr lang="uk-UA" altLang="ru-RU" sz="1800" dirty="0">
                <a:latin typeface="Arial Unicode MS"/>
              </a:rPr>
              <a:t>Але що ж відповідає </a:t>
            </a:r>
            <a:r>
              <a:rPr lang="uk-UA" altLang="ru-RU" sz="1800" dirty="0" smtClean="0">
                <a:latin typeface="Arial Unicode MS"/>
              </a:rPr>
              <a:t>за </a:t>
            </a:r>
            <a:r>
              <a:rPr lang="uk-UA" altLang="ru-RU" sz="1800" dirty="0">
                <a:latin typeface="Arial Unicode MS"/>
              </a:rPr>
              <a:t>напрямок поведінки</a:t>
            </a:r>
            <a:r>
              <a:rPr lang="uk-UA" altLang="ru-RU" sz="1800" dirty="0" smtClean="0">
                <a:latin typeface="Arial Unicode MS"/>
              </a:rPr>
              <a:t>?</a:t>
            </a:r>
            <a:br>
              <a:rPr lang="uk-UA" altLang="ru-RU" sz="1800" dirty="0" smtClean="0">
                <a:latin typeface="Arial Unicode MS"/>
              </a:rPr>
            </a:br>
            <a:r>
              <a:rPr lang="uk-UA" altLang="ru-RU" sz="1800" dirty="0">
                <a:latin typeface="Arial Unicode MS"/>
              </a:rPr>
              <a:t/>
            </a:r>
            <a:br>
              <a:rPr lang="uk-UA" altLang="ru-RU" sz="1800" dirty="0">
                <a:latin typeface="Arial Unicode MS"/>
              </a:rPr>
            </a:br>
            <a:r>
              <a:rPr lang="uk-UA" altLang="ru-RU" sz="1800" dirty="0" smtClean="0">
                <a:latin typeface="Arial Unicode MS"/>
              </a:rPr>
              <a:t/>
            </a:r>
            <a:br>
              <a:rPr lang="uk-UA" altLang="ru-RU" sz="1800" dirty="0" smtClean="0">
                <a:latin typeface="Arial Unicode MS"/>
              </a:rPr>
            </a:br>
            <a:r>
              <a:rPr lang="uk-UA" altLang="ru-RU" sz="1800" dirty="0" smtClean="0">
                <a:latin typeface="Arial Unicode MS"/>
              </a:rPr>
              <a:t>І </a:t>
            </a:r>
            <a:r>
              <a:rPr lang="uk-UA" altLang="ru-RU" sz="1800" dirty="0">
                <a:latin typeface="Arial Unicode MS"/>
              </a:rPr>
              <a:t>знову, подібно </a:t>
            </a:r>
            <a:r>
              <a:rPr lang="uk-UA" altLang="ru-RU" sz="1800" dirty="0" smtClean="0">
                <a:latin typeface="Arial Unicode MS"/>
              </a:rPr>
              <a:t>вченим, люди </a:t>
            </a:r>
            <a:r>
              <a:rPr lang="uk-UA" altLang="ru-RU" sz="1800" dirty="0">
                <a:latin typeface="Arial Unicode MS"/>
              </a:rPr>
              <a:t>вибирають курс поведінки, який, як вони вважають, створює найкращі можливості </a:t>
            </a:r>
            <a:r>
              <a:rPr lang="uk-UA" altLang="ru-RU" sz="1800" dirty="0" smtClean="0">
                <a:latin typeface="Arial Unicode MS"/>
              </a:rPr>
              <a:t>для </a:t>
            </a:r>
            <a:r>
              <a:rPr lang="uk-UA" altLang="ru-RU" sz="1800" dirty="0">
                <a:latin typeface="Arial Unicode MS"/>
              </a:rPr>
              <a:t>передбачення майбутніх подій. Вчені намагаються розробити більш вірні </a:t>
            </a:r>
            <a:r>
              <a:rPr lang="uk-UA" altLang="ru-RU" sz="1800" dirty="0" smtClean="0">
                <a:latin typeface="Arial Unicode MS"/>
              </a:rPr>
              <a:t>теорії</a:t>
            </a:r>
            <a:r>
              <a:rPr lang="uk-UA" altLang="ru-RU" sz="1800" dirty="0">
                <a:latin typeface="Arial Unicode MS"/>
              </a:rPr>
              <a:t>, які ведуть до ефективного прогнозування </a:t>
            </a:r>
            <a:r>
              <a:rPr lang="uk-UA" altLang="ru-RU" sz="1800" dirty="0" smtClean="0">
                <a:latin typeface="Arial Unicode MS"/>
              </a:rPr>
              <a:t>подій, а </a:t>
            </a:r>
            <a:r>
              <a:rPr lang="uk-UA" altLang="ru-RU" sz="1800" dirty="0">
                <a:latin typeface="Arial Unicode MS"/>
              </a:rPr>
              <a:t>звичайні індивіди намагаються поліпшити системи конструктів. Таким чином, </a:t>
            </a:r>
            <a:r>
              <a:rPr lang="uk-UA" altLang="ru-RU" sz="1800" dirty="0" smtClean="0">
                <a:latin typeface="Arial Unicode MS"/>
              </a:rPr>
              <a:t>людина </a:t>
            </a:r>
            <a:r>
              <a:rPr lang="uk-UA" altLang="ru-RU" sz="1800" dirty="0">
                <a:latin typeface="Arial Unicode MS"/>
              </a:rPr>
              <a:t>вибирає ту альтернативу, яка обіцяє в майбутньому </a:t>
            </a:r>
            <a:r>
              <a:rPr lang="uk-UA" altLang="ru-RU" sz="1800" dirty="0" smtClean="0">
                <a:latin typeface="Arial Unicode MS"/>
              </a:rPr>
              <a:t>найбільший </a:t>
            </a:r>
            <a:r>
              <a:rPr lang="uk-UA" altLang="ru-RU" sz="1800" dirty="0">
                <a:latin typeface="Arial Unicode MS"/>
              </a:rPr>
              <a:t>розвиток системи конструктів</a:t>
            </a:r>
            <a:r>
              <a:rPr lang="uk-UA" altLang="ru-RU" sz="1800" dirty="0" smtClean="0">
                <a:latin typeface="Arial Unicode MS"/>
              </a:rPr>
              <a:t>. Саме майбутнє мучить і спокушає людину , а не минуле. Весь час вона прагне заглянути в майбутнє, через вікно теперішнього </a:t>
            </a:r>
            <a:r>
              <a:rPr lang="uk-UA" altLang="ru-RU" sz="1800" dirty="0">
                <a:latin typeface="Arial Unicode MS"/>
              </a:rPr>
              <a:t/>
            </a:r>
            <a:br>
              <a:rPr lang="uk-UA" altLang="ru-RU" sz="1800" dirty="0">
                <a:latin typeface="Arial Unicode MS"/>
              </a:rPr>
            </a:br>
            <a:r>
              <a:rPr lang="uk-UA" altLang="ru-RU" sz="1800" dirty="0" smtClean="0">
                <a:latin typeface="Arial Unicode MS"/>
              </a:rPr>
              <a:t/>
            </a:r>
            <a:br>
              <a:rPr lang="uk-UA" altLang="ru-RU" sz="1800" dirty="0" smtClean="0">
                <a:latin typeface="Arial Unicode MS"/>
              </a:rPr>
            </a:br>
            <a:endParaRPr lang="ru-RU" sz="1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560" y="1206500"/>
            <a:ext cx="4892635" cy="3626757"/>
          </a:xfrm>
          <a:prstGeom prst="rect">
            <a:avLst/>
          </a:prstGeom>
        </p:spPr>
      </p:pic>
    </p:spTree>
    <p:extLst>
      <p:ext uri="{BB962C8B-B14F-4D97-AF65-F5344CB8AC3E}">
        <p14:creationId xmlns:p14="http://schemas.microsoft.com/office/powerpoint/2010/main" val="52016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237506" y="924308"/>
            <a:ext cx="575953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uk-UA" altLang="ru-RU" sz="1800" b="0" i="1" u="none" strike="noStrike" cap="none" normalizeH="0" baseline="0" dirty="0" smtClean="0">
                <a:ln>
                  <a:noFill/>
                </a:ln>
                <a:solidFill>
                  <a:schemeClr val="bg1"/>
                </a:solidFill>
                <a:effectLst/>
                <a:latin typeface="Arial Unicode MS"/>
              </a:rPr>
              <a:t>Отже, по суті, індивід робить прогноз і йде на зміни в своїй системі конструктів,</a:t>
            </a:r>
            <a:br>
              <a:rPr kumimoji="0" lang="uk-UA" altLang="ru-RU" sz="1800" b="0" i="1" u="none" strike="noStrike" cap="none" normalizeH="0" baseline="0" dirty="0" smtClean="0">
                <a:ln>
                  <a:noFill/>
                </a:ln>
                <a:solidFill>
                  <a:schemeClr val="bg1"/>
                </a:solidFill>
                <a:effectLst/>
                <a:latin typeface="Arial Unicode MS"/>
              </a:rPr>
            </a:br>
            <a:r>
              <a:rPr kumimoji="0" lang="uk-UA" altLang="ru-RU" sz="1800" b="0" i="1" u="none" strike="noStrike" cap="none" normalizeH="0" baseline="0" dirty="0" smtClean="0">
                <a:ln>
                  <a:noFill/>
                </a:ln>
                <a:solidFill>
                  <a:schemeClr val="bg1"/>
                </a:solidFill>
                <a:effectLst/>
                <a:latin typeface="Arial Unicode MS"/>
              </a:rPr>
              <a:t>з</a:t>
            </a:r>
            <a:r>
              <a:rPr kumimoji="0" lang="uk-UA" altLang="ru-RU" sz="1800" b="0" i="1" u="none" strike="noStrike" cap="none" normalizeH="0" dirty="0" smtClean="0">
                <a:ln>
                  <a:noFill/>
                </a:ln>
                <a:solidFill>
                  <a:schemeClr val="bg1"/>
                </a:solidFill>
                <a:effectLst/>
                <a:latin typeface="Arial Unicode MS"/>
              </a:rPr>
              <a:t> бажанням </a:t>
            </a:r>
            <a:r>
              <a:rPr kumimoji="0" lang="uk-UA" altLang="ru-RU" sz="1800" b="0" i="1" u="none" strike="noStrike" cap="none" normalizeH="0" baseline="0" dirty="0" smtClean="0">
                <a:ln>
                  <a:noFill/>
                </a:ln>
                <a:solidFill>
                  <a:schemeClr val="bg1"/>
                </a:solidFill>
                <a:effectLst/>
                <a:latin typeface="Arial Unicode MS"/>
              </a:rPr>
              <a:t>щоб ці зміни привели до більш точного прогнозу.</a:t>
            </a:r>
            <a:r>
              <a:rPr kumimoji="0" lang="uk-UA" altLang="ru-RU" sz="1800" b="0" i="1" u="none" strike="noStrike" cap="none" normalizeH="0" baseline="0" dirty="0" smtClean="0">
                <a:ln>
                  <a:noFill/>
                </a:ln>
                <a:solidFill>
                  <a:schemeClr val="tx1"/>
                </a:solidFill>
                <a:effectLst/>
                <a:latin typeface="Arial Unicode MS"/>
              </a:rPr>
              <a:t/>
            </a:r>
            <a:br>
              <a:rPr kumimoji="0" lang="uk-UA" altLang="ru-RU" sz="1800" b="0" i="1" u="none" strike="noStrike" cap="none" normalizeH="0" baseline="0" dirty="0" smtClean="0">
                <a:ln>
                  <a:noFill/>
                </a:ln>
                <a:solidFill>
                  <a:schemeClr val="tx1"/>
                </a:solidFill>
                <a:effectLst/>
                <a:latin typeface="Arial Unicode MS"/>
              </a:rPr>
            </a:br>
            <a:r>
              <a:rPr kumimoji="0" lang="uk-UA" altLang="ru-RU" sz="1800" b="0" i="1" u="none" strike="noStrike" cap="none" normalizeH="0" baseline="0" dirty="0" smtClean="0">
                <a:ln>
                  <a:noFill/>
                </a:ln>
                <a:solidFill>
                  <a:schemeClr val="tx1"/>
                </a:solidFill>
                <a:effectLst/>
                <a:latin typeface="Arial Unicode MS"/>
              </a:rPr>
              <a:t> </a:t>
            </a:r>
            <a:r>
              <a:rPr kumimoji="0" lang="uk-UA" altLang="ru-RU" sz="1800" b="0" i="1" u="none" strike="noStrike" cap="none" normalizeH="0" baseline="0" dirty="0" smtClean="0">
                <a:ln>
                  <a:noFill/>
                </a:ln>
                <a:solidFill>
                  <a:schemeClr val="bg1"/>
                </a:solidFill>
                <a:effectLst/>
                <a:latin typeface="Arial Unicode MS"/>
              </a:rPr>
              <a:t>Зауважте, що індивід не прагне до підкріплення або до </a:t>
            </a:r>
            <a:r>
              <a:rPr lang="uk-UA" altLang="ru-RU" sz="1800" i="1" dirty="0" smtClean="0">
                <a:solidFill>
                  <a:schemeClr val="bg1"/>
                </a:solidFill>
                <a:latin typeface="Arial Unicode MS"/>
              </a:rPr>
              <a:t>уникнення </a:t>
            </a:r>
            <a:r>
              <a:rPr kumimoji="0" lang="uk-UA" altLang="ru-RU" sz="1800" b="0" i="1" u="none" strike="noStrike" cap="none" normalizeH="0" baseline="0" dirty="0" smtClean="0">
                <a:ln>
                  <a:noFill/>
                </a:ln>
                <a:solidFill>
                  <a:schemeClr val="bg1"/>
                </a:solidFill>
                <a:effectLst/>
                <a:latin typeface="Arial Unicode MS"/>
              </a:rPr>
              <a:t>болю. </a:t>
            </a:r>
            <a:br>
              <a:rPr kumimoji="0" lang="uk-UA" altLang="ru-RU" sz="1800" b="0" i="1" u="none" strike="noStrike" cap="none" normalizeH="0" baseline="0" dirty="0" smtClean="0">
                <a:ln>
                  <a:noFill/>
                </a:ln>
                <a:solidFill>
                  <a:schemeClr val="bg1"/>
                </a:solidFill>
                <a:effectLst/>
                <a:latin typeface="Arial Unicode MS"/>
              </a:rPr>
            </a:br>
            <a:r>
              <a:rPr kumimoji="0" lang="uk-UA" altLang="ru-RU" sz="1800" b="0" i="1" u="none" strike="noStrike" cap="none" normalizeH="0" baseline="0" dirty="0" smtClean="0">
                <a:ln>
                  <a:noFill/>
                </a:ln>
                <a:solidFill>
                  <a:schemeClr val="bg1"/>
                </a:solidFill>
                <a:effectLst/>
                <a:latin typeface="Arial Unicode MS"/>
              </a:rPr>
              <a:t>Замість цього він прагне до підтвердження (</a:t>
            </a:r>
            <a:r>
              <a:rPr kumimoji="0" lang="uk-UA" altLang="ru-RU" sz="1800" b="0" i="1" u="none" strike="noStrike" cap="none" normalizeH="0" baseline="0" dirty="0" err="1" smtClean="0">
                <a:ln>
                  <a:noFill/>
                </a:ln>
                <a:solidFill>
                  <a:schemeClr val="bg1"/>
                </a:solidFill>
                <a:effectLst/>
                <a:latin typeface="Arial Unicode MS"/>
              </a:rPr>
              <a:t>валідації</a:t>
            </a:r>
            <a:r>
              <a:rPr kumimoji="0" lang="uk-UA" altLang="ru-RU" sz="1800" b="0" i="1" u="none" strike="noStrike" cap="none" normalizeH="0" baseline="0" dirty="0" smtClean="0">
                <a:ln>
                  <a:noFill/>
                </a:ln>
                <a:solidFill>
                  <a:schemeClr val="bg1"/>
                </a:solidFill>
                <a:effectLst/>
                <a:latin typeface="Arial Unicode MS"/>
              </a:rPr>
              <a:t>) і</a:t>
            </a:r>
            <a:r>
              <a:rPr kumimoji="0" lang="uk-UA" altLang="ru-RU" sz="1800" b="0" i="1" u="none" strike="noStrike" cap="none" normalizeH="0" dirty="0" smtClean="0">
                <a:ln>
                  <a:noFill/>
                </a:ln>
                <a:solidFill>
                  <a:schemeClr val="bg1"/>
                </a:solidFill>
                <a:effectLst/>
                <a:latin typeface="Arial Unicode MS"/>
              </a:rPr>
              <a:t> розгортання </a:t>
            </a:r>
            <a:r>
              <a:rPr kumimoji="0" lang="uk-UA" altLang="ru-RU" sz="1800" b="0" i="1" u="none" strike="noStrike" cap="none" normalizeH="0" baseline="0" dirty="0" smtClean="0">
                <a:ln>
                  <a:noFill/>
                </a:ln>
                <a:solidFill>
                  <a:schemeClr val="bg1"/>
                </a:solidFill>
                <a:effectLst/>
                <a:latin typeface="Arial Unicode MS"/>
              </a:rPr>
              <a:t>своєї системи конструктів. </a:t>
            </a:r>
            <a:br>
              <a:rPr kumimoji="0" lang="uk-UA" altLang="ru-RU" sz="1800" b="0" i="1" u="none" strike="noStrike" cap="none" normalizeH="0" baseline="0" dirty="0" smtClean="0">
                <a:ln>
                  <a:noFill/>
                </a:ln>
                <a:solidFill>
                  <a:schemeClr val="bg1"/>
                </a:solidFill>
                <a:effectLst/>
                <a:latin typeface="Arial Unicode MS"/>
              </a:rPr>
            </a:br>
            <a:r>
              <a:rPr kumimoji="0" lang="uk-UA" altLang="ru-RU" sz="1800" b="0" i="1" u="none" strike="noStrike" cap="none" normalizeH="0" baseline="0" dirty="0" smtClean="0">
                <a:ln>
                  <a:noFill/>
                </a:ln>
                <a:solidFill>
                  <a:schemeClr val="accent5">
                    <a:lumMod val="50000"/>
                  </a:schemeClr>
                </a:solidFill>
                <a:effectLst/>
                <a:latin typeface="Arial Unicode MS"/>
              </a:rPr>
              <a:t>Якщо людина очікує чогось неприємного і ця подія реально відбувається, вона</a:t>
            </a:r>
            <a:r>
              <a:rPr kumimoji="0" lang="uk-UA" altLang="ru-RU" sz="1800" b="0" i="1" u="none" strike="noStrike" cap="none" normalizeH="0" dirty="0" smtClean="0">
                <a:ln>
                  <a:noFill/>
                </a:ln>
                <a:solidFill>
                  <a:schemeClr val="accent5">
                    <a:lumMod val="50000"/>
                  </a:schemeClr>
                </a:solidFill>
                <a:effectLst/>
                <a:latin typeface="Arial Unicode MS"/>
              </a:rPr>
              <a:t> </a:t>
            </a:r>
            <a:r>
              <a:rPr kumimoji="0" lang="uk-UA" altLang="ru-RU" sz="1800" b="0" i="1" u="none" strike="noStrike" cap="none" normalizeH="0" baseline="0" dirty="0" smtClean="0">
                <a:ln>
                  <a:noFill/>
                </a:ln>
                <a:solidFill>
                  <a:schemeClr val="accent5">
                    <a:lumMod val="50000"/>
                  </a:schemeClr>
                </a:solidFill>
                <a:effectLst/>
                <a:latin typeface="Arial Unicode MS"/>
              </a:rPr>
              <a:t> переживає</a:t>
            </a:r>
            <a:br>
              <a:rPr kumimoji="0" lang="uk-UA" altLang="ru-RU" sz="1800" b="0" i="1" u="none" strike="noStrike" cap="none" normalizeH="0" baseline="0" dirty="0" smtClean="0">
                <a:ln>
                  <a:noFill/>
                </a:ln>
                <a:solidFill>
                  <a:schemeClr val="accent5">
                    <a:lumMod val="50000"/>
                  </a:schemeClr>
                </a:solidFill>
                <a:effectLst/>
                <a:latin typeface="Arial Unicode MS"/>
              </a:rPr>
            </a:br>
            <a:r>
              <a:rPr kumimoji="0" lang="uk-UA" altLang="ru-RU" sz="1800" b="0" i="1" u="none" strike="noStrike" cap="none" normalizeH="0" baseline="0" dirty="0" smtClean="0">
                <a:ln>
                  <a:noFill/>
                </a:ln>
                <a:solidFill>
                  <a:schemeClr val="accent5">
                    <a:lumMod val="50000"/>
                  </a:schemeClr>
                </a:solidFill>
                <a:effectLst/>
                <a:latin typeface="Arial Unicode MS"/>
              </a:rPr>
              <a:t> почуття підтвердження очікувань, незважаючи на те що</a:t>
            </a:r>
            <a:r>
              <a:rPr kumimoji="0" lang="uk-UA" altLang="ru-RU" sz="1800" b="0" i="1" u="none" strike="noStrike" cap="none" normalizeH="0" dirty="0" smtClean="0">
                <a:ln>
                  <a:noFill/>
                </a:ln>
                <a:solidFill>
                  <a:schemeClr val="accent5">
                    <a:lumMod val="50000"/>
                  </a:schemeClr>
                </a:solidFill>
                <a:effectLst/>
                <a:latin typeface="Arial Unicode MS"/>
              </a:rPr>
              <a:t> трапилось щось негативне </a:t>
            </a:r>
            <a:r>
              <a:rPr kumimoji="0" lang="uk-UA" altLang="ru-RU" sz="1800" b="0" i="1" u="none" strike="noStrike" cap="none" normalizeH="0" baseline="0" dirty="0" smtClean="0">
                <a:ln>
                  <a:noFill/>
                </a:ln>
                <a:solidFill>
                  <a:schemeClr val="accent5">
                    <a:lumMod val="50000"/>
                  </a:schemeClr>
                </a:solidFill>
                <a:effectLst/>
                <a:latin typeface="Arial Unicode MS"/>
              </a:rPr>
              <a:t>, неприємна подія.</a:t>
            </a:r>
            <a:br>
              <a:rPr kumimoji="0" lang="uk-UA" altLang="ru-RU" sz="1800" b="0" i="1" u="none" strike="noStrike" cap="none" normalizeH="0" baseline="0" dirty="0" smtClean="0">
                <a:ln>
                  <a:noFill/>
                </a:ln>
                <a:solidFill>
                  <a:schemeClr val="accent5">
                    <a:lumMod val="50000"/>
                  </a:schemeClr>
                </a:solidFill>
                <a:effectLst/>
                <a:latin typeface="Arial Unicode MS"/>
              </a:rPr>
            </a:br>
            <a:r>
              <a:rPr kumimoji="0" lang="uk-UA" altLang="ru-RU" sz="1800" b="0" i="1" u="none" strike="noStrike" cap="none" normalizeH="0" baseline="0" dirty="0" smtClean="0">
                <a:ln>
                  <a:noFill/>
                </a:ln>
                <a:solidFill>
                  <a:schemeClr val="accent5">
                    <a:lumMod val="50000"/>
                  </a:schemeClr>
                </a:solidFill>
                <a:effectLst/>
                <a:latin typeface="Arial Unicode MS"/>
              </a:rPr>
              <a:t>Негативні,</a:t>
            </a:r>
            <a:r>
              <a:rPr kumimoji="0" lang="uk-UA" altLang="ru-RU" sz="1800" b="0" i="1" u="none" strike="noStrike" cap="none" normalizeH="0" dirty="0" smtClean="0">
                <a:ln>
                  <a:noFill/>
                </a:ln>
                <a:solidFill>
                  <a:schemeClr val="accent5">
                    <a:lumMod val="50000"/>
                  </a:schemeClr>
                </a:solidFill>
                <a:effectLst/>
                <a:latin typeface="Arial Unicode MS"/>
              </a:rPr>
              <a:t> болісні </a:t>
            </a:r>
            <a:r>
              <a:rPr kumimoji="0" lang="uk-UA" altLang="ru-RU" sz="1800" b="0" i="1" u="none" strike="noStrike" cap="none" normalizeH="0" baseline="0" dirty="0" smtClean="0">
                <a:ln>
                  <a:noFill/>
                </a:ln>
                <a:solidFill>
                  <a:schemeClr val="accent5">
                    <a:lumMod val="50000"/>
                  </a:schemeClr>
                </a:solidFill>
                <a:effectLst/>
                <a:latin typeface="Arial Unicode MS"/>
              </a:rPr>
              <a:t>події можуть навіть мати</a:t>
            </a:r>
            <a:r>
              <a:rPr kumimoji="0" lang="uk-UA" altLang="ru-RU" sz="1800" b="0" i="1" u="none" strike="noStrike" cap="none" normalizeH="0" dirty="0" smtClean="0">
                <a:ln>
                  <a:noFill/>
                </a:ln>
                <a:solidFill>
                  <a:schemeClr val="accent5">
                    <a:lumMod val="50000"/>
                  </a:schemeClr>
                </a:solidFill>
                <a:effectLst/>
                <a:latin typeface="Arial Unicode MS"/>
              </a:rPr>
              <a:t> перевагу над нейтральними чи позитивними подіями</a:t>
            </a:r>
            <a:r>
              <a:rPr kumimoji="0" lang="uk-UA" altLang="ru-RU" sz="1800" b="0" i="1" u="none" strike="noStrike" cap="none" normalizeH="0" baseline="0" dirty="0" smtClean="0">
                <a:ln>
                  <a:noFill/>
                </a:ln>
                <a:solidFill>
                  <a:schemeClr val="accent5">
                    <a:lumMod val="50000"/>
                  </a:schemeClr>
                </a:solidFill>
                <a:effectLst/>
                <a:latin typeface="Arial Unicode MS"/>
              </a:rPr>
              <a:t>, якщо вони</a:t>
            </a:r>
            <a:r>
              <a:rPr kumimoji="0" lang="uk-UA" altLang="ru-RU" sz="1800" b="0" i="1" u="none" strike="noStrike" cap="none" normalizeH="0" dirty="0" smtClean="0">
                <a:ln>
                  <a:noFill/>
                </a:ln>
                <a:solidFill>
                  <a:schemeClr val="accent5">
                    <a:lumMod val="50000"/>
                  </a:schemeClr>
                </a:solidFill>
                <a:effectLst/>
                <a:latin typeface="Arial Unicode MS"/>
              </a:rPr>
              <a:t> підтверджують систему прогнозування</a:t>
            </a:r>
            <a:endParaRPr kumimoji="0" lang="uk-UA" altLang="ru-RU" sz="1800" b="0" i="1" u="none" strike="noStrike" cap="none" normalizeH="0" baseline="0" dirty="0" smtClean="0">
              <a:ln>
                <a:noFill/>
              </a:ln>
              <a:solidFill>
                <a:schemeClr val="accent5">
                  <a:lumMod val="50000"/>
                </a:schemeClr>
              </a:solidFill>
              <a:effectLst/>
              <a:latin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799" y="1123167"/>
            <a:ext cx="5284518" cy="4348084"/>
          </a:xfrm>
          <a:prstGeom prst="rect">
            <a:avLst/>
          </a:prstGeom>
        </p:spPr>
      </p:pic>
    </p:spTree>
    <p:extLst>
      <p:ext uri="{BB962C8B-B14F-4D97-AF65-F5344CB8AC3E}">
        <p14:creationId xmlns:p14="http://schemas.microsoft.com/office/powerpoint/2010/main" val="36195693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359</Words>
  <Application>Microsoft Office PowerPoint</Application>
  <PresentationFormat>Довільний</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Тема Office</vt:lpstr>
      <vt:lpstr>  Згідно теорії особистих конструктів, розробленої  Джорджем Келлі (1905-1965) , особистість утворена системою її конструктів.  Конструкт-це спосіб конструювання, або інтерпретації світу. Це поняття, які використовує індивід для того, щоб розділяти події на категорії і визначати напрями поведінки. Таким чином використовувані людиною конструкти визначають її внутрішній світ. </vt:lpstr>
      <vt:lpstr>   Теорія Дж. Келлі інтерпретує поведінку в когнітивних термінах, тобто вона розглядає способи, якими ми сприймаємо події, способи, якими ми інтерпретуємо ці події, відповідно з вже існуючими знаннями; способи, якими ми діємо відповідно до цих  інтерпретацій.   Наприклад, поняття «поганий-хороший» - це конструкт, який часто використовують люди, коли вони обговорюють якісь події.  Особиста система конструктів людини складається з наявних у неї конструктів, або способів інтерпретації подій, і зв'язків між цими конструктами </vt:lpstr>
      <vt:lpstr>Види конструктів</vt:lpstr>
      <vt:lpstr>довербальні</vt:lpstr>
      <vt:lpstr>Життя-це репрезентація, або пізнавальне конструювання реальності, і це дозволяє нам створювати і переконструйовувати  самих себе. Одні люди можуть дивитися на життя під різними кутами зору,  тоді як інші «зациклюються» на одного разу складеній  інтерпретації. Проте все люди можуть сприймати події тільки в рамках певних категорій (конструктів), які їм доступні. </vt:lpstr>
      <vt:lpstr>Система особистих конструктів дає людству, як свободу рішень, так і обмеження дій: ця система дає свободу тому, що вона дозволяє мати справу зі значеннями подій, а не безпорадно підкорятися цим подіям, а обмеження вона ставить тим, що людина ніколи не зможе зробити вибір за межами того світу альтернатив, який сама створила для себе. Загнавши себе в «рабство» цими пізнавальними конструкціями, ми здатні відновити свободу, якщо будемо знову і знову реінтерпретували навколишнє середовище і життя в цілому.  </vt:lpstr>
      <vt:lpstr>Утворення конструктів: </vt:lpstr>
      <vt:lpstr>Але що ж відповідає за напрямок поведінки?   І знову, подібно вченим, люди вибирають курс поведінки, який, як вони вважають, створює найкращі можливості для передбачення майбутніх подій. Вчені намагаються розробити більш вірні теорії, які ведуть до ефективного прогнозування подій, а звичайні індивіди намагаються поліпшити системи конструктів. Таким чином, людина вибирає ту альтернативу, яка обіцяє в майбутньому найбільший розвиток системи конструктів. Саме майбутнє мучить і спокушає людину , а не минуле. Весь час вона прагне заглянути в майбутнє, через вікно теперішнього   </vt:lpstr>
      <vt:lpstr>Отже, по суті, індивід робить прогноз і йде на зміни в своїй системі конструктів, з бажанням щоб ці зміни привели до більш точного прогнозу.  Зауважте, що індивід не прагне до підкріплення або до уникнення болю.  Замість цього він прагне до підтвердження (валідації) і розгортання своєї системи конструктів.  Якщо людина очікує чогось неприємного і ця подія реально відбувається, вона  переживає  почуття підтвердження очікувань, незважаючи на те що трапилось щось негативне , неприємна подія. Негативні, болісні події можуть навіть мати перевагу над нейтральними чи позитивними подіями, якщо вони підтверджують систему прогнозування</vt:lpstr>
      <vt:lpstr>Почуття тривоги, страху, і загрози Келлі пояснює наступним чином: </vt:lpstr>
      <vt:lpstr>Тривога Тривога є визнанням того, що події, з якими доводиться стикатися, лежать за межами зони застосування наявної системи конструктів. Тривожно, коли опиняєшся без конструктів, коли «втрачаєш контроль за структурою подій», коли «ти кинутий своїми конструктами».  Люди захищаються від тривоги різними способами.  Стикаючись з подіями, які вони не можуть інтерпретувати, тобто з тими подіями, які лежать за межами зони застосовності їх конструктів,  індивід може розширити конструкт і дозволити собі застосовувати його до більшого розмаїттям подій або  може звузити свої конструкти  і сфокусуватися на дрібних деталях       </vt:lpstr>
      <vt:lpstr> Наприклад, припустимо, що індивід, у якого був конструкт «турботливий чоловік-егоїстична людина» і який вважав себе турботливим, раптом виявляє, що сам поводиться егоїстично.  Як йому інтерпретувати себе і події?  Він може розширити конструкт «турботливий чоловік», і включити в нього свою егоїстичну поведінку, або (що може бути, ймовірніше в цьому випадку) обмежить зміст конструкту «турботливий чоловік» турботою про вузьке  коло найбільш важливих для нього людей, а не про людей взагалі.  . </vt:lpstr>
      <vt:lpstr> </vt:lpstr>
      <vt:lpstr>Загроза має широкий спектр прояву, коли би люди не брались за якусь нову діяльність, вони ставлять себе під загрозу і не можуть уникнути стану замішання   Індивід переживає загрозу, коли розуміє що ось-ось відкриється щось таке, що  його система конструктів буде змінена дощенту. Це момент загрози. Це поріг між розгубленістю і упевненістю, між тривогою і нудьгою. Саме в цей самий момент відчуваємо найбільшу спокусу повернутись назад . Реакцією на загрозу може бути відмова від задуманого, повернення до старих конструктів з метою уникнути паніки. Загроза нависає над нами, коли ми відважуємось на нове  розуміння іншої людини і коли ми знаходимося на порозі глибоких перетворень в собі. </vt:lpstr>
      <vt:lpstr>Що робить поняття тривоги, страху і загрози такими значущими? Так це те, що вони вводять новий вимір в систему поглядів. Динаміка функціонування особистості включає взаємодію між бажанням індивіда розширити систему конструктів і прагненням уникнути загрози руйнування цієї системи. індивід завжди хоче зберегти і розширити свої системи передбачення. Перед лицем тривоги і загрози індивід може ригідно триматися за вузьку систему поглядів, замість того щоб зважитися на ризик розширення своєї системи конструктів.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Згідно теорії особистих конструктів , розробленої Келлі , особистість індивіда утворена системою його конструктів. Людина використовує конструкти , щоб інтерпретувати світ  і передбачати події. Таким чином , використовувані людиною конструкти визначають її світ.</dc:title>
  <dc:creator>Admin</dc:creator>
  <cp:lastModifiedBy>User</cp:lastModifiedBy>
  <cp:revision>33</cp:revision>
  <dcterms:created xsi:type="dcterms:W3CDTF">2017-03-17T01:08:48Z</dcterms:created>
  <dcterms:modified xsi:type="dcterms:W3CDTF">2020-12-02T22:41:35Z</dcterms:modified>
</cp:coreProperties>
</file>