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6" r:id="rId4"/>
    <p:sldId id="258" r:id="rId5"/>
    <p:sldId id="262" r:id="rId6"/>
    <p:sldId id="257" r:id="rId7"/>
    <p:sldId id="283" r:id="rId8"/>
    <p:sldId id="268" r:id="rId9"/>
    <p:sldId id="269" r:id="rId10"/>
    <p:sldId id="260" r:id="rId11"/>
    <p:sldId id="284" r:id="rId12"/>
    <p:sldId id="285" r:id="rId13"/>
    <p:sldId id="282"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7583-8EC1-440E-A668-DFA69882C90F}" type="datetimeFigureOut">
              <a:rPr lang="uk-UA" smtClean="0"/>
              <a:t>07.04.2024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E8E87-5439-4F6D-BB2C-55DAAE6CFD46}" type="slidenum">
              <a:rPr lang="uk-UA" smtClean="0"/>
              <a:t>‹№›</a:t>
            </a:fld>
            <a:endParaRPr lang="uk-UA"/>
          </a:p>
        </p:txBody>
      </p:sp>
    </p:spTree>
    <p:extLst>
      <p:ext uri="{BB962C8B-B14F-4D97-AF65-F5344CB8AC3E}">
        <p14:creationId xmlns:p14="http://schemas.microsoft.com/office/powerpoint/2010/main" val="22950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B8E8E87-5439-4F6D-BB2C-55DAAE6CFD46}" type="slidenum">
              <a:rPr lang="uk-UA" smtClean="0"/>
              <a:t>10</a:t>
            </a:fld>
            <a:endParaRPr lang="uk-UA"/>
          </a:p>
        </p:txBody>
      </p:sp>
    </p:spTree>
    <p:extLst>
      <p:ext uri="{BB962C8B-B14F-4D97-AF65-F5344CB8AC3E}">
        <p14:creationId xmlns:p14="http://schemas.microsoft.com/office/powerpoint/2010/main" val="15290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1967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6126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7348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13854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7601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B63EA4CB-659A-424C-8E24-9373DCF32962}" type="datetimeFigureOut">
              <a:rPr lang="uk-UA" smtClean="0"/>
              <a:t>07.04.2024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56181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B63EA4CB-659A-424C-8E24-9373DCF32962}" type="datetimeFigureOut">
              <a:rPr lang="uk-UA" smtClean="0"/>
              <a:t>07.04.2024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89921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B63EA4CB-659A-424C-8E24-9373DCF32962}" type="datetimeFigureOut">
              <a:rPr lang="uk-UA" smtClean="0"/>
              <a:t>07.04.2024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17717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3EA4CB-659A-424C-8E24-9373DCF32962}" type="datetimeFigureOut">
              <a:rPr lang="uk-UA" smtClean="0"/>
              <a:t>07.04.2024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138351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3EA4CB-659A-424C-8E24-9373DCF32962}" type="datetimeFigureOut">
              <a:rPr lang="uk-UA" smtClean="0"/>
              <a:t>07.04.2024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85424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3EA4CB-659A-424C-8E24-9373DCF32962}" type="datetimeFigureOut">
              <a:rPr lang="uk-UA" smtClean="0"/>
              <a:t>07.04.2024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132599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EA4CB-659A-424C-8E24-9373DCF32962}" type="datetimeFigureOut">
              <a:rPr lang="uk-UA" smtClean="0"/>
              <a:t>07.04.2024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72F8A-932E-4D29-AD57-212AA57D3F25}" type="slidenum">
              <a:rPr lang="uk-UA" smtClean="0"/>
              <a:t>‹№›</a:t>
            </a:fld>
            <a:endParaRPr lang="uk-UA"/>
          </a:p>
        </p:txBody>
      </p:sp>
    </p:spTree>
    <p:extLst>
      <p:ext uri="{BB962C8B-B14F-4D97-AF65-F5344CB8AC3E}">
        <p14:creationId xmlns:p14="http://schemas.microsoft.com/office/powerpoint/2010/main" val="134112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JueHPpwfVC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5820" y="168167"/>
            <a:ext cx="11866179" cy="6689834"/>
          </a:xfrm>
          <a:prstGeom prst="rect">
            <a:avLst/>
          </a:prstGeom>
        </p:spPr>
      </p:pic>
      <p:sp>
        <p:nvSpPr>
          <p:cNvPr id="2" name="Заголовок 1"/>
          <p:cNvSpPr>
            <a:spLocks noGrp="1"/>
          </p:cNvSpPr>
          <p:nvPr>
            <p:ph type="ctrTitle"/>
          </p:nvPr>
        </p:nvSpPr>
        <p:spPr>
          <a:xfrm>
            <a:off x="704193" y="262759"/>
            <a:ext cx="9963807" cy="1818289"/>
          </a:xfrm>
        </p:spPr>
        <p:txBody>
          <a:bodyPr>
            <a:normAutofit fontScale="90000"/>
          </a:bodyPr>
          <a:lstStyle/>
          <a:p>
            <a:pPr>
              <a:lnSpc>
                <a:spcPct val="100000"/>
              </a:lnSpc>
            </a:pPr>
            <a:r>
              <a:rPr lang="uk-UA" b="1" i="1" dirty="0"/>
              <a:t>Базові поняття штучного інтелекту</a:t>
            </a:r>
            <a:r>
              <a:rPr lang="uk-UA" dirty="0"/>
              <a:t>.</a:t>
            </a:r>
          </a:p>
        </p:txBody>
      </p:sp>
      <p:sp>
        <p:nvSpPr>
          <p:cNvPr id="3" name="Подзаголовок 2"/>
          <p:cNvSpPr>
            <a:spLocks noGrp="1"/>
          </p:cNvSpPr>
          <p:nvPr>
            <p:ph type="subTitle" idx="1"/>
          </p:nvPr>
        </p:nvSpPr>
        <p:spPr>
          <a:xfrm>
            <a:off x="7273157" y="6219113"/>
            <a:ext cx="4593021" cy="454956"/>
          </a:xfrm>
        </p:spPr>
        <p:txBody>
          <a:bodyPr/>
          <a:lstStyle/>
          <a:p>
            <a:pPr algn="r"/>
            <a:r>
              <a:rPr lang="uk-UA" b="1" dirty="0"/>
              <a:t>Лекція 6.</a:t>
            </a:r>
          </a:p>
        </p:txBody>
      </p:sp>
    </p:spTree>
    <p:extLst>
      <p:ext uri="{BB962C8B-B14F-4D97-AF65-F5344CB8AC3E}">
        <p14:creationId xmlns:p14="http://schemas.microsoft.com/office/powerpoint/2010/main" val="195867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Складові штучного інтелекту</a:t>
            </a:r>
          </a:p>
        </p:txBody>
      </p:sp>
      <p:pic>
        <p:nvPicPr>
          <p:cNvPr id="4" name="Объект 3"/>
          <p:cNvPicPr>
            <a:picLocks noGrp="1" noChangeAspect="1"/>
          </p:cNvPicPr>
          <p:nvPr>
            <p:ph idx="1"/>
          </p:nvPr>
        </p:nvPicPr>
        <p:blipFill>
          <a:blip r:embed="rId3"/>
          <a:stretch>
            <a:fillRect/>
          </a:stretch>
        </p:blipFill>
        <p:spPr>
          <a:xfrm>
            <a:off x="949911" y="1242874"/>
            <a:ext cx="9987379" cy="5051394"/>
          </a:xfrm>
          <a:prstGeom prst="rect">
            <a:avLst/>
          </a:prstGeom>
        </p:spPr>
      </p:pic>
    </p:spTree>
    <p:extLst>
      <p:ext uri="{BB962C8B-B14F-4D97-AF65-F5344CB8AC3E}">
        <p14:creationId xmlns:p14="http://schemas.microsoft.com/office/powerpoint/2010/main" val="224928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534CFEDD-FFB1-4B4B-BC86-172FD3799AEB}"/>
              </a:ext>
            </a:extLst>
          </p:cNvPr>
          <p:cNvSpPr/>
          <p:nvPr/>
        </p:nvSpPr>
        <p:spPr>
          <a:xfrm>
            <a:off x="341747" y="474345"/>
            <a:ext cx="11776364" cy="6124754"/>
          </a:xfrm>
          <a:prstGeom prst="rect">
            <a:avLst/>
          </a:prstGeom>
        </p:spPr>
        <p:txBody>
          <a:bodyPr wrap="square">
            <a:spAutoFit/>
          </a:bodyPr>
          <a:lstStyle/>
          <a:p>
            <a:endParaRPr lang="uk-UA" dirty="0"/>
          </a:p>
          <a:p>
            <a:r>
              <a:rPr lang="uk-UA" sz="3600" b="1" i="1" dirty="0">
                <a:latin typeface="Times New Roman" panose="02020603050405020304" pitchFamily="18" charset="0"/>
                <a:cs typeface="Times New Roman" panose="02020603050405020304" pitchFamily="18" charset="0"/>
              </a:rPr>
              <a:t>Нейронні мережі - це:</a:t>
            </a:r>
          </a:p>
          <a:p>
            <a:endParaRPr lang="uk-UA"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1. </a:t>
            </a:r>
            <a:r>
              <a:rPr lang="uk-UA" sz="2000" b="1" dirty="0">
                <a:latin typeface="Times New Roman" panose="02020603050405020304" pitchFamily="18" charset="0"/>
                <a:cs typeface="Times New Roman" panose="02020603050405020304" pitchFamily="18" charset="0"/>
              </a:rPr>
              <a:t>Модель, що імітує роботу людського мозку:</a:t>
            </a:r>
          </a:p>
          <a:p>
            <a:r>
              <a:rPr lang="uk-UA" sz="2000" dirty="0">
                <a:latin typeface="Times New Roman" panose="02020603050405020304" pitchFamily="18" charset="0"/>
                <a:cs typeface="Times New Roman" panose="02020603050405020304" pitchFamily="18" charset="0"/>
              </a:rPr>
              <a:t>Нейронні мережі складаються з штучних нейронів, які з'єднані між собою, подібно до того, як нейрони з'єднані в нашому мозку.</a:t>
            </a:r>
          </a:p>
          <a:p>
            <a:r>
              <a:rPr lang="uk-UA" sz="2000" dirty="0">
                <a:latin typeface="Times New Roman" panose="02020603050405020304" pitchFamily="18" charset="0"/>
                <a:cs typeface="Times New Roman" panose="02020603050405020304" pitchFamily="18" charset="0"/>
              </a:rPr>
              <a:t>Ці штучні нейрони обробляють інформацію та передають її далі по мережі, що дозволяє їй "навчатися" та робити прогнози.</a:t>
            </a:r>
          </a:p>
          <a:p>
            <a:r>
              <a:rPr lang="uk-UA" sz="2000" dirty="0">
                <a:latin typeface="Times New Roman" panose="02020603050405020304" pitchFamily="18" charset="0"/>
                <a:cs typeface="Times New Roman" panose="02020603050405020304" pitchFamily="18" charset="0"/>
              </a:rPr>
              <a:t>2. </a:t>
            </a:r>
            <a:r>
              <a:rPr lang="uk-UA" sz="2000" b="1" dirty="0">
                <a:latin typeface="Times New Roman" panose="02020603050405020304" pitchFamily="18" charset="0"/>
                <a:cs typeface="Times New Roman" panose="02020603050405020304" pitchFamily="18" charset="0"/>
              </a:rPr>
              <a:t>Система машинного навчання:</a:t>
            </a:r>
          </a:p>
          <a:p>
            <a:r>
              <a:rPr lang="uk-UA" sz="2000" dirty="0">
                <a:latin typeface="Times New Roman" panose="02020603050405020304" pitchFamily="18" charset="0"/>
                <a:cs typeface="Times New Roman" panose="02020603050405020304" pitchFamily="18" charset="0"/>
              </a:rPr>
              <a:t>Нейронні мережі навчаються на прикладах, щоб згодом самостійно виконувати подібні завдання.</a:t>
            </a:r>
          </a:p>
          <a:p>
            <a:r>
              <a:rPr lang="uk-UA" sz="2000" dirty="0">
                <a:latin typeface="Times New Roman" panose="02020603050405020304" pitchFamily="18" charset="0"/>
                <a:cs typeface="Times New Roman" panose="02020603050405020304" pitchFamily="18" charset="0"/>
              </a:rPr>
              <a:t>Наприклад, нейронну мережу можна навчити розпізнавати обличчя, класифікувати текст або прогнозувати ціни на акції.</a:t>
            </a:r>
          </a:p>
          <a:p>
            <a:r>
              <a:rPr lang="uk-UA" sz="2000" dirty="0">
                <a:latin typeface="Times New Roman" panose="02020603050405020304" pitchFamily="18" charset="0"/>
                <a:cs typeface="Times New Roman" panose="02020603050405020304" pitchFamily="18" charset="0"/>
              </a:rPr>
              <a:t>3. </a:t>
            </a:r>
            <a:r>
              <a:rPr lang="uk-UA" sz="2000" b="1" dirty="0">
                <a:latin typeface="Times New Roman" panose="02020603050405020304" pitchFamily="18" charset="0"/>
                <a:cs typeface="Times New Roman" panose="02020603050405020304" pitchFamily="18" charset="0"/>
              </a:rPr>
              <a:t>Різновид штучного інтелекту:</a:t>
            </a:r>
          </a:p>
          <a:p>
            <a:r>
              <a:rPr lang="uk-UA" sz="2000" dirty="0">
                <a:latin typeface="Times New Roman" panose="02020603050405020304" pitchFamily="18" charset="0"/>
                <a:cs typeface="Times New Roman" panose="02020603050405020304" pitchFamily="18" charset="0"/>
              </a:rPr>
              <a:t>Нейронні мережі є одним з найпотужніших інструментів штучного інтелекту (ШІ).</a:t>
            </a:r>
          </a:p>
          <a:p>
            <a:r>
              <a:rPr lang="uk-UA" sz="2000" dirty="0">
                <a:latin typeface="Times New Roman" panose="02020603050405020304" pitchFamily="18" charset="0"/>
                <a:cs typeface="Times New Roman" panose="02020603050405020304" pitchFamily="18" charset="0"/>
              </a:rPr>
              <a:t>Вони використовуються для вирішення складних задач, які раніше вважалися неможливими для комп'ютерів.</a:t>
            </a:r>
          </a:p>
          <a:p>
            <a:r>
              <a:rPr lang="uk-UA" sz="2000" dirty="0">
                <a:latin typeface="Times New Roman" panose="02020603050405020304" pitchFamily="18" charset="0"/>
                <a:cs typeface="Times New Roman" panose="02020603050405020304" pitchFamily="18" charset="0"/>
              </a:rPr>
              <a:t>4. </a:t>
            </a:r>
            <a:r>
              <a:rPr lang="uk-UA" sz="2000" b="1" dirty="0">
                <a:latin typeface="Times New Roman" panose="02020603050405020304" pitchFamily="18" charset="0"/>
                <a:cs typeface="Times New Roman" panose="02020603050405020304" pitchFamily="18" charset="0"/>
              </a:rPr>
              <a:t>Основа для глибокого навчання:</a:t>
            </a:r>
          </a:p>
          <a:p>
            <a:r>
              <a:rPr lang="uk-UA" sz="2000" dirty="0">
                <a:latin typeface="Times New Roman" panose="02020603050405020304" pitchFamily="18" charset="0"/>
                <a:cs typeface="Times New Roman" panose="02020603050405020304" pitchFamily="18" charset="0"/>
              </a:rPr>
              <a:t>Глибоке навчання - це підхід до машинного навчання, який використовує багатошарові нейронні мережі.</a:t>
            </a:r>
          </a:p>
          <a:p>
            <a:r>
              <a:rPr lang="uk-UA" sz="2000" dirty="0">
                <a:latin typeface="Times New Roman" panose="02020603050405020304" pitchFamily="18" charset="0"/>
                <a:cs typeface="Times New Roman" panose="02020603050405020304" pitchFamily="18" charset="0"/>
              </a:rPr>
              <a:t>Глибокі нейронні мережі здатні до складного аналізу даних та розпізнавання складних закономірностей.</a:t>
            </a:r>
          </a:p>
        </p:txBody>
      </p:sp>
    </p:spTree>
    <p:extLst>
      <p:ext uri="{BB962C8B-B14F-4D97-AF65-F5344CB8AC3E}">
        <p14:creationId xmlns:p14="http://schemas.microsoft.com/office/powerpoint/2010/main" val="77941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AEE5F54-A789-4588-AC90-73090D7E1997}"/>
              </a:ext>
            </a:extLst>
          </p:cNvPr>
          <p:cNvSpPr/>
          <p:nvPr/>
        </p:nvSpPr>
        <p:spPr>
          <a:xfrm>
            <a:off x="489528" y="659164"/>
            <a:ext cx="10778836" cy="5940088"/>
          </a:xfrm>
          <a:prstGeom prst="rect">
            <a:avLst/>
          </a:prstGeom>
        </p:spPr>
        <p:txBody>
          <a:bodyPr wrap="square">
            <a:spAutoFit/>
          </a:bodyPr>
          <a:lstStyle/>
          <a:p>
            <a:r>
              <a:rPr lang="uk-UA" sz="2000" dirty="0">
                <a:latin typeface="Times New Roman" panose="02020603050405020304" pitchFamily="18" charset="0"/>
                <a:cs typeface="Times New Roman" panose="02020603050405020304" pitchFamily="18" charset="0"/>
              </a:rPr>
              <a:t>Широко використовується в різних сферах:</a:t>
            </a:r>
          </a:p>
          <a:p>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Нейронні мережі використовуються в медицині, фінансах, виробництві, транспорті, освіті та багатьох інших сферах.</a:t>
            </a:r>
          </a:p>
          <a:p>
            <a:r>
              <a:rPr lang="uk-UA" sz="2000" dirty="0">
                <a:latin typeface="Times New Roman" panose="02020603050405020304" pitchFamily="18" charset="0"/>
                <a:cs typeface="Times New Roman" panose="02020603050405020304" pitchFamily="18" charset="0"/>
              </a:rPr>
              <a:t>Ось кілька прикладів того, як використовуються нейронні мережі:</a:t>
            </a:r>
          </a:p>
          <a:p>
            <a:endParaRPr lang="uk-UA" sz="2000" dirty="0">
              <a:latin typeface="Times New Roman" panose="02020603050405020304" pitchFamily="18" charset="0"/>
              <a:cs typeface="Times New Roman" panose="02020603050405020304" pitchFamily="18" charset="0"/>
            </a:endParaRPr>
          </a:p>
          <a:p>
            <a:r>
              <a:rPr lang="uk-UA" sz="2000" b="1" dirty="0">
                <a:latin typeface="Times New Roman" panose="02020603050405020304" pitchFamily="18" charset="0"/>
                <a:cs typeface="Times New Roman" panose="02020603050405020304" pitchFamily="18" charset="0"/>
              </a:rPr>
              <a:t>Розпізнавання </a:t>
            </a:r>
            <a:r>
              <a:rPr lang="uk-UA" sz="2000" b="1" dirty="0" err="1">
                <a:latin typeface="Times New Roman" panose="02020603050405020304" pitchFamily="18" charset="0"/>
                <a:cs typeface="Times New Roman" panose="02020603050405020304" pitchFamily="18" charset="0"/>
              </a:rPr>
              <a:t>облич</a:t>
            </a:r>
            <a:r>
              <a:rPr lang="uk-UA" sz="2000" dirty="0">
                <a:latin typeface="Times New Roman" panose="02020603050405020304" pitchFamily="18" charset="0"/>
                <a:cs typeface="Times New Roman" panose="02020603050405020304" pitchFamily="18" charset="0"/>
              </a:rPr>
              <a:t>: Нейронні мережі використовуються для розпізнавання людей на фотографіях та відео.</a:t>
            </a:r>
          </a:p>
          <a:p>
            <a:r>
              <a:rPr lang="uk-UA" sz="2000" b="1" dirty="0">
                <a:latin typeface="Times New Roman" panose="02020603050405020304" pitchFamily="18" charset="0"/>
                <a:cs typeface="Times New Roman" panose="02020603050405020304" pitchFamily="18" charset="0"/>
              </a:rPr>
              <a:t>Машинний переклад: </a:t>
            </a:r>
            <a:r>
              <a:rPr lang="uk-UA" sz="2000" dirty="0">
                <a:latin typeface="Times New Roman" panose="02020603050405020304" pitchFamily="18" charset="0"/>
                <a:cs typeface="Times New Roman" panose="02020603050405020304" pitchFamily="18" charset="0"/>
              </a:rPr>
              <a:t>Нейронні мережі використовуються для перекладу тексту з однієї мови на іншу.</a:t>
            </a:r>
          </a:p>
          <a:p>
            <a:r>
              <a:rPr lang="uk-UA" sz="2000" b="1" dirty="0">
                <a:latin typeface="Times New Roman" panose="02020603050405020304" pitchFamily="18" charset="0"/>
                <a:cs typeface="Times New Roman" panose="02020603050405020304" pitchFamily="18" charset="0"/>
              </a:rPr>
              <a:t>Автономні транспортні засоби: </a:t>
            </a:r>
            <a:r>
              <a:rPr lang="uk-UA" sz="2000" dirty="0">
                <a:latin typeface="Times New Roman" panose="02020603050405020304" pitchFamily="18" charset="0"/>
                <a:cs typeface="Times New Roman" panose="02020603050405020304" pitchFamily="18" charset="0"/>
              </a:rPr>
              <a:t>Нейронні мережі використовуються для управління автономними автомобілями та безпілотниками.</a:t>
            </a:r>
          </a:p>
          <a:p>
            <a:r>
              <a:rPr lang="uk-UA" sz="2000" b="1" dirty="0">
                <a:latin typeface="Times New Roman" panose="02020603050405020304" pitchFamily="18" charset="0"/>
                <a:cs typeface="Times New Roman" panose="02020603050405020304" pitchFamily="18" charset="0"/>
              </a:rPr>
              <a:t>Медична діагностика: </a:t>
            </a:r>
            <a:r>
              <a:rPr lang="uk-UA" sz="2000" dirty="0">
                <a:latin typeface="Times New Roman" panose="02020603050405020304" pitchFamily="18" charset="0"/>
                <a:cs typeface="Times New Roman" panose="02020603050405020304" pitchFamily="18" charset="0"/>
              </a:rPr>
              <a:t>Нейронні мережі використовуються для діагностики захворювань на основі медичних зображень та даних.</a:t>
            </a:r>
          </a:p>
          <a:p>
            <a:r>
              <a:rPr lang="uk-UA" sz="2000" b="1" dirty="0">
                <a:latin typeface="Times New Roman" panose="02020603050405020304" pitchFamily="18" charset="0"/>
                <a:cs typeface="Times New Roman" panose="02020603050405020304" pitchFamily="18" charset="0"/>
              </a:rPr>
              <a:t>Персоналізація</a:t>
            </a:r>
            <a:r>
              <a:rPr lang="uk-UA" sz="2000" dirty="0">
                <a:latin typeface="Times New Roman" panose="02020603050405020304" pitchFamily="18" charset="0"/>
                <a:cs typeface="Times New Roman" panose="02020603050405020304" pitchFamily="18" charset="0"/>
              </a:rPr>
              <a:t>: Нейронні мережі використовуються для персоналізації рекомендацій, реклами та інших продуктів.</a:t>
            </a:r>
          </a:p>
          <a:p>
            <a:r>
              <a:rPr lang="uk-UA" sz="2000" b="1" i="1" dirty="0">
                <a:latin typeface="Times New Roman" panose="02020603050405020304" pitchFamily="18" charset="0"/>
                <a:cs typeface="Times New Roman" panose="02020603050405020304" pitchFamily="18" charset="0"/>
              </a:rPr>
              <a:t>Нейронні мережі - це потужний інструмент, який має значний вплив на наше життя. Їх можливості постійно розширюються, і вони й далі будуть відігравати важливу роль у нашому майбутньому.</a:t>
            </a:r>
          </a:p>
        </p:txBody>
      </p:sp>
    </p:spTree>
    <p:extLst>
      <p:ext uri="{BB962C8B-B14F-4D97-AF65-F5344CB8AC3E}">
        <p14:creationId xmlns:p14="http://schemas.microsoft.com/office/powerpoint/2010/main" val="263449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80094"/>
          </a:xfrm>
        </p:spPr>
        <p:txBody>
          <a:bodyPr>
            <a:normAutofit/>
          </a:bodyPr>
          <a:lstStyle/>
          <a:p>
            <a:pPr algn="ctr"/>
            <a:r>
              <a:rPr lang="uk-UA" sz="2800" b="1" dirty="0">
                <a:latin typeface="Times New Roman" panose="02020603050405020304" pitchFamily="18" charset="0"/>
                <a:cs typeface="Times New Roman" panose="02020603050405020304" pitchFamily="18" charset="0"/>
              </a:rPr>
              <a:t>Переваги ШІ:</a:t>
            </a:r>
          </a:p>
        </p:txBody>
      </p:sp>
      <p:sp>
        <p:nvSpPr>
          <p:cNvPr id="3" name="Объект 2"/>
          <p:cNvSpPr>
            <a:spLocks noGrp="1"/>
          </p:cNvSpPr>
          <p:nvPr>
            <p:ph idx="1"/>
          </p:nvPr>
        </p:nvSpPr>
        <p:spPr>
          <a:xfrm>
            <a:off x="838200" y="1145220"/>
            <a:ext cx="10515600" cy="4351338"/>
          </a:xfrm>
        </p:spPr>
        <p:txBody>
          <a:bodyPr/>
          <a:lstStyle/>
          <a:p>
            <a:r>
              <a:rPr lang="uk-UA" dirty="0"/>
              <a:t>точність в обробці даних;</a:t>
            </a:r>
          </a:p>
          <a:p>
            <a:r>
              <a:rPr lang="uk-UA" dirty="0"/>
              <a:t>здатність аналізувати велику кількість інформації з великою швидкістю;</a:t>
            </a:r>
          </a:p>
          <a:p>
            <a:r>
              <a:rPr lang="uk-UA" dirty="0"/>
              <a:t>ШІ не потрібен сон і перерва на обід, він не допускає помилок через перевтому;</a:t>
            </a:r>
          </a:p>
          <a:p>
            <a:r>
              <a:rPr lang="uk-UA" dirty="0"/>
              <a:t>використовувати штучний інтелект можна там, де людині небезпечно перебувати.</a:t>
            </a:r>
          </a:p>
          <a:p>
            <a:endParaRPr lang="uk-UA" dirty="0"/>
          </a:p>
        </p:txBody>
      </p:sp>
      <p:pic>
        <p:nvPicPr>
          <p:cNvPr id="4" name="Рисунок 3"/>
          <p:cNvPicPr>
            <a:picLocks noChangeAspect="1"/>
          </p:cNvPicPr>
          <p:nvPr/>
        </p:nvPicPr>
        <p:blipFill>
          <a:blip r:embed="rId2"/>
          <a:stretch>
            <a:fillRect/>
          </a:stretch>
        </p:blipFill>
        <p:spPr>
          <a:xfrm>
            <a:off x="1072810" y="4261383"/>
            <a:ext cx="9620250" cy="2470350"/>
          </a:xfrm>
          <a:prstGeom prst="rect">
            <a:avLst/>
          </a:prstGeom>
        </p:spPr>
      </p:pic>
    </p:spTree>
    <p:extLst>
      <p:ext uri="{BB962C8B-B14F-4D97-AF65-F5344CB8AC3E}">
        <p14:creationId xmlns:p14="http://schemas.microsoft.com/office/powerpoint/2010/main" val="336592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25215" y="404319"/>
            <a:ext cx="10857186" cy="6070053"/>
          </a:xfrm>
          <a:prstGeom prst="rect">
            <a:avLst/>
          </a:prstGeom>
        </p:spPr>
      </p:pic>
    </p:spTree>
    <p:extLst>
      <p:ext uri="{BB962C8B-B14F-4D97-AF65-F5344CB8AC3E}">
        <p14:creationId xmlns:p14="http://schemas.microsoft.com/office/powerpoint/2010/main" val="308826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420415" y="714704"/>
            <a:ext cx="11014840" cy="5496910"/>
          </a:xfrm>
          <a:prstGeom prst="rect">
            <a:avLst/>
          </a:prstGeom>
        </p:spPr>
      </p:pic>
    </p:spTree>
    <p:extLst>
      <p:ext uri="{BB962C8B-B14F-4D97-AF65-F5344CB8AC3E}">
        <p14:creationId xmlns:p14="http://schemas.microsoft.com/office/powerpoint/2010/main" val="237807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8411" y="431434"/>
            <a:ext cx="11428381" cy="6587231"/>
          </a:xfrm>
          <a:prstGeom prst="rect">
            <a:avLst/>
          </a:prstGeom>
        </p:spPr>
      </p:pic>
      <p:sp>
        <p:nvSpPr>
          <p:cNvPr id="5" name="Прямоугольник 4"/>
          <p:cNvSpPr/>
          <p:nvPr/>
        </p:nvSpPr>
        <p:spPr>
          <a:xfrm>
            <a:off x="924910" y="2550653"/>
            <a:ext cx="10846675" cy="2677656"/>
          </a:xfrm>
          <a:prstGeom prst="rect">
            <a:avLst/>
          </a:prstGeom>
        </p:spPr>
        <p:txBody>
          <a:bodyPr wrap="square">
            <a:spAutoFit/>
          </a:bodyPr>
          <a:lstStyle/>
          <a:p>
            <a:r>
              <a:rPr lang="ru-RU" sz="8000" i="1" dirty="0" err="1"/>
              <a:t>Інтелект</a:t>
            </a:r>
            <a:r>
              <a:rPr lang="ru-RU" sz="8000" i="1" dirty="0"/>
              <a:t> – </a:t>
            </a:r>
            <a:r>
              <a:rPr lang="ru-RU" sz="8000" i="1" dirty="0" err="1"/>
              <a:t>це</a:t>
            </a:r>
            <a:r>
              <a:rPr lang="ru-RU" sz="8000" i="1" dirty="0"/>
              <a:t>? </a:t>
            </a:r>
            <a:r>
              <a:rPr lang="ru-RU" sz="8000" i="1" dirty="0" err="1"/>
              <a:t>Штучний</a:t>
            </a:r>
            <a:r>
              <a:rPr lang="ru-RU" sz="8000" i="1" dirty="0"/>
              <a:t> </a:t>
            </a:r>
            <a:r>
              <a:rPr lang="ru-RU" sz="8000" i="1" dirty="0" err="1"/>
              <a:t>інтелект-це</a:t>
            </a:r>
            <a:r>
              <a:rPr lang="ru-RU" sz="8000" i="1" dirty="0"/>
              <a:t>?</a:t>
            </a:r>
            <a:r>
              <a:rPr lang="ru-RU" sz="8800" i="1" dirty="0"/>
              <a:t> </a:t>
            </a:r>
            <a:endParaRPr lang="uk-UA" sz="8800" b="1" dirty="0"/>
          </a:p>
        </p:txBody>
      </p:sp>
    </p:spTree>
    <p:extLst>
      <p:ext uri="{BB962C8B-B14F-4D97-AF65-F5344CB8AC3E}">
        <p14:creationId xmlns:p14="http://schemas.microsoft.com/office/powerpoint/2010/main" val="353304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417" y="701336"/>
            <a:ext cx="11141474" cy="5770485"/>
          </a:xfrm>
        </p:spPr>
        <p:txBody>
          <a:bodyPr>
            <a:normAutofit fontScale="70000" lnSpcReduction="20000"/>
          </a:bodyPr>
          <a:lstStyle/>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Інтелектом</a:t>
            </a:r>
            <a:r>
              <a:rPr lang="uk-UA" dirty="0">
                <a:latin typeface="Times New Roman" panose="02020603050405020304" pitchFamily="18" charset="0"/>
                <a:cs typeface="Times New Roman" panose="02020603050405020304" pitchFamily="18" charset="0"/>
              </a:rPr>
              <a:t>  називають здатність мозку вирішувати (інтелектуальні) задачі шляхом придбання, запам’ятовування і цілеспрямованого перетворення знань у процесі навчання на досвіді й адаптації до різноманітних обставин.</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Інтелект </a:t>
            </a:r>
            <a:r>
              <a:rPr lang="uk-UA"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intelligence</a:t>
            </a:r>
            <a:r>
              <a:rPr lang="de-DE" dirty="0">
                <a:latin typeface="Times New Roman" panose="02020603050405020304" pitchFamily="18" charset="0"/>
                <a:cs typeface="Times New Roman" panose="02020603050405020304" pitchFamily="18" charset="0"/>
              </a:rPr>
              <a:t>)</a:t>
            </a:r>
            <a:r>
              <a:rPr lang="de-DE" b="1"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здатність </a:t>
            </a:r>
            <a:r>
              <a:rPr lang="uk-UA" dirty="0" err="1">
                <a:latin typeface="Times New Roman" panose="02020603050405020304" pitchFamily="18" charset="0"/>
                <a:cs typeface="Times New Roman" panose="02020603050405020304" pitchFamily="18" charset="0"/>
              </a:rPr>
              <a:t>осмислено</a:t>
            </a:r>
            <a:r>
              <a:rPr lang="uk-UA" dirty="0">
                <a:latin typeface="Times New Roman" panose="02020603050405020304" pitchFamily="18" charset="0"/>
                <a:cs typeface="Times New Roman" panose="02020603050405020304" pitchFamily="18" charset="0"/>
              </a:rPr>
              <a:t> здобувати, відтворювати і використовувати знання, розуміти конкретні й абстрактні ідеї, осягати відношення між ідеями й об’єктами.</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Штучний інтелект </a:t>
            </a:r>
            <a:r>
              <a:rPr lang="uk-UA"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artificial</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intelligence</a:t>
            </a:r>
            <a:r>
              <a:rPr lang="de-DE" dirty="0">
                <a:latin typeface="Times New Roman" panose="02020603050405020304" pitchFamily="18" charset="0"/>
                <a:cs typeface="Times New Roman" panose="02020603050405020304" pitchFamily="18" charset="0"/>
              </a:rPr>
              <a:t>)</a:t>
            </a:r>
            <a:r>
              <a:rPr lang="de-DE" b="1"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будь який  результат роботи комп’ютера, який рахували б розумним, якби він був зроблений людиною.</a:t>
            </a:r>
          </a:p>
          <a:p>
            <a:pPr marL="0" indent="457200" algn="just">
              <a:lnSpc>
                <a:spcPct val="120000"/>
              </a:lnSpc>
              <a:spcBef>
                <a:spcPts val="0"/>
              </a:spcBef>
              <a:buNone/>
            </a:pPr>
            <a:r>
              <a:rPr lang="ru-RU" b="1" i="1" dirty="0" err="1">
                <a:latin typeface="Times New Roman" panose="02020603050405020304" pitchFamily="18" charset="0"/>
                <a:cs typeface="Times New Roman" panose="02020603050405020304" pitchFamily="18" charset="0"/>
              </a:rPr>
              <a:t>Штучний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інтелект</a:t>
            </a:r>
            <a:r>
              <a:rPr lang="ru-RU" b="1" i="1" dirty="0">
                <a:latin typeface="Times New Roman" panose="02020603050405020304" pitchFamily="18" charset="0"/>
                <a:cs typeface="Times New Roman" panose="02020603050405020304" pitchFamily="18" charset="0"/>
              </a:rPr>
              <a:t> — </a:t>
            </a:r>
            <a:r>
              <a:rPr lang="ru-RU" b="1" i="1" dirty="0" err="1">
                <a:latin typeface="Times New Roman" panose="02020603050405020304" pitchFamily="18" charset="0"/>
                <a:cs typeface="Times New Roman" panose="02020603050405020304" pitchFamily="18" charset="0"/>
              </a:rPr>
              <a:t>це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імітація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людського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інтелекту</a:t>
            </a:r>
            <a:r>
              <a:rPr lang="ru-RU" b="1" i="1" dirty="0">
                <a:latin typeface="Times New Roman" panose="02020603050405020304" pitchFamily="18" charset="0"/>
                <a:cs typeface="Times New Roman" panose="02020603050405020304" pitchFamily="18" charset="0"/>
              </a:rPr>
              <a:t> за </a:t>
            </a:r>
            <a:r>
              <a:rPr lang="ru-RU" b="1" i="1" dirty="0" err="1">
                <a:latin typeface="Times New Roman" panose="02020603050405020304" pitchFamily="18" charset="0"/>
                <a:cs typeface="Times New Roman" panose="02020603050405020304" pitchFamily="18" charset="0"/>
              </a:rPr>
              <a:t>допомогою</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технічних</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інформаційних</a:t>
            </a:r>
            <a:r>
              <a:rPr lang="ru-RU" b="1" i="1" dirty="0">
                <a:latin typeface="Times New Roman" panose="02020603050405020304" pitchFamily="18" charset="0"/>
                <a:cs typeface="Times New Roman" panose="02020603050405020304" pitchFamily="18" charset="0"/>
              </a:rPr>
              <a:t> систем. </a:t>
            </a:r>
            <a:endParaRPr lang="uk-UA" i="1" dirty="0">
              <a:latin typeface="Times New Roman" panose="02020603050405020304" pitchFamily="18" charset="0"/>
              <a:cs typeface="Times New Roman" panose="02020603050405020304" pitchFamily="18" charset="0"/>
            </a:endParaRPr>
          </a:p>
          <a:p>
            <a:pPr marL="0" indent="457200">
              <a:lnSpc>
                <a:spcPct val="120000"/>
              </a:lnSpc>
              <a:buNone/>
            </a:pPr>
            <a:r>
              <a:rPr lang="uk-UA" sz="2600" dirty="0">
                <a:latin typeface="Times New Roman" panose="02020603050405020304" pitchFamily="18" charset="0"/>
                <a:cs typeface="Times New Roman" panose="02020603050405020304" pitchFamily="18" charset="0"/>
              </a:rPr>
              <a:t>Термін </a:t>
            </a:r>
            <a:r>
              <a:rPr lang="uk-UA" sz="2600" b="1" dirty="0">
                <a:latin typeface="Times New Roman" panose="02020603050405020304" pitchFamily="18" charset="0"/>
                <a:cs typeface="Times New Roman" panose="02020603050405020304" pitchFamily="18" charset="0"/>
              </a:rPr>
              <a:t>інтелект (</a:t>
            </a:r>
            <a:r>
              <a:rPr lang="de-DE" sz="2600" b="1" dirty="0" err="1">
                <a:latin typeface="Times New Roman" panose="02020603050405020304" pitchFamily="18" charset="0"/>
                <a:cs typeface="Times New Roman" panose="02020603050405020304" pitchFamily="18" charset="0"/>
              </a:rPr>
              <a:t>intelligence</a:t>
            </a:r>
            <a:r>
              <a:rPr lang="de-DE" sz="2600" b="1" dirty="0">
                <a:latin typeface="Times New Roman" panose="02020603050405020304" pitchFamily="18" charset="0"/>
                <a:cs typeface="Times New Roman" panose="02020603050405020304" pitchFamily="18" charset="0"/>
              </a:rPr>
              <a:t>)</a:t>
            </a:r>
            <a:r>
              <a:rPr lang="de-DE" sz="2600" dirty="0">
                <a:latin typeface="Times New Roman" panose="02020603050405020304" pitchFamily="18" charset="0"/>
                <a:cs typeface="Times New Roman" panose="02020603050405020304" pitchFamily="18" charset="0"/>
              </a:rPr>
              <a:t> </a:t>
            </a:r>
            <a:r>
              <a:rPr lang="uk-UA" sz="2600" dirty="0">
                <a:latin typeface="Times New Roman" panose="02020603050405020304" pitchFamily="18" charset="0"/>
                <a:cs typeface="Times New Roman" panose="02020603050405020304" pitchFamily="18" charset="0"/>
              </a:rPr>
              <a:t>походить від латинського </a:t>
            </a:r>
            <a:r>
              <a:rPr lang="de-DE" sz="2600" dirty="0" err="1">
                <a:latin typeface="Times New Roman" panose="02020603050405020304" pitchFamily="18" charset="0"/>
                <a:cs typeface="Times New Roman" panose="02020603050405020304" pitchFamily="18" charset="0"/>
              </a:rPr>
              <a:t>intellectus</a:t>
            </a:r>
            <a:r>
              <a:rPr lang="de-DE" sz="2600" dirty="0">
                <a:latin typeface="Times New Roman" panose="02020603050405020304" pitchFamily="18" charset="0"/>
                <a:cs typeface="Times New Roman" panose="02020603050405020304" pitchFamily="18" charset="0"/>
              </a:rPr>
              <a:t> – </a:t>
            </a:r>
            <a:r>
              <a:rPr lang="uk-UA" sz="2600" dirty="0">
                <a:latin typeface="Times New Roman" panose="02020603050405020304" pitchFamily="18" charset="0"/>
                <a:cs typeface="Times New Roman" panose="02020603050405020304" pitchFamily="18" charset="0"/>
              </a:rPr>
              <a:t>що означає розум, розумові здібності людини. </a:t>
            </a:r>
          </a:p>
          <a:p>
            <a:pPr marL="0" indent="457200" algn="just">
              <a:lnSpc>
                <a:spcPct val="120000"/>
              </a:lnSpc>
              <a:buNone/>
            </a:pPr>
            <a:r>
              <a:rPr lang="uk-UA" sz="3100" dirty="0">
                <a:latin typeface="Times New Roman" panose="02020603050405020304" pitchFamily="18" charset="0"/>
                <a:cs typeface="Times New Roman" panose="02020603050405020304" pitchFamily="18" charset="0"/>
              </a:rPr>
              <a:t>Відповідно </a:t>
            </a:r>
            <a:r>
              <a:rPr lang="uk-UA" sz="3100" b="1" dirty="0">
                <a:latin typeface="Times New Roman" panose="02020603050405020304" pitchFamily="18" charset="0"/>
                <a:cs typeface="Times New Roman" panose="02020603050405020304" pitchFamily="18" charset="0"/>
              </a:rPr>
              <a:t>штучний інтелект (</a:t>
            </a:r>
            <a:r>
              <a:rPr lang="de-DE" sz="3100" b="1" dirty="0" err="1">
                <a:latin typeface="Times New Roman" panose="02020603050405020304" pitchFamily="18" charset="0"/>
                <a:cs typeface="Times New Roman" panose="02020603050405020304" pitchFamily="18" charset="0"/>
              </a:rPr>
              <a:t>artificial</a:t>
            </a:r>
            <a:r>
              <a:rPr lang="de-DE" sz="3100" b="1" dirty="0">
                <a:latin typeface="Times New Roman" panose="02020603050405020304" pitchFamily="18" charset="0"/>
                <a:cs typeface="Times New Roman" panose="02020603050405020304" pitchFamily="18" charset="0"/>
              </a:rPr>
              <a:t> </a:t>
            </a:r>
            <a:r>
              <a:rPr lang="de-DE" sz="3100" b="1" dirty="0" err="1">
                <a:latin typeface="Times New Roman" panose="02020603050405020304" pitchFamily="18" charset="0"/>
                <a:cs typeface="Times New Roman" panose="02020603050405020304" pitchFamily="18" charset="0"/>
              </a:rPr>
              <a:t>intelligence</a:t>
            </a:r>
            <a:r>
              <a:rPr lang="de-DE" sz="3100" b="1" dirty="0">
                <a:latin typeface="Times New Roman" panose="02020603050405020304" pitchFamily="18" charset="0"/>
                <a:cs typeface="Times New Roman" panose="02020603050405020304" pitchFamily="18" charset="0"/>
              </a:rPr>
              <a:t>) – </a:t>
            </a:r>
            <a:r>
              <a:rPr lang="uk-UA" sz="3100" b="1" dirty="0">
                <a:latin typeface="Times New Roman" panose="02020603050405020304" pitchFamily="18" charset="0"/>
                <a:cs typeface="Times New Roman" panose="02020603050405020304" pitchFamily="18" charset="0"/>
              </a:rPr>
              <a:t>ШІ (</a:t>
            </a:r>
            <a:r>
              <a:rPr lang="de-DE" sz="3100" b="1" dirty="0">
                <a:latin typeface="Times New Roman" panose="02020603050405020304" pitchFamily="18" charset="0"/>
                <a:cs typeface="Times New Roman" panose="02020603050405020304" pitchFamily="18" charset="0"/>
              </a:rPr>
              <a:t>AI)</a:t>
            </a:r>
            <a:r>
              <a:rPr lang="de-DE" sz="3100" dirty="0">
                <a:latin typeface="Times New Roman" panose="02020603050405020304" pitchFamily="18" charset="0"/>
                <a:cs typeface="Times New Roman" panose="02020603050405020304" pitchFamily="18" charset="0"/>
              </a:rPr>
              <a:t> </a:t>
            </a:r>
            <a:r>
              <a:rPr lang="uk-UA" sz="3100" dirty="0">
                <a:latin typeface="Times New Roman" panose="02020603050405020304" pitchFamily="18" charset="0"/>
                <a:cs typeface="Times New Roman" panose="02020603050405020304" pitchFamily="18" charset="0"/>
              </a:rPr>
              <a:t>зазвичай тлумачиться як властивість автоматичних систем брати на себе окремі функції інтелекту людини, наприклад, вибирати і приймати </a:t>
            </a:r>
            <a:r>
              <a:rPr lang="uk-UA" sz="3100" b="1" i="1" dirty="0">
                <a:latin typeface="Times New Roman" panose="02020603050405020304" pitchFamily="18" charset="0"/>
                <a:cs typeface="Times New Roman" panose="02020603050405020304" pitchFamily="18" charset="0"/>
              </a:rPr>
              <a:t>оптимальні </a:t>
            </a:r>
            <a:r>
              <a:rPr lang="uk-UA" sz="3100" dirty="0">
                <a:latin typeface="Times New Roman" panose="02020603050405020304" pitchFamily="18" charset="0"/>
                <a:cs typeface="Times New Roman" panose="02020603050405020304" pitchFamily="18" charset="0"/>
              </a:rPr>
              <a:t>рішення на основі раніше   отриманого </a:t>
            </a:r>
            <a:r>
              <a:rPr lang="uk-UA" sz="3100" b="1" i="1" dirty="0">
                <a:latin typeface="Times New Roman" panose="02020603050405020304" pitchFamily="18" charset="0"/>
                <a:cs typeface="Times New Roman" panose="02020603050405020304" pitchFamily="18" charset="0"/>
              </a:rPr>
              <a:t>досвіду</a:t>
            </a:r>
            <a:r>
              <a:rPr lang="uk-UA" sz="3100" i="1" dirty="0">
                <a:latin typeface="Times New Roman" panose="02020603050405020304" pitchFamily="18" charset="0"/>
                <a:cs typeface="Times New Roman" panose="02020603050405020304" pitchFamily="18" charset="0"/>
              </a:rPr>
              <a:t> і </a:t>
            </a:r>
            <a:r>
              <a:rPr lang="uk-UA" sz="3100" b="1" i="1" dirty="0">
                <a:latin typeface="Times New Roman" panose="02020603050405020304" pitchFamily="18" charset="0"/>
                <a:cs typeface="Times New Roman" panose="02020603050405020304" pitchFamily="18" charset="0"/>
              </a:rPr>
              <a:t>раціонального аналізу</a:t>
            </a:r>
            <a:r>
              <a:rPr lang="uk-UA" sz="3100" dirty="0">
                <a:latin typeface="Times New Roman" panose="02020603050405020304" pitchFamily="18" charset="0"/>
                <a:cs typeface="Times New Roman" panose="02020603050405020304" pitchFamily="18" charset="0"/>
              </a:rPr>
              <a:t> зовнішніх впливів.</a:t>
            </a:r>
          </a:p>
        </p:txBody>
      </p:sp>
    </p:spTree>
    <p:extLst>
      <p:ext uri="{BB962C8B-B14F-4D97-AF65-F5344CB8AC3E}">
        <p14:creationId xmlns:p14="http://schemas.microsoft.com/office/powerpoint/2010/main" val="179370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3883" y="319596"/>
            <a:ext cx="11212497" cy="6276513"/>
          </a:xfrm>
        </p:spPr>
        <p:txBody>
          <a:bodyPr>
            <a:normAutofit fontScale="55000" lnSpcReduction="20000"/>
          </a:bodyPr>
          <a:lstStyle/>
          <a:p>
            <a:pPr marL="0" indent="0">
              <a:buNone/>
            </a:pPr>
            <a:endParaRPr lang="uk-UA" i="1" dirty="0"/>
          </a:p>
          <a:p>
            <a:pPr marL="0" indent="457200">
              <a:lnSpc>
                <a:spcPct val="120000"/>
              </a:lnSpc>
              <a:buNone/>
            </a:pPr>
            <a:r>
              <a:rPr lang="uk-UA" sz="3600" b="1" dirty="0">
                <a:latin typeface="Times New Roman" panose="02020603050405020304" pitchFamily="18" charset="0"/>
                <a:cs typeface="Times New Roman" panose="02020603050405020304" pitchFamily="18" charset="0"/>
              </a:rPr>
              <a:t>Штучний інтелект</a:t>
            </a:r>
            <a:r>
              <a:rPr lang="uk-UA" sz="3600" dirty="0">
                <a:latin typeface="Times New Roman" panose="02020603050405020304" pitchFamily="18" charset="0"/>
                <a:cs typeface="Times New Roman" panose="02020603050405020304" pitchFamily="18" charset="0"/>
              </a:rPr>
              <a:t> - область досліджень, орієнтованих на розробку комп'ютерних програм, здатних виконувати функції, зазвичай асоціюються з інтелектуальними діями людини: аналіз, навчання, планування, рішення, творчість. </a:t>
            </a:r>
          </a:p>
          <a:p>
            <a:pPr marL="0" indent="457200">
              <a:lnSpc>
                <a:spcPct val="120000"/>
              </a:lnSpc>
              <a:buNone/>
            </a:pPr>
            <a:r>
              <a:rPr lang="uk-UA" sz="3600" dirty="0">
                <a:latin typeface="Times New Roman" panose="02020603050405020304" pitchFamily="18" charset="0"/>
                <a:cs typeface="Times New Roman" panose="02020603050405020304" pitchFamily="18" charset="0"/>
              </a:rPr>
              <a:t>Найбільш продуктивні напрямки робіт зі штучного інтелекту пов'язані з розробками: </a:t>
            </a:r>
          </a:p>
          <a:p>
            <a:pPr>
              <a:lnSpc>
                <a:spcPct val="120000"/>
              </a:lnSpc>
              <a:buFont typeface="Wingdings" panose="05000000000000000000" pitchFamily="2" charset="2"/>
              <a:buChar char="§"/>
            </a:pPr>
            <a:r>
              <a:rPr lang="uk-UA" sz="3600" b="1" dirty="0">
                <a:latin typeface="Times New Roman" panose="02020603050405020304" pitchFamily="18" charset="0"/>
                <a:cs typeface="Times New Roman" panose="02020603050405020304" pitchFamily="18" charset="0"/>
              </a:rPr>
              <a:t>експертних систем </a:t>
            </a:r>
            <a:r>
              <a:rPr lang="uk-UA" sz="3600" dirty="0">
                <a:latin typeface="Times New Roman" panose="02020603050405020304" pitchFamily="18" charset="0"/>
                <a:cs typeface="Times New Roman" panose="02020603050405020304" pitchFamily="18" charset="0"/>
              </a:rPr>
              <a:t>(що дозволяють працівникам середньої кваліфікації приймати рішення, доступні вузьким спеціалістам), </a:t>
            </a:r>
          </a:p>
          <a:p>
            <a:pPr>
              <a:lnSpc>
                <a:spcPct val="120000"/>
              </a:lnSpc>
              <a:buFont typeface="Wingdings" panose="05000000000000000000" pitchFamily="2" charset="2"/>
              <a:buChar char="§"/>
            </a:pPr>
            <a:r>
              <a:rPr lang="uk-UA" sz="3600" b="1" dirty="0">
                <a:latin typeface="Times New Roman" panose="02020603050405020304" pitchFamily="18" charset="0"/>
                <a:cs typeface="Times New Roman" panose="02020603050405020304" pitchFamily="18" charset="0"/>
              </a:rPr>
              <a:t>баз даних </a:t>
            </a:r>
            <a:r>
              <a:rPr lang="uk-UA" sz="3600" dirty="0">
                <a:latin typeface="Times New Roman" panose="02020603050405020304" pitchFamily="18" charset="0"/>
                <a:cs typeface="Times New Roman" panose="02020603050405020304" pitchFamily="18" charset="0"/>
              </a:rPr>
              <a:t>(що дозволяють різними способами аналізувати інформацію і вибирати варіанти, оцінюючи наслідки прийнятих рішень), </a:t>
            </a:r>
          </a:p>
          <a:p>
            <a:pPr>
              <a:lnSpc>
                <a:spcPct val="120000"/>
              </a:lnSpc>
              <a:buFont typeface="Wingdings" panose="05000000000000000000" pitchFamily="2" charset="2"/>
              <a:buChar char="§"/>
            </a:pPr>
            <a:r>
              <a:rPr lang="uk-UA" sz="3600" b="1" dirty="0">
                <a:latin typeface="Times New Roman" panose="02020603050405020304" pitchFamily="18" charset="0"/>
                <a:cs typeface="Times New Roman" panose="02020603050405020304" pitchFamily="18" charset="0"/>
              </a:rPr>
              <a:t>дослідних моделей </a:t>
            </a:r>
            <a:r>
              <a:rPr lang="uk-UA" sz="3600" dirty="0">
                <a:latin typeface="Times New Roman" panose="02020603050405020304" pitchFamily="18" charset="0"/>
                <a:cs typeface="Times New Roman" panose="02020603050405020304" pitchFamily="18" charset="0"/>
              </a:rPr>
              <a:t>(що дозволяють </a:t>
            </a:r>
            <a:r>
              <a:rPr lang="uk-UA" sz="3600" dirty="0" err="1">
                <a:latin typeface="Times New Roman" panose="02020603050405020304" pitchFamily="18" charset="0"/>
                <a:cs typeface="Times New Roman" panose="02020603050405020304" pitchFamily="18" charset="0"/>
              </a:rPr>
              <a:t>візуалізувати</a:t>
            </a:r>
            <a:r>
              <a:rPr lang="uk-UA" sz="3600" dirty="0">
                <a:latin typeface="Times New Roman" panose="02020603050405020304" pitchFamily="18" charset="0"/>
                <a:cs typeface="Times New Roman" panose="02020603050405020304" pitchFamily="18" charset="0"/>
              </a:rPr>
              <a:t> реальність, недоступну безпосередньому спостереженню)</a:t>
            </a:r>
            <a:endParaRPr lang="uk-UA" sz="3600" i="1" dirty="0">
              <a:latin typeface="Times New Roman" panose="02020603050405020304" pitchFamily="18" charset="0"/>
              <a:cs typeface="Times New Roman" panose="02020603050405020304" pitchFamily="18" charset="0"/>
            </a:endParaRPr>
          </a:p>
          <a:p>
            <a:pPr marL="0" indent="457200">
              <a:lnSpc>
                <a:spcPct val="120000"/>
              </a:lnSpc>
              <a:buNone/>
            </a:pPr>
            <a:r>
              <a:rPr lang="uk-UA" i="1" dirty="0">
                <a:latin typeface="Times New Roman" panose="02020603050405020304" pitchFamily="18" charset="0"/>
                <a:cs typeface="Times New Roman" panose="02020603050405020304" pitchFamily="18" charset="0"/>
              </a:rPr>
              <a:t>Однак точного визначення цієї науки не існує, так як в філософії не вирішене питання про природу і статус людського інтелекту. Немає і точного критерію досягнення комп'ютерами «розумності», хоча на зорі штучного інтелекту був запропонований ряд гіпотез. (Див.: </a:t>
            </a:r>
            <a:r>
              <a:rPr lang="de-DE" i="1" dirty="0">
                <a:latin typeface="Times New Roman" panose="02020603050405020304" pitchFamily="18" charset="0"/>
                <a:cs typeface="Times New Roman" panose="02020603050405020304" pitchFamily="18" charset="0"/>
              </a:rPr>
              <a:t>Http: //ru.wikipedia.org/</a:t>
            </a:r>
            <a:r>
              <a:rPr lang="de-DE" i="1" dirty="0" err="1">
                <a:latin typeface="Times New Roman" panose="02020603050405020304" pitchFamily="18" charset="0"/>
                <a:cs typeface="Times New Roman" panose="02020603050405020304" pitchFamily="18" charset="0"/>
              </a:rPr>
              <a:t>wiki</a:t>
            </a:r>
            <a:r>
              <a:rPr lang="de-DE" i="1" dirty="0">
                <a:latin typeface="Times New Roman" panose="02020603050405020304" pitchFamily="18" charset="0"/>
                <a:cs typeface="Times New Roman" panose="02020603050405020304" pitchFamily="18" charset="0"/>
              </a:rPr>
              <a:t>/A.I.)</a:t>
            </a:r>
            <a:endParaRPr lang="uk-UA" i="1" dirty="0">
              <a:latin typeface="Times New Roman" panose="02020603050405020304" pitchFamily="18" charset="0"/>
              <a:cs typeface="Times New Roman" panose="02020603050405020304" pitchFamily="18" charset="0"/>
            </a:endParaRPr>
          </a:p>
          <a:p>
            <a:pPr marL="0" indent="457200">
              <a:lnSpc>
                <a:spcPct val="120000"/>
              </a:lnSpc>
              <a:buNone/>
            </a:pPr>
            <a:r>
              <a:rPr lang="uk-UA" dirty="0">
                <a:latin typeface="Times New Roman" panose="02020603050405020304" pitchFamily="18" charset="0"/>
                <a:cs typeface="Times New Roman" panose="02020603050405020304" pitchFamily="18" charset="0"/>
              </a:rPr>
              <a:t>Штучний інтелект </a:t>
            </a:r>
            <a:r>
              <a:rPr lang="uk-UA" dirty="0" err="1">
                <a:latin typeface="Times New Roman" panose="02020603050405020304" pitchFamily="18" charset="0"/>
                <a:cs typeface="Times New Roman" panose="02020603050405020304" pitchFamily="18" charset="0"/>
              </a:rPr>
              <a:t>найбезпосереднішим</a:t>
            </a:r>
            <a:r>
              <a:rPr lang="uk-UA" dirty="0">
                <a:latin typeface="Times New Roman" panose="02020603050405020304" pitchFamily="18" charset="0"/>
                <a:cs typeface="Times New Roman" panose="02020603050405020304" pitchFamily="18" charset="0"/>
              </a:rPr>
              <a:t> чином пов'язаний з розвитком комп'ютерної техніки, що досягла вражаючих успіхів, і, по суті справи, породжений нею.</a:t>
            </a:r>
          </a:p>
          <a:p>
            <a:pPr marL="0" indent="457200">
              <a:lnSpc>
                <a:spcPct val="120000"/>
              </a:lnSpc>
              <a:buNone/>
            </a:pPr>
            <a:r>
              <a:rPr lang="uk-UA" i="1" dirty="0">
                <a:latin typeface="Times New Roman" panose="02020603050405020304" pitchFamily="18" charset="0"/>
                <a:cs typeface="Times New Roman" panose="02020603050405020304" pitchFamily="18" charset="0"/>
              </a:rPr>
              <a:t>Але всю суть штучного інтелекту не можна зводити лише до машин. Це комплексна наука, чималу роль в якій грають інші науки, так чи інакше пов'язані з самим поняттям інтелекту. Зокрема, чимала роль належить </a:t>
            </a:r>
            <a:r>
              <a:rPr lang="uk-UA" b="1" i="1" dirty="0">
                <a:latin typeface="Times New Roman" panose="02020603050405020304" pitchFamily="18" charset="0"/>
                <a:cs typeface="Times New Roman" panose="02020603050405020304" pitchFamily="18" charset="0"/>
              </a:rPr>
              <a:t>лінгвістиці</a:t>
            </a:r>
            <a:r>
              <a:rPr lang="uk-UA" i="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0" indent="457200">
              <a:lnSpc>
                <a:spcPct val="120000"/>
              </a:lnSpc>
              <a:buNone/>
            </a:pPr>
            <a:endParaRPr lang="uk-UA" dirty="0"/>
          </a:p>
        </p:txBody>
      </p:sp>
    </p:spTree>
    <p:extLst>
      <p:ext uri="{BB962C8B-B14F-4D97-AF65-F5344CB8AC3E}">
        <p14:creationId xmlns:p14="http://schemas.microsoft.com/office/powerpoint/2010/main" val="104547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ШІ і алгоритм</a:t>
            </a:r>
          </a:p>
        </p:txBody>
      </p:sp>
      <p:sp>
        <p:nvSpPr>
          <p:cNvPr id="3" name="Объект 2"/>
          <p:cNvSpPr>
            <a:spLocks noGrp="1"/>
          </p:cNvSpPr>
          <p:nvPr>
            <p:ph idx="1"/>
          </p:nvPr>
        </p:nvSpPr>
        <p:spPr>
          <a:xfrm>
            <a:off x="900344" y="1399496"/>
            <a:ext cx="10515600" cy="4566297"/>
          </a:xfrm>
        </p:spPr>
        <p:txBody>
          <a:bodyPr>
            <a:normAutofit fontScale="62500" lnSpcReduction="20000"/>
          </a:bodyPr>
          <a:lstStyle/>
          <a:p>
            <a:pPr marL="0" indent="457200" algn="just">
              <a:lnSpc>
                <a:spcPct val="120000"/>
              </a:lnSpc>
              <a:spcBef>
                <a:spcPts val="0"/>
              </a:spcBef>
              <a:buNone/>
            </a:pPr>
            <a:r>
              <a:rPr lang="uk-UA" dirty="0"/>
              <a:t> </a:t>
            </a:r>
            <a:r>
              <a:rPr lang="uk-UA" b="1" dirty="0">
                <a:latin typeface="Times New Roman" panose="02020603050405020304" pitchFamily="18" charset="0"/>
                <a:cs typeface="Times New Roman" panose="02020603050405020304" pitchFamily="18" charset="0"/>
              </a:rPr>
              <a:t>Алгоритм - це набір письмових інструкцій, яким машина повинна виконувати для виконання певних команд</a:t>
            </a:r>
            <a:r>
              <a:rPr lang="uk-UA" dirty="0">
                <a:latin typeface="Times New Roman" panose="02020603050405020304" pitchFamily="18" charset="0"/>
                <a:cs typeface="Times New Roman" panose="02020603050405020304" pitchFamily="18" charset="0"/>
              </a:rPr>
              <a:t>. </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Будь -яка комп’ютерна система базується на алгоритмах. Він реагує на певні команди, але лінійно. </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З цієї причини штучний інтелект можливий завдяки так званим інтелектуальним алгоритмам, які дозволяють машині реагувати на команди, але не лінійно. Тобто самі алгоритми дають системі можливість інтерпретувати ситуації та дані, реагуючи по-різному в кожному конкретному випадку. Логіка та математика. На цьому ґрунтується ефективний штучний інтелект.</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Машина має штучний інтелект тільки і виключно, коли запрограмовані в ній алгоритми дозволяють їй розробляти обчислення не тільки для реагування на команди, але й </a:t>
            </a:r>
            <a:r>
              <a:rPr lang="uk-UA" b="1" dirty="0">
                <a:latin typeface="Times New Roman" panose="02020603050405020304" pitchFamily="18" charset="0"/>
                <a:cs typeface="Times New Roman" panose="02020603050405020304" pitchFamily="18" charset="0"/>
              </a:rPr>
              <a:t>вчитися з ситуацій, яким ви піддаєтесь</a:t>
            </a:r>
            <a:r>
              <a:rPr lang="uk-UA" dirty="0">
                <a:latin typeface="Times New Roman" panose="02020603050405020304" pitchFamily="18" charset="0"/>
                <a:cs typeface="Times New Roman" panose="02020603050405020304" pitchFamily="18" charset="0"/>
              </a:rPr>
              <a:t>, оскільки кожен розрахунок, який він виконує, дає інформацію, яку він зберігає для майбутніх ситуацій.</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Штучний інтелект - це будь -який обчислювальний пристрій, здатний сприймати своє оточення та реагувати на нього конкретними діями, щоб максимально збільшити ймовірність досягнення своїх цілей</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0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64180"/>
          </a:xfrm>
        </p:spPr>
        <p:txBody>
          <a:bodyPr>
            <a:normAutofit fontScale="90000"/>
          </a:bodyPr>
          <a:lstStyle/>
          <a:p>
            <a:r>
              <a:rPr lang="uk-UA" sz="3600" dirty="0">
                <a:latin typeface="Times New Roman" panose="02020603050405020304" pitchFamily="18" charset="0"/>
                <a:cs typeface="Times New Roman" panose="02020603050405020304" pitchFamily="18" charset="0"/>
              </a:rPr>
              <a:t>Існує кілька напрямів створення штучного інтелекту: </a:t>
            </a:r>
            <a:br>
              <a:rPr lang="uk-UA" dirty="0"/>
            </a:br>
            <a:endParaRPr lang="uk-UA" dirty="0"/>
          </a:p>
        </p:txBody>
      </p:sp>
      <p:sp>
        <p:nvSpPr>
          <p:cNvPr id="3" name="Объект 2"/>
          <p:cNvSpPr>
            <a:spLocks noGrp="1"/>
          </p:cNvSpPr>
          <p:nvPr>
            <p:ph idx="1"/>
          </p:nvPr>
        </p:nvSpPr>
        <p:spPr>
          <a:xfrm>
            <a:off x="838200" y="1429306"/>
            <a:ext cx="10515600" cy="4747657"/>
          </a:xfrm>
        </p:spPr>
        <p:txBody>
          <a:bodyPr>
            <a:normAutofit/>
          </a:bodyPr>
          <a:lstStyle/>
          <a:p>
            <a:r>
              <a:rPr lang="uk-UA" dirty="0">
                <a:latin typeface="Times New Roman" panose="02020603050405020304" pitchFamily="18" charset="0"/>
                <a:cs typeface="Times New Roman" panose="02020603050405020304" pitchFamily="18" charset="0"/>
              </a:rPr>
              <a:t>створення комп’ютерних систем, що імітують діяльність людини (наприклад, емоції, мовлення, жести, відчуття, творчість тощо); </a:t>
            </a:r>
          </a:p>
          <a:p>
            <a:r>
              <a:rPr lang="uk-UA" dirty="0">
                <a:latin typeface="Times New Roman" panose="02020603050405020304" pitchFamily="18" charset="0"/>
                <a:cs typeface="Times New Roman" panose="02020603050405020304" pitchFamily="18" charset="0"/>
              </a:rPr>
              <a:t>створення комп’ютерних систем на основі використання біологічних елементів (наприклад, нейрокомп’ютер, </a:t>
            </a:r>
            <a:r>
              <a:rPr lang="uk-UA" dirty="0" err="1">
                <a:latin typeface="Times New Roman" panose="02020603050405020304" pitchFamily="18" charset="0"/>
                <a:cs typeface="Times New Roman" panose="02020603050405020304" pitchFamily="18" charset="0"/>
              </a:rPr>
              <a:t>біокомп’ютер</a:t>
            </a:r>
            <a:r>
              <a:rPr lang="uk-UA"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створення комп’ютерних систем, які імітують логічне мислення людини на основі використання систем логічного програмування;</a:t>
            </a:r>
          </a:p>
          <a:p>
            <a:r>
              <a:rPr lang="uk-UA" dirty="0">
                <a:latin typeface="Times New Roman" panose="02020603050405020304" pitchFamily="18" charset="0"/>
                <a:cs typeface="Times New Roman" panose="02020603050405020304" pitchFamily="18" charset="0"/>
              </a:rPr>
              <a:t>створення комп’ютерних систем, які будуть так званими інтелектуальними агентами, що сприймають навколишній світ за допомогою датчиків і впливають на об’єкти в навколишньому середовищі за допомогою деяких механізмів. </a:t>
            </a:r>
          </a:p>
          <a:p>
            <a:endParaRPr lang="uk-UA" dirty="0"/>
          </a:p>
        </p:txBody>
      </p:sp>
    </p:spTree>
    <p:extLst>
      <p:ext uri="{BB962C8B-B14F-4D97-AF65-F5344CB8AC3E}">
        <p14:creationId xmlns:p14="http://schemas.microsoft.com/office/powerpoint/2010/main" val="185660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latin typeface="Times New Roman" panose="02020603050405020304" pitchFamily="18" charset="0"/>
                <a:cs typeface="Times New Roman" panose="02020603050405020304" pitchFamily="18" charset="0"/>
              </a:rPr>
              <a:t>Сьогодні дослідження в галузі штучного інтелекту орієнтовано на такі сфери використання:</a:t>
            </a:r>
          </a:p>
        </p:txBody>
      </p:sp>
      <p:sp>
        <p:nvSpPr>
          <p:cNvPr id="3" name="Объект 2"/>
          <p:cNvSpPr>
            <a:spLocks noGrp="1"/>
          </p:cNvSpPr>
          <p:nvPr>
            <p:ph idx="1"/>
          </p:nvPr>
        </p:nvSpPr>
        <p:spPr>
          <a:xfrm>
            <a:off x="838200" y="1473693"/>
            <a:ext cx="10515600" cy="4703270"/>
          </a:xfrm>
        </p:spPr>
        <p:txBody>
          <a:bodyPr>
            <a:normAutofit fontScale="62500" lnSpcReduction="20000"/>
          </a:bodyPr>
          <a:lstStyle/>
          <a:p>
            <a:pPr marL="0" indent="0">
              <a:buNone/>
            </a:pPr>
            <a:endParaRPr lang="uk-UA" dirty="0"/>
          </a:p>
          <a:p>
            <a:r>
              <a:rPr lang="ru-RU" b="1" dirty="0" err="1">
                <a:latin typeface="Times New Roman" panose="02020603050405020304" pitchFamily="18" charset="0"/>
                <a:cs typeface="Times New Roman" panose="02020603050405020304" pitchFamily="18" charset="0"/>
              </a:rPr>
              <a:t>Машинне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навчання</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алгоритми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навчаються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Глибоке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навчання</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штучних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нейронних</a:t>
            </a:r>
            <a:r>
              <a:rPr lang="ru-RU" dirty="0">
                <a:latin typeface="Times New Roman" panose="02020603050405020304" pitchFamily="18" charset="0"/>
                <a:cs typeface="Times New Roman" panose="02020603050405020304" pitchFamily="18" charset="0"/>
              </a:rPr>
              <a:t> мереж;</a:t>
            </a:r>
          </a:p>
          <a:p>
            <a:r>
              <a:rPr lang="uk-UA" b="1" dirty="0">
                <a:latin typeface="Times New Roman" panose="02020603050405020304" pitchFamily="18" charset="0"/>
                <a:cs typeface="Times New Roman" panose="02020603050405020304" pitchFamily="18" charset="0"/>
              </a:rPr>
              <a:t>Розпізнавання образів </a:t>
            </a:r>
            <a:r>
              <a:rPr lang="uk-UA" dirty="0">
                <a:latin typeface="Times New Roman" panose="02020603050405020304" pitchFamily="18" charset="0"/>
                <a:cs typeface="Times New Roman" panose="02020603050405020304" pitchFamily="18" charset="0"/>
              </a:rPr>
              <a:t>(текстів, мови, графічних зображень, емоцій, запахів, шумів тощо) — наприклад, аналіз аерокосмічних фотографій, геодезичних карт, перетворення графічних зображень сканованих текстів у текстовий документ; </a:t>
            </a:r>
          </a:p>
          <a:p>
            <a:r>
              <a:rPr lang="uk-UA" b="1" dirty="0">
                <a:latin typeface="Times New Roman" panose="02020603050405020304" pitchFamily="18" charset="0"/>
                <a:cs typeface="Times New Roman" panose="02020603050405020304" pitchFamily="18" charset="0"/>
              </a:rPr>
              <a:t>Обробка природної мови</a:t>
            </a:r>
            <a:r>
              <a:rPr lang="uk-UA" dirty="0">
                <a:latin typeface="Times New Roman" panose="02020603050405020304" pitchFamily="18" charset="0"/>
                <a:cs typeface="Times New Roman" panose="02020603050405020304" pitchFamily="18" charset="0"/>
              </a:rPr>
              <a:t>;  </a:t>
            </a:r>
          </a:p>
          <a:p>
            <a:r>
              <a:rPr lang="uk-UA" b="1" dirty="0">
                <a:latin typeface="Times New Roman" panose="02020603050405020304" pitchFamily="18" charset="0"/>
                <a:cs typeface="Times New Roman" panose="02020603050405020304" pitchFamily="18" charset="0"/>
              </a:rPr>
              <a:t>Аналітична діяльність, експертні системи </a:t>
            </a:r>
            <a:r>
              <a:rPr lang="uk-UA" dirty="0">
                <a:latin typeface="Times New Roman" panose="02020603050405020304" pitchFamily="18" charset="0"/>
                <a:cs typeface="Times New Roman" panose="02020603050405020304" pitchFamily="18" charset="0"/>
              </a:rPr>
              <a:t>— наприклад, підбір квитків на транспорт з пересадками, прокладання оптимального маршруту по карті, діагностика захворювань, автопілот літака та автотранспорту, управління ядерним реактором; </a:t>
            </a:r>
          </a:p>
          <a:p>
            <a:r>
              <a:rPr lang="uk-UA" b="1" dirty="0">
                <a:latin typeface="Times New Roman" panose="02020603050405020304" pitchFamily="18" charset="0"/>
                <a:cs typeface="Times New Roman" panose="02020603050405020304" pitchFamily="18" charset="0"/>
              </a:rPr>
              <a:t>Інтелектуальні системи інформаційної безпеки </a:t>
            </a:r>
            <a:r>
              <a:rPr lang="uk-UA" dirty="0">
                <a:latin typeface="Times New Roman" panose="02020603050405020304" pitchFamily="18" charset="0"/>
                <a:cs typeface="Times New Roman" panose="02020603050405020304" pitchFamily="18" charset="0"/>
              </a:rPr>
              <a:t>— наприклад, розпізнавання та захист від комп’ютерних вірусів, кібератак, програми інтелектуального захисту банківських систем тощо; </a:t>
            </a:r>
          </a:p>
          <a:p>
            <a:r>
              <a:rPr lang="uk-UA" b="1" dirty="0">
                <a:latin typeface="Times New Roman" panose="02020603050405020304" pitchFamily="18" charset="0"/>
                <a:cs typeface="Times New Roman" panose="02020603050405020304" pitchFamily="18" charset="0"/>
              </a:rPr>
              <a:t>Робототехніка</a:t>
            </a:r>
            <a:r>
              <a:rPr lang="uk-UA" dirty="0">
                <a:latin typeface="Times New Roman" panose="02020603050405020304" pitchFamily="18" charset="0"/>
                <a:cs typeface="Times New Roman" panose="02020603050405020304" pitchFamily="18" charset="0"/>
              </a:rPr>
              <a:t> — створення і застосування роботів (технічних пристроїв для автоматизації людської праці), наприклад, на конвеєрних лініях виробництва автомобілів, у труднодоступних місцях вугільних шахт, у небезпечних для людини місцях атомного виробництва, військовій справі тощо; </a:t>
            </a:r>
          </a:p>
          <a:p>
            <a:r>
              <a:rPr lang="uk-UA" b="1" dirty="0">
                <a:latin typeface="Times New Roman" panose="02020603050405020304" pitchFamily="18" charset="0"/>
                <a:cs typeface="Times New Roman" panose="02020603050405020304" pitchFamily="18" charset="0"/>
              </a:rPr>
              <a:t>Творчість та ігри </a:t>
            </a:r>
            <a:r>
              <a:rPr lang="uk-UA" dirty="0">
                <a:latin typeface="Times New Roman" panose="02020603050405020304" pitchFamily="18" charset="0"/>
                <a:cs typeface="Times New Roman" panose="02020603050405020304" pitchFamily="18" charset="0"/>
              </a:rPr>
              <a:t>— наприклад, створення комп’ютерної музики та малювання картин, комп’ютерних програм гри в шахи, розробка інтелектуальних пристроїв-іграшок (</a:t>
            </a:r>
            <a:r>
              <a:rPr lang="uk-UA" dirty="0" err="1">
                <a:latin typeface="Times New Roman" panose="02020603050405020304" pitchFamily="18" charset="0"/>
                <a:cs typeface="Times New Roman" panose="02020603050405020304" pitchFamily="18" charset="0"/>
              </a:rPr>
              <a:t>томагочі</a:t>
            </a:r>
            <a:r>
              <a:rPr lang="uk-UA" dirty="0">
                <a:latin typeface="Times New Roman" panose="02020603050405020304" pitchFamily="18" charset="0"/>
                <a:cs typeface="Times New Roman" panose="02020603050405020304" pitchFamily="18" charset="0"/>
              </a:rPr>
              <a:t>). </a:t>
            </a:r>
          </a:p>
          <a:p>
            <a:pPr marL="0" indent="0">
              <a:buNone/>
            </a:pPr>
            <a:r>
              <a:rPr lang="uk-UA" dirty="0">
                <a:latin typeface="Times New Roman" panose="02020603050405020304" pitchFamily="18" charset="0"/>
                <a:cs typeface="Times New Roman" panose="02020603050405020304" pitchFamily="18" charset="0"/>
                <a:hlinkClick r:id="rId2"/>
              </a:rPr>
              <a:t> </a:t>
            </a:r>
            <a:r>
              <a:rPr lang="de-DE" dirty="0">
                <a:latin typeface="Times New Roman" panose="02020603050405020304" pitchFamily="18" charset="0"/>
                <a:cs typeface="Times New Roman" panose="02020603050405020304" pitchFamily="18" charset="0"/>
                <a:hlinkClick r:id="rId2"/>
              </a:rPr>
              <a:t>https://youtu.be/JueHPpwfVCg</a:t>
            </a:r>
            <a:r>
              <a:rPr lang="uk-UA" dirty="0">
                <a:latin typeface="Times New Roman" panose="02020603050405020304" pitchFamily="18" charset="0"/>
                <a:cs typeface="Times New Roman" panose="02020603050405020304" pitchFamily="18" charset="0"/>
              </a:rPr>
              <a:t>  топ 5 українських розробок в області штучного інтелекту</a:t>
            </a:r>
          </a:p>
          <a:p>
            <a:endParaRPr lang="uk-UA" dirty="0"/>
          </a:p>
        </p:txBody>
      </p:sp>
    </p:spTree>
    <p:extLst>
      <p:ext uri="{BB962C8B-B14F-4D97-AF65-F5344CB8AC3E}">
        <p14:creationId xmlns:p14="http://schemas.microsoft.com/office/powerpoint/2010/main" val="6341181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1199</Words>
  <Application>Microsoft Office PowerPoint</Application>
  <PresentationFormat>Широкий екран</PresentationFormat>
  <Paragraphs>73</Paragraphs>
  <Slides>13</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13</vt:i4>
      </vt:variant>
    </vt:vector>
  </HeadingPairs>
  <TitlesOfParts>
    <vt:vector size="19" baseType="lpstr">
      <vt:lpstr>Arial</vt:lpstr>
      <vt:lpstr>Calibri</vt:lpstr>
      <vt:lpstr>Calibri Light</vt:lpstr>
      <vt:lpstr>Times New Roman</vt:lpstr>
      <vt:lpstr>Wingdings</vt:lpstr>
      <vt:lpstr>Тема Office</vt:lpstr>
      <vt:lpstr>Базові поняття штучного інтелекту.</vt:lpstr>
      <vt:lpstr>Презентація PowerPoint</vt:lpstr>
      <vt:lpstr>Презентація PowerPoint</vt:lpstr>
      <vt:lpstr>Презентація PowerPoint</vt:lpstr>
      <vt:lpstr>Презентація PowerPoint</vt:lpstr>
      <vt:lpstr>Презентація PowerPoint</vt:lpstr>
      <vt:lpstr>ШІ і алгоритм</vt:lpstr>
      <vt:lpstr>Існує кілька напрямів створення штучного інтелекту:  </vt:lpstr>
      <vt:lpstr>Сьогодні дослідження в галузі штучного інтелекту орієнтовано на такі сфери використання:</vt:lpstr>
      <vt:lpstr>Складові штучного інтелекту</vt:lpstr>
      <vt:lpstr>Презентація PowerPoint</vt:lpstr>
      <vt:lpstr>Презентація PowerPoint</vt:lpstr>
      <vt:lpstr>Переваги ШІ: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Комп’ютерний аналіз текстових даних. Штучний інтелект.</dc:title>
  <dc:creator>Admin</dc:creator>
  <cp:lastModifiedBy>Оксана</cp:lastModifiedBy>
  <cp:revision>31</cp:revision>
  <dcterms:created xsi:type="dcterms:W3CDTF">2022-09-01T05:24:52Z</dcterms:created>
  <dcterms:modified xsi:type="dcterms:W3CDTF">2024-04-07T20:08:23Z</dcterms:modified>
</cp:coreProperties>
</file>