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6" r:id="rId15"/>
    <p:sldId id="257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71" r:id="rId34"/>
    <p:sldId id="272" r:id="rId3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6CD-F57A-4AEF-AB60-9977716303E0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007B-B9EC-477F-A325-7101E3F61F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23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6CD-F57A-4AEF-AB60-9977716303E0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007B-B9EC-477F-A325-7101E3F61F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253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6CD-F57A-4AEF-AB60-9977716303E0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007B-B9EC-477F-A325-7101E3F61F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07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6CD-F57A-4AEF-AB60-9977716303E0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007B-B9EC-477F-A325-7101E3F61F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58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6CD-F57A-4AEF-AB60-9977716303E0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007B-B9EC-477F-A325-7101E3F61F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11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6CD-F57A-4AEF-AB60-9977716303E0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007B-B9EC-477F-A325-7101E3F61F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068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6CD-F57A-4AEF-AB60-9977716303E0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007B-B9EC-477F-A325-7101E3F61F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805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6CD-F57A-4AEF-AB60-9977716303E0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007B-B9EC-477F-A325-7101E3F61F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97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6CD-F57A-4AEF-AB60-9977716303E0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007B-B9EC-477F-A325-7101E3F61F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2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6CD-F57A-4AEF-AB60-9977716303E0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007B-B9EC-477F-A325-7101E3F61F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85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96CD-F57A-4AEF-AB60-9977716303E0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007B-B9EC-477F-A325-7101E3F61F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14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96CD-F57A-4AEF-AB60-9977716303E0}" type="datetimeFigureOut">
              <a:rPr lang="uk-UA" smtClean="0"/>
              <a:t>26.03.2023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007B-B9EC-477F-A325-7101E3F61FD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71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library/collections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NLTP Python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нормалізованих даних для аналізу тексту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</a:t>
            </a:r>
            <a:r>
              <a:rPr lang="en-US" dirty="0"/>
              <a:t>8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07B2B6-04B8-45EC-91F1-1BC706B6E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7" y="0"/>
            <a:ext cx="3450635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1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445" y="152062"/>
            <a:ext cx="10515600" cy="67356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(TF)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018" y="903916"/>
            <a:ext cx="10515600" cy="5475626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</a:t>
            </a:r>
            <a:r>
              <a:rPr lang="de-D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(TF) –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терміну, яка вимірює наскільки часто зустрічається даний термін в обраному документі. Оскільки в великих документах термін буде зустрічатися більшу кількість раз ніж в маленьких, просто кількість знаходжень цього слова нам не вистачає. Тому використовують відносну частоту – відношення числа входження слова до загальної кількості слів в документі.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33" y="2842050"/>
            <a:ext cx="7658100" cy="942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36" y="3624748"/>
            <a:ext cx="8715375" cy="2771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945" y="2964841"/>
            <a:ext cx="38481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3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541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(IDF)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819" y="1109708"/>
            <a:ext cx="11700769" cy="5548543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Inverse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(IDF)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частотність документа, що вимірює важливість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конкретній колекції документів. Деякі слова, наприклад прийменники, зустрічаються в усіх документах дуже часто, хоча майже не мають впливу на сенс тексту. Оскільки під час обрахування частоти терміну, ми вважали кожен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рівнозначним, нам потрібно зменшити оцінку  у словах, які присутні у всіх документах. Для цього і обраховують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IDF.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значення відповідає логарифму від відношення загальної кількості документів в колекції, до кількості документів, в яких присутній обраний термін.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ваги словам,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противагу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955" t="23412" r="12882"/>
          <a:stretch/>
        </p:blipFill>
        <p:spPr>
          <a:xfrm>
            <a:off x="497149" y="3625267"/>
            <a:ext cx="6418556" cy="1074543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440509"/>
              </p:ext>
            </p:extLst>
          </p:nvPr>
        </p:nvGraphicFramePr>
        <p:xfrm>
          <a:off x="1018342" y="4741021"/>
          <a:ext cx="10155315" cy="169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Лист" r:id="rId4" imgW="7902117" imgH="998212" progId="Excel.Sheet.12">
                  <p:embed/>
                </p:oleObj>
              </mc:Choice>
              <mc:Fallback>
                <p:oleObj name="Лист" r:id="rId4" imgW="7902117" imgH="9982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8342" y="4741021"/>
                        <a:ext cx="10155315" cy="1696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705" y="3644800"/>
            <a:ext cx="4838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6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5011"/>
          </a:xfrm>
        </p:spPr>
        <p:txBody>
          <a:bodyPr>
            <a:noAutofit/>
          </a:bodyPr>
          <a:lstStyle/>
          <a:p>
            <a:pPr indent="457200">
              <a:lnSpc>
                <a:spcPct val="100000"/>
              </a:lnSpc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 та IDF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перемножуються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кожного слова і результат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 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статистичну міру оцінки важливості слова в документі, що є частиною колекції чи 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73" y="2681056"/>
            <a:ext cx="11327907" cy="26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3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для рішення: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1070021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Задати текст з 4 речень. Речення повинні мати різну кількість слів. Кілька слів мають повторюватись в різних реченнях.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 заданий текст створити список унікальних слів.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Розрахувати частоту кожного  терміну в  документах.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Розрахувати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частотність документів.</a:t>
            </a:r>
          </a:p>
          <a:p>
            <a:pPr marL="514350" indent="-514350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статистичну міру оцінки важливості слів в документах.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роботи оформити у текстовому файлі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uk-UA" dirty="0"/>
          </a:p>
          <a:p>
            <a:pPr marL="514350" indent="-51435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634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uk-UA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грами</a:t>
            </a:r>
            <a:endParaRPr lang="uk-UA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78316"/>
            <a:ext cx="9144000" cy="1379483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0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76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5141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Мішок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(Bag of Words)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тексту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будь-яка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порядок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de-DE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TF-IDF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статистична міру для оцінки важливості слова в документі.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якомусь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документах, 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документа.)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Мішок слів  і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r>
              <a:rPr lang="de-DE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зберігають ніякої інформації про контекст та структуру тексту. Для вирішення цієї проблеми можна використовувати більш витончений підхід який полягає у створенні словника з згрупованих слів –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комбінація з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послідовних елементів. 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Цими елементами зазвичай виступають слова, але можуть використовуватися й інші об’єкти, такі як букви, числа, цифри тощо. Під час аналізу за “граму” вважають саме слово. 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уніграма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грама, що складається з одного слова,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послідовність двох слів,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триграма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трьох слів і так далі</a:t>
            </a:r>
          </a:p>
        </p:txBody>
      </p:sp>
    </p:spTree>
    <p:extLst>
      <p:ext uri="{BB962C8B-B14F-4D97-AF65-F5344CB8AC3E}">
        <p14:creationId xmlns:p14="http://schemas.microsoft.com/office/powerpoint/2010/main" val="167947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648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задачах: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підказок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рядку). N-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N-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плагіату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Машинному перекладі.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Розпізнаванні мови.</a:t>
            </a:r>
          </a:p>
        </p:txBody>
      </p:sp>
    </p:spTree>
    <p:extLst>
      <p:ext uri="{BB962C8B-B14F-4D97-AF65-F5344CB8AC3E}">
        <p14:creationId xmlns:p14="http://schemas.microsoft.com/office/powerpoint/2010/main" val="199769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812" y="742549"/>
            <a:ext cx="10515600" cy="5693762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ідея полягає у спрощенні розпізнавання змісту контексту, шляхом збереження суміжних послідовностей слів в тексті, довжиною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більше є число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чи довше є грама, ти більше у нас контексту. Адже очевидно, що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уніграми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зазвичай не несуть у собі багато інформації про контекст, порівняно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триграмами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Наприклад для речення “Андрій не хотів би їсти яблука”.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Були б отриманні наступні </a:t>
            </a:r>
            <a:r>
              <a:rPr lang="uk-UA" dirty="0" err="1"/>
              <a:t>біграми</a:t>
            </a:r>
            <a:r>
              <a:rPr lang="uk-UA" dirty="0"/>
              <a:t>: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“Андрій не”, “не хотів”, “хотів би”, “би їсти”, “їсти яблука”. Або </a:t>
            </a:r>
            <a:r>
              <a:rPr lang="uk-UA" dirty="0" err="1"/>
              <a:t>триграми</a:t>
            </a:r>
            <a:r>
              <a:rPr lang="uk-UA" dirty="0"/>
              <a:t>: “Андрій не хотів”, “не хотів би”, “хотів би їсти”, “би їсти яблука”.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8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584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ngram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06602"/>
            <a:ext cx="5895975" cy="2638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105" y="4221563"/>
            <a:ext cx="8610600" cy="581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44" y="5062122"/>
            <a:ext cx="9829800" cy="533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401" y="5943971"/>
            <a:ext cx="9753600" cy="73342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3786187" y="3684233"/>
            <a:ext cx="1149797" cy="827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128991" y="1926454"/>
            <a:ext cx="3117724" cy="1185015"/>
          </a:xfrm>
          <a:custGeom>
            <a:avLst/>
            <a:gdLst>
              <a:gd name="connsiteX0" fmla="*/ 2842504 w 3117724"/>
              <a:gd name="connsiteY0" fmla="*/ 0 h 1185015"/>
              <a:gd name="connsiteX1" fmla="*/ 2869137 w 3117724"/>
              <a:gd name="connsiteY1" fmla="*/ 1109709 h 1185015"/>
              <a:gd name="connsiteX2" fmla="*/ 196959 w 3117724"/>
              <a:gd name="connsiteY2" fmla="*/ 1083076 h 1185015"/>
              <a:gd name="connsiteX3" fmla="*/ 188081 w 3117724"/>
              <a:gd name="connsiteY3" fmla="*/ 1065321 h 1185015"/>
              <a:gd name="connsiteX4" fmla="*/ 90426 w 3117724"/>
              <a:gd name="connsiteY4" fmla="*/ 1083076 h 1185015"/>
              <a:gd name="connsiteX5" fmla="*/ 90426 w 3117724"/>
              <a:gd name="connsiteY5" fmla="*/ 1083076 h 118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7724" h="1185015">
                <a:moveTo>
                  <a:pt x="2842504" y="0"/>
                </a:moveTo>
                <a:cubicBezTo>
                  <a:pt x="3076282" y="464598"/>
                  <a:pt x="3310061" y="929196"/>
                  <a:pt x="2869137" y="1109709"/>
                </a:cubicBezTo>
                <a:cubicBezTo>
                  <a:pt x="2428213" y="1290222"/>
                  <a:pt x="643802" y="1090474"/>
                  <a:pt x="196959" y="1083076"/>
                </a:cubicBezTo>
                <a:cubicBezTo>
                  <a:pt x="-249884" y="1075678"/>
                  <a:pt x="205836" y="1065321"/>
                  <a:pt x="188081" y="1065321"/>
                </a:cubicBezTo>
                <a:cubicBezTo>
                  <a:pt x="170326" y="1065321"/>
                  <a:pt x="90426" y="1083076"/>
                  <a:pt x="90426" y="1083076"/>
                </a:cubicBezTo>
                <a:lnTo>
                  <a:pt x="90426" y="1083076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246715" y="2226847"/>
            <a:ext cx="2618901" cy="3107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65616" y="1926454"/>
            <a:ext cx="313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Видалення розділових знаків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00344" y="3764132"/>
            <a:ext cx="278750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224" y="3261904"/>
            <a:ext cx="4800600" cy="257175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 flipV="1">
            <a:off x="6276513" y="3480047"/>
            <a:ext cx="665825" cy="8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043" y="5737124"/>
            <a:ext cx="3181350" cy="2095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143" y="4858686"/>
            <a:ext cx="31432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7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ймовірностей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6242"/>
            <a:ext cx="10515600" cy="4960721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Найпростіший та інтуїтивно зрозумілий спосіб оцінки ймовірностей – це метод максимальної правдоподібності (</a:t>
            </a:r>
            <a:r>
              <a:rPr lang="de-DE" dirty="0"/>
              <a:t>Maximum </a:t>
            </a:r>
            <a:r>
              <a:rPr lang="de-DE" dirty="0" err="1"/>
              <a:t>Likelihood</a:t>
            </a:r>
            <a:r>
              <a:rPr lang="de-DE" dirty="0"/>
              <a:t> </a:t>
            </a:r>
            <a:r>
              <a:rPr lang="de-DE" dirty="0" err="1"/>
              <a:t>Estimate</a:t>
            </a:r>
            <a:r>
              <a:rPr lang="de-DE" dirty="0"/>
              <a:t>, </a:t>
            </a:r>
            <a:r>
              <a:rPr lang="uk-UA" dirty="0"/>
              <a:t>або </a:t>
            </a:r>
            <a:r>
              <a:rPr lang="de-DE" dirty="0"/>
              <a:t>MLE).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98" y="2701032"/>
            <a:ext cx="6276975" cy="1764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35" y="4619256"/>
            <a:ext cx="65151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8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6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NLP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тексту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1851"/>
            <a:ext cx="10515600" cy="500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NLP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тексту включає 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реченнями.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словами.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Стоп-слова.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вирази.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Лематизацію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Мішок слів.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TF-IDF.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3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366" y="715031"/>
            <a:ext cx="8217022" cy="1806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69" y="3205725"/>
            <a:ext cx="90868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2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717" y="177553"/>
            <a:ext cx="11709647" cy="66001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розрахувати ймовірність цілої пропозиції, ґрунтуючись на інформації про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потрібно перемножити ймовірність усіх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реченні. Підрахуємо ймовірність пропозиції 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Chinese </a:t>
            </a:r>
            <a:r>
              <a:rPr lang="de-DE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de-DE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uk-UA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73" y="1521317"/>
            <a:ext cx="3853973" cy="30163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6072" y="1740024"/>
            <a:ext cx="6618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Оскільки це значення дуже мало, ми можемо зіткнутися з проблемою втрати значущості при операціях з точкою, що плаває. Тому на практиці використовуються логарифми, при цьому логарифм твору дорівнює сумі логарифмів: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792" y="3259698"/>
            <a:ext cx="7723572" cy="752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4609887"/>
            <a:ext cx="9001125" cy="923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61" y="5666895"/>
            <a:ext cx="90487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09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76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Колекції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1953"/>
            <a:ext cx="10515600" cy="5085010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Найповнішою колекцією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 англійською на даний момент є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N-grams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містить частоти для більше одного трильйона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Дані збиралися із текстів загальнодоступних веб-сторінок.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є і безкоштовна альтернатива, а саме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Books N-grams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ресурс, створений на основі найповнішого корпусу англомовних книг, зібраного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06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39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854" y="1266331"/>
            <a:ext cx="10515600" cy="5374165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послідовністю слів, які проявляються разом частіше, ніж незалежно один від одного.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деякому наближенні можна сказати, що двослівні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часто зустрічаються. Тобто практично необхідно визначити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з'являються в тексті частіше, ніж очікується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з частоти появи складових слів.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 для виявлення ключових фраз на основі статистичних методів та методів заснованих на правилах, словниках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-вільних граматиках,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онтологіях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полягає у виявленні ключових фраз за допомогою виявлення статистично стійких поєднань слів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Даний метод заснований на використанні статистичних заходів включення типу 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MI, T-score,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Dice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ін. Для вирішення завдання отримання ключових слів і фраз необхідно оцінювати важливість виявлених слів і фраз у контексті конкретного документа, для чого доцільно використовувати міру 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67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3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коллокацій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8384"/>
            <a:ext cx="10515600" cy="48985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бути класифіковані по-різному.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 або загальновживані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Це такий тип нормативних стандартних словосполучень, які загальновідомі та використовуються в основному в публіцистичних та офіційно-ділових текстах, а також 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-звичайній мові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експресивні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вид нормативних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коннотативних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словосполучень, які використовуються в публіцистичному чи художньому стилях мови для емоційного забарвлення.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етнокультурні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колокації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відображають соціально-значущі культурні реалії та містять національно-культурну специфіку; вони властиві певному етносу і, як правило, незрозумілі носіям інших мов та культур.</a:t>
            </a:r>
          </a:p>
          <a:p>
            <a:pPr algn="just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термінологічні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коллокації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словосполучення, які відносяться до певної наукової сфери та </a:t>
            </a:r>
            <a:r>
              <a:rPr lang="uk-UA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виражають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одне поняття.</a:t>
            </a:r>
          </a:p>
        </p:txBody>
      </p:sp>
    </p:spTree>
    <p:extLst>
      <p:ext uri="{BB962C8B-B14F-4D97-AF65-F5344CB8AC3E}">
        <p14:creationId xmlns:p14="http://schemas.microsoft.com/office/powerpoint/2010/main" val="48899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1556"/>
            <a:ext cx="10515600" cy="38947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використання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коллокацій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4747658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2018 році чеського поета Петра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Плехача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запропонував спосіб пошуку рим, заснований на вилученні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колокацій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машинному навчанні.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2018 році було розроблено метод автоматичної розмітки рим, а у 2021 році його автор представив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RhymeTagger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загальнодоступну бібліотеку на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дозволяє вам аналізувати римування вірша.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Програма, написана філологом, підтримує сім мов: чеську, англійську, французьку, російську, німецьку, іспанську, нідерландську.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5576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003"/>
            <a:ext cx="10515600" cy="61141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отримувати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коллокації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0529"/>
            <a:ext cx="10515600" cy="5140172"/>
          </a:xfrm>
        </p:spPr>
        <p:txBody>
          <a:bodyPr/>
          <a:lstStyle/>
          <a:p>
            <a:r>
              <a:rPr lang="uk-UA" dirty="0"/>
              <a:t>Вилучення </a:t>
            </a:r>
            <a:r>
              <a:rPr lang="uk-UA" dirty="0" err="1"/>
              <a:t>біграм</a:t>
            </a:r>
            <a:r>
              <a:rPr lang="uk-UA" dirty="0"/>
              <a:t> на основі частот та морфологічних шаблонів.</a:t>
            </a:r>
          </a:p>
          <a:p>
            <a:r>
              <a:rPr lang="de-DE" dirty="0"/>
              <a:t> </a:t>
            </a:r>
            <a:r>
              <a:rPr lang="uk-UA" dirty="0"/>
              <a:t>Пошук розривних </a:t>
            </a:r>
            <a:r>
              <a:rPr lang="uk-UA" dirty="0" err="1"/>
              <a:t>колокацій</a:t>
            </a:r>
            <a:r>
              <a:rPr lang="uk-UA" dirty="0"/>
              <a:t>. (слова розміщені не підряд)</a:t>
            </a:r>
          </a:p>
          <a:p>
            <a:r>
              <a:rPr lang="de-DE" dirty="0"/>
              <a:t> </a:t>
            </a:r>
            <a:r>
              <a:rPr lang="uk-UA" dirty="0"/>
              <a:t>Вилучення </a:t>
            </a:r>
            <a:r>
              <a:rPr lang="uk-UA" dirty="0" err="1"/>
              <a:t>біграм</a:t>
            </a:r>
            <a:r>
              <a:rPr lang="uk-UA" dirty="0"/>
              <a:t> на основі заходів асоціації та статистичних критеріїв.</a:t>
            </a:r>
          </a:p>
          <a:p>
            <a:r>
              <a:rPr lang="de-DE" dirty="0"/>
              <a:t> </a:t>
            </a:r>
            <a:r>
              <a:rPr lang="uk-UA" dirty="0"/>
              <a:t>Алгоритм </a:t>
            </a:r>
            <a:r>
              <a:rPr lang="de-DE" dirty="0" err="1"/>
              <a:t>TextRank</a:t>
            </a:r>
            <a:r>
              <a:rPr lang="de-DE" dirty="0"/>
              <a:t> </a:t>
            </a:r>
            <a:r>
              <a:rPr lang="uk-UA" dirty="0"/>
              <a:t>для отримання словосполучень.</a:t>
            </a:r>
          </a:p>
          <a:p>
            <a:r>
              <a:rPr lang="de-DE" dirty="0"/>
              <a:t> Rapid </a:t>
            </a:r>
            <a:r>
              <a:rPr lang="de-DE" dirty="0" err="1"/>
              <a:t>Automatic</a:t>
            </a:r>
            <a:r>
              <a:rPr lang="de-DE" dirty="0"/>
              <a:t> Keyword </a:t>
            </a:r>
            <a:r>
              <a:rPr lang="de-DE" dirty="0" err="1"/>
              <a:t>Extraction</a:t>
            </a:r>
            <a:r>
              <a:rPr lang="de-DE" dirty="0"/>
              <a:t>.</a:t>
            </a:r>
            <a:endParaRPr lang="uk-UA" dirty="0"/>
          </a:p>
          <a:p>
            <a:r>
              <a:rPr lang="de-DE" dirty="0"/>
              <a:t> </a:t>
            </a:r>
            <a:r>
              <a:rPr lang="uk-UA" dirty="0"/>
              <a:t>Виділення ключових слів за </a:t>
            </a:r>
            <a:r>
              <a:rPr lang="de-DE" dirty="0" err="1"/>
              <a:t>tf-idf</a:t>
            </a:r>
            <a:r>
              <a:rPr lang="de-DE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432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9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основі частот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61241"/>
            <a:ext cx="10969101" cy="5237212"/>
          </a:xfrm>
        </p:spPr>
        <p:txBody>
          <a:bodyPr>
            <a:normAutofit fontScale="92500" lnSpcReduction="2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b="1" noProof="1"/>
              <a:t>nltk.FreqDist() </a:t>
            </a:r>
            <a:r>
              <a:rPr lang="uk-UA" noProof="1"/>
              <a:t>– модуль використовується для кодування "частотних розподілів", які підраховують кількість разів, коли кожен результат експерименту виникає. Завдяки використанню класу FreqDist ми можемо отримати частоти кожного токена.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/>
              <a:t>Клас </a:t>
            </a:r>
            <a:r>
              <a:rPr lang="de-DE" dirty="0" err="1"/>
              <a:t>FreqDist</a:t>
            </a:r>
            <a:r>
              <a:rPr lang="de-DE" dirty="0"/>
              <a:t> </a:t>
            </a:r>
            <a:r>
              <a:rPr lang="uk-UA" dirty="0"/>
              <a:t>від </a:t>
            </a:r>
            <a:r>
              <a:rPr lang="de-DE" dirty="0"/>
              <a:t>NLTK </a:t>
            </a:r>
            <a:r>
              <a:rPr lang="uk-UA" dirty="0"/>
              <a:t>значно економить час, під час аналізу розподілу </a:t>
            </a:r>
            <a:r>
              <a:rPr lang="uk-UA" dirty="0" err="1"/>
              <a:t>токенів</a:t>
            </a:r>
            <a:r>
              <a:rPr lang="uk-UA" dirty="0"/>
              <a:t> у тексті.  Крім того, його гнучкість з іншими формами тексту за умови ретельної попередньої обробки (наприклад, </a:t>
            </a:r>
            <a:r>
              <a:rPr lang="uk-UA" dirty="0" err="1"/>
              <a:t>біграми</a:t>
            </a:r>
            <a:r>
              <a:rPr lang="uk-UA" dirty="0"/>
              <a:t>) може допомогти надати більше інформації про базові шаблони чи почуття в певному тексті.</a:t>
            </a:r>
            <a:endParaRPr lang="uk-UA" noProof="1"/>
          </a:p>
          <a:p>
            <a:pPr marL="0" indent="457200">
              <a:lnSpc>
                <a:spcPct val="100000"/>
              </a:lnSpc>
              <a:buNone/>
            </a:pPr>
            <a:r>
              <a:rPr lang="uk-UA" b="1" noProof="1"/>
              <a:t>most_common()) </a:t>
            </a:r>
            <a:r>
              <a:rPr lang="uk-UA" noProof="1"/>
              <a:t>- метод повертає найпоширеніші елементи із лічильника. Якщо ми не надаємо значення «n», то відсортований словник повертається з найменш поширених елементів.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uk-UA" noProof="1"/>
              <a:t>Модуль </a:t>
            </a:r>
            <a:r>
              <a:rPr lang="uk-UA" u="sng" noProof="1">
                <a:hlinkClick r:id="rId2"/>
              </a:rPr>
              <a:t>collections</a:t>
            </a:r>
            <a:r>
              <a:rPr lang="uk-UA" noProof="1"/>
              <a:t> содержит специализированные классы контейнеров, альтернативных традиционным dict, list и tuple.</a:t>
            </a:r>
          </a:p>
          <a:p>
            <a:pPr marL="0" indent="457200">
              <a:lnSpc>
                <a:spcPct val="100000"/>
              </a:lnSpc>
              <a:buNone/>
            </a:pPr>
            <a:endParaRPr lang="uk-UA" noProof="1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4765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7" y="106532"/>
            <a:ext cx="7162800" cy="4800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17" y="4907132"/>
            <a:ext cx="11416683" cy="14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6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/>
          <a:lstStyle/>
          <a:p>
            <a:pPr algn="ctr"/>
            <a:r>
              <a:rPr lang="uk-UA" dirty="0"/>
              <a:t>Заходи асоціації </a:t>
            </a:r>
            <a:r>
              <a:rPr lang="uk-UA" dirty="0" err="1"/>
              <a:t>біграм</a:t>
            </a:r>
            <a:r>
              <a:rPr lang="uk-UA" dirty="0"/>
              <a:t> – </a:t>
            </a:r>
            <a:r>
              <a:rPr lang="de-DE" dirty="0"/>
              <a:t>PMI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90041"/>
            <a:ext cx="10515600" cy="3086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де </a:t>
            </a:r>
            <a:r>
              <a:rPr lang="de-DE" dirty="0" err="1"/>
              <a:t>wi</a:t>
            </a:r>
            <a:r>
              <a:rPr lang="de-DE" dirty="0"/>
              <a:t> – </a:t>
            </a:r>
            <a:r>
              <a:rPr lang="uk-UA" dirty="0"/>
              <a:t>слово, </a:t>
            </a:r>
            <a:r>
              <a:rPr lang="de-DE" dirty="0"/>
              <a:t>f(·) – </a:t>
            </a:r>
            <a:r>
              <a:rPr lang="uk-UA" dirty="0"/>
              <a:t>частота слова або </a:t>
            </a:r>
            <a:r>
              <a:rPr lang="uk-UA" dirty="0" err="1"/>
              <a:t>біграми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uk-UA" dirty="0"/>
              <a:t>Оцінює незалежність спільної появи кількох слів.</a:t>
            </a:r>
            <a:r>
              <a:rPr lang="de-DE" dirty="0"/>
              <a:t> </a:t>
            </a:r>
            <a:r>
              <a:rPr lang="uk-UA" dirty="0"/>
              <a:t>Значення величини залежить від розмірів </a:t>
            </a:r>
            <a:r>
              <a:rPr lang="uk-UA" dirty="0" err="1"/>
              <a:t>корпуса</a:t>
            </a:r>
            <a:r>
              <a:rPr lang="uk-UA" dirty="0"/>
              <a:t>.</a:t>
            </a:r>
            <a:r>
              <a:rPr lang="de-DE" dirty="0"/>
              <a:t> </a:t>
            </a:r>
            <a:r>
              <a:rPr lang="uk-UA" dirty="0"/>
              <a:t>Завищує важливість рідкісних словосполучень.</a:t>
            </a:r>
          </a:p>
          <a:p>
            <a:pPr marL="0" indent="0">
              <a:buNone/>
            </a:pPr>
            <a:r>
              <a:rPr lang="uk-UA" dirty="0"/>
              <a:t>Рішення: поріг за частотою.</a:t>
            </a:r>
            <a:r>
              <a:rPr lang="de-DE" dirty="0"/>
              <a:t> </a:t>
            </a:r>
            <a:r>
              <a:rPr lang="uk-UA" dirty="0"/>
              <a:t>Виділяє термінологічні словосполучення.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945" y="1142863"/>
            <a:ext cx="7304689" cy="170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Векторне представлення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3076"/>
            <a:ext cx="10515600" cy="525558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того як текст було нормалізовано, з нього було видаленні зайві стоп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та пунктуація - він вже майже готовий для опрацювання алгоритмами машинного навчання. Останнім необхідним етапом 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векторизація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векторизацією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розуміють кодування текстових даних в вигляді чисел, які в подальшому зможуть бути використанні в алгоритмах. Для такої конвертації використовують спеціальні моделі. Найбільш популярними є: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мішок слів,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N-грами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Words2Vec.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NLP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документом,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1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асоціації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T-Score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59204"/>
            <a:ext cx="10515600" cy="2789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де </a:t>
            </a:r>
            <a:r>
              <a:rPr lang="de-DE" dirty="0"/>
              <a:t>N - </a:t>
            </a:r>
            <a:r>
              <a:rPr lang="uk-UA" dirty="0"/>
              <a:t>загальна кількість </a:t>
            </a:r>
            <a:r>
              <a:rPr lang="uk-UA" dirty="0" err="1"/>
              <a:t>біграм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uk-UA" dirty="0"/>
              <a:t>Є модифікованим ранжуванням за частотою.</a:t>
            </a:r>
            <a:r>
              <a:rPr lang="de-DE" dirty="0"/>
              <a:t> </a:t>
            </a:r>
            <a:r>
              <a:rPr lang="uk-UA" dirty="0"/>
              <a:t>Не перебільшує значущість рідкісних </a:t>
            </a:r>
            <a:r>
              <a:rPr lang="uk-UA" dirty="0" err="1"/>
              <a:t>колокацій</a:t>
            </a:r>
            <a:r>
              <a:rPr lang="uk-UA" dirty="0"/>
              <a:t> (⇒ немає необхідності в порозі).</a:t>
            </a:r>
            <a:r>
              <a:rPr lang="de-DE" dirty="0"/>
              <a:t> </a:t>
            </a:r>
            <a:r>
              <a:rPr lang="uk-UA" dirty="0"/>
              <a:t>Виділяє загальномовні стійкі поєднання.</a:t>
            </a:r>
            <a:r>
              <a:rPr lang="de-DE" dirty="0"/>
              <a:t> </a:t>
            </a:r>
            <a:r>
              <a:rPr lang="uk-UA" dirty="0"/>
              <a:t>По-суті – статистичний тест Стьюдента, перевіряється гіпотеза незалежної народження двох слів.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93" y="1219200"/>
            <a:ext cx="7136524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08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544" y="609090"/>
            <a:ext cx="10515600" cy="563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Приклад використання.</a:t>
            </a:r>
          </a:p>
          <a:p>
            <a:pPr marL="0" indent="0">
              <a:buNone/>
            </a:pPr>
            <a:r>
              <a:rPr lang="uk-UA" dirty="0"/>
              <a:t>Всі ці заходи реалізовані в </a:t>
            </a:r>
            <a:r>
              <a:rPr lang="de-DE" dirty="0" err="1"/>
              <a:t>nltk.collocations</a:t>
            </a:r>
            <a:r>
              <a:rPr lang="de-DE" dirty="0"/>
              <a:t>:</a:t>
            </a:r>
            <a:endParaRPr lang="uk-UA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err="1"/>
              <a:t>bigram_measures.pmi</a:t>
            </a:r>
            <a:endParaRPr lang="uk-UA" dirty="0"/>
          </a:p>
          <a:p>
            <a:pPr marL="0" indent="0">
              <a:buNone/>
            </a:pPr>
            <a:r>
              <a:rPr lang="de-DE" dirty="0" err="1"/>
              <a:t>bigram_measures.student_t</a:t>
            </a:r>
            <a:endParaRPr lang="uk-UA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err="1"/>
              <a:t>bigram_measures.chi_sq</a:t>
            </a:r>
            <a:endParaRPr lang="uk-UA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err="1"/>
              <a:t>bigram_measures.likelihood_ratio</a:t>
            </a:r>
            <a:endParaRPr lang="uk-UA" dirty="0"/>
          </a:p>
          <a:p>
            <a:pPr marL="0" indent="0">
              <a:buNone/>
            </a:pPr>
            <a:r>
              <a:rPr lang="uk-UA" b="1" i="1" dirty="0"/>
              <a:t>Підготовка текстів:</a:t>
            </a:r>
          </a:p>
          <a:p>
            <a:pPr marL="514350" indent="-514350">
              <a:buAutoNum type="arabicPeriod"/>
            </a:pPr>
            <a:r>
              <a:rPr lang="uk-UA" dirty="0"/>
              <a:t>Об'єднаємо всі тексти в один.</a:t>
            </a:r>
          </a:p>
          <a:p>
            <a:pPr marL="514350" indent="-514350">
              <a:buAutoNum type="arabicPeriod"/>
            </a:pPr>
            <a:r>
              <a:rPr lang="uk-UA" dirty="0"/>
              <a:t>Наведемо все до нижнього регістру.</a:t>
            </a:r>
          </a:p>
          <a:p>
            <a:pPr marL="514350" indent="-514350">
              <a:buAutoNum type="arabicPeriod"/>
            </a:pPr>
            <a:r>
              <a:rPr lang="uk-UA" dirty="0" err="1"/>
              <a:t>Лематизуємо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r>
              <a:rPr lang="uk-UA" dirty="0"/>
              <a:t>Видалимо стоп-слова.</a:t>
            </a:r>
          </a:p>
        </p:txBody>
      </p:sp>
    </p:spTree>
    <p:extLst>
      <p:ext uri="{BB962C8B-B14F-4D97-AF65-F5344CB8AC3E}">
        <p14:creationId xmlns:p14="http://schemas.microsoft.com/office/powerpoint/2010/main" val="4014552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8580"/>
            <a:ext cx="10817772" cy="5588384"/>
          </a:xfrm>
        </p:spPr>
        <p:txBody>
          <a:bodyPr>
            <a:normAutofit fontScale="92500" lnSpcReduction="20000"/>
          </a:bodyPr>
          <a:lstStyle/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перспективі планується вдосконалити виділення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використовуючи часткову розмітку корпусу.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 правильно виділені теми формуються саме з іменників та іменних груп (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McCallum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Wei 2007),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надалі планується формувати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корпусі текстів переважно відповідно з моделями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 + іменник у родовому відмінку, іменник + прикметник;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не виключено додавання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 + дієслово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часто такі словосполучення також характерні для спеціальних текстів. Поруч із, ставиться завдання повного виключення формування таких помилкових поєднань, як, наприклад,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 + прислівник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 + дієслово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планується приведення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біграм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лематизованої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 до узгоджених словосполучень шляхом їх повторного пошуку в корпусі текстів та заміни на вихідні форми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704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5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Scikit-learn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sklearn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dirty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88670"/>
            <a:ext cx="7355889" cy="3671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2" y="5302050"/>
            <a:ext cx="9731082" cy="8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92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https://senior.ua/articles/oglyad-chotiroh-populyarnih-nlpmodeley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2. Word2vec</a:t>
            </a:r>
          </a:p>
          <a:p>
            <a:pPr marL="0" indent="0">
              <a:buNone/>
            </a:pPr>
            <a:r>
              <a:rPr lang="uk-UA" dirty="0"/>
              <a:t>У 2013 році Томас </a:t>
            </a:r>
            <a:r>
              <a:rPr lang="uk-UA" dirty="0" err="1"/>
              <a:t>Міколов</a:t>
            </a:r>
            <a:r>
              <a:rPr lang="uk-UA" dirty="0"/>
              <a:t> (</a:t>
            </a:r>
            <a:r>
              <a:rPr lang="en-US" dirty="0"/>
              <a:t>Tomas </a:t>
            </a:r>
            <a:r>
              <a:rPr lang="en-US" dirty="0" err="1"/>
              <a:t>Mikolov</a:t>
            </a:r>
            <a:r>
              <a:rPr lang="en-US" dirty="0"/>
              <a:t>) </a:t>
            </a:r>
            <a:r>
              <a:rPr lang="uk-UA" dirty="0"/>
              <a:t>з </a:t>
            </a:r>
            <a:r>
              <a:rPr lang="en-US" dirty="0"/>
              <a:t>Google </a:t>
            </a:r>
            <a:r>
              <a:rPr lang="uk-UA" dirty="0"/>
              <a:t>запропонував більш ефективну модель навчання векторних уявлень слів - </a:t>
            </a:r>
            <a:r>
              <a:rPr lang="en-US" dirty="0"/>
              <a:t>Word2vec. </a:t>
            </a:r>
            <a:r>
              <a:rPr lang="uk-UA" dirty="0"/>
              <a:t>Метод ґрунтувався на припущенні, що слова, які часто знаходяться в однакових контекстах, мають схожі значення. Зміни були прості - усунення прихованого шару і апроксимація (спрощення) мети - але стали поворотною точкою в розвитку </a:t>
            </a:r>
            <a:r>
              <a:rPr lang="uk-UA" dirty="0" err="1"/>
              <a:t>мовних</a:t>
            </a:r>
            <a:r>
              <a:rPr lang="uk-UA" dirty="0"/>
              <a:t> моделей </a:t>
            </a:r>
            <a:r>
              <a:rPr lang="en-US" dirty="0"/>
              <a:t>NLP.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Замість алгоритму безперервного мішка слів модель </a:t>
            </a:r>
            <a:r>
              <a:rPr lang="en-US" dirty="0"/>
              <a:t>Word2Vec </a:t>
            </a:r>
            <a:r>
              <a:rPr lang="uk-UA" dirty="0"/>
              <a:t>використовує </a:t>
            </a:r>
            <a:r>
              <a:rPr lang="en-US" dirty="0"/>
              <a:t>Skip-gram (</a:t>
            </a:r>
            <a:r>
              <a:rPr lang="uk-UA" dirty="0"/>
              <a:t>словосполучення з пропуском). Мета цієї моделі прямо протилежна попередній моделі - передбачити навколишні слова на основі центрального.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/>
              <a:t>Skip-Gram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Формується «контекстне вікно» - послідовність з </a:t>
            </a:r>
            <a:r>
              <a:rPr lang="en-US" dirty="0"/>
              <a:t>k </a:t>
            </a:r>
            <a:r>
              <a:rPr lang="uk-UA" dirty="0"/>
              <a:t>слів в тексті. Одне з цих слів пропускається, і </a:t>
            </a:r>
            <a:r>
              <a:rPr lang="uk-UA" dirty="0" err="1"/>
              <a:t>нейромережа</a:t>
            </a:r>
            <a:r>
              <a:rPr lang="uk-UA" dirty="0"/>
              <a:t> намагається його передбачити. Таким чином, слова, які часто зустрічаються в схожому контексті, матимуть схожі вектори.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Огляд чотирьох популярних </a:t>
            </a:r>
            <a:r>
              <a:rPr lang="en-US" dirty="0"/>
              <a:t>NLP-</a:t>
            </a:r>
            <a:r>
              <a:rPr lang="uk-UA" dirty="0"/>
              <a:t>моделей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Архітектури </a:t>
            </a:r>
            <a:r>
              <a:rPr lang="en-US" dirty="0"/>
              <a:t>Continuous bag of words </a:t>
            </a:r>
            <a:r>
              <a:rPr lang="uk-UA" dirty="0"/>
              <a:t>і </a:t>
            </a:r>
            <a:r>
              <a:rPr lang="en-US" dirty="0"/>
              <a:t>Skip-gram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Щоб зробити навчання ефективніше, використовується негативне </a:t>
            </a:r>
            <a:r>
              <a:rPr lang="uk-UA" dirty="0" err="1"/>
              <a:t>семпліювання</a:t>
            </a:r>
            <a:r>
              <a:rPr lang="uk-UA" dirty="0"/>
              <a:t> (</a:t>
            </a:r>
            <a:r>
              <a:rPr lang="en-US" dirty="0"/>
              <a:t>Negative Sampling): </a:t>
            </a:r>
            <a:r>
              <a:rPr lang="uk-UA" dirty="0"/>
              <a:t>моделі надаються слова, які не є контекстними сусідами.</a:t>
            </a:r>
          </a:p>
        </p:txBody>
      </p:sp>
    </p:spTree>
    <p:extLst>
      <p:ext uri="{BB962C8B-B14F-4D97-AF65-F5344CB8AC3E}">
        <p14:creationId xmlns:p14="http://schemas.microsoft.com/office/powerpoint/2010/main" val="234363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Мішок слів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4300"/>
            <a:ext cx="10515600" cy="5182663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Мішок слів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один з способів вилучення функцій з тексту для використання в моделюванні. Цей підхід є дуже простим та гнучким, тому його можна з легкістю змінювати та адаптувати при необхідності. Ідея цієї моделі полягає у репрезентації описуваного тексту у вигляді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входження кожного слова.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інформація про порядок або структуру слів ігнорується. Саме тому цей метод називають мішком слів, оскільки він лише намагається визначити чи зустрічається дане слово в документі, а не де саме воно розташовано в ньому.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використання цієї моделі необхідно :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Визначений словник відомих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(слів);</a:t>
            </a:r>
          </a:p>
          <a:p>
            <a:pPr marL="0" indent="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Міра (степінь) присутності відомих слів.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472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764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 на прикладі: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81" y="816746"/>
            <a:ext cx="10670219" cy="578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49" y="585926"/>
            <a:ext cx="10813002" cy="55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7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398" y="982091"/>
            <a:ext cx="9509279" cy="31904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599" y="4570842"/>
            <a:ext cx="8993078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оцінки присутності слів в документі використовують не лише бінарний підхід (1 – присутнє слово, 0 – відсутнє). Існують декілька інших варіантів. Найпоширенішими є: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5107" y="1825625"/>
            <a:ext cx="11656380" cy="476160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підраховується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 б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частотою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підраховується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часто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06" y="3063428"/>
            <a:ext cx="8929456" cy="258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9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611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41033"/>
            <a:ext cx="11128899" cy="5235930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частотного варіанту реалізації мішка слів виникає проблема – найбільшу оцінку отримують слова з найбільшою частотою. Ці слова не завжди будуть нести так багато інформаційного виграшу для моделі, ніж менш використовувані. Для вирішення цієї проблеми використовують спеціальну статистичну міру оцінки важливості слова в документі, що є частиною колекції чи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Inverse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(TF-IDF)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73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2248</Words>
  <Application>Microsoft Office PowerPoint</Application>
  <PresentationFormat>Широкий екран</PresentationFormat>
  <Paragraphs>141</Paragraphs>
  <Slides>34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Тема Office</vt:lpstr>
      <vt:lpstr>Лист</vt:lpstr>
      <vt:lpstr>NLTP Python Використання нормалізованих даних для аналізу тексту</vt:lpstr>
      <vt:lpstr>Основи NLP для тексту</vt:lpstr>
      <vt:lpstr>Векторне представлення</vt:lpstr>
      <vt:lpstr>Мішок слів (Bag of Words)</vt:lpstr>
      <vt:lpstr>Розглянемо на прикладі:</vt:lpstr>
      <vt:lpstr>Презентація PowerPoint</vt:lpstr>
      <vt:lpstr>Презентація PowerPoint</vt:lpstr>
      <vt:lpstr>Для оцінки присутності слів в документі використовують не лише бінарний підхід (1 – присутнє слово, 0 – відсутнє). Існують декілька інших варіантів. Найпоширенішими є:</vt:lpstr>
      <vt:lpstr>TF-IDF</vt:lpstr>
      <vt:lpstr>Term Frequency (TF)</vt:lpstr>
      <vt:lpstr>Inverse Document Frequency (IDF)</vt:lpstr>
      <vt:lpstr>Отримані значення TF та IDF перемножуються для кожного слова і результат використовується у подальшій роботі. Таким чином ми отримуємо статистичну міру оцінки важливості слова в документі, що є частиною колекції чи  корпуса TF-IDF. </vt:lpstr>
      <vt:lpstr>Завдання для рішення:</vt:lpstr>
      <vt:lpstr>N – грами</vt:lpstr>
      <vt:lpstr>N – грами</vt:lpstr>
      <vt:lpstr> N-грами часто використовуються у таких задачах: </vt:lpstr>
      <vt:lpstr>Презентація PowerPoint</vt:lpstr>
      <vt:lpstr> Метод ngram()</vt:lpstr>
      <vt:lpstr>Оцінка ймовірностей n-грам</vt:lpstr>
      <vt:lpstr>Презентація PowerPoint</vt:lpstr>
      <vt:lpstr>Презентація PowerPoint</vt:lpstr>
      <vt:lpstr>Колекції n-грам</vt:lpstr>
      <vt:lpstr>Колокації</vt:lpstr>
      <vt:lpstr>Класифікація коллокацій</vt:lpstr>
      <vt:lpstr>Приклад використання коллокацій</vt:lpstr>
      <vt:lpstr>Як отримувати коллокації?</vt:lpstr>
      <vt:lpstr>Вилучення n-грам (біграм) на основі частот</vt:lpstr>
      <vt:lpstr>Презентація PowerPoint</vt:lpstr>
      <vt:lpstr>Заходи асоціації біграм – PMI</vt:lpstr>
      <vt:lpstr> Заходи асоціації біграм – T-Score </vt:lpstr>
      <vt:lpstr>Презентація PowerPoint</vt:lpstr>
      <vt:lpstr>Презентація PowerPoint</vt:lpstr>
      <vt:lpstr>Бібліотека Scikit-learn (sklearn) </vt:lpstr>
      <vt:lpstr>https://senior.ua/articles/oglyad-chotiroh-populyarnih-nlpmodeley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28</cp:revision>
  <dcterms:created xsi:type="dcterms:W3CDTF">2022-10-04T18:10:45Z</dcterms:created>
  <dcterms:modified xsi:type="dcterms:W3CDTF">2023-03-26T16:37:36Z</dcterms:modified>
</cp:coreProperties>
</file>