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7" r:id="rId4"/>
    <p:sldId id="278" r:id="rId5"/>
    <p:sldId id="279" r:id="rId6"/>
    <p:sldId id="280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81" r:id="rId18"/>
    <p:sldId id="282" r:id="rId19"/>
    <p:sldId id="283" r:id="rId20"/>
    <p:sldId id="284" r:id="rId21"/>
    <p:sldId id="285" r:id="rId22"/>
    <p:sldId id="286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87" r:id="rId31"/>
    <p:sldId id="288" r:id="rId32"/>
    <p:sldId id="289" r:id="rId33"/>
    <p:sldId id="275" r:id="rId34"/>
    <p:sldId id="276" r:id="rId3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307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55E55-D694-4EA7-A3AE-3EC7D5E19989}" type="datetimeFigureOut">
              <a:rPr lang="uk-UA" smtClean="0"/>
              <a:pPr/>
              <a:t>25.09.2025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8E4C5-E5C4-46F3-A557-83FCC42B316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3017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55E55-D694-4EA7-A3AE-3EC7D5E19989}" type="datetimeFigureOut">
              <a:rPr lang="uk-UA" smtClean="0"/>
              <a:pPr/>
              <a:t>25.09.2025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8E4C5-E5C4-46F3-A557-83FCC42B316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5470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55E55-D694-4EA7-A3AE-3EC7D5E19989}" type="datetimeFigureOut">
              <a:rPr lang="uk-UA" smtClean="0"/>
              <a:pPr/>
              <a:t>25.09.2025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8E4C5-E5C4-46F3-A557-83FCC42B316C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268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55E55-D694-4EA7-A3AE-3EC7D5E19989}" type="datetimeFigureOut">
              <a:rPr lang="uk-UA" smtClean="0"/>
              <a:pPr/>
              <a:t>25.09.2025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8E4C5-E5C4-46F3-A557-83FCC42B316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8678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55E55-D694-4EA7-A3AE-3EC7D5E19989}" type="datetimeFigureOut">
              <a:rPr lang="uk-UA" smtClean="0"/>
              <a:pPr/>
              <a:t>25.09.2025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8E4C5-E5C4-46F3-A557-83FCC42B316C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98615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55E55-D694-4EA7-A3AE-3EC7D5E19989}" type="datetimeFigureOut">
              <a:rPr lang="uk-UA" smtClean="0"/>
              <a:pPr/>
              <a:t>25.09.2025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8E4C5-E5C4-46F3-A557-83FCC42B316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108486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55E55-D694-4EA7-A3AE-3EC7D5E19989}" type="datetimeFigureOut">
              <a:rPr lang="uk-UA" smtClean="0"/>
              <a:pPr/>
              <a:t>25.09.2025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8E4C5-E5C4-46F3-A557-83FCC42B316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00920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55E55-D694-4EA7-A3AE-3EC7D5E19989}" type="datetimeFigureOut">
              <a:rPr lang="uk-UA" smtClean="0"/>
              <a:pPr/>
              <a:t>25.09.2025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8E4C5-E5C4-46F3-A557-83FCC42B316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7982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55E55-D694-4EA7-A3AE-3EC7D5E19989}" type="datetimeFigureOut">
              <a:rPr lang="uk-UA" smtClean="0"/>
              <a:pPr/>
              <a:t>25.09.2025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8E4C5-E5C4-46F3-A557-83FCC42B316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23632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55E55-D694-4EA7-A3AE-3EC7D5E19989}" type="datetimeFigureOut">
              <a:rPr lang="uk-UA" smtClean="0"/>
              <a:pPr/>
              <a:t>25.09.2025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8E4C5-E5C4-46F3-A557-83FCC42B316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0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55E55-D694-4EA7-A3AE-3EC7D5E19989}" type="datetimeFigureOut">
              <a:rPr lang="uk-UA" smtClean="0"/>
              <a:pPr/>
              <a:t>25.09.2025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8E4C5-E5C4-46F3-A557-83FCC42B316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004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55E55-D694-4EA7-A3AE-3EC7D5E19989}" type="datetimeFigureOut">
              <a:rPr lang="uk-UA" smtClean="0"/>
              <a:pPr/>
              <a:t>25.09.2025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8E4C5-E5C4-46F3-A557-83FCC42B316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77694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55E55-D694-4EA7-A3AE-3EC7D5E19989}" type="datetimeFigureOut">
              <a:rPr lang="uk-UA" smtClean="0"/>
              <a:pPr/>
              <a:t>25.09.2025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8E4C5-E5C4-46F3-A557-83FCC42B316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11553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55E55-D694-4EA7-A3AE-3EC7D5E19989}" type="datetimeFigureOut">
              <a:rPr lang="uk-UA" smtClean="0"/>
              <a:pPr/>
              <a:t>25.09.2025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8E4C5-E5C4-46F3-A557-83FCC42B316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13881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55E55-D694-4EA7-A3AE-3EC7D5E19989}" type="datetimeFigureOut">
              <a:rPr lang="uk-UA" smtClean="0"/>
              <a:pPr/>
              <a:t>25.09.2025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8E4C5-E5C4-46F3-A557-83FCC42B316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89036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55E55-D694-4EA7-A3AE-3EC7D5E19989}" type="datetimeFigureOut">
              <a:rPr lang="uk-UA" smtClean="0"/>
              <a:pPr/>
              <a:t>25.09.2025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8E4C5-E5C4-46F3-A557-83FCC42B316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4914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55E55-D694-4EA7-A3AE-3EC7D5E19989}" type="datetimeFigureOut">
              <a:rPr lang="uk-UA" smtClean="0"/>
              <a:pPr/>
              <a:t>25.09.2025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3C8E4C5-E5C4-46F3-A557-83FCC42B316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99608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9090" y="862149"/>
            <a:ext cx="9526693" cy="394633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Тема 2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 err="1">
                <a:solidFill>
                  <a:schemeClr val="tx1"/>
                </a:solidFill>
              </a:rPr>
              <a:t>Організація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фінансового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контролінгу</a:t>
            </a:r>
            <a:r>
              <a:rPr lang="ru-RU" b="1" dirty="0">
                <a:solidFill>
                  <a:schemeClr val="tx1"/>
                </a:solidFill>
              </a:rPr>
              <a:t> на </a:t>
            </a:r>
            <a:r>
              <a:rPr lang="ru-RU" b="1" dirty="0" err="1">
                <a:solidFill>
                  <a:schemeClr val="tx1"/>
                </a:solidFill>
              </a:rPr>
              <a:t>підприємстві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endParaRPr lang="uk-UA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132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0211" t="20377" r="25469" b="29396"/>
          <a:stretch/>
        </p:blipFill>
        <p:spPr>
          <a:xfrm>
            <a:off x="1344755" y="224985"/>
            <a:ext cx="7703236" cy="634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069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1909" t="22362" r="25955" b="23528"/>
          <a:stretch/>
        </p:blipFill>
        <p:spPr>
          <a:xfrm>
            <a:off x="2073485" y="124372"/>
            <a:ext cx="6939886" cy="657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74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9967" t="26075" r="25421" b="12653"/>
          <a:stretch/>
        </p:blipFill>
        <p:spPr>
          <a:xfrm>
            <a:off x="2124468" y="97992"/>
            <a:ext cx="6653771" cy="662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659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40017" t="23916" r="25372" b="57184"/>
          <a:stretch/>
        </p:blipFill>
        <p:spPr>
          <a:xfrm>
            <a:off x="1535667" y="793462"/>
            <a:ext cx="7167154" cy="21951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40065" t="38587" r="25469" b="29568"/>
          <a:stretch/>
        </p:blipFill>
        <p:spPr>
          <a:xfrm>
            <a:off x="1535667" y="2988615"/>
            <a:ext cx="7146778" cy="37143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95405" y="365760"/>
            <a:ext cx="3378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Продовження таблиці 2.2</a:t>
            </a:r>
          </a:p>
        </p:txBody>
      </p:sp>
    </p:spTree>
    <p:extLst>
      <p:ext uri="{BB962C8B-B14F-4D97-AF65-F5344CB8AC3E}">
        <p14:creationId xmlns:p14="http://schemas.microsoft.com/office/powerpoint/2010/main" val="990419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0113" t="33323" r="25324" b="32589"/>
          <a:stretch/>
        </p:blipFill>
        <p:spPr>
          <a:xfrm>
            <a:off x="908989" y="1309856"/>
            <a:ext cx="8470199" cy="46990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61759" y="783772"/>
            <a:ext cx="3378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Продовження таблиці 2.2</a:t>
            </a:r>
          </a:p>
        </p:txBody>
      </p:sp>
    </p:spTree>
    <p:extLst>
      <p:ext uri="{BB962C8B-B14F-4D97-AF65-F5344CB8AC3E}">
        <p14:creationId xmlns:p14="http://schemas.microsoft.com/office/powerpoint/2010/main" val="1439778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9919" t="20809" r="25227" b="63140"/>
          <a:stretch/>
        </p:blipFill>
        <p:spPr>
          <a:xfrm>
            <a:off x="1288869" y="800597"/>
            <a:ext cx="7806471" cy="20035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9774" t="61197" r="25177" b="9720"/>
          <a:stretch/>
        </p:blipFill>
        <p:spPr>
          <a:xfrm>
            <a:off x="1254034" y="2804160"/>
            <a:ext cx="7841306" cy="36099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86994" y="239581"/>
            <a:ext cx="3378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Продовження таблиці 2.2</a:t>
            </a:r>
          </a:p>
        </p:txBody>
      </p:sp>
    </p:spTree>
    <p:extLst>
      <p:ext uri="{BB962C8B-B14F-4D97-AF65-F5344CB8AC3E}">
        <p14:creationId xmlns:p14="http://schemas.microsoft.com/office/powerpoint/2010/main" val="389347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0113" t="44024" r="25566" b="11359"/>
          <a:stretch/>
        </p:blipFill>
        <p:spPr>
          <a:xfrm>
            <a:off x="996074" y="739542"/>
            <a:ext cx="8075248" cy="59050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35634" y="370210"/>
            <a:ext cx="3378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Закінчення таблиці 2.2</a:t>
            </a:r>
          </a:p>
        </p:txBody>
      </p:sp>
    </p:spTree>
    <p:extLst>
      <p:ext uri="{BB962C8B-B14F-4D97-AF65-F5344CB8AC3E}">
        <p14:creationId xmlns:p14="http://schemas.microsoft.com/office/powerpoint/2010/main" val="694645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8129" y="1111348"/>
            <a:ext cx="7357403" cy="3324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36431" y="787792"/>
            <a:ext cx="8060787" cy="4698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0498" y="1491175"/>
            <a:ext cx="7272997" cy="261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4696" y="905691"/>
            <a:ext cx="8194767" cy="507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/>
              <a:t>Основні питання: </a:t>
            </a:r>
          </a:p>
          <a:p>
            <a:r>
              <a:rPr lang="uk-UA" sz="2600" dirty="0"/>
              <a:t>2.1. Основні етапи впровадження фінансового контролінгу на підприємстві. </a:t>
            </a:r>
          </a:p>
          <a:p>
            <a:r>
              <a:rPr lang="uk-UA" sz="2600" dirty="0"/>
              <a:t>2.2. Моделі організаційних структур управління та вплив організаційної структури підприємства на організацію фінансового контролінгу. </a:t>
            </a:r>
          </a:p>
          <a:p>
            <a:r>
              <a:rPr lang="uk-UA" sz="2600" dirty="0"/>
              <a:t>2.3. Служба фінансового контролінгу на підприємстві: склад, структура. </a:t>
            </a:r>
          </a:p>
          <a:p>
            <a:r>
              <a:rPr lang="uk-UA" sz="2600" dirty="0"/>
              <a:t>2.4. Фінансовий контролер: завдання, права, функції, обов'язки.</a:t>
            </a:r>
          </a:p>
          <a:p>
            <a:r>
              <a:rPr lang="uk-UA" sz="2600" dirty="0"/>
              <a:t> 2.5. Центри відповідальності та особливості їх формування на підприємстві</a:t>
            </a:r>
            <a:r>
              <a:rPr lang="uk-UA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08702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36431" y="970670"/>
            <a:ext cx="7441809" cy="5162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01858" y="1195754"/>
            <a:ext cx="8187397" cy="4473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56603" y="717452"/>
            <a:ext cx="7821637" cy="5036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0938" t="26592" r="26003" b="8338"/>
          <a:stretch/>
        </p:blipFill>
        <p:spPr>
          <a:xfrm>
            <a:off x="2453280" y="95794"/>
            <a:ext cx="6045694" cy="669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8579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0211" t="23226" r="25421" b="7476"/>
          <a:stretch/>
        </p:blipFill>
        <p:spPr>
          <a:xfrm>
            <a:off x="2677168" y="91228"/>
            <a:ext cx="5371151" cy="60918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41667" t="75523" r="26877" b="20162"/>
          <a:stretch/>
        </p:blipFill>
        <p:spPr>
          <a:xfrm>
            <a:off x="2486378" y="6305682"/>
            <a:ext cx="5752730" cy="44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951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0308" t="27972" r="25906" b="21716"/>
          <a:stretch/>
        </p:blipFill>
        <p:spPr>
          <a:xfrm>
            <a:off x="1379926" y="300825"/>
            <a:ext cx="7563007" cy="633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710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9967" t="30719" r="25469" b="9460"/>
          <a:stretch/>
        </p:blipFill>
        <p:spPr>
          <a:xfrm>
            <a:off x="2415065" y="704338"/>
            <a:ext cx="6320901" cy="61536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53808" y="58007"/>
            <a:ext cx="7027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/>
              <a:t>Таблиця 2.3</a:t>
            </a:r>
          </a:p>
          <a:p>
            <a:pPr algn="ctr"/>
            <a:r>
              <a:rPr lang="uk-UA" b="1" dirty="0"/>
              <a:t>Склад та обов’язки фахівців служби контролінгу</a:t>
            </a:r>
          </a:p>
        </p:txBody>
      </p:sp>
    </p:spTree>
    <p:extLst>
      <p:ext uri="{BB962C8B-B14F-4D97-AF65-F5344CB8AC3E}">
        <p14:creationId xmlns:p14="http://schemas.microsoft.com/office/powerpoint/2010/main" val="36960898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0065" t="33236" r="25372" b="17228"/>
          <a:stretch/>
        </p:blipFill>
        <p:spPr>
          <a:xfrm>
            <a:off x="1213619" y="136968"/>
            <a:ext cx="7866991" cy="634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2723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0065" t="18306" r="25372" b="20507"/>
          <a:stretch/>
        </p:blipFill>
        <p:spPr>
          <a:xfrm>
            <a:off x="1953849" y="0"/>
            <a:ext cx="6737306" cy="670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5117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0065" t="42298" r="25178" b="29655"/>
          <a:stretch/>
        </p:blipFill>
        <p:spPr>
          <a:xfrm>
            <a:off x="778190" y="1208463"/>
            <a:ext cx="8791498" cy="39905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70031" y="687977"/>
            <a:ext cx="269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Закінчення таблиці 2.4 </a:t>
            </a:r>
          </a:p>
        </p:txBody>
      </p:sp>
    </p:spTree>
    <p:extLst>
      <p:ext uri="{BB962C8B-B14F-4D97-AF65-F5344CB8AC3E}">
        <p14:creationId xmlns:p14="http://schemas.microsoft.com/office/powerpoint/2010/main" val="172561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72197" y="1111348"/>
            <a:ext cx="8440615" cy="3190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6831"/>
          </a:xfrm>
        </p:spPr>
        <p:txBody>
          <a:bodyPr/>
          <a:lstStyle/>
          <a:p>
            <a:r>
              <a:rPr lang="uk-UA" dirty="0"/>
              <a:t>Якості контролера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31521" y="1392703"/>
            <a:ext cx="8342142" cy="3137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67619" y="984739"/>
            <a:ext cx="7751298" cy="3685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0160" y="1111348"/>
            <a:ext cx="7512148" cy="3756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1327" t="34272" r="26343" b="16451"/>
          <a:stretch/>
        </p:blipFill>
        <p:spPr>
          <a:xfrm>
            <a:off x="1435730" y="86749"/>
            <a:ext cx="7603767" cy="651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9210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07771" y="2377441"/>
            <a:ext cx="6052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/>
              <a:t>ДЯКУЮ ЗА УВАГУ!</a:t>
            </a:r>
          </a:p>
        </p:txBody>
      </p:sp>
    </p:spTree>
    <p:extLst>
      <p:ext uri="{BB962C8B-B14F-4D97-AF65-F5344CB8AC3E}">
        <p14:creationId xmlns:p14="http://schemas.microsoft.com/office/powerpoint/2010/main" val="885270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4572" y="1575582"/>
            <a:ext cx="9003323" cy="294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5884" y="801858"/>
            <a:ext cx="9334554" cy="5374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0890" t="39795" r="25518" b="28706"/>
          <a:stretch/>
        </p:blipFill>
        <p:spPr>
          <a:xfrm>
            <a:off x="580768" y="907468"/>
            <a:ext cx="9093921" cy="479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936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0793" t="29526" r="26343" b="16451"/>
          <a:stretch/>
        </p:blipFill>
        <p:spPr>
          <a:xfrm>
            <a:off x="1651584" y="78376"/>
            <a:ext cx="7204812" cy="666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347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0065" t="17875" r="25323" b="12827"/>
          <a:stretch/>
        </p:blipFill>
        <p:spPr>
          <a:xfrm>
            <a:off x="2525485" y="106869"/>
            <a:ext cx="5819103" cy="655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626074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155</TotalTime>
  <Words>103</Words>
  <Application>Microsoft Office PowerPoint</Application>
  <PresentationFormat>Широкоэкранный</PresentationFormat>
  <Paragraphs>16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8" baseType="lpstr">
      <vt:lpstr>Arial</vt:lpstr>
      <vt:lpstr>Trebuchet MS</vt:lpstr>
      <vt:lpstr>Wingdings 3</vt:lpstr>
      <vt:lpstr>Грань</vt:lpstr>
      <vt:lpstr>Тема 2 Організація фінансового контролінгу на підприємстві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Якості контролера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2 Організація фінансового контролінгу на підприємстві</dc:title>
  <dc:creator>Прохорчук Наталія Олегівна</dc:creator>
  <cp:lastModifiedBy>Користувач</cp:lastModifiedBy>
  <cp:revision>8</cp:revision>
  <dcterms:created xsi:type="dcterms:W3CDTF">2022-09-02T06:47:33Z</dcterms:created>
  <dcterms:modified xsi:type="dcterms:W3CDTF">2025-09-25T08:03:51Z</dcterms:modified>
</cp:coreProperties>
</file>