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4B48874-C6F7-4D91-945B-355B6C25F71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201989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4B48874-C6F7-4D91-945B-355B6C25F71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65378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4B48874-C6F7-4D91-945B-355B6C25F71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689859-97FB-4427-8962-101C2595779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2053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4B48874-C6F7-4D91-945B-355B6C25F71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451380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4B48874-C6F7-4D91-945B-355B6C25F71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689859-97FB-4427-8962-101C2595779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16815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4B48874-C6F7-4D91-945B-355B6C25F71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76057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4B48874-C6F7-4D91-945B-355B6C25F71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1142680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4B48874-C6F7-4D91-945B-355B6C25F71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82137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4B48874-C6F7-4D91-945B-355B6C25F71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165069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4B48874-C6F7-4D91-945B-355B6C25F714}" type="datetimeFigureOut">
              <a:rPr lang="en-US" smtClean="0"/>
              <a:t>11/11/2024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160247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4B48874-C6F7-4D91-945B-355B6C25F71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401164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4B48874-C6F7-4D91-945B-355B6C25F714}" type="datetimeFigureOut">
              <a:rPr lang="en-US" smtClean="0"/>
              <a:t>11/11/2024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1753999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4B48874-C6F7-4D91-945B-355B6C25F714}" type="datetimeFigureOut">
              <a:rPr lang="en-US" smtClean="0"/>
              <a:t>11/11/2024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3110170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48874-C6F7-4D91-945B-355B6C25F714}" type="datetimeFigureOut">
              <a:rPr lang="en-US" smtClean="0"/>
              <a:t>11/11/2024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45656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B48874-C6F7-4D91-945B-355B6C25F71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35776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4B48874-C6F7-4D91-945B-355B6C25F714}" type="datetimeFigureOut">
              <a:rPr lang="en-US" smtClean="0"/>
              <a:t>11/11/2024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689859-97FB-4427-8962-101C25957799}" type="slidenum">
              <a:rPr lang="en-US" smtClean="0"/>
              <a:t>‹#›</a:t>
            </a:fld>
            <a:endParaRPr lang="en-US"/>
          </a:p>
        </p:txBody>
      </p:sp>
    </p:spTree>
    <p:extLst>
      <p:ext uri="{BB962C8B-B14F-4D97-AF65-F5344CB8AC3E}">
        <p14:creationId xmlns:p14="http://schemas.microsoft.com/office/powerpoint/2010/main" val="255505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4B48874-C6F7-4D91-945B-355B6C25F714}" type="datetimeFigureOut">
              <a:rPr lang="en-US" smtClean="0"/>
              <a:t>11/11/2024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689859-97FB-4427-8962-101C25957799}" type="slidenum">
              <a:rPr lang="en-US" smtClean="0"/>
              <a:t>‹#›</a:t>
            </a:fld>
            <a:endParaRPr lang="en-US"/>
          </a:p>
        </p:txBody>
      </p:sp>
    </p:spTree>
    <p:extLst>
      <p:ext uri="{BB962C8B-B14F-4D97-AF65-F5344CB8AC3E}">
        <p14:creationId xmlns:p14="http://schemas.microsoft.com/office/powerpoint/2010/main" val="1324429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60868" y="2436013"/>
            <a:ext cx="9921025" cy="1475404"/>
          </a:xfrm>
          <a:prstGeom prst="rect">
            <a:avLst/>
          </a:prstGeom>
        </p:spPr>
        <p:txBody>
          <a:bodyPr wrap="square">
            <a:spAutoFit/>
          </a:bodyPr>
          <a:lstStyle/>
          <a:p>
            <a:pPr algn="ctr">
              <a:lnSpc>
                <a:spcPct val="107000"/>
              </a:lnSpc>
              <a:spcAft>
                <a:spcPts val="0"/>
              </a:spcAft>
            </a:pPr>
            <a:r>
              <a:rPr lang="ru-RU" sz="2800" dirty="0">
                <a:latin typeface="Arial Black" panose="020B0A04020102020204" pitchFamily="34" charset="0"/>
                <a:ea typeface="Calibri" panose="020F0502020204030204" pitchFamily="34" charset="0"/>
                <a:cs typeface="Times New Roman" panose="02020603050405020304" pitchFamily="18" charset="0"/>
              </a:rPr>
              <a:t>ЛЕКЦІЯ</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sz="2800" dirty="0">
                <a:latin typeface="Arial Black" panose="020B0A04020102020204" pitchFamily="34" charset="0"/>
                <a:ea typeface="Calibri" panose="020F0502020204030204" pitchFamily="34" charset="0"/>
                <a:cs typeface="Times New Roman" panose="02020603050405020304" pitchFamily="18" charset="0"/>
              </a:rPr>
              <a:t>ТИПИ РЕГРЕС</a:t>
            </a:r>
            <a:r>
              <a:rPr lang="uk-UA" sz="2800" dirty="0">
                <a:latin typeface="Arial Black" panose="020B0A04020102020204" pitchFamily="34" charset="0"/>
                <a:ea typeface="Calibri" panose="020F0502020204030204" pitchFamily="34" charset="0"/>
                <a:cs typeface="Times New Roman" panose="02020603050405020304" pitchFamily="18" charset="0"/>
              </a:rPr>
              <a:t>ІЙ. МАШИННЕ НАВЧАННЯ. РЕГУЛЯРИЗАЦІЯ. ПРАКТИЧНА РЕАЛІЗАЦІЯ</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1567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10</a:t>
            </a:r>
            <a:endParaRPr lang="en-US" dirty="0"/>
          </a:p>
        </p:txBody>
      </p:sp>
      <p:sp>
        <p:nvSpPr>
          <p:cNvPr id="3" name="Прямоугольник 2"/>
          <p:cNvSpPr/>
          <p:nvPr/>
        </p:nvSpPr>
        <p:spPr>
          <a:xfrm>
            <a:off x="1000259" y="1449957"/>
            <a:ext cx="10036936" cy="3642472"/>
          </a:xfrm>
          <a:prstGeom prst="rect">
            <a:avLst/>
          </a:prstGeom>
        </p:spPr>
        <p:txBody>
          <a:bodyPr wrap="square">
            <a:spAutoFit/>
          </a:bodyPr>
          <a:lstStyle/>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OUT: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precision    recall  f1-score   support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           0       0.85      0.96      0.90       500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           1       0.95      0.83      0.88       500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    accuracy                           0.89      1000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   macro </a:t>
            </a:r>
            <a:r>
              <a:rPr lang="en-US" sz="2400" dirty="0" err="1">
                <a:latin typeface="Courier New" panose="02070309020205020404" pitchFamily="49" charset="0"/>
                <a:ea typeface="Calibri" panose="020F0502020204030204" pitchFamily="34" charset="0"/>
                <a:cs typeface="Times New Roman" panose="02020603050405020304" pitchFamily="18" charset="0"/>
              </a:rPr>
              <a:t>avg</a:t>
            </a:r>
            <a:r>
              <a:rPr lang="en-US" sz="2400" dirty="0">
                <a:latin typeface="Courier New" panose="02070309020205020404" pitchFamily="49" charset="0"/>
                <a:ea typeface="Calibri" panose="020F0502020204030204" pitchFamily="34" charset="0"/>
                <a:cs typeface="Times New Roman" panose="02020603050405020304" pitchFamily="18" charset="0"/>
              </a:rPr>
              <a:t>       0.90      0.89      0.89      1000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weighted </a:t>
            </a:r>
            <a:r>
              <a:rPr lang="en-US" sz="2400" dirty="0" err="1">
                <a:latin typeface="Courier New" panose="02070309020205020404" pitchFamily="49" charset="0"/>
                <a:ea typeface="Calibri" panose="020F0502020204030204" pitchFamily="34" charset="0"/>
                <a:cs typeface="Times New Roman" panose="02020603050405020304" pitchFamily="18" charset="0"/>
              </a:rPr>
              <a:t>avg</a:t>
            </a:r>
            <a:r>
              <a:rPr lang="en-US" sz="2400" dirty="0">
                <a:latin typeface="Courier New" panose="02070309020205020404" pitchFamily="49" charset="0"/>
                <a:ea typeface="Calibri" panose="020F0502020204030204" pitchFamily="34" charset="0"/>
                <a:cs typeface="Times New Roman" panose="02020603050405020304" pitchFamily="18" charset="0"/>
              </a:rPr>
              <a:t>       0.90      0.89      0.89      1000</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11</a:t>
            </a:r>
            <a:endParaRPr lang="en-US" dirty="0"/>
          </a:p>
        </p:txBody>
      </p:sp>
      <p:sp>
        <p:nvSpPr>
          <p:cNvPr id="3" name="Прямоугольник 2"/>
          <p:cNvSpPr/>
          <p:nvPr/>
        </p:nvSpPr>
        <p:spPr>
          <a:xfrm>
            <a:off x="1532584" y="296214"/>
            <a:ext cx="10032643" cy="5920852"/>
          </a:xfrm>
          <a:prstGeom prst="rect">
            <a:avLst/>
          </a:prstGeom>
        </p:spPr>
        <p:txBody>
          <a:bodyPr wrap="square">
            <a:spAutoFit/>
          </a:bodyPr>
          <a:lstStyle/>
          <a:p>
            <a:pPr algn="just">
              <a:lnSpc>
                <a:spcPct val="107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Для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чистоти</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експерименту</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навчимо</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err="1" smtClean="0">
                <a:effectLst/>
                <a:latin typeface="Times New Roman" panose="02020603050405020304" pitchFamily="18" charset="0"/>
                <a:ea typeface="Calibri" panose="020F0502020204030204" pitchFamily="34" charset="0"/>
                <a:cs typeface="Times New Roman" panose="02020603050405020304" pitchFamily="18" charset="0"/>
              </a:rPr>
              <a:t>логістичну</a:t>
            </a:r>
            <a:r>
              <a:rPr lang="ru-RU" sz="24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b="1" i="1" dirty="0" err="1" smtClean="0">
                <a:effectLst/>
                <a:latin typeface="Times New Roman" panose="02020603050405020304" pitchFamily="18" charset="0"/>
                <a:ea typeface="Calibri" panose="020F0502020204030204" pitchFamily="34" charset="0"/>
                <a:cs typeface="Times New Roman" panose="02020603050405020304" pitchFamily="18" charset="0"/>
              </a:rPr>
              <a:t>регресію</a:t>
            </a:r>
            <a:r>
              <a:rPr lang="ru-RU" sz="2400" b="1"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з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бібліотеки</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scikit</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learn</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побачимо</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що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якість</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отриманих</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моделей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приблизно</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однакова</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from </a:t>
            </a:r>
            <a:r>
              <a:rPr lang="en-US" dirty="0" err="1">
                <a:latin typeface="Courier New" panose="02070309020205020404" pitchFamily="49" charset="0"/>
                <a:ea typeface="Calibri" panose="020F0502020204030204" pitchFamily="34" charset="0"/>
                <a:cs typeface="Times New Roman" panose="02020603050405020304" pitchFamily="18" charset="0"/>
              </a:rPr>
              <a:t>sklearn.linear_model</a:t>
            </a:r>
            <a:r>
              <a:rPr lang="en-US" dirty="0">
                <a:latin typeface="Courier New" panose="02070309020205020404" pitchFamily="49" charset="0"/>
                <a:ea typeface="Calibri" panose="020F0502020204030204" pitchFamily="34" charset="0"/>
                <a:cs typeface="Times New Roman" panose="02020603050405020304" pitchFamily="18" charset="0"/>
              </a:rPr>
              <a:t> import </a:t>
            </a:r>
            <a:r>
              <a:rPr lang="en-US" dirty="0" err="1">
                <a:latin typeface="Courier New" panose="02070309020205020404" pitchFamily="49" charset="0"/>
                <a:ea typeface="Calibri" panose="020F0502020204030204" pitchFamily="34" charset="0"/>
                <a:cs typeface="Times New Roman" panose="02020603050405020304" pitchFamily="18" charset="0"/>
              </a:rPr>
              <a:t>LogisticRegression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model = </a:t>
            </a:r>
            <a:r>
              <a:rPr lang="en-US" dirty="0" err="1">
                <a:latin typeface="Courier New" panose="02070309020205020404" pitchFamily="49" charset="0"/>
                <a:ea typeface="Calibri" panose="020F0502020204030204" pitchFamily="34" charset="0"/>
                <a:cs typeface="Times New Roman" panose="02020603050405020304" pitchFamily="18" charset="0"/>
              </a:rPr>
              <a:t>LogisticRegression</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err="1">
                <a:latin typeface="Courier New" panose="02070309020205020404" pitchFamily="49" charset="0"/>
                <a:ea typeface="Calibri" panose="020F0502020204030204" pitchFamily="34" charset="0"/>
                <a:cs typeface="Times New Roman" panose="02020603050405020304" pitchFamily="18" charset="0"/>
              </a:rPr>
              <a:t>model.fit</a:t>
            </a:r>
            <a:r>
              <a:rPr lang="en-US" dirty="0">
                <a:latin typeface="Courier New" panose="02070309020205020404" pitchFamily="49" charset="0"/>
                <a:ea typeface="Calibri" panose="020F0502020204030204" pitchFamily="34" charset="0"/>
                <a:cs typeface="Times New Roman" panose="02020603050405020304" pitchFamily="18" charset="0"/>
              </a:rPr>
              <a:t>(X, y)</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err="1">
                <a:latin typeface="Courier New" panose="02070309020205020404" pitchFamily="49" charset="0"/>
                <a:ea typeface="Calibri" panose="020F0502020204030204" pitchFamily="34" charset="0"/>
                <a:cs typeface="Times New Roman" panose="02020603050405020304" pitchFamily="18" charset="0"/>
              </a:rPr>
              <a:t>y_pred</a:t>
            </a:r>
            <a:r>
              <a:rPr lang="en-US" dirty="0">
                <a:latin typeface="Courier New" panose="02070309020205020404" pitchFamily="49" charset="0"/>
                <a:ea typeface="Calibri" panose="020F0502020204030204" pitchFamily="34" charset="0"/>
                <a:cs typeface="Times New Roman" panose="02020603050405020304" pitchFamily="18" charset="0"/>
              </a:rPr>
              <a:t> = </a:t>
            </a:r>
            <a:r>
              <a:rPr lang="en-US" dirty="0" err="1">
                <a:latin typeface="Courier New" panose="02070309020205020404" pitchFamily="49" charset="0"/>
                <a:ea typeface="Calibri" panose="020F0502020204030204" pitchFamily="34" charset="0"/>
                <a:cs typeface="Times New Roman" panose="02020603050405020304" pitchFamily="18" charset="0"/>
              </a:rPr>
              <a:t>model.predict</a:t>
            </a:r>
            <a:r>
              <a:rPr lang="en-US" dirty="0">
                <a:latin typeface="Courier New" panose="02070309020205020404" pitchFamily="49" charset="0"/>
                <a:ea typeface="Calibri" panose="020F0502020204030204" pitchFamily="34" charset="0"/>
                <a:cs typeface="Times New Roman" panose="02020603050405020304" pitchFamily="18" charset="0"/>
              </a:rPr>
              <a:t>(X)</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print(</a:t>
            </a:r>
            <a:r>
              <a:rPr lang="en-US" dirty="0" err="1">
                <a:latin typeface="Courier New" panose="02070309020205020404" pitchFamily="49" charset="0"/>
                <a:ea typeface="Calibri" panose="020F0502020204030204" pitchFamily="34" charset="0"/>
                <a:cs typeface="Times New Roman" panose="02020603050405020304" pitchFamily="18" charset="0"/>
              </a:rPr>
              <a:t>classification_report</a:t>
            </a:r>
            <a:r>
              <a:rPr lang="en-US" dirty="0">
                <a:latin typeface="Courier New" panose="02070309020205020404" pitchFamily="49" charset="0"/>
                <a:ea typeface="Calibri" panose="020F0502020204030204" pitchFamily="34" charset="0"/>
                <a:cs typeface="Times New Roman" panose="02020603050405020304" pitchFamily="18" charset="0"/>
              </a:rPr>
              <a:t>(y, </a:t>
            </a:r>
            <a:r>
              <a:rPr lang="en-US" dirty="0" err="1">
                <a:latin typeface="Courier New" panose="02070309020205020404" pitchFamily="49" charset="0"/>
                <a:ea typeface="Calibri" panose="020F0502020204030204" pitchFamily="34" charset="0"/>
                <a:cs typeface="Times New Roman" panose="02020603050405020304" pitchFamily="18" charset="0"/>
              </a:rPr>
              <a:t>y_pred</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OUT: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precision    recall  f1-score   support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0       0.90      0.90      0.90       500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1       0.90      0.90      0.90       500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accuracy                           0.90      1000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macro </a:t>
            </a:r>
            <a:r>
              <a:rPr lang="en-US" dirty="0" err="1">
                <a:latin typeface="Courier New" panose="02070309020205020404" pitchFamily="49" charset="0"/>
                <a:ea typeface="Calibri" panose="020F0502020204030204" pitchFamily="34" charset="0"/>
                <a:cs typeface="Times New Roman" panose="02020603050405020304" pitchFamily="18" charset="0"/>
              </a:rPr>
              <a:t>avg</a:t>
            </a:r>
            <a:r>
              <a:rPr lang="en-US" dirty="0">
                <a:latin typeface="Courier New" panose="02070309020205020404" pitchFamily="49" charset="0"/>
                <a:ea typeface="Calibri" panose="020F0502020204030204" pitchFamily="34" charset="0"/>
                <a:cs typeface="Times New Roman" panose="02020603050405020304" pitchFamily="18" charset="0"/>
              </a:rPr>
              <a:t>       0.90      0.90      0.90      1000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weighted </a:t>
            </a:r>
            <a:r>
              <a:rPr lang="en-US" dirty="0" err="1">
                <a:latin typeface="Courier New" panose="02070309020205020404" pitchFamily="49" charset="0"/>
                <a:ea typeface="Calibri" panose="020F0502020204030204" pitchFamily="34" charset="0"/>
                <a:cs typeface="Times New Roman" panose="02020603050405020304" pitchFamily="18" charset="0"/>
              </a:rPr>
              <a:t>avg</a:t>
            </a:r>
            <a:r>
              <a:rPr lang="en-US" dirty="0">
                <a:latin typeface="Courier New" panose="02070309020205020404" pitchFamily="49" charset="0"/>
                <a:ea typeface="Calibri" panose="020F0502020204030204" pitchFamily="34" charset="0"/>
                <a:cs typeface="Times New Roman" panose="02020603050405020304" pitchFamily="18" charset="0"/>
              </a:rPr>
              <a:t>       0.90      0.90      0.90      1000</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2722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12</a:t>
            </a:r>
            <a:endParaRPr lang="en-US" dirty="0"/>
          </a:p>
        </p:txBody>
      </p:sp>
      <p:sp>
        <p:nvSpPr>
          <p:cNvPr id="3" name="Прямоугольник 2"/>
          <p:cNvSpPr/>
          <p:nvPr/>
        </p:nvSpPr>
        <p:spPr>
          <a:xfrm>
            <a:off x="2033069" y="169480"/>
            <a:ext cx="9169177" cy="530594"/>
          </a:xfrm>
          <a:prstGeom prst="rect">
            <a:avLst/>
          </a:prstGeom>
        </p:spPr>
        <p:txBody>
          <a:bodyPr wrap="none">
            <a:spAutoFit/>
          </a:bodyPr>
          <a:lstStyle/>
          <a:p>
            <a:pPr>
              <a:lnSpc>
                <a:spcPct val="107000"/>
              </a:lnSpc>
              <a:spcAft>
                <a:spcPts val="0"/>
              </a:spcAft>
            </a:pPr>
            <a:r>
              <a:rPr lang="ru-RU" sz="2800" dirty="0" err="1">
                <a:latin typeface="Times New Roman" panose="02020603050405020304" pitchFamily="18" charset="0"/>
                <a:ea typeface="Calibri" panose="020F0502020204030204" pitchFamily="34" charset="0"/>
                <a:cs typeface="Times New Roman" panose="02020603050405020304" pitchFamily="18" charset="0"/>
              </a:rPr>
              <a:t>Оцінимо</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візуально</a:t>
            </a:r>
            <a:r>
              <a:rPr lang="ru-RU" sz="2800" dirty="0">
                <a:latin typeface="Times New Roman" panose="02020603050405020304" pitchFamily="18" charset="0"/>
                <a:ea typeface="Calibri" panose="020F0502020204030204" pitchFamily="34" charset="0"/>
                <a:cs typeface="Times New Roman" panose="02020603050405020304" pitchFamily="18" charset="0"/>
              </a:rPr>
              <a:t> як модель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приймає</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своє</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рішення</a:t>
            </a:r>
            <a:r>
              <a:rPr lang="ru-RU" sz="2800" dirty="0">
                <a:latin typeface="Times New Roman" panose="02020603050405020304" pitchFamily="18" charset="0"/>
                <a:ea typeface="Calibri" panose="020F0502020204030204" pitchFamily="34" charset="0"/>
                <a:cs typeface="Times New Roman" panose="02020603050405020304" pitchFamily="18" charset="0"/>
              </a:rPr>
              <a:t> Рис.1: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3211132" y="811705"/>
            <a:ext cx="6744237" cy="5318639"/>
          </a:xfrm>
          <a:prstGeom prst="rect">
            <a:avLst/>
          </a:prstGeom>
          <a:noFill/>
          <a:ln>
            <a:noFill/>
          </a:ln>
        </p:spPr>
      </p:pic>
      <p:sp>
        <p:nvSpPr>
          <p:cNvPr id="5" name="Прямоугольник 4"/>
          <p:cNvSpPr/>
          <p:nvPr/>
        </p:nvSpPr>
        <p:spPr>
          <a:xfrm>
            <a:off x="4128251" y="6206452"/>
            <a:ext cx="4909998" cy="468077"/>
          </a:xfrm>
          <a:prstGeom prst="rect">
            <a:avLst/>
          </a:prstGeom>
        </p:spPr>
        <p:txBody>
          <a:bodyPr wrap="none">
            <a:spAutoFit/>
          </a:bodyPr>
          <a:lstStyle/>
          <a:p>
            <a:pPr algn="ctr">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Рис.1.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Рішення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логістичної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регресії</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683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13</a:t>
            </a:r>
            <a:endParaRPr lang="en-US" dirty="0"/>
          </a:p>
        </p:txBody>
      </p:sp>
      <p:sp>
        <p:nvSpPr>
          <p:cNvPr id="3" name="Прямоугольник 2"/>
          <p:cNvSpPr/>
          <p:nvPr/>
        </p:nvSpPr>
        <p:spPr>
          <a:xfrm>
            <a:off x="1566929" y="149938"/>
            <a:ext cx="10152845" cy="1080296"/>
          </a:xfrm>
          <a:prstGeom prst="rect">
            <a:avLst/>
          </a:prstGeom>
        </p:spPr>
        <p:txBody>
          <a:bodyPr wrap="square">
            <a:spAutoFit/>
          </a:bodyPr>
          <a:lstStyle/>
          <a:p>
            <a:pPr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000" dirty="0" smtClean="0">
                <a:latin typeface="Times New Roman" panose="02020603050405020304" pitchFamily="18" charset="0"/>
                <a:ea typeface="Calibri" panose="020F0502020204030204" pitchFamily="34" charset="0"/>
                <a:cs typeface="Times New Roman" panose="02020603050405020304" pitchFamily="18" charset="0"/>
              </a:rPr>
              <a:t>Як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бачимо</a:t>
            </a:r>
            <a:r>
              <a:rPr lang="ru-RU" sz="2000" dirty="0">
                <a:latin typeface="Times New Roman" panose="02020603050405020304" pitchFamily="18" charset="0"/>
                <a:ea typeface="Calibri" panose="020F0502020204030204" pitchFamily="34" charset="0"/>
                <a:cs typeface="Times New Roman" panose="02020603050405020304" pitchFamily="18" charset="0"/>
              </a:rPr>
              <a:t>, результатом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роботи</a:t>
            </a:r>
            <a:r>
              <a:rPr lang="ru-RU" sz="2000" dirty="0">
                <a:latin typeface="Times New Roman" panose="02020603050405020304" pitchFamily="18" charset="0"/>
                <a:ea typeface="Calibri" panose="020F0502020204030204" pitchFamily="34" charset="0"/>
                <a:cs typeface="Times New Roman" panose="02020603050405020304" pitchFamily="18" charset="0"/>
              </a:rPr>
              <a:t> алгоритму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виступає</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лінія</a:t>
            </a:r>
            <a:r>
              <a:rPr lang="ru-RU" sz="2000" dirty="0">
                <a:latin typeface="Times New Roman" panose="02020603050405020304" pitchFamily="18" charset="0"/>
                <a:ea typeface="Calibri" panose="020F0502020204030204" pitchFamily="34" charset="0"/>
                <a:cs typeface="Times New Roman" panose="02020603050405020304" pitchFamily="18" charset="0"/>
              </a:rPr>
              <a:t>, що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розділяє</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класи</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Якби</a:t>
            </a:r>
            <a:r>
              <a:rPr lang="ru-RU" sz="2000" dirty="0">
                <a:latin typeface="Times New Roman" panose="02020603050405020304" pitchFamily="18" charset="0"/>
                <a:ea typeface="Calibri" panose="020F0502020204030204" pitchFamily="34" charset="0"/>
                <a:cs typeface="Times New Roman" panose="02020603050405020304" pitchFamily="18" charset="0"/>
              </a:rPr>
              <a:t> ми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візуалізували</a:t>
            </a:r>
            <a:r>
              <a:rPr lang="ru-RU" sz="2000" dirty="0">
                <a:latin typeface="Times New Roman" panose="02020603050405020304" pitchFamily="18" charset="0"/>
                <a:ea typeface="Calibri" panose="020F0502020204030204" pitchFamily="34" charset="0"/>
                <a:cs typeface="Times New Roman" panose="02020603050405020304" pitchFamily="18" charset="0"/>
              </a:rPr>
              <a:t> модель у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процесі</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b="1" dirty="0" err="1">
                <a:latin typeface="Times New Roman" panose="02020603050405020304" pitchFamily="18" charset="0"/>
                <a:ea typeface="Calibri" panose="020F0502020204030204" pitchFamily="34" charset="0"/>
                <a:cs typeface="Times New Roman" panose="02020603050405020304" pitchFamily="18" charset="0"/>
              </a:rPr>
              <a:t>градієнтним</a:t>
            </a:r>
            <a:r>
              <a:rPr lang="ru-RU" sz="2000" b="1" dirty="0">
                <a:latin typeface="Times New Roman" panose="02020603050405020304" pitchFamily="18" charset="0"/>
                <a:ea typeface="Calibri" panose="020F0502020204030204" pitchFamily="34" charset="0"/>
                <a:cs typeface="Times New Roman" panose="02020603050405020304" pitchFamily="18" charset="0"/>
              </a:rPr>
              <a:t> спуском</a:t>
            </a:r>
            <a:r>
              <a:rPr lang="ru-RU" sz="2000" dirty="0">
                <a:latin typeface="Times New Roman" panose="02020603050405020304" pitchFamily="18" charset="0"/>
                <a:ea typeface="Calibri" panose="020F0502020204030204" pitchFamily="34" charset="0"/>
                <a:cs typeface="Times New Roman" panose="02020603050405020304" pitchFamily="18" charset="0"/>
              </a:rPr>
              <a:t>, то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побачили</a:t>
            </a:r>
            <a:r>
              <a:rPr lang="ru-RU" sz="2000" dirty="0">
                <a:latin typeface="Times New Roman" panose="02020603050405020304" pitchFamily="18" charset="0"/>
                <a:ea typeface="Calibri" panose="020F0502020204030204" pitchFamily="34" charset="0"/>
                <a:cs typeface="Times New Roman" panose="02020603050405020304" pitchFamily="18" charset="0"/>
              </a:rPr>
              <a:t> б, як </a:t>
            </a:r>
            <a:r>
              <a:rPr lang="ru-RU" sz="2000" dirty="0" err="1">
                <a:latin typeface="Times New Roman" panose="02020603050405020304" pitchFamily="18" charset="0"/>
                <a:ea typeface="Calibri" panose="020F0502020204030204" pitchFamily="34" charset="0"/>
                <a:cs typeface="Times New Roman" panose="02020603050405020304" pitchFamily="18" charset="0"/>
              </a:rPr>
              <a:t>ця</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лінія</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підбирається</a:t>
            </a:r>
            <a:r>
              <a:rPr lang="ru-RU" sz="2000" dirty="0">
                <a:latin typeface="Times New Roman" panose="02020603050405020304" pitchFamily="18" charset="0"/>
                <a:ea typeface="Calibri" panose="020F0502020204030204" pitchFamily="34" charset="0"/>
                <a:cs typeface="Times New Roman" panose="02020603050405020304" pitchFamily="18" charset="0"/>
              </a:rPr>
              <a:t> у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процесі</a:t>
            </a: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оптимізації</a:t>
            </a:r>
            <a:r>
              <a:rPr lang="ru-RU" sz="2000" dirty="0">
                <a:latin typeface="Times New Roman" panose="02020603050405020304" pitchFamily="18" charset="0"/>
                <a:ea typeface="Calibri" panose="020F0502020204030204" pitchFamily="34" charset="0"/>
                <a:cs typeface="Times New Roman" panose="02020603050405020304" pitchFamily="18" charset="0"/>
              </a:rPr>
              <a:t> Рис.2: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716924" y="1315204"/>
            <a:ext cx="11002850" cy="4274227"/>
          </a:xfrm>
          <a:prstGeom prst="rect">
            <a:avLst/>
          </a:prstGeom>
          <a:noFill/>
          <a:ln>
            <a:noFill/>
          </a:ln>
        </p:spPr>
      </p:pic>
      <p:sp>
        <p:nvSpPr>
          <p:cNvPr id="5" name="Прямоугольник 4"/>
          <p:cNvSpPr/>
          <p:nvPr/>
        </p:nvSpPr>
        <p:spPr>
          <a:xfrm>
            <a:off x="1700011" y="5729818"/>
            <a:ext cx="9491729" cy="530594"/>
          </a:xfrm>
          <a:prstGeom prst="rect">
            <a:avLst/>
          </a:prstGeom>
        </p:spPr>
        <p:txBody>
          <a:bodyPr wrap="square">
            <a:spAutoFit/>
          </a:bodyPr>
          <a:lstStyle/>
          <a:p>
            <a:pPr algn="ctr">
              <a:lnSpc>
                <a:spcPct val="107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Рис.2.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Візуалізація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градієнтним</a:t>
            </a:r>
            <a:r>
              <a:rPr lang="ru-RU" sz="2800" dirty="0">
                <a:latin typeface="Times New Roman" panose="02020603050405020304" pitchFamily="18" charset="0"/>
                <a:ea typeface="Calibri" panose="020F0502020204030204" pitchFamily="34" charset="0"/>
                <a:cs typeface="Times New Roman" panose="02020603050405020304" pitchFamily="18" charset="0"/>
              </a:rPr>
              <a:t> спуском</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099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14</a:t>
            </a:r>
            <a:endParaRPr lang="en-US" dirty="0"/>
          </a:p>
        </p:txBody>
      </p:sp>
      <p:sp>
        <p:nvSpPr>
          <p:cNvPr id="3" name="Прямоугольник 2"/>
          <p:cNvSpPr/>
          <p:nvPr/>
        </p:nvSpPr>
        <p:spPr>
          <a:xfrm>
            <a:off x="1463897" y="954196"/>
            <a:ext cx="10139967" cy="5140831"/>
          </a:xfrm>
          <a:prstGeom prst="rect">
            <a:avLst/>
          </a:prstGeom>
        </p:spPr>
        <p:txBody>
          <a:bodyPr wrap="square">
            <a:spAutoFit/>
          </a:bodyPr>
          <a:lstStyle/>
          <a:p>
            <a:pPr algn="just">
              <a:lnSpc>
                <a:spcPct val="107000"/>
              </a:lnSpc>
              <a:spcAft>
                <a:spcPts val="0"/>
              </a:spcAft>
            </a:pPr>
            <a:r>
              <a:rPr lang="ru-RU" sz="28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Плюси</a:t>
            </a:r>
            <a:r>
              <a:rPr lang="ru-RU" sz="2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28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логістичної</a:t>
            </a:r>
            <a:r>
              <a:rPr lang="ru-RU" sz="2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28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регресії</a:t>
            </a:r>
            <a:r>
              <a:rPr lang="ru-RU" sz="28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відносно</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простий</a:t>
            </a:r>
            <a:r>
              <a:rPr lang="ru-RU" sz="2800" dirty="0">
                <a:latin typeface="Times New Roman" panose="02020603050405020304" pitchFamily="18" charset="0"/>
                <a:ea typeface="Calibri" panose="020F0502020204030204" pitchFamily="34" charset="0"/>
                <a:cs typeface="Times New Roman" panose="02020603050405020304" pitchFamily="18" charset="0"/>
              </a:rPr>
              <a:t> алгоритм,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який</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вимагає</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невеликої</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кількості</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обчислювальних</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ресурсів</a:t>
            </a:r>
            <a:r>
              <a:rPr lang="ru-RU" sz="2800" dirty="0">
                <a:latin typeface="Times New Roman" panose="02020603050405020304" pitchFamily="18" charset="0"/>
                <a:ea typeface="Calibri" panose="020F0502020204030204" pitchFamily="34" charset="0"/>
                <a:cs typeface="Times New Roman" panose="02020603050405020304" pitchFamily="18" charset="0"/>
              </a:rPr>
              <a:t> і може бути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ефективно</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використаний</a:t>
            </a:r>
            <a:r>
              <a:rPr lang="ru-RU" sz="2800" dirty="0">
                <a:latin typeface="Times New Roman" panose="02020603050405020304" pitchFamily="18" charset="0"/>
                <a:ea typeface="Calibri" panose="020F0502020204030204" pitchFamily="34" charset="0"/>
                <a:cs typeface="Times New Roman" panose="02020603050405020304" pitchFamily="18" charset="0"/>
              </a:rPr>
              <a:t> для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вирішення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великої</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кількості</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класифікаційних</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завдань</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latin typeface="Times New Roman" panose="02020603050405020304" pitchFamily="18" charset="0"/>
                <a:ea typeface="Calibri" panose="020F0502020204030204" pitchFamily="34" charset="0"/>
                <a:cs typeface="Times New Roman" panose="02020603050405020304" pitchFamily="18" charset="0"/>
              </a:rPr>
              <a:t>Інтерпретованість</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логістична</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регресія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дозволяє</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розуміти</a:t>
            </a:r>
            <a:r>
              <a:rPr lang="ru-RU" sz="2800" dirty="0">
                <a:latin typeface="Times New Roman" panose="02020603050405020304" pitchFamily="18" charset="0"/>
                <a:ea typeface="Calibri" panose="020F0502020204030204" pitchFamily="34" charset="0"/>
                <a:cs typeface="Times New Roman" panose="02020603050405020304" pitchFamily="18" charset="0"/>
              </a:rPr>
              <a:t>, які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змінні</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впливають</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класифікацію</a:t>
            </a:r>
            <a:r>
              <a:rPr lang="ru-RU" sz="2800" dirty="0">
                <a:latin typeface="Times New Roman" panose="02020603050405020304" pitchFamily="18" charset="0"/>
                <a:ea typeface="Calibri" panose="020F0502020204030204" pitchFamily="34" charset="0"/>
                <a:cs typeface="Times New Roman" panose="02020603050405020304" pitchFamily="18" charset="0"/>
              </a:rPr>
              <a:t> і як.</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latin typeface="Times New Roman" panose="02020603050405020304" pitchFamily="18" charset="0"/>
                <a:ea typeface="Calibri" panose="020F0502020204030204" pitchFamily="34" charset="0"/>
                <a:cs typeface="Times New Roman" panose="02020603050405020304" pitchFamily="18" charset="0"/>
              </a:rPr>
              <a:t>Працює</a:t>
            </a:r>
            <a:r>
              <a:rPr lang="ru-RU" sz="2800" dirty="0">
                <a:latin typeface="Times New Roman" panose="02020603050405020304" pitchFamily="18" charset="0"/>
                <a:ea typeface="Calibri" panose="020F0502020204030204" pitchFamily="34" charset="0"/>
                <a:cs typeface="Times New Roman" panose="02020603050405020304" pitchFamily="18" charset="0"/>
              </a:rPr>
              <a:t> добре на невеликих наборах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даних</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логістична</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регресія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показує</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добрі</a:t>
            </a:r>
            <a:r>
              <a:rPr lang="ru-RU" sz="2800" dirty="0">
                <a:latin typeface="Times New Roman" panose="02020603050405020304" pitchFamily="18" charset="0"/>
                <a:ea typeface="Calibri" panose="020F0502020204030204" pitchFamily="34" charset="0"/>
                <a:cs typeface="Times New Roman" panose="02020603050405020304" pitchFamily="18" charset="0"/>
              </a:rPr>
              <a:t> результати на невеликих наборах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даних</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Невелика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ймовірність</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перенавчання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логістична</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регресія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схильна</a:t>
            </a:r>
            <a:r>
              <a:rPr lang="ru-RU" sz="2800" dirty="0">
                <a:latin typeface="Times New Roman" panose="02020603050405020304" pitchFamily="18" charset="0"/>
                <a:ea typeface="Calibri" panose="020F0502020204030204" pitchFamily="34" charset="0"/>
                <a:cs typeface="Times New Roman" panose="02020603050405020304" pitchFamily="18" charset="0"/>
              </a:rPr>
              <a:t> до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менш</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перенавчання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оскільки</a:t>
            </a:r>
            <a:r>
              <a:rPr lang="ru-RU" sz="2800" dirty="0">
                <a:latin typeface="Times New Roman" panose="02020603050405020304" pitchFamily="18" charset="0"/>
                <a:ea typeface="Calibri" panose="020F0502020204030204" pitchFamily="34" charset="0"/>
                <a:cs typeface="Times New Roman" panose="02020603050405020304" pitchFamily="18" charset="0"/>
              </a:rPr>
              <a:t> вона не має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безліч</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параметрів</a:t>
            </a:r>
            <a:r>
              <a:rPr lang="ru-RU" sz="2800" dirty="0">
                <a:latin typeface="Times New Roman" panose="02020603050405020304" pitchFamily="18" charset="0"/>
                <a:ea typeface="Calibri" panose="020F0502020204030204" pitchFamily="34" charset="0"/>
                <a:cs typeface="Times New Roman" panose="02020603050405020304" pitchFamily="18" charset="0"/>
              </a:rPr>
              <a:t>, які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потрібно</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оптимізувати</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2384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15</a:t>
            </a:r>
            <a:endParaRPr lang="en-US" dirty="0"/>
          </a:p>
        </p:txBody>
      </p:sp>
      <p:sp>
        <p:nvSpPr>
          <p:cNvPr id="3" name="Прямоугольник 2"/>
          <p:cNvSpPr/>
          <p:nvPr/>
        </p:nvSpPr>
        <p:spPr>
          <a:xfrm>
            <a:off x="1566929" y="187979"/>
            <a:ext cx="10152845" cy="6389634"/>
          </a:xfrm>
          <a:prstGeom prst="rect">
            <a:avLst/>
          </a:prstGeom>
        </p:spPr>
        <p:txBody>
          <a:bodyPr wrap="square">
            <a:spAutoFit/>
          </a:bodyPr>
          <a:lstStyle/>
          <a:p>
            <a:pPr algn="just">
              <a:lnSpc>
                <a:spcPct val="107000"/>
              </a:lnSpc>
              <a:spcAft>
                <a:spcPts val="0"/>
              </a:spcAft>
            </a:pPr>
            <a:r>
              <a:rPr lang="ru-RU"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Мінуси</a:t>
            </a:r>
            <a:r>
              <a:rPr lang="ru-RU"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логістичної</a:t>
            </a:r>
            <a:r>
              <a:rPr lang="ru-RU"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b="1" i="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регресії</a:t>
            </a:r>
            <a:r>
              <a:rPr lang="ru-RU"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latin typeface="Times New Roman" panose="02020603050405020304" pitchFamily="18" charset="0"/>
                <a:ea typeface="Calibri" panose="020F0502020204030204" pitchFamily="34" charset="0"/>
                <a:cs typeface="Times New Roman" panose="02020603050405020304" pitchFamily="18" charset="0"/>
              </a:rPr>
              <a:t>Потрібна</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нормалізація</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ознак</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логістична</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регресія</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вимагає</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нормалізації</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ознак</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щоб</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гарантувати</a:t>
            </a:r>
            <a:r>
              <a:rPr lang="ru-RU" sz="3200" dirty="0">
                <a:latin typeface="Times New Roman" panose="02020603050405020304" pitchFamily="18" charset="0"/>
                <a:ea typeface="Calibri" panose="020F0502020204030204" pitchFamily="34" charset="0"/>
                <a:cs typeface="Times New Roman" panose="02020603050405020304" pitchFamily="18" charset="0"/>
              </a:rPr>
              <a:t>, що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ознаки</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роблять</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однаковий</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внесок</a:t>
            </a:r>
            <a:r>
              <a:rPr lang="ru-RU" sz="3200" dirty="0">
                <a:latin typeface="Times New Roman" panose="02020603050405020304" pitchFamily="18" charset="0"/>
                <a:ea typeface="Calibri" panose="020F0502020204030204" pitchFamily="34" charset="0"/>
                <a:cs typeface="Times New Roman" panose="02020603050405020304" pitchFamily="18" charset="0"/>
              </a:rPr>
              <a:t> у модель.</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latin typeface="Times New Roman" panose="02020603050405020304" pitchFamily="18" charset="0"/>
                <a:ea typeface="Calibri" panose="020F0502020204030204" pitchFamily="34" charset="0"/>
                <a:cs typeface="Times New Roman" panose="02020603050405020304" pitchFamily="18" charset="0"/>
              </a:rPr>
              <a:t>Працює</a:t>
            </a:r>
            <a:r>
              <a:rPr lang="ru-RU" sz="3200" dirty="0">
                <a:latin typeface="Times New Roman" panose="02020603050405020304" pitchFamily="18" charset="0"/>
                <a:ea typeface="Calibri" panose="020F0502020204030204" pitchFamily="34" charset="0"/>
                <a:cs typeface="Times New Roman" panose="02020603050405020304" pitchFamily="18" charset="0"/>
              </a:rPr>
              <a:t> погано на складних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завданнях</a:t>
            </a:r>
            <a:r>
              <a:rPr lang="ru-RU" sz="3200" dirty="0">
                <a:latin typeface="Times New Roman" panose="02020603050405020304" pitchFamily="18" charset="0"/>
                <a:ea typeface="Calibri" panose="020F0502020204030204" pitchFamily="34" charset="0"/>
                <a:cs typeface="Times New Roman" panose="02020603050405020304" pitchFamily="18" charset="0"/>
              </a:rPr>
              <a:t>: може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працювати</a:t>
            </a:r>
            <a:r>
              <a:rPr lang="ru-RU" sz="3200" dirty="0">
                <a:latin typeface="Times New Roman" panose="02020603050405020304" pitchFamily="18" charset="0"/>
                <a:ea typeface="Calibri" panose="020F0502020204030204" pitchFamily="34" charset="0"/>
                <a:cs typeface="Times New Roman" panose="02020603050405020304" pitchFamily="18" charset="0"/>
              </a:rPr>
              <a:t> погано на задачах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3200" dirty="0">
                <a:latin typeface="Times New Roman" panose="02020603050405020304" pitchFamily="18" charset="0"/>
                <a:ea typeface="Calibri" panose="020F0502020204030204" pitchFamily="34" charset="0"/>
                <a:cs typeface="Times New Roman" panose="02020603050405020304" pitchFamily="18" charset="0"/>
              </a:rPr>
              <a:t> великою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кількістю</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ознак</a:t>
            </a:r>
            <a:r>
              <a:rPr lang="ru-RU" sz="3200" dirty="0">
                <a:latin typeface="Times New Roman" panose="02020603050405020304" pitchFamily="18" charset="0"/>
                <a:ea typeface="Calibri" panose="020F0502020204030204" pitchFamily="34" charset="0"/>
                <a:cs typeface="Times New Roman" panose="02020603050405020304" pitchFamily="18" charset="0"/>
              </a:rPr>
              <a:t> чи складною структурою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даних</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latin typeface="Times New Roman" panose="02020603050405020304" pitchFamily="18" charset="0"/>
                <a:ea typeface="Calibri" panose="020F0502020204030204" pitchFamily="34" charset="0"/>
                <a:cs typeface="Times New Roman" panose="02020603050405020304" pitchFamily="18" charset="0"/>
              </a:rPr>
              <a:t>Лінійність</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логістична</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регресія</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працює</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лише</a:t>
            </a:r>
            <a:r>
              <a:rPr lang="ru-RU" sz="3200" dirty="0">
                <a:latin typeface="Times New Roman" panose="02020603050405020304" pitchFamily="18" charset="0"/>
                <a:ea typeface="Calibri" panose="020F0502020204030204" pitchFamily="34" charset="0"/>
                <a:cs typeface="Times New Roman" panose="02020603050405020304" pitchFamily="18" charset="0"/>
              </a:rPr>
              <a:t> з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лінійними</a:t>
            </a:r>
            <a:r>
              <a:rPr lang="ru-RU" sz="3200" dirty="0">
                <a:latin typeface="Times New Roman" panose="02020603050405020304" pitchFamily="18" charset="0"/>
                <a:ea typeface="Calibri" panose="020F0502020204030204" pitchFamily="34" charset="0"/>
                <a:cs typeface="Times New Roman" panose="02020603050405020304" pitchFamily="18" charset="0"/>
              </a:rPr>
              <a:t> межами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рішень</a:t>
            </a:r>
            <a:r>
              <a:rPr lang="ru-RU" sz="3200" dirty="0">
                <a:latin typeface="Times New Roman" panose="02020603050405020304" pitchFamily="18" charset="0"/>
                <a:ea typeface="Calibri" panose="020F0502020204030204" pitchFamily="34" charset="0"/>
                <a:cs typeface="Times New Roman" panose="02020603050405020304" pitchFamily="18" charset="0"/>
              </a:rPr>
              <a:t>, що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обмежує</a:t>
            </a:r>
            <a:r>
              <a:rPr lang="ru-RU" sz="3200" dirty="0">
                <a:latin typeface="Times New Roman" panose="02020603050405020304" pitchFamily="18" charset="0"/>
                <a:ea typeface="Calibri" panose="020F0502020204030204" pitchFamily="34" charset="0"/>
                <a:cs typeface="Times New Roman" panose="02020603050405020304" pitchFamily="18" charset="0"/>
              </a:rPr>
              <a:t> її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вирішувати</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складні</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завдання</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класифікації</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latin typeface="Times New Roman" panose="02020603050405020304" pitchFamily="18" charset="0"/>
                <a:ea typeface="Calibri" panose="020F0502020204030204" pitchFamily="34" charset="0"/>
                <a:cs typeface="Times New Roman" panose="02020603050405020304" pitchFamily="18" charset="0"/>
              </a:rPr>
              <a:t>Низька</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точність</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логістична</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регресія</a:t>
            </a:r>
            <a:r>
              <a:rPr lang="ru-RU" sz="3200" dirty="0">
                <a:latin typeface="Times New Roman" panose="02020603050405020304" pitchFamily="18" charset="0"/>
                <a:ea typeface="Calibri" panose="020F0502020204030204" pitchFamily="34" charset="0"/>
                <a:cs typeface="Times New Roman" panose="02020603050405020304" pitchFamily="18" charset="0"/>
              </a:rPr>
              <a:t> може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показувати</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низьку</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точність</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якщо</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класи</a:t>
            </a:r>
            <a:r>
              <a:rPr lang="ru-RU" sz="3200" dirty="0">
                <a:latin typeface="Times New Roman" panose="02020603050405020304" pitchFamily="18" charset="0"/>
                <a:ea typeface="Calibri" panose="020F0502020204030204" pitchFamily="34" charset="0"/>
                <a:cs typeface="Times New Roman" panose="02020603050405020304" pitchFamily="18" charset="0"/>
              </a:rPr>
              <a:t> є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лінійно</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роздільними</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7859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16</a:t>
            </a:r>
            <a:endParaRPr lang="en-US" dirty="0"/>
          </a:p>
        </p:txBody>
      </p:sp>
      <p:sp>
        <p:nvSpPr>
          <p:cNvPr id="3" name="Прямоугольник 2"/>
          <p:cNvSpPr/>
          <p:nvPr/>
        </p:nvSpPr>
        <p:spPr>
          <a:xfrm>
            <a:off x="884349" y="1308291"/>
            <a:ext cx="10835426" cy="4419800"/>
          </a:xfrm>
          <a:prstGeom prst="rect">
            <a:avLst/>
          </a:prstGeom>
        </p:spPr>
        <p:txBody>
          <a:bodyPr wrap="square">
            <a:spAutoFit/>
          </a:bodyPr>
          <a:lstStyle/>
          <a:p>
            <a:pPr algn="just">
              <a:lnSpc>
                <a:spcPct val="107000"/>
              </a:lnSpc>
              <a:spcAft>
                <a:spcPts val="0"/>
              </a:spcAft>
            </a:pPr>
            <a:r>
              <a:rPr lang="ru-RU" sz="2400" dirty="0">
                <a:latin typeface="Arial Black" panose="020B0A04020102020204" pitchFamily="34" charset="0"/>
                <a:ea typeface="Calibri" panose="020F0502020204030204" pitchFamily="34" charset="0"/>
                <a:cs typeface="Times New Roman" panose="02020603050405020304" pitchFamily="18" charset="0"/>
              </a:rPr>
              <a:t>L1 ТА L2 РЕГУЛЯРИЗАЦІЯ.</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У машинному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навчанні</a:t>
            </a:r>
            <a:r>
              <a:rPr lang="ru-RU" sz="2400" dirty="0">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Data</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science</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є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важливою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технікою</a:t>
            </a:r>
            <a:r>
              <a:rPr lang="ru-RU" sz="2400" dirty="0">
                <a:latin typeface="Times New Roman" panose="02020603050405020304" pitchFamily="18" charset="0"/>
                <a:ea typeface="Calibri" panose="020F0502020204030204" pitchFamily="34" charset="0"/>
                <a:cs typeface="Times New Roman" panose="02020603050405020304" pitchFamily="18" charset="0"/>
              </a:rPr>
              <a:t> для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управління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перенавчанням</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Вона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допомагає</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уникнути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надто</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складної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яка може добре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підлаштуватися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під</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навчальні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дані</a:t>
            </a:r>
            <a:r>
              <a:rPr lang="ru-RU" sz="2400" dirty="0">
                <a:latin typeface="Times New Roman" panose="02020603050405020304" pitchFamily="18" charset="0"/>
                <a:ea typeface="Calibri" panose="020F0502020204030204" pitchFamily="34" charset="0"/>
                <a:cs typeface="Times New Roman" panose="02020603050405020304" pitchFamily="18" charset="0"/>
              </a:rPr>
              <a:t>, але погано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працюватиме</a:t>
            </a:r>
            <a:r>
              <a:rPr lang="ru-RU" sz="2400" dirty="0">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нових</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даних</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Ми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розглянемо</a:t>
            </a:r>
            <a:r>
              <a:rPr lang="ru-RU" sz="2400" dirty="0">
                <a:latin typeface="Times New Roman" panose="02020603050405020304" pitchFamily="18" charset="0"/>
                <a:ea typeface="Calibri" panose="020F0502020204030204" pitchFamily="34" charset="0"/>
                <a:cs typeface="Times New Roman" panose="02020603050405020304" pitchFamily="18" charset="0"/>
              </a:rPr>
              <a:t> два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основні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типи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400" dirty="0">
                <a:latin typeface="Times New Roman" panose="02020603050405020304" pitchFamily="18" charset="0"/>
                <a:ea typeface="Calibri" panose="020F0502020204030204" pitchFamily="34" charset="0"/>
                <a:cs typeface="Times New Roman" panose="02020603050405020304" pitchFamily="18" charset="0"/>
              </a:rPr>
              <a:t>: L1 та L2.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sz="2400" dirty="0">
                <a:latin typeface="Times New Roman" panose="02020603050405020304" pitchFamily="18" charset="0"/>
                <a:ea typeface="Calibri" panose="020F0502020204030204" pitchFamily="34" charset="0"/>
                <a:cs typeface="Times New Roman" panose="02020603050405020304" pitchFamily="18" charset="0"/>
              </a:rPr>
              <a:t> конкретно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розглянемо</a:t>
            </a:r>
            <a:r>
              <a:rPr lang="ru-RU" sz="2400" dirty="0">
                <a:latin typeface="Times New Roman" panose="02020603050405020304" pitchFamily="18" charset="0"/>
                <a:ea typeface="Calibri" panose="020F0502020204030204" pitchFamily="34" charset="0"/>
                <a:cs typeface="Times New Roman" panose="02020603050405020304" pitchFamily="18" charset="0"/>
              </a:rPr>
              <a:t> як вони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працюють</a:t>
            </a:r>
            <a:r>
              <a:rPr lang="ru-RU" sz="2400" dirty="0">
                <a:latin typeface="Times New Roman" panose="02020603050405020304" pitchFamily="18" charset="0"/>
                <a:ea typeface="Calibri" panose="020F0502020204030204" pitchFamily="34" charset="0"/>
                <a:cs typeface="Times New Roman" panose="02020603050405020304" pitchFamily="18" charset="0"/>
              </a:rPr>
              <a:t>, і як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їх</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можна</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використовувати</a:t>
            </a:r>
            <a:r>
              <a:rPr lang="ru-RU" sz="2400" dirty="0">
                <a:latin typeface="Times New Roman" panose="02020603050405020304" pitchFamily="18" charset="0"/>
                <a:ea typeface="Calibri" panose="020F0502020204030204" pitchFamily="34" charset="0"/>
                <a:cs typeface="Times New Roman" panose="02020603050405020304" pitchFamily="18" charset="0"/>
              </a:rPr>
              <a:t> в Python для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створення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надійних</a:t>
            </a:r>
            <a:r>
              <a:rPr lang="ru-RU" sz="2400" dirty="0">
                <a:latin typeface="Times New Roman" panose="02020603050405020304" pitchFamily="18" charset="0"/>
                <a:ea typeface="Calibri" panose="020F0502020204030204" pitchFamily="34" charset="0"/>
                <a:cs typeface="Times New Roman" panose="02020603050405020304" pitchFamily="18" charset="0"/>
              </a:rPr>
              <a:t> моделей 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data</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science</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L1 </a:t>
            </a:r>
            <a:r>
              <a:rPr lang="ru-RU" sz="2400" b="1"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також</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відома</a:t>
            </a:r>
            <a:r>
              <a:rPr lang="ru-RU" sz="2400" dirty="0">
                <a:latin typeface="Times New Roman" panose="02020603050405020304" pitchFamily="18" charset="0"/>
                <a:ea typeface="Calibri" panose="020F0502020204030204" pitchFamily="34" charset="0"/>
                <a:cs typeface="Times New Roman" panose="02020603050405020304" pitchFamily="18" charset="0"/>
              </a:rPr>
              <a:t> як </a:t>
            </a:r>
            <a:r>
              <a:rPr lang="ru-RU" sz="2400" dirty="0" err="1">
                <a:latin typeface="Times New Roman" panose="02020603050405020304" pitchFamily="18" charset="0"/>
                <a:ea typeface="Calibri" panose="020F0502020204030204" pitchFamily="34" charset="0"/>
                <a:cs typeface="Times New Roman" panose="02020603050405020304" pitchFamily="18" charset="0"/>
              </a:rPr>
              <a:t>Lasso</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Least</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Absolute</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Shrinkage</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and</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Selection</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Operator</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Вона заснована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додаванні</a:t>
            </a:r>
            <a:r>
              <a:rPr lang="ru-RU" sz="2400" dirty="0">
                <a:latin typeface="Times New Roman" panose="02020603050405020304" pitchFamily="18" charset="0"/>
                <a:ea typeface="Calibri" panose="020F0502020204030204" pitchFamily="34" charset="0"/>
                <a:cs typeface="Times New Roman" panose="02020603050405020304" pitchFamily="18" charset="0"/>
              </a:rPr>
              <a:t> штрафу, що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дорівнює</a:t>
            </a:r>
            <a:r>
              <a:rPr lang="ru-RU" sz="2400" dirty="0">
                <a:latin typeface="Times New Roman" panose="02020603050405020304" pitchFamily="18" charset="0"/>
                <a:ea typeface="Calibri" panose="020F0502020204030204" pitchFamily="34" charset="0"/>
                <a:cs typeface="Times New Roman" panose="02020603050405020304" pitchFamily="18" charset="0"/>
              </a:rPr>
              <a:t> абсолютному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значенню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коефіцієнтів</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4934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17</a:t>
            </a:r>
            <a:endParaRPr lang="en-US" dirty="0"/>
          </a:p>
        </p:txBody>
      </p:sp>
      <p:sp>
        <p:nvSpPr>
          <p:cNvPr id="3" name="Прямоугольник 2"/>
          <p:cNvSpPr/>
          <p:nvPr/>
        </p:nvSpPr>
        <p:spPr>
          <a:xfrm>
            <a:off x="1541171" y="233726"/>
            <a:ext cx="10178603" cy="863250"/>
          </a:xfrm>
          <a:prstGeom prst="rect">
            <a:avLst/>
          </a:prstGeom>
        </p:spPr>
        <p:txBody>
          <a:bodyPr wrap="square">
            <a:spAutoFit/>
          </a:bodyPr>
          <a:lstStyle/>
          <a:p>
            <a:pPr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Формально, L1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додає</a:t>
            </a:r>
            <a:r>
              <a:rPr lang="ru-RU" sz="2400" dirty="0">
                <a:latin typeface="Times New Roman" panose="02020603050405020304" pitchFamily="18" charset="0"/>
                <a:ea typeface="Calibri" panose="020F0502020204030204" pitchFamily="34" charset="0"/>
                <a:cs typeface="Times New Roman" panose="02020603050405020304" pitchFamily="18" charset="0"/>
              </a:rPr>
              <a:t> в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функцію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втрат</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додатковий</a:t>
            </a:r>
            <a:r>
              <a:rPr lang="ru-RU" sz="2400" dirty="0">
                <a:latin typeface="Times New Roman" panose="02020603050405020304" pitchFamily="18" charset="0"/>
                <a:ea typeface="Calibri" panose="020F0502020204030204" pitchFamily="34" charset="0"/>
                <a:cs typeface="Times New Roman" panose="02020603050405020304" pitchFamily="18" charset="0"/>
              </a:rPr>
              <a:t> компонент, що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накладає</a:t>
            </a:r>
            <a:r>
              <a:rPr lang="ru-RU" sz="2400" dirty="0">
                <a:latin typeface="Times New Roman" panose="02020603050405020304" pitchFamily="18" charset="0"/>
                <a:ea typeface="Calibri" panose="020F0502020204030204" pitchFamily="34" charset="0"/>
                <a:cs typeface="Times New Roman" panose="02020603050405020304" pitchFamily="18" charset="0"/>
              </a:rPr>
              <a:t> штраф за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складність</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тобто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високі</a:t>
            </a:r>
            <a:r>
              <a:rPr lang="ru-RU" sz="2400" dirty="0">
                <a:latin typeface="Times New Roman" panose="02020603050405020304" pitchFamily="18" charset="0"/>
                <a:ea typeface="Calibri" panose="020F0502020204030204" pitchFamily="34" charset="0"/>
                <a:cs typeface="Times New Roman" panose="02020603050405020304" pitchFamily="18" charset="0"/>
              </a:rPr>
              <a:t> ваги:</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p:nvPr/>
        </p:nvPicPr>
        <p:blipFill rotWithShape="1">
          <a:blip r:embed="rId2"/>
          <a:srcRect l="26326" t="50780" r="51004" b="40561"/>
          <a:stretch/>
        </p:blipFill>
        <p:spPr bwMode="auto">
          <a:xfrm>
            <a:off x="1541171" y="1096976"/>
            <a:ext cx="6469488" cy="1620466"/>
          </a:xfrm>
          <a:prstGeom prst="rect">
            <a:avLst/>
          </a:prstGeom>
          <a:ln>
            <a:noFill/>
          </a:ln>
          <a:extLst>
            <a:ext uri="{53640926-AAD7-44D8-BBD7-CCE9431645EC}">
              <a14:shadowObscured xmlns:a14="http://schemas.microsoft.com/office/drawing/2010/main"/>
            </a:ext>
          </a:extLst>
        </p:spPr>
      </p:pic>
      <p:sp>
        <p:nvSpPr>
          <p:cNvPr id="5" name="Прямоугольник 4"/>
          <p:cNvSpPr/>
          <p:nvPr/>
        </p:nvSpPr>
        <p:spPr>
          <a:xfrm>
            <a:off x="1541170" y="2717442"/>
            <a:ext cx="10178603" cy="3773021"/>
          </a:xfrm>
          <a:prstGeom prst="rect">
            <a:avLst/>
          </a:prstGeom>
        </p:spPr>
        <p:txBody>
          <a:bodyPr wrap="square">
            <a:spAutoFit/>
          </a:bodyPr>
          <a:lstStyle/>
          <a:p>
            <a:pPr algn="just">
              <a:lnSpc>
                <a:spcPct val="107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L1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схильна</a:t>
            </a:r>
            <a:r>
              <a:rPr lang="ru-RU" sz="2800" dirty="0">
                <a:latin typeface="Times New Roman" panose="02020603050405020304" pitchFamily="18" charset="0"/>
                <a:ea typeface="Calibri" panose="020F0502020204030204" pitchFamily="34" charset="0"/>
                <a:cs typeface="Times New Roman" panose="02020603050405020304" pitchFamily="18" charset="0"/>
              </a:rPr>
              <a:t> до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відбору</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ознак</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оскільки</a:t>
            </a:r>
            <a:r>
              <a:rPr lang="ru-RU" sz="2800" dirty="0">
                <a:latin typeface="Times New Roman" panose="02020603050405020304" pitchFamily="18" charset="0"/>
                <a:ea typeface="Calibri" panose="020F0502020204030204" pitchFamily="34" charset="0"/>
                <a:cs typeface="Times New Roman" panose="02020603050405020304" pitchFamily="18" charset="0"/>
              </a:rPr>
              <a:t> може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зменшити</a:t>
            </a:r>
            <a:r>
              <a:rPr lang="ru-RU" sz="2800" dirty="0">
                <a:latin typeface="Times New Roman" panose="02020603050405020304" pitchFamily="18" charset="0"/>
                <a:ea typeface="Calibri" panose="020F0502020204030204" pitchFamily="34" charset="0"/>
                <a:cs typeface="Times New Roman" panose="02020603050405020304" pitchFamily="18" charset="0"/>
              </a:rPr>
              <a:t> ваги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ознак</a:t>
            </a:r>
            <a:r>
              <a:rPr lang="ru-RU" sz="2800" dirty="0">
                <a:latin typeface="Times New Roman" panose="02020603050405020304" pitchFamily="18" charset="0"/>
                <a:ea typeface="Calibri" panose="020F0502020204030204" pitchFamily="34" charset="0"/>
                <a:cs typeface="Times New Roman" panose="02020603050405020304" pitchFamily="18" charset="0"/>
              </a:rPr>
              <a:t> до нуля.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дозволяє</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прибрати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неінформативні</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ознаки</a:t>
            </a:r>
            <a:r>
              <a:rPr lang="ru-RU" sz="2800" dirty="0">
                <a:latin typeface="Times New Roman" panose="02020603050405020304" pitchFamily="18" charset="0"/>
                <a:ea typeface="Calibri" panose="020F0502020204030204" pitchFamily="34" charset="0"/>
                <a:cs typeface="Times New Roman" panose="02020603050405020304" pitchFamily="18" charset="0"/>
              </a:rPr>
              <a:t> з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800" dirty="0">
                <a:latin typeface="Times New Roman" panose="02020603050405020304" pitchFamily="18" charset="0"/>
                <a:ea typeface="Calibri" panose="020F0502020204030204" pitchFamily="34" charset="0"/>
                <a:cs typeface="Times New Roman" panose="02020603050405020304" pitchFamily="18" charset="0"/>
              </a:rPr>
              <a:t>, що може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зменшити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складність</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800" dirty="0">
                <a:latin typeface="Times New Roman" panose="02020603050405020304" pitchFamily="18" charset="0"/>
                <a:ea typeface="Calibri" panose="020F0502020204030204" pitchFamily="34" charset="0"/>
                <a:cs typeface="Times New Roman" panose="02020603050405020304" pitchFamily="18" charset="0"/>
              </a:rPr>
              <a:t> та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покращити</a:t>
            </a:r>
            <a:r>
              <a:rPr lang="ru-RU" sz="2800" dirty="0">
                <a:latin typeface="Times New Roman" panose="02020603050405020304" pitchFamily="18" charset="0"/>
                <a:ea typeface="Calibri" panose="020F0502020204030204" pitchFamily="34" charset="0"/>
                <a:cs typeface="Times New Roman" panose="02020603050405020304" pitchFamily="18" charset="0"/>
              </a:rPr>
              <a:t> її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узагальнюючу</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здатність</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У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бібліотеці</a:t>
            </a:r>
            <a:r>
              <a:rPr lang="ru-RU" sz="2800" dirty="0">
                <a:latin typeface="Times New Roman" panose="02020603050405020304" pitchFamily="18" charset="0"/>
                <a:ea typeface="Calibri" panose="020F0502020204030204" pitchFamily="34" charset="0"/>
                <a:cs typeface="Times New Roman" panose="02020603050405020304" pitchFamily="18" charset="0"/>
              </a:rPr>
              <a:t> Python </a:t>
            </a:r>
            <a:r>
              <a:rPr lang="ru-RU" sz="2800" dirty="0" err="1">
                <a:latin typeface="Times New Roman" panose="02020603050405020304" pitchFamily="18" charset="0"/>
                <a:ea typeface="Calibri" panose="020F0502020204030204" pitchFamily="34" charset="0"/>
                <a:cs typeface="Times New Roman" panose="02020603050405020304" pitchFamily="18" charset="0"/>
              </a:rPr>
              <a:t>scikit-learn</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можна</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використовувати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регуляризацію</a:t>
            </a:r>
            <a:r>
              <a:rPr lang="ru-RU" sz="2800" dirty="0">
                <a:latin typeface="Times New Roman" panose="02020603050405020304" pitchFamily="18" charset="0"/>
                <a:ea typeface="Calibri" panose="020F0502020204030204" pitchFamily="34" charset="0"/>
                <a:cs typeface="Times New Roman" panose="02020603050405020304" pitchFamily="18" charset="0"/>
              </a:rPr>
              <a:t> L1 при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навчанні</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лінійної</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регресії</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smtClean="0">
                <a:effectLst/>
                <a:latin typeface="Courier New" panose="02070309020205020404" pitchFamily="49" charset="0"/>
                <a:ea typeface="Calibri" panose="020F0502020204030204" pitchFamily="34" charset="0"/>
                <a:cs typeface="Times New Roman" panose="02020603050405020304" pitchFamily="18" charset="0"/>
              </a:rPr>
              <a:t>from </a:t>
            </a:r>
            <a:r>
              <a:rPr lang="en-US" sz="2800" dirty="0" err="1" smtClean="0">
                <a:effectLst/>
                <a:latin typeface="Courier New" panose="02070309020205020404" pitchFamily="49" charset="0"/>
                <a:ea typeface="Calibri" panose="020F0502020204030204" pitchFamily="34" charset="0"/>
                <a:cs typeface="Times New Roman" panose="02020603050405020304" pitchFamily="18" charset="0"/>
              </a:rPr>
              <a:t>sklearn</a:t>
            </a:r>
            <a:r>
              <a:rPr lang="en-US" sz="2800" dirty="0" smtClean="0">
                <a:effectLst/>
                <a:latin typeface="Courier New" panose="02070309020205020404" pitchFamily="49" charset="0"/>
                <a:ea typeface="Calibri" panose="020F0502020204030204" pitchFamily="34" charset="0"/>
                <a:cs typeface="Times New Roman" panose="02020603050405020304" pitchFamily="18" charset="0"/>
              </a:rPr>
              <a:t> import </a:t>
            </a:r>
            <a:r>
              <a:rPr lang="en-US" sz="2800" dirty="0" err="1" smtClean="0">
                <a:effectLst/>
                <a:latin typeface="Courier New" panose="02070309020205020404" pitchFamily="49" charset="0"/>
                <a:ea typeface="Calibri" panose="020F0502020204030204" pitchFamily="34" charset="0"/>
                <a:cs typeface="Times New Roman" panose="02020603050405020304" pitchFamily="18" charset="0"/>
              </a:rPr>
              <a:t>linear_model</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err="1" smtClean="0">
                <a:effectLst/>
                <a:latin typeface="Courier New" panose="02070309020205020404" pitchFamily="49" charset="0"/>
                <a:ea typeface="Calibri" panose="020F0502020204030204" pitchFamily="34" charset="0"/>
                <a:cs typeface="Times New Roman" panose="02020603050405020304" pitchFamily="18" charset="0"/>
              </a:rPr>
              <a:t>reg</a:t>
            </a:r>
            <a:r>
              <a:rPr lang="en-US" sz="2800" dirty="0" smtClean="0">
                <a:effectLst/>
                <a:latin typeface="Courier New" panose="02070309020205020404" pitchFamily="49" charset="0"/>
                <a:ea typeface="Calibri" panose="020F0502020204030204" pitchFamily="34" charset="0"/>
                <a:cs typeface="Times New Roman" panose="02020603050405020304" pitchFamily="18" charset="0"/>
              </a:rPr>
              <a:t> = </a:t>
            </a:r>
            <a:r>
              <a:rPr lang="en-US" sz="2800" dirty="0" err="1" smtClean="0">
                <a:effectLst/>
                <a:latin typeface="Courier New" panose="02070309020205020404" pitchFamily="49" charset="0"/>
                <a:ea typeface="Calibri" panose="020F0502020204030204" pitchFamily="34" charset="0"/>
                <a:cs typeface="Times New Roman" panose="02020603050405020304" pitchFamily="18" charset="0"/>
              </a:rPr>
              <a:t>linear_model.Lasso</a:t>
            </a:r>
            <a:r>
              <a:rPr lang="en-US" sz="2800" dirty="0" smtClean="0">
                <a:effectLst/>
                <a:latin typeface="Courier New" panose="02070309020205020404" pitchFamily="49" charset="0"/>
                <a:ea typeface="Calibri" panose="020F0502020204030204" pitchFamily="34" charset="0"/>
                <a:cs typeface="Times New Roman" panose="02020603050405020304" pitchFamily="18" charset="0"/>
              </a:rPr>
              <a:t>(alpha=0.1)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096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18</a:t>
            </a:r>
            <a:endParaRPr lang="en-US" dirty="0"/>
          </a:p>
        </p:txBody>
      </p:sp>
      <p:sp>
        <p:nvSpPr>
          <p:cNvPr id="3" name="Прямоугольник 2"/>
          <p:cNvSpPr/>
          <p:nvPr/>
        </p:nvSpPr>
        <p:spPr>
          <a:xfrm>
            <a:off x="1476777" y="520472"/>
            <a:ext cx="10062694" cy="6064994"/>
          </a:xfrm>
          <a:prstGeom prst="rect">
            <a:avLst/>
          </a:prstGeom>
        </p:spPr>
        <p:txBody>
          <a:bodyPr wrap="square">
            <a:spAutoFit/>
          </a:bodyPr>
          <a:lstStyle/>
          <a:p>
            <a:pPr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600" dirty="0" smtClean="0">
                <a:latin typeface="Times New Roman" panose="02020603050405020304" pitchFamily="18" charset="0"/>
                <a:ea typeface="Calibri" panose="020F0502020204030204" pitchFamily="34" charset="0"/>
                <a:cs typeface="Times New Roman" panose="02020603050405020304" pitchFamily="18" charset="0"/>
              </a:rPr>
              <a:t>Тут </a:t>
            </a:r>
            <a:r>
              <a:rPr lang="ru-RU" sz="2600" dirty="0">
                <a:latin typeface="Times New Roman" panose="02020603050405020304" pitchFamily="18" charset="0"/>
                <a:ea typeface="Calibri" panose="020F0502020204030204" pitchFamily="34" charset="0"/>
                <a:cs typeface="Times New Roman" panose="02020603050405020304" pitchFamily="18" charset="0"/>
              </a:rPr>
              <a:t>параметр </a:t>
            </a:r>
            <a:r>
              <a:rPr lang="en-US" sz="2600" b="1" dirty="0">
                <a:latin typeface="Courier New" panose="02070309020205020404" pitchFamily="49" charset="0"/>
                <a:ea typeface="Calibri" panose="020F0502020204030204" pitchFamily="34" charset="0"/>
                <a:cs typeface="Times New Roman" panose="02020603050405020304" pitchFamily="18" charset="0"/>
              </a:rPr>
              <a:t>alpha</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гіперпараметр</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який</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управляє</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загальною</a:t>
            </a:r>
            <a:r>
              <a:rPr lang="ru-RU" sz="2600" dirty="0">
                <a:latin typeface="Times New Roman" panose="02020603050405020304" pitchFamily="18" charset="0"/>
                <a:ea typeface="Calibri" panose="020F0502020204030204" pitchFamily="34" charset="0"/>
                <a:cs typeface="Times New Roman" panose="02020603050405020304" pitchFamily="18" charset="0"/>
              </a:rPr>
              <a:t> силою»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Великі</a:t>
            </a:r>
            <a:r>
              <a:rPr lang="ru-RU" sz="2600" dirty="0">
                <a:latin typeface="Times New Roman" panose="02020603050405020304" pitchFamily="18" charset="0"/>
                <a:ea typeface="Calibri" panose="020F0502020204030204" pitchFamily="34" charset="0"/>
                <a:cs typeface="Times New Roman" panose="02020603050405020304" pitchFamily="18" charset="0"/>
              </a:rPr>
              <a:t> значення </a:t>
            </a:r>
            <a:r>
              <a:rPr lang="en-US" sz="2600" dirty="0">
                <a:latin typeface="Times New Roman" panose="02020603050405020304" pitchFamily="18" charset="0"/>
                <a:ea typeface="Calibri" panose="020F0502020204030204" pitchFamily="34" charset="0"/>
                <a:cs typeface="Times New Roman" panose="02020603050405020304" pitchFamily="18" charset="0"/>
              </a:rPr>
              <a:t>alpha</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відповідають</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сильнішій</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600" dirty="0">
                <a:latin typeface="Times New Roman" panose="02020603050405020304" pitchFamily="18" charset="0"/>
                <a:ea typeface="Calibri" panose="020F0502020204030204" pitchFamily="34" charset="0"/>
                <a:cs typeface="Times New Roman" panose="02020603050405020304" pitchFamily="18" charset="0"/>
              </a:rPr>
              <a:t>.</a:t>
            </a:r>
            <a:endParaRPr lang="en-US"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600" dirty="0">
                <a:latin typeface="Times New Roman" panose="02020603050405020304" pitchFamily="18" charset="0"/>
                <a:ea typeface="Calibri" panose="020F0502020204030204" pitchFamily="34" charset="0"/>
                <a:cs typeface="Times New Roman" panose="02020603050405020304" pitchFamily="18" charset="0"/>
              </a:rPr>
              <a:t>L</a:t>
            </a:r>
            <a:r>
              <a:rPr lang="ru-RU" sz="2600" dirty="0">
                <a:latin typeface="Times New Roman" panose="02020603050405020304" pitchFamily="18" charset="0"/>
                <a:ea typeface="Calibri" panose="020F0502020204030204" pitchFamily="34" charset="0"/>
                <a:cs typeface="Times New Roman" panose="02020603050405020304" pitchFamily="18" charset="0"/>
              </a:rPr>
              <a:t>1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600" dirty="0">
                <a:latin typeface="Times New Roman" panose="02020603050405020304" pitchFamily="18" charset="0"/>
                <a:ea typeface="Calibri" panose="020F0502020204030204" pitchFamily="34" charset="0"/>
                <a:cs typeface="Times New Roman" panose="02020603050405020304" pitchFamily="18" charset="0"/>
              </a:rPr>
              <a:t> є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ефективним</a:t>
            </a:r>
            <a:r>
              <a:rPr lang="ru-RU" sz="2600" dirty="0">
                <a:latin typeface="Times New Roman" panose="02020603050405020304" pitchFamily="18" charset="0"/>
                <a:ea typeface="Calibri" panose="020F0502020204030204" pitchFamily="34" charset="0"/>
                <a:cs typeface="Times New Roman" panose="02020603050405020304" pitchFamily="18" charset="0"/>
              </a:rPr>
              <a:t> методом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боротьби</a:t>
            </a:r>
            <a:r>
              <a:rPr lang="ru-RU" sz="2600" dirty="0">
                <a:latin typeface="Times New Roman" panose="02020603050405020304" pitchFamily="18" charset="0"/>
                <a:ea typeface="Calibri" panose="020F0502020204030204" pitchFamily="34" charset="0"/>
                <a:cs typeface="Times New Roman" panose="02020603050405020304" pitchFamily="18" charset="0"/>
              </a:rPr>
              <a:t> з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перенавчанням</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600" dirty="0">
                <a:latin typeface="Times New Roman" panose="02020603050405020304" pitchFamily="18" charset="0"/>
                <a:ea typeface="Calibri" panose="020F0502020204030204" pitchFamily="34" charset="0"/>
                <a:cs typeface="Times New Roman" panose="02020603050405020304" pitchFamily="18" charset="0"/>
              </a:rPr>
              <a:t> у машинному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навчанні</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Однак</a:t>
            </a:r>
            <a:r>
              <a:rPr lang="ru-RU" sz="2600" dirty="0">
                <a:latin typeface="Times New Roman" panose="02020603050405020304" pitchFamily="18" charset="0"/>
                <a:ea typeface="Calibri" panose="020F0502020204030204" pitchFamily="34" charset="0"/>
                <a:cs typeface="Times New Roman" panose="02020603050405020304" pitchFamily="18" charset="0"/>
              </a:rPr>
              <a:t>, при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використанні</a:t>
            </a:r>
            <a:r>
              <a:rPr lang="ru-RU" sz="2600" dirty="0">
                <a:latin typeface="Times New Roman" panose="02020603050405020304" pitchFamily="18" charset="0"/>
                <a:ea typeface="Calibri" panose="020F0502020204030204" pitchFamily="34" charset="0"/>
                <a:cs typeface="Times New Roman" panose="02020603050405020304" pitchFamily="18" charset="0"/>
              </a:rPr>
              <a:t> методу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градієнтного</a:t>
            </a:r>
            <a:r>
              <a:rPr lang="ru-RU" sz="2600" dirty="0">
                <a:latin typeface="Times New Roman" panose="02020603050405020304" pitchFamily="18" charset="0"/>
                <a:ea typeface="Calibri" panose="020F0502020204030204" pitchFamily="34" charset="0"/>
                <a:cs typeface="Times New Roman" panose="02020603050405020304" pitchFamily="18" charset="0"/>
              </a:rPr>
              <a:t> спуску,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який</a:t>
            </a:r>
            <a:r>
              <a:rPr lang="ru-RU" sz="2600" dirty="0">
                <a:latin typeface="Times New Roman" panose="02020603050405020304" pitchFamily="18" charset="0"/>
                <a:ea typeface="Calibri" panose="020F0502020204030204" pitchFamily="34" charset="0"/>
                <a:cs typeface="Times New Roman" panose="02020603050405020304" pitchFamily="18" charset="0"/>
              </a:rPr>
              <a:t> є одним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із</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найпопулярніших</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алгоритмів</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оптимізації</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a:latin typeface="Times New Roman" panose="02020603050405020304" pitchFamily="18" charset="0"/>
                <a:ea typeface="Calibri" panose="020F0502020204030204" pitchFamily="34" charset="0"/>
                <a:cs typeface="Times New Roman" panose="02020603050405020304" pitchFamily="18" charset="0"/>
              </a:rPr>
              <a:t>L</a:t>
            </a:r>
            <a:r>
              <a:rPr lang="ru-RU" sz="2600" dirty="0">
                <a:latin typeface="Times New Roman" panose="02020603050405020304" pitchFamily="18" charset="0"/>
                <a:ea typeface="Calibri" panose="020F0502020204030204" pitchFamily="34" charset="0"/>
                <a:cs typeface="Times New Roman" panose="02020603050405020304" pitchFamily="18" charset="0"/>
              </a:rPr>
              <a:t>1 може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призвести</a:t>
            </a:r>
            <a:r>
              <a:rPr lang="ru-RU" sz="2600" dirty="0">
                <a:latin typeface="Times New Roman" panose="02020603050405020304" pitchFamily="18" charset="0"/>
                <a:ea typeface="Calibri" panose="020F0502020204030204" pitchFamily="34" charset="0"/>
                <a:cs typeface="Times New Roman" panose="02020603050405020304" pitchFamily="18" charset="0"/>
              </a:rPr>
              <a:t> до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деяких</a:t>
            </a:r>
            <a:r>
              <a:rPr lang="ru-RU" sz="2600" dirty="0">
                <a:latin typeface="Times New Roman" panose="02020603050405020304" pitchFamily="18" charset="0"/>
                <a:ea typeface="Calibri" panose="020F0502020204030204" pitchFamily="34" charset="0"/>
                <a:cs typeface="Times New Roman" panose="02020603050405020304" pitchFamily="18" charset="0"/>
              </a:rPr>
              <a:t> проблем.</a:t>
            </a:r>
            <a:endParaRPr lang="en-US"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600" dirty="0" err="1">
                <a:latin typeface="Times New Roman" panose="02020603050405020304" pitchFamily="18" charset="0"/>
                <a:ea typeface="Calibri" panose="020F0502020204030204" pitchFamily="34" charset="0"/>
                <a:cs typeface="Times New Roman" panose="02020603050405020304" pitchFamily="18" charset="0"/>
              </a:rPr>
              <a:t>Зокрема</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a:latin typeface="Times New Roman" panose="02020603050405020304" pitchFamily="18" charset="0"/>
                <a:ea typeface="Calibri" panose="020F0502020204030204" pitchFamily="34" charset="0"/>
                <a:cs typeface="Times New Roman" panose="02020603050405020304" pitchFamily="18" charset="0"/>
              </a:rPr>
              <a:t>L</a:t>
            </a:r>
            <a:r>
              <a:rPr lang="ru-RU" sz="2600" dirty="0">
                <a:latin typeface="Times New Roman" panose="02020603050405020304" pitchFamily="18" charset="0"/>
                <a:ea typeface="Calibri" panose="020F0502020204030204" pitchFamily="34" charset="0"/>
                <a:cs typeface="Times New Roman" panose="02020603050405020304" pitchFamily="18" charset="0"/>
              </a:rPr>
              <a:t>1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600" dirty="0">
                <a:latin typeface="Times New Roman" panose="02020603050405020304" pitchFamily="18" charset="0"/>
                <a:ea typeface="Calibri" panose="020F0502020204030204" pitchFamily="34" charset="0"/>
                <a:cs typeface="Times New Roman" panose="02020603050405020304" pitchFamily="18" charset="0"/>
              </a:rPr>
              <a:t> має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кілька</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гострих</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кутів</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розривів</a:t>
            </a:r>
            <a:r>
              <a:rPr lang="ru-RU" sz="2600" dirty="0">
                <a:latin typeface="Times New Roman" panose="02020603050405020304" pitchFamily="18" charset="0"/>
                <a:ea typeface="Calibri" panose="020F0502020204030204" pitchFamily="34" charset="0"/>
                <a:cs typeface="Times New Roman" panose="02020603050405020304" pitchFamily="18" charset="0"/>
              </a:rPr>
              <a:t>) на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околиці</a:t>
            </a:r>
            <a:r>
              <a:rPr lang="ru-RU" sz="2600" dirty="0">
                <a:latin typeface="Times New Roman" panose="02020603050405020304" pitchFamily="18" charset="0"/>
                <a:ea typeface="Calibri" panose="020F0502020204030204" pitchFamily="34" charset="0"/>
                <a:cs typeface="Times New Roman" panose="02020603050405020304" pitchFamily="18" charset="0"/>
              </a:rPr>
              <a:t> нуля, де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похідна</a:t>
            </a:r>
            <a:r>
              <a:rPr lang="ru-RU" sz="2600" dirty="0">
                <a:latin typeface="Times New Roman" panose="02020603050405020304" pitchFamily="18" charset="0"/>
                <a:ea typeface="Calibri" panose="020F0502020204030204" pitchFamily="34" charset="0"/>
                <a:cs typeface="Times New Roman" panose="02020603050405020304" pitchFamily="18" charset="0"/>
              </a:rPr>
              <a:t> не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визначена</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ускладнює</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обчислення</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градієнта</a:t>
            </a:r>
            <a:r>
              <a:rPr lang="ru-RU" sz="2600" dirty="0">
                <a:latin typeface="Times New Roman" panose="02020603050405020304" pitchFamily="18" charset="0"/>
                <a:ea typeface="Calibri" panose="020F0502020204030204" pitchFamily="34" charset="0"/>
                <a:cs typeface="Times New Roman" panose="02020603050405020304" pitchFamily="18" charset="0"/>
              </a:rPr>
              <a:t> функції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втрат</a:t>
            </a:r>
            <a:r>
              <a:rPr lang="ru-RU" sz="2600" dirty="0">
                <a:latin typeface="Times New Roman" panose="02020603050405020304" pitchFamily="18" charset="0"/>
                <a:ea typeface="Calibri" panose="020F0502020204030204" pitchFamily="34" charset="0"/>
                <a:cs typeface="Times New Roman" panose="02020603050405020304" pitchFamily="18" charset="0"/>
              </a:rPr>
              <a:t>, коли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використовується</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a:latin typeface="Times New Roman" panose="02020603050405020304" pitchFamily="18" charset="0"/>
                <a:ea typeface="Calibri" panose="020F0502020204030204" pitchFamily="34" charset="0"/>
                <a:cs typeface="Times New Roman" panose="02020603050405020304" pitchFamily="18" charset="0"/>
              </a:rPr>
              <a:t>L</a:t>
            </a:r>
            <a:r>
              <a:rPr lang="ru-RU" sz="2600" dirty="0">
                <a:latin typeface="Times New Roman" panose="02020603050405020304" pitchFamily="18" charset="0"/>
                <a:ea typeface="Calibri" panose="020F0502020204030204" pitchFamily="34" charset="0"/>
                <a:cs typeface="Times New Roman" panose="02020603050405020304" pitchFamily="18" charset="0"/>
              </a:rPr>
              <a:t>1. Метод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градієнтного</a:t>
            </a:r>
            <a:r>
              <a:rPr lang="ru-RU" sz="2600" dirty="0">
                <a:latin typeface="Times New Roman" panose="02020603050405020304" pitchFamily="18" charset="0"/>
                <a:ea typeface="Calibri" panose="020F0502020204030204" pitchFamily="34" charset="0"/>
                <a:cs typeface="Times New Roman" panose="02020603050405020304" pitchFamily="18" charset="0"/>
              </a:rPr>
              <a:t> спуску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вимагає</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щоб</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градієнт</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був</a:t>
            </a:r>
            <a:r>
              <a:rPr lang="ru-RU" sz="2600" dirty="0">
                <a:latin typeface="Times New Roman" panose="02020603050405020304" pitchFamily="18" charset="0"/>
                <a:ea typeface="Calibri" panose="020F0502020204030204" pitchFamily="34" charset="0"/>
                <a:cs typeface="Times New Roman" panose="02020603050405020304" pitchFamily="18" charset="0"/>
              </a:rPr>
              <a:t> гладким і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безперервним</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щоб</a:t>
            </a:r>
            <a:r>
              <a:rPr lang="ru-RU" sz="2600" dirty="0">
                <a:latin typeface="Times New Roman" panose="02020603050405020304" pitchFamily="18" charset="0"/>
                <a:ea typeface="Calibri" panose="020F0502020204030204" pitchFamily="34" charset="0"/>
                <a:cs typeface="Times New Roman" panose="02020603050405020304" pitchFamily="18" charset="0"/>
              </a:rPr>
              <a:t> правильно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працювати</a:t>
            </a:r>
            <a:r>
              <a:rPr lang="ru-RU" sz="2600" dirty="0">
                <a:latin typeface="Times New Roman" panose="02020603050405020304" pitchFamily="18" charset="0"/>
                <a:ea typeface="Calibri" panose="020F0502020204030204" pitchFamily="34" charset="0"/>
                <a:cs typeface="Times New Roman" panose="02020603050405020304" pitchFamily="18" charset="0"/>
              </a:rPr>
              <a:t>, і тому </a:t>
            </a:r>
            <a:r>
              <a:rPr lang="ru-RU" sz="26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a:latin typeface="Times New Roman" panose="02020603050405020304" pitchFamily="18" charset="0"/>
                <a:ea typeface="Calibri" panose="020F0502020204030204" pitchFamily="34" charset="0"/>
                <a:cs typeface="Times New Roman" panose="02020603050405020304" pitchFamily="18" charset="0"/>
              </a:rPr>
              <a:t>L</a:t>
            </a:r>
            <a:r>
              <a:rPr lang="ru-RU" sz="2600" dirty="0">
                <a:latin typeface="Times New Roman" panose="02020603050405020304" pitchFamily="18" charset="0"/>
                <a:ea typeface="Calibri" panose="020F0502020204030204" pitchFamily="34" charset="0"/>
                <a:cs typeface="Times New Roman" panose="02020603050405020304" pitchFamily="18" charset="0"/>
              </a:rPr>
              <a:t>1 може бути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менш</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ефективна</a:t>
            </a:r>
            <a:r>
              <a:rPr lang="ru-RU" sz="2600" dirty="0">
                <a:latin typeface="Times New Roman" panose="02020603050405020304" pitchFamily="18" charset="0"/>
                <a:ea typeface="Calibri" panose="020F0502020204030204" pitchFamily="34" charset="0"/>
                <a:cs typeface="Times New Roman" panose="02020603050405020304" pitchFamily="18" charset="0"/>
              </a:rPr>
              <a:t> при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використанні</a:t>
            </a:r>
            <a:r>
              <a:rPr lang="ru-RU" sz="2600" dirty="0">
                <a:latin typeface="Times New Roman" panose="02020603050405020304" pitchFamily="18" charset="0"/>
                <a:ea typeface="Calibri" panose="020F0502020204030204" pitchFamily="34" charset="0"/>
                <a:cs typeface="Times New Roman" panose="02020603050405020304" pitchFamily="18" charset="0"/>
              </a:rPr>
              <a:t> </a:t>
            </a:r>
            <a:r>
              <a:rPr lang="ru-RU" sz="2600" dirty="0" err="1">
                <a:latin typeface="Times New Roman" panose="02020603050405020304" pitchFamily="18" charset="0"/>
                <a:ea typeface="Calibri" panose="020F0502020204030204" pitchFamily="34" charset="0"/>
                <a:cs typeface="Times New Roman" panose="02020603050405020304" pitchFamily="18" charset="0"/>
              </a:rPr>
              <a:t>градієнтного</a:t>
            </a:r>
            <a:r>
              <a:rPr lang="ru-RU" sz="2600" dirty="0">
                <a:latin typeface="Times New Roman" panose="02020603050405020304" pitchFamily="18" charset="0"/>
                <a:ea typeface="Calibri" panose="020F0502020204030204" pitchFamily="34" charset="0"/>
                <a:cs typeface="Times New Roman" panose="02020603050405020304" pitchFamily="18" charset="0"/>
              </a:rPr>
              <a:t> спуску.</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1352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19</a:t>
            </a:r>
            <a:endParaRPr lang="en-US" dirty="0"/>
          </a:p>
        </p:txBody>
      </p:sp>
      <p:sp>
        <p:nvSpPr>
          <p:cNvPr id="3" name="Прямоугольник 2"/>
          <p:cNvSpPr/>
          <p:nvPr/>
        </p:nvSpPr>
        <p:spPr>
          <a:xfrm>
            <a:off x="1283594" y="703134"/>
            <a:ext cx="10191482" cy="5140831"/>
          </a:xfrm>
          <a:prstGeom prst="rect">
            <a:avLst/>
          </a:prstGeom>
        </p:spPr>
        <p:txBody>
          <a:bodyPr wrap="square">
            <a:spAutoFit/>
          </a:bodyPr>
          <a:lstStyle/>
          <a:p>
            <a:pPr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Замість </a:t>
            </a:r>
            <a:r>
              <a:rPr lang="en-US" sz="2800" dirty="0">
                <a:latin typeface="Times New Roman" panose="02020603050405020304" pitchFamily="18" charset="0"/>
                <a:ea typeface="Calibri" panose="020F0502020204030204" pitchFamily="34" charset="0"/>
                <a:cs typeface="Times New Roman" panose="02020603050405020304" pitchFamily="18" charset="0"/>
              </a:rPr>
              <a:t>L</a:t>
            </a:r>
            <a:r>
              <a:rPr lang="ru-RU" sz="2800" dirty="0">
                <a:latin typeface="Times New Roman" panose="02020603050405020304" pitchFamily="18" charset="0"/>
                <a:ea typeface="Calibri" panose="020F0502020204030204" pitchFamily="34" charset="0"/>
                <a:cs typeface="Times New Roman" panose="02020603050405020304" pitchFamily="18" charset="0"/>
              </a:rPr>
              <a:t>1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800" dirty="0">
                <a:latin typeface="Times New Roman" panose="02020603050405020304" pitchFamily="18" charset="0"/>
                <a:ea typeface="Calibri" panose="020F0502020204030204" pitchFamily="34" charset="0"/>
                <a:cs typeface="Times New Roman" panose="02020603050405020304" pitchFamily="18" charset="0"/>
              </a:rPr>
              <a:t> в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методі</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градієнтного</a:t>
            </a:r>
            <a:r>
              <a:rPr lang="ru-RU" sz="2800" dirty="0">
                <a:latin typeface="Times New Roman" panose="02020603050405020304" pitchFamily="18" charset="0"/>
                <a:ea typeface="Calibri" panose="020F0502020204030204" pitchFamily="34" charset="0"/>
                <a:cs typeface="Times New Roman" panose="02020603050405020304" pitchFamily="18" charset="0"/>
              </a:rPr>
              <a:t> спуску часто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використовується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L</a:t>
            </a:r>
            <a:r>
              <a:rPr lang="ru-RU" sz="2800" dirty="0">
                <a:latin typeface="Times New Roman" panose="02020603050405020304" pitchFamily="18" charset="0"/>
                <a:ea typeface="Calibri" panose="020F0502020204030204" pitchFamily="34" charset="0"/>
                <a:cs typeface="Times New Roman" panose="02020603050405020304" pitchFamily="18" charset="0"/>
              </a:rPr>
              <a:t>2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800" dirty="0">
                <a:latin typeface="Times New Roman" panose="02020603050405020304" pitchFamily="18" charset="0"/>
                <a:ea typeface="Calibri" panose="020F0502020204030204" pitchFamily="34" charset="0"/>
                <a:cs typeface="Times New Roman" panose="02020603050405020304" pitchFamily="18" charset="0"/>
              </a:rPr>
              <a:t>, так як вона має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гладку</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похідну</a:t>
            </a:r>
            <a:r>
              <a:rPr lang="ru-RU" sz="2800" dirty="0">
                <a:latin typeface="Times New Roman" panose="02020603050405020304" pitchFamily="18" charset="0"/>
                <a:ea typeface="Calibri" panose="020F0502020204030204" pitchFamily="34" charset="0"/>
                <a:cs typeface="Times New Roman" panose="02020603050405020304" pitchFamily="18" charset="0"/>
              </a:rPr>
              <a:t> і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краще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працювати</a:t>
            </a:r>
            <a:r>
              <a:rPr lang="ru-RU" sz="2800" dirty="0">
                <a:latin typeface="Times New Roman" panose="02020603050405020304" pitchFamily="18" charset="0"/>
                <a:ea typeface="Calibri" panose="020F0502020204030204" pitchFamily="34" charset="0"/>
                <a:cs typeface="Times New Roman" panose="02020603050405020304" pitchFamily="18" charset="0"/>
              </a:rPr>
              <a:t> з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градієнтним</a:t>
            </a:r>
            <a:r>
              <a:rPr lang="ru-RU" sz="2800" dirty="0">
                <a:latin typeface="Times New Roman" panose="02020603050405020304" pitchFamily="18" charset="0"/>
                <a:ea typeface="Calibri" panose="020F0502020204030204" pitchFamily="34" charset="0"/>
                <a:cs typeface="Times New Roman" panose="02020603050405020304" pitchFamily="18" charset="0"/>
              </a:rPr>
              <a:t> спуском.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Однак</a:t>
            </a:r>
            <a:r>
              <a:rPr lang="ru-RU" sz="2800" dirty="0">
                <a:latin typeface="Times New Roman" panose="02020603050405020304" pitchFamily="18" charset="0"/>
                <a:ea typeface="Calibri" panose="020F0502020204030204" pitchFamily="34" charset="0"/>
                <a:cs typeface="Times New Roman" panose="02020603050405020304" pitchFamily="18" charset="0"/>
              </a:rPr>
              <a:t>, в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деяких</a:t>
            </a:r>
            <a:r>
              <a:rPr lang="ru-RU" sz="2800" dirty="0">
                <a:latin typeface="Times New Roman" panose="02020603050405020304" pitchFamily="18" charset="0"/>
                <a:ea typeface="Calibri" panose="020F0502020204030204" pitchFamily="34" charset="0"/>
                <a:cs typeface="Times New Roman" panose="02020603050405020304" pitchFamily="18" charset="0"/>
              </a:rPr>
              <a:t> випадках </a:t>
            </a:r>
            <a:r>
              <a:rPr lang="en-US" sz="2800" dirty="0">
                <a:latin typeface="Times New Roman" panose="02020603050405020304" pitchFamily="18" charset="0"/>
                <a:ea typeface="Calibri" panose="020F0502020204030204" pitchFamily="34" charset="0"/>
                <a:cs typeface="Times New Roman" panose="02020603050405020304" pitchFamily="18" charset="0"/>
              </a:rPr>
              <a:t>L</a:t>
            </a:r>
            <a:r>
              <a:rPr lang="ru-RU" sz="2800" dirty="0">
                <a:latin typeface="Times New Roman" panose="02020603050405020304" pitchFamily="18" charset="0"/>
                <a:ea typeface="Calibri" panose="020F0502020204030204" pitchFamily="34" charset="0"/>
                <a:cs typeface="Times New Roman" panose="02020603050405020304" pitchFamily="18" charset="0"/>
              </a:rPr>
              <a:t>1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800" dirty="0">
                <a:latin typeface="Times New Roman" panose="02020603050405020304" pitchFamily="18" charset="0"/>
                <a:ea typeface="Calibri" panose="020F0502020204030204" pitchFamily="34" charset="0"/>
                <a:cs typeface="Times New Roman" panose="02020603050405020304" pitchFamily="18" charset="0"/>
              </a:rPr>
              <a:t> може все ж таки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використовуватися</a:t>
            </a:r>
            <a:r>
              <a:rPr lang="ru-RU" sz="2800" dirty="0">
                <a:latin typeface="Times New Roman" panose="02020603050405020304" pitchFamily="18" charset="0"/>
                <a:ea typeface="Calibri" panose="020F0502020204030204" pitchFamily="34" charset="0"/>
                <a:cs typeface="Times New Roman" panose="02020603050405020304" pitchFamily="18" charset="0"/>
              </a:rPr>
              <a:t> в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методі</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градієнтного</a:t>
            </a:r>
            <a:r>
              <a:rPr lang="ru-RU" sz="2800" dirty="0">
                <a:latin typeface="Times New Roman" panose="02020603050405020304" pitchFamily="18" charset="0"/>
                <a:ea typeface="Calibri" panose="020F0502020204030204" pitchFamily="34" charset="0"/>
                <a:cs typeface="Times New Roman" panose="02020603050405020304" pitchFamily="18" charset="0"/>
              </a:rPr>
              <a:t> спуску з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використанням</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різних</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технік</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оптимізації</a:t>
            </a:r>
            <a:r>
              <a:rPr lang="ru-RU" sz="2800" dirty="0">
                <a:latin typeface="Times New Roman" panose="02020603050405020304" pitchFamily="18" charset="0"/>
                <a:ea typeface="Calibri" panose="020F0502020204030204" pitchFamily="34" charset="0"/>
                <a:cs typeface="Times New Roman" panose="02020603050405020304" pitchFamily="18" charset="0"/>
              </a:rPr>
              <a:t>, таких як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координатний</a:t>
            </a:r>
            <a:r>
              <a:rPr lang="ru-RU" sz="2800" dirty="0">
                <a:latin typeface="Times New Roman" panose="02020603050405020304" pitchFamily="18" charset="0"/>
                <a:ea typeface="Calibri" panose="020F0502020204030204" pitchFamily="34" charset="0"/>
                <a:cs typeface="Times New Roman" panose="02020603050405020304" pitchFamily="18" charset="0"/>
              </a:rPr>
              <a:t> спуск або </a:t>
            </a:r>
            <a:r>
              <a:rPr lang="en-US" sz="2800" dirty="0">
                <a:latin typeface="Times New Roman" panose="02020603050405020304" pitchFamily="18" charset="0"/>
                <a:ea typeface="Calibri" panose="020F0502020204030204" pitchFamily="34" charset="0"/>
                <a:cs typeface="Times New Roman" panose="02020603050405020304" pitchFamily="18" charset="0"/>
              </a:rPr>
              <a:t>L</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Times New Roman" panose="02020603050405020304" pitchFamily="18" charset="0"/>
              </a:rPr>
              <a:t>BFGS</a:t>
            </a:r>
            <a:r>
              <a:rPr lang="ru-RU" sz="2800" dirty="0">
                <a:latin typeface="Times New Roman" panose="02020603050405020304" pitchFamily="18" charset="0"/>
                <a:ea typeface="Calibri" panose="020F0502020204030204" pitchFamily="34" charset="0"/>
                <a:cs typeface="Times New Roman" panose="02020603050405020304" pitchFamily="18" charset="0"/>
              </a:rPr>
              <a:t>, які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можуть</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краще</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обробляти</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розриви</a:t>
            </a:r>
            <a:r>
              <a:rPr lang="ru-RU" sz="2800" dirty="0">
                <a:latin typeface="Times New Roman" panose="02020603050405020304" pitchFamily="18" charset="0"/>
                <a:ea typeface="Calibri" panose="020F0502020204030204" pitchFamily="34" charset="0"/>
                <a:cs typeface="Times New Roman" panose="02020603050405020304" pitchFamily="18" charset="0"/>
              </a:rPr>
              <a:t> функції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втрат</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a:latin typeface="Arial Black" panose="020B0A04020102020204" pitchFamily="34" charset="0"/>
                <a:ea typeface="Calibri" panose="020F0502020204030204" pitchFamily="34" charset="0"/>
                <a:cs typeface="Times New Roman" panose="02020603050405020304" pitchFamily="18" charset="0"/>
              </a:rPr>
              <a:t>L2 РЕГУЛЯРИЗАЦІЯ.</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latin typeface="Times New Roman" panose="02020603050405020304" pitchFamily="18" charset="0"/>
                <a:ea typeface="Calibri" panose="020F0502020204030204" pitchFamily="34" charset="0"/>
                <a:cs typeface="Times New Roman" panose="02020603050405020304" pitchFamily="18" charset="0"/>
              </a:rPr>
              <a:t>Крім</a:t>
            </a:r>
            <a:r>
              <a:rPr lang="ru-RU" sz="2800" dirty="0">
                <a:latin typeface="Times New Roman" panose="02020603050405020304" pitchFamily="18" charset="0"/>
                <a:ea typeface="Calibri" panose="020F0502020204030204" pitchFamily="34" charset="0"/>
                <a:cs typeface="Times New Roman" panose="02020603050405020304" pitchFamily="18" charset="0"/>
              </a:rPr>
              <a:t> L1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існує</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також</a:t>
            </a:r>
            <a:r>
              <a:rPr lang="ru-RU" sz="2800" dirty="0">
                <a:latin typeface="Times New Roman" panose="02020603050405020304" pitchFamily="18" charset="0"/>
                <a:ea typeface="Calibri" panose="020F0502020204030204" pitchFamily="34" charset="0"/>
                <a:cs typeface="Times New Roman" panose="02020603050405020304" pitchFamily="18" charset="0"/>
              </a:rPr>
              <a:t> L2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іноді</a:t>
            </a:r>
            <a:r>
              <a:rPr lang="ru-RU" sz="2800" dirty="0">
                <a:latin typeface="Times New Roman" panose="02020603050405020304" pitchFamily="18" charset="0"/>
                <a:ea typeface="Calibri" panose="020F0502020204030204" pitchFamily="34" charset="0"/>
                <a:cs typeface="Times New Roman" panose="02020603050405020304" pitchFamily="18" charset="0"/>
              </a:rPr>
              <a:t> звана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Ridge</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регуляризацією</a:t>
            </a:r>
            <a:r>
              <a:rPr lang="ru-RU" sz="2800" dirty="0">
                <a:latin typeface="Times New Roman" panose="02020603050405020304" pitchFamily="18" charset="0"/>
                <a:ea typeface="Calibri" panose="020F0502020204030204" pitchFamily="34" charset="0"/>
                <a:cs typeface="Times New Roman" panose="02020603050405020304" pitchFamily="18" charset="0"/>
              </a:rPr>
              <a:t>), яка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також</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застосовується</a:t>
            </a:r>
            <a:r>
              <a:rPr lang="ru-RU" sz="2800" dirty="0">
                <a:latin typeface="Times New Roman" panose="02020603050405020304" pitchFamily="18" charset="0"/>
                <a:ea typeface="Calibri" panose="020F0502020204030204" pitchFamily="34" charset="0"/>
                <a:cs typeface="Times New Roman" panose="02020603050405020304" pitchFamily="18" charset="0"/>
              </a:rPr>
              <a:t> в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лінійній</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регресії</a:t>
            </a:r>
            <a:r>
              <a:rPr lang="ru-RU" sz="2800" dirty="0">
                <a:latin typeface="Times New Roman" panose="02020603050405020304" pitchFamily="18" charset="0"/>
                <a:ea typeface="Calibri" panose="020F0502020204030204" pitchFamily="34" charset="0"/>
                <a:cs typeface="Times New Roman" panose="02020603050405020304" pitchFamily="18" charset="0"/>
              </a:rPr>
              <a:t> та </a:t>
            </a:r>
            <a:r>
              <a:rPr lang="ru-RU" sz="2800" dirty="0" err="1">
                <a:latin typeface="Times New Roman" panose="02020603050405020304" pitchFamily="18" charset="0"/>
                <a:ea typeface="Calibri" panose="020F0502020204030204" pitchFamily="34" charset="0"/>
                <a:cs typeface="Times New Roman" panose="02020603050405020304" pitchFamily="18" charset="0"/>
              </a:rPr>
              <a:t>багатьох</a:t>
            </a:r>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err="1">
                <a:latin typeface="Times New Roman" panose="02020603050405020304" pitchFamily="18" charset="0"/>
                <a:ea typeface="Calibri" panose="020F0502020204030204" pitchFamily="34" charset="0"/>
                <a:cs typeface="Times New Roman" panose="02020603050405020304" pitchFamily="18" charset="0"/>
              </a:rPr>
              <a:t>інших</a:t>
            </a:r>
            <a:r>
              <a:rPr lang="ru-RU" sz="2800" dirty="0">
                <a:latin typeface="Times New Roman" panose="02020603050405020304" pitchFamily="18" charset="0"/>
                <a:ea typeface="Calibri" panose="020F0502020204030204" pitchFamily="34" charset="0"/>
                <a:cs typeface="Times New Roman" panose="02020603050405020304" pitchFamily="18" charset="0"/>
              </a:rPr>
              <a:t> моделях.</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327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smtClean="0"/>
              <a:t>2</a:t>
            </a:r>
            <a:endParaRPr lang="en-US" dirty="0"/>
          </a:p>
        </p:txBody>
      </p:sp>
      <p:sp>
        <p:nvSpPr>
          <p:cNvPr id="3" name="Прямоугольник 2"/>
          <p:cNvSpPr/>
          <p:nvPr/>
        </p:nvSpPr>
        <p:spPr>
          <a:xfrm>
            <a:off x="1532585" y="251925"/>
            <a:ext cx="9929612" cy="6415089"/>
          </a:xfrm>
          <a:prstGeom prst="rect">
            <a:avLst/>
          </a:prstGeom>
        </p:spPr>
        <p:txBody>
          <a:bodyPr wrap="square">
            <a:spAutoFit/>
          </a:bodyPr>
          <a:lstStyle/>
          <a:p>
            <a:pPr algn="ctr">
              <a:lnSpc>
                <a:spcPct val="107000"/>
              </a:lnSpc>
              <a:spcAft>
                <a:spcPts val="0"/>
              </a:spcAft>
            </a:pPr>
            <a:r>
              <a:rPr lang="uk-UA" sz="24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4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Лінійні </a:t>
            </a:r>
            <a:r>
              <a:rPr lang="uk-UA" sz="24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моделі для класифікації: </a:t>
            </a:r>
            <a:endParaRPr lang="uk-UA" sz="2400" b="1" i="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uk-UA" sz="2400" b="1" i="1" dirty="0">
                <a:latin typeface="Times New Roman" panose="02020603050405020304" pitchFamily="18" charset="0"/>
                <a:ea typeface="Calibri" panose="020F0502020204030204" pitchFamily="34" charset="0"/>
                <a:cs typeface="Times New Roman" panose="02020603050405020304" pitchFamily="18" charset="0"/>
              </a:rPr>
              <a:t>	</a:t>
            </a:r>
            <a:r>
              <a:rPr lang="uk-UA" sz="2400" b="1" i="1" dirty="0" smtClean="0">
                <a:latin typeface="Times New Roman" panose="02020603050405020304" pitchFamily="18" charset="0"/>
                <a:ea typeface="Calibri" panose="020F0502020204030204" pitchFamily="34" charset="0"/>
                <a:cs typeface="Times New Roman" panose="02020603050405020304" pitchFamily="18" charset="0"/>
              </a:rPr>
              <a:t>Логістична </a:t>
            </a:r>
            <a:r>
              <a:rPr lang="uk-UA" sz="2400" b="1" i="1" dirty="0">
                <a:latin typeface="Times New Roman" panose="02020603050405020304" pitchFamily="18" charset="0"/>
                <a:ea typeface="Calibri" panose="020F0502020204030204" pitchFamily="34" charset="0"/>
                <a:cs typeface="Times New Roman" panose="02020603050405020304" pitchFamily="18" charset="0"/>
              </a:rPr>
              <a:t>регресія.</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400" dirty="0">
                <a:latin typeface="Times New Roman" panose="02020603050405020304" pitchFamily="18" charset="0"/>
                <a:ea typeface="Calibri" panose="020F0502020204030204" pitchFamily="34" charset="0"/>
                <a:cs typeface="Times New Roman" panose="02020603050405020304" pitchFamily="18" charset="0"/>
              </a:rPr>
              <a:t>Завдання класифікації є одним із найважливіших і поширених завдань. Її основна мета полягає у поділі даних на класи відповідно до заданих ознак. Лінійні моделі є одним із найбільш популярних підходів до вирішення задачі класифікації.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400" dirty="0">
                <a:latin typeface="Times New Roman" panose="02020603050405020304" pitchFamily="18" charset="0"/>
                <a:ea typeface="Calibri" panose="020F0502020204030204" pitchFamily="34" charset="0"/>
                <a:cs typeface="Times New Roman" panose="02020603050405020304" pitchFamily="18" charset="0"/>
              </a:rPr>
              <a:t>В даній лекції ми розглянемо, як використовувати лінійні моделі Python для вирішення задачі класифікації.</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400" b="1" i="1" dirty="0" smtClean="0">
                <a:latin typeface="Times New Roman" panose="02020603050405020304" pitchFamily="18" charset="0"/>
                <a:ea typeface="Calibri" panose="020F0502020204030204" pitchFamily="34" charset="0"/>
                <a:cs typeface="Times New Roman" panose="02020603050405020304" pitchFamily="18" charset="0"/>
              </a:rPr>
              <a:t>	Лінійна </a:t>
            </a:r>
            <a:r>
              <a:rPr lang="uk-UA" sz="2400" b="1" i="1" dirty="0">
                <a:latin typeface="Times New Roman" panose="02020603050405020304" pitchFamily="18" charset="0"/>
                <a:ea typeface="Calibri" panose="020F0502020204030204" pitchFamily="34" charset="0"/>
                <a:cs typeface="Times New Roman" panose="02020603050405020304" pitchFamily="18" charset="0"/>
              </a:rPr>
              <a:t>модель</a:t>
            </a:r>
            <a:r>
              <a:rPr lang="uk-UA" sz="2400" dirty="0">
                <a:latin typeface="Times New Roman" panose="02020603050405020304" pitchFamily="18" charset="0"/>
                <a:ea typeface="Calibri" panose="020F0502020204030204" pitchFamily="34" charset="0"/>
                <a:cs typeface="Times New Roman" panose="02020603050405020304" pitchFamily="18" charset="0"/>
              </a:rPr>
              <a:t> - це математична модель, яка є лінійною комбінацією вхідних ознак. У задачі класифікації лінійна модель використовується для поділу даних на два або більше класів.</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400" dirty="0">
                <a:latin typeface="Times New Roman" panose="02020603050405020304" pitchFamily="18" charset="0"/>
                <a:ea typeface="Calibri" panose="020F0502020204030204" pitchFamily="34" charset="0"/>
                <a:cs typeface="Times New Roman" panose="02020603050405020304" pitchFamily="18" charset="0"/>
              </a:rPr>
              <a:t>Python надає багато бібліотек для роботи з лінійними моделями. Одна з найпопулярніших бібліотек для роботи з лінійними моделями в Python це </a:t>
            </a:r>
            <a:r>
              <a:rPr lang="uk-UA" sz="2400" b="1" dirty="0" err="1">
                <a:latin typeface="Times New Roman" panose="02020603050405020304" pitchFamily="18" charset="0"/>
                <a:ea typeface="Calibri" panose="020F0502020204030204" pitchFamily="34" charset="0"/>
                <a:cs typeface="Times New Roman" panose="02020603050405020304" pitchFamily="18" charset="0"/>
              </a:rPr>
              <a:t>scikit-learn</a:t>
            </a:r>
            <a:r>
              <a:rPr lang="uk-UA" sz="2400" dirty="0">
                <a:latin typeface="Times New Roman" panose="02020603050405020304" pitchFamily="18" charset="0"/>
                <a:ea typeface="Calibri" panose="020F0502020204030204" pitchFamily="34" charset="0"/>
                <a:cs typeface="Times New Roman" panose="02020603050405020304" pitchFamily="18" charset="0"/>
              </a:rPr>
              <a:t>. </a:t>
            </a:r>
            <a:r>
              <a:rPr lang="uk-UA" sz="2400" dirty="0" err="1">
                <a:latin typeface="Times New Roman" panose="02020603050405020304" pitchFamily="18" charset="0"/>
                <a:ea typeface="Calibri" panose="020F0502020204030204" pitchFamily="34" charset="0"/>
                <a:cs typeface="Times New Roman" panose="02020603050405020304" pitchFamily="18" charset="0"/>
              </a:rPr>
              <a:t>Scikit-learn</a:t>
            </a:r>
            <a:r>
              <a:rPr lang="uk-UA" sz="2400" dirty="0">
                <a:latin typeface="Times New Roman" panose="02020603050405020304" pitchFamily="18" charset="0"/>
                <a:ea typeface="Calibri" panose="020F0502020204030204" pitchFamily="34" charset="0"/>
                <a:cs typeface="Times New Roman" panose="02020603050405020304" pitchFamily="18" charset="0"/>
              </a:rPr>
              <a:t> надає безліч алгоритмів машинного навчання, у тому числі й лінійні моделі для класифікації. Однією з таких моделей є логістична регресія.</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0462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20</a:t>
            </a:r>
            <a:endParaRPr lang="en-US" dirty="0"/>
          </a:p>
        </p:txBody>
      </p:sp>
      <p:sp>
        <p:nvSpPr>
          <p:cNvPr id="3" name="Прямоугольник 2"/>
          <p:cNvSpPr/>
          <p:nvPr/>
        </p:nvSpPr>
        <p:spPr>
          <a:xfrm>
            <a:off x="1566930" y="0"/>
            <a:ext cx="10152845" cy="882678"/>
          </a:xfrm>
          <a:prstGeom prst="rect">
            <a:avLst/>
          </a:prstGeom>
        </p:spPr>
        <p:txBody>
          <a:bodyPr wrap="square">
            <a:spAutoFit/>
          </a:bodyPr>
          <a:lstStyle/>
          <a:p>
            <a:pPr algn="just">
              <a:lnSpc>
                <a:spcPct val="107000"/>
              </a:lnSpc>
              <a:spcAft>
                <a:spcPts val="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L2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також</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додає</a:t>
            </a:r>
            <a:r>
              <a:rPr lang="ru-RU" sz="2400" dirty="0">
                <a:latin typeface="Times New Roman" panose="02020603050405020304" pitchFamily="18" charset="0"/>
                <a:ea typeface="Calibri" panose="020F0502020204030204" pitchFamily="34" charset="0"/>
                <a:cs typeface="Times New Roman" panose="02020603050405020304" pitchFamily="18" charset="0"/>
              </a:rPr>
              <a:t> до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оптимізаційної</a:t>
            </a:r>
            <a:r>
              <a:rPr lang="ru-RU" sz="2400" dirty="0">
                <a:latin typeface="Times New Roman" panose="02020603050405020304" pitchFamily="18" charset="0"/>
                <a:ea typeface="Calibri" panose="020F0502020204030204" pitchFamily="34" charset="0"/>
                <a:cs typeface="Times New Roman" panose="02020603050405020304" pitchFamily="18" charset="0"/>
              </a:rPr>
              <a:t> функції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штрафну</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функцію</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p:nvPr/>
        </p:nvPicPr>
        <p:blipFill rotWithShape="1">
          <a:blip r:embed="rId2"/>
          <a:srcRect l="26473" t="62246" r="51297" b="29798"/>
          <a:stretch/>
        </p:blipFill>
        <p:spPr bwMode="auto">
          <a:xfrm>
            <a:off x="1566930" y="863250"/>
            <a:ext cx="6984642" cy="1622373"/>
          </a:xfrm>
          <a:prstGeom prst="rect">
            <a:avLst/>
          </a:prstGeom>
          <a:ln>
            <a:noFill/>
          </a:ln>
          <a:extLst>
            <a:ext uri="{53640926-AAD7-44D8-BBD7-CCE9431645EC}">
              <a14:shadowObscured xmlns:a14="http://schemas.microsoft.com/office/drawing/2010/main"/>
            </a:ext>
          </a:extLst>
        </p:spPr>
      </p:pic>
      <p:sp>
        <p:nvSpPr>
          <p:cNvPr id="5" name="Прямоугольник 4"/>
          <p:cNvSpPr/>
          <p:nvPr/>
        </p:nvSpPr>
        <p:spPr>
          <a:xfrm>
            <a:off x="1566929" y="2485623"/>
            <a:ext cx="10152845" cy="3629455"/>
          </a:xfrm>
          <a:prstGeom prst="rect">
            <a:avLst/>
          </a:prstGeom>
        </p:spPr>
        <p:txBody>
          <a:bodyPr wrap="square">
            <a:spAutoFit/>
          </a:bodyPr>
          <a:lstStyle/>
          <a:p>
            <a:pPr algn="just">
              <a:lnSpc>
                <a:spcPct val="107000"/>
              </a:lnSpc>
              <a:spcAft>
                <a:spcPts val="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latin typeface="Times New Roman" panose="02020603050405020304" pitchFamily="18" charset="0"/>
                <a:ea typeface="Calibri" panose="020F0502020204030204" pitchFamily="34" charset="0"/>
                <a:cs typeface="Times New Roman" panose="02020603050405020304" pitchFamily="18" charset="0"/>
              </a:rPr>
              <a:t>Ця</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dirty="0">
                <a:latin typeface="Times New Roman" panose="02020603050405020304" pitchFamily="18" charset="0"/>
                <a:ea typeface="Calibri" panose="020F0502020204030204" pitchFamily="34" charset="0"/>
                <a:cs typeface="Times New Roman" panose="02020603050405020304" pitchFamily="18" charset="0"/>
              </a:rPr>
              <a:t>штрафна функція є сумою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квадратів</a:t>
            </a:r>
            <a:r>
              <a:rPr lang="ru-RU" sz="2400" dirty="0">
                <a:latin typeface="Times New Roman" panose="02020603050405020304" pitchFamily="18" charset="0"/>
                <a:ea typeface="Calibri" panose="020F0502020204030204" pitchFamily="34" charset="0"/>
                <a:cs typeface="Times New Roman" panose="02020603050405020304" pitchFamily="18" charset="0"/>
              </a:rPr>
              <a:t> ваги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помножених</a:t>
            </a:r>
            <a:r>
              <a:rPr lang="ru-RU" sz="2400" dirty="0">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гіперпараметр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означає</a:t>
            </a:r>
            <a:r>
              <a:rPr lang="ru-RU" sz="2400" dirty="0">
                <a:latin typeface="Times New Roman" panose="02020603050405020304" pitchFamily="18" charset="0"/>
                <a:ea typeface="Calibri" panose="020F0502020204030204" pitchFamily="34" charset="0"/>
                <a:cs typeface="Times New Roman" panose="02020603050405020304" pitchFamily="18" charset="0"/>
              </a:rPr>
              <a:t>, що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L2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штрафує</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великі</a:t>
            </a:r>
            <a:r>
              <a:rPr lang="ru-RU" sz="2400" dirty="0">
                <a:latin typeface="Times New Roman" panose="02020603050405020304" pitchFamily="18" charset="0"/>
                <a:ea typeface="Calibri" panose="020F0502020204030204" pitchFamily="34" charset="0"/>
                <a:cs typeface="Times New Roman" panose="02020603050405020304" pitchFamily="18" charset="0"/>
              </a:rPr>
              <a:t> значення ваг,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змушуючи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їх</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наближатися</a:t>
            </a:r>
            <a:r>
              <a:rPr lang="ru-RU" sz="2400" dirty="0">
                <a:latin typeface="Times New Roman" panose="02020603050405020304" pitchFamily="18" charset="0"/>
                <a:ea typeface="Calibri" panose="020F0502020204030204" pitchFamily="34" charset="0"/>
                <a:cs typeface="Times New Roman" panose="02020603050405020304" pitchFamily="18" charset="0"/>
              </a:rPr>
              <a:t> до нуля, але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відміну</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400" dirty="0">
                <a:latin typeface="Times New Roman" panose="02020603050405020304" pitchFamily="18" charset="0"/>
                <a:ea typeface="Calibri" panose="020F0502020204030204" pitchFamily="34" charset="0"/>
                <a:cs typeface="Times New Roman" panose="02020603050405020304" pitchFamily="18" charset="0"/>
              </a:rPr>
              <a:t> L1 не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зануляє</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їх</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повністю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Натомість</a:t>
            </a:r>
            <a:r>
              <a:rPr lang="ru-RU" sz="2400" dirty="0">
                <a:latin typeface="Times New Roman" panose="02020603050405020304" pitchFamily="18" charset="0"/>
                <a:ea typeface="Calibri" panose="020F0502020204030204" pitchFamily="34" charset="0"/>
                <a:cs typeface="Times New Roman" panose="02020603050405020304" pitchFamily="18" charset="0"/>
              </a:rPr>
              <a:t> L2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штрафує</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великі</a:t>
            </a:r>
            <a:r>
              <a:rPr lang="ru-RU" sz="2400" dirty="0">
                <a:latin typeface="Times New Roman" panose="02020603050405020304" pitchFamily="18" charset="0"/>
                <a:ea typeface="Calibri" panose="020F0502020204030204" pitchFamily="34" charset="0"/>
                <a:cs typeface="Times New Roman" panose="02020603050405020304" pitchFamily="18" charset="0"/>
              </a:rPr>
              <a:t> значення ваг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гладкіше</a:t>
            </a:r>
            <a:r>
              <a:rPr lang="ru-RU" sz="2400" dirty="0">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безперервно</a:t>
            </a:r>
            <a:r>
              <a:rPr lang="ru-RU" sz="2400" dirty="0">
                <a:latin typeface="Times New Roman" panose="02020603050405020304" pitchFamily="18" charset="0"/>
                <a:ea typeface="Calibri" panose="020F0502020204030204" pitchFamily="34" charset="0"/>
                <a:cs typeface="Times New Roman" panose="02020603050405020304" pitchFamily="18" charset="0"/>
              </a:rPr>
              <a:t>, що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дозволяє</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впевнено</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керувати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компромісом</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між</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точністю</a:t>
            </a:r>
            <a:r>
              <a:rPr lang="ru-RU" sz="2400" dirty="0">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складністю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err="1">
                <a:latin typeface="Times New Roman" panose="02020603050405020304" pitchFamily="18" charset="0"/>
                <a:ea typeface="Calibri" panose="020F0502020204030204" pitchFamily="34" charset="0"/>
                <a:cs typeface="Times New Roman" panose="02020603050405020304" pitchFamily="18" charset="0"/>
              </a:rPr>
              <a:t>Крім</a:t>
            </a:r>
            <a:r>
              <a:rPr lang="ru-RU" sz="2400" dirty="0">
                <a:latin typeface="Times New Roman" panose="02020603050405020304" pitchFamily="18" charset="0"/>
                <a:ea typeface="Calibri" panose="020F0502020204030204" pitchFamily="34" charset="0"/>
                <a:cs typeface="Times New Roman" panose="02020603050405020304" pitchFamily="18" charset="0"/>
              </a:rPr>
              <a:t> того, L2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регуляризація</a:t>
            </a:r>
            <a:r>
              <a:rPr lang="ru-RU" sz="2400" dirty="0">
                <a:latin typeface="Times New Roman" panose="02020603050405020304" pitchFamily="18" charset="0"/>
                <a:ea typeface="Calibri" panose="020F0502020204030204" pitchFamily="34" charset="0"/>
                <a:cs typeface="Times New Roman" panose="02020603050405020304" pitchFamily="18" charset="0"/>
              </a:rPr>
              <a:t> може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допомогти</a:t>
            </a:r>
            <a:r>
              <a:rPr lang="ru-RU" sz="2400" dirty="0">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запобіганні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перенавчання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поліпшенні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узагальнюючої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здатності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також</a:t>
            </a:r>
            <a:r>
              <a:rPr lang="ru-RU" sz="2400" dirty="0">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зменшенні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впливу</a:t>
            </a:r>
            <a:r>
              <a:rPr lang="ru-RU" sz="2400" dirty="0">
                <a:latin typeface="Times New Roman" panose="02020603050405020304" pitchFamily="18" charset="0"/>
                <a:ea typeface="Calibri" panose="020F0502020204030204" pitchFamily="34" charset="0"/>
                <a:cs typeface="Times New Roman" panose="02020603050405020304" pitchFamily="18" charset="0"/>
              </a:rPr>
              <a:t> шуму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даних</a:t>
            </a:r>
            <a:r>
              <a:rPr lang="ru-RU" sz="2400" dirty="0">
                <a:latin typeface="Times New Roman" panose="02020603050405020304" pitchFamily="18" charset="0"/>
                <a:ea typeface="Calibri" panose="020F0502020204030204" pitchFamily="34" charset="0"/>
                <a:cs typeface="Times New Roman" panose="02020603050405020304" pitchFamily="18" charset="0"/>
              </a:rPr>
              <a:t> на модель.</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5149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21</a:t>
            </a:r>
            <a:endParaRPr lang="en-US" dirty="0"/>
          </a:p>
        </p:txBody>
      </p:sp>
      <p:sp>
        <p:nvSpPr>
          <p:cNvPr id="3" name="Прямоугольник 2"/>
          <p:cNvSpPr/>
          <p:nvPr/>
        </p:nvSpPr>
        <p:spPr>
          <a:xfrm>
            <a:off x="1541172" y="505341"/>
            <a:ext cx="10178603" cy="5398209"/>
          </a:xfrm>
          <a:prstGeom prst="rect">
            <a:avLst/>
          </a:prstGeom>
        </p:spPr>
        <p:txBody>
          <a:bodyPr wrap="square">
            <a:spAutoFit/>
          </a:bodyPr>
          <a:lstStyle/>
          <a:p>
            <a:pPr algn="just">
              <a:lnSpc>
                <a:spcPct val="107000"/>
              </a:lnSpc>
              <a:spcAft>
                <a:spcPts val="0"/>
              </a:spcAft>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У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бібліотеці</a:t>
            </a:r>
            <a:r>
              <a:rPr lang="ru-RU" sz="3600" dirty="0">
                <a:latin typeface="Times New Roman" panose="02020603050405020304" pitchFamily="18" charset="0"/>
                <a:ea typeface="Calibri" panose="020F0502020204030204" pitchFamily="34" charset="0"/>
                <a:cs typeface="Times New Roman" panose="02020603050405020304" pitchFamily="18" charset="0"/>
              </a:rPr>
              <a:t> Python </a:t>
            </a:r>
            <a:r>
              <a:rPr lang="ru-RU" sz="3600" dirty="0" err="1">
                <a:latin typeface="Times New Roman" panose="02020603050405020304" pitchFamily="18" charset="0"/>
                <a:ea typeface="Calibri" panose="020F0502020204030204" pitchFamily="34" charset="0"/>
                <a:cs typeface="Times New Roman" panose="02020603050405020304" pitchFamily="18" charset="0"/>
              </a:rPr>
              <a:t>scikit-learn</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можна</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використовувати</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регуляризацію</a:t>
            </a:r>
            <a:r>
              <a:rPr lang="ru-RU" sz="3600" dirty="0">
                <a:latin typeface="Times New Roman" panose="02020603050405020304" pitchFamily="18" charset="0"/>
                <a:ea typeface="Calibri" panose="020F0502020204030204" pitchFamily="34" charset="0"/>
                <a:cs typeface="Times New Roman" panose="02020603050405020304" pitchFamily="18" charset="0"/>
              </a:rPr>
              <a:t> L2 при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навчанні</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лінійної</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регресії</a:t>
            </a:r>
            <a:r>
              <a:rPr lang="ru-RU" sz="3600" dirty="0">
                <a:latin typeface="Times New Roman" panose="02020603050405020304" pitchFamily="18" charset="0"/>
                <a:ea typeface="Calibri" panose="020F0502020204030204" pitchFamily="34" charset="0"/>
                <a:cs typeface="Times New Roman" panose="02020603050405020304" pitchFamily="18" charset="0"/>
              </a:rPr>
              <a:t>:</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3600" dirty="0" smtClean="0">
                <a:effectLst/>
                <a:latin typeface="Courier New" panose="02070309020205020404" pitchFamily="49" charset="0"/>
                <a:ea typeface="Calibri" panose="020F0502020204030204" pitchFamily="34" charset="0"/>
                <a:cs typeface="Times New Roman" panose="02020603050405020304" pitchFamily="18" charset="0"/>
              </a:rPr>
              <a:t>from </a:t>
            </a:r>
            <a:r>
              <a:rPr lang="en-US" sz="3600" dirty="0" err="1" smtClean="0">
                <a:effectLst/>
                <a:latin typeface="Courier New" panose="02070309020205020404" pitchFamily="49" charset="0"/>
                <a:ea typeface="Calibri" panose="020F0502020204030204" pitchFamily="34" charset="0"/>
                <a:cs typeface="Times New Roman" panose="02020603050405020304" pitchFamily="18" charset="0"/>
              </a:rPr>
              <a:t>sklearn</a:t>
            </a:r>
            <a:r>
              <a:rPr lang="en-US" sz="3600" dirty="0" smtClean="0">
                <a:effectLst/>
                <a:latin typeface="Courier New" panose="02070309020205020404" pitchFamily="49" charset="0"/>
                <a:ea typeface="Calibri" panose="020F0502020204030204" pitchFamily="34" charset="0"/>
                <a:cs typeface="Times New Roman" panose="02020603050405020304" pitchFamily="18" charset="0"/>
              </a:rPr>
              <a:t> import </a:t>
            </a:r>
            <a:r>
              <a:rPr lang="en-US" sz="3600" dirty="0" err="1" smtClean="0">
                <a:effectLst/>
                <a:latin typeface="Courier New" panose="02070309020205020404" pitchFamily="49" charset="0"/>
                <a:ea typeface="Calibri" panose="020F0502020204030204" pitchFamily="34" charset="0"/>
                <a:cs typeface="Times New Roman" panose="02020603050405020304" pitchFamily="18" charset="0"/>
              </a:rPr>
              <a:t>linear_model</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3600" dirty="0" err="1" smtClean="0">
                <a:effectLst/>
                <a:latin typeface="Courier New" panose="02070309020205020404" pitchFamily="49" charset="0"/>
                <a:ea typeface="Calibri" panose="020F0502020204030204" pitchFamily="34" charset="0"/>
                <a:cs typeface="Times New Roman" panose="02020603050405020304" pitchFamily="18" charset="0"/>
              </a:rPr>
              <a:t>reg</a:t>
            </a:r>
            <a:r>
              <a:rPr lang="en-US" sz="3600" dirty="0" smtClean="0">
                <a:effectLst/>
                <a:latin typeface="Courier New" panose="02070309020205020404" pitchFamily="49" charset="0"/>
                <a:ea typeface="Calibri" panose="020F0502020204030204" pitchFamily="34" charset="0"/>
                <a:cs typeface="Times New Roman" panose="02020603050405020304" pitchFamily="18" charset="0"/>
              </a:rPr>
              <a:t> = </a:t>
            </a:r>
            <a:r>
              <a:rPr lang="en-US" sz="3600" dirty="0" err="1" smtClean="0">
                <a:effectLst/>
                <a:latin typeface="Courier New" panose="02070309020205020404" pitchFamily="49" charset="0"/>
                <a:ea typeface="Calibri" panose="020F0502020204030204" pitchFamily="34" charset="0"/>
                <a:cs typeface="Times New Roman" panose="02020603050405020304" pitchFamily="18" charset="0"/>
              </a:rPr>
              <a:t>linear_model.Ridge</a:t>
            </a:r>
            <a:r>
              <a:rPr lang="en-US" sz="3600" dirty="0" smtClean="0">
                <a:effectLst/>
                <a:latin typeface="Courier New" panose="02070309020205020404" pitchFamily="49" charset="0"/>
                <a:ea typeface="Calibri" panose="020F0502020204030204" pitchFamily="34" charset="0"/>
                <a:cs typeface="Times New Roman" panose="02020603050405020304" pitchFamily="18" charset="0"/>
              </a:rPr>
              <a:t>(alpha=0.1)</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Тут </a:t>
            </a:r>
            <a:r>
              <a:rPr lang="ru-RU" sz="3600" dirty="0">
                <a:latin typeface="Times New Roman" panose="02020603050405020304" pitchFamily="18" charset="0"/>
                <a:ea typeface="Calibri" panose="020F0502020204030204" pitchFamily="34" charset="0"/>
                <a:cs typeface="Times New Roman" panose="02020603050405020304" pitchFamily="18" charset="0"/>
              </a:rPr>
              <a:t>параметр </a:t>
            </a:r>
            <a:r>
              <a:rPr lang="en-US" sz="3600" b="1" dirty="0">
                <a:latin typeface="Courier New" panose="02070309020205020404" pitchFamily="49" charset="0"/>
                <a:ea typeface="Calibri" panose="020F0502020204030204" pitchFamily="34" charset="0"/>
                <a:cs typeface="Times New Roman" panose="02020603050405020304" pitchFamily="18" charset="0"/>
              </a:rPr>
              <a:t>alpha</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гіперпараметр</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який</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управляє</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a:latin typeface="Times New Roman" panose="02020603050405020304" pitchFamily="18" charset="0"/>
                <a:ea typeface="Calibri" panose="020F0502020204030204" pitchFamily="34" charset="0"/>
                <a:cs typeface="Times New Roman" panose="02020603050405020304" pitchFamily="18" charset="0"/>
              </a:rPr>
              <a:t>загальною</a:t>
            </a:r>
            <a:r>
              <a:rPr lang="ru-RU" sz="3600" dirty="0">
                <a:latin typeface="Times New Roman" panose="02020603050405020304" pitchFamily="18" charset="0"/>
                <a:ea typeface="Calibri" panose="020F0502020204030204" pitchFamily="34" charset="0"/>
                <a:cs typeface="Times New Roman" panose="02020603050405020304" pitchFamily="18" charset="0"/>
              </a:rPr>
              <a:t> силою </a:t>
            </a:r>
            <a:r>
              <a:rPr lang="ru-RU" sz="36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latin typeface="Times New Roman" panose="02020603050405020304" pitchFamily="18" charset="0"/>
                <a:ea typeface="Calibri" panose="020F0502020204030204" pitchFamily="34" charset="0"/>
                <a:cs typeface="Times New Roman" panose="02020603050405020304" pitchFamily="18" charset="0"/>
              </a:rPr>
              <a:t>Великі</a:t>
            </a:r>
            <a:r>
              <a:rPr lang="en-US" sz="3600" dirty="0">
                <a:latin typeface="Times New Roman" panose="02020603050405020304" pitchFamily="18" charset="0"/>
                <a:ea typeface="Calibri" panose="020F0502020204030204" pitchFamily="34" charset="0"/>
                <a:cs typeface="Times New Roman" panose="02020603050405020304" pitchFamily="18" charset="0"/>
              </a:rPr>
              <a:t> значення alpha </a:t>
            </a:r>
            <a:r>
              <a:rPr lang="en-US" sz="3600" dirty="0" err="1">
                <a:latin typeface="Times New Roman" panose="02020603050405020304" pitchFamily="18" charset="0"/>
                <a:ea typeface="Calibri" panose="020F0502020204030204" pitchFamily="34" charset="0"/>
                <a:cs typeface="Times New Roman" panose="02020603050405020304" pitchFamily="18" charset="0"/>
              </a:rPr>
              <a:t>відповідають</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latin typeface="Times New Roman" panose="02020603050405020304" pitchFamily="18" charset="0"/>
                <a:ea typeface="Calibri" panose="020F0502020204030204" pitchFamily="34" charset="0"/>
                <a:cs typeface="Times New Roman" panose="02020603050405020304" pitchFamily="18" charset="0"/>
              </a:rPr>
              <a:t>сильнішій</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en-US" sz="3600" dirty="0">
                <a:latin typeface="Times New Roman" panose="02020603050405020304" pitchFamily="18" charset="0"/>
                <a:ea typeface="Calibri" panose="020F0502020204030204" pitchFamily="34" charset="0"/>
                <a:cs typeface="Times New Roman" panose="02020603050405020304" pitchFamily="18" charset="0"/>
              </a:rPr>
              <a: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016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22</a:t>
            </a:r>
            <a:endParaRPr lang="en-US" dirty="0"/>
          </a:p>
        </p:txBody>
      </p:sp>
      <p:sp>
        <p:nvSpPr>
          <p:cNvPr id="3" name="Прямоугольник 2"/>
          <p:cNvSpPr/>
          <p:nvPr/>
        </p:nvSpPr>
        <p:spPr>
          <a:xfrm>
            <a:off x="1532586" y="149533"/>
            <a:ext cx="10032643" cy="6344044"/>
          </a:xfrm>
          <a:prstGeom prst="rect">
            <a:avLst/>
          </a:prstGeom>
        </p:spPr>
        <p:txBody>
          <a:bodyPr wrap="square">
            <a:spAutoFit/>
          </a:bodyPr>
          <a:lstStyle/>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import torch</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import </a:t>
            </a:r>
            <a:r>
              <a:rPr lang="en-US" sz="2000" dirty="0" err="1">
                <a:latin typeface="Courier New" panose="02070309020205020404" pitchFamily="49" charset="0"/>
                <a:ea typeface="Calibri" panose="020F0502020204030204" pitchFamily="34" charset="0"/>
                <a:cs typeface="Times New Roman" panose="02020603050405020304" pitchFamily="18" charset="0"/>
              </a:rPr>
              <a:t>torch.nn</a:t>
            </a:r>
            <a:r>
              <a:rPr lang="en-US" sz="2000" dirty="0">
                <a:latin typeface="Courier New" panose="02070309020205020404" pitchFamily="49" charset="0"/>
                <a:ea typeface="Calibri" panose="020F0502020204030204" pitchFamily="34" charset="0"/>
                <a:cs typeface="Times New Roman" panose="02020603050405020304" pitchFamily="18" charset="0"/>
              </a:rPr>
              <a:t> as </a:t>
            </a:r>
            <a:r>
              <a:rPr lang="en-US" sz="2000" dirty="0" err="1">
                <a:latin typeface="Courier New" panose="02070309020205020404" pitchFamily="49" charset="0"/>
                <a:ea typeface="Calibri" panose="020F0502020204030204" pitchFamily="34" charset="0"/>
                <a:cs typeface="Times New Roman" panose="02020603050405020304" pitchFamily="18" charset="0"/>
              </a:rPr>
              <a:t>nn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import </a:t>
            </a:r>
            <a:r>
              <a:rPr lang="en-US" sz="2000" dirty="0" err="1">
                <a:latin typeface="Courier New" panose="02070309020205020404" pitchFamily="49" charset="0"/>
                <a:ea typeface="Calibri" panose="020F0502020204030204" pitchFamily="34" charset="0"/>
                <a:cs typeface="Times New Roman" panose="02020603050405020304" pitchFamily="18" charset="0"/>
              </a:rPr>
              <a:t>torch.optim</a:t>
            </a:r>
            <a:r>
              <a:rPr lang="en-US" sz="2000" dirty="0">
                <a:latin typeface="Courier New" panose="02070309020205020404" pitchFamily="49" charset="0"/>
                <a:ea typeface="Calibri" panose="020F0502020204030204" pitchFamily="34" charset="0"/>
                <a:cs typeface="Times New Roman" panose="02020603050405020304" pitchFamily="18" charset="0"/>
              </a:rPr>
              <a:t> as </a:t>
            </a:r>
            <a:r>
              <a:rPr lang="en-US" sz="2000" dirty="0" err="1">
                <a:latin typeface="Courier New" panose="02070309020205020404" pitchFamily="49" charset="0"/>
                <a:ea typeface="Calibri" panose="020F0502020204030204" pitchFamily="34" charset="0"/>
                <a:cs typeface="Times New Roman" panose="02020603050405020304" pitchFamily="18" charset="0"/>
              </a:rPr>
              <a:t>optim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from </a:t>
            </a:r>
            <a:r>
              <a:rPr lang="en-US" sz="2000" dirty="0" err="1">
                <a:latin typeface="Courier New" panose="02070309020205020404" pitchFamily="49" charset="0"/>
                <a:ea typeface="Calibri" panose="020F0502020204030204" pitchFamily="34" charset="0"/>
                <a:cs typeface="Times New Roman" panose="02020603050405020304" pitchFamily="18" charset="0"/>
              </a:rPr>
              <a:t>sklearn.datasets</a:t>
            </a:r>
            <a:r>
              <a:rPr lang="en-US" sz="2000" dirty="0">
                <a:latin typeface="Courier New" panose="02070309020205020404" pitchFamily="49" charset="0"/>
                <a:ea typeface="Calibri" panose="020F0502020204030204" pitchFamily="34" charset="0"/>
                <a:cs typeface="Times New Roman" panose="02020603050405020304" pitchFamily="18" charset="0"/>
              </a:rPr>
              <a:t> import </a:t>
            </a:r>
            <a:r>
              <a:rPr lang="en-US" sz="2000" dirty="0" err="1">
                <a:latin typeface="Courier New" panose="02070309020205020404" pitchFamily="49" charset="0"/>
                <a:ea typeface="Calibri" panose="020F0502020204030204" pitchFamily="34" charset="0"/>
                <a:cs typeface="Times New Roman" panose="02020603050405020304" pitchFamily="18" charset="0"/>
              </a:rPr>
              <a:t>load_diabetes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from </a:t>
            </a:r>
            <a:r>
              <a:rPr lang="en-US" sz="2000" dirty="0" err="1">
                <a:latin typeface="Courier New" panose="02070309020205020404" pitchFamily="49" charset="0"/>
                <a:ea typeface="Calibri" panose="020F0502020204030204" pitchFamily="34" charset="0"/>
                <a:cs typeface="Times New Roman" panose="02020603050405020304" pitchFamily="18" charset="0"/>
              </a:rPr>
              <a:t>sklearn.preprocessing</a:t>
            </a:r>
            <a:r>
              <a:rPr lang="en-US" sz="2000" dirty="0">
                <a:latin typeface="Courier New" panose="02070309020205020404" pitchFamily="49" charset="0"/>
                <a:ea typeface="Calibri" panose="020F0502020204030204" pitchFamily="34" charset="0"/>
                <a:cs typeface="Times New Roman" panose="02020603050405020304" pitchFamily="18" charset="0"/>
              </a:rPr>
              <a:t> import </a:t>
            </a:r>
            <a:r>
              <a:rPr lang="en-US" sz="2000" dirty="0" err="1">
                <a:latin typeface="Courier New" panose="02070309020205020404" pitchFamily="49" charset="0"/>
                <a:ea typeface="Calibri" panose="020F0502020204030204" pitchFamily="34" charset="0"/>
                <a:cs typeface="Times New Roman" panose="02020603050405020304" pitchFamily="18" charset="0"/>
              </a:rPr>
              <a:t>MinMaxScaler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from </a:t>
            </a:r>
            <a:r>
              <a:rPr lang="en-US" sz="2000" dirty="0" err="1">
                <a:latin typeface="Courier New" panose="02070309020205020404" pitchFamily="49" charset="0"/>
                <a:ea typeface="Calibri" panose="020F0502020204030204" pitchFamily="34" charset="0"/>
                <a:cs typeface="Times New Roman" panose="02020603050405020304" pitchFamily="18" charset="0"/>
              </a:rPr>
              <a:t>sklearn.model_selection</a:t>
            </a:r>
            <a:r>
              <a:rPr lang="en-US" sz="2000" dirty="0">
                <a:latin typeface="Courier New" panose="02070309020205020404" pitchFamily="49" charset="0"/>
                <a:ea typeface="Calibri" panose="020F0502020204030204" pitchFamily="34" charset="0"/>
                <a:cs typeface="Times New Roman" panose="02020603050405020304" pitchFamily="18" charset="0"/>
              </a:rPr>
              <a:t> import </a:t>
            </a:r>
            <a:r>
              <a:rPr lang="en-US" sz="2000" dirty="0" err="1">
                <a:latin typeface="Courier New" panose="02070309020205020404" pitchFamily="49" charset="0"/>
                <a:ea typeface="Calibri" panose="020F0502020204030204" pitchFamily="34" charset="0"/>
                <a:cs typeface="Times New Roman" panose="02020603050405020304" pitchFamily="18" charset="0"/>
              </a:rPr>
              <a:t>train_test_split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uk-UA" sz="2000" dirty="0">
                <a:latin typeface="Courier New" panose="02070309020205020404" pitchFamily="49" charset="0"/>
                <a:ea typeface="Calibri" panose="020F0502020204030204" pitchFamily="34" charset="0"/>
                <a:cs typeface="Times New Roman" panose="02020603050405020304" pitchFamily="18" charset="0"/>
              </a:rPr>
              <a:t>отримаємо</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датасет</a:t>
            </a:r>
            <a:r>
              <a:rPr lang="en-US" sz="2000" dirty="0">
                <a:latin typeface="Courier New" panose="02070309020205020404" pitchFamily="49" charset="0"/>
                <a:ea typeface="Calibri" panose="020F0502020204030204" pitchFamily="34" charset="0"/>
                <a:cs typeface="Times New Roman" panose="02020603050405020304" pitchFamily="18" charset="0"/>
              </a:rPr>
              <a:t> з </a:t>
            </a:r>
            <a:r>
              <a:rPr lang="en-US" sz="2000" dirty="0" err="1">
                <a:latin typeface="Courier New" panose="02070309020205020404" pitchFamily="49" charset="0"/>
                <a:ea typeface="Calibri" panose="020F0502020204030204" pitchFamily="34" charset="0"/>
                <a:cs typeface="Times New Roman" panose="02020603050405020304" pitchFamily="18" charset="0"/>
              </a:rPr>
              <a:t>бібліотеки</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sklearn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diabetes = </a:t>
            </a:r>
            <a:r>
              <a:rPr lang="en-US" sz="2000" dirty="0" err="1">
                <a:latin typeface="Courier New" panose="02070309020205020404" pitchFamily="49" charset="0"/>
                <a:ea typeface="Calibri" panose="020F0502020204030204" pitchFamily="34" charset="0"/>
                <a:cs typeface="Times New Roman" panose="02020603050405020304" pitchFamily="18" charset="0"/>
              </a:rPr>
              <a:t>load_diabetes</a:t>
            </a:r>
            <a:r>
              <a:rPr lang="en-US" sz="2000" dirty="0">
                <a:latin typeface="Courier New" panose="02070309020205020404" pitchFamily="49"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scaler = </a:t>
            </a:r>
            <a:r>
              <a:rPr lang="en-US" sz="2000" dirty="0" err="1">
                <a:latin typeface="Courier New" panose="02070309020205020404" pitchFamily="49" charset="0"/>
                <a:ea typeface="Calibri" panose="020F0502020204030204" pitchFamily="34" charset="0"/>
                <a:cs typeface="Times New Roman" panose="02020603050405020304" pitchFamily="18" charset="0"/>
              </a:rPr>
              <a:t>MinMaxScaler</a:t>
            </a:r>
            <a:r>
              <a:rPr lang="en-US" sz="2000" dirty="0">
                <a:latin typeface="Courier New" panose="02070309020205020404" pitchFamily="49"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inputs = </a:t>
            </a:r>
            <a:r>
              <a:rPr lang="en-US" sz="2000" dirty="0" err="1">
                <a:latin typeface="Courier New" panose="02070309020205020404" pitchFamily="49" charset="0"/>
                <a:ea typeface="Calibri" panose="020F0502020204030204" pitchFamily="34" charset="0"/>
                <a:cs typeface="Times New Roman" panose="02020603050405020304" pitchFamily="18" charset="0"/>
              </a:rPr>
              <a:t>scaler.fit_transform</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diabetes.data</a:t>
            </a:r>
            <a:r>
              <a:rPr lang="en-US" sz="2000" dirty="0">
                <a:latin typeface="Courier New" panose="02070309020205020404" pitchFamily="49"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targets = </a:t>
            </a:r>
            <a:r>
              <a:rPr lang="en-US" sz="2000" dirty="0" err="1">
                <a:latin typeface="Courier New" panose="02070309020205020404" pitchFamily="49" charset="0"/>
                <a:ea typeface="Calibri" panose="020F0502020204030204" pitchFamily="34" charset="0"/>
                <a:cs typeface="Times New Roman" panose="02020603050405020304" pitchFamily="18" charset="0"/>
              </a:rPr>
              <a:t>diabetes.target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err="1">
                <a:latin typeface="Courier New" panose="02070309020205020404" pitchFamily="49" charset="0"/>
                <a:ea typeface="Calibri" panose="020F0502020204030204" pitchFamily="34" charset="0"/>
                <a:cs typeface="Times New Roman" panose="02020603050405020304" pitchFamily="18" charset="0"/>
              </a:rPr>
              <a:t>X_train</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X_test</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y_train</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y_test</a:t>
            </a:r>
            <a:r>
              <a:rPr lang="en-US" sz="2000" dirty="0">
                <a:latin typeface="Courier New" panose="02070309020205020404" pitchFamily="49" charset="0"/>
                <a:ea typeface="Calibri" panose="020F0502020204030204" pitchFamily="34" charset="0"/>
                <a:cs typeface="Times New Roman" panose="02020603050405020304" pitchFamily="18" charset="0"/>
              </a:rPr>
              <a:t> = </a:t>
            </a:r>
            <a:r>
              <a:rPr lang="en-US" sz="2000" dirty="0" err="1">
                <a:latin typeface="Courier New" panose="02070309020205020404" pitchFamily="49" charset="0"/>
                <a:ea typeface="Calibri" panose="020F0502020204030204" pitchFamily="34" charset="0"/>
                <a:cs typeface="Times New Roman" panose="02020603050405020304" pitchFamily="18" charset="0"/>
              </a:rPr>
              <a:t>train_test_split</a:t>
            </a:r>
            <a:r>
              <a:rPr lang="en-US" sz="2000" dirty="0">
                <a:latin typeface="Courier New" panose="02070309020205020404" pitchFamily="49" charset="0"/>
                <a:ea typeface="Calibri" panose="020F0502020204030204" pitchFamily="34" charset="0"/>
                <a:cs typeface="Times New Roman" panose="02020603050405020304" pitchFamily="18" charset="0"/>
              </a:rPr>
              <a:t>(inputs, targets, </a:t>
            </a:r>
            <a:r>
              <a:rPr lang="en-US" sz="2000" dirty="0" err="1">
                <a:latin typeface="Courier New" panose="02070309020205020404" pitchFamily="49" charset="0"/>
                <a:ea typeface="Calibri" panose="020F0502020204030204" pitchFamily="34" charset="0"/>
                <a:cs typeface="Times New Roman" panose="02020603050405020304" pitchFamily="18" charset="0"/>
              </a:rPr>
              <a:t>test_size</a:t>
            </a:r>
            <a:r>
              <a:rPr lang="en-US" sz="2000" dirty="0">
                <a:latin typeface="Courier New" panose="02070309020205020404" pitchFamily="49" charset="0"/>
                <a:ea typeface="Calibri" panose="020F0502020204030204" pitchFamily="34" charset="0"/>
                <a:cs typeface="Times New Roman" panose="02020603050405020304" pitchFamily="18" charset="0"/>
              </a:rPr>
              <a:t>=0.3, </a:t>
            </a:r>
            <a:r>
              <a:rPr lang="en-US" sz="2000" dirty="0" err="1">
                <a:latin typeface="Courier New" panose="02070309020205020404" pitchFamily="49" charset="0"/>
                <a:ea typeface="Calibri" panose="020F0502020204030204" pitchFamily="34" charset="0"/>
                <a:cs typeface="Times New Roman" panose="02020603050405020304" pitchFamily="18" charset="0"/>
              </a:rPr>
              <a:t>random_state</a:t>
            </a:r>
            <a:r>
              <a:rPr lang="en-US" sz="2000" dirty="0">
                <a:latin typeface="Courier New" panose="02070309020205020404" pitchFamily="49" charset="0"/>
                <a:ea typeface="Calibri" panose="020F0502020204030204" pitchFamily="34" charset="0"/>
                <a:cs typeface="Times New Roman" panose="02020603050405020304" pitchFamily="18" charset="0"/>
              </a:rPr>
              <a:t>=42)</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err="1">
                <a:latin typeface="Courier New" panose="02070309020205020404" pitchFamily="49" charset="0"/>
                <a:ea typeface="Calibri" panose="020F0502020204030204" pitchFamily="34" charset="0"/>
                <a:cs typeface="Times New Roman" panose="02020603050405020304" pitchFamily="18" charset="0"/>
              </a:rPr>
              <a:t>X_train</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X_test</a:t>
            </a:r>
            <a:r>
              <a:rPr lang="en-US" sz="2000" dirty="0">
                <a:latin typeface="Courier New" panose="02070309020205020404" pitchFamily="49" charset="0"/>
                <a:ea typeface="Calibri" panose="020F0502020204030204" pitchFamily="34" charset="0"/>
                <a:cs typeface="Times New Roman" panose="02020603050405020304" pitchFamily="18" charset="0"/>
              </a:rPr>
              <a:t> = </a:t>
            </a:r>
            <a:r>
              <a:rPr lang="en-US" sz="2000" dirty="0" err="1">
                <a:latin typeface="Courier New" panose="02070309020205020404" pitchFamily="49" charset="0"/>
                <a:ea typeface="Calibri" panose="020F0502020204030204" pitchFamily="34" charset="0"/>
                <a:cs typeface="Times New Roman" panose="02020603050405020304" pitchFamily="18" charset="0"/>
              </a:rPr>
              <a:t>torch.from_numpy</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X_train</a:t>
            </a:r>
            <a:r>
              <a:rPr lang="en-US" sz="2000" dirty="0">
                <a:latin typeface="Courier New" panose="02070309020205020404" pitchFamily="49" charset="0"/>
                <a:ea typeface="Calibri" panose="020F0502020204030204" pitchFamily="34" charset="0"/>
                <a:cs typeface="Times New Roman" panose="02020603050405020304" pitchFamily="18" charset="0"/>
              </a:rPr>
              <a:t>).float(), </a:t>
            </a:r>
            <a:r>
              <a:rPr lang="en-US" sz="2000" dirty="0" err="1">
                <a:latin typeface="Courier New" panose="02070309020205020404" pitchFamily="49" charset="0"/>
                <a:ea typeface="Calibri" panose="020F0502020204030204" pitchFamily="34" charset="0"/>
                <a:cs typeface="Times New Roman" panose="02020603050405020304" pitchFamily="18" charset="0"/>
              </a:rPr>
              <a:t>torch.from_numpy</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X_test</a:t>
            </a:r>
            <a:r>
              <a:rPr lang="en-US" sz="2000" dirty="0">
                <a:latin typeface="Courier New" panose="02070309020205020404" pitchFamily="49" charset="0"/>
                <a:ea typeface="Calibri" panose="020F0502020204030204" pitchFamily="34" charset="0"/>
                <a:cs typeface="Times New Roman" panose="02020603050405020304" pitchFamily="18" charset="0"/>
              </a:rPr>
              <a:t>).float()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err="1">
                <a:latin typeface="Courier New" panose="02070309020205020404" pitchFamily="49" charset="0"/>
                <a:ea typeface="Calibri" panose="020F0502020204030204" pitchFamily="34" charset="0"/>
                <a:cs typeface="Times New Roman" panose="02020603050405020304" pitchFamily="18" charset="0"/>
              </a:rPr>
              <a:t>y_train</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y_test</a:t>
            </a:r>
            <a:r>
              <a:rPr lang="en-US" sz="2000" dirty="0">
                <a:latin typeface="Courier New" panose="02070309020205020404" pitchFamily="49" charset="0"/>
                <a:ea typeface="Calibri" panose="020F0502020204030204" pitchFamily="34" charset="0"/>
                <a:cs typeface="Times New Roman" panose="02020603050405020304" pitchFamily="18" charset="0"/>
              </a:rPr>
              <a:t> = </a:t>
            </a:r>
            <a:r>
              <a:rPr lang="en-US" sz="2000" dirty="0" err="1">
                <a:latin typeface="Courier New" panose="02070309020205020404" pitchFamily="49" charset="0"/>
                <a:ea typeface="Calibri" panose="020F0502020204030204" pitchFamily="34" charset="0"/>
                <a:cs typeface="Times New Roman" panose="02020603050405020304" pitchFamily="18" charset="0"/>
              </a:rPr>
              <a:t>torch.from_numpy</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y_train</a:t>
            </a:r>
            <a:r>
              <a:rPr lang="en-US" sz="2000" dirty="0">
                <a:latin typeface="Courier New" panose="02070309020205020404" pitchFamily="49" charset="0"/>
                <a:ea typeface="Calibri" panose="020F0502020204030204" pitchFamily="34" charset="0"/>
                <a:cs typeface="Times New Roman" panose="02020603050405020304" pitchFamily="18" charset="0"/>
              </a:rPr>
              <a:t>).float().view(-1, 1), </a:t>
            </a:r>
            <a:r>
              <a:rPr lang="en-US" sz="2000" dirty="0" err="1">
                <a:latin typeface="Courier New" panose="02070309020205020404" pitchFamily="49" charset="0"/>
                <a:ea typeface="Calibri" panose="020F0502020204030204" pitchFamily="34" charset="0"/>
                <a:cs typeface="Times New Roman" panose="02020603050405020304" pitchFamily="18" charset="0"/>
              </a:rPr>
              <a:t>torch.from_numpy</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y_test</a:t>
            </a:r>
            <a:r>
              <a:rPr lang="en-US" sz="2000" dirty="0">
                <a:latin typeface="Courier New" panose="02070309020205020404" pitchFamily="49" charset="0"/>
                <a:ea typeface="Calibri" panose="020F0502020204030204" pitchFamily="34" charset="0"/>
                <a:cs typeface="Times New Roman" panose="02020603050405020304" pitchFamily="18" charset="0"/>
              </a:rPr>
              <a:t>).float().view(-1, 1)</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4923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23</a:t>
            </a:r>
            <a:endParaRPr lang="en-US" dirty="0"/>
          </a:p>
        </p:txBody>
      </p:sp>
      <p:sp>
        <p:nvSpPr>
          <p:cNvPr id="3" name="Прямоугольник 2"/>
          <p:cNvSpPr/>
          <p:nvPr/>
        </p:nvSpPr>
        <p:spPr>
          <a:xfrm>
            <a:off x="1442434" y="167510"/>
            <a:ext cx="10380372" cy="6085961"/>
          </a:xfrm>
          <a:prstGeom prst="rect">
            <a:avLst/>
          </a:prstGeom>
        </p:spPr>
        <p:txBody>
          <a:bodyPr wrap="square">
            <a:spAutoFit/>
          </a:bodyPr>
          <a:lstStyle/>
          <a:p>
            <a:pPr>
              <a:lnSpc>
                <a:spcPct val="107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Наш клас, що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реалізує</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лінійну</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регресію</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доповниться</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двома</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новими</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методами, що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відповідають</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за </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L</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1 і </a:t>
            </a: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L</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2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відповідно</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class </a:t>
            </a:r>
            <a:r>
              <a:rPr lang="en-US" sz="2000" dirty="0" err="1">
                <a:latin typeface="Courier New" panose="02070309020205020404" pitchFamily="49" charset="0"/>
                <a:ea typeface="Calibri" panose="020F0502020204030204" pitchFamily="34" charset="0"/>
                <a:cs typeface="Times New Roman" panose="02020603050405020304" pitchFamily="18" charset="0"/>
              </a:rPr>
              <a:t>LinearRegression</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nn.Module</a:t>
            </a:r>
            <a:r>
              <a:rPr lang="en-US" sz="2000" dirty="0">
                <a:latin typeface="Courier New" panose="02070309020205020404" pitchFamily="49"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def</a:t>
            </a:r>
            <a:r>
              <a:rPr lang="en-US" sz="2000" dirty="0">
                <a:latin typeface="Courier New" panose="02070309020205020404" pitchFamily="49" charset="0"/>
                <a:ea typeface="Calibri" panose="020F0502020204030204" pitchFamily="34" charset="0"/>
                <a:cs typeface="Times New Roman" panose="02020603050405020304" pitchFamily="18" charset="0"/>
              </a:rPr>
              <a:t> __</a:t>
            </a:r>
            <a:r>
              <a:rPr lang="en-US" sz="2000" dirty="0" err="1">
                <a:latin typeface="Courier New" panose="02070309020205020404" pitchFamily="49" charset="0"/>
                <a:ea typeface="Calibri" panose="020F0502020204030204" pitchFamily="34" charset="0"/>
                <a:cs typeface="Times New Roman" panose="02020603050405020304" pitchFamily="18" charset="0"/>
              </a:rPr>
              <a:t>init</a:t>
            </a:r>
            <a:r>
              <a:rPr lang="en-US" sz="2000" dirty="0">
                <a:latin typeface="Courier New" panose="02070309020205020404" pitchFamily="49" charset="0"/>
                <a:ea typeface="Calibri" panose="020F0502020204030204" pitchFamily="34" charset="0"/>
                <a:cs typeface="Times New Roman" panose="02020603050405020304" pitchFamily="18" charset="0"/>
              </a:rPr>
              <a:t>__(self, </a:t>
            </a:r>
            <a:r>
              <a:rPr lang="en-US" sz="2000" dirty="0" err="1">
                <a:latin typeface="Courier New" panose="02070309020205020404" pitchFamily="49" charset="0"/>
                <a:ea typeface="Calibri" panose="020F0502020204030204" pitchFamily="34" charset="0"/>
                <a:cs typeface="Times New Roman" panose="02020603050405020304" pitchFamily="18" charset="0"/>
              </a:rPr>
              <a:t>input_size</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output_size</a:t>
            </a:r>
            <a:r>
              <a:rPr lang="en-US" sz="2000" dirty="0">
                <a:latin typeface="Courier New" panose="02070309020205020404" pitchFamily="49" charset="0"/>
                <a:ea typeface="Calibri" panose="020F0502020204030204" pitchFamily="34" charset="0"/>
                <a:cs typeface="Times New Roman" panose="02020603050405020304" pitchFamily="18" charset="0"/>
              </a:rPr>
              <a:t>, lambda_):</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super().__</a:t>
            </a:r>
            <a:r>
              <a:rPr lang="en-US" sz="2000" dirty="0" err="1">
                <a:latin typeface="Courier New" panose="02070309020205020404" pitchFamily="49" charset="0"/>
                <a:ea typeface="Calibri" panose="020F0502020204030204" pitchFamily="34" charset="0"/>
                <a:cs typeface="Times New Roman" panose="02020603050405020304" pitchFamily="18" charset="0"/>
              </a:rPr>
              <a:t>init</a:t>
            </a:r>
            <a:r>
              <a:rPr lang="en-US" sz="2000" dirty="0">
                <a:latin typeface="Courier New" panose="02070309020205020404" pitchFamily="49" charset="0"/>
                <a:ea typeface="Calibri" panose="020F0502020204030204" pitchFamily="34" charset="0"/>
                <a:cs typeface="Times New Roman" panose="02020603050405020304" pitchFamily="18" charset="0"/>
              </a:rPr>
              <a:t>__()</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self.weights</a:t>
            </a:r>
            <a:r>
              <a:rPr lang="en-US" sz="2000" dirty="0">
                <a:latin typeface="Courier New" panose="02070309020205020404" pitchFamily="49" charset="0"/>
                <a:ea typeface="Calibri" panose="020F0502020204030204" pitchFamily="34" charset="0"/>
                <a:cs typeface="Times New Roman" panose="02020603050405020304" pitchFamily="18" charset="0"/>
              </a:rPr>
              <a:t> = </a:t>
            </a:r>
            <a:r>
              <a:rPr lang="en-US" sz="2000" dirty="0" err="1">
                <a:latin typeface="Courier New" panose="02070309020205020404" pitchFamily="49" charset="0"/>
                <a:ea typeface="Calibri" panose="020F0502020204030204" pitchFamily="34" charset="0"/>
                <a:cs typeface="Times New Roman" panose="02020603050405020304" pitchFamily="18" charset="0"/>
              </a:rPr>
              <a:t>nn.Parameter</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torch.randn</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input_size</a:t>
            </a: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output_size</a:t>
            </a:r>
            <a:r>
              <a:rPr lang="en-US" sz="2000" dirty="0">
                <a:latin typeface="Courier New" panose="02070309020205020404" pitchFamily="49"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self.bias</a:t>
            </a:r>
            <a:r>
              <a:rPr lang="en-US" sz="2000" dirty="0">
                <a:latin typeface="Courier New" panose="02070309020205020404" pitchFamily="49" charset="0"/>
                <a:ea typeface="Calibri" panose="020F0502020204030204" pitchFamily="34" charset="0"/>
                <a:cs typeface="Times New Roman" panose="02020603050405020304" pitchFamily="18" charset="0"/>
              </a:rPr>
              <a:t> = </a:t>
            </a:r>
            <a:r>
              <a:rPr lang="en-US" sz="2000" dirty="0" err="1">
                <a:latin typeface="Courier New" panose="02070309020205020404" pitchFamily="49" charset="0"/>
                <a:ea typeface="Calibri" panose="020F0502020204030204" pitchFamily="34" charset="0"/>
                <a:cs typeface="Times New Roman" panose="02020603050405020304" pitchFamily="18" charset="0"/>
              </a:rPr>
              <a:t>nn.Parameter</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torch.randn</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output_size</a:t>
            </a:r>
            <a:r>
              <a:rPr lang="en-US" sz="2000" dirty="0">
                <a:latin typeface="Courier New" panose="02070309020205020404" pitchFamily="49"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self.lambda</a:t>
            </a:r>
            <a:r>
              <a:rPr lang="en-US" sz="2000" dirty="0">
                <a:latin typeface="Courier New" panose="02070309020205020404" pitchFamily="49" charset="0"/>
                <a:ea typeface="Calibri" panose="020F0502020204030204" pitchFamily="34" charset="0"/>
                <a:cs typeface="Times New Roman" panose="02020603050405020304" pitchFamily="18" charset="0"/>
              </a:rPr>
              <a:t>_ = lambda_</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def</a:t>
            </a:r>
            <a:r>
              <a:rPr lang="en-US" sz="2000" dirty="0">
                <a:latin typeface="Courier New" panose="02070309020205020404" pitchFamily="49" charset="0"/>
                <a:ea typeface="Calibri" panose="020F0502020204030204" pitchFamily="34" charset="0"/>
                <a:cs typeface="Times New Roman" panose="02020603050405020304" pitchFamily="18" charset="0"/>
              </a:rPr>
              <a:t> forward(self, x):</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return x @ </a:t>
            </a:r>
            <a:r>
              <a:rPr lang="en-US" sz="2000" dirty="0" err="1">
                <a:latin typeface="Courier New" panose="02070309020205020404" pitchFamily="49" charset="0"/>
                <a:ea typeface="Calibri" panose="020F0502020204030204" pitchFamily="34" charset="0"/>
                <a:cs typeface="Times New Roman" panose="02020603050405020304" pitchFamily="18" charset="0"/>
              </a:rPr>
              <a:t>self.weights</a:t>
            </a:r>
            <a:r>
              <a:rPr lang="en-US" sz="2000" dirty="0">
                <a:latin typeface="Courier New" panose="02070309020205020404" pitchFamily="49" charset="0"/>
                <a:ea typeface="Calibri" panose="020F0502020204030204" pitchFamily="34" charset="0"/>
                <a:cs typeface="Times New Roman" panose="02020603050405020304" pitchFamily="18" charset="0"/>
              </a:rPr>
              <a:t> + </a:t>
            </a:r>
            <a:r>
              <a:rPr lang="en-US" sz="2000" dirty="0" err="1">
                <a:latin typeface="Courier New" panose="02070309020205020404" pitchFamily="49" charset="0"/>
                <a:ea typeface="Calibri" panose="020F0502020204030204" pitchFamily="34" charset="0"/>
                <a:cs typeface="Times New Roman" panose="02020603050405020304" pitchFamily="18" charset="0"/>
              </a:rPr>
              <a:t>self.bias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def</a:t>
            </a:r>
            <a:r>
              <a:rPr lang="en-US" sz="2000" dirty="0">
                <a:latin typeface="Courier New" panose="02070309020205020404" pitchFamily="49" charset="0"/>
                <a:ea typeface="Calibri" panose="020F0502020204030204" pitchFamily="34" charset="0"/>
                <a:cs typeface="Times New Roman" panose="02020603050405020304" pitchFamily="18" charset="0"/>
              </a:rPr>
              <a:t> l1_reg(self):</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return </a:t>
            </a:r>
            <a:r>
              <a:rPr lang="en-US" sz="2000" dirty="0" err="1">
                <a:latin typeface="Courier New" panose="02070309020205020404" pitchFamily="49" charset="0"/>
                <a:ea typeface="Calibri" panose="020F0502020204030204" pitchFamily="34" charset="0"/>
                <a:cs typeface="Times New Roman" panose="02020603050405020304" pitchFamily="18" charset="0"/>
              </a:rPr>
              <a:t>self.lambda</a:t>
            </a:r>
            <a:r>
              <a:rPr lang="en-US" sz="2000" dirty="0">
                <a:latin typeface="Courier New" panose="02070309020205020404" pitchFamily="49" charset="0"/>
                <a:ea typeface="Calibri" panose="020F0502020204030204" pitchFamily="34" charset="0"/>
                <a:cs typeface="Times New Roman" panose="02020603050405020304" pitchFamily="18" charset="0"/>
              </a:rPr>
              <a:t>_</a:t>
            </a:r>
            <a:r>
              <a:rPr lang="uk-UA"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torch.sum</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torch.abs</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self.weights</a:t>
            </a:r>
            <a:r>
              <a:rPr lang="en-US" sz="2000" dirty="0">
                <a:latin typeface="Courier New" panose="02070309020205020404" pitchFamily="49" charset="0"/>
                <a:ea typeface="Calibri" panose="020F0502020204030204" pitchFamily="34" charset="0"/>
                <a:cs typeface="Times New Roman" panose="02020603050405020304" pitchFamily="18"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a:t>
            </a:r>
            <a:r>
              <a:rPr lang="en-US" sz="2000" dirty="0" err="1">
                <a:latin typeface="Courier New" panose="02070309020205020404" pitchFamily="49" charset="0"/>
                <a:ea typeface="Calibri" panose="020F0502020204030204" pitchFamily="34" charset="0"/>
                <a:cs typeface="Times New Roman" panose="02020603050405020304" pitchFamily="18" charset="0"/>
              </a:rPr>
              <a:t>def</a:t>
            </a:r>
            <a:r>
              <a:rPr lang="en-US" sz="2000" dirty="0">
                <a:latin typeface="Courier New" panose="02070309020205020404" pitchFamily="49" charset="0"/>
                <a:ea typeface="Calibri" panose="020F0502020204030204" pitchFamily="34" charset="0"/>
                <a:cs typeface="Times New Roman" panose="02020603050405020304" pitchFamily="18" charset="0"/>
              </a:rPr>
              <a:t> l2_reg(self):</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Courier New" panose="02070309020205020404" pitchFamily="49" charset="0"/>
                <a:ea typeface="Calibri" panose="020F0502020204030204" pitchFamily="34" charset="0"/>
                <a:cs typeface="Times New Roman" panose="02020603050405020304" pitchFamily="18" charset="0"/>
              </a:rPr>
              <a:t>        return </a:t>
            </a:r>
            <a:r>
              <a:rPr lang="en-US" sz="2000" dirty="0" err="1">
                <a:latin typeface="Courier New" panose="02070309020205020404" pitchFamily="49" charset="0"/>
                <a:ea typeface="Calibri" panose="020F0502020204030204" pitchFamily="34" charset="0"/>
                <a:cs typeface="Times New Roman" panose="02020603050405020304" pitchFamily="18" charset="0"/>
              </a:rPr>
              <a:t>self.lambda</a:t>
            </a:r>
            <a:r>
              <a:rPr lang="en-US" sz="2000" dirty="0">
                <a:latin typeface="Courier New" panose="02070309020205020404" pitchFamily="49" charset="0"/>
                <a:ea typeface="Calibri" panose="020F0502020204030204" pitchFamily="34" charset="0"/>
                <a:cs typeface="Times New Roman" panose="02020603050405020304" pitchFamily="18" charset="0"/>
              </a:rPr>
              <a:t>_</a:t>
            </a:r>
            <a:r>
              <a:rPr lang="uk-UA"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torch.sum</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torch.pow</a:t>
            </a:r>
            <a:r>
              <a:rPr lang="en-US" sz="2000" dirty="0">
                <a:latin typeface="Courier New" panose="02070309020205020404" pitchFamily="49" charset="0"/>
                <a:ea typeface="Calibri" panose="020F0502020204030204" pitchFamily="34" charset="0"/>
                <a:cs typeface="Times New Roman" panose="02020603050405020304" pitchFamily="18" charset="0"/>
              </a:rPr>
              <a:t>(</a:t>
            </a:r>
            <a:r>
              <a:rPr lang="en-US" sz="2000" dirty="0" err="1">
                <a:latin typeface="Courier New" panose="02070309020205020404" pitchFamily="49" charset="0"/>
                <a:ea typeface="Calibri" panose="020F0502020204030204" pitchFamily="34" charset="0"/>
                <a:cs typeface="Times New Roman" panose="02020603050405020304" pitchFamily="18" charset="0"/>
              </a:rPr>
              <a:t>self.weights</a:t>
            </a:r>
            <a:r>
              <a:rPr lang="en-US" sz="2000" dirty="0">
                <a:latin typeface="Courier New" panose="02070309020205020404" pitchFamily="49" charset="0"/>
                <a:ea typeface="Calibri" panose="020F0502020204030204" pitchFamily="34" charset="0"/>
                <a:cs typeface="Times New Roman" panose="02020603050405020304" pitchFamily="18" charset="0"/>
              </a:rPr>
              <a:t>, 2))</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7470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24</a:t>
            </a:r>
            <a:endParaRPr lang="en-US" dirty="0"/>
          </a:p>
        </p:txBody>
      </p:sp>
      <p:sp>
        <p:nvSpPr>
          <p:cNvPr id="3" name="Прямоугольник 2"/>
          <p:cNvSpPr/>
          <p:nvPr/>
        </p:nvSpPr>
        <p:spPr>
          <a:xfrm>
            <a:off x="1605565" y="127956"/>
            <a:ext cx="10114209" cy="6389634"/>
          </a:xfrm>
          <a:prstGeom prst="rect">
            <a:avLst/>
          </a:prstGeom>
        </p:spPr>
        <p:txBody>
          <a:bodyPr wrap="square">
            <a:spAutoFit/>
          </a:bodyPr>
          <a:lstStyle/>
          <a:p>
            <a:pPr>
              <a:lnSpc>
                <a:spcPct val="107000"/>
              </a:lnSpc>
              <a:spcAft>
                <a:spcPts val="0"/>
              </a:spcAft>
            </a:pP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uk-UA" sz="3200" dirty="0" smtClean="0">
                <a:effectLst/>
                <a:latin typeface="Courier New" panose="02070309020205020404" pitchFamily="49" charset="0"/>
                <a:ea typeface="Calibri" panose="020F0502020204030204" pitchFamily="34" charset="0"/>
                <a:cs typeface="Times New Roman" panose="02020603050405020304" pitchFamily="18" charset="0"/>
              </a:rPr>
              <a:t>Ініціалізація</a:t>
            </a: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3200" dirty="0" err="1" smtClean="0">
                <a:effectLst/>
                <a:latin typeface="Courier New" panose="02070309020205020404" pitchFamily="49" charset="0"/>
                <a:ea typeface="Calibri" panose="020F0502020204030204" pitchFamily="34" charset="0"/>
                <a:cs typeface="Times New Roman" panose="02020603050405020304" pitchFamily="18" charset="0"/>
              </a:rPr>
              <a:t>моделі</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3200" dirty="0" err="1" smtClean="0">
                <a:effectLst/>
                <a:latin typeface="Courier New" panose="02070309020205020404" pitchFamily="49" charset="0"/>
                <a:ea typeface="Calibri" panose="020F0502020204030204" pitchFamily="34" charset="0"/>
                <a:cs typeface="Times New Roman" panose="02020603050405020304" pitchFamily="18" charset="0"/>
              </a:rPr>
              <a:t>input_size</a:t>
            </a: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 = </a:t>
            </a:r>
            <a:r>
              <a:rPr lang="en-US" sz="3200" dirty="0" err="1" smtClean="0">
                <a:effectLst/>
                <a:latin typeface="Courier New" panose="02070309020205020404" pitchFamily="49" charset="0"/>
                <a:ea typeface="Calibri" panose="020F0502020204030204" pitchFamily="34" charset="0"/>
                <a:cs typeface="Times New Roman" panose="02020603050405020304" pitchFamily="18" charset="0"/>
              </a:rPr>
              <a:t>X_train.shape</a:t>
            </a: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[1]</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3200" dirty="0" err="1" smtClean="0">
                <a:effectLst/>
                <a:latin typeface="Courier New" panose="02070309020205020404" pitchFamily="49" charset="0"/>
                <a:ea typeface="Calibri" panose="020F0502020204030204" pitchFamily="34" charset="0"/>
                <a:cs typeface="Times New Roman" panose="02020603050405020304" pitchFamily="18" charset="0"/>
              </a:rPr>
              <a:t>output_size</a:t>
            </a: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 = 1</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lambda_ = 0.01</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model = </a:t>
            </a:r>
            <a:r>
              <a:rPr lang="en-US" sz="3200" dirty="0" err="1" smtClean="0">
                <a:effectLst/>
                <a:latin typeface="Courier New" panose="02070309020205020404" pitchFamily="49" charset="0"/>
                <a:ea typeface="Calibri" panose="020F0502020204030204" pitchFamily="34" charset="0"/>
                <a:cs typeface="Times New Roman" panose="02020603050405020304" pitchFamily="18" charset="0"/>
              </a:rPr>
              <a:t>LinearRegression</a:t>
            </a: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a:t>
            </a:r>
            <a:r>
              <a:rPr lang="en-US" sz="3200" dirty="0" err="1" smtClean="0">
                <a:effectLst/>
                <a:latin typeface="Courier New" panose="02070309020205020404" pitchFamily="49" charset="0"/>
                <a:ea typeface="Calibri" panose="020F0502020204030204" pitchFamily="34" charset="0"/>
                <a:cs typeface="Times New Roman" panose="02020603050405020304" pitchFamily="18" charset="0"/>
              </a:rPr>
              <a:t>input_size</a:t>
            </a: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3200" dirty="0" err="1" smtClean="0">
                <a:effectLst/>
                <a:latin typeface="Courier New" panose="02070309020205020404" pitchFamily="49" charset="0"/>
                <a:ea typeface="Calibri" panose="020F0502020204030204" pitchFamily="34" charset="0"/>
                <a:cs typeface="Times New Roman" panose="02020603050405020304" pitchFamily="18" charset="0"/>
              </a:rPr>
              <a:t>output_size</a:t>
            </a:r>
            <a:r>
              <a:rPr lang="en-US" sz="3200" dirty="0" smtClean="0">
                <a:effectLst/>
                <a:latin typeface="Courier New" panose="02070309020205020404" pitchFamily="49" charset="0"/>
                <a:ea typeface="Calibri" panose="020F0502020204030204" pitchFamily="34" charset="0"/>
                <a:cs typeface="Times New Roman" panose="02020603050405020304" pitchFamily="18" charset="0"/>
              </a:rPr>
              <a:t>, lambda_)</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latin typeface="Times New Roman" panose="02020603050405020304" pitchFamily="18" charset="0"/>
                <a:ea typeface="Calibri" panose="020F0502020204030204" pitchFamily="34" charset="0"/>
                <a:cs typeface="Times New Roman" panose="02020603050405020304" pitchFamily="18" charset="0"/>
              </a:rPr>
              <a:t>Далі</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визначимо</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функцію</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втрат</a:t>
            </a:r>
            <a:r>
              <a:rPr lang="ru-RU" sz="3200" dirty="0">
                <a:latin typeface="Times New Roman" panose="02020603050405020304" pitchFamily="18" charset="0"/>
                <a:ea typeface="Calibri" panose="020F0502020204030204" pitchFamily="34" charset="0"/>
                <a:cs typeface="Times New Roman" panose="02020603050405020304" pitchFamily="18" charset="0"/>
              </a:rPr>
              <a:t> та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оптимізаційний</a:t>
            </a:r>
            <a:r>
              <a:rPr lang="ru-RU" sz="3200" dirty="0">
                <a:latin typeface="Times New Roman" panose="02020603050405020304" pitchFamily="18" charset="0"/>
                <a:ea typeface="Calibri" panose="020F0502020204030204" pitchFamily="34" charset="0"/>
                <a:cs typeface="Times New Roman" panose="02020603050405020304" pitchFamily="18" charset="0"/>
              </a:rPr>
              <a:t> алгоритм. На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цей</a:t>
            </a:r>
            <a:r>
              <a:rPr lang="ru-RU" sz="3200" dirty="0">
                <a:latin typeface="Times New Roman" panose="02020603050405020304" pitchFamily="18" charset="0"/>
                <a:ea typeface="Calibri" panose="020F0502020204030204" pitchFamily="34" charset="0"/>
                <a:cs typeface="Times New Roman" panose="02020603050405020304" pitchFamily="18" charset="0"/>
              </a:rPr>
              <a:t> раз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використовуємо</a:t>
            </a:r>
            <a:r>
              <a:rPr lang="ru-RU" sz="3200" dirty="0">
                <a:latin typeface="Times New Roman" panose="02020603050405020304" pitchFamily="18" charset="0"/>
                <a:ea typeface="Calibri" panose="020F0502020204030204" pitchFamily="34" charset="0"/>
                <a:cs typeface="Times New Roman" panose="02020603050405020304" pitchFamily="18" charset="0"/>
              </a:rPr>
              <a:t> алгоритм </a:t>
            </a:r>
            <a:r>
              <a:rPr lang="en-US" sz="3200" dirty="0">
                <a:latin typeface="Times New Roman" panose="02020603050405020304" pitchFamily="18" charset="0"/>
                <a:ea typeface="Calibri" panose="020F0502020204030204" pitchFamily="34" charset="0"/>
                <a:cs typeface="Times New Roman" panose="02020603050405020304" pitchFamily="18" charset="0"/>
              </a:rPr>
              <a:t>L</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dirty="0">
                <a:latin typeface="Times New Roman" panose="02020603050405020304" pitchFamily="18" charset="0"/>
                <a:ea typeface="Calibri" panose="020F0502020204030204" pitchFamily="34" charset="0"/>
                <a:cs typeface="Times New Roman" panose="02020603050405020304" pitchFamily="18" charset="0"/>
              </a:rPr>
              <a:t>BFGS</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L</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dirty="0">
                <a:latin typeface="Times New Roman" panose="02020603050405020304" pitchFamily="18" charset="0"/>
                <a:ea typeface="Calibri" panose="020F0502020204030204" pitchFamily="34" charset="0"/>
                <a:cs typeface="Times New Roman" panose="02020603050405020304" pitchFamily="18" charset="0"/>
              </a:rPr>
              <a:t>BFGS</a:t>
            </a:r>
            <a:r>
              <a:rPr lang="ru-RU" sz="3200" dirty="0">
                <a:latin typeface="Times New Roman" panose="02020603050405020304" pitchFamily="18" charset="0"/>
                <a:ea typeface="Calibri" panose="020F0502020204030204" pitchFamily="34" charset="0"/>
                <a:cs typeface="Times New Roman" panose="02020603050405020304" pitchFamily="18" charset="0"/>
              </a:rPr>
              <a:t> є методом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оптимізації</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який</a:t>
            </a:r>
            <a:r>
              <a:rPr lang="ru-RU" sz="3200" dirty="0">
                <a:latin typeface="Times New Roman" panose="02020603050405020304" pitchFamily="18" charset="0"/>
                <a:ea typeface="Calibri" panose="020F0502020204030204" pitchFamily="34" charset="0"/>
                <a:cs typeface="Times New Roman" panose="02020603050405020304" pitchFamily="18" charset="0"/>
              </a:rPr>
              <a:t> використовує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інформацію</a:t>
            </a:r>
            <a:r>
              <a:rPr lang="ru-RU" sz="3200" dirty="0">
                <a:latin typeface="Times New Roman" panose="02020603050405020304" pitchFamily="18" charset="0"/>
                <a:ea typeface="Calibri" panose="020F0502020204030204" pitchFamily="34" charset="0"/>
                <a:cs typeface="Times New Roman" panose="02020603050405020304" pitchFamily="18" charset="0"/>
              </a:rPr>
              <a:t> про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градієнт</a:t>
            </a:r>
            <a:r>
              <a:rPr lang="ru-RU" sz="3200" dirty="0">
                <a:latin typeface="Times New Roman" panose="02020603050405020304" pitchFamily="18" charset="0"/>
                <a:ea typeface="Calibri" panose="020F0502020204030204" pitchFamily="34" charset="0"/>
                <a:cs typeface="Times New Roman" panose="02020603050405020304" pitchFamily="18" charset="0"/>
              </a:rPr>
              <a:t> функції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втрат</a:t>
            </a:r>
            <a:r>
              <a:rPr lang="ru-RU" sz="3200" dirty="0">
                <a:latin typeface="Times New Roman" panose="02020603050405020304" pitchFamily="18" charset="0"/>
                <a:ea typeface="Calibri" panose="020F0502020204030204" pitchFamily="34" charset="0"/>
                <a:cs typeface="Times New Roman" panose="02020603050405020304" pitchFamily="18" charset="0"/>
              </a:rPr>
              <a:t>, але не є прямим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градієнтним</a:t>
            </a:r>
            <a:r>
              <a:rPr lang="ru-RU" sz="3200" dirty="0">
                <a:latin typeface="Times New Roman" panose="02020603050405020304" pitchFamily="18" charset="0"/>
                <a:ea typeface="Calibri" panose="020F0502020204030204" pitchFamily="34" charset="0"/>
                <a:cs typeface="Times New Roman" panose="02020603050405020304" pitchFamily="18" charset="0"/>
              </a:rPr>
              <a:t> методом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оптимізації</a:t>
            </a:r>
            <a:r>
              <a:rPr lang="ru-RU" sz="3200" dirty="0">
                <a:latin typeface="Times New Roman" panose="02020603050405020304" pitchFamily="18" charset="0"/>
                <a:ea typeface="Calibri" panose="020F0502020204030204" pitchFamily="34" charset="0"/>
                <a:cs typeface="Times New Roman" panose="02020603050405020304" pitchFamily="18" charset="0"/>
              </a:rPr>
              <a:t>. Одну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епоху</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визначимо</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ru-RU" sz="3200" dirty="0" err="1">
                <a:latin typeface="Times New Roman" panose="02020603050405020304" pitchFamily="18" charset="0"/>
                <a:ea typeface="Calibri" panose="020F0502020204030204" pitchFamily="34" charset="0"/>
                <a:cs typeface="Times New Roman" panose="02020603050405020304" pitchFamily="18" charset="0"/>
              </a:rPr>
              <a:t>функцією</a:t>
            </a:r>
            <a:r>
              <a:rPr lang="ru-RU"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fitness</a:t>
            </a:r>
            <a:r>
              <a:rPr lang="ru-RU" sz="3200" dirty="0">
                <a:latin typeface="Times New Roman" panose="02020603050405020304" pitchFamily="18" charset="0"/>
                <a:ea typeface="Calibri" panose="020F0502020204030204" pitchFamily="34" charset="0"/>
                <a:cs typeface="Times New Roman" panose="02020603050405020304" pitchFamily="18" charset="0"/>
              </a:rPr>
              <a:t>_</a:t>
            </a:r>
            <a:r>
              <a:rPr lang="en-US" sz="3200" dirty="0">
                <a:latin typeface="Times New Roman" panose="02020603050405020304" pitchFamily="18" charset="0"/>
                <a:ea typeface="Calibri" panose="020F0502020204030204" pitchFamily="34" charset="0"/>
                <a:cs typeface="Times New Roman" panose="02020603050405020304" pitchFamily="18" charset="0"/>
              </a:rPr>
              <a:t>step</a:t>
            </a:r>
            <a:r>
              <a:rPr lang="ru-RU"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8029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25</a:t>
            </a:r>
            <a:endParaRPr lang="en-US" dirty="0"/>
          </a:p>
        </p:txBody>
      </p:sp>
      <p:sp>
        <p:nvSpPr>
          <p:cNvPr id="3" name="Прямоугольник 2"/>
          <p:cNvSpPr/>
          <p:nvPr/>
        </p:nvSpPr>
        <p:spPr>
          <a:xfrm>
            <a:off x="1558344" y="183585"/>
            <a:ext cx="10161431" cy="6217215"/>
          </a:xfrm>
          <a:prstGeom prst="rect">
            <a:avLst/>
          </a:prstGeom>
        </p:spPr>
        <p:txBody>
          <a:bodyPr wrap="square">
            <a:spAutoFit/>
          </a:bodyPr>
          <a:lstStyle/>
          <a:p>
            <a:pPr algn="just">
              <a:lnSpc>
                <a:spcPct val="107000"/>
              </a:lnSpc>
              <a:spcAft>
                <a:spcPts val="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Тут же і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додаватимемо</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нашу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регуляризацію</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вигляді</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 штрафу до функції </a:t>
            </a:r>
            <a:r>
              <a:rPr lang="ru-RU" sz="2400" dirty="0" err="1" smtClean="0">
                <a:effectLst/>
                <a:latin typeface="Times New Roman" panose="02020603050405020304" pitchFamily="18" charset="0"/>
                <a:ea typeface="Calibri" panose="020F0502020204030204" pitchFamily="34" charset="0"/>
                <a:cs typeface="Times New Roman" panose="02020603050405020304" pitchFamily="18" charset="0"/>
              </a:rPr>
              <a:t>втрат</a:t>
            </a: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uk-UA" dirty="0" err="1">
                <a:latin typeface="Courier New" panose="02070309020205020404" pitchFamily="49" charset="0"/>
                <a:ea typeface="Calibri" panose="020F0502020204030204" pitchFamily="34" charset="0"/>
                <a:cs typeface="Times New Roman" panose="02020603050405020304" pitchFamily="18" charset="0"/>
              </a:rPr>
              <a:t>Ініціалізуємо</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функцію</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втрат</a:t>
            </a:r>
            <a:r>
              <a:rPr lang="en-US" dirty="0">
                <a:latin typeface="Courier New" panose="02070309020205020404" pitchFamily="49" charset="0"/>
                <a:ea typeface="Calibri" panose="020F0502020204030204" pitchFamily="34" charset="0"/>
                <a:cs typeface="Times New Roman" panose="02020603050405020304" pitchFamily="18" charset="0"/>
              </a:rPr>
              <a:t> і </a:t>
            </a:r>
            <a:r>
              <a:rPr lang="en-US" dirty="0" err="1">
                <a:latin typeface="Courier New" panose="02070309020205020404" pitchFamily="49" charset="0"/>
                <a:ea typeface="Calibri" panose="020F0502020204030204" pitchFamily="34" charset="0"/>
                <a:cs typeface="Times New Roman" panose="02020603050405020304" pitchFamily="18" charset="0"/>
              </a:rPr>
              <a:t>оптимізатор</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criterion = </a:t>
            </a:r>
            <a:r>
              <a:rPr lang="en-US" dirty="0" err="1">
                <a:latin typeface="Courier New" panose="02070309020205020404" pitchFamily="49" charset="0"/>
                <a:ea typeface="Calibri" panose="020F0502020204030204" pitchFamily="34" charset="0"/>
                <a:cs typeface="Times New Roman" panose="02020603050405020304" pitchFamily="18" charset="0"/>
              </a:rPr>
              <a:t>nn.MSELoss</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#optimizer = </a:t>
            </a:r>
            <a:r>
              <a:rPr lang="en-US" dirty="0" err="1">
                <a:latin typeface="Courier New" panose="02070309020205020404" pitchFamily="49" charset="0"/>
                <a:ea typeface="Calibri" panose="020F0502020204030204" pitchFamily="34" charset="0"/>
                <a:cs typeface="Times New Roman" panose="02020603050405020304" pitchFamily="18" charset="0"/>
              </a:rPr>
              <a:t>optim.SGD</a:t>
            </a:r>
            <a:r>
              <a:rPr lang="en-US" dirty="0">
                <a:latin typeface="Courier New" panose="02070309020205020404" pitchFamily="49" charset="0"/>
                <a:ea typeface="Calibri" panose="020F0502020204030204" pitchFamily="34" charset="0"/>
                <a:cs typeface="Times New Roman" panose="02020603050405020304" pitchFamily="18" charset="0"/>
              </a:rPr>
              <a:t>(</a:t>
            </a:r>
            <a:r>
              <a:rPr lang="en-US" dirty="0" err="1">
                <a:latin typeface="Courier New" panose="02070309020205020404" pitchFamily="49" charset="0"/>
                <a:ea typeface="Calibri" panose="020F0502020204030204" pitchFamily="34" charset="0"/>
                <a:cs typeface="Times New Roman" panose="02020603050405020304" pitchFamily="18" charset="0"/>
              </a:rPr>
              <a:t>model.parameters</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lr</a:t>
            </a:r>
            <a:r>
              <a:rPr lang="en-US" dirty="0">
                <a:latin typeface="Courier New" panose="02070309020205020404" pitchFamily="49" charset="0"/>
                <a:ea typeface="Calibri" panose="020F0502020204030204" pitchFamily="34" charset="0"/>
                <a:cs typeface="Times New Roman" panose="02020603050405020304" pitchFamily="18" charset="0"/>
              </a:rPr>
              <a:t>=0.1)</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optimizer = </a:t>
            </a:r>
            <a:r>
              <a:rPr lang="en-US" dirty="0" err="1">
                <a:latin typeface="Courier New" panose="02070309020205020404" pitchFamily="49" charset="0"/>
                <a:ea typeface="Calibri" panose="020F0502020204030204" pitchFamily="34" charset="0"/>
                <a:cs typeface="Times New Roman" panose="02020603050405020304" pitchFamily="18" charset="0"/>
              </a:rPr>
              <a:t>optim.LBFGS</a:t>
            </a:r>
            <a:r>
              <a:rPr lang="en-US" dirty="0">
                <a:latin typeface="Courier New" panose="02070309020205020404" pitchFamily="49" charset="0"/>
                <a:ea typeface="Calibri" panose="020F0502020204030204" pitchFamily="34" charset="0"/>
                <a:cs typeface="Times New Roman" panose="02020603050405020304" pitchFamily="18" charset="0"/>
              </a:rPr>
              <a:t>(</a:t>
            </a:r>
            <a:r>
              <a:rPr lang="en-US" dirty="0" err="1">
                <a:latin typeface="Courier New" panose="02070309020205020404" pitchFamily="49" charset="0"/>
                <a:ea typeface="Calibri" panose="020F0502020204030204" pitchFamily="34" charset="0"/>
                <a:cs typeface="Times New Roman" panose="02020603050405020304" pitchFamily="18" charset="0"/>
              </a:rPr>
              <a:t>model.parameters</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lr</a:t>
            </a:r>
            <a:r>
              <a:rPr lang="en-US" dirty="0">
                <a:latin typeface="Courier New" panose="02070309020205020404" pitchFamily="49" charset="0"/>
                <a:ea typeface="Calibri" panose="020F0502020204030204" pitchFamily="34" charset="0"/>
                <a:cs typeface="Times New Roman" panose="02020603050405020304" pitchFamily="18" charset="0"/>
              </a:rPr>
              <a:t>=1.0)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епоха</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uk-UA" dirty="0">
                <a:latin typeface="Courier New" panose="02070309020205020404" pitchFamily="49" charset="0"/>
                <a:ea typeface="Calibri" panose="020F0502020204030204" pitchFamily="34" charset="0"/>
                <a:cs typeface="Times New Roman" panose="02020603050405020304" pitchFamily="18" charset="0"/>
              </a:rPr>
              <a:t>навчання</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err="1">
                <a:latin typeface="Courier New" panose="02070309020205020404" pitchFamily="49" charset="0"/>
                <a:ea typeface="Calibri" panose="020F0502020204030204" pitchFamily="34" charset="0"/>
                <a:cs typeface="Times New Roman" panose="02020603050405020304" pitchFamily="18" charset="0"/>
              </a:rPr>
              <a:t>def</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fitness_step</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outputs = model(</a:t>
            </a:r>
            <a:r>
              <a:rPr lang="en-US" dirty="0" err="1">
                <a:latin typeface="Courier New" panose="02070309020205020404" pitchFamily="49" charset="0"/>
                <a:ea typeface="Calibri" panose="020F0502020204030204" pitchFamily="34" charset="0"/>
                <a:cs typeface="Times New Roman" panose="02020603050405020304" pitchFamily="18" charset="0"/>
              </a:rPr>
              <a:t>X_train</a:t>
            </a:r>
            <a:r>
              <a:rPr lang="en-US" dirty="0">
                <a:latin typeface="Courier New" panose="02070309020205020404" pitchFamily="49" charset="0"/>
                <a:ea typeface="Calibri" panose="020F0502020204030204" pitchFamily="34" charset="0"/>
                <a:cs typeface="Times New Roman" panose="02020603050405020304" pitchFamily="18" charset="0"/>
              </a:rPr>
              <a:t>) # </a:t>
            </a:r>
            <a:r>
              <a:rPr lang="uk-UA" dirty="0">
                <a:latin typeface="Courier New" panose="02070309020205020404" pitchFamily="49" charset="0"/>
                <a:ea typeface="Calibri" panose="020F0502020204030204" pitchFamily="34" charset="0"/>
                <a:cs typeface="Times New Roman" panose="02020603050405020304" pitchFamily="18" charset="0"/>
              </a:rPr>
              <a:t>Отримаємо прогноз</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loss = criterion(outputs, </a:t>
            </a:r>
            <a:r>
              <a:rPr lang="en-US" dirty="0" err="1">
                <a:latin typeface="Courier New" panose="02070309020205020404" pitchFamily="49" charset="0"/>
                <a:ea typeface="Calibri" panose="020F0502020204030204" pitchFamily="34" charset="0"/>
                <a:cs typeface="Times New Roman" panose="02020603050405020304" pitchFamily="18" charset="0"/>
              </a:rPr>
              <a:t>y_train</a:t>
            </a:r>
            <a:r>
              <a:rPr lang="en-US" dirty="0">
                <a:latin typeface="Courier New" panose="02070309020205020404" pitchFamily="49" charset="0"/>
                <a:ea typeface="Calibri" panose="020F0502020204030204" pitchFamily="34" charset="0"/>
                <a:cs typeface="Times New Roman" panose="02020603050405020304" pitchFamily="18" charset="0"/>
              </a:rPr>
              <a:t>) # </a:t>
            </a:r>
            <a:r>
              <a:rPr lang="uk-UA" dirty="0">
                <a:latin typeface="Courier New" panose="02070309020205020404" pitchFamily="49" charset="0"/>
                <a:ea typeface="Calibri" panose="020F0502020204030204" pitchFamily="34" charset="0"/>
                <a:cs typeface="Times New Roman" panose="02020603050405020304" pitchFamily="18" charset="0"/>
              </a:rPr>
              <a:t>Обчислюємо функцію втрат</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if </a:t>
            </a:r>
            <a:r>
              <a:rPr lang="en-US" dirty="0" err="1">
                <a:latin typeface="Courier New" panose="02070309020205020404" pitchFamily="49" charset="0"/>
                <a:ea typeface="Calibri" panose="020F0502020204030204" pitchFamily="34" charset="0"/>
                <a:cs typeface="Times New Roman" panose="02020603050405020304" pitchFamily="18" charset="0"/>
              </a:rPr>
              <a:t>reg</a:t>
            </a:r>
            <a:r>
              <a:rPr lang="en-US" dirty="0">
                <a:latin typeface="Courier New" panose="02070309020205020404" pitchFamily="49" charset="0"/>
                <a:ea typeface="Calibri" panose="020F0502020204030204" pitchFamily="34" charset="0"/>
                <a:cs typeface="Times New Roman" panose="02020603050405020304" pitchFamily="18" charset="0"/>
              </a:rPr>
              <a:t> == 'l1':</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loss += model.l1_reg() # </a:t>
            </a:r>
            <a:r>
              <a:rPr lang="en-US" dirty="0" err="1">
                <a:latin typeface="Courier New" panose="02070309020205020404" pitchFamily="49" charset="0"/>
                <a:ea typeface="Calibri" panose="020F0502020204030204" pitchFamily="34" charset="0"/>
                <a:cs typeface="Times New Roman" panose="02020603050405020304" pitchFamily="18" charset="0"/>
              </a:rPr>
              <a:t>Добавляем</a:t>
            </a:r>
            <a:r>
              <a:rPr lang="uk-UA" dirty="0">
                <a:latin typeface="Courier New" panose="02070309020205020404" pitchFamily="49" charset="0"/>
                <a:ea typeface="Calibri" panose="020F0502020204030204" pitchFamily="34" charset="0"/>
                <a:cs typeface="Times New Roman" panose="02020603050405020304" pitchFamily="18" charset="0"/>
              </a:rPr>
              <a:t>о</a:t>
            </a:r>
            <a:r>
              <a:rPr lang="en-US" dirty="0">
                <a:latin typeface="Courier New" panose="02070309020205020404" pitchFamily="49" charset="0"/>
                <a:ea typeface="Calibri" panose="020F0502020204030204" pitchFamily="34" charset="0"/>
                <a:cs typeface="Times New Roman" panose="02020603050405020304" pitchFamily="18" charset="0"/>
              </a:rPr>
              <a:t> L1 </a:t>
            </a:r>
            <a:r>
              <a:rPr lang="en-US" dirty="0" err="1">
                <a:latin typeface="Courier New" panose="02070309020205020404" pitchFamily="49" charset="0"/>
                <a:ea typeface="Calibri" panose="020F0502020204030204" pitchFamily="34" charset="0"/>
                <a:cs typeface="Times New Roman" panose="02020603050405020304" pitchFamily="18" charset="0"/>
              </a:rPr>
              <a:t>регуляризацію</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elif</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reg</a:t>
            </a:r>
            <a:r>
              <a:rPr lang="en-US" dirty="0">
                <a:latin typeface="Courier New" panose="02070309020205020404" pitchFamily="49" charset="0"/>
                <a:ea typeface="Calibri" panose="020F0502020204030204" pitchFamily="34" charset="0"/>
                <a:cs typeface="Times New Roman" panose="02020603050405020304" pitchFamily="18" charset="0"/>
              </a:rPr>
              <a:t> == 'l2':</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loss += model.l2_reg() # </a:t>
            </a:r>
            <a:r>
              <a:rPr lang="ru-RU" dirty="0">
                <a:latin typeface="Courier New" panose="02070309020205020404" pitchFamily="49" charset="0"/>
                <a:ea typeface="Calibri" panose="020F0502020204030204" pitchFamily="34" charset="0"/>
                <a:cs typeface="Times New Roman" panose="02020603050405020304" pitchFamily="18" charset="0"/>
              </a:rPr>
              <a:t>Добавляем</a:t>
            </a:r>
            <a:r>
              <a:rPr lang="uk-UA" dirty="0">
                <a:latin typeface="Courier New" panose="02070309020205020404" pitchFamily="49" charset="0"/>
                <a:ea typeface="Calibri" panose="020F0502020204030204" pitchFamily="34" charset="0"/>
                <a:cs typeface="Times New Roman" panose="02020603050405020304" pitchFamily="18" charset="0"/>
              </a:rPr>
              <a:t>о </a:t>
            </a:r>
            <a:r>
              <a:rPr lang="en-US" dirty="0">
                <a:latin typeface="Courier New" panose="02070309020205020404" pitchFamily="49" charset="0"/>
                <a:ea typeface="Calibri" panose="020F0502020204030204" pitchFamily="34" charset="0"/>
                <a:cs typeface="Times New Roman" panose="02020603050405020304" pitchFamily="18" charset="0"/>
              </a:rPr>
              <a:t>L2 </a:t>
            </a:r>
            <a:r>
              <a:rPr lang="en-US" dirty="0" err="1">
                <a:latin typeface="Courier New" panose="02070309020205020404" pitchFamily="49" charset="0"/>
                <a:ea typeface="Calibri" panose="020F0502020204030204" pitchFamily="34" charset="0"/>
                <a:cs typeface="Times New Roman" panose="02020603050405020304" pitchFamily="18" charset="0"/>
              </a:rPr>
              <a:t>регуляризацію</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 </a:t>
            </a:r>
            <a:r>
              <a:rPr lang="uk-UA" dirty="0">
                <a:latin typeface="Courier New" panose="02070309020205020404" pitchFamily="49" charset="0"/>
                <a:ea typeface="Calibri" panose="020F0502020204030204" pitchFamily="34" charset="0"/>
                <a:cs typeface="Times New Roman" panose="02020603050405020304" pitchFamily="18" charset="0"/>
              </a:rPr>
              <a:t>Виконуємо</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оптимізацію</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параметрів</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моделі</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optimizer.zero_grad</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loss.backward</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print(</a:t>
            </a:r>
            <a:r>
              <a:rPr lang="en-US" dirty="0" err="1">
                <a:latin typeface="Courier New" panose="02070309020205020404" pitchFamily="49" charset="0"/>
                <a:ea typeface="Calibri" panose="020F0502020204030204" pitchFamily="34" charset="0"/>
                <a:cs typeface="Times New Roman" panose="02020603050405020304" pitchFamily="18" charset="0"/>
              </a:rPr>
              <a:t>f'Epoch</a:t>
            </a:r>
            <a:r>
              <a:rPr lang="en-US" dirty="0">
                <a:latin typeface="Courier New" panose="02070309020205020404" pitchFamily="49" charset="0"/>
                <a:ea typeface="Calibri" panose="020F0502020204030204" pitchFamily="34" charset="0"/>
                <a:cs typeface="Times New Roman" panose="02020603050405020304" pitchFamily="18" charset="0"/>
              </a:rPr>
              <a:t> [{epoch+1}/{</a:t>
            </a:r>
            <a:r>
              <a:rPr lang="en-US" dirty="0" err="1">
                <a:latin typeface="Courier New" panose="02070309020205020404" pitchFamily="49" charset="0"/>
                <a:ea typeface="Calibri" panose="020F0502020204030204" pitchFamily="34" charset="0"/>
                <a:cs typeface="Times New Roman" panose="02020603050405020304" pitchFamily="18" charset="0"/>
              </a:rPr>
              <a:t>num_epochs</a:t>
            </a:r>
            <a:r>
              <a:rPr lang="en-US" dirty="0">
                <a:latin typeface="Courier New" panose="02070309020205020404" pitchFamily="49" charset="0"/>
                <a:ea typeface="Calibri" panose="020F0502020204030204" pitchFamily="34" charset="0"/>
                <a:cs typeface="Times New Roman" panose="02020603050405020304" pitchFamily="18" charset="0"/>
              </a:rPr>
              <a:t>}], Loss: {</a:t>
            </a:r>
            <a:r>
              <a:rPr lang="en-US" dirty="0" err="1">
                <a:latin typeface="Courier New" panose="02070309020205020404" pitchFamily="49" charset="0"/>
                <a:ea typeface="Calibri" panose="020F0502020204030204" pitchFamily="34" charset="0"/>
                <a:cs typeface="Times New Roman" panose="02020603050405020304" pitchFamily="18" charset="0"/>
              </a:rPr>
              <a:t>loss.item</a:t>
            </a:r>
            <a:r>
              <a:rPr lang="en-US" dirty="0">
                <a:latin typeface="Courier New" panose="02070309020205020404" pitchFamily="49" charset="0"/>
                <a:ea typeface="Calibri" panose="020F0502020204030204" pitchFamily="34" charset="0"/>
                <a:cs typeface="Times New Roman" panose="02020603050405020304" pitchFamily="18" charset="0"/>
              </a:rPr>
              <a:t>():.4f}')</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return loss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9965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26</a:t>
            </a:r>
            <a:endParaRPr lang="en-US" dirty="0"/>
          </a:p>
        </p:txBody>
      </p:sp>
      <p:sp>
        <p:nvSpPr>
          <p:cNvPr id="3" name="Прямоугольник 2"/>
          <p:cNvSpPr/>
          <p:nvPr/>
        </p:nvSpPr>
        <p:spPr>
          <a:xfrm>
            <a:off x="1618445" y="755421"/>
            <a:ext cx="10101330" cy="5223161"/>
          </a:xfrm>
          <a:prstGeom prst="rect">
            <a:avLst/>
          </a:prstGeom>
        </p:spPr>
        <p:txBody>
          <a:bodyPr wrap="square">
            <a:spAutoFit/>
          </a:bodyPr>
          <a:lstStyle/>
          <a:p>
            <a:pPr>
              <a:lnSpc>
                <a:spcPct val="107000"/>
              </a:lnSpc>
              <a:spcAft>
                <a:spcPts val="0"/>
              </a:spcAft>
            </a:pPr>
            <a:r>
              <a:rPr lang="ru-RU" sz="2400" dirty="0" err="1">
                <a:latin typeface="Times New Roman" panose="02020603050405020304" pitchFamily="18" charset="0"/>
                <a:ea typeface="Calibri" panose="020F0502020204030204" pitchFamily="34" charset="0"/>
                <a:cs typeface="Times New Roman" panose="02020603050405020304" pitchFamily="18" charset="0"/>
              </a:rPr>
              <a:t>Далі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будемо</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додавати</a:t>
            </a:r>
            <a:r>
              <a:rPr lang="ru-RU" sz="2400" dirty="0">
                <a:latin typeface="Times New Roman" panose="02020603050405020304" pitchFamily="18" charset="0"/>
                <a:ea typeface="Calibri" panose="020F0502020204030204" pitchFamily="34" charset="0"/>
                <a:cs typeface="Times New Roman" panose="02020603050405020304" pitchFamily="18" charset="0"/>
              </a:rPr>
              <a:t> штраф до функції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втрат</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безпосередньо</a:t>
            </a:r>
            <a:r>
              <a:rPr lang="ru-RU" sz="2400" dirty="0">
                <a:latin typeface="Times New Roman" panose="02020603050405020304" pitchFamily="18" charset="0"/>
                <a:ea typeface="Calibri" panose="020F0502020204030204" pitchFamily="34" charset="0"/>
                <a:cs typeface="Times New Roman" panose="02020603050405020304" pitchFamily="18" charset="0"/>
              </a:rPr>
              <a:t> в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циклі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коді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застосовується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1, для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використання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слід</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перевизначити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змінну</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reg</a:t>
            </a:r>
            <a:r>
              <a:rPr lang="ru-RU" sz="2400" dirty="0">
                <a:latin typeface="Times New Roman" panose="02020603050405020304" pitchFamily="18" charset="0"/>
                <a:ea typeface="Calibri" panose="020F0502020204030204" pitchFamily="34" charset="0"/>
                <a:cs typeface="Times New Roman" panose="02020603050405020304" pitchFamily="18" charset="0"/>
              </a:rPr>
              <a:t> на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2'):</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Запуска</a:t>
            </a:r>
            <a:r>
              <a:rPr lang="uk-UA" sz="2400" dirty="0" smtClean="0">
                <a:effectLst/>
                <a:latin typeface="Courier New" panose="02070309020205020404" pitchFamily="49" charset="0"/>
                <a:ea typeface="Calibri" panose="020F0502020204030204" pitchFamily="34" charset="0"/>
                <a:cs typeface="Times New Roman" panose="02020603050405020304" pitchFamily="18" charset="0"/>
              </a:rPr>
              <a:t>є</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м</a:t>
            </a:r>
            <a:r>
              <a:rPr lang="uk-UA" sz="2400" dirty="0" smtClean="0">
                <a:effectLst/>
                <a:latin typeface="Courier New" panose="02070309020205020404" pitchFamily="49" charset="0"/>
                <a:ea typeface="Calibri" panose="020F0502020204030204" pitchFamily="34" charset="0"/>
                <a:cs typeface="Times New Roman" panose="02020603050405020304" pitchFamily="18" charset="0"/>
              </a:rPr>
              <a:t>о</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навчання</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reg</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 'l1'</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num_epochs</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 500</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for epoch in range(</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num_epochs</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optimizer.step</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fitness_step</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print(</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f'MSE</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модели</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на</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обучающей</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выборке</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{criterion(model(</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X_train</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y_train</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print(</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f'MSE</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модели</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на</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тестовой</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выборке</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{criterion(model(</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X_test</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 </a:t>
            </a:r>
            <a:r>
              <a:rPr lang="en-US" sz="2400" dirty="0" err="1" smtClean="0">
                <a:effectLst/>
                <a:latin typeface="Courier New" panose="02070309020205020404" pitchFamily="49" charset="0"/>
                <a:ea typeface="Calibri" panose="020F0502020204030204" pitchFamily="34" charset="0"/>
                <a:cs typeface="Times New Roman" panose="02020603050405020304" pitchFamily="18" charset="0"/>
              </a:rPr>
              <a:t>y_test</a:t>
            </a:r>
            <a:r>
              <a:rPr lang="en-US" sz="2400" dirty="0" smtClean="0">
                <a:effectLst/>
                <a:latin typeface="Courier New" panose="02070309020205020404" pitchFamily="49"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7380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441146" cy="369332"/>
          </a:xfrm>
          <a:prstGeom prst="rect">
            <a:avLst/>
          </a:prstGeom>
          <a:noFill/>
        </p:spPr>
        <p:txBody>
          <a:bodyPr wrap="none" rtlCol="0">
            <a:spAutoFit/>
          </a:bodyPr>
          <a:lstStyle/>
          <a:p>
            <a:r>
              <a:rPr lang="uk-UA" dirty="0" smtClean="0"/>
              <a:t>27</a:t>
            </a:r>
            <a:endParaRPr lang="en-US" dirty="0"/>
          </a:p>
        </p:txBody>
      </p:sp>
      <p:sp>
        <p:nvSpPr>
          <p:cNvPr id="3" name="Прямоугольник 2"/>
          <p:cNvSpPr/>
          <p:nvPr/>
        </p:nvSpPr>
        <p:spPr>
          <a:xfrm>
            <a:off x="1592687" y="470866"/>
            <a:ext cx="10127088" cy="5605317"/>
          </a:xfrm>
          <a:prstGeom prst="rect">
            <a:avLst/>
          </a:prstGeom>
        </p:spPr>
        <p:txBody>
          <a:bodyPr wrap="square">
            <a:spAutoFit/>
          </a:bodyPr>
          <a:lstStyle/>
          <a:p>
            <a:pPr>
              <a:lnSpc>
                <a:spcPct val="107000"/>
              </a:lnSpc>
              <a:spcAft>
                <a:spcPts val="0"/>
              </a:spcAft>
            </a:pPr>
            <a:r>
              <a:rPr lang="ru-RU" sz="2400" dirty="0" smtClean="0">
                <a:latin typeface="Times New Roman" panose="02020603050405020304" pitchFamily="18" charset="0"/>
                <a:ea typeface="Calibri" panose="020F0502020204030204" pitchFamily="34" charset="0"/>
                <a:cs typeface="Times New Roman" panose="02020603050405020304" pitchFamily="18" charset="0"/>
              </a:rPr>
              <a:t>	Як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1, так і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застосовуються</a:t>
            </a:r>
            <a:r>
              <a:rPr lang="ru-RU" sz="2400" dirty="0">
                <a:latin typeface="Times New Roman" panose="02020603050405020304" pitchFamily="18" charset="0"/>
                <a:ea typeface="Calibri" panose="020F0502020204030204" pitchFamily="34" charset="0"/>
                <a:cs typeface="Times New Roman" panose="02020603050405020304" pitchFamily="18" charset="0"/>
              </a:rPr>
              <a:t> для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обмеження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ваги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з метою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уникнути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перенавчання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досягти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найкращої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узагальнюючої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здатності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моделі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Застосування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1-регуляризації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іноді</a:t>
            </a:r>
            <a:r>
              <a:rPr lang="ru-RU" sz="2400" dirty="0">
                <a:latin typeface="Times New Roman" panose="02020603050405020304" pitchFamily="18" charset="0"/>
                <a:ea typeface="Calibri" panose="020F0502020204030204" pitchFamily="34" charset="0"/>
                <a:cs typeface="Times New Roman" panose="02020603050405020304" pitchFamily="18" charset="0"/>
              </a:rPr>
              <a:t> може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давати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корисний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побічний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ефект</a:t>
            </a:r>
            <a:r>
              <a:rPr lang="ru-RU" sz="2400" dirty="0">
                <a:latin typeface="Times New Roman" panose="02020603050405020304" pitchFamily="18" charset="0"/>
                <a:ea typeface="Calibri" panose="020F0502020204030204" pitchFamily="34" charset="0"/>
                <a:cs typeface="Times New Roman" panose="02020603050405020304" pitchFamily="18" charset="0"/>
              </a:rPr>
              <a:t>, що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викликає</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прагнення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одного або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більше</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вагових</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значень</a:t>
            </a:r>
            <a:r>
              <a:rPr lang="ru-RU" sz="2400" dirty="0">
                <a:latin typeface="Times New Roman" panose="02020603050405020304" pitchFamily="18" charset="0"/>
                <a:ea typeface="Calibri" panose="020F0502020204030204" pitchFamily="34" charset="0"/>
                <a:cs typeface="Times New Roman" panose="02020603050405020304" pitchFamily="18" charset="0"/>
              </a:rPr>
              <a:t> 0, 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означає</a:t>
            </a:r>
            <a:r>
              <a:rPr lang="ru-RU" sz="2400" dirty="0">
                <a:latin typeface="Times New Roman" panose="02020603050405020304" pitchFamily="18" charset="0"/>
                <a:ea typeface="Calibri" panose="020F0502020204030204" pitchFamily="34" charset="0"/>
                <a:cs typeface="Times New Roman" panose="02020603050405020304" pitchFamily="18" charset="0"/>
              </a:rPr>
              <a:t>, що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відповідний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ознака</a:t>
            </a:r>
            <a:r>
              <a:rPr lang="ru-RU" sz="2400" dirty="0">
                <a:latin typeface="Times New Roman" panose="02020603050405020304" pitchFamily="18" charset="0"/>
                <a:ea typeface="Calibri" panose="020F0502020204030204" pitchFamily="34" charset="0"/>
                <a:cs typeface="Times New Roman" panose="02020603050405020304" pitchFamily="18" charset="0"/>
              </a:rPr>
              <a:t> не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важливий</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Це</a:t>
            </a:r>
            <a:r>
              <a:rPr lang="ru-RU" sz="2400" dirty="0">
                <a:latin typeface="Times New Roman" panose="02020603050405020304" pitchFamily="18" charset="0"/>
                <a:ea typeface="Calibri" panose="020F0502020204030204" pitchFamily="34" charset="0"/>
                <a:cs typeface="Times New Roman" panose="02020603050405020304" pitchFamily="18" charset="0"/>
              </a:rPr>
              <a:t> з форм того, що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називають</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селекцією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ознак</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feature selection</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Однак</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використання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1-регуляризації не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завжди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можливе</a:t>
            </a:r>
            <a:r>
              <a:rPr lang="ru-RU" sz="2400" dirty="0">
                <a:latin typeface="Times New Roman" panose="02020603050405020304" pitchFamily="18" charset="0"/>
                <a:ea typeface="Calibri" panose="020F0502020204030204" pitchFamily="34" charset="0"/>
                <a:cs typeface="Times New Roman" panose="02020603050405020304" pitchFamily="18" charset="0"/>
              </a:rPr>
              <a:t>, тому що вона може не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підходити</a:t>
            </a:r>
            <a:r>
              <a:rPr lang="ru-RU" sz="2400" dirty="0">
                <a:latin typeface="Times New Roman" panose="02020603050405020304" pitchFamily="18" charset="0"/>
                <a:ea typeface="Calibri" panose="020F0502020204030204" pitchFamily="34" charset="0"/>
                <a:cs typeface="Times New Roman" panose="02020603050405020304" pitchFamily="18" charset="0"/>
              </a:rPr>
              <a:t> для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деяких</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алгоритмів</a:t>
            </a:r>
            <a:r>
              <a:rPr lang="ru-RU" sz="2400" dirty="0">
                <a:latin typeface="Times New Roman" panose="02020603050405020304" pitchFamily="18" charset="0"/>
                <a:ea typeface="Calibri" panose="020F0502020204030204" pitchFamily="34" charset="0"/>
                <a:cs typeface="Times New Roman" panose="02020603050405020304" pitchFamily="18" charset="0"/>
              </a:rPr>
              <a:t> машинного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особливо для тих, які використовують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чисельні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методи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обчислення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градієнта</a:t>
            </a:r>
            <a:r>
              <a:rPr lang="ru-RU" sz="2400" dirty="0">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відміну</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1,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2-регуляризація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працює</a:t>
            </a:r>
            <a:r>
              <a:rPr lang="ru-RU" sz="2400" dirty="0">
                <a:latin typeface="Times New Roman" panose="02020603050405020304" pitchFamily="18" charset="0"/>
                <a:ea typeface="Calibri" panose="020F0502020204030204" pitchFamily="34" charset="0"/>
                <a:cs typeface="Times New Roman" panose="02020603050405020304" pitchFamily="18" charset="0"/>
              </a:rPr>
              <a:t> з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усіма</a:t>
            </a:r>
            <a:r>
              <a:rPr lang="ru-RU" sz="2400" dirty="0">
                <a:latin typeface="Times New Roman" panose="02020603050405020304" pitchFamily="18" charset="0"/>
                <a:ea typeface="Calibri" panose="020F0502020204030204" pitchFamily="34" charset="0"/>
                <a:cs typeface="Times New Roman" panose="02020603050405020304" pitchFamily="18" charset="0"/>
              </a:rPr>
              <a:t> алгоритмами машинного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але не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видаляє</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важливі</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ознаки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Зрештою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вибір</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між</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1 і </a:t>
            </a:r>
            <a:r>
              <a:rPr lang="en-US" sz="2400" dirty="0">
                <a:latin typeface="Times New Roman" panose="02020603050405020304" pitchFamily="18" charset="0"/>
                <a:ea typeface="Calibri" panose="020F0502020204030204" pitchFamily="34" charset="0"/>
                <a:cs typeface="Times New Roman" panose="02020603050405020304" pitchFamily="18" charset="0"/>
              </a:rPr>
              <a:t>L</a:t>
            </a:r>
            <a:r>
              <a:rPr lang="ru-RU" sz="2400" dirty="0">
                <a:latin typeface="Times New Roman" panose="02020603050405020304" pitchFamily="18" charset="0"/>
                <a:ea typeface="Calibri" panose="020F0502020204030204" pitchFamily="34" charset="0"/>
                <a:cs typeface="Times New Roman" panose="02020603050405020304" pitchFamily="18" charset="0"/>
              </a:rPr>
              <a:t>2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регуляризацією</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залежить</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конкретної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задачі</a:t>
            </a:r>
            <a:r>
              <a:rPr lang="ru-RU" sz="2400" dirty="0">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методів</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навчання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тому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визначення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найбільш</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підходящої</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регуляризації</a:t>
            </a:r>
            <a:r>
              <a:rPr lang="ru-RU" sz="2400" dirty="0">
                <a:latin typeface="Times New Roman" panose="02020603050405020304" pitchFamily="18" charset="0"/>
                <a:ea typeface="Calibri" panose="020F0502020204030204" pitchFamily="34" charset="0"/>
                <a:cs typeface="Times New Roman" panose="02020603050405020304" pitchFamily="18" charset="0"/>
              </a:rPr>
              <a:t> може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вимагати</a:t>
            </a: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latin typeface="Times New Roman" panose="02020603050405020304" pitchFamily="18" charset="0"/>
                <a:ea typeface="Calibri" panose="020F0502020204030204" pitchFamily="34" charset="0"/>
                <a:cs typeface="Times New Roman" panose="02020603050405020304" pitchFamily="18" charset="0"/>
              </a:rPr>
              <a:t>тестування</a:t>
            </a:r>
            <a:r>
              <a:rPr lang="ru-RU" sz="2400" dirty="0">
                <a:latin typeface="Times New Roman" panose="02020603050405020304" pitchFamily="18" charset="0"/>
                <a:ea typeface="Calibri" panose="020F0502020204030204" pitchFamily="34" charset="0"/>
                <a:cs typeface="Times New Roman" panose="02020603050405020304" pitchFamily="18" charset="0"/>
              </a:rPr>
              <a:t> методами проб та </a:t>
            </a:r>
            <a:r>
              <a:rPr lang="ru-RU" sz="2400" dirty="0" err="1">
                <a:latin typeface="Times New Roman" panose="02020603050405020304" pitchFamily="18" charset="0"/>
                <a:ea typeface="Calibri" panose="020F0502020204030204" pitchFamily="34" charset="0"/>
                <a:cs typeface="Times New Roman" panose="02020603050405020304" pitchFamily="18" charset="0"/>
              </a:rPr>
              <a:t>помилок</a:t>
            </a:r>
            <a:r>
              <a:rPr lang="ru-RU"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5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a:t>3</a:t>
            </a:r>
            <a:endParaRPr lang="en-US" dirty="0"/>
          </a:p>
        </p:txBody>
      </p:sp>
      <p:sp>
        <p:nvSpPr>
          <p:cNvPr id="3" name="Прямоугольник 2"/>
          <p:cNvSpPr/>
          <p:nvPr/>
        </p:nvSpPr>
        <p:spPr>
          <a:xfrm>
            <a:off x="1566929" y="310104"/>
            <a:ext cx="10152845" cy="6523902"/>
          </a:xfrm>
          <a:prstGeom prst="rect">
            <a:avLst/>
          </a:prstGeom>
        </p:spPr>
        <p:txBody>
          <a:bodyPr wrap="square">
            <a:spAutoFit/>
          </a:bodyPr>
          <a:lstStyle/>
          <a:p>
            <a:pPr algn="just">
              <a:lnSpc>
                <a:spcPct val="107000"/>
              </a:lnSpc>
              <a:spcAft>
                <a:spcPts val="0"/>
              </a:spcAft>
            </a:pPr>
            <a:r>
              <a:rPr lang="uk-UA" sz="2800" b="1"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Логістична </a:t>
            </a:r>
            <a:r>
              <a:rPr lang="uk-UA"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регресія </a:t>
            </a:r>
            <a:r>
              <a:rPr lang="uk-UA" sz="2800" dirty="0">
                <a:latin typeface="Times New Roman" panose="02020603050405020304" pitchFamily="18" charset="0"/>
                <a:ea typeface="Calibri" panose="020F0502020204030204" pitchFamily="34" charset="0"/>
                <a:cs typeface="Times New Roman" panose="02020603050405020304" pitchFamily="18" charset="0"/>
              </a:rPr>
              <a:t>- це алгоритм машинного навчання, який використовується для вирішення задачі бінарної класифікації, тобто поділу даних на два класи. Вона отримала свою назву завдяки тому, що використовує логістичну функцію для прогнозування ймовірності приналежності об'єкта одного з класів.</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Логістична </a:t>
            </a:r>
            <a:r>
              <a:rPr lang="uk-UA" sz="2800" dirty="0">
                <a:latin typeface="Times New Roman" panose="02020603050405020304" pitchFamily="18" charset="0"/>
                <a:ea typeface="Calibri" panose="020F0502020204030204" pitchFamily="34" charset="0"/>
                <a:cs typeface="Times New Roman" panose="02020603050405020304" pitchFamily="18" charset="0"/>
              </a:rPr>
              <a:t>регресія використовує лінійну комбінацію вхідних ознак та відповідних ваг, яка описує лінійну гіперплощину у просторі ознак. Потім цей результат проходить через логістичну функцію, яка переводить лінійну комбінацію на ймовірність приналежності об'єкта до одного з класів.</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По </a:t>
            </a:r>
            <a:r>
              <a:rPr lang="uk-UA" sz="2800" dirty="0">
                <a:latin typeface="Times New Roman" panose="02020603050405020304" pitchFamily="18" charset="0"/>
                <a:ea typeface="Calibri" panose="020F0502020204030204" pitchFamily="34" charset="0"/>
                <a:cs typeface="Times New Roman" panose="02020603050405020304" pitchFamily="18" charset="0"/>
              </a:rPr>
              <a:t>суті логістична регресія просто використовує рівняння лінійної регресії і </a:t>
            </a:r>
            <a:r>
              <a:rPr lang="uk-UA" sz="2800" dirty="0" err="1">
                <a:latin typeface="Times New Roman" panose="02020603050405020304" pitchFamily="18" charset="0"/>
                <a:ea typeface="Calibri" panose="020F0502020204030204" pitchFamily="34" charset="0"/>
                <a:cs typeface="Times New Roman" panose="02020603050405020304" pitchFamily="18" charset="0"/>
              </a:rPr>
              <a:t>застовує</a:t>
            </a:r>
            <a:r>
              <a:rPr lang="uk-UA" sz="2800" dirty="0">
                <a:latin typeface="Times New Roman" panose="02020603050405020304" pitchFamily="18" charset="0"/>
                <a:ea typeface="Calibri" panose="020F0502020204030204" pitchFamily="34" charset="0"/>
                <a:cs typeface="Times New Roman" panose="02020603050405020304" pitchFamily="18" charset="0"/>
              </a:rPr>
              <a:t> його як параметр </a:t>
            </a:r>
            <a:r>
              <a:rPr lang="uk-UA" sz="2800" dirty="0" err="1">
                <a:latin typeface="Times New Roman" panose="02020603050405020304" pitchFamily="18" charset="0"/>
                <a:ea typeface="Calibri" panose="020F0502020204030204" pitchFamily="34" charset="0"/>
                <a:cs typeface="Times New Roman" panose="02020603050405020304" pitchFamily="18" charset="0"/>
              </a:rPr>
              <a:t>сигмовидної</a:t>
            </a:r>
            <a:r>
              <a:rPr lang="uk-UA" sz="2800" dirty="0">
                <a:latin typeface="Times New Roman" panose="02020603050405020304" pitchFamily="18" charset="0"/>
                <a:ea typeface="Calibri" panose="020F0502020204030204" pitchFamily="34" charset="0"/>
                <a:cs typeface="Times New Roman" panose="02020603050405020304" pitchFamily="18" charset="0"/>
              </a:rPr>
              <a:t> функції. Математично це виражається наступним чином:</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0047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a:t>4</a:t>
            </a:r>
            <a:endParaRPr lang="en-US" dirty="0"/>
          </a:p>
        </p:txBody>
      </p:sp>
      <p:pic>
        <p:nvPicPr>
          <p:cNvPr id="3" name="Рисунок 2"/>
          <p:cNvPicPr/>
          <p:nvPr/>
        </p:nvPicPr>
        <p:blipFill rotWithShape="1">
          <a:blip r:embed="rId2"/>
          <a:srcRect l="23228" t="31625" r="47629" b="59603"/>
          <a:stretch/>
        </p:blipFill>
        <p:spPr bwMode="auto">
          <a:xfrm>
            <a:off x="1841906" y="700691"/>
            <a:ext cx="8551345" cy="1875083"/>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10934163" y="1442434"/>
            <a:ext cx="649537" cy="523220"/>
          </a:xfrm>
          <a:prstGeom prst="rect">
            <a:avLst/>
          </a:prstGeom>
          <a:noFill/>
        </p:spPr>
        <p:txBody>
          <a:bodyPr wrap="none" rtlCol="0">
            <a:spAutoFit/>
          </a:bodyPr>
          <a:lstStyle/>
          <a:p>
            <a:r>
              <a:rPr lang="uk-UA"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p:txBody>
      </p:sp>
      <p:sp>
        <p:nvSpPr>
          <p:cNvPr id="5" name="Прямоугольник 4"/>
          <p:cNvSpPr/>
          <p:nvPr/>
        </p:nvSpPr>
        <p:spPr>
          <a:xfrm>
            <a:off x="1841905" y="2575774"/>
            <a:ext cx="9877869" cy="3757760"/>
          </a:xfrm>
          <a:prstGeom prst="rect">
            <a:avLst/>
          </a:prstGeom>
        </p:spPr>
        <p:txBody>
          <a:bodyPr wrap="square">
            <a:spAutoFit/>
          </a:bodyPr>
          <a:lstStyle/>
          <a:p>
            <a:pPr algn="just">
              <a:lnSpc>
                <a:spcPct val="107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де:</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i="1" dirty="0">
                <a:latin typeface="Times New Roman" panose="02020603050405020304" pitchFamily="18" charset="0"/>
                <a:ea typeface="Calibri" panose="020F0502020204030204" pitchFamily="34" charset="0"/>
                <a:cs typeface="Times New Roman" panose="02020603050405020304" pitchFamily="18" charset="0"/>
              </a:rPr>
              <a:t>Y</a:t>
            </a:r>
            <a:r>
              <a:rPr lang="uk-UA" sz="2800" dirty="0">
                <a:latin typeface="Times New Roman" panose="02020603050405020304" pitchFamily="18" charset="0"/>
                <a:ea typeface="Calibri" panose="020F0502020204030204" pitchFamily="34" charset="0"/>
                <a:cs typeface="Times New Roman" panose="02020603050405020304" pitchFamily="18" charset="0"/>
              </a:rPr>
              <a:t> - бінарний вихідний результат (0 або 1);</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i="1" dirty="0">
                <a:latin typeface="Times New Roman" panose="02020603050405020304" pitchFamily="18" charset="0"/>
                <a:ea typeface="Calibri" panose="020F0502020204030204" pitchFamily="34" charset="0"/>
                <a:cs typeface="Times New Roman" panose="02020603050405020304" pitchFamily="18" charset="0"/>
              </a:rPr>
              <a:t>X</a:t>
            </a:r>
            <a:r>
              <a:rPr lang="uk-UA" sz="2800" dirty="0">
                <a:latin typeface="Times New Roman" panose="02020603050405020304" pitchFamily="18" charset="0"/>
                <a:ea typeface="Calibri" panose="020F0502020204030204" pitchFamily="34" charset="0"/>
                <a:cs typeface="Times New Roman" panose="02020603050405020304" pitchFamily="18" charset="0"/>
              </a:rPr>
              <a:t>  </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вектор </a:t>
            </a:r>
            <a:r>
              <a:rPr lang="uk-UA" sz="2800" dirty="0">
                <a:latin typeface="Times New Roman" panose="02020603050405020304" pitchFamily="18" charset="0"/>
                <a:ea typeface="Calibri" panose="020F0502020204030204" pitchFamily="34" charset="0"/>
                <a:cs typeface="Times New Roman" panose="02020603050405020304" pitchFamily="18" charset="0"/>
              </a:rPr>
              <a:t>ознак, який використовується для прогнозування </a:t>
            </a:r>
            <a:r>
              <a:rPr lang="uk-UA" sz="2800" i="1" dirty="0">
                <a:latin typeface="Times New Roman" panose="02020603050405020304" pitchFamily="18" charset="0"/>
                <a:ea typeface="Calibri" panose="020F0502020204030204" pitchFamily="34" charset="0"/>
                <a:cs typeface="Times New Roman" panose="02020603050405020304" pitchFamily="18" charset="0"/>
              </a:rPr>
              <a:t>Y</a:t>
            </a:r>
            <a:r>
              <a:rPr lang="uk-UA"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i="1" dirty="0">
                <a:latin typeface="Times New Roman" panose="02020603050405020304" pitchFamily="18" charset="0"/>
                <a:ea typeface="Calibri" panose="020F0502020204030204" pitchFamily="34" charset="0"/>
                <a:cs typeface="Times New Roman" panose="02020603050405020304" pitchFamily="18" charset="0"/>
              </a:rPr>
              <a:t>P(Y=1|X)</a:t>
            </a:r>
            <a:r>
              <a:rPr lang="uk-UA" sz="2800" dirty="0">
                <a:latin typeface="Times New Roman" panose="02020603050405020304" pitchFamily="18" charset="0"/>
                <a:ea typeface="Calibri" panose="020F0502020204030204" pitchFamily="34" charset="0"/>
                <a:cs typeface="Times New Roman" panose="02020603050405020304" pitchFamily="18" charset="0"/>
              </a:rPr>
              <a:t> — ймовірність того, що </a:t>
            </a:r>
            <a:r>
              <a:rPr lang="uk-UA" sz="2800" i="1" dirty="0">
                <a:latin typeface="Times New Roman" panose="02020603050405020304" pitchFamily="18" charset="0"/>
                <a:ea typeface="Calibri" panose="020F0502020204030204" pitchFamily="34" charset="0"/>
                <a:cs typeface="Times New Roman" panose="02020603050405020304" pitchFamily="18" charset="0"/>
              </a:rPr>
              <a:t>Y</a:t>
            </a:r>
            <a:r>
              <a:rPr lang="uk-UA" sz="2800" dirty="0">
                <a:latin typeface="Times New Roman" panose="02020603050405020304" pitchFamily="18" charset="0"/>
                <a:ea typeface="Calibri" panose="020F0502020204030204" pitchFamily="34" charset="0"/>
                <a:cs typeface="Times New Roman" panose="02020603050405020304" pitchFamily="18" charset="0"/>
              </a:rPr>
              <a:t> дорівнює 1 при заданому </a:t>
            </a:r>
            <a:r>
              <a:rPr lang="uk-UA" sz="2800" i="1" dirty="0">
                <a:latin typeface="Times New Roman" panose="02020603050405020304" pitchFamily="18" charset="0"/>
                <a:ea typeface="Calibri" panose="020F0502020204030204" pitchFamily="34" charset="0"/>
                <a:cs typeface="Times New Roman" panose="02020603050405020304" pitchFamily="18" charset="0"/>
              </a:rPr>
              <a:t>X</a:t>
            </a:r>
            <a:r>
              <a:rPr lang="uk-UA"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i="1" dirty="0">
                <a:latin typeface="Times New Roman" panose="02020603050405020304" pitchFamily="18" charset="0"/>
                <a:ea typeface="Calibri" panose="020F0502020204030204" pitchFamily="34" charset="0"/>
                <a:cs typeface="Times New Roman" panose="02020603050405020304" pitchFamily="18" charset="0"/>
              </a:rPr>
              <a:t>beta0, beta1, beta2, …, </a:t>
            </a:r>
            <a:r>
              <a:rPr lang="uk-UA" sz="2800" i="1" dirty="0" err="1">
                <a:latin typeface="Times New Roman" panose="02020603050405020304" pitchFamily="18" charset="0"/>
                <a:ea typeface="Calibri" panose="020F0502020204030204" pitchFamily="34" charset="0"/>
                <a:cs typeface="Times New Roman" panose="02020603050405020304" pitchFamily="18" charset="0"/>
              </a:rPr>
              <a:t>betap</a:t>
            </a:r>
            <a:r>
              <a:rPr lang="uk-UA" sz="2800" dirty="0">
                <a:latin typeface="Times New Roman" panose="02020603050405020304" pitchFamily="18" charset="0"/>
                <a:ea typeface="Calibri" panose="020F0502020204030204" pitchFamily="34" charset="0"/>
                <a:cs typeface="Times New Roman" panose="02020603050405020304" pitchFamily="18" charset="0"/>
              </a:rPr>
              <a:t> - коефіцієнти моделі, які потрібно визначити в ході навчання, щоб досягти найкращої відповідності даних</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i="1" dirty="0">
                <a:latin typeface="Times New Roman" panose="02020603050405020304" pitchFamily="18" charset="0"/>
                <a:ea typeface="Calibri" panose="020F0502020204030204" pitchFamily="34" charset="0"/>
                <a:cs typeface="Times New Roman" panose="02020603050405020304" pitchFamily="18" charset="0"/>
              </a:rPr>
              <a:t>e</a:t>
            </a:r>
            <a:r>
              <a:rPr lang="uk-UA" sz="2800" dirty="0">
                <a:latin typeface="Times New Roman" panose="02020603050405020304" pitchFamily="18" charset="0"/>
                <a:ea typeface="Calibri" panose="020F0502020204030204" pitchFamily="34" charset="0"/>
                <a:cs typeface="Times New Roman" panose="02020603050405020304" pitchFamily="18" charset="0"/>
              </a:rPr>
              <a:t> - число Ейлера.</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240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a:t>5</a:t>
            </a:r>
            <a:endParaRPr lang="en-US" dirty="0"/>
          </a:p>
        </p:txBody>
      </p:sp>
      <p:sp>
        <p:nvSpPr>
          <p:cNvPr id="3" name="Прямоугольник 2"/>
          <p:cNvSpPr/>
          <p:nvPr/>
        </p:nvSpPr>
        <p:spPr>
          <a:xfrm>
            <a:off x="1491563" y="671011"/>
            <a:ext cx="10384665" cy="5140831"/>
          </a:xfrm>
          <a:prstGeom prst="rect">
            <a:avLst/>
          </a:prstGeom>
        </p:spPr>
        <p:txBody>
          <a:bodyPr wrap="square">
            <a:spAutoFit/>
          </a:bodyPr>
          <a:lstStyle/>
          <a:p>
            <a:pPr algn="just">
              <a:lnSpc>
                <a:spcPct val="107000"/>
              </a:lnSpc>
              <a:spcAft>
                <a:spcPts val="0"/>
              </a:spcAft>
            </a:pP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800" b="1" i="1" dirty="0" smtClean="0">
                <a:latin typeface="Times New Roman" panose="02020603050405020304" pitchFamily="18" charset="0"/>
                <a:ea typeface="Calibri" panose="020F0502020204030204" pitchFamily="34" charset="0"/>
                <a:cs typeface="Times New Roman" panose="02020603050405020304" pitchFamily="18" charset="0"/>
              </a:rPr>
              <a:t>Логістична </a:t>
            </a:r>
            <a:r>
              <a:rPr lang="uk-UA" sz="2800" b="1" i="1" dirty="0">
                <a:latin typeface="Times New Roman" panose="02020603050405020304" pitchFamily="18" charset="0"/>
                <a:ea typeface="Calibri" panose="020F0502020204030204" pitchFamily="34" charset="0"/>
                <a:cs typeface="Times New Roman" panose="02020603050405020304" pitchFamily="18" charset="0"/>
              </a:rPr>
              <a:t>регресія </a:t>
            </a:r>
            <a:r>
              <a:rPr lang="uk-UA" sz="2800" dirty="0">
                <a:latin typeface="Times New Roman" panose="02020603050405020304" pitchFamily="18" charset="0"/>
                <a:ea typeface="Calibri" panose="020F0502020204030204" pitchFamily="34" charset="0"/>
                <a:cs typeface="Times New Roman" panose="02020603050405020304" pitchFamily="18" charset="0"/>
              </a:rPr>
              <a:t>також може бути використана для </a:t>
            </a:r>
            <a:r>
              <a:rPr lang="uk-UA" sz="2800" dirty="0" err="1">
                <a:latin typeface="Times New Roman" panose="02020603050405020304" pitchFamily="18" charset="0"/>
                <a:ea typeface="Calibri" panose="020F0502020204030204" pitchFamily="34" charset="0"/>
                <a:cs typeface="Times New Roman" panose="02020603050405020304" pitchFamily="18" charset="0"/>
              </a:rPr>
              <a:t>багатокласової</a:t>
            </a:r>
            <a:r>
              <a:rPr lang="uk-UA" sz="2800" dirty="0">
                <a:latin typeface="Times New Roman" panose="02020603050405020304" pitchFamily="18" charset="0"/>
                <a:ea typeface="Calibri" panose="020F0502020204030204" pitchFamily="34" charset="0"/>
                <a:cs typeface="Times New Roman" panose="02020603050405020304" pitchFamily="18" charset="0"/>
              </a:rPr>
              <a:t> класифікації, коли необхідно розділити дані на більш ніж два класи. Для цього навчають K моделей, кожна з яких відрізняється лише цільовим класом. По суті, завдання бінарної класифікації вирішується кілька разів і видається сукупне рішення декількох моделей.</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В цілому, логістична регресія – це потужний інструмент для вирішення завдань бінарної та </a:t>
            </a:r>
            <a:r>
              <a:rPr lang="uk-UA" sz="2800" dirty="0" err="1">
                <a:latin typeface="Times New Roman" panose="02020603050405020304" pitchFamily="18" charset="0"/>
                <a:ea typeface="Calibri" panose="020F0502020204030204" pitchFamily="34" charset="0"/>
                <a:cs typeface="Times New Roman" panose="02020603050405020304" pitchFamily="18" charset="0"/>
              </a:rPr>
              <a:t>багатокласової</a:t>
            </a:r>
            <a:r>
              <a:rPr lang="uk-UA" sz="2800" dirty="0">
                <a:latin typeface="Times New Roman" panose="02020603050405020304" pitchFamily="18" charset="0"/>
                <a:ea typeface="Calibri" panose="020F0502020204030204" pitchFamily="34" charset="0"/>
                <a:cs typeface="Times New Roman" panose="02020603050405020304" pitchFamily="18" charset="0"/>
              </a:rPr>
              <a:t> класифікації у Python. </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Вона проста у використанні та надає безліч метрик для оцінки якості роботи моделі.</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335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a:t>6</a:t>
            </a:r>
            <a:endParaRPr lang="en-US" dirty="0"/>
          </a:p>
        </p:txBody>
      </p:sp>
      <p:sp>
        <p:nvSpPr>
          <p:cNvPr id="3" name="Прямоугольник 2"/>
          <p:cNvSpPr/>
          <p:nvPr/>
        </p:nvSpPr>
        <p:spPr>
          <a:xfrm>
            <a:off x="1708597" y="677014"/>
            <a:ext cx="10011178" cy="5617115"/>
          </a:xfrm>
          <a:prstGeom prst="rect">
            <a:avLst/>
          </a:prstGeom>
        </p:spPr>
        <p:txBody>
          <a:bodyPr wrap="square">
            <a:spAutoFit/>
          </a:bodyPr>
          <a:lstStyle/>
          <a:p>
            <a:pPr algn="just">
              <a:lnSpc>
                <a:spcPct val="107000"/>
              </a:lnSpc>
              <a:spcAft>
                <a:spcPts val="0"/>
              </a:spcAft>
            </a:pPr>
            <a:r>
              <a:rPr lang="uk-UA" sz="2800" b="1" dirty="0" smtClean="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Реалізація циклу навчання логістичної регресії у Python.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smtClean="0">
                <a:effectLst/>
                <a:latin typeface="Times New Roman" panose="02020603050405020304" pitchFamily="18" charset="0"/>
                <a:ea typeface="Calibri" panose="020F0502020204030204" pitchFamily="34" charset="0"/>
                <a:cs typeface="Times New Roman" panose="02020603050405020304" pitchFamily="18" charset="0"/>
              </a:rPr>
              <a:t>Реалізація циклу навчання логістичної регресії за допомогою Python і бібліотеки </a:t>
            </a:r>
            <a:r>
              <a:rPr lang="uk-UA" sz="2800" dirty="0" err="1" smtClean="0">
                <a:effectLst/>
                <a:latin typeface="Times New Roman" panose="02020603050405020304" pitchFamily="18" charset="0"/>
                <a:ea typeface="Calibri" panose="020F0502020204030204" pitchFamily="34" charset="0"/>
                <a:cs typeface="Times New Roman" panose="02020603050405020304" pitchFamily="18" charset="0"/>
              </a:rPr>
              <a:t>PyTorch</a:t>
            </a:r>
            <a:r>
              <a:rPr lang="uk-UA"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smtClean="0">
                <a:effectLst/>
                <a:latin typeface="Times New Roman" panose="02020603050405020304" pitchFamily="18" charset="0"/>
                <a:ea typeface="Calibri" panose="020F0502020204030204" pitchFamily="34" charset="0"/>
                <a:cs typeface="Times New Roman" panose="02020603050405020304" pitchFamily="18" charset="0"/>
              </a:rPr>
              <a:t>Імпортуємо всі необхідні бібліотеки:</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a:latin typeface="Courier New" panose="02070309020205020404" pitchFamily="49" charset="0"/>
                <a:ea typeface="Calibri" panose="020F0502020204030204" pitchFamily="34" charset="0"/>
                <a:cs typeface="Times New Roman" panose="02020603050405020304" pitchFamily="18" charset="0"/>
              </a:rPr>
              <a:t>import torch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a:latin typeface="Courier New" panose="02070309020205020404" pitchFamily="49" charset="0"/>
                <a:ea typeface="Calibri" panose="020F0502020204030204" pitchFamily="34" charset="0"/>
                <a:cs typeface="Times New Roman" panose="02020603050405020304" pitchFamily="18" charset="0"/>
              </a:rPr>
              <a:t>import </a:t>
            </a:r>
            <a:r>
              <a:rPr lang="en-US" sz="2800" dirty="0" err="1">
                <a:latin typeface="Courier New" panose="02070309020205020404" pitchFamily="49" charset="0"/>
                <a:ea typeface="Calibri" panose="020F0502020204030204" pitchFamily="34" charset="0"/>
                <a:cs typeface="Times New Roman" panose="02020603050405020304" pitchFamily="18" charset="0"/>
              </a:rPr>
              <a:t>torch.nn</a:t>
            </a:r>
            <a:r>
              <a:rPr lang="en-US" sz="2800" dirty="0">
                <a:latin typeface="Courier New" panose="02070309020205020404" pitchFamily="49" charset="0"/>
                <a:ea typeface="Calibri" panose="020F0502020204030204" pitchFamily="34" charset="0"/>
                <a:cs typeface="Times New Roman" panose="02020603050405020304" pitchFamily="18" charset="0"/>
              </a:rPr>
              <a:t> as </a:t>
            </a:r>
            <a:r>
              <a:rPr lang="en-US" sz="2800" dirty="0" err="1">
                <a:latin typeface="Courier New" panose="02070309020205020404" pitchFamily="49" charset="0"/>
                <a:ea typeface="Calibri" panose="020F0502020204030204" pitchFamily="34" charset="0"/>
                <a:cs typeface="Times New Roman" panose="02020603050405020304" pitchFamily="18" charset="0"/>
              </a:rPr>
              <a:t>nn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a:latin typeface="Courier New" panose="02070309020205020404" pitchFamily="49" charset="0"/>
                <a:ea typeface="Calibri" panose="020F0502020204030204" pitchFamily="34" charset="0"/>
                <a:cs typeface="Times New Roman" panose="02020603050405020304" pitchFamily="18" charset="0"/>
              </a:rPr>
              <a:t>import </a:t>
            </a:r>
            <a:r>
              <a:rPr lang="en-US" sz="2800" dirty="0" err="1">
                <a:latin typeface="Courier New" panose="02070309020205020404" pitchFamily="49" charset="0"/>
                <a:ea typeface="Calibri" panose="020F0502020204030204" pitchFamily="34" charset="0"/>
                <a:cs typeface="Times New Roman" panose="02020603050405020304" pitchFamily="18" charset="0"/>
              </a:rPr>
              <a:t>torch.optim</a:t>
            </a:r>
            <a:r>
              <a:rPr lang="en-US" sz="2800" dirty="0">
                <a:latin typeface="Courier New" panose="02070309020205020404" pitchFamily="49" charset="0"/>
                <a:ea typeface="Calibri" panose="020F0502020204030204" pitchFamily="34" charset="0"/>
                <a:cs typeface="Times New Roman" panose="02020603050405020304" pitchFamily="18" charset="0"/>
              </a:rPr>
              <a:t> as </a:t>
            </a:r>
            <a:r>
              <a:rPr lang="en-US" sz="2800" dirty="0" err="1">
                <a:latin typeface="Courier New" panose="02070309020205020404" pitchFamily="49" charset="0"/>
                <a:ea typeface="Calibri" panose="020F0502020204030204" pitchFamily="34" charset="0"/>
                <a:cs typeface="Times New Roman" panose="02020603050405020304" pitchFamily="18" charset="0"/>
              </a:rPr>
              <a:t>optim</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a:latin typeface="Courier New" panose="02070309020205020404" pitchFamily="49" charset="0"/>
                <a:ea typeface="Calibri" panose="020F0502020204030204" pitchFamily="34" charset="0"/>
                <a:cs typeface="Times New Roman" panose="02020603050405020304" pitchFamily="18" charset="0"/>
              </a:rPr>
              <a:t>import numpy as np</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a:latin typeface="Courier New" panose="02070309020205020404" pitchFamily="49" charset="0"/>
                <a:ea typeface="Calibri" panose="020F0502020204030204" pitchFamily="34" charset="0"/>
                <a:cs typeface="Times New Roman" panose="02020603050405020304" pitchFamily="18" charset="0"/>
              </a:rPr>
              <a:t>from </a:t>
            </a:r>
            <a:r>
              <a:rPr lang="en-US" sz="2800" dirty="0" err="1">
                <a:latin typeface="Courier New" panose="02070309020205020404" pitchFamily="49" charset="0"/>
                <a:ea typeface="Calibri" panose="020F0502020204030204" pitchFamily="34" charset="0"/>
                <a:cs typeface="Times New Roman" panose="02020603050405020304" pitchFamily="18" charset="0"/>
              </a:rPr>
              <a:t>sklearn.datasets</a:t>
            </a:r>
            <a:r>
              <a:rPr lang="en-US" sz="2800" dirty="0">
                <a:latin typeface="Courier New" panose="02070309020205020404" pitchFamily="49" charset="0"/>
                <a:ea typeface="Calibri" panose="020F0502020204030204" pitchFamily="34" charset="0"/>
                <a:cs typeface="Times New Roman" panose="02020603050405020304" pitchFamily="18" charset="0"/>
              </a:rPr>
              <a:t> import </a:t>
            </a:r>
            <a:r>
              <a:rPr lang="en-US" sz="2800" dirty="0" err="1">
                <a:latin typeface="Courier New" panose="02070309020205020404" pitchFamily="49" charset="0"/>
                <a:ea typeface="Calibri" panose="020F0502020204030204" pitchFamily="34" charset="0"/>
                <a:cs typeface="Times New Roman" panose="02020603050405020304" pitchFamily="18" charset="0"/>
              </a:rPr>
              <a:t>make_classification</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800" dirty="0">
                <a:latin typeface="Courier New" panose="02070309020205020404" pitchFamily="49" charset="0"/>
                <a:ea typeface="Calibri" panose="020F0502020204030204" pitchFamily="34" charset="0"/>
                <a:cs typeface="Times New Roman" panose="02020603050405020304" pitchFamily="18" charset="0"/>
              </a:rPr>
              <a:t>from </a:t>
            </a:r>
            <a:r>
              <a:rPr lang="en-US" sz="2800" dirty="0" err="1">
                <a:latin typeface="Courier New" panose="02070309020205020404" pitchFamily="49" charset="0"/>
                <a:ea typeface="Calibri" panose="020F0502020204030204" pitchFamily="34" charset="0"/>
                <a:cs typeface="Times New Roman" panose="02020603050405020304" pitchFamily="18" charset="0"/>
              </a:rPr>
              <a:t>sklearn.metrics</a:t>
            </a:r>
            <a:r>
              <a:rPr lang="en-US" sz="2800" dirty="0">
                <a:latin typeface="Courier New" panose="02070309020205020404" pitchFamily="49" charset="0"/>
                <a:ea typeface="Calibri" panose="020F0502020204030204" pitchFamily="34" charset="0"/>
                <a:cs typeface="Times New Roman" panose="02020603050405020304" pitchFamily="18" charset="0"/>
              </a:rPr>
              <a:t> import </a:t>
            </a:r>
            <a:r>
              <a:rPr lang="en-US" sz="2800" dirty="0" err="1">
                <a:latin typeface="Courier New" panose="02070309020205020404" pitchFamily="49" charset="0"/>
                <a:ea typeface="Calibri" panose="020F0502020204030204" pitchFamily="34" charset="0"/>
                <a:cs typeface="Times New Roman" panose="02020603050405020304" pitchFamily="18" charset="0"/>
              </a:rPr>
              <a:t>classification_report</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6217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a:t>7</a:t>
            </a:r>
            <a:endParaRPr lang="en-US" dirty="0"/>
          </a:p>
        </p:txBody>
      </p:sp>
      <p:sp>
        <p:nvSpPr>
          <p:cNvPr id="3" name="Прямоугольник 2"/>
          <p:cNvSpPr/>
          <p:nvPr/>
        </p:nvSpPr>
        <p:spPr>
          <a:xfrm>
            <a:off x="1669959" y="214332"/>
            <a:ext cx="10049815" cy="1161344"/>
          </a:xfrm>
          <a:prstGeom prst="rect">
            <a:avLst/>
          </a:prstGeom>
        </p:spPr>
        <p:txBody>
          <a:bodyPr wrap="square">
            <a:spAutoFit/>
          </a:bodyPr>
          <a:lstStyle/>
          <a:p>
            <a:pPr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smtClean="0">
                <a:latin typeface="Times New Roman" panose="02020603050405020304" pitchFamily="18" charset="0"/>
                <a:ea typeface="Calibri" panose="020F0502020204030204" pitchFamily="34" charset="0"/>
                <a:cs typeface="Times New Roman" panose="02020603050405020304" pitchFamily="18" charset="0"/>
              </a:rPr>
              <a:t>Далі</a:t>
            </a: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напишемо</a:t>
            </a:r>
            <a:r>
              <a:rPr lang="ru-RU" sz="2200" dirty="0">
                <a:latin typeface="Times New Roman" panose="02020603050405020304" pitchFamily="18" charset="0"/>
                <a:ea typeface="Calibri" panose="020F0502020204030204" pitchFamily="34" charset="0"/>
                <a:cs typeface="Times New Roman" panose="02020603050405020304" pitchFamily="18" charset="0"/>
              </a:rPr>
              <a:t> клас,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який</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реалізує</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логістичну</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регресію</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Варто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звернути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увагу</a:t>
            </a:r>
            <a:r>
              <a:rPr lang="ru-RU" sz="2200" dirty="0">
                <a:latin typeface="Times New Roman" panose="02020603050405020304" pitchFamily="18" charset="0"/>
                <a:ea typeface="Calibri" panose="020F0502020204030204" pitchFamily="34" charset="0"/>
                <a:cs typeface="Times New Roman" panose="02020603050405020304" pitchFamily="18" charset="0"/>
              </a:rPr>
              <a:t>, що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лінійної</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регресії</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відрізняється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лише</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застосуванням</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сигмоїди</a:t>
            </a:r>
            <a:r>
              <a:rPr lang="ru-RU" sz="2200" dirty="0">
                <a:latin typeface="Times New Roman" panose="02020603050405020304" pitchFamily="18" charset="0"/>
                <a:ea typeface="Calibri" panose="020F0502020204030204" pitchFamily="34" charset="0"/>
                <a:cs typeface="Times New Roman" panose="02020603050405020304" pitchFamily="18" charset="0"/>
              </a:rPr>
              <a:t> та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новим</a:t>
            </a:r>
            <a:r>
              <a:rPr lang="ru-RU" sz="2200" dirty="0">
                <a:latin typeface="Times New Roman" panose="02020603050405020304" pitchFamily="18" charset="0"/>
                <a:ea typeface="Calibri" panose="020F0502020204030204" pitchFamily="34" charset="0"/>
                <a:cs typeface="Times New Roman" panose="02020603050405020304" pitchFamily="18" charset="0"/>
              </a:rPr>
              <a:t> методом </a:t>
            </a:r>
            <a:r>
              <a:rPr lang="en-US" sz="2200" b="1" dirty="0">
                <a:latin typeface="Times New Roman" panose="02020603050405020304" pitchFamily="18" charset="0"/>
                <a:ea typeface="Calibri" panose="020F0502020204030204" pitchFamily="34" charset="0"/>
                <a:cs typeface="Times New Roman" panose="02020603050405020304" pitchFamily="18" charset="0"/>
              </a:rPr>
              <a:t>predict</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оскільки</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тепер</a:t>
            </a:r>
            <a:r>
              <a:rPr lang="ru-RU" sz="2200" dirty="0">
                <a:latin typeface="Times New Roman" panose="02020603050405020304" pitchFamily="18" charset="0"/>
                <a:ea typeface="Calibri" panose="020F0502020204030204" pitchFamily="34" charset="0"/>
                <a:cs typeface="Times New Roman" panose="02020603050405020304" pitchFamily="18" charset="0"/>
              </a:rPr>
              <a:t> ми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вирішуємо</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завдання</a:t>
            </a:r>
            <a:r>
              <a:rPr lang="ru-RU" sz="2200" dirty="0">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latin typeface="Times New Roman" panose="02020603050405020304" pitchFamily="18" charset="0"/>
                <a:ea typeface="Calibri" panose="020F0502020204030204" pitchFamily="34" charset="0"/>
                <a:cs typeface="Times New Roman" panose="02020603050405020304" pitchFamily="18" charset="0"/>
              </a:rPr>
              <a:t>класифікації</a:t>
            </a:r>
            <a:r>
              <a:rPr lang="ru-RU" sz="2200" dirty="0">
                <a:latin typeface="Times New Roman" panose="02020603050405020304" pitchFamily="18" charset="0"/>
                <a:ea typeface="Calibri" panose="020F0502020204030204" pitchFamily="34" charset="0"/>
                <a:cs typeface="Times New Roman" panose="02020603050405020304" pitchFamily="18" charset="0"/>
              </a:rPr>
              <a: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1669959" y="1375676"/>
            <a:ext cx="10049815" cy="5130507"/>
          </a:xfrm>
          <a:prstGeom prst="rect">
            <a:avLst/>
          </a:prstGeom>
        </p:spPr>
        <p:txBody>
          <a:bodyPr wrap="square">
            <a:spAutoFit/>
          </a:bodyPr>
          <a:lstStyle/>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class </a:t>
            </a:r>
            <a:r>
              <a:rPr lang="en-US" dirty="0" err="1">
                <a:latin typeface="Courier New" panose="02070309020205020404" pitchFamily="49" charset="0"/>
                <a:ea typeface="Calibri" panose="020F0502020204030204" pitchFamily="34" charset="0"/>
                <a:cs typeface="Times New Roman" panose="02020603050405020304" pitchFamily="18" charset="0"/>
              </a:rPr>
              <a:t>LogisticRegression</a:t>
            </a:r>
            <a:r>
              <a:rPr lang="en-US" dirty="0">
                <a:latin typeface="Courier New" panose="02070309020205020404" pitchFamily="49" charset="0"/>
                <a:ea typeface="Calibri" panose="020F0502020204030204" pitchFamily="34" charset="0"/>
                <a:cs typeface="Times New Roman" panose="02020603050405020304" pitchFamily="18" charset="0"/>
              </a:rPr>
              <a:t>(</a:t>
            </a:r>
            <a:r>
              <a:rPr lang="en-US" dirty="0" err="1">
                <a:latin typeface="Courier New" panose="02070309020205020404" pitchFamily="49" charset="0"/>
                <a:ea typeface="Calibri" panose="020F0502020204030204" pitchFamily="34" charset="0"/>
                <a:cs typeface="Times New Roman" panose="02020603050405020304" pitchFamily="18" charset="0"/>
              </a:rPr>
              <a:t>nn.Module</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def</a:t>
            </a:r>
            <a:r>
              <a:rPr lang="en-US" dirty="0">
                <a:latin typeface="Courier New" panose="02070309020205020404" pitchFamily="49" charset="0"/>
                <a:ea typeface="Calibri" panose="020F0502020204030204" pitchFamily="34" charset="0"/>
                <a:cs typeface="Times New Roman" panose="02020603050405020304" pitchFamily="18" charset="0"/>
              </a:rPr>
              <a:t> __</a:t>
            </a:r>
            <a:r>
              <a:rPr lang="en-US" dirty="0" err="1">
                <a:latin typeface="Courier New" panose="02070309020205020404" pitchFamily="49" charset="0"/>
                <a:ea typeface="Calibri" panose="020F0502020204030204" pitchFamily="34" charset="0"/>
                <a:cs typeface="Times New Roman" panose="02020603050405020304" pitchFamily="18" charset="0"/>
              </a:rPr>
              <a:t>init</a:t>
            </a:r>
            <a:r>
              <a:rPr lang="en-US" dirty="0">
                <a:latin typeface="Courier New" panose="02070309020205020404" pitchFamily="49" charset="0"/>
                <a:ea typeface="Calibri" panose="020F0502020204030204" pitchFamily="34" charset="0"/>
                <a:cs typeface="Times New Roman" panose="02020603050405020304" pitchFamily="18" charset="0"/>
              </a:rPr>
              <a:t>__(self, </a:t>
            </a:r>
            <a:r>
              <a:rPr lang="en-US" dirty="0" err="1">
                <a:latin typeface="Courier New" panose="02070309020205020404" pitchFamily="49" charset="0"/>
                <a:ea typeface="Calibri" panose="020F0502020204030204" pitchFamily="34" charset="0"/>
                <a:cs typeface="Times New Roman" panose="02020603050405020304" pitchFamily="18" charset="0"/>
              </a:rPr>
              <a:t>input_size</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super().__</a:t>
            </a:r>
            <a:r>
              <a:rPr lang="en-US" dirty="0" err="1">
                <a:latin typeface="Courier New" panose="02070309020205020404" pitchFamily="49" charset="0"/>
                <a:ea typeface="Calibri" panose="020F0502020204030204" pitchFamily="34" charset="0"/>
                <a:cs typeface="Times New Roman" panose="02020603050405020304" pitchFamily="18" charset="0"/>
              </a:rPr>
              <a:t>init</a:t>
            </a:r>
            <a:r>
              <a:rPr lang="en-US" dirty="0">
                <a:latin typeface="Courier New" panose="02070309020205020404" pitchFamily="49" charset="0"/>
                <a:ea typeface="Calibri" panose="020F0502020204030204" pitchFamily="34" charset="0"/>
                <a:cs typeface="Times New Roman" panose="02020603050405020304" pitchFamily="18" charset="0"/>
              </a:rPr>
              <a:t>__()</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self.weights</a:t>
            </a:r>
            <a:r>
              <a:rPr lang="en-US" dirty="0">
                <a:latin typeface="Courier New" panose="02070309020205020404" pitchFamily="49" charset="0"/>
                <a:ea typeface="Calibri" panose="020F0502020204030204" pitchFamily="34" charset="0"/>
                <a:cs typeface="Times New Roman" panose="02020603050405020304" pitchFamily="18" charset="0"/>
              </a:rPr>
              <a:t> = </a:t>
            </a:r>
            <a:r>
              <a:rPr lang="en-US" dirty="0" err="1">
                <a:latin typeface="Courier New" panose="02070309020205020404" pitchFamily="49" charset="0"/>
                <a:ea typeface="Calibri" panose="020F0502020204030204" pitchFamily="34" charset="0"/>
                <a:cs typeface="Times New Roman" panose="02020603050405020304" pitchFamily="18" charset="0"/>
              </a:rPr>
              <a:t>nn.Parameter</a:t>
            </a:r>
            <a:r>
              <a:rPr lang="en-US" dirty="0">
                <a:latin typeface="Courier New" panose="02070309020205020404" pitchFamily="49" charset="0"/>
                <a:ea typeface="Calibri" panose="020F0502020204030204" pitchFamily="34" charset="0"/>
                <a:cs typeface="Times New Roman" panose="02020603050405020304" pitchFamily="18" charset="0"/>
              </a:rPr>
              <a:t>(</a:t>
            </a:r>
            <a:r>
              <a:rPr lang="en-US" dirty="0" err="1">
                <a:latin typeface="Courier New" panose="02070309020205020404" pitchFamily="49" charset="0"/>
                <a:ea typeface="Calibri" panose="020F0502020204030204" pitchFamily="34" charset="0"/>
                <a:cs typeface="Times New Roman" panose="02020603050405020304" pitchFamily="18" charset="0"/>
              </a:rPr>
              <a:t>torch.randn</a:t>
            </a:r>
            <a:r>
              <a:rPr lang="en-US" dirty="0">
                <a:latin typeface="Courier New" panose="02070309020205020404" pitchFamily="49" charset="0"/>
                <a:ea typeface="Calibri" panose="020F0502020204030204" pitchFamily="34" charset="0"/>
                <a:cs typeface="Times New Roman" panose="02020603050405020304" pitchFamily="18" charset="0"/>
              </a:rPr>
              <a:t>(</a:t>
            </a:r>
            <a:r>
              <a:rPr lang="en-US" dirty="0" err="1">
                <a:latin typeface="Courier New" panose="02070309020205020404" pitchFamily="49" charset="0"/>
                <a:ea typeface="Calibri" panose="020F0502020204030204" pitchFamily="34" charset="0"/>
                <a:cs typeface="Times New Roman" panose="02020603050405020304" pitchFamily="18" charset="0"/>
              </a:rPr>
              <a:t>input_size</a:t>
            </a:r>
            <a:r>
              <a:rPr lang="en-US" dirty="0">
                <a:latin typeface="Courier New" panose="02070309020205020404" pitchFamily="49" charset="0"/>
                <a:ea typeface="Calibri" panose="020F0502020204030204" pitchFamily="34" charset="0"/>
                <a:cs typeface="Times New Roman" panose="02020603050405020304" pitchFamily="18" charset="0"/>
              </a:rPr>
              <a:t>, 1))</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self.sigmoid</a:t>
            </a:r>
            <a:r>
              <a:rPr lang="en-US" dirty="0">
                <a:latin typeface="Courier New" panose="02070309020205020404" pitchFamily="49" charset="0"/>
                <a:ea typeface="Calibri" panose="020F0502020204030204" pitchFamily="34" charset="0"/>
                <a:cs typeface="Times New Roman" panose="02020603050405020304" pitchFamily="18" charset="0"/>
              </a:rPr>
              <a:t> = </a:t>
            </a:r>
            <a:r>
              <a:rPr lang="en-US" dirty="0" err="1">
                <a:latin typeface="Courier New" panose="02070309020205020404" pitchFamily="49" charset="0"/>
                <a:ea typeface="Calibri" panose="020F0502020204030204" pitchFamily="34" charset="0"/>
                <a:cs typeface="Times New Roman" panose="02020603050405020304" pitchFamily="18" charset="0"/>
              </a:rPr>
              <a:t>nn.Sigmoid</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def</a:t>
            </a:r>
            <a:r>
              <a:rPr lang="en-US" dirty="0">
                <a:latin typeface="Courier New" panose="02070309020205020404" pitchFamily="49" charset="0"/>
                <a:ea typeface="Calibri" panose="020F0502020204030204" pitchFamily="34" charset="0"/>
                <a:cs typeface="Times New Roman" panose="02020603050405020304" pitchFamily="18" charset="0"/>
              </a:rPr>
              <a:t> forward(self, x):</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x = x @ </a:t>
            </a:r>
            <a:r>
              <a:rPr lang="en-US" dirty="0" err="1">
                <a:latin typeface="Courier New" panose="02070309020205020404" pitchFamily="49" charset="0"/>
                <a:ea typeface="Calibri" panose="020F0502020204030204" pitchFamily="34" charset="0"/>
                <a:cs typeface="Times New Roman" panose="02020603050405020304" pitchFamily="18" charset="0"/>
              </a:rPr>
              <a:t>self.weights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x = </a:t>
            </a:r>
            <a:r>
              <a:rPr lang="en-US" dirty="0" err="1">
                <a:latin typeface="Courier New" panose="02070309020205020404" pitchFamily="49" charset="0"/>
                <a:ea typeface="Calibri" panose="020F0502020204030204" pitchFamily="34" charset="0"/>
                <a:cs typeface="Times New Roman" panose="02020603050405020304" pitchFamily="18" charset="0"/>
              </a:rPr>
              <a:t>self.sigmoid</a:t>
            </a:r>
            <a:r>
              <a:rPr lang="en-US" dirty="0">
                <a:latin typeface="Courier New" panose="02070309020205020404" pitchFamily="49" charset="0"/>
                <a:ea typeface="Calibri" panose="020F0502020204030204" pitchFamily="34" charset="0"/>
                <a:cs typeface="Times New Roman" panose="02020603050405020304" pitchFamily="18" charset="0"/>
              </a:rPr>
              <a:t>(x)</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return x</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def</a:t>
            </a:r>
            <a:r>
              <a:rPr lang="en-US" dirty="0">
                <a:latin typeface="Courier New" panose="02070309020205020404" pitchFamily="49" charset="0"/>
                <a:ea typeface="Calibri" panose="020F0502020204030204" pitchFamily="34" charset="0"/>
                <a:cs typeface="Times New Roman" panose="02020603050405020304" pitchFamily="18" charset="0"/>
              </a:rPr>
              <a:t> fit(self, X, y, </a:t>
            </a:r>
            <a:r>
              <a:rPr lang="en-US" dirty="0" err="1">
                <a:latin typeface="Courier New" panose="02070309020205020404" pitchFamily="49" charset="0"/>
                <a:ea typeface="Calibri" panose="020F0502020204030204" pitchFamily="34" charset="0"/>
                <a:cs typeface="Times New Roman" panose="02020603050405020304" pitchFamily="18" charset="0"/>
              </a:rPr>
              <a:t>lr</a:t>
            </a:r>
            <a:r>
              <a:rPr lang="en-US" dirty="0">
                <a:latin typeface="Courier New" panose="02070309020205020404" pitchFamily="49" charset="0"/>
                <a:ea typeface="Calibri" panose="020F0502020204030204" pitchFamily="34" charset="0"/>
                <a:cs typeface="Times New Roman" panose="02020603050405020304" pitchFamily="18" charset="0"/>
              </a:rPr>
              <a:t>=0.01, </a:t>
            </a:r>
            <a:r>
              <a:rPr lang="en-US" dirty="0" err="1">
                <a:latin typeface="Courier New" panose="02070309020205020404" pitchFamily="49" charset="0"/>
                <a:ea typeface="Calibri" panose="020F0502020204030204" pitchFamily="34" charset="0"/>
                <a:cs typeface="Times New Roman" panose="02020603050405020304" pitchFamily="18" charset="0"/>
              </a:rPr>
              <a:t>num_iterations</a:t>
            </a:r>
            <a:r>
              <a:rPr lang="en-US" dirty="0">
                <a:latin typeface="Courier New" panose="02070309020205020404" pitchFamily="49" charset="0"/>
                <a:ea typeface="Calibri" panose="020F0502020204030204" pitchFamily="34" charset="0"/>
                <a:cs typeface="Times New Roman" panose="02020603050405020304" pitchFamily="18" charset="0"/>
              </a:rPr>
              <a:t>=1000):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X = </a:t>
            </a:r>
            <a:r>
              <a:rPr lang="en-US" dirty="0" err="1">
                <a:latin typeface="Courier New" panose="02070309020205020404" pitchFamily="49" charset="0"/>
                <a:ea typeface="Calibri" panose="020F0502020204030204" pitchFamily="34" charset="0"/>
                <a:cs typeface="Times New Roman" panose="02020603050405020304" pitchFamily="18" charset="0"/>
              </a:rPr>
              <a:t>torch.from_numpy</a:t>
            </a:r>
            <a:r>
              <a:rPr lang="en-US" dirty="0">
                <a:latin typeface="Courier New" panose="02070309020205020404" pitchFamily="49" charset="0"/>
                <a:ea typeface="Calibri" panose="020F0502020204030204" pitchFamily="34" charset="0"/>
                <a:cs typeface="Times New Roman" panose="02020603050405020304" pitchFamily="18" charset="0"/>
              </a:rPr>
              <a:t>(X).float()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y = </a:t>
            </a:r>
            <a:r>
              <a:rPr lang="en-US" dirty="0" err="1">
                <a:latin typeface="Courier New" panose="02070309020205020404" pitchFamily="49" charset="0"/>
                <a:ea typeface="Calibri" panose="020F0502020204030204" pitchFamily="34" charset="0"/>
                <a:cs typeface="Times New Roman" panose="02020603050405020304" pitchFamily="18" charset="0"/>
              </a:rPr>
              <a:t>torch.from_numpy</a:t>
            </a:r>
            <a:r>
              <a:rPr lang="en-US" dirty="0">
                <a:latin typeface="Courier New" panose="02070309020205020404" pitchFamily="49" charset="0"/>
                <a:ea typeface="Calibri" panose="020F0502020204030204" pitchFamily="34" charset="0"/>
                <a:cs typeface="Times New Roman" panose="02020603050405020304" pitchFamily="18" charset="0"/>
              </a:rPr>
              <a:t>(y).float().view(-1, 1)</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Ініціалізуємо</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функцію</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втрат</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та</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оптимізатор</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criterion = </a:t>
            </a:r>
            <a:r>
              <a:rPr lang="en-US" dirty="0" err="1">
                <a:latin typeface="Courier New" panose="02070309020205020404" pitchFamily="49" charset="0"/>
                <a:ea typeface="Calibri" panose="020F0502020204030204" pitchFamily="34" charset="0"/>
                <a:cs typeface="Times New Roman" panose="02020603050405020304" pitchFamily="18" charset="0"/>
              </a:rPr>
              <a:t>nn.BCELoss</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optimizer = </a:t>
            </a:r>
            <a:r>
              <a:rPr lang="en-US" dirty="0" err="1">
                <a:latin typeface="Courier New" panose="02070309020205020404" pitchFamily="49" charset="0"/>
                <a:ea typeface="Calibri" panose="020F0502020204030204" pitchFamily="34" charset="0"/>
                <a:cs typeface="Times New Roman" panose="02020603050405020304" pitchFamily="18" charset="0"/>
              </a:rPr>
              <a:t>optim.SGD</a:t>
            </a:r>
            <a:r>
              <a:rPr lang="en-US" dirty="0">
                <a:latin typeface="Courier New" panose="02070309020205020404" pitchFamily="49" charset="0"/>
                <a:ea typeface="Calibri" panose="020F0502020204030204" pitchFamily="34" charset="0"/>
                <a:cs typeface="Times New Roman" panose="02020603050405020304" pitchFamily="18" charset="0"/>
              </a:rPr>
              <a:t>(</a:t>
            </a:r>
            <a:r>
              <a:rPr lang="en-US" dirty="0" err="1">
                <a:latin typeface="Courier New" panose="02070309020205020404" pitchFamily="49" charset="0"/>
                <a:ea typeface="Calibri" panose="020F0502020204030204" pitchFamily="34" charset="0"/>
                <a:cs typeface="Times New Roman" panose="02020603050405020304" pitchFamily="18" charset="0"/>
              </a:rPr>
              <a:t>self.parameters</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lr</a:t>
            </a:r>
            <a:r>
              <a:rPr lang="en-US" dirty="0">
                <a:latin typeface="Courier New" panose="02070309020205020404" pitchFamily="49" charset="0"/>
                <a:ea typeface="Calibri" panose="020F0502020204030204" pitchFamily="34" charset="0"/>
                <a:cs typeface="Times New Roman" panose="02020603050405020304" pitchFamily="18" charset="0"/>
              </a:rPr>
              <a:t>=</a:t>
            </a:r>
            <a:r>
              <a:rPr lang="en-US" dirty="0" err="1">
                <a:latin typeface="Courier New" panose="02070309020205020404" pitchFamily="49" charset="0"/>
                <a:ea typeface="Calibri" panose="020F0502020204030204" pitchFamily="34" charset="0"/>
                <a:cs typeface="Times New Roman" panose="02020603050405020304" pitchFamily="18" charset="0"/>
              </a:rPr>
              <a:t>lr</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85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a:t>8</a:t>
            </a:r>
            <a:endParaRPr lang="en-US" dirty="0"/>
          </a:p>
        </p:txBody>
      </p:sp>
      <p:sp>
        <p:nvSpPr>
          <p:cNvPr id="3" name="Прямоугольник 2"/>
          <p:cNvSpPr/>
          <p:nvPr/>
        </p:nvSpPr>
        <p:spPr>
          <a:xfrm>
            <a:off x="1695719" y="103893"/>
            <a:ext cx="10024056" cy="3352328"/>
          </a:xfrm>
          <a:prstGeom prst="rect">
            <a:avLst/>
          </a:prstGeom>
        </p:spPr>
        <p:txBody>
          <a:bodyPr wrap="square">
            <a:spAutoFit/>
          </a:bodyPr>
          <a:lstStyle/>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for epoch in range(</a:t>
            </a:r>
            <a:r>
              <a:rPr lang="en-US" dirty="0" err="1">
                <a:latin typeface="Courier New" panose="02070309020205020404" pitchFamily="49" charset="0"/>
                <a:ea typeface="Calibri" panose="020F0502020204030204" pitchFamily="34" charset="0"/>
                <a:cs typeface="Times New Roman" panose="02020603050405020304" pitchFamily="18" charset="0"/>
              </a:rPr>
              <a:t>num_iterations</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smtClean="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Занулюємо</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градієнти</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smtClean="0">
                <a:latin typeface="Courier New" panose="02070309020205020404" pitchFamily="49" charset="0"/>
                <a:ea typeface="Calibri" panose="020F0502020204030204" pitchFamily="34" charset="0"/>
                <a:cs typeface="Times New Roman" panose="02020603050405020304" pitchFamily="18" charset="0"/>
              </a:rPr>
              <a:t>optimizer.zero_grad</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Отримуємо</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передбачення</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моделі</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та</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обчислюємо</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функцію</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втрат</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smtClean="0">
                <a:latin typeface="Courier New" panose="02070309020205020404" pitchFamily="49" charset="0"/>
                <a:ea typeface="Calibri" panose="020F0502020204030204" pitchFamily="34" charset="0"/>
                <a:cs typeface="Times New Roman" panose="02020603050405020304" pitchFamily="18" charset="0"/>
              </a:rPr>
              <a:t>y_pred</a:t>
            </a:r>
            <a:r>
              <a:rPr lang="en-US" dirty="0" smtClean="0">
                <a:latin typeface="Courier New" panose="02070309020205020404" pitchFamily="49" charset="0"/>
                <a:ea typeface="Calibri" panose="020F0502020204030204" pitchFamily="34" charset="0"/>
                <a:cs typeface="Times New Roman" panose="02020603050405020304" pitchFamily="18" charset="0"/>
              </a:rPr>
              <a:t> </a:t>
            </a:r>
            <a:r>
              <a:rPr lang="en-US" dirty="0">
                <a:latin typeface="Courier New" panose="02070309020205020404" pitchFamily="49" charset="0"/>
                <a:ea typeface="Calibri" panose="020F0502020204030204" pitchFamily="34" charset="0"/>
                <a:cs typeface="Times New Roman" panose="02020603050405020304" pitchFamily="18" charset="0"/>
              </a:rPr>
              <a:t>= self(X)</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smtClean="0">
                <a:latin typeface="Courier New" panose="02070309020205020404" pitchFamily="49" charset="0"/>
                <a:ea typeface="Calibri" panose="020F0502020204030204" pitchFamily="34" charset="0"/>
                <a:cs typeface="Times New Roman" panose="02020603050405020304" pitchFamily="18" charset="0"/>
              </a:rPr>
              <a:t>loss </a:t>
            </a:r>
            <a:r>
              <a:rPr lang="en-US" dirty="0">
                <a:latin typeface="Courier New" panose="02070309020205020404" pitchFamily="49" charset="0"/>
                <a:ea typeface="Calibri" panose="020F0502020204030204" pitchFamily="34" charset="0"/>
                <a:cs typeface="Times New Roman" panose="02020603050405020304" pitchFamily="18" charset="0"/>
              </a:rPr>
              <a:t>= criterion(</a:t>
            </a:r>
            <a:r>
              <a:rPr lang="en-US" dirty="0" err="1">
                <a:latin typeface="Courier New" panose="02070309020205020404" pitchFamily="49" charset="0"/>
                <a:ea typeface="Calibri" panose="020F0502020204030204" pitchFamily="34" charset="0"/>
                <a:cs typeface="Times New Roman" panose="02020603050405020304" pitchFamily="18" charset="0"/>
              </a:rPr>
              <a:t>y_pred</a:t>
            </a:r>
            <a:r>
              <a:rPr lang="en-US" dirty="0">
                <a:latin typeface="Courier New" panose="02070309020205020404" pitchFamily="49" charset="0"/>
                <a:ea typeface="Calibri" panose="020F0502020204030204" pitchFamily="34" charset="0"/>
                <a:cs typeface="Times New Roman" panose="02020603050405020304" pitchFamily="18" charset="0"/>
              </a:rPr>
              <a:t>, y</a:t>
            </a:r>
            <a:r>
              <a:rPr lang="en-US" dirty="0" smtClean="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smtClean="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Оновлюємо</a:t>
            </a: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ваги</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smtClean="0">
                <a:latin typeface="Courier New" panose="02070309020205020404" pitchFamily="49" charset="0"/>
                <a:ea typeface="Calibri" panose="020F0502020204030204" pitchFamily="34" charset="0"/>
                <a:cs typeface="Times New Roman" panose="02020603050405020304" pitchFamily="18" charset="0"/>
              </a:rPr>
              <a:t>loss.backward</a:t>
            </a:r>
            <a:r>
              <a:rPr lang="en-US" dirty="0">
                <a:latin typeface="Courier New" panose="02070309020205020404" pitchFamily="49"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smtClean="0">
                <a:latin typeface="Courier New" panose="02070309020205020404" pitchFamily="49" charset="0"/>
                <a:ea typeface="Calibri" panose="020F0502020204030204" pitchFamily="34" charset="0"/>
                <a:cs typeface="Times New Roman" panose="02020603050405020304" pitchFamily="18" charset="0"/>
              </a:rPr>
              <a:t>optimizer.step</a:t>
            </a:r>
            <a:r>
              <a:rPr lang="en-US" dirty="0" smtClean="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def</a:t>
            </a:r>
            <a:r>
              <a:rPr lang="en-US" dirty="0">
                <a:latin typeface="Courier New" panose="02070309020205020404" pitchFamily="49" charset="0"/>
                <a:ea typeface="Calibri" panose="020F0502020204030204" pitchFamily="34" charset="0"/>
                <a:cs typeface="Times New Roman" panose="02020603050405020304" pitchFamily="18" charset="0"/>
              </a:rPr>
              <a:t> predict(self, X):</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X = </a:t>
            </a:r>
            <a:r>
              <a:rPr lang="en-US" dirty="0" err="1">
                <a:latin typeface="Courier New" panose="02070309020205020404" pitchFamily="49" charset="0"/>
                <a:ea typeface="Calibri" panose="020F0502020204030204" pitchFamily="34" charset="0"/>
                <a:cs typeface="Times New Roman" panose="02020603050405020304" pitchFamily="18" charset="0"/>
              </a:rPr>
              <a:t>torch.from_numpy</a:t>
            </a:r>
            <a:r>
              <a:rPr lang="en-US" dirty="0">
                <a:latin typeface="Courier New" panose="02070309020205020404" pitchFamily="49" charset="0"/>
                <a:ea typeface="Calibri" panose="020F0502020204030204" pitchFamily="34" charset="0"/>
                <a:cs typeface="Times New Roman" panose="02020603050405020304" pitchFamily="18" charset="0"/>
              </a:rPr>
              <a:t>(X).float()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1695719" y="3456221"/>
            <a:ext cx="10024056" cy="2166875"/>
          </a:xfrm>
          <a:prstGeom prst="rect">
            <a:avLst/>
          </a:prstGeom>
        </p:spPr>
        <p:txBody>
          <a:bodyPr wrap="square">
            <a:spAutoFit/>
          </a:bodyPr>
          <a:lstStyle/>
          <a:p>
            <a:pPr algn="just">
              <a:lnSpc>
                <a:spcPct val="107000"/>
              </a:lnSpc>
              <a:spcAft>
                <a:spcPts val="0"/>
              </a:spcAft>
            </a:pPr>
            <a:r>
              <a:rPr lang="ru-RU" dirty="0">
                <a:latin typeface="Courier New" panose="02070309020205020404" pitchFamily="49" charset="0"/>
                <a:ea typeface="Calibri" panose="020F0502020204030204" pitchFamily="34" charset="0"/>
                <a:cs typeface="Times New Roman" panose="02020603050405020304" pitchFamily="18" charset="0"/>
              </a:rPr>
              <a:t># </a:t>
            </a:r>
            <a:r>
              <a:rPr lang="ru-RU" dirty="0" err="1">
                <a:latin typeface="Courier New" panose="02070309020205020404" pitchFamily="49" charset="0"/>
                <a:ea typeface="Calibri" panose="020F0502020204030204" pitchFamily="34" charset="0"/>
                <a:cs typeface="Times New Roman" panose="02020603050405020304" pitchFamily="18" charset="0"/>
              </a:rPr>
              <a:t>Отримуємо</a:t>
            </a:r>
            <a:r>
              <a:rPr lang="ru-RU" dirty="0">
                <a:latin typeface="Courier New" panose="02070309020205020404" pitchFamily="49" charset="0"/>
                <a:ea typeface="Calibri" panose="020F0502020204030204" pitchFamily="34" charset="0"/>
                <a:cs typeface="Times New Roman" panose="02020603050405020304" pitchFamily="18" charset="0"/>
              </a:rPr>
              <a:t> </a:t>
            </a:r>
            <a:r>
              <a:rPr lang="ru-RU" dirty="0" err="1">
                <a:latin typeface="Courier New" panose="02070309020205020404" pitchFamily="49" charset="0"/>
                <a:ea typeface="Calibri" panose="020F0502020204030204" pitchFamily="34" charset="0"/>
                <a:cs typeface="Times New Roman" panose="02020603050405020304" pitchFamily="18" charset="0"/>
              </a:rPr>
              <a:t>передбачення</a:t>
            </a:r>
            <a:r>
              <a:rPr lang="ru-RU" dirty="0">
                <a:latin typeface="Courier New" panose="02070309020205020404" pitchFamily="49" charset="0"/>
                <a:ea typeface="Calibri" panose="020F0502020204030204" pitchFamily="34" charset="0"/>
                <a:cs typeface="Times New Roman" panose="02020603050405020304" pitchFamily="18" charset="0"/>
              </a:rPr>
              <a:t> </a:t>
            </a:r>
            <a:r>
              <a:rPr lang="ru-RU" dirty="0" err="1">
                <a:latin typeface="Courier New" panose="02070309020205020404" pitchFamily="49" charset="0"/>
                <a:ea typeface="Calibri" panose="020F0502020204030204" pitchFamily="34" charset="0"/>
                <a:cs typeface="Times New Roman" panose="02020603050405020304" pitchFamily="18" charset="0"/>
              </a:rPr>
              <a:t>моделі</a:t>
            </a:r>
            <a:r>
              <a:rPr lang="ru-RU" dirty="0">
                <a:latin typeface="Courier New" panose="02070309020205020404" pitchFamily="49" charset="0"/>
                <a:ea typeface="Calibri" panose="020F0502020204030204" pitchFamily="34" charset="0"/>
                <a:cs typeface="Times New Roman" panose="02020603050405020304" pitchFamily="18" charset="0"/>
              </a:rPr>
              <a:t> та </a:t>
            </a:r>
            <a:r>
              <a:rPr lang="ru-RU" dirty="0" err="1">
                <a:latin typeface="Courier New" panose="02070309020205020404" pitchFamily="49" charset="0"/>
                <a:ea typeface="Calibri" panose="020F0502020204030204" pitchFamily="34" charset="0"/>
                <a:cs typeface="Times New Roman" panose="02020603050405020304" pitchFamily="18" charset="0"/>
              </a:rPr>
              <a:t>присвоюємо</a:t>
            </a:r>
            <a:r>
              <a:rPr lang="ru-RU" dirty="0">
                <a:latin typeface="Courier New" panose="02070309020205020404" pitchFamily="49" charset="0"/>
                <a:ea typeface="Calibri" panose="020F0502020204030204" pitchFamily="34" charset="0"/>
                <a:cs typeface="Times New Roman" panose="02020603050405020304" pitchFamily="18" charset="0"/>
              </a:rPr>
              <a:t> </a:t>
            </a:r>
            <a:r>
              <a:rPr lang="ru-RU" dirty="0" err="1">
                <a:latin typeface="Courier New" panose="02070309020205020404" pitchFamily="49" charset="0"/>
                <a:ea typeface="Calibri" panose="020F0502020204030204" pitchFamily="34" charset="0"/>
                <a:cs typeface="Times New Roman" panose="02020603050405020304" pitchFamily="18" charset="0"/>
              </a:rPr>
              <a:t>мітки</a:t>
            </a:r>
            <a:r>
              <a:rPr lang="ru-RU" dirty="0">
                <a:latin typeface="Courier New" panose="02070309020205020404" pitchFamily="49" charset="0"/>
                <a:ea typeface="Calibri" panose="020F0502020204030204" pitchFamily="34" charset="0"/>
                <a:cs typeface="Times New Roman" panose="02020603050405020304" pitchFamily="18" charset="0"/>
              </a:rPr>
              <a:t> </a:t>
            </a:r>
            <a:r>
              <a:rPr lang="ru-RU" dirty="0" err="1">
                <a:latin typeface="Courier New" panose="02070309020205020404" pitchFamily="49" charset="0"/>
                <a:ea typeface="Calibri" panose="020F0502020204030204" pitchFamily="34" charset="0"/>
                <a:cs typeface="Times New Roman" panose="02020603050405020304" pitchFamily="18" charset="0"/>
              </a:rPr>
              <a:t>класів</a:t>
            </a:r>
            <a:r>
              <a:rPr lang="ru-RU" dirty="0">
                <a:latin typeface="Courier New" panose="02070309020205020404" pitchFamily="49" charset="0"/>
                <a:ea typeface="Calibri" panose="020F0502020204030204" pitchFamily="34" charset="0"/>
                <a:cs typeface="Times New Roman" panose="02020603050405020304" pitchFamily="18" charset="0"/>
              </a:rPr>
              <a:t> на </a:t>
            </a:r>
            <a:r>
              <a:rPr lang="ru-RU" dirty="0" err="1">
                <a:latin typeface="Courier New" panose="02070309020205020404" pitchFamily="49" charset="0"/>
                <a:ea typeface="Calibri" panose="020F0502020204030204" pitchFamily="34" charset="0"/>
                <a:cs typeface="Times New Roman" panose="02020603050405020304" pitchFamily="18" charset="0"/>
              </a:rPr>
              <a:t>основі</a:t>
            </a:r>
            <a:r>
              <a:rPr lang="ru-RU" dirty="0">
                <a:latin typeface="Courier New" panose="02070309020205020404" pitchFamily="49" charset="0"/>
                <a:ea typeface="Calibri" panose="020F0502020204030204" pitchFamily="34" charset="0"/>
                <a:cs typeface="Times New Roman" panose="02020603050405020304" pitchFamily="18" charset="0"/>
              </a:rPr>
              <a:t> </a:t>
            </a:r>
            <a:r>
              <a:rPr lang="ru-RU" dirty="0" err="1">
                <a:latin typeface="Courier New" panose="02070309020205020404" pitchFamily="49" charset="0"/>
                <a:ea typeface="Calibri" panose="020F0502020204030204" pitchFamily="34" charset="0"/>
                <a:cs typeface="Times New Roman" panose="02020603050405020304" pitchFamily="18" charset="0"/>
              </a:rPr>
              <a:t>ймовірності</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y_pred</a:t>
            </a:r>
            <a:r>
              <a:rPr lang="en-US" dirty="0">
                <a:latin typeface="Courier New" panose="02070309020205020404" pitchFamily="49" charset="0"/>
                <a:ea typeface="Calibri" panose="020F0502020204030204" pitchFamily="34" charset="0"/>
                <a:cs typeface="Times New Roman" panose="02020603050405020304" pitchFamily="18" charset="0"/>
              </a:rPr>
              <a:t> = self(X)</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r>
              <a:rPr lang="en-US" dirty="0" err="1">
                <a:latin typeface="Courier New" panose="02070309020205020404" pitchFamily="49" charset="0"/>
                <a:ea typeface="Calibri" panose="020F0502020204030204" pitchFamily="34" charset="0"/>
                <a:cs typeface="Times New Roman" panose="02020603050405020304" pitchFamily="18" charset="0"/>
              </a:rPr>
              <a:t>y_pred_labels</a:t>
            </a:r>
            <a:r>
              <a:rPr lang="en-US" dirty="0">
                <a:latin typeface="Courier New" panose="02070309020205020404" pitchFamily="49" charset="0"/>
                <a:ea typeface="Calibri" panose="020F0502020204030204" pitchFamily="34" charset="0"/>
                <a:cs typeface="Times New Roman" panose="02020603050405020304" pitchFamily="18" charset="0"/>
              </a:rPr>
              <a:t> = [1 if </a:t>
            </a:r>
            <a:r>
              <a:rPr lang="en-US" dirty="0" err="1">
                <a:latin typeface="Courier New" panose="02070309020205020404" pitchFamily="49" charset="0"/>
                <a:ea typeface="Calibri" panose="020F0502020204030204" pitchFamily="34" charset="0"/>
                <a:cs typeface="Times New Roman" panose="02020603050405020304" pitchFamily="18" charset="0"/>
              </a:rPr>
              <a:t>i</a:t>
            </a:r>
            <a:r>
              <a:rPr lang="en-US" dirty="0">
                <a:latin typeface="Courier New" panose="02070309020205020404" pitchFamily="49" charset="0"/>
                <a:ea typeface="Calibri" panose="020F0502020204030204" pitchFamily="34" charset="0"/>
                <a:cs typeface="Times New Roman" panose="02020603050405020304" pitchFamily="18" charset="0"/>
              </a:rPr>
              <a:t> &gt; 0.5 else 0 for </a:t>
            </a:r>
            <a:r>
              <a:rPr lang="en-US" dirty="0" err="1">
                <a:latin typeface="Courier New" panose="02070309020205020404" pitchFamily="49" charset="0"/>
                <a:ea typeface="Calibri" panose="020F0502020204030204" pitchFamily="34" charset="0"/>
                <a:cs typeface="Times New Roman" panose="02020603050405020304" pitchFamily="18" charset="0"/>
              </a:rPr>
              <a:t>i</a:t>
            </a:r>
            <a:r>
              <a:rPr lang="en-US" dirty="0">
                <a:latin typeface="Courier New" panose="02070309020205020404" pitchFamily="49" charset="0"/>
                <a:ea typeface="Calibri" panose="020F0502020204030204" pitchFamily="34" charset="0"/>
                <a:cs typeface="Times New Roman" panose="02020603050405020304" pitchFamily="18" charset="0"/>
              </a:rPr>
              <a:t> in </a:t>
            </a:r>
            <a:r>
              <a:rPr lang="en-US" dirty="0" err="1">
                <a:latin typeface="Courier New" panose="02070309020205020404" pitchFamily="49" charset="0"/>
                <a:ea typeface="Calibri" panose="020F0502020204030204" pitchFamily="34" charset="0"/>
                <a:cs typeface="Times New Roman" panose="02020603050405020304" pitchFamily="18" charset="0"/>
              </a:rPr>
              <a:t>y_pred.detach</a:t>
            </a:r>
            <a:r>
              <a:rPr lang="en-US" dirty="0">
                <a:latin typeface="Courier New" panose="02070309020205020404" pitchFamily="49" charset="0"/>
                <a:ea typeface="Calibri" panose="020F0502020204030204" pitchFamily="34" charset="0"/>
                <a:cs typeface="Times New Roman" panose="02020603050405020304" pitchFamily="18" charset="0"/>
              </a:rPr>
              <a:t>().numpy().flatten()]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Courier New" panose="02070309020205020404" pitchFamily="49" charset="0"/>
                <a:ea typeface="Calibri" panose="020F0502020204030204" pitchFamily="34" charset="0"/>
                <a:cs typeface="Times New Roman" panose="02020603050405020304" pitchFamily="18" charset="0"/>
              </a:rPr>
              <a:t>        return </a:t>
            </a:r>
            <a:r>
              <a:rPr lang="en-US" dirty="0" err="1">
                <a:latin typeface="Courier New" panose="02070309020205020404" pitchFamily="49" charset="0"/>
                <a:ea typeface="Calibri" panose="020F0502020204030204" pitchFamily="34" charset="0"/>
                <a:cs typeface="Times New Roman" panose="02020603050405020304" pitchFamily="18" charset="0"/>
              </a:rPr>
              <a:t>y_pred_labels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045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9775" y="6400800"/>
            <a:ext cx="312906" cy="369332"/>
          </a:xfrm>
          <a:prstGeom prst="rect">
            <a:avLst/>
          </a:prstGeom>
          <a:noFill/>
        </p:spPr>
        <p:txBody>
          <a:bodyPr wrap="none" rtlCol="0">
            <a:spAutoFit/>
          </a:bodyPr>
          <a:lstStyle/>
          <a:p>
            <a:r>
              <a:rPr lang="uk-UA" dirty="0"/>
              <a:t>9</a:t>
            </a:r>
            <a:endParaRPr lang="en-US" dirty="0"/>
          </a:p>
        </p:txBody>
      </p:sp>
      <p:sp>
        <p:nvSpPr>
          <p:cNvPr id="3" name="Прямоугольник 2"/>
          <p:cNvSpPr/>
          <p:nvPr/>
        </p:nvSpPr>
        <p:spPr>
          <a:xfrm>
            <a:off x="1657081" y="120812"/>
            <a:ext cx="10062694" cy="6013506"/>
          </a:xfrm>
          <a:prstGeom prst="rect">
            <a:avLst/>
          </a:prstGeom>
        </p:spPr>
        <p:txBody>
          <a:bodyPr wrap="square">
            <a:spAutoFit/>
          </a:bodyPr>
          <a:lstStyle/>
          <a:p>
            <a:pPr algn="just">
              <a:lnSpc>
                <a:spcPct val="107000"/>
              </a:lnSpc>
              <a:spcAft>
                <a:spcPts val="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З</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генеруємо</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вибірку</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для</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класифікації</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самостійно</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використовуючи</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make_classification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із</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бібліотеки</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smtClean="0">
                <a:effectLst/>
                <a:latin typeface="Times New Roman" panose="02020603050405020304" pitchFamily="18" charset="0"/>
                <a:ea typeface="Calibri" panose="020F0502020204030204" pitchFamily="34" charset="0"/>
                <a:cs typeface="Times New Roman" panose="02020603050405020304" pitchFamily="18" charset="0"/>
              </a:rPr>
              <a:t>scikit</a:t>
            </a: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-learn</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А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далі</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навчимо</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нашу</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модель</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і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оцінимо</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її </a:t>
            </a:r>
            <a:r>
              <a:rPr lang="en-US" sz="2400" dirty="0" err="1" smtClean="0">
                <a:effectLst/>
                <a:latin typeface="Times New Roman" panose="02020603050405020304" pitchFamily="18" charset="0"/>
                <a:ea typeface="Calibri" panose="020F0502020204030204" pitchFamily="34" charset="0"/>
                <a:cs typeface="Times New Roman" panose="02020603050405020304" pitchFamily="18" charset="0"/>
              </a:rPr>
              <a:t>якість</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 </a:t>
            </a:r>
            <a:r>
              <a:rPr lang="en-US" sz="2400" dirty="0" err="1">
                <a:latin typeface="Courier New" panose="02070309020205020404" pitchFamily="49" charset="0"/>
                <a:ea typeface="Calibri" panose="020F0502020204030204" pitchFamily="34" charset="0"/>
                <a:cs typeface="Times New Roman" panose="02020603050405020304" pitchFamily="18" charset="0"/>
              </a:rPr>
              <a:t>Генеруємо</a:t>
            </a:r>
            <a:r>
              <a:rPr lang="en-US" sz="2400" dirty="0">
                <a:latin typeface="Courier New" panose="02070309020205020404" pitchFamily="49" charset="0"/>
                <a:ea typeface="Calibri" panose="020F0502020204030204" pitchFamily="34" charset="0"/>
                <a:cs typeface="Times New Roman" panose="02020603050405020304" pitchFamily="18" charset="0"/>
              </a:rPr>
              <a:t> </a:t>
            </a:r>
            <a:r>
              <a:rPr lang="en-US" sz="2400" dirty="0" err="1">
                <a:latin typeface="Courier New" panose="02070309020205020404" pitchFamily="49" charset="0"/>
                <a:ea typeface="Calibri" panose="020F0502020204030204" pitchFamily="34" charset="0"/>
                <a:cs typeface="Times New Roman" panose="02020603050405020304" pitchFamily="18" charset="0"/>
              </a:rPr>
              <a:t>дані</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X, y = </a:t>
            </a:r>
            <a:r>
              <a:rPr lang="en-US" sz="2400" dirty="0" err="1">
                <a:latin typeface="Courier New" panose="02070309020205020404" pitchFamily="49" charset="0"/>
                <a:ea typeface="Calibri" panose="020F0502020204030204" pitchFamily="34" charset="0"/>
                <a:cs typeface="Times New Roman" panose="02020603050405020304" pitchFamily="18" charset="0"/>
              </a:rPr>
              <a:t>make_classification</a:t>
            </a:r>
            <a:r>
              <a:rPr lang="en-US" sz="2400" dirty="0">
                <a:latin typeface="Courier New" panose="02070309020205020404" pitchFamily="49" charset="0"/>
                <a:ea typeface="Calibri" panose="020F0502020204030204" pitchFamily="34" charset="0"/>
                <a:cs typeface="Times New Roman" panose="02020603050405020304" pitchFamily="18" charset="0"/>
              </a:rPr>
              <a:t>(</a:t>
            </a:r>
            <a:r>
              <a:rPr lang="en-US" sz="2400" dirty="0" err="1">
                <a:latin typeface="Courier New" panose="02070309020205020404" pitchFamily="49" charset="0"/>
                <a:ea typeface="Calibri" panose="020F0502020204030204" pitchFamily="34" charset="0"/>
                <a:cs typeface="Times New Roman" panose="02020603050405020304" pitchFamily="18" charset="0"/>
              </a:rPr>
              <a:t>n_samples</a:t>
            </a:r>
            <a:r>
              <a:rPr lang="en-US" sz="2400" dirty="0">
                <a:latin typeface="Courier New" panose="02070309020205020404" pitchFamily="49" charset="0"/>
                <a:ea typeface="Calibri" panose="020F0502020204030204" pitchFamily="34" charset="0"/>
                <a:cs typeface="Times New Roman" panose="02020603050405020304" pitchFamily="18" charset="0"/>
              </a:rPr>
              <a:t>=1000, </a:t>
            </a:r>
            <a:r>
              <a:rPr lang="en-US" sz="2400" dirty="0" err="1">
                <a:latin typeface="Courier New" panose="02070309020205020404" pitchFamily="49" charset="0"/>
                <a:ea typeface="Calibri" panose="020F0502020204030204" pitchFamily="34" charset="0"/>
                <a:cs typeface="Times New Roman" panose="02020603050405020304" pitchFamily="18" charset="0"/>
              </a:rPr>
              <a:t>n_features</a:t>
            </a:r>
            <a:r>
              <a:rPr lang="en-US" sz="2400" dirty="0">
                <a:latin typeface="Courier New" panose="02070309020205020404" pitchFamily="49" charset="0"/>
                <a:ea typeface="Calibri" panose="020F0502020204030204" pitchFamily="34" charset="0"/>
                <a:cs typeface="Times New Roman" panose="02020603050405020304" pitchFamily="18" charset="0"/>
              </a:rPr>
              <a:t>=2, </a:t>
            </a:r>
            <a:r>
              <a:rPr lang="en-US" sz="2400" dirty="0" err="1">
                <a:latin typeface="Courier New" panose="02070309020205020404" pitchFamily="49" charset="0"/>
                <a:ea typeface="Calibri" panose="020F0502020204030204" pitchFamily="34" charset="0"/>
                <a:cs typeface="Times New Roman" panose="02020603050405020304" pitchFamily="18" charset="0"/>
              </a:rPr>
              <a:t>n_redundant</a:t>
            </a:r>
            <a:r>
              <a:rPr lang="en-US" sz="2400" dirty="0">
                <a:latin typeface="Courier New" panose="02070309020205020404" pitchFamily="49" charset="0"/>
                <a:ea typeface="Calibri" panose="020F0502020204030204" pitchFamily="34" charset="0"/>
                <a:cs typeface="Times New Roman" panose="02020603050405020304" pitchFamily="18" charset="0"/>
              </a:rPr>
              <a:t>=0, </a:t>
            </a:r>
            <a:r>
              <a:rPr lang="en-US" sz="2400" dirty="0" err="1">
                <a:latin typeface="Courier New" panose="02070309020205020404" pitchFamily="49" charset="0"/>
                <a:ea typeface="Calibri" panose="020F0502020204030204" pitchFamily="34" charset="0"/>
                <a:cs typeface="Times New Roman" panose="02020603050405020304" pitchFamily="18" charset="0"/>
              </a:rPr>
              <a:t>n_informative</a:t>
            </a:r>
            <a:r>
              <a:rPr lang="en-US" sz="2400" dirty="0">
                <a:latin typeface="Courier New" panose="02070309020205020404" pitchFamily="49" charset="0"/>
                <a:ea typeface="Calibri" panose="020F0502020204030204" pitchFamily="34" charset="0"/>
                <a:cs typeface="Times New Roman" panose="02020603050405020304" pitchFamily="18" charset="0"/>
              </a:rPr>
              <a:t>=2,random_state=1, </a:t>
            </a:r>
            <a:r>
              <a:rPr lang="en-US" sz="2400" dirty="0" err="1">
                <a:latin typeface="Courier New" panose="02070309020205020404" pitchFamily="49" charset="0"/>
                <a:ea typeface="Calibri" panose="020F0502020204030204" pitchFamily="34" charset="0"/>
                <a:cs typeface="Times New Roman" panose="02020603050405020304" pitchFamily="18" charset="0"/>
              </a:rPr>
              <a:t>n_clusters_per_class</a:t>
            </a:r>
            <a:r>
              <a:rPr lang="en-US" sz="2400" dirty="0">
                <a:latin typeface="Courier New" panose="02070309020205020404" pitchFamily="49" charset="0"/>
                <a:ea typeface="Calibri" panose="020F0502020204030204" pitchFamily="34" charset="0"/>
                <a:cs typeface="Times New Roman" panose="02020603050405020304" pitchFamily="18" charset="0"/>
              </a:rPr>
              <a:t>=1)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Створюємо</a:t>
            </a: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екземпляр</a:t>
            </a: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класу</a:t>
            </a:r>
            <a:r>
              <a:rPr lang="ru-RU" sz="2400" dirty="0">
                <a:latin typeface="Courier New" panose="02070309020205020404" pitchFamily="49" charset="0"/>
                <a:ea typeface="Calibri" panose="020F0502020204030204" pitchFamily="34" charset="0"/>
                <a:cs typeface="Times New Roman" panose="02020603050405020304" pitchFamily="18" charset="0"/>
              </a:rPr>
              <a:t> та </a:t>
            </a:r>
            <a:r>
              <a:rPr lang="ru-RU" sz="2400" dirty="0" err="1">
                <a:latin typeface="Courier New" panose="02070309020205020404" pitchFamily="49" charset="0"/>
                <a:ea typeface="Calibri" panose="020F0502020204030204" pitchFamily="34" charset="0"/>
                <a:cs typeface="Times New Roman" panose="02020603050405020304" pitchFamily="18" charset="0"/>
              </a:rPr>
              <a:t>навчаємо</a:t>
            </a:r>
            <a:r>
              <a:rPr lang="ru-RU" sz="2400" dirty="0">
                <a:latin typeface="Courier New" panose="02070309020205020404" pitchFamily="49" charset="0"/>
                <a:ea typeface="Calibri" panose="020F0502020204030204" pitchFamily="34" charset="0"/>
                <a:cs typeface="Times New Roman" panose="02020603050405020304" pitchFamily="18" charset="0"/>
              </a:rPr>
              <a:t> на </a:t>
            </a:r>
            <a:r>
              <a:rPr lang="ru-RU" sz="2400" dirty="0" err="1">
                <a:latin typeface="Courier New" panose="02070309020205020404" pitchFamily="49" charset="0"/>
                <a:ea typeface="Calibri" panose="020F0502020204030204" pitchFamily="34" charset="0"/>
                <a:cs typeface="Times New Roman" panose="02020603050405020304" pitchFamily="18" charset="0"/>
              </a:rPr>
              <a:t>навчальній</a:t>
            </a: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вибірці</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model = </a:t>
            </a:r>
            <a:r>
              <a:rPr lang="en-US" sz="2400" dirty="0" err="1">
                <a:latin typeface="Courier New" panose="02070309020205020404" pitchFamily="49" charset="0"/>
                <a:ea typeface="Calibri" panose="020F0502020204030204" pitchFamily="34" charset="0"/>
                <a:cs typeface="Times New Roman" panose="02020603050405020304" pitchFamily="18" charset="0"/>
              </a:rPr>
              <a:t>LogisticRegression</a:t>
            </a:r>
            <a:r>
              <a:rPr lang="en-US" sz="2400" dirty="0">
                <a:latin typeface="Courier New" panose="02070309020205020404" pitchFamily="49" charset="0"/>
                <a:ea typeface="Calibri" panose="020F0502020204030204" pitchFamily="34" charset="0"/>
                <a:cs typeface="Times New Roman" panose="02020603050405020304" pitchFamily="18" charset="0"/>
              </a:rPr>
              <a:t>(</a:t>
            </a:r>
            <a:r>
              <a:rPr lang="en-US" sz="2400" dirty="0" err="1">
                <a:latin typeface="Courier New" panose="02070309020205020404" pitchFamily="49" charset="0"/>
                <a:ea typeface="Calibri" panose="020F0502020204030204" pitchFamily="34" charset="0"/>
                <a:cs typeface="Times New Roman" panose="02020603050405020304" pitchFamily="18" charset="0"/>
              </a:rPr>
              <a:t>X.shape</a:t>
            </a:r>
            <a:r>
              <a:rPr lang="en-US" sz="2400" dirty="0">
                <a:latin typeface="Courier New" panose="02070309020205020404" pitchFamily="49" charset="0"/>
                <a:ea typeface="Calibri" panose="020F0502020204030204" pitchFamily="34" charset="0"/>
                <a:cs typeface="Times New Roman" panose="02020603050405020304" pitchFamily="18" charset="0"/>
              </a:rPr>
              <a:t>[1])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err="1">
                <a:latin typeface="Courier New" panose="02070309020205020404" pitchFamily="49" charset="0"/>
                <a:ea typeface="Calibri" panose="020F0502020204030204" pitchFamily="34" charset="0"/>
                <a:cs typeface="Times New Roman" panose="02020603050405020304" pitchFamily="18" charset="0"/>
              </a:rPr>
              <a:t>model.fit</a:t>
            </a:r>
            <a:r>
              <a:rPr lang="en-US" sz="2400" dirty="0">
                <a:latin typeface="Courier New" panose="02070309020205020404" pitchFamily="49" charset="0"/>
                <a:ea typeface="Calibri" panose="020F0502020204030204" pitchFamily="34" charset="0"/>
                <a:cs typeface="Times New Roman" panose="02020603050405020304" pitchFamily="18" charset="0"/>
              </a:rPr>
              <a:t>(X, y, </a:t>
            </a:r>
            <a:r>
              <a:rPr lang="en-US" sz="2400" dirty="0" err="1">
                <a:latin typeface="Courier New" panose="02070309020205020404" pitchFamily="49" charset="0"/>
                <a:ea typeface="Calibri" panose="020F0502020204030204" pitchFamily="34" charset="0"/>
                <a:cs typeface="Times New Roman" panose="02020603050405020304" pitchFamily="18" charset="0"/>
              </a:rPr>
              <a:t>lr</a:t>
            </a:r>
            <a:r>
              <a:rPr lang="en-US" sz="2400" dirty="0">
                <a:latin typeface="Courier New" panose="02070309020205020404" pitchFamily="49" charset="0"/>
                <a:ea typeface="Calibri" panose="020F0502020204030204" pitchFamily="34" charset="0"/>
                <a:cs typeface="Times New Roman" panose="02020603050405020304" pitchFamily="18" charset="0"/>
              </a:rPr>
              <a:t>=0.1, </a:t>
            </a:r>
            <a:r>
              <a:rPr lang="en-US" sz="2400" dirty="0" err="1">
                <a:latin typeface="Courier New" panose="02070309020205020404" pitchFamily="49" charset="0"/>
                <a:ea typeface="Calibri" panose="020F0502020204030204" pitchFamily="34" charset="0"/>
                <a:cs typeface="Times New Roman" panose="02020603050405020304" pitchFamily="18" charset="0"/>
              </a:rPr>
              <a:t>num_iterations</a:t>
            </a:r>
            <a:r>
              <a:rPr lang="en-US" sz="2400" dirty="0">
                <a:latin typeface="Courier New" panose="02070309020205020404" pitchFamily="49" charset="0"/>
                <a:ea typeface="Calibri" panose="020F0502020204030204" pitchFamily="34" charset="0"/>
                <a:cs typeface="Times New Roman" panose="02020603050405020304" pitchFamily="18" charset="0"/>
              </a:rPr>
              <a:t>=100)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Прогнозуємо</a:t>
            </a: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мітки</a:t>
            </a: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класів</a:t>
            </a:r>
            <a:r>
              <a:rPr lang="ru-RU" sz="2400" dirty="0">
                <a:latin typeface="Courier New" panose="02070309020205020404" pitchFamily="49" charset="0"/>
                <a:ea typeface="Calibri" panose="020F0502020204030204" pitchFamily="34" charset="0"/>
                <a:cs typeface="Times New Roman" panose="02020603050405020304" pitchFamily="18" charset="0"/>
              </a:rPr>
              <a:t> на </a:t>
            </a:r>
            <a:r>
              <a:rPr lang="ru-RU" sz="2400" dirty="0" err="1">
                <a:latin typeface="Courier New" panose="02070309020205020404" pitchFamily="49" charset="0"/>
                <a:ea typeface="Calibri" panose="020F0502020204030204" pitchFamily="34" charset="0"/>
                <a:cs typeface="Times New Roman" panose="02020603050405020304" pitchFamily="18" charset="0"/>
              </a:rPr>
              <a:t>тестовій</a:t>
            </a:r>
            <a:r>
              <a:rPr lang="ru-RU" sz="2400" dirty="0">
                <a:latin typeface="Courier New" panose="02070309020205020404" pitchFamily="49" charset="0"/>
                <a:ea typeface="Calibri" panose="020F0502020204030204" pitchFamily="34" charset="0"/>
                <a:cs typeface="Times New Roman" panose="02020603050405020304" pitchFamily="18" charset="0"/>
              </a:rPr>
              <a:t> </a:t>
            </a:r>
            <a:r>
              <a:rPr lang="ru-RU" sz="2400" dirty="0" err="1">
                <a:latin typeface="Courier New" panose="02070309020205020404" pitchFamily="49" charset="0"/>
                <a:ea typeface="Calibri" panose="020F0502020204030204" pitchFamily="34" charset="0"/>
                <a:cs typeface="Times New Roman" panose="02020603050405020304" pitchFamily="18" charset="0"/>
              </a:rPr>
              <a:t>вибірці</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err="1">
                <a:latin typeface="Courier New" panose="02070309020205020404" pitchFamily="49" charset="0"/>
                <a:ea typeface="Calibri" panose="020F0502020204030204" pitchFamily="34" charset="0"/>
                <a:cs typeface="Times New Roman" panose="02020603050405020304" pitchFamily="18" charset="0"/>
              </a:rPr>
              <a:t>y_pred</a:t>
            </a:r>
            <a:r>
              <a:rPr lang="en-US" sz="2400" dirty="0">
                <a:latin typeface="Courier New" panose="02070309020205020404" pitchFamily="49" charset="0"/>
                <a:ea typeface="Calibri" panose="020F0502020204030204" pitchFamily="34" charset="0"/>
                <a:cs typeface="Times New Roman" panose="02020603050405020304" pitchFamily="18" charset="0"/>
              </a:rPr>
              <a:t> = </a:t>
            </a:r>
            <a:r>
              <a:rPr lang="en-US" sz="2400" dirty="0" err="1">
                <a:latin typeface="Courier New" panose="02070309020205020404" pitchFamily="49" charset="0"/>
                <a:ea typeface="Calibri" panose="020F0502020204030204" pitchFamily="34" charset="0"/>
                <a:cs typeface="Times New Roman" panose="02020603050405020304" pitchFamily="18" charset="0"/>
              </a:rPr>
              <a:t>model.predict</a:t>
            </a:r>
            <a:r>
              <a:rPr lang="en-US" sz="2400" dirty="0">
                <a:latin typeface="Courier New" panose="02070309020205020404" pitchFamily="49" charset="0"/>
                <a:ea typeface="Calibri" panose="020F0502020204030204" pitchFamily="34" charset="0"/>
                <a:cs typeface="Times New Roman" panose="02020603050405020304" pitchFamily="18" charset="0"/>
              </a:rPr>
              <a:t>(X)</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latin typeface="Courier New" panose="02070309020205020404" pitchFamily="49" charset="0"/>
                <a:ea typeface="Calibri" panose="020F0502020204030204" pitchFamily="34" charset="0"/>
                <a:cs typeface="Times New Roman" panose="02020603050405020304" pitchFamily="18" charset="0"/>
              </a:rPr>
              <a:t>print(</a:t>
            </a:r>
            <a:r>
              <a:rPr lang="en-US" sz="2400" dirty="0" err="1">
                <a:latin typeface="Courier New" panose="02070309020205020404" pitchFamily="49" charset="0"/>
                <a:ea typeface="Calibri" panose="020F0502020204030204" pitchFamily="34" charset="0"/>
                <a:cs typeface="Times New Roman" panose="02020603050405020304" pitchFamily="18" charset="0"/>
              </a:rPr>
              <a:t>classification_report</a:t>
            </a:r>
            <a:r>
              <a:rPr lang="en-US" sz="2400" dirty="0">
                <a:latin typeface="Courier New" panose="02070309020205020404" pitchFamily="49" charset="0"/>
                <a:ea typeface="Calibri" panose="020F0502020204030204" pitchFamily="34" charset="0"/>
                <a:cs typeface="Times New Roman" panose="02020603050405020304" pitchFamily="18" charset="0"/>
              </a:rPr>
              <a:t>(y, </a:t>
            </a:r>
            <a:r>
              <a:rPr lang="en-US" sz="2400" dirty="0" err="1">
                <a:latin typeface="Courier New" panose="02070309020205020404" pitchFamily="49" charset="0"/>
                <a:ea typeface="Calibri" panose="020F0502020204030204" pitchFamily="34" charset="0"/>
                <a:cs typeface="Times New Roman" panose="02020603050405020304" pitchFamily="18" charset="0"/>
              </a:rPr>
              <a:t>y_pred</a:t>
            </a:r>
            <a:r>
              <a:rPr lang="en-US" sz="2400" dirty="0">
                <a:latin typeface="Courier New" panose="02070309020205020404" pitchFamily="49"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289740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TotalTime>
  <Words>823</Words>
  <Application>Microsoft Office PowerPoint</Application>
  <PresentationFormat>Широкоэкранный</PresentationFormat>
  <Paragraphs>229</Paragraphs>
  <Slides>27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27</vt:i4>
      </vt:variant>
    </vt:vector>
  </HeadingPairs>
  <TitlesOfParts>
    <vt:vector size="35" baseType="lpstr">
      <vt:lpstr>Arial</vt:lpstr>
      <vt:lpstr>Arial Black</vt:lpstr>
      <vt:lpstr>Calibri</vt:lpstr>
      <vt:lpstr>Century Gothic</vt:lpstr>
      <vt:lpstr>Courier New</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44</cp:revision>
  <dcterms:created xsi:type="dcterms:W3CDTF">2024-11-11T20:48:52Z</dcterms:created>
  <dcterms:modified xsi:type="dcterms:W3CDTF">2024-11-11T21:27:08Z</dcterms:modified>
</cp:coreProperties>
</file>