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7" r:id="rId2"/>
    <p:sldId id="272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4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2188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0489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4946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538844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6452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62582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76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4605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3332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1520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817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5734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735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0926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5841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67244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5F1B-CB0F-4AF4-B3D7-F8D2A60FD90A}" type="datetimeFigureOut">
              <a:rPr lang="uk-UA" smtClean="0"/>
              <a:pPr/>
              <a:t>12.06.2022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8874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25747" y="956603"/>
            <a:ext cx="8370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7588" y="685800"/>
            <a:ext cx="50768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239505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3703" y="452845"/>
            <a:ext cx="1042415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200" b="1" dirty="0"/>
              <a:t>Інформаційна функція </a:t>
            </a:r>
            <a:r>
              <a:rPr lang="uk-UA" sz="2200" dirty="0"/>
              <a:t>ДФК зводиться до того, що інформація, отримана в результаті його здійснення, має </a:t>
            </a:r>
            <a:r>
              <a:rPr lang="en-US" sz="2200" dirty="0" err="1" smtClean="0"/>
              <a:t>c</a:t>
            </a:r>
            <a:r>
              <a:rPr lang="uk-UA" sz="2200" dirty="0" smtClean="0"/>
              <a:t>тати </a:t>
            </a:r>
            <a:r>
              <a:rPr lang="uk-UA" sz="2200" dirty="0"/>
              <a:t>основою для ухвалення відповідних управлінських рішень і вжиття коригувальних заходів, які забезпечать функціонування суб’єкта господарювання відповідно до встановлених державою норм.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200" b="1" dirty="0"/>
              <a:t>Профілактична функція ДФК</a:t>
            </a:r>
            <a:r>
              <a:rPr lang="uk-UA" sz="2200" dirty="0"/>
              <a:t> полягає у виявленні умов, що сприяють порушенню норм і стандартів, встановлених законами та нормативно-правовими актами, виникненню безгосподарності, недостач, крадіжок і зловживань, а також у встановленні осіб, винних у фінансових порушеннях, і притягненні їх до відповідальності згідно з законодавством.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200" b="1" dirty="0"/>
              <a:t>Мобілізуюча функція ДФК</a:t>
            </a:r>
            <a:r>
              <a:rPr lang="uk-UA" sz="2200" dirty="0"/>
              <a:t> передбачає усунення суб’єктом господарювання наслідків допущених фінансових порушень, умов, що їм сприяли, та розробку організаційно-правових заходів з розповсюдження прогресивних методів господарювання і недопущення фінансових порушень на інших об’єктах державного регулювання.</a:t>
            </a:r>
          </a:p>
          <a:p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xmlns="" val="3468394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11382" y="121921"/>
            <a:ext cx="8865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3. Предмет </a:t>
            </a:r>
            <a:r>
              <a:rPr lang="uk-UA" sz="2400" b="1" dirty="0"/>
              <a:t>і</a:t>
            </a:r>
            <a:r>
              <a:rPr lang="ru-RU" sz="2400" b="1" dirty="0"/>
              <a:t> метод </a:t>
            </a:r>
            <a:r>
              <a:rPr lang="ru-RU" sz="2400" b="1" dirty="0" err="1"/>
              <a:t>зд</a:t>
            </a:r>
            <a:r>
              <a:rPr lang="uk-UA" sz="2400" b="1" dirty="0"/>
              <a:t>і</a:t>
            </a:r>
            <a:r>
              <a:rPr lang="ru-RU" sz="2400" b="1" dirty="0" err="1"/>
              <a:t>йснення</a:t>
            </a:r>
            <a:r>
              <a:rPr lang="ru-RU" sz="2400" b="1" dirty="0"/>
              <a:t> ф</a:t>
            </a:r>
            <a:r>
              <a:rPr lang="uk-UA" sz="2400" b="1" dirty="0"/>
              <a:t>і</a:t>
            </a:r>
            <a:r>
              <a:rPr lang="ru-RU" sz="2400" b="1" dirty="0" err="1"/>
              <a:t>нансового</a:t>
            </a:r>
            <a:r>
              <a:rPr lang="ru-RU" sz="2400" b="1" dirty="0"/>
              <a:t> контролю</a:t>
            </a:r>
            <a:endParaRPr lang="uk-UA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67" t="2877" b="932"/>
          <a:stretch/>
        </p:blipFill>
        <p:spPr>
          <a:xfrm>
            <a:off x="1306285" y="583586"/>
            <a:ext cx="9056914" cy="55211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98171" y="6313873"/>
            <a:ext cx="9614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Рис.</a:t>
            </a:r>
            <a:r>
              <a:rPr lang="uk-UA" i="1" dirty="0"/>
              <a:t> 2.10</a:t>
            </a:r>
            <a:r>
              <a:rPr lang="ru-RU" i="1" dirty="0"/>
              <a:t>.</a:t>
            </a:r>
            <a:r>
              <a:rPr lang="ru-RU" dirty="0"/>
              <a:t> </a:t>
            </a:r>
            <a:r>
              <a:rPr lang="uk-UA" dirty="0"/>
              <a:t>Модель н</a:t>
            </a:r>
            <a:r>
              <a:rPr lang="ru-RU" dirty="0" err="1"/>
              <a:t>аціональн</a:t>
            </a:r>
            <a:r>
              <a:rPr lang="uk-UA" dirty="0"/>
              <a:t>ого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uk-UA" dirty="0"/>
              <a:t>у</a:t>
            </a:r>
            <a:r>
              <a:rPr lang="ru-RU" dirty="0"/>
              <a:t> державного </a:t>
            </a:r>
            <a:r>
              <a:rPr lang="uk-UA" dirty="0"/>
              <a:t>фінансового</a:t>
            </a:r>
            <a:r>
              <a:rPr lang="ru-RU" dirty="0"/>
              <a:t> контролю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964611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35" y="217714"/>
            <a:ext cx="112340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/>
              <a:t>Принципи державного фінансового контролю в умовах ринкової </a:t>
            </a:r>
            <a:r>
              <a:rPr lang="uk-UA" sz="2200" b="1" dirty="0" smtClean="0"/>
              <a:t>економіки</a:t>
            </a:r>
            <a:endParaRPr lang="uk-UA" sz="2200" b="1" dirty="0"/>
          </a:p>
          <a:p>
            <a:endParaRPr lang="uk-UA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23406" y="873943"/>
            <a:ext cx="1091184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Незалежність</a:t>
            </a:r>
            <a:r>
              <a:rPr lang="uk-UA" sz="1700" i="1" dirty="0"/>
              <a:t>.</a:t>
            </a:r>
            <a:r>
              <a:rPr lang="uk-UA" sz="1700" dirty="0"/>
              <a:t> Передбачає відсутність у контролера при формуванні його думки фінансової, майнової або будь-якої іншої зацікавленості у справах економічного суб’єкта, діяльність якого перевіряється.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Правова рівність. </a:t>
            </a:r>
            <a:r>
              <a:rPr lang="uk-UA" sz="1700" dirty="0"/>
              <a:t>Передбачає рівність всіх учасників контрольного процесу перед законом.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Презумпція</a:t>
            </a:r>
            <a:r>
              <a:rPr lang="uk-UA" sz="1700" i="1" dirty="0"/>
              <a:t> добропорядності</a:t>
            </a:r>
            <a:r>
              <a:rPr lang="uk-UA" sz="1700" dirty="0"/>
              <a:t>. Полягає в тому, що ніхто не може бути визнаний винним у здійсненні злочину, а також не може бути притягнений до кримінального покарання без наказу суду та у відповідності до закону.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Законність</a:t>
            </a:r>
            <a:r>
              <a:rPr lang="uk-UA" sz="1700" b="1" dirty="0"/>
              <a:t>. </a:t>
            </a:r>
            <a:r>
              <a:rPr lang="uk-UA" sz="1700" dirty="0"/>
              <a:t>Полягає в тому, що всі прийняті закони повинні виконуватися.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Професіоналізм</a:t>
            </a:r>
            <a:r>
              <a:rPr lang="uk-UA" sz="1700" b="1" dirty="0"/>
              <a:t>. </a:t>
            </a:r>
            <a:r>
              <a:rPr lang="uk-UA" sz="1700" dirty="0"/>
              <a:t>Передбачає високу професійну підготовку та професійний розвиток всіх суб’єктів здійснення контрольного процесу.</a:t>
            </a:r>
          </a:p>
          <a:p>
            <a:pPr marL="342900" lvl="0" indent="-342900">
              <a:buFont typeface="+mj-lt"/>
              <a:buAutoNum type="arabicParenR"/>
            </a:pPr>
            <a:r>
              <a:rPr lang="ru-RU" sz="1700" b="1" i="1" dirty="0" err="1"/>
              <a:t>Об’єктивність</a:t>
            </a:r>
            <a:r>
              <a:rPr lang="ru-RU" sz="1700" b="1" dirty="0"/>
              <a:t>. </a:t>
            </a:r>
            <a:r>
              <a:rPr lang="ru-RU" sz="1700" dirty="0" err="1"/>
              <a:t>Передбачає</a:t>
            </a:r>
            <a:r>
              <a:rPr lang="ru-RU" sz="1700" dirty="0"/>
              <a:t> </a:t>
            </a:r>
            <a:r>
              <a:rPr lang="ru-RU" sz="1700" dirty="0" err="1"/>
              <a:t>обов’язковість</a:t>
            </a:r>
            <a:r>
              <a:rPr lang="ru-RU" sz="1700" dirty="0"/>
              <a:t> </a:t>
            </a:r>
            <a:r>
              <a:rPr lang="ru-RU" sz="1700" dirty="0" err="1"/>
              <a:t>застосування</a:t>
            </a:r>
            <a:r>
              <a:rPr lang="ru-RU" sz="1700" dirty="0"/>
              <a:t> контролером не</a:t>
            </a:r>
            <a:r>
              <a:rPr lang="uk-UA" sz="1700" dirty="0"/>
              <a:t>упередженого і</a:t>
            </a:r>
            <a:r>
              <a:rPr lang="ru-RU" sz="1700" dirty="0"/>
              <a:t> </a:t>
            </a:r>
            <a:r>
              <a:rPr lang="ru-RU" sz="1700" dirty="0" err="1"/>
              <a:t>самостійного</a:t>
            </a:r>
            <a:r>
              <a:rPr lang="ru-RU" sz="1700" dirty="0"/>
              <a:t> , не </a:t>
            </a:r>
            <a:r>
              <a:rPr lang="ru-RU" sz="1700" dirty="0" err="1"/>
              <a:t>обумовленого</a:t>
            </a:r>
            <a:r>
              <a:rPr lang="ru-RU" sz="1700" dirty="0"/>
              <a:t> будь-</a:t>
            </a:r>
            <a:r>
              <a:rPr lang="ru-RU" sz="1700" dirty="0" err="1"/>
              <a:t>яким</a:t>
            </a:r>
            <a:r>
              <a:rPr lang="ru-RU" sz="1700" dirty="0"/>
              <a:t> </a:t>
            </a:r>
            <a:r>
              <a:rPr lang="ru-RU" sz="1700" dirty="0" err="1"/>
              <a:t>впливом</a:t>
            </a:r>
            <a:r>
              <a:rPr lang="ru-RU" sz="1700" dirty="0"/>
              <a:t> </a:t>
            </a:r>
            <a:r>
              <a:rPr lang="ru-RU" sz="1700" dirty="0" err="1"/>
              <a:t>підходу</a:t>
            </a:r>
            <a:r>
              <a:rPr lang="ru-RU" sz="1700" dirty="0"/>
              <a:t> до </a:t>
            </a:r>
            <a:r>
              <a:rPr lang="ru-RU" sz="1700" dirty="0" err="1"/>
              <a:t>розгляду</a:t>
            </a:r>
            <a:r>
              <a:rPr lang="ru-RU" sz="1700" dirty="0"/>
              <a:t> будь-</a:t>
            </a:r>
            <a:r>
              <a:rPr lang="ru-RU" sz="1700" dirty="0" err="1"/>
              <a:t>яких</a:t>
            </a:r>
            <a:r>
              <a:rPr lang="ru-RU" sz="1700" dirty="0"/>
              <a:t> </a:t>
            </a:r>
            <a:r>
              <a:rPr lang="ru-RU" sz="1700" dirty="0" err="1"/>
              <a:t>професійних</a:t>
            </a:r>
            <a:r>
              <a:rPr lang="ru-RU" sz="1700" dirty="0"/>
              <a:t> </a:t>
            </a:r>
            <a:r>
              <a:rPr lang="ru-RU" sz="1700" dirty="0" err="1"/>
              <a:t>питань</a:t>
            </a:r>
            <a:r>
              <a:rPr lang="ru-RU" sz="1700" dirty="0"/>
              <a:t> і </a:t>
            </a:r>
            <a:r>
              <a:rPr lang="ru-RU" sz="1700" dirty="0" err="1"/>
              <a:t>формуванню</a:t>
            </a:r>
            <a:r>
              <a:rPr lang="ru-RU" sz="1700" dirty="0"/>
              <a:t> </a:t>
            </a:r>
            <a:r>
              <a:rPr lang="ru-RU" sz="1700" dirty="0" err="1"/>
              <a:t>суджень</a:t>
            </a:r>
            <a:r>
              <a:rPr lang="ru-RU" sz="1700" dirty="0"/>
              <a:t> та </a:t>
            </a:r>
            <a:r>
              <a:rPr lang="ru-RU" sz="1700" dirty="0" err="1"/>
              <a:t>висновків</a:t>
            </a:r>
            <a:r>
              <a:rPr lang="ru-RU" sz="1700" dirty="0"/>
              <a:t>.</a:t>
            </a:r>
            <a:endParaRPr lang="uk-UA" sz="1700" dirty="0"/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Гласність</a:t>
            </a:r>
            <a:r>
              <a:rPr lang="ru-RU" sz="1700" b="1" dirty="0"/>
              <a:t>.</a:t>
            </a:r>
            <a:r>
              <a:rPr lang="uk-UA" sz="1700" b="1" dirty="0"/>
              <a:t> </a:t>
            </a:r>
            <a:r>
              <a:rPr lang="uk-UA" sz="1700" dirty="0"/>
              <a:t>Передбачає обов’язкове опублікування інформації про нормативну базу контролю, повноваження органів, які здійснюють контроль, права осіб, яких перевіряють, звітів про результати перевірок, а також обов’язкову відкритість для суспільства та засобів масової інформації процедур розгляду та прийняття рішень по результатах контролю.</a:t>
            </a:r>
          </a:p>
          <a:p>
            <a:pPr marL="342900" lvl="0" indent="-342900">
              <a:buFont typeface="+mj-lt"/>
              <a:buAutoNum type="arabicParenR"/>
            </a:pPr>
            <a:r>
              <a:rPr lang="uk-UA" sz="1700" b="1" i="1" dirty="0"/>
              <a:t>Ефективність</a:t>
            </a:r>
            <a:r>
              <a:rPr lang="uk-UA" sz="1700" b="1" dirty="0"/>
              <a:t>. </a:t>
            </a:r>
            <a:r>
              <a:rPr lang="uk-UA" sz="1700" dirty="0"/>
              <a:t>Передбачає здійснення контрольних заходів з використанням мінімального обсягу коштів та досягнення найкращого результату з використанням визначеного обсягу коштів.</a:t>
            </a:r>
          </a:p>
          <a:p>
            <a:pPr marL="342900" indent="-342900">
              <a:buFont typeface="+mj-lt"/>
              <a:buAutoNum type="arabicParenR"/>
            </a:pPr>
            <a:endParaRPr lang="uk-UA" sz="1700" dirty="0"/>
          </a:p>
        </p:txBody>
      </p:sp>
    </p:spTree>
    <p:extLst>
      <p:ext uri="{BB962C8B-B14F-4D97-AF65-F5344CB8AC3E}">
        <p14:creationId xmlns:p14="http://schemas.microsoft.com/office/powerpoint/2010/main" xmlns="" val="2660248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5886" y="827314"/>
            <a:ext cx="1066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Під суб’єктом контролю</a:t>
            </a:r>
            <a:r>
              <a:rPr lang="uk-UA" dirty="0"/>
              <a:t> будемо розуміти носіїв прав та обов’язків – осіб та органи, що мають повноваження на здійснення контролю за господарською та фінансовою діяльністю підприємства, а також право втручатись в його оперативну діяльність та самостійно притягувати винних до відповідальності. </a:t>
            </a:r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1915886" y="2342605"/>
            <a:ext cx="105112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Таким чином, всі суб’єкти господарського контролю поділяються на</a:t>
            </a:r>
            <a:r>
              <a:rPr lang="uk-UA" b="1" dirty="0" smtClean="0"/>
              <a:t>:</a:t>
            </a:r>
          </a:p>
          <a:p>
            <a:pPr lvl="0"/>
            <a:r>
              <a:rPr lang="uk-UA" dirty="0" smtClean="0"/>
              <a:t>Органи </a:t>
            </a:r>
            <a:r>
              <a:rPr lang="uk-UA" dirty="0"/>
              <a:t>державного контролю:</a:t>
            </a:r>
          </a:p>
          <a:p>
            <a:r>
              <a:rPr lang="uk-UA" dirty="0"/>
              <a:t>а) органи законодавчої влади (парламентський контроль);</a:t>
            </a:r>
          </a:p>
          <a:p>
            <a:r>
              <a:rPr lang="uk-UA" dirty="0"/>
              <a:t>б) органи виконавчої влади (адміністративний контроль);</a:t>
            </a:r>
          </a:p>
          <a:p>
            <a:r>
              <a:rPr lang="uk-UA" dirty="0"/>
              <a:t>– загальний контроль</a:t>
            </a:r>
          </a:p>
          <a:p>
            <a:r>
              <a:rPr lang="uk-UA" dirty="0"/>
              <a:t>– спеціалізований контроль;</a:t>
            </a:r>
          </a:p>
          <a:p>
            <a:r>
              <a:rPr lang="uk-UA" dirty="0"/>
              <a:t>в) органи судової влади (судовий контроль);</a:t>
            </a:r>
          </a:p>
          <a:p>
            <a:pPr lvl="0"/>
            <a:r>
              <a:rPr lang="uk-UA" dirty="0"/>
              <a:t>Органи місцевого самоврядування (муніципальний контроль);</a:t>
            </a:r>
          </a:p>
          <a:p>
            <a:pPr lvl="0"/>
            <a:r>
              <a:rPr lang="uk-UA" dirty="0"/>
              <a:t>Контроль власника;</a:t>
            </a:r>
          </a:p>
          <a:p>
            <a:pPr lvl="0"/>
            <a:r>
              <a:rPr lang="uk-UA" dirty="0"/>
              <a:t>Незалежний аудиторський контроль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074204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8310" y="5734373"/>
            <a:ext cx="10432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/>
              <a:t>Рис. 1.11.</a:t>
            </a:r>
            <a:r>
              <a:rPr lang="uk-UA" dirty="0"/>
              <a:t> Систематизація поглядів щодо предмету фінансового </a:t>
            </a:r>
            <a:br>
              <a:rPr lang="uk-UA" dirty="0"/>
            </a:br>
            <a:r>
              <a:rPr lang="uk-UA" dirty="0"/>
              <a:t>контролю як практичної діяльності</a:t>
            </a:r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0613" y="408235"/>
            <a:ext cx="6400804" cy="495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310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0858" y="5756366"/>
            <a:ext cx="10284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/>
              <a:t>Рис. 1.8. Предмет фінансового контролю як прикладної діяльності, адаптований до рівня економічних систем</a:t>
            </a:r>
            <a:endParaRPr lang="uk-UA" dirty="0"/>
          </a:p>
          <a:p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7928" y="598760"/>
            <a:ext cx="8771694" cy="452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7161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7018" y="299332"/>
            <a:ext cx="9466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/>
              <a:t>Об’єктами ДФК є </a:t>
            </a:r>
            <a:r>
              <a:rPr lang="uk-UA" sz="2000" dirty="0"/>
              <a:t>операції з фінансовими ресурсами, які здійснюються суб’єктами господарювання, порядок використання яких визначено законодавством.</a:t>
            </a:r>
          </a:p>
          <a:p>
            <a:endParaRPr lang="uk-UA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27018" y="1225689"/>
            <a:ext cx="1053737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/>
              <a:t>Класифікація</a:t>
            </a:r>
            <a:r>
              <a:rPr lang="ru-RU" sz="2000" b="1" dirty="0"/>
              <a:t> контролю</a:t>
            </a:r>
            <a:r>
              <a:rPr lang="ru-RU" sz="2000" b="1" dirty="0" smtClean="0"/>
              <a:t>:</a:t>
            </a:r>
          </a:p>
          <a:p>
            <a:pPr algn="ctr"/>
            <a:endParaRPr lang="uk-UA" sz="2000" dirty="0"/>
          </a:p>
          <a:p>
            <a:r>
              <a:rPr lang="ru-RU" sz="2000" dirty="0"/>
              <a:t>1. За </a:t>
            </a:r>
            <a:r>
              <a:rPr lang="ru-RU" sz="2000" dirty="0" err="1"/>
              <a:t>повнотою</a:t>
            </a:r>
            <a:r>
              <a:rPr lang="ru-RU" sz="2000" dirty="0"/>
              <a:t> </a:t>
            </a:r>
            <a:r>
              <a:rPr lang="ru-RU" sz="2000" dirty="0" err="1"/>
              <a:t>охоплення</a:t>
            </a:r>
            <a:r>
              <a:rPr lang="ru-RU" sz="2000" dirty="0"/>
              <a:t> </a:t>
            </a:r>
            <a:r>
              <a:rPr lang="ru-RU" sz="2000" dirty="0" err="1"/>
              <a:t>підприємств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контролюється</a:t>
            </a:r>
            <a:r>
              <a:rPr lang="ru-RU" sz="2000" dirty="0"/>
              <a:t>: </a:t>
            </a:r>
            <a:endParaRPr lang="ru-RU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 smtClean="0"/>
              <a:t>повний</a:t>
            </a:r>
            <a:r>
              <a:rPr lang="ru-RU" sz="2000" dirty="0"/>
              <a:t>; </a:t>
            </a:r>
            <a:r>
              <a:rPr lang="ru-RU" sz="2000" dirty="0" err="1"/>
              <a:t>частковий</a:t>
            </a:r>
            <a:r>
              <a:rPr lang="ru-RU" sz="2000" dirty="0"/>
              <a:t>; </a:t>
            </a:r>
            <a:r>
              <a:rPr lang="ru-RU" sz="2000" dirty="0" err="1"/>
              <a:t>наскрізний</a:t>
            </a:r>
            <a:r>
              <a:rPr lang="ru-RU" sz="2000" dirty="0"/>
              <a:t>.</a:t>
            </a:r>
            <a:endParaRPr lang="uk-UA" sz="2000" dirty="0"/>
          </a:p>
          <a:p>
            <a:r>
              <a:rPr lang="ru-RU" sz="2000" dirty="0"/>
              <a:t>2. За </a:t>
            </a:r>
            <a:r>
              <a:rPr lang="ru-RU" sz="2000" dirty="0" err="1"/>
              <a:t>повнотою</a:t>
            </a:r>
            <a:r>
              <a:rPr lang="ru-RU" sz="2000" dirty="0"/>
              <a:t> </a:t>
            </a:r>
            <a:r>
              <a:rPr lang="ru-RU" sz="2000" dirty="0" err="1"/>
              <a:t>вивчення</a:t>
            </a:r>
            <a:r>
              <a:rPr lang="ru-RU" sz="2000" dirty="0"/>
              <a:t> </a:t>
            </a:r>
            <a:r>
              <a:rPr lang="ru-RU" sz="2000" dirty="0" err="1"/>
              <a:t>господарських</a:t>
            </a:r>
            <a:r>
              <a:rPr lang="ru-RU" sz="2000" dirty="0"/>
              <a:t> </a:t>
            </a:r>
            <a:r>
              <a:rPr lang="ru-RU" sz="2000" dirty="0" err="1"/>
              <a:t>процесів</a:t>
            </a:r>
            <a:r>
              <a:rPr lang="ru-RU" sz="2000" dirty="0"/>
              <a:t>: </a:t>
            </a:r>
            <a:endParaRPr lang="ru-RU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 smtClean="0"/>
              <a:t>суцільний</a:t>
            </a:r>
            <a:r>
              <a:rPr lang="ru-RU" sz="2000" dirty="0"/>
              <a:t>; </a:t>
            </a:r>
            <a:r>
              <a:rPr lang="ru-RU" sz="2000" dirty="0" err="1"/>
              <a:t>вибірковий</a:t>
            </a:r>
            <a:r>
              <a:rPr lang="ru-RU" sz="2000" dirty="0"/>
              <a:t>; </a:t>
            </a:r>
            <a:r>
              <a:rPr lang="ru-RU" sz="2000" dirty="0" err="1"/>
              <a:t>комбінований</a:t>
            </a:r>
            <a:r>
              <a:rPr lang="ru-RU" sz="2000" dirty="0"/>
              <a:t>.</a:t>
            </a:r>
            <a:endParaRPr lang="uk-UA" sz="2000" dirty="0"/>
          </a:p>
          <a:p>
            <a:r>
              <a:rPr lang="ru-RU" sz="2000" dirty="0"/>
              <a:t>3. За методами </a:t>
            </a:r>
            <a:r>
              <a:rPr lang="ru-RU" sz="2000" dirty="0" err="1"/>
              <a:t>здійснення</a:t>
            </a:r>
            <a:r>
              <a:rPr lang="ru-RU" sz="20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 err="1"/>
              <a:t>перевірка</a:t>
            </a:r>
            <a:r>
              <a:rPr lang="ru-RU" sz="2000" dirty="0"/>
              <a:t>; аудит; </a:t>
            </a:r>
            <a:r>
              <a:rPr lang="ru-RU" sz="2000" dirty="0" err="1"/>
              <a:t>обстеження</a:t>
            </a:r>
            <a:r>
              <a:rPr lang="ru-RU" sz="2000" dirty="0"/>
              <a:t>; </a:t>
            </a:r>
            <a:r>
              <a:rPr lang="ru-RU" sz="2000" dirty="0" err="1"/>
              <a:t>економічний</a:t>
            </a:r>
            <a:r>
              <a:rPr lang="ru-RU" sz="2000" dirty="0"/>
              <a:t> </a:t>
            </a:r>
            <a:r>
              <a:rPr lang="ru-RU" sz="2000" dirty="0" err="1"/>
              <a:t>аналіз</a:t>
            </a:r>
            <a:r>
              <a:rPr lang="ru-RU" sz="2000" dirty="0"/>
              <a:t>; </a:t>
            </a:r>
            <a:r>
              <a:rPr lang="ru-RU" sz="2000" dirty="0" err="1"/>
              <a:t>інвентаризація</a:t>
            </a:r>
            <a:r>
              <a:rPr lang="ru-RU" sz="2000" dirty="0"/>
              <a:t>; </a:t>
            </a:r>
            <a:r>
              <a:rPr lang="ru-RU" sz="2000" dirty="0" err="1"/>
              <a:t>ревізія</a:t>
            </a:r>
            <a:r>
              <a:rPr lang="ru-RU" sz="2000" dirty="0"/>
              <a:t>.</a:t>
            </a:r>
            <a:endParaRPr lang="uk-UA" sz="2000" dirty="0"/>
          </a:p>
          <a:p>
            <a:r>
              <a:rPr lang="ru-RU" sz="2000" dirty="0"/>
              <a:t>4. За статусом </a:t>
            </a:r>
            <a:r>
              <a:rPr lang="ru-RU" sz="2000" dirty="0" err="1"/>
              <a:t>здійснення</a:t>
            </a:r>
            <a:r>
              <a:rPr lang="ru-RU" sz="2000" dirty="0"/>
              <a:t>: </a:t>
            </a:r>
            <a:endParaRPr lang="ru-RU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 smtClean="0"/>
              <a:t>державний</a:t>
            </a:r>
            <a:r>
              <a:rPr lang="ru-RU" sz="2000" dirty="0"/>
              <a:t>; </a:t>
            </a:r>
            <a:r>
              <a:rPr lang="ru-RU" sz="2000" dirty="0" err="1"/>
              <a:t>муніципальний</a:t>
            </a:r>
            <a:r>
              <a:rPr lang="ru-RU" sz="2000" dirty="0"/>
              <a:t>; контроль </a:t>
            </a:r>
            <a:r>
              <a:rPr lang="ru-RU" sz="2000" dirty="0" err="1"/>
              <a:t>власника</a:t>
            </a:r>
            <a:r>
              <a:rPr lang="ru-RU" sz="2000" dirty="0"/>
              <a:t> (</a:t>
            </a:r>
            <a:r>
              <a:rPr lang="ru-RU" sz="2000" dirty="0" err="1"/>
              <a:t>внутрішній</a:t>
            </a:r>
            <a:r>
              <a:rPr lang="ru-RU" sz="2000" dirty="0"/>
              <a:t> </a:t>
            </a:r>
            <a:r>
              <a:rPr lang="ru-RU" sz="2000" dirty="0" err="1"/>
              <a:t>фінансовий</a:t>
            </a:r>
            <a:r>
              <a:rPr lang="ru-RU" sz="2000" dirty="0"/>
              <a:t>); </a:t>
            </a:r>
            <a:r>
              <a:rPr lang="ru-RU" sz="2000" dirty="0" err="1"/>
              <a:t>незалежний</a:t>
            </a:r>
            <a:r>
              <a:rPr lang="ru-RU" sz="2000" dirty="0"/>
              <a:t>, </a:t>
            </a:r>
            <a:r>
              <a:rPr lang="ru-RU" sz="2000" dirty="0" err="1"/>
              <a:t>суспільний</a:t>
            </a:r>
            <a:endParaRPr lang="uk-UA" sz="2000" dirty="0"/>
          </a:p>
          <a:p>
            <a:r>
              <a:rPr lang="ru-RU" sz="2000" dirty="0"/>
              <a:t>5. По </a:t>
            </a:r>
            <a:r>
              <a:rPr lang="ru-RU" sz="2000" dirty="0" err="1"/>
              <a:t>відношенню</a:t>
            </a:r>
            <a:r>
              <a:rPr lang="ru-RU" sz="2000" dirty="0"/>
              <a:t> до </a:t>
            </a:r>
            <a:r>
              <a:rPr lang="ru-RU" sz="2000" dirty="0" err="1"/>
              <a:t>господарюючого</a:t>
            </a:r>
            <a:r>
              <a:rPr lang="ru-RU" sz="2000" dirty="0"/>
              <a:t> </a:t>
            </a:r>
            <a:r>
              <a:rPr lang="ru-RU" sz="2000" dirty="0" err="1"/>
              <a:t>суб’єкта</a:t>
            </a:r>
            <a:r>
              <a:rPr lang="ru-RU" sz="2000" dirty="0"/>
              <a:t>: </a:t>
            </a:r>
            <a:endParaRPr lang="ru-RU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 smtClean="0"/>
              <a:t>зовнішній</a:t>
            </a:r>
            <a:r>
              <a:rPr lang="ru-RU" sz="2000" dirty="0"/>
              <a:t>; </a:t>
            </a:r>
            <a:r>
              <a:rPr lang="ru-RU" sz="2000" dirty="0" err="1"/>
              <a:t>внутрішній</a:t>
            </a:r>
            <a:r>
              <a:rPr lang="ru-RU" sz="2000" dirty="0"/>
              <a:t>.</a:t>
            </a:r>
            <a:endParaRPr lang="uk-UA" sz="2000" dirty="0"/>
          </a:p>
          <a:p>
            <a:r>
              <a:rPr lang="ru-RU" sz="2000" dirty="0"/>
              <a:t>6. </a:t>
            </a:r>
            <a:r>
              <a:rPr lang="ru-RU" sz="2000" dirty="0" err="1"/>
              <a:t>Залежно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об’єкту</a:t>
            </a:r>
            <a:r>
              <a:rPr lang="ru-RU" sz="2000" dirty="0"/>
              <a:t> контролю: </a:t>
            </a:r>
            <a:endParaRPr lang="ru-RU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err="1" smtClean="0"/>
              <a:t>документальний</a:t>
            </a:r>
            <a:r>
              <a:rPr lang="ru-RU" sz="2000" dirty="0"/>
              <a:t>; </a:t>
            </a:r>
            <a:r>
              <a:rPr lang="ru-RU" sz="2000" dirty="0" err="1"/>
              <a:t>фактичний</a:t>
            </a:r>
            <a:r>
              <a:rPr lang="ru-RU" sz="2000" dirty="0"/>
              <a:t>.</a:t>
            </a:r>
            <a:endParaRPr lang="uk-UA" sz="2000" dirty="0"/>
          </a:p>
          <a:p>
            <a:r>
              <a:rPr lang="ru-RU" sz="2000" dirty="0"/>
              <a:t>7. За </a:t>
            </a:r>
            <a:r>
              <a:rPr lang="ru-RU" sz="2000" dirty="0" err="1"/>
              <a:t>етапами</a:t>
            </a:r>
            <a:r>
              <a:rPr lang="ru-RU" sz="2000" dirty="0"/>
              <a:t> контролю</a:t>
            </a:r>
            <a:r>
              <a:rPr lang="ru-RU" sz="20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 err="1"/>
              <a:t>попередній</a:t>
            </a:r>
            <a:r>
              <a:rPr lang="ru-RU" sz="2000" dirty="0"/>
              <a:t>; </a:t>
            </a:r>
            <a:r>
              <a:rPr lang="ru-RU" sz="2000" dirty="0" err="1"/>
              <a:t>поточний</a:t>
            </a:r>
            <a:r>
              <a:rPr lang="ru-RU" sz="2000" dirty="0"/>
              <a:t>; </a:t>
            </a:r>
            <a:r>
              <a:rPr lang="ru-RU" sz="2000" dirty="0" err="1"/>
              <a:t>наступний</a:t>
            </a:r>
            <a:r>
              <a:rPr lang="ru-RU" sz="2000" dirty="0"/>
              <a:t>.</a:t>
            </a:r>
            <a:endParaRPr lang="uk-UA" sz="2000" dirty="0"/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2313809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25747" y="956603"/>
            <a:ext cx="8370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7588" y="685800"/>
            <a:ext cx="50768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23950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505243" y="576775"/>
            <a:ext cx="998806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Попередній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контроль,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матеріальними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ресурсами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активами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упередження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бюджетного,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 algn="just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Поточний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контроль,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активами за оперативною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виконуються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управлінські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контролю.</a:t>
            </a:r>
          </a:p>
          <a:p>
            <a:pPr algn="just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ретроспективний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контроль,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контролю по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закінченню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активами за результатами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та/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закінченню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деякого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часу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новлено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64588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47445" y="889844"/>
            <a:ext cx="1003026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Документальний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суть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достовірність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первинної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документації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регістрів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знайшла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бухгалтерському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оперативному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статистичному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Фактичний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установленні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дійсного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реального стану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лічбою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зважуванням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вимірюванням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лабораторним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аналізом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фактичного контролю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готівкою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матеріальні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готову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183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89649" y="745588"/>
            <a:ext cx="994585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just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визначеними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Конституцією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незалежними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конституційними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органами у межах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конституційних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гілки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внутрішньовідомчий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внутрішньогосподарський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Внутрішньовідомчий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проводиться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міністерствами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відомствами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органами державного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підвідомчих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тематичних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Внутрішньогосподарський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власниками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апаратом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підприємницьких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структур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діючого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цехів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бригад,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дільниць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підрозділів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5279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59987" y="309489"/>
            <a:ext cx="972077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 формами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аудит;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тематичні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камеральні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експертизи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службове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розслідування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слідство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Ревізія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форма документального контролю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фінансово-господарською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установи,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достовірністю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документального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викриття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недостач,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розтрат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привласнень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крадіжок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попередження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зловживань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наслідками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організаційними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планові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заздалегідь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розроблених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затверджених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позапланові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строки,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затвердженим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планом (у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стихійного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лиха,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незадовільної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ємства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взаємопов’язаних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0300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02191" y="633046"/>
            <a:ext cx="998806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Аудит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форма контролю,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незалежною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експертизою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балансів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Мета аудиту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підтвердити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достовірність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перевірити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ведеться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бухгалтерський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чинними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нормативно-правовими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положеннями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Тематична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форма контролю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те-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матичних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Камеральні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форма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контролю, яку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органах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одержанні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перевірці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експертиза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форма державного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контр-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олю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законодавчих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підготовку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обґрунтованих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висновків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пропозиції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для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експертного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19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5989" y="914400"/>
            <a:ext cx="101716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arenR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Службове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розслідування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форма контролю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працівниками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обов’язків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нормативно-правових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регулюють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Проводиться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спеціальною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комісією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наказом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керівника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крадіжок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нестач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втрат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Слідство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як форма контролю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процесуальні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установлюється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провина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посадових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пов’язаних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присвоєнням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безгосподарністю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службовими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зловживаннями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4986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0886555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460</TotalTime>
  <Words>634</Words>
  <Application>Microsoft Office PowerPoint</Application>
  <PresentationFormat>Произвольный</PresentationFormat>
  <Paragraphs>59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Легкий дым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Прохорчук Наталія Олегівна</dc:creator>
  <cp:lastModifiedBy>User</cp:lastModifiedBy>
  <cp:revision>51</cp:revision>
  <dcterms:created xsi:type="dcterms:W3CDTF">2020-10-09T11:00:36Z</dcterms:created>
  <dcterms:modified xsi:type="dcterms:W3CDTF">2022-06-12T17:45:23Z</dcterms:modified>
</cp:coreProperties>
</file>