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sldIdLst>
    <p:sldId id="256" r:id="rId2"/>
    <p:sldId id="257" r:id="rId3"/>
    <p:sldId id="258" r:id="rId4"/>
    <p:sldId id="31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8" r:id="rId29"/>
    <p:sldId id="282" r:id="rId30"/>
    <p:sldId id="286" r:id="rId31"/>
    <p:sldId id="283" r:id="rId32"/>
    <p:sldId id="284" r:id="rId33"/>
    <p:sldId id="285" r:id="rId34"/>
    <p:sldId id="287" r:id="rId35"/>
    <p:sldId id="289" r:id="rId36"/>
    <p:sldId id="314" r:id="rId37"/>
    <p:sldId id="292" r:id="rId38"/>
    <p:sldId id="315" r:id="rId39"/>
    <p:sldId id="293" r:id="rId40"/>
    <p:sldId id="290" r:id="rId41"/>
    <p:sldId id="291" r:id="rId42"/>
    <p:sldId id="294" r:id="rId43"/>
    <p:sldId id="296" r:id="rId44"/>
    <p:sldId id="298" r:id="rId45"/>
    <p:sldId id="300" r:id="rId46"/>
    <p:sldId id="301" r:id="rId47"/>
    <p:sldId id="302" r:id="rId48"/>
    <p:sldId id="303" r:id="rId49"/>
    <p:sldId id="304" r:id="rId50"/>
    <p:sldId id="305" r:id="rId51"/>
    <p:sldId id="306" r:id="rId52"/>
    <p:sldId id="316" r:id="rId53"/>
    <p:sldId id="307" r:id="rId54"/>
    <p:sldId id="308" r:id="rId55"/>
    <p:sldId id="309" r:id="rId56"/>
    <p:sldId id="310" r:id="rId57"/>
    <p:sldId id="311" r:id="rId58"/>
    <p:sldId id="297" r:id="rId59"/>
    <p:sldId id="299" r:id="rId60"/>
    <p:sldId id="312" r:id="rId61"/>
    <p:sldId id="313" r:id="rId62"/>
    <p:sldId id="318" r:id="rId63"/>
    <p:sldId id="319" r:id="rId64"/>
    <p:sldId id="320" r:id="rId65"/>
    <p:sldId id="321" r:id="rId66"/>
    <p:sldId id="322" r:id="rId67"/>
    <p:sldId id="323" r:id="rId68"/>
    <p:sldId id="324" r:id="rId69"/>
    <p:sldId id="325" r:id="rId70"/>
    <p:sldId id="295" r:id="rId71"/>
    <p:sldId id="326" r:id="rId72"/>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66FFCC"/>
    <a:srgbClr val="E6E6E6"/>
    <a:srgbClr val="F8FB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Помір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Світли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Світли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Світли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A107856-5554-42FB-B03E-39F5DBC370BA}" styleName="Помір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Без стилю та сі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Без стилю та сітки таблиці">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62" y="3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B167CC28-0045-4B67-8AAC-7AF23717425D}" type="datetimeFigureOut">
              <a:rPr lang="uk-UA" smtClean="0"/>
              <a:t>10.04.2024</a:t>
            </a:fld>
            <a:endParaRPr lang="uk-UA"/>
          </a:p>
        </p:txBody>
      </p:sp>
      <p:sp>
        <p:nvSpPr>
          <p:cNvPr id="4" name="Місце для зображення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C102584E-44E4-4765-B368-46307F3BCBA0}" type="slidenum">
              <a:rPr lang="uk-UA" smtClean="0"/>
              <a:t>‹№›</a:t>
            </a:fld>
            <a:endParaRPr lang="uk-UA"/>
          </a:p>
        </p:txBody>
      </p:sp>
    </p:spTree>
    <p:extLst>
      <p:ext uri="{BB962C8B-B14F-4D97-AF65-F5344CB8AC3E}">
        <p14:creationId xmlns:p14="http://schemas.microsoft.com/office/powerpoint/2010/main" val="1305708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2514600" y="857250"/>
            <a:ext cx="4114800" cy="2314575"/>
          </a:xfrm>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C102584E-44E4-4765-B368-46307F3BCBA0}" type="slidenum">
              <a:rPr lang="uk-UA" smtClean="0"/>
              <a:t>3</a:t>
            </a:fld>
            <a:endParaRPr lang="uk-UA"/>
          </a:p>
        </p:txBody>
      </p:sp>
    </p:spTree>
    <p:extLst>
      <p:ext uri="{BB962C8B-B14F-4D97-AF65-F5344CB8AC3E}">
        <p14:creationId xmlns:p14="http://schemas.microsoft.com/office/powerpoint/2010/main" val="2956395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2514600" y="857250"/>
            <a:ext cx="4114800" cy="2314575"/>
          </a:xfrm>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C102584E-44E4-4765-B368-46307F3BCBA0}" type="slidenum">
              <a:rPr lang="uk-UA" smtClean="0"/>
              <a:t>14</a:t>
            </a:fld>
            <a:endParaRPr lang="uk-UA"/>
          </a:p>
        </p:txBody>
      </p:sp>
    </p:spTree>
    <p:extLst>
      <p:ext uri="{BB962C8B-B14F-4D97-AF65-F5344CB8AC3E}">
        <p14:creationId xmlns:p14="http://schemas.microsoft.com/office/powerpoint/2010/main" val="2237234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2514600" y="857250"/>
            <a:ext cx="4114800" cy="2314575"/>
          </a:xfrm>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C102584E-44E4-4765-B368-46307F3BCBA0}" type="slidenum">
              <a:rPr lang="uk-UA" smtClean="0"/>
              <a:t>32</a:t>
            </a:fld>
            <a:endParaRPr lang="uk-UA"/>
          </a:p>
        </p:txBody>
      </p:sp>
    </p:spTree>
    <p:extLst>
      <p:ext uri="{BB962C8B-B14F-4D97-AF65-F5344CB8AC3E}">
        <p14:creationId xmlns:p14="http://schemas.microsoft.com/office/powerpoint/2010/main" val="3071633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3" y="758952"/>
            <a:ext cx="9418320" cy="4041648"/>
          </a:xfrm>
        </p:spPr>
        <p:txBody>
          <a:bodyPr anchor="b">
            <a:normAutofit/>
          </a:bodyPr>
          <a:lstStyle>
            <a:lvl1pPr algn="l">
              <a:lnSpc>
                <a:spcPct val="85000"/>
              </a:lnSpc>
              <a:defRPr sz="7200" baseline="0">
                <a:solidFill>
                  <a:schemeClr val="tx1"/>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261873" y="4800600"/>
            <a:ext cx="9418320" cy="1691640"/>
          </a:xfrm>
        </p:spPr>
        <p:txBody>
          <a:bodyPr>
            <a:normAutofit/>
          </a:bodyPr>
          <a:lstStyle>
            <a:lvl1pPr marL="0" indent="0" algn="l">
              <a:buNone/>
              <a:defRPr sz="2201" baseline="0">
                <a:solidFill>
                  <a:schemeClr val="tx1">
                    <a:lumMod val="75000"/>
                  </a:schemeClr>
                </a:solidFill>
              </a:defRPr>
            </a:lvl1pPr>
            <a:lvl2pPr marL="457206" indent="0" algn="ctr">
              <a:buNone/>
              <a:defRPr sz="2201"/>
            </a:lvl2pPr>
            <a:lvl3pPr marL="914411" indent="0" algn="ctr">
              <a:buNone/>
              <a:defRPr sz="2201"/>
            </a:lvl3pPr>
            <a:lvl4pPr marL="1371617" indent="0" algn="ctr">
              <a:buNone/>
              <a:defRPr sz="2000"/>
            </a:lvl4pPr>
            <a:lvl5pPr marL="1828823" indent="0" algn="ctr">
              <a:buNone/>
              <a:defRPr sz="2000"/>
            </a:lvl5pPr>
            <a:lvl6pPr marL="2286029" indent="0" algn="ctr">
              <a:buNone/>
              <a:defRPr sz="2000"/>
            </a:lvl6pPr>
            <a:lvl7pPr marL="2743234" indent="0" algn="ctr">
              <a:buNone/>
              <a:defRPr sz="2000"/>
            </a:lvl7pPr>
            <a:lvl8pPr marL="3200440" indent="0" algn="ctr">
              <a:buNone/>
              <a:defRPr sz="2000"/>
            </a:lvl8pPr>
            <a:lvl9pPr marL="3657646" indent="0" algn="ctr">
              <a:buNone/>
              <a:defRPr sz="20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5023FF7D-7D6B-4D2B-8F8E-5A1D9C13AE94}" type="datetimeFigureOut">
              <a:rPr lang="uk-UA" smtClean="0"/>
              <a:t>10.04.2024</a:t>
            </a:fld>
            <a:endParaRPr lang="uk-UA"/>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uk-UA"/>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6A8A191A-2BD9-4201-AB0E-E761103CE9DD}" type="slidenum">
              <a:rPr lang="uk-UA" smtClean="0"/>
              <a:t>‹№›</a:t>
            </a:fld>
            <a:endParaRPr lang="uk-UA"/>
          </a:p>
        </p:txBody>
      </p:sp>
      <p:sp>
        <p:nvSpPr>
          <p:cNvPr id="7" name="Rectangle 6"/>
          <p:cNvSpPr/>
          <p:nvPr/>
        </p:nvSpPr>
        <p:spPr>
          <a:xfrm>
            <a:off x="1"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2514013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5023FF7D-7D6B-4D2B-8F8E-5A1D9C13AE94}" type="datetimeFigureOut">
              <a:rPr lang="uk-UA" smtClean="0"/>
              <a:t>10.04.2024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A8A191A-2BD9-4201-AB0E-E761103CE9DD}" type="slidenum">
              <a:rPr lang="uk-UA" smtClean="0"/>
              <a:t>‹№›</a:t>
            </a:fld>
            <a:endParaRPr lang="uk-UA"/>
          </a:p>
        </p:txBody>
      </p:sp>
    </p:spTree>
    <p:extLst>
      <p:ext uri="{BB962C8B-B14F-4D97-AF65-F5344CB8AC3E}">
        <p14:creationId xmlns:p14="http://schemas.microsoft.com/office/powerpoint/2010/main" val="145957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1" y="381000"/>
            <a:ext cx="2476500" cy="5897562"/>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5023FF7D-7D6B-4D2B-8F8E-5A1D9C13AE94}" type="datetimeFigureOut">
              <a:rPr lang="uk-UA" smtClean="0"/>
              <a:t>10.04.2024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A8A191A-2BD9-4201-AB0E-E761103CE9DD}" type="slidenum">
              <a:rPr lang="uk-UA" smtClean="0"/>
              <a:t>‹№›</a:t>
            </a:fld>
            <a:endParaRPr lang="uk-UA"/>
          </a:p>
        </p:txBody>
      </p:sp>
    </p:spTree>
    <p:extLst>
      <p:ext uri="{BB962C8B-B14F-4D97-AF65-F5344CB8AC3E}">
        <p14:creationId xmlns:p14="http://schemas.microsoft.com/office/powerpoint/2010/main" val="1222853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5023FF7D-7D6B-4D2B-8F8E-5A1D9C13AE94}" type="datetimeFigureOut">
              <a:rPr lang="uk-UA" smtClean="0"/>
              <a:t>10.04.2024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A8A191A-2BD9-4201-AB0E-E761103CE9DD}" type="slidenum">
              <a:rPr lang="uk-UA" smtClean="0"/>
              <a:t>‹№›</a:t>
            </a:fld>
            <a:endParaRPr lang="uk-UA"/>
          </a:p>
        </p:txBody>
      </p:sp>
    </p:spTree>
    <p:extLst>
      <p:ext uri="{BB962C8B-B14F-4D97-AF65-F5344CB8AC3E}">
        <p14:creationId xmlns:p14="http://schemas.microsoft.com/office/powerpoint/2010/main" val="3670546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261873" y="758952"/>
            <a:ext cx="9418320" cy="4041648"/>
          </a:xfrm>
        </p:spPr>
        <p:txBody>
          <a:bodyPr anchor="b">
            <a:normAutofit/>
          </a:bodyPr>
          <a:lstStyle>
            <a:lvl1pPr>
              <a:lnSpc>
                <a:spcPct val="85000"/>
              </a:lnSpc>
              <a:defRPr sz="7200" b="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61873" y="4800600"/>
            <a:ext cx="9418320" cy="1691640"/>
          </a:xfrm>
        </p:spPr>
        <p:txBody>
          <a:bodyPr anchor="t">
            <a:normAutofit/>
          </a:bodyPr>
          <a:lstStyle>
            <a:lvl1pPr marL="0" indent="0">
              <a:buNone/>
              <a:defRPr sz="2201">
                <a:solidFill>
                  <a:schemeClr val="tx1">
                    <a:lumMod val="65000"/>
                    <a:lumOff val="35000"/>
                  </a:schemeClr>
                </a:solidFill>
              </a:defRPr>
            </a:lvl1pPr>
            <a:lvl2pPr marL="457206" indent="0">
              <a:buNone/>
              <a:defRPr sz="1801">
                <a:solidFill>
                  <a:schemeClr val="tx1">
                    <a:tint val="75000"/>
                  </a:schemeClr>
                </a:solidFill>
              </a:defRPr>
            </a:lvl2pPr>
            <a:lvl3pPr marL="914411" indent="0">
              <a:buNone/>
              <a:defRPr sz="1600">
                <a:solidFill>
                  <a:schemeClr val="tx1">
                    <a:tint val="75000"/>
                  </a:schemeClr>
                </a:solidFill>
              </a:defRPr>
            </a:lvl3pPr>
            <a:lvl4pPr marL="1371617" indent="0">
              <a:buNone/>
              <a:defRPr sz="1401">
                <a:solidFill>
                  <a:schemeClr val="tx1">
                    <a:tint val="75000"/>
                  </a:schemeClr>
                </a:solidFill>
              </a:defRPr>
            </a:lvl4pPr>
            <a:lvl5pPr marL="1828823" indent="0">
              <a:buNone/>
              <a:defRPr sz="1401">
                <a:solidFill>
                  <a:schemeClr val="tx1">
                    <a:tint val="75000"/>
                  </a:schemeClr>
                </a:solidFill>
              </a:defRPr>
            </a:lvl5pPr>
            <a:lvl6pPr marL="2286029" indent="0">
              <a:buNone/>
              <a:defRPr sz="1401">
                <a:solidFill>
                  <a:schemeClr val="tx1">
                    <a:tint val="75000"/>
                  </a:schemeClr>
                </a:solidFill>
              </a:defRPr>
            </a:lvl6pPr>
            <a:lvl7pPr marL="2743234" indent="0">
              <a:buNone/>
              <a:defRPr sz="1401">
                <a:solidFill>
                  <a:schemeClr val="tx1">
                    <a:tint val="75000"/>
                  </a:schemeClr>
                </a:solidFill>
              </a:defRPr>
            </a:lvl7pPr>
            <a:lvl8pPr marL="3200440" indent="0">
              <a:buNone/>
              <a:defRPr sz="1401">
                <a:solidFill>
                  <a:schemeClr val="tx1">
                    <a:tint val="75000"/>
                  </a:schemeClr>
                </a:solidFill>
              </a:defRPr>
            </a:lvl8pPr>
            <a:lvl9pPr marL="3657646" indent="0">
              <a:buNone/>
              <a:defRPr sz="1401">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5023FF7D-7D6B-4D2B-8F8E-5A1D9C13AE94}" type="datetimeFigureOut">
              <a:rPr lang="uk-UA" smtClean="0"/>
              <a:t>10.04.2024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A8A191A-2BD9-4201-AB0E-E761103CE9DD}" type="slidenum">
              <a:rPr lang="uk-UA" smtClean="0"/>
              <a:t>‹№›</a:t>
            </a:fld>
            <a:endParaRPr lang="uk-UA"/>
          </a:p>
        </p:txBody>
      </p:sp>
      <p:sp>
        <p:nvSpPr>
          <p:cNvPr id="7" name="Rectangle 6"/>
          <p:cNvSpPr/>
          <p:nvPr/>
        </p:nvSpPr>
        <p:spPr>
          <a:xfrm>
            <a:off x="1"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47321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261873" y="1828801"/>
            <a:ext cx="4480560" cy="4351337"/>
          </a:xfrm>
        </p:spPr>
        <p:txBody>
          <a:bodyPr/>
          <a:lstStyle>
            <a:lvl1pPr>
              <a:defRPr sz="1801"/>
            </a:lvl1pPr>
            <a:lvl2pPr>
              <a:defRPr sz="1600"/>
            </a:lvl2pPr>
            <a:lvl3pPr>
              <a:defRPr sz="1401"/>
            </a:lvl3pPr>
            <a:lvl4pPr>
              <a:defRPr sz="1401"/>
            </a:lvl4pPr>
            <a:lvl5pPr>
              <a:defRPr sz="1401"/>
            </a:lvl5pPr>
            <a:lvl6pPr>
              <a:defRPr sz="1401"/>
            </a:lvl6pPr>
            <a:lvl7pPr>
              <a:defRPr sz="1401"/>
            </a:lvl7pPr>
            <a:lvl8pPr>
              <a:defRPr sz="1401"/>
            </a:lvl8pPr>
            <a:lvl9pPr>
              <a:defRPr sz="1401"/>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26481" y="1828801"/>
            <a:ext cx="4480560" cy="4351337"/>
          </a:xfrm>
        </p:spPr>
        <p:txBody>
          <a:bodyPr/>
          <a:lstStyle>
            <a:lvl1pPr>
              <a:defRPr sz="1801"/>
            </a:lvl1pPr>
            <a:lvl2pPr>
              <a:defRPr sz="1600"/>
            </a:lvl2pPr>
            <a:lvl3pPr>
              <a:defRPr sz="1401"/>
            </a:lvl3pPr>
            <a:lvl4pPr>
              <a:defRPr sz="1401"/>
            </a:lvl4pPr>
            <a:lvl5pPr>
              <a:defRPr sz="1401"/>
            </a:lvl5pPr>
            <a:lvl6pPr>
              <a:defRPr sz="1401"/>
            </a:lvl6pPr>
            <a:lvl7pPr>
              <a:defRPr sz="1401"/>
            </a:lvl7pPr>
            <a:lvl8pPr>
              <a:defRPr sz="1401"/>
            </a:lvl8pPr>
            <a:lvl9pPr>
              <a:defRPr sz="1401"/>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5023FF7D-7D6B-4D2B-8F8E-5A1D9C13AE94}" type="datetimeFigureOut">
              <a:rPr lang="uk-UA" smtClean="0"/>
              <a:t>10.04.2024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A8A191A-2BD9-4201-AB0E-E761103CE9DD}" type="slidenum">
              <a:rPr lang="uk-UA" smtClean="0"/>
              <a:t>‹№›</a:t>
            </a:fld>
            <a:endParaRPr lang="uk-UA"/>
          </a:p>
        </p:txBody>
      </p:sp>
    </p:spTree>
    <p:extLst>
      <p:ext uri="{BB962C8B-B14F-4D97-AF65-F5344CB8AC3E}">
        <p14:creationId xmlns:p14="http://schemas.microsoft.com/office/powerpoint/2010/main" val="2431610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61873" y="1713655"/>
            <a:ext cx="4480560" cy="731520"/>
          </a:xfrm>
        </p:spPr>
        <p:txBody>
          <a:bodyPr anchor="b">
            <a:normAutofit/>
          </a:bodyPr>
          <a:lstStyle>
            <a:lvl1pPr marL="0" indent="0">
              <a:spcBef>
                <a:spcPts val="0"/>
              </a:spcBef>
              <a:buNone/>
              <a:defRPr sz="2000" b="0">
                <a:solidFill>
                  <a:schemeClr val="tx2"/>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261873" y="2507550"/>
            <a:ext cx="4480560" cy="3664650"/>
          </a:xfrm>
        </p:spPr>
        <p:txBody>
          <a:bodyPr/>
          <a:lstStyle>
            <a:lvl1pPr>
              <a:defRPr sz="1801"/>
            </a:lvl1pPr>
            <a:lvl2pPr>
              <a:defRPr sz="1600"/>
            </a:lvl2pPr>
            <a:lvl3pPr>
              <a:defRPr sz="1401"/>
            </a:lvl3pPr>
            <a:lvl4pPr>
              <a:defRPr sz="1401"/>
            </a:lvl4pPr>
            <a:lvl5pPr>
              <a:defRPr sz="1401"/>
            </a:lvl5pPr>
            <a:lvl6pPr>
              <a:defRPr sz="1401"/>
            </a:lvl6pPr>
            <a:lvl7pPr>
              <a:defRPr sz="1401"/>
            </a:lvl7pPr>
            <a:lvl8pPr>
              <a:defRPr sz="1401"/>
            </a:lvl8pPr>
            <a:lvl9pPr>
              <a:defRPr sz="1401"/>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126481"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marL="0" lvl="0" indent="0" algn="l" defTabSz="914411" rtl="0" eaLnBrk="1" latinLnBrk="0" hangingPunct="1">
              <a:lnSpc>
                <a:spcPct val="90000"/>
              </a:lnSpc>
              <a:spcBef>
                <a:spcPts val="2000"/>
              </a:spcBef>
              <a:buFontTx/>
              <a:buNone/>
            </a:pPr>
            <a:r>
              <a:rPr lang="uk-UA"/>
              <a:t>Клацніть, щоб відредагувати стилі зразків тексту</a:t>
            </a:r>
          </a:p>
        </p:txBody>
      </p:sp>
      <p:sp>
        <p:nvSpPr>
          <p:cNvPr id="6" name="Content Placeholder 5"/>
          <p:cNvSpPr>
            <a:spLocks noGrp="1"/>
          </p:cNvSpPr>
          <p:nvPr>
            <p:ph sz="quarter" idx="4"/>
          </p:nvPr>
        </p:nvSpPr>
        <p:spPr>
          <a:xfrm>
            <a:off x="6126481" y="2507550"/>
            <a:ext cx="4480560" cy="3664650"/>
          </a:xfrm>
        </p:spPr>
        <p:txBody>
          <a:bodyPr/>
          <a:lstStyle>
            <a:lvl1pPr>
              <a:defRPr sz="1801"/>
            </a:lvl1pPr>
            <a:lvl2pPr>
              <a:defRPr sz="1600"/>
            </a:lvl2pPr>
            <a:lvl3pPr>
              <a:defRPr sz="1401"/>
            </a:lvl3pPr>
            <a:lvl4pPr>
              <a:defRPr sz="1401"/>
            </a:lvl4pPr>
            <a:lvl5pPr>
              <a:defRPr sz="1401"/>
            </a:lvl5pPr>
            <a:lvl6pPr>
              <a:defRPr sz="1401"/>
            </a:lvl6pPr>
            <a:lvl7pPr>
              <a:defRPr sz="1401"/>
            </a:lvl7pPr>
            <a:lvl8pPr>
              <a:defRPr sz="1401"/>
            </a:lvl8pPr>
            <a:lvl9pPr>
              <a:defRPr sz="1401"/>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5023FF7D-7D6B-4D2B-8F8E-5A1D9C13AE94}" type="datetimeFigureOut">
              <a:rPr lang="uk-UA" smtClean="0"/>
              <a:t>10.04.2024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6A8A191A-2BD9-4201-AB0E-E761103CE9DD}" type="slidenum">
              <a:rPr lang="uk-UA" smtClean="0"/>
              <a:t>‹№›</a:t>
            </a:fld>
            <a:endParaRPr lang="uk-UA"/>
          </a:p>
        </p:txBody>
      </p:sp>
    </p:spTree>
    <p:extLst>
      <p:ext uri="{BB962C8B-B14F-4D97-AF65-F5344CB8AC3E}">
        <p14:creationId xmlns:p14="http://schemas.microsoft.com/office/powerpoint/2010/main" val="39117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5023FF7D-7D6B-4D2B-8F8E-5A1D9C13AE94}" type="datetimeFigureOut">
              <a:rPr lang="uk-UA" smtClean="0"/>
              <a:t>10.04.2024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6A8A191A-2BD9-4201-AB0E-E761103CE9DD}" type="slidenum">
              <a:rPr lang="uk-UA" smtClean="0"/>
              <a:t>‹№›</a:t>
            </a:fld>
            <a:endParaRPr lang="uk-UA"/>
          </a:p>
        </p:txBody>
      </p:sp>
    </p:spTree>
    <p:extLst>
      <p:ext uri="{BB962C8B-B14F-4D97-AF65-F5344CB8AC3E}">
        <p14:creationId xmlns:p14="http://schemas.microsoft.com/office/powerpoint/2010/main" val="2040244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23FF7D-7D6B-4D2B-8F8E-5A1D9C13AE94}" type="datetimeFigureOut">
              <a:rPr lang="uk-UA" smtClean="0"/>
              <a:t>10.04.2024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6A8A191A-2BD9-4201-AB0E-E761103CE9DD}" type="slidenum">
              <a:rPr lang="uk-UA" smtClean="0"/>
              <a:t>‹№›</a:t>
            </a:fld>
            <a:endParaRPr lang="uk-UA"/>
          </a:p>
        </p:txBody>
      </p:sp>
    </p:spTree>
    <p:extLst>
      <p:ext uri="{BB962C8B-B14F-4D97-AF65-F5344CB8AC3E}">
        <p14:creationId xmlns:p14="http://schemas.microsoft.com/office/powerpoint/2010/main" val="2079177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841249" y="457201"/>
            <a:ext cx="3200400" cy="1600197"/>
          </a:xfrm>
        </p:spPr>
        <p:txBody>
          <a:bodyPr anchor="b">
            <a:normAutofit/>
          </a:bodyPr>
          <a:lstStyle>
            <a:lvl1pPr>
              <a:defRPr sz="3200" b="0" baseline="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504267" y="685800"/>
            <a:ext cx="6079067" cy="5486400"/>
          </a:xfrm>
        </p:spPr>
        <p:txBody>
          <a:bodyPr/>
          <a:lstStyle>
            <a:lvl1pPr>
              <a:defRPr sz="2000"/>
            </a:lvl1pPr>
            <a:lvl2pPr>
              <a:defRPr sz="1801"/>
            </a:lvl2pPr>
            <a:lvl3pPr>
              <a:defRPr sz="1600"/>
            </a:lvl3pPr>
            <a:lvl4pPr>
              <a:defRPr sz="1401"/>
            </a:lvl4pPr>
            <a:lvl5pPr>
              <a:defRPr sz="1401"/>
            </a:lvl5pPr>
            <a:lvl6pPr>
              <a:defRPr sz="1401"/>
            </a:lvl6pPr>
            <a:lvl7pPr>
              <a:defRPr sz="1401"/>
            </a:lvl7pPr>
            <a:lvl8pPr>
              <a:defRPr sz="1401"/>
            </a:lvl8pPr>
            <a:lvl9pPr>
              <a:defRPr sz="1401"/>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841249" y="2099735"/>
            <a:ext cx="3200400" cy="3810001"/>
          </a:xfrm>
        </p:spPr>
        <p:txBody>
          <a:bodyPr>
            <a:normAutofit/>
          </a:bodyPr>
          <a:lstStyle>
            <a:lvl1pPr marL="0" indent="0">
              <a:lnSpc>
                <a:spcPct val="114000"/>
              </a:lnSpc>
              <a:spcBef>
                <a:spcPts val="800"/>
              </a:spcBef>
              <a:buNone/>
              <a:defRPr sz="1300"/>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5023FF7D-7D6B-4D2B-8F8E-5A1D9C13AE94}" type="datetimeFigureOut">
              <a:rPr lang="uk-UA" smtClean="0"/>
              <a:t>10.04.2024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A8A191A-2BD9-4201-AB0E-E761103CE9DD}" type="slidenum">
              <a:rPr lang="uk-UA" smtClean="0"/>
              <a:t>‹№›</a:t>
            </a:fld>
            <a:endParaRPr lang="uk-UA"/>
          </a:p>
        </p:txBody>
      </p:sp>
    </p:spTree>
    <p:extLst>
      <p:ext uri="{BB962C8B-B14F-4D97-AF65-F5344CB8AC3E}">
        <p14:creationId xmlns:p14="http://schemas.microsoft.com/office/powerpoint/2010/main" val="2971303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8" name="Rectangle 7"/>
          <p:cNvSpPr/>
          <p:nvPr/>
        </p:nvSpPr>
        <p:spPr>
          <a:xfrm>
            <a:off x="1" y="5105400"/>
            <a:ext cx="11292841"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1" cy="914400"/>
          </a:xfrm>
        </p:spPr>
        <p:txBody>
          <a:bodyPr anchor="b">
            <a:normAutofit/>
          </a:bodyPr>
          <a:lstStyle>
            <a:lvl1pPr>
              <a:defRPr sz="2800" b="0">
                <a:solidFill>
                  <a:schemeClr val="bg1"/>
                </a:solidFill>
              </a:defRPr>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 y="1"/>
            <a:ext cx="11292841" cy="5128923"/>
          </a:xfrm>
          <a:solidFill>
            <a:schemeClr val="accent1"/>
          </a:solidFill>
        </p:spPr>
        <p:txBody>
          <a:bodyPr anchor="t"/>
          <a:lstStyle>
            <a:lvl1pPr marL="0" indent="0">
              <a:buNone/>
              <a:defRPr sz="3200">
                <a:solidFill>
                  <a:schemeClr val="bg1"/>
                </a:solidFill>
              </a:defRPr>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914400" y="6108590"/>
            <a:ext cx="9982201"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5023FF7D-7D6B-4D2B-8F8E-5A1D9C13AE94}" type="datetimeFigureOut">
              <a:rPr lang="uk-UA" smtClean="0"/>
              <a:t>10.04.2024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A8A191A-2BD9-4201-AB0E-E761103CE9DD}" type="slidenum">
              <a:rPr lang="uk-UA" smtClean="0"/>
              <a:t>‹№›</a:t>
            </a:fld>
            <a:endParaRPr lang="uk-UA"/>
          </a:p>
        </p:txBody>
      </p:sp>
    </p:spTree>
    <p:extLst>
      <p:ext uri="{BB962C8B-B14F-4D97-AF65-F5344CB8AC3E}">
        <p14:creationId xmlns:p14="http://schemas.microsoft.com/office/powerpoint/2010/main" val="349368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1"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61872" y="1828801"/>
            <a:ext cx="8595360" cy="4351337"/>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rot="16200000">
            <a:off x="10797543" y="998538"/>
            <a:ext cx="1904999" cy="365125"/>
          </a:xfrm>
          <a:prstGeom prst="rect">
            <a:avLst/>
          </a:prstGeom>
        </p:spPr>
        <p:txBody>
          <a:bodyPr vert="horz" lIns="91440" tIns="45720" rIns="91440" bIns="45720" rtlCol="0" anchor="ctr"/>
          <a:lstStyle>
            <a:lvl1pPr algn="r">
              <a:defRPr sz="1051" b="0">
                <a:solidFill>
                  <a:schemeClr val="tx2">
                    <a:lumMod val="20000"/>
                    <a:lumOff val="80000"/>
                  </a:schemeClr>
                </a:solidFill>
              </a:defRPr>
            </a:lvl1pPr>
          </a:lstStyle>
          <a:p>
            <a:fld id="{5023FF7D-7D6B-4D2B-8F8E-5A1D9C13AE94}" type="datetimeFigureOut">
              <a:rPr lang="uk-UA" smtClean="0"/>
              <a:t>10.04.2024</a:t>
            </a:fld>
            <a:endParaRPr lang="uk-UA"/>
          </a:p>
        </p:txBody>
      </p:sp>
      <p:sp>
        <p:nvSpPr>
          <p:cNvPr id="5" name="Footer Placeholder 4"/>
          <p:cNvSpPr>
            <a:spLocks noGrp="1"/>
          </p:cNvSpPr>
          <p:nvPr>
            <p:ph type="ftr" sz="quarter" idx="3"/>
          </p:nvPr>
        </p:nvSpPr>
        <p:spPr>
          <a:xfrm rot="16200000">
            <a:off x="9959343" y="4046538"/>
            <a:ext cx="3581400" cy="365125"/>
          </a:xfrm>
          <a:prstGeom prst="rect">
            <a:avLst/>
          </a:prstGeom>
        </p:spPr>
        <p:txBody>
          <a:bodyPr vert="horz" lIns="91440" tIns="45720" rIns="91440" bIns="45720" rtlCol="0" anchor="ctr"/>
          <a:lstStyle>
            <a:lvl1pPr algn="l">
              <a:defRPr sz="1051">
                <a:solidFill>
                  <a:schemeClr val="tx2">
                    <a:lumMod val="20000"/>
                    <a:lumOff val="80000"/>
                  </a:schemeClr>
                </a:solidFill>
              </a:defRPr>
            </a:lvl1pPr>
          </a:lstStyle>
          <a:p>
            <a:endParaRPr lang="uk-UA"/>
          </a:p>
        </p:txBody>
      </p:sp>
      <p:sp>
        <p:nvSpPr>
          <p:cNvPr id="6" name="Slide Number Placeholder 5"/>
          <p:cNvSpPr>
            <a:spLocks noGrp="1"/>
          </p:cNvSpPr>
          <p:nvPr>
            <p:ph type="sldNum" sz="quarter" idx="4"/>
          </p:nvPr>
        </p:nvSpPr>
        <p:spPr>
          <a:xfrm>
            <a:off x="11292841" y="6172201"/>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6A8A191A-2BD9-4201-AB0E-E761103CE9DD}" type="slidenum">
              <a:rPr lang="uk-UA" smtClean="0"/>
              <a:t>‹№›</a:t>
            </a:fld>
            <a:endParaRPr lang="uk-UA"/>
          </a:p>
        </p:txBody>
      </p:sp>
    </p:spTree>
    <p:extLst>
      <p:ext uri="{BB962C8B-B14F-4D97-AF65-F5344CB8AC3E}">
        <p14:creationId xmlns:p14="http://schemas.microsoft.com/office/powerpoint/2010/main" val="2552515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11"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2" indent="-182882" algn="l" defTabSz="914411" rtl="0" eaLnBrk="1" latinLnBrk="0" hangingPunct="1">
        <a:lnSpc>
          <a:spcPct val="95000"/>
        </a:lnSpc>
        <a:spcBef>
          <a:spcPts val="1401"/>
        </a:spcBef>
        <a:spcAft>
          <a:spcPts val="201"/>
        </a:spcAft>
        <a:buClr>
          <a:schemeClr val="accent1"/>
        </a:buClr>
        <a:buSzPct val="80000"/>
        <a:buFont typeface="Arial" pitchFamily="34" charset="0"/>
        <a:buChar char="•"/>
        <a:defRPr sz="1801" kern="1200" spc="11" baseline="0">
          <a:solidFill>
            <a:schemeClr val="tx1"/>
          </a:solidFill>
          <a:latin typeface="+mn-lt"/>
          <a:ea typeface="+mn-ea"/>
          <a:cs typeface="+mn-cs"/>
        </a:defRPr>
      </a:lvl1pPr>
      <a:lvl2pPr marL="457206" indent="-182882" algn="l" defTabSz="914411"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9" indent="-182882" algn="l" defTabSz="914411" rtl="0" eaLnBrk="1" latinLnBrk="0" hangingPunct="1">
        <a:lnSpc>
          <a:spcPct val="90000"/>
        </a:lnSpc>
        <a:spcBef>
          <a:spcPts val="300"/>
        </a:spcBef>
        <a:spcAft>
          <a:spcPts val="300"/>
        </a:spcAft>
        <a:buClr>
          <a:schemeClr val="accent1"/>
        </a:buClr>
        <a:buFont typeface="Wingdings 2" pitchFamily="18" charset="2"/>
        <a:buChar char=""/>
        <a:defRPr sz="1401" kern="1200">
          <a:solidFill>
            <a:schemeClr val="tx1">
              <a:lumMod val="85000"/>
              <a:lumOff val="15000"/>
            </a:schemeClr>
          </a:solidFill>
          <a:latin typeface="+mn-lt"/>
          <a:ea typeface="+mn-ea"/>
          <a:cs typeface="+mn-cs"/>
        </a:defRPr>
      </a:lvl3pPr>
      <a:lvl4pPr marL="1005853" indent="-182882" algn="l" defTabSz="914411" rtl="0" eaLnBrk="1" latinLnBrk="0" hangingPunct="1">
        <a:lnSpc>
          <a:spcPct val="90000"/>
        </a:lnSpc>
        <a:spcBef>
          <a:spcPts val="300"/>
        </a:spcBef>
        <a:spcAft>
          <a:spcPts val="300"/>
        </a:spcAft>
        <a:buClr>
          <a:schemeClr val="accent1"/>
        </a:buClr>
        <a:buFont typeface="Wingdings 2" pitchFamily="18" charset="2"/>
        <a:buChar char=""/>
        <a:defRPr sz="1401" kern="1200">
          <a:solidFill>
            <a:schemeClr val="tx1">
              <a:lumMod val="85000"/>
              <a:lumOff val="15000"/>
            </a:schemeClr>
          </a:solidFill>
          <a:latin typeface="+mn-lt"/>
          <a:ea typeface="+mn-ea"/>
          <a:cs typeface="+mn-cs"/>
        </a:defRPr>
      </a:lvl4pPr>
      <a:lvl5pPr marL="1280176" indent="-182882" algn="l" defTabSz="914411" rtl="0" eaLnBrk="1" latinLnBrk="0" hangingPunct="1">
        <a:lnSpc>
          <a:spcPct val="90000"/>
        </a:lnSpc>
        <a:spcBef>
          <a:spcPts val="300"/>
        </a:spcBef>
        <a:spcAft>
          <a:spcPts val="300"/>
        </a:spcAft>
        <a:buClr>
          <a:schemeClr val="accent1"/>
        </a:buClr>
        <a:buFont typeface="Wingdings 2" pitchFamily="18" charset="2"/>
        <a:buChar char=""/>
        <a:defRPr sz="1401" kern="1200">
          <a:solidFill>
            <a:schemeClr val="tx1">
              <a:lumMod val="85000"/>
              <a:lumOff val="15000"/>
            </a:schemeClr>
          </a:solidFill>
          <a:latin typeface="+mn-lt"/>
          <a:ea typeface="+mn-ea"/>
          <a:cs typeface="+mn-cs"/>
        </a:defRPr>
      </a:lvl5pPr>
      <a:lvl6pPr marL="1600020" indent="-228604" algn="l" defTabSz="914411" rtl="0" eaLnBrk="1" latinLnBrk="0" hangingPunct="1">
        <a:lnSpc>
          <a:spcPct val="90000"/>
        </a:lnSpc>
        <a:spcBef>
          <a:spcPts val="300"/>
        </a:spcBef>
        <a:spcAft>
          <a:spcPts val="300"/>
        </a:spcAft>
        <a:buClr>
          <a:schemeClr val="accent1"/>
        </a:buClr>
        <a:buFont typeface="Wingdings 2" pitchFamily="18" charset="2"/>
        <a:buChar char=""/>
        <a:defRPr sz="1401" kern="1200">
          <a:solidFill>
            <a:schemeClr val="tx1">
              <a:lumMod val="85000"/>
              <a:lumOff val="15000"/>
            </a:schemeClr>
          </a:solidFill>
          <a:latin typeface="+mn-lt"/>
          <a:ea typeface="+mn-ea"/>
          <a:cs typeface="+mn-cs"/>
        </a:defRPr>
      </a:lvl6pPr>
      <a:lvl7pPr marL="1900024" indent="-228604" algn="l" defTabSz="914411" rtl="0" eaLnBrk="1" latinLnBrk="0" hangingPunct="1">
        <a:lnSpc>
          <a:spcPct val="90000"/>
        </a:lnSpc>
        <a:spcBef>
          <a:spcPts val="300"/>
        </a:spcBef>
        <a:spcAft>
          <a:spcPts val="300"/>
        </a:spcAft>
        <a:buClr>
          <a:schemeClr val="accent1"/>
        </a:buClr>
        <a:buFont typeface="Wingdings 2" pitchFamily="18" charset="2"/>
        <a:buChar char=""/>
        <a:defRPr sz="1401" kern="1200">
          <a:solidFill>
            <a:schemeClr val="tx1">
              <a:lumMod val="85000"/>
              <a:lumOff val="15000"/>
            </a:schemeClr>
          </a:solidFill>
          <a:latin typeface="+mn-lt"/>
          <a:ea typeface="+mn-ea"/>
          <a:cs typeface="+mn-cs"/>
        </a:defRPr>
      </a:lvl7pPr>
      <a:lvl8pPr marL="2200028" indent="-228604" algn="l" defTabSz="914411" rtl="0" eaLnBrk="1" latinLnBrk="0" hangingPunct="1">
        <a:lnSpc>
          <a:spcPct val="90000"/>
        </a:lnSpc>
        <a:spcBef>
          <a:spcPts val="300"/>
        </a:spcBef>
        <a:spcAft>
          <a:spcPts val="300"/>
        </a:spcAft>
        <a:buClr>
          <a:schemeClr val="accent1"/>
        </a:buClr>
        <a:buFont typeface="Wingdings 2" pitchFamily="18" charset="2"/>
        <a:buChar char=""/>
        <a:defRPr sz="1401" kern="1200">
          <a:solidFill>
            <a:schemeClr val="tx1">
              <a:lumMod val="85000"/>
              <a:lumOff val="15000"/>
            </a:schemeClr>
          </a:solidFill>
          <a:latin typeface="+mn-lt"/>
          <a:ea typeface="+mn-ea"/>
          <a:cs typeface="+mn-cs"/>
        </a:defRPr>
      </a:lvl8pPr>
      <a:lvl9pPr marL="2500031" indent="-228604" algn="l" defTabSz="914411" rtl="0" eaLnBrk="1" latinLnBrk="0" hangingPunct="1">
        <a:lnSpc>
          <a:spcPct val="90000"/>
        </a:lnSpc>
        <a:spcBef>
          <a:spcPts val="300"/>
        </a:spcBef>
        <a:spcAft>
          <a:spcPts val="300"/>
        </a:spcAft>
        <a:buClr>
          <a:schemeClr val="accent1"/>
        </a:buClr>
        <a:buFont typeface="Wingdings 2" pitchFamily="18" charset="2"/>
        <a:buChar char=""/>
        <a:defRPr sz="1401" kern="1200">
          <a:solidFill>
            <a:schemeClr val="tx1">
              <a:lumMod val="85000"/>
              <a:lumOff val="15000"/>
            </a:schemeClr>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hyperlink" Target="https://zakon.rada.gov.ua/laws/show/93/96-%D0%B2%D1%80#Text"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hyperlink" Target="https://zakon.rada.gov.ua/laws/show/981_009#Tex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4899D2-7713-4183-9B59-D2D7EE3DECF2}"/>
              </a:ext>
            </a:extLst>
          </p:cNvPr>
          <p:cNvSpPr>
            <a:spLocks noGrp="1"/>
          </p:cNvSpPr>
          <p:nvPr>
            <p:ph type="ctrTitle"/>
          </p:nvPr>
        </p:nvSpPr>
        <p:spPr>
          <a:xfrm>
            <a:off x="1652397" y="939927"/>
            <a:ext cx="9418320" cy="4041648"/>
          </a:xfrm>
        </p:spPr>
        <p:txBody>
          <a:bodyPr>
            <a:normAutofit fontScale="90000"/>
          </a:bodyPr>
          <a:lstStyle/>
          <a:p>
            <a:pPr algn="ctr"/>
            <a:r>
              <a:rPr lang="uk-UA" dirty="0">
                <a:highlight>
                  <a:srgbClr val="808080"/>
                </a:highlight>
              </a:rPr>
              <a:t>Форми та методи </a:t>
            </a:r>
            <a:r>
              <a:rPr lang="uk-UA" dirty="0"/>
              <a:t>міжнародно-правового регулювання </a:t>
            </a:r>
            <a:r>
              <a:rPr lang="uk-UA" dirty="0">
                <a:highlight>
                  <a:srgbClr val="800080"/>
                </a:highlight>
              </a:rPr>
              <a:t>інвестиційної діяльності</a:t>
            </a:r>
          </a:p>
        </p:txBody>
      </p:sp>
    </p:spTree>
    <p:extLst>
      <p:ext uri="{BB962C8B-B14F-4D97-AF65-F5344CB8AC3E}">
        <p14:creationId xmlns:p14="http://schemas.microsoft.com/office/powerpoint/2010/main" val="1656756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A13FF3A-3B87-4A1A-845F-E371A7CCEDAF}"/>
              </a:ext>
            </a:extLst>
          </p:cNvPr>
          <p:cNvPicPr>
            <a:picLocks noChangeAspect="1"/>
          </p:cNvPicPr>
          <p:nvPr/>
        </p:nvPicPr>
        <p:blipFill>
          <a:blip r:embed="rId2"/>
          <a:stretch>
            <a:fillRect/>
          </a:stretch>
        </p:blipFill>
        <p:spPr>
          <a:xfrm>
            <a:off x="1175658" y="-63141"/>
            <a:ext cx="8497730" cy="6984281"/>
          </a:xfrm>
          <a:prstGeom prst="rect">
            <a:avLst/>
          </a:prstGeom>
        </p:spPr>
      </p:pic>
    </p:spTree>
    <p:extLst>
      <p:ext uri="{BB962C8B-B14F-4D97-AF65-F5344CB8AC3E}">
        <p14:creationId xmlns:p14="http://schemas.microsoft.com/office/powerpoint/2010/main" val="2933273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63ECB6B-7770-4F20-AA8D-D326F3C56F58}"/>
              </a:ext>
            </a:extLst>
          </p:cNvPr>
          <p:cNvPicPr>
            <a:picLocks noChangeAspect="1"/>
          </p:cNvPicPr>
          <p:nvPr/>
        </p:nvPicPr>
        <p:blipFill>
          <a:blip r:embed="rId2"/>
          <a:stretch>
            <a:fillRect/>
          </a:stretch>
        </p:blipFill>
        <p:spPr>
          <a:xfrm>
            <a:off x="-243294" y="142416"/>
            <a:ext cx="5820587" cy="3286584"/>
          </a:xfrm>
          <a:prstGeom prst="rect">
            <a:avLst/>
          </a:prstGeom>
        </p:spPr>
      </p:pic>
      <p:pic>
        <p:nvPicPr>
          <p:cNvPr id="5" name="Рисунок 4">
            <a:extLst>
              <a:ext uri="{FF2B5EF4-FFF2-40B4-BE49-F238E27FC236}">
                <a16:creationId xmlns:a16="http://schemas.microsoft.com/office/drawing/2014/main" id="{A85843FC-4489-41E7-B842-EB7D5EF87F5F}"/>
              </a:ext>
            </a:extLst>
          </p:cNvPr>
          <p:cNvPicPr>
            <a:picLocks noChangeAspect="1"/>
          </p:cNvPicPr>
          <p:nvPr/>
        </p:nvPicPr>
        <p:blipFill>
          <a:blip r:embed="rId3"/>
          <a:stretch>
            <a:fillRect/>
          </a:stretch>
        </p:blipFill>
        <p:spPr>
          <a:xfrm>
            <a:off x="1" y="3604344"/>
            <a:ext cx="5943600" cy="2865120"/>
          </a:xfrm>
          <a:prstGeom prst="rect">
            <a:avLst/>
          </a:prstGeom>
        </p:spPr>
      </p:pic>
      <p:pic>
        <p:nvPicPr>
          <p:cNvPr id="7" name="Рисунок 6">
            <a:extLst>
              <a:ext uri="{FF2B5EF4-FFF2-40B4-BE49-F238E27FC236}">
                <a16:creationId xmlns:a16="http://schemas.microsoft.com/office/drawing/2014/main" id="{8EE6CC22-6808-4BC1-9036-2861823A26EF}"/>
              </a:ext>
            </a:extLst>
          </p:cNvPr>
          <p:cNvPicPr>
            <a:picLocks noChangeAspect="1"/>
          </p:cNvPicPr>
          <p:nvPr/>
        </p:nvPicPr>
        <p:blipFill>
          <a:blip r:embed="rId4"/>
          <a:stretch>
            <a:fillRect/>
          </a:stretch>
        </p:blipFill>
        <p:spPr>
          <a:xfrm>
            <a:off x="6096001" y="811889"/>
            <a:ext cx="5800258" cy="2237013"/>
          </a:xfrm>
          <a:prstGeom prst="rect">
            <a:avLst/>
          </a:prstGeom>
        </p:spPr>
      </p:pic>
      <p:pic>
        <p:nvPicPr>
          <p:cNvPr id="9" name="Рисунок 8">
            <a:extLst>
              <a:ext uri="{FF2B5EF4-FFF2-40B4-BE49-F238E27FC236}">
                <a16:creationId xmlns:a16="http://schemas.microsoft.com/office/drawing/2014/main" id="{EF53F70D-58B2-4584-8E64-78EFEE179858}"/>
              </a:ext>
            </a:extLst>
          </p:cNvPr>
          <p:cNvPicPr>
            <a:picLocks noChangeAspect="1"/>
          </p:cNvPicPr>
          <p:nvPr/>
        </p:nvPicPr>
        <p:blipFill>
          <a:blip r:embed="rId5"/>
          <a:stretch>
            <a:fillRect/>
          </a:stretch>
        </p:blipFill>
        <p:spPr>
          <a:xfrm>
            <a:off x="6105060" y="3275883"/>
            <a:ext cx="5800258" cy="2405378"/>
          </a:xfrm>
          <a:prstGeom prst="rect">
            <a:avLst/>
          </a:prstGeom>
        </p:spPr>
      </p:pic>
    </p:spTree>
    <p:extLst>
      <p:ext uri="{BB962C8B-B14F-4D97-AF65-F5344CB8AC3E}">
        <p14:creationId xmlns:p14="http://schemas.microsoft.com/office/powerpoint/2010/main" val="1026419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7D1777DB-51B4-4A38-9030-03C95A36DCA2}"/>
              </a:ext>
            </a:extLst>
          </p:cNvPr>
          <p:cNvPicPr>
            <a:picLocks noChangeAspect="1"/>
          </p:cNvPicPr>
          <p:nvPr/>
        </p:nvPicPr>
        <p:blipFill>
          <a:blip r:embed="rId2"/>
          <a:stretch>
            <a:fillRect/>
          </a:stretch>
        </p:blipFill>
        <p:spPr>
          <a:xfrm>
            <a:off x="5375700" y="498379"/>
            <a:ext cx="6745180" cy="4906379"/>
          </a:xfrm>
          <a:prstGeom prst="rect">
            <a:avLst/>
          </a:prstGeom>
        </p:spPr>
      </p:pic>
      <p:pic>
        <p:nvPicPr>
          <p:cNvPr id="3" name="Рисунок 2">
            <a:extLst>
              <a:ext uri="{FF2B5EF4-FFF2-40B4-BE49-F238E27FC236}">
                <a16:creationId xmlns:a16="http://schemas.microsoft.com/office/drawing/2014/main" id="{6FCCA16E-A133-4CD5-9FA9-8A18D690B793}"/>
              </a:ext>
            </a:extLst>
          </p:cNvPr>
          <p:cNvPicPr>
            <a:picLocks noChangeAspect="1"/>
          </p:cNvPicPr>
          <p:nvPr/>
        </p:nvPicPr>
        <p:blipFill>
          <a:blip r:embed="rId3"/>
          <a:stretch>
            <a:fillRect/>
          </a:stretch>
        </p:blipFill>
        <p:spPr>
          <a:xfrm>
            <a:off x="-91439" y="579659"/>
            <a:ext cx="5619537" cy="3910335"/>
          </a:xfrm>
          <a:prstGeom prst="rect">
            <a:avLst/>
          </a:prstGeom>
        </p:spPr>
      </p:pic>
    </p:spTree>
    <p:extLst>
      <p:ext uri="{BB962C8B-B14F-4D97-AF65-F5344CB8AC3E}">
        <p14:creationId xmlns:p14="http://schemas.microsoft.com/office/powerpoint/2010/main" val="1916676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6E393C3-DB95-47F0-A2A4-A12AA55B3307}"/>
              </a:ext>
            </a:extLst>
          </p:cNvPr>
          <p:cNvPicPr>
            <a:picLocks noChangeAspect="1"/>
          </p:cNvPicPr>
          <p:nvPr/>
        </p:nvPicPr>
        <p:blipFill>
          <a:blip r:embed="rId2"/>
          <a:stretch>
            <a:fillRect/>
          </a:stretch>
        </p:blipFill>
        <p:spPr>
          <a:xfrm>
            <a:off x="156783" y="2"/>
            <a:ext cx="5458587" cy="6411220"/>
          </a:xfrm>
          <a:prstGeom prst="rect">
            <a:avLst/>
          </a:prstGeom>
        </p:spPr>
      </p:pic>
      <p:pic>
        <p:nvPicPr>
          <p:cNvPr id="5" name="Рисунок 4">
            <a:extLst>
              <a:ext uri="{FF2B5EF4-FFF2-40B4-BE49-F238E27FC236}">
                <a16:creationId xmlns:a16="http://schemas.microsoft.com/office/drawing/2014/main" id="{00F9C1F7-BE8E-4B97-BD11-1B427CD1C9A7}"/>
              </a:ext>
            </a:extLst>
          </p:cNvPr>
          <p:cNvPicPr>
            <a:picLocks noChangeAspect="1"/>
          </p:cNvPicPr>
          <p:nvPr/>
        </p:nvPicPr>
        <p:blipFill>
          <a:blip r:embed="rId3"/>
          <a:stretch>
            <a:fillRect/>
          </a:stretch>
        </p:blipFill>
        <p:spPr>
          <a:xfrm>
            <a:off x="5252649" y="690667"/>
            <a:ext cx="5986852" cy="5260242"/>
          </a:xfrm>
          <a:prstGeom prst="rect">
            <a:avLst/>
          </a:prstGeom>
        </p:spPr>
      </p:pic>
    </p:spTree>
    <p:extLst>
      <p:ext uri="{BB962C8B-B14F-4D97-AF65-F5344CB8AC3E}">
        <p14:creationId xmlns:p14="http://schemas.microsoft.com/office/powerpoint/2010/main" val="1015216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4E07784-95EC-40E3-ABFE-22F00536D938}"/>
              </a:ext>
            </a:extLst>
          </p:cNvPr>
          <p:cNvPicPr>
            <a:picLocks noChangeAspect="1"/>
          </p:cNvPicPr>
          <p:nvPr/>
        </p:nvPicPr>
        <p:blipFill>
          <a:blip r:embed="rId3"/>
          <a:stretch>
            <a:fillRect/>
          </a:stretch>
        </p:blipFill>
        <p:spPr>
          <a:xfrm>
            <a:off x="0" y="-10482"/>
            <a:ext cx="5401429" cy="2734057"/>
          </a:xfrm>
          <a:prstGeom prst="rect">
            <a:avLst/>
          </a:prstGeom>
        </p:spPr>
      </p:pic>
      <p:pic>
        <p:nvPicPr>
          <p:cNvPr id="5" name="Рисунок 4">
            <a:extLst>
              <a:ext uri="{FF2B5EF4-FFF2-40B4-BE49-F238E27FC236}">
                <a16:creationId xmlns:a16="http://schemas.microsoft.com/office/drawing/2014/main" id="{49C03E84-18DF-426E-A79C-F5E9DE885821}"/>
              </a:ext>
            </a:extLst>
          </p:cNvPr>
          <p:cNvPicPr>
            <a:picLocks noChangeAspect="1"/>
          </p:cNvPicPr>
          <p:nvPr/>
        </p:nvPicPr>
        <p:blipFill>
          <a:blip r:embed="rId4"/>
          <a:stretch>
            <a:fillRect/>
          </a:stretch>
        </p:blipFill>
        <p:spPr>
          <a:xfrm>
            <a:off x="299694" y="2723575"/>
            <a:ext cx="4944165" cy="4134427"/>
          </a:xfrm>
          <a:prstGeom prst="rect">
            <a:avLst/>
          </a:prstGeom>
        </p:spPr>
      </p:pic>
      <p:pic>
        <p:nvPicPr>
          <p:cNvPr id="7" name="Рисунок 6">
            <a:extLst>
              <a:ext uri="{FF2B5EF4-FFF2-40B4-BE49-F238E27FC236}">
                <a16:creationId xmlns:a16="http://schemas.microsoft.com/office/drawing/2014/main" id="{2D276D33-2A84-44B6-8BAE-F05D16B1272A}"/>
              </a:ext>
            </a:extLst>
          </p:cNvPr>
          <p:cNvPicPr>
            <a:picLocks noChangeAspect="1"/>
          </p:cNvPicPr>
          <p:nvPr/>
        </p:nvPicPr>
        <p:blipFill>
          <a:blip r:embed="rId5"/>
          <a:stretch>
            <a:fillRect/>
          </a:stretch>
        </p:blipFill>
        <p:spPr>
          <a:xfrm>
            <a:off x="5325231" y="207255"/>
            <a:ext cx="5714245" cy="6443493"/>
          </a:xfrm>
          <a:prstGeom prst="rect">
            <a:avLst/>
          </a:prstGeom>
        </p:spPr>
      </p:pic>
    </p:spTree>
    <p:extLst>
      <p:ext uri="{BB962C8B-B14F-4D97-AF65-F5344CB8AC3E}">
        <p14:creationId xmlns:p14="http://schemas.microsoft.com/office/powerpoint/2010/main" val="301156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60405C5-9D4A-453E-A971-A7F39E643467}"/>
              </a:ext>
            </a:extLst>
          </p:cNvPr>
          <p:cNvPicPr>
            <a:picLocks noChangeAspect="1"/>
          </p:cNvPicPr>
          <p:nvPr/>
        </p:nvPicPr>
        <p:blipFill>
          <a:blip r:embed="rId2"/>
          <a:stretch>
            <a:fillRect/>
          </a:stretch>
        </p:blipFill>
        <p:spPr>
          <a:xfrm>
            <a:off x="185394" y="-1"/>
            <a:ext cx="4925113" cy="1962425"/>
          </a:xfrm>
          <a:prstGeom prst="rect">
            <a:avLst/>
          </a:prstGeom>
        </p:spPr>
      </p:pic>
      <p:pic>
        <p:nvPicPr>
          <p:cNvPr id="5" name="Рисунок 4">
            <a:extLst>
              <a:ext uri="{FF2B5EF4-FFF2-40B4-BE49-F238E27FC236}">
                <a16:creationId xmlns:a16="http://schemas.microsoft.com/office/drawing/2014/main" id="{395A0805-DA2E-4E3C-B7A6-4EF65AF1A5DC}"/>
              </a:ext>
            </a:extLst>
          </p:cNvPr>
          <p:cNvPicPr>
            <a:picLocks noChangeAspect="1"/>
          </p:cNvPicPr>
          <p:nvPr/>
        </p:nvPicPr>
        <p:blipFill>
          <a:blip r:embed="rId3"/>
          <a:stretch>
            <a:fillRect/>
          </a:stretch>
        </p:blipFill>
        <p:spPr>
          <a:xfrm>
            <a:off x="5743575" y="2"/>
            <a:ext cx="5155132" cy="6858000"/>
          </a:xfrm>
          <a:prstGeom prst="rect">
            <a:avLst/>
          </a:prstGeom>
        </p:spPr>
      </p:pic>
      <p:pic>
        <p:nvPicPr>
          <p:cNvPr id="7" name="Рисунок 6">
            <a:extLst>
              <a:ext uri="{FF2B5EF4-FFF2-40B4-BE49-F238E27FC236}">
                <a16:creationId xmlns:a16="http://schemas.microsoft.com/office/drawing/2014/main" id="{18539708-8F5A-4D17-893E-757BBEB5F4FE}"/>
              </a:ext>
            </a:extLst>
          </p:cNvPr>
          <p:cNvPicPr>
            <a:picLocks noChangeAspect="1"/>
          </p:cNvPicPr>
          <p:nvPr/>
        </p:nvPicPr>
        <p:blipFill>
          <a:blip r:embed="rId4"/>
          <a:stretch>
            <a:fillRect/>
          </a:stretch>
        </p:blipFill>
        <p:spPr>
          <a:xfrm>
            <a:off x="273299" y="2304757"/>
            <a:ext cx="5153744" cy="4191586"/>
          </a:xfrm>
          <a:prstGeom prst="rect">
            <a:avLst/>
          </a:prstGeom>
        </p:spPr>
      </p:pic>
    </p:spTree>
    <p:extLst>
      <p:ext uri="{BB962C8B-B14F-4D97-AF65-F5344CB8AC3E}">
        <p14:creationId xmlns:p14="http://schemas.microsoft.com/office/powerpoint/2010/main" val="19996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E72F3D1-E646-4BDC-BDE4-8BB3EAC87428}"/>
              </a:ext>
            </a:extLst>
          </p:cNvPr>
          <p:cNvPicPr>
            <a:picLocks noChangeAspect="1"/>
          </p:cNvPicPr>
          <p:nvPr/>
        </p:nvPicPr>
        <p:blipFill>
          <a:blip r:embed="rId2"/>
          <a:stretch>
            <a:fillRect/>
          </a:stretch>
        </p:blipFill>
        <p:spPr>
          <a:xfrm>
            <a:off x="1" y="695087"/>
            <a:ext cx="5543636" cy="4143612"/>
          </a:xfrm>
          <a:prstGeom prst="rect">
            <a:avLst/>
          </a:prstGeom>
        </p:spPr>
      </p:pic>
      <p:pic>
        <p:nvPicPr>
          <p:cNvPr id="5" name="Рисунок 4">
            <a:extLst>
              <a:ext uri="{FF2B5EF4-FFF2-40B4-BE49-F238E27FC236}">
                <a16:creationId xmlns:a16="http://schemas.microsoft.com/office/drawing/2014/main" id="{18247EA6-B534-44E0-825A-0957FFBE4D7F}"/>
              </a:ext>
            </a:extLst>
          </p:cNvPr>
          <p:cNvPicPr>
            <a:picLocks noChangeAspect="1"/>
          </p:cNvPicPr>
          <p:nvPr/>
        </p:nvPicPr>
        <p:blipFill>
          <a:blip r:embed="rId3"/>
          <a:stretch>
            <a:fillRect/>
          </a:stretch>
        </p:blipFill>
        <p:spPr>
          <a:xfrm>
            <a:off x="5638459" y="933213"/>
            <a:ext cx="5501300" cy="3810238"/>
          </a:xfrm>
          <a:prstGeom prst="rect">
            <a:avLst/>
          </a:prstGeom>
        </p:spPr>
      </p:pic>
    </p:spTree>
    <p:extLst>
      <p:ext uri="{BB962C8B-B14F-4D97-AF65-F5344CB8AC3E}">
        <p14:creationId xmlns:p14="http://schemas.microsoft.com/office/powerpoint/2010/main" val="2534110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542230E-39A4-47B9-88B7-AC4A03F3262D}"/>
              </a:ext>
            </a:extLst>
          </p:cNvPr>
          <p:cNvPicPr>
            <a:picLocks noChangeAspect="1"/>
          </p:cNvPicPr>
          <p:nvPr/>
        </p:nvPicPr>
        <p:blipFill>
          <a:blip r:embed="rId2"/>
          <a:stretch>
            <a:fillRect/>
          </a:stretch>
        </p:blipFill>
        <p:spPr>
          <a:xfrm>
            <a:off x="375889" y="309382"/>
            <a:ext cx="6043540" cy="6239236"/>
          </a:xfrm>
          <a:prstGeom prst="rect">
            <a:avLst/>
          </a:prstGeom>
        </p:spPr>
      </p:pic>
      <p:pic>
        <p:nvPicPr>
          <p:cNvPr id="5" name="Рисунок 4">
            <a:extLst>
              <a:ext uri="{FF2B5EF4-FFF2-40B4-BE49-F238E27FC236}">
                <a16:creationId xmlns:a16="http://schemas.microsoft.com/office/drawing/2014/main" id="{406725A6-0070-4174-80B6-9A4B27B3E5D5}"/>
              </a:ext>
            </a:extLst>
          </p:cNvPr>
          <p:cNvPicPr>
            <a:picLocks noChangeAspect="1"/>
          </p:cNvPicPr>
          <p:nvPr/>
        </p:nvPicPr>
        <p:blipFill>
          <a:blip r:embed="rId3"/>
          <a:stretch>
            <a:fillRect/>
          </a:stretch>
        </p:blipFill>
        <p:spPr>
          <a:xfrm>
            <a:off x="6419430" y="194184"/>
            <a:ext cx="5464375" cy="1919097"/>
          </a:xfrm>
          <a:prstGeom prst="rect">
            <a:avLst/>
          </a:prstGeom>
        </p:spPr>
      </p:pic>
      <p:pic>
        <p:nvPicPr>
          <p:cNvPr id="7" name="Рисунок 6">
            <a:extLst>
              <a:ext uri="{FF2B5EF4-FFF2-40B4-BE49-F238E27FC236}">
                <a16:creationId xmlns:a16="http://schemas.microsoft.com/office/drawing/2014/main" id="{575157D0-C924-4787-8EB8-4FA467EE504D}"/>
              </a:ext>
            </a:extLst>
          </p:cNvPr>
          <p:cNvPicPr>
            <a:picLocks noChangeAspect="1"/>
          </p:cNvPicPr>
          <p:nvPr/>
        </p:nvPicPr>
        <p:blipFill>
          <a:blip r:embed="rId4"/>
          <a:stretch>
            <a:fillRect/>
          </a:stretch>
        </p:blipFill>
        <p:spPr>
          <a:xfrm>
            <a:off x="6787174" y="2568315"/>
            <a:ext cx="4896533" cy="3753374"/>
          </a:xfrm>
          <a:prstGeom prst="rect">
            <a:avLst/>
          </a:prstGeom>
        </p:spPr>
      </p:pic>
    </p:spTree>
    <p:extLst>
      <p:ext uri="{BB962C8B-B14F-4D97-AF65-F5344CB8AC3E}">
        <p14:creationId xmlns:p14="http://schemas.microsoft.com/office/powerpoint/2010/main" val="3636414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A6A51F03-6BCC-46DF-8BE2-3F62601FEAC7}"/>
              </a:ext>
            </a:extLst>
          </p:cNvPr>
          <p:cNvPicPr>
            <a:picLocks noChangeAspect="1"/>
          </p:cNvPicPr>
          <p:nvPr/>
        </p:nvPicPr>
        <p:blipFill>
          <a:blip r:embed="rId2"/>
          <a:stretch>
            <a:fillRect/>
          </a:stretch>
        </p:blipFill>
        <p:spPr>
          <a:xfrm>
            <a:off x="6096000" y="3095100"/>
            <a:ext cx="4820324" cy="3762900"/>
          </a:xfrm>
          <a:prstGeom prst="rect">
            <a:avLst/>
          </a:prstGeom>
        </p:spPr>
      </p:pic>
      <p:pic>
        <p:nvPicPr>
          <p:cNvPr id="3" name="Рисунок 2">
            <a:extLst>
              <a:ext uri="{FF2B5EF4-FFF2-40B4-BE49-F238E27FC236}">
                <a16:creationId xmlns:a16="http://schemas.microsoft.com/office/drawing/2014/main" id="{E9C39512-1F7E-4410-ABC8-82647F23DFD5}"/>
              </a:ext>
            </a:extLst>
          </p:cNvPr>
          <p:cNvPicPr>
            <a:picLocks noChangeAspect="1"/>
          </p:cNvPicPr>
          <p:nvPr/>
        </p:nvPicPr>
        <p:blipFill>
          <a:blip r:embed="rId3"/>
          <a:stretch>
            <a:fillRect/>
          </a:stretch>
        </p:blipFill>
        <p:spPr>
          <a:xfrm>
            <a:off x="115551" y="316112"/>
            <a:ext cx="4848901" cy="1714740"/>
          </a:xfrm>
          <a:prstGeom prst="rect">
            <a:avLst/>
          </a:prstGeom>
        </p:spPr>
      </p:pic>
      <p:pic>
        <p:nvPicPr>
          <p:cNvPr id="5" name="Рисунок 4">
            <a:extLst>
              <a:ext uri="{FF2B5EF4-FFF2-40B4-BE49-F238E27FC236}">
                <a16:creationId xmlns:a16="http://schemas.microsoft.com/office/drawing/2014/main" id="{2832A221-E0EF-4E12-9889-DB3FA406A018}"/>
              </a:ext>
            </a:extLst>
          </p:cNvPr>
          <p:cNvPicPr>
            <a:picLocks noChangeAspect="1"/>
          </p:cNvPicPr>
          <p:nvPr/>
        </p:nvPicPr>
        <p:blipFill>
          <a:blip r:embed="rId4"/>
          <a:stretch>
            <a:fillRect/>
          </a:stretch>
        </p:blipFill>
        <p:spPr>
          <a:xfrm>
            <a:off x="48866" y="2203570"/>
            <a:ext cx="5163271" cy="2029108"/>
          </a:xfrm>
          <a:prstGeom prst="rect">
            <a:avLst/>
          </a:prstGeom>
        </p:spPr>
      </p:pic>
      <p:pic>
        <p:nvPicPr>
          <p:cNvPr id="7" name="Рисунок 6">
            <a:extLst>
              <a:ext uri="{FF2B5EF4-FFF2-40B4-BE49-F238E27FC236}">
                <a16:creationId xmlns:a16="http://schemas.microsoft.com/office/drawing/2014/main" id="{89C3F252-8FDB-4FA3-811A-BEF4B400AC9A}"/>
              </a:ext>
            </a:extLst>
          </p:cNvPr>
          <p:cNvPicPr>
            <a:picLocks noChangeAspect="1"/>
          </p:cNvPicPr>
          <p:nvPr/>
        </p:nvPicPr>
        <p:blipFill>
          <a:blip r:embed="rId5"/>
          <a:stretch>
            <a:fillRect/>
          </a:stretch>
        </p:blipFill>
        <p:spPr>
          <a:xfrm>
            <a:off x="48867" y="4562030"/>
            <a:ext cx="4982270" cy="1838581"/>
          </a:xfrm>
          <a:prstGeom prst="rect">
            <a:avLst/>
          </a:prstGeom>
        </p:spPr>
      </p:pic>
      <p:pic>
        <p:nvPicPr>
          <p:cNvPr id="9" name="Рисунок 8">
            <a:extLst>
              <a:ext uri="{FF2B5EF4-FFF2-40B4-BE49-F238E27FC236}">
                <a16:creationId xmlns:a16="http://schemas.microsoft.com/office/drawing/2014/main" id="{A5BA243F-AFC3-4D58-8385-3960812BAC89}"/>
              </a:ext>
            </a:extLst>
          </p:cNvPr>
          <p:cNvPicPr>
            <a:picLocks noChangeAspect="1"/>
          </p:cNvPicPr>
          <p:nvPr/>
        </p:nvPicPr>
        <p:blipFill>
          <a:blip r:embed="rId6"/>
          <a:stretch>
            <a:fillRect/>
          </a:stretch>
        </p:blipFill>
        <p:spPr>
          <a:xfrm>
            <a:off x="6195708" y="1"/>
            <a:ext cx="4867954" cy="3305636"/>
          </a:xfrm>
          <a:prstGeom prst="rect">
            <a:avLst/>
          </a:prstGeom>
        </p:spPr>
      </p:pic>
    </p:spTree>
    <p:extLst>
      <p:ext uri="{BB962C8B-B14F-4D97-AF65-F5344CB8AC3E}">
        <p14:creationId xmlns:p14="http://schemas.microsoft.com/office/powerpoint/2010/main" val="1904520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8452F5F-2A27-4BBA-90E8-D59530A0E8C8}"/>
              </a:ext>
            </a:extLst>
          </p:cNvPr>
          <p:cNvPicPr>
            <a:picLocks noChangeAspect="1"/>
          </p:cNvPicPr>
          <p:nvPr/>
        </p:nvPicPr>
        <p:blipFill>
          <a:blip r:embed="rId2"/>
          <a:stretch>
            <a:fillRect/>
          </a:stretch>
        </p:blipFill>
        <p:spPr>
          <a:xfrm>
            <a:off x="133641" y="477519"/>
            <a:ext cx="4934638" cy="3296110"/>
          </a:xfrm>
          <a:prstGeom prst="rect">
            <a:avLst/>
          </a:prstGeom>
        </p:spPr>
      </p:pic>
      <p:pic>
        <p:nvPicPr>
          <p:cNvPr id="5" name="Рисунок 4">
            <a:extLst>
              <a:ext uri="{FF2B5EF4-FFF2-40B4-BE49-F238E27FC236}">
                <a16:creationId xmlns:a16="http://schemas.microsoft.com/office/drawing/2014/main" id="{6614C725-B93C-49CD-A0C3-BCFE3E04F8A5}"/>
              </a:ext>
            </a:extLst>
          </p:cNvPr>
          <p:cNvPicPr>
            <a:picLocks noChangeAspect="1"/>
          </p:cNvPicPr>
          <p:nvPr/>
        </p:nvPicPr>
        <p:blipFill>
          <a:blip r:embed="rId3"/>
          <a:stretch>
            <a:fillRect/>
          </a:stretch>
        </p:blipFill>
        <p:spPr>
          <a:xfrm>
            <a:off x="47902" y="4012736"/>
            <a:ext cx="5020377" cy="2124372"/>
          </a:xfrm>
          <a:prstGeom prst="rect">
            <a:avLst/>
          </a:prstGeom>
        </p:spPr>
      </p:pic>
      <p:pic>
        <p:nvPicPr>
          <p:cNvPr id="7" name="Рисунок 6">
            <a:extLst>
              <a:ext uri="{FF2B5EF4-FFF2-40B4-BE49-F238E27FC236}">
                <a16:creationId xmlns:a16="http://schemas.microsoft.com/office/drawing/2014/main" id="{6F001D0E-35FD-4418-901A-0F5E107DA024}"/>
              </a:ext>
            </a:extLst>
          </p:cNvPr>
          <p:cNvPicPr>
            <a:picLocks noChangeAspect="1"/>
          </p:cNvPicPr>
          <p:nvPr/>
        </p:nvPicPr>
        <p:blipFill>
          <a:blip r:embed="rId4"/>
          <a:stretch>
            <a:fillRect/>
          </a:stretch>
        </p:blipFill>
        <p:spPr>
          <a:xfrm>
            <a:off x="5446994" y="649626"/>
            <a:ext cx="5403886" cy="4531964"/>
          </a:xfrm>
          <a:prstGeom prst="rect">
            <a:avLst/>
          </a:prstGeom>
        </p:spPr>
      </p:pic>
    </p:spTree>
    <p:extLst>
      <p:ext uri="{BB962C8B-B14F-4D97-AF65-F5344CB8AC3E}">
        <p14:creationId xmlns:p14="http://schemas.microsoft.com/office/powerpoint/2010/main" val="796787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424185-6C0F-4CD6-A269-DC1F7FBFF084}"/>
              </a:ext>
            </a:extLst>
          </p:cNvPr>
          <p:cNvSpPr>
            <a:spLocks noGrp="1"/>
          </p:cNvSpPr>
          <p:nvPr>
            <p:ph type="title"/>
          </p:nvPr>
        </p:nvSpPr>
        <p:spPr/>
        <p:txBody>
          <a:bodyPr/>
          <a:lstStyle/>
          <a:p>
            <a:r>
              <a:rPr lang="uk-UA" dirty="0"/>
              <a:t>План</a:t>
            </a:r>
          </a:p>
        </p:txBody>
      </p:sp>
      <p:sp>
        <p:nvSpPr>
          <p:cNvPr id="3" name="Місце для вмісту 2">
            <a:extLst>
              <a:ext uri="{FF2B5EF4-FFF2-40B4-BE49-F238E27FC236}">
                <a16:creationId xmlns:a16="http://schemas.microsoft.com/office/drawing/2014/main" id="{26665CB5-CAA3-449E-8669-869097738B0D}"/>
              </a:ext>
            </a:extLst>
          </p:cNvPr>
          <p:cNvSpPr>
            <a:spLocks noGrp="1"/>
          </p:cNvSpPr>
          <p:nvPr>
            <p:ph idx="1"/>
          </p:nvPr>
        </p:nvSpPr>
        <p:spPr/>
        <p:txBody>
          <a:bodyPr/>
          <a:lstStyle/>
          <a:p>
            <a:pPr marL="342904" indent="-342904" algn="just">
              <a:buFont typeface="+mj-lt"/>
              <a:buAutoNum type="arabicPeriod"/>
            </a:pPr>
            <a:r>
              <a:rPr lang="uk-UA" sz="2400" dirty="0"/>
              <a:t>Інвестиції: узагальнення.</a:t>
            </a:r>
          </a:p>
          <a:p>
            <a:pPr marL="342904" indent="-342904" algn="just">
              <a:buFont typeface="+mj-lt"/>
              <a:buAutoNum type="arabicPeriod"/>
            </a:pPr>
            <a:r>
              <a:rPr lang="uk-UA" sz="2400" dirty="0"/>
              <a:t>Захист інвестицій: державні гарантії, адміністративна і дипломатична підтримка, страхування інвестицій, уникнення подвійного оподаткування.</a:t>
            </a:r>
          </a:p>
          <a:p>
            <a:pPr marL="342904" indent="-342904" algn="just">
              <a:buFont typeface="+mj-lt"/>
              <a:buAutoNum type="arabicPeriod"/>
            </a:pPr>
            <a:r>
              <a:rPr lang="uk-UA" sz="2400" dirty="0"/>
              <a:t>Інституційне регулювання інвестиційної діяльності: ЮНКТАД, ТРІМС.</a:t>
            </a:r>
          </a:p>
          <a:p>
            <a:pPr marL="342904" indent="-342904">
              <a:buFont typeface="+mj-lt"/>
              <a:buAutoNum type="arabicPeriod"/>
            </a:pPr>
            <a:endParaRPr lang="uk-UA" dirty="0"/>
          </a:p>
        </p:txBody>
      </p:sp>
    </p:spTree>
    <p:extLst>
      <p:ext uri="{BB962C8B-B14F-4D97-AF65-F5344CB8AC3E}">
        <p14:creationId xmlns:p14="http://schemas.microsoft.com/office/powerpoint/2010/main" val="23691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5848E5E-CCA0-4A53-BF32-ABF6D4D93BEC}"/>
              </a:ext>
            </a:extLst>
          </p:cNvPr>
          <p:cNvPicPr>
            <a:picLocks noChangeAspect="1"/>
          </p:cNvPicPr>
          <p:nvPr/>
        </p:nvPicPr>
        <p:blipFill>
          <a:blip r:embed="rId2"/>
          <a:stretch>
            <a:fillRect/>
          </a:stretch>
        </p:blipFill>
        <p:spPr>
          <a:xfrm>
            <a:off x="233016" y="1"/>
            <a:ext cx="4982270" cy="3734322"/>
          </a:xfrm>
          <a:prstGeom prst="rect">
            <a:avLst/>
          </a:prstGeom>
        </p:spPr>
      </p:pic>
      <p:pic>
        <p:nvPicPr>
          <p:cNvPr id="5" name="Рисунок 4">
            <a:extLst>
              <a:ext uri="{FF2B5EF4-FFF2-40B4-BE49-F238E27FC236}">
                <a16:creationId xmlns:a16="http://schemas.microsoft.com/office/drawing/2014/main" id="{B680A469-DA3B-44DF-AA24-34211E3FD270}"/>
              </a:ext>
            </a:extLst>
          </p:cNvPr>
          <p:cNvPicPr>
            <a:picLocks noChangeAspect="1"/>
          </p:cNvPicPr>
          <p:nvPr/>
        </p:nvPicPr>
        <p:blipFill>
          <a:blip r:embed="rId3"/>
          <a:stretch>
            <a:fillRect/>
          </a:stretch>
        </p:blipFill>
        <p:spPr>
          <a:xfrm>
            <a:off x="5833727" y="57412"/>
            <a:ext cx="4810796" cy="3343742"/>
          </a:xfrm>
          <a:prstGeom prst="rect">
            <a:avLst/>
          </a:prstGeom>
        </p:spPr>
      </p:pic>
      <p:pic>
        <p:nvPicPr>
          <p:cNvPr id="7" name="Рисунок 6">
            <a:extLst>
              <a:ext uri="{FF2B5EF4-FFF2-40B4-BE49-F238E27FC236}">
                <a16:creationId xmlns:a16="http://schemas.microsoft.com/office/drawing/2014/main" id="{CE26E5F1-9A68-4D1A-9C72-0E3B4B03A3E5}"/>
              </a:ext>
            </a:extLst>
          </p:cNvPr>
          <p:cNvPicPr>
            <a:picLocks noChangeAspect="1"/>
          </p:cNvPicPr>
          <p:nvPr/>
        </p:nvPicPr>
        <p:blipFill rotWithShape="1">
          <a:blip r:embed="rId4"/>
          <a:srcRect t="4680"/>
          <a:stretch/>
        </p:blipFill>
        <p:spPr>
          <a:xfrm>
            <a:off x="5928991" y="3456850"/>
            <a:ext cx="4734892" cy="1991451"/>
          </a:xfrm>
          <a:prstGeom prst="rect">
            <a:avLst/>
          </a:prstGeom>
        </p:spPr>
      </p:pic>
    </p:spTree>
    <p:extLst>
      <p:ext uri="{BB962C8B-B14F-4D97-AF65-F5344CB8AC3E}">
        <p14:creationId xmlns:p14="http://schemas.microsoft.com/office/powerpoint/2010/main" val="2504859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068E6C4-F955-4771-91B8-C82ABADF9B25}"/>
              </a:ext>
            </a:extLst>
          </p:cNvPr>
          <p:cNvPicPr>
            <a:picLocks noChangeAspect="1"/>
          </p:cNvPicPr>
          <p:nvPr/>
        </p:nvPicPr>
        <p:blipFill>
          <a:blip r:embed="rId2"/>
          <a:stretch>
            <a:fillRect/>
          </a:stretch>
        </p:blipFill>
        <p:spPr>
          <a:xfrm>
            <a:off x="509248" y="1228474"/>
            <a:ext cx="4867954" cy="3600953"/>
          </a:xfrm>
          <a:prstGeom prst="rect">
            <a:avLst/>
          </a:prstGeom>
        </p:spPr>
      </p:pic>
      <p:pic>
        <p:nvPicPr>
          <p:cNvPr id="5" name="Рисунок 4">
            <a:extLst>
              <a:ext uri="{FF2B5EF4-FFF2-40B4-BE49-F238E27FC236}">
                <a16:creationId xmlns:a16="http://schemas.microsoft.com/office/drawing/2014/main" id="{1B7167B4-6FB8-4CBD-909B-516BBA6B587A}"/>
              </a:ext>
            </a:extLst>
          </p:cNvPr>
          <p:cNvPicPr>
            <a:picLocks noChangeAspect="1"/>
          </p:cNvPicPr>
          <p:nvPr/>
        </p:nvPicPr>
        <p:blipFill>
          <a:blip r:embed="rId3"/>
          <a:stretch>
            <a:fillRect/>
          </a:stretch>
        </p:blipFill>
        <p:spPr>
          <a:xfrm>
            <a:off x="5881344" y="433023"/>
            <a:ext cx="4925113" cy="5191851"/>
          </a:xfrm>
          <a:prstGeom prst="rect">
            <a:avLst/>
          </a:prstGeom>
        </p:spPr>
      </p:pic>
    </p:spTree>
    <p:extLst>
      <p:ext uri="{BB962C8B-B14F-4D97-AF65-F5344CB8AC3E}">
        <p14:creationId xmlns:p14="http://schemas.microsoft.com/office/powerpoint/2010/main" val="467983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08E955A-0C6C-4BAB-A71F-4D48B3E1FDD3}"/>
              </a:ext>
            </a:extLst>
          </p:cNvPr>
          <p:cNvPicPr>
            <a:picLocks noChangeAspect="1"/>
          </p:cNvPicPr>
          <p:nvPr/>
        </p:nvPicPr>
        <p:blipFill>
          <a:blip r:embed="rId2"/>
          <a:stretch>
            <a:fillRect/>
          </a:stretch>
        </p:blipFill>
        <p:spPr>
          <a:xfrm>
            <a:off x="180637" y="223690"/>
            <a:ext cx="4858428" cy="2105319"/>
          </a:xfrm>
          <a:prstGeom prst="rect">
            <a:avLst/>
          </a:prstGeom>
        </p:spPr>
      </p:pic>
      <p:pic>
        <p:nvPicPr>
          <p:cNvPr id="5" name="Рисунок 4">
            <a:extLst>
              <a:ext uri="{FF2B5EF4-FFF2-40B4-BE49-F238E27FC236}">
                <a16:creationId xmlns:a16="http://schemas.microsoft.com/office/drawing/2014/main" id="{75C29927-5173-4219-80E1-217577FF9CF4}"/>
              </a:ext>
            </a:extLst>
          </p:cNvPr>
          <p:cNvPicPr>
            <a:picLocks noChangeAspect="1"/>
          </p:cNvPicPr>
          <p:nvPr/>
        </p:nvPicPr>
        <p:blipFill>
          <a:blip r:embed="rId3"/>
          <a:stretch>
            <a:fillRect/>
          </a:stretch>
        </p:blipFill>
        <p:spPr>
          <a:xfrm>
            <a:off x="113952" y="2409555"/>
            <a:ext cx="4991797" cy="3867691"/>
          </a:xfrm>
          <a:prstGeom prst="rect">
            <a:avLst/>
          </a:prstGeom>
        </p:spPr>
      </p:pic>
      <p:pic>
        <p:nvPicPr>
          <p:cNvPr id="7" name="Рисунок 6">
            <a:extLst>
              <a:ext uri="{FF2B5EF4-FFF2-40B4-BE49-F238E27FC236}">
                <a16:creationId xmlns:a16="http://schemas.microsoft.com/office/drawing/2014/main" id="{02F76C3A-791F-4E9A-949B-881B670E05B0}"/>
              </a:ext>
            </a:extLst>
          </p:cNvPr>
          <p:cNvPicPr>
            <a:picLocks noChangeAspect="1"/>
          </p:cNvPicPr>
          <p:nvPr/>
        </p:nvPicPr>
        <p:blipFill>
          <a:blip r:embed="rId4"/>
          <a:stretch>
            <a:fillRect/>
          </a:stretch>
        </p:blipFill>
        <p:spPr>
          <a:xfrm>
            <a:off x="5476514" y="-57151"/>
            <a:ext cx="5163271" cy="3286585"/>
          </a:xfrm>
          <a:prstGeom prst="rect">
            <a:avLst/>
          </a:prstGeom>
        </p:spPr>
      </p:pic>
      <p:pic>
        <p:nvPicPr>
          <p:cNvPr id="9" name="Рисунок 8">
            <a:extLst>
              <a:ext uri="{FF2B5EF4-FFF2-40B4-BE49-F238E27FC236}">
                <a16:creationId xmlns:a16="http://schemas.microsoft.com/office/drawing/2014/main" id="{E4FC21A9-53C1-4CA5-8143-58C39B4F1AE7}"/>
              </a:ext>
            </a:extLst>
          </p:cNvPr>
          <p:cNvPicPr>
            <a:picLocks noChangeAspect="1"/>
          </p:cNvPicPr>
          <p:nvPr/>
        </p:nvPicPr>
        <p:blipFill>
          <a:blip r:embed="rId5"/>
          <a:stretch>
            <a:fillRect/>
          </a:stretch>
        </p:blipFill>
        <p:spPr>
          <a:xfrm>
            <a:off x="5867096" y="3429000"/>
            <a:ext cx="4772692" cy="2991268"/>
          </a:xfrm>
          <a:prstGeom prst="rect">
            <a:avLst/>
          </a:prstGeom>
        </p:spPr>
      </p:pic>
    </p:spTree>
    <p:extLst>
      <p:ext uri="{BB962C8B-B14F-4D97-AF65-F5344CB8AC3E}">
        <p14:creationId xmlns:p14="http://schemas.microsoft.com/office/powerpoint/2010/main" val="4181237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B5655D5-1298-4BCA-BA20-D2CD00AD5051}"/>
              </a:ext>
            </a:extLst>
          </p:cNvPr>
          <p:cNvPicPr>
            <a:picLocks noChangeAspect="1"/>
          </p:cNvPicPr>
          <p:nvPr/>
        </p:nvPicPr>
        <p:blipFill rotWithShape="1">
          <a:blip r:embed="rId2"/>
          <a:srcRect l="1757"/>
          <a:stretch/>
        </p:blipFill>
        <p:spPr>
          <a:xfrm>
            <a:off x="295275" y="0"/>
            <a:ext cx="5081948" cy="4058217"/>
          </a:xfrm>
          <a:prstGeom prst="rect">
            <a:avLst/>
          </a:prstGeom>
        </p:spPr>
      </p:pic>
      <p:pic>
        <p:nvPicPr>
          <p:cNvPr id="5" name="Рисунок 4">
            <a:extLst>
              <a:ext uri="{FF2B5EF4-FFF2-40B4-BE49-F238E27FC236}">
                <a16:creationId xmlns:a16="http://schemas.microsoft.com/office/drawing/2014/main" id="{A1112A30-B6BF-4384-9A95-39D4BFB41B40}"/>
              </a:ext>
            </a:extLst>
          </p:cNvPr>
          <p:cNvPicPr>
            <a:picLocks noChangeAspect="1"/>
          </p:cNvPicPr>
          <p:nvPr/>
        </p:nvPicPr>
        <p:blipFill rotWithShape="1">
          <a:blip r:embed="rId3"/>
          <a:srcRect l="-2260"/>
          <a:stretch/>
        </p:blipFill>
        <p:spPr>
          <a:xfrm>
            <a:off x="204427" y="4058216"/>
            <a:ext cx="5172796" cy="2000530"/>
          </a:xfrm>
          <a:prstGeom prst="rect">
            <a:avLst/>
          </a:prstGeom>
        </p:spPr>
      </p:pic>
      <p:pic>
        <p:nvPicPr>
          <p:cNvPr id="7" name="Рисунок 6">
            <a:extLst>
              <a:ext uri="{FF2B5EF4-FFF2-40B4-BE49-F238E27FC236}">
                <a16:creationId xmlns:a16="http://schemas.microsoft.com/office/drawing/2014/main" id="{C8C554FC-564C-4218-A670-04E1C79388CA}"/>
              </a:ext>
            </a:extLst>
          </p:cNvPr>
          <p:cNvPicPr>
            <a:picLocks noChangeAspect="1"/>
          </p:cNvPicPr>
          <p:nvPr/>
        </p:nvPicPr>
        <p:blipFill>
          <a:blip r:embed="rId4"/>
          <a:stretch>
            <a:fillRect/>
          </a:stretch>
        </p:blipFill>
        <p:spPr>
          <a:xfrm>
            <a:off x="6010275" y="2"/>
            <a:ext cx="4662827" cy="3111593"/>
          </a:xfrm>
          <a:prstGeom prst="rect">
            <a:avLst/>
          </a:prstGeom>
        </p:spPr>
      </p:pic>
      <p:pic>
        <p:nvPicPr>
          <p:cNvPr id="9" name="Рисунок 8">
            <a:extLst>
              <a:ext uri="{FF2B5EF4-FFF2-40B4-BE49-F238E27FC236}">
                <a16:creationId xmlns:a16="http://schemas.microsoft.com/office/drawing/2014/main" id="{B68F5ECB-9318-45E2-AA86-B58BF104D768}"/>
              </a:ext>
            </a:extLst>
          </p:cNvPr>
          <p:cNvPicPr>
            <a:picLocks noChangeAspect="1"/>
          </p:cNvPicPr>
          <p:nvPr/>
        </p:nvPicPr>
        <p:blipFill>
          <a:blip r:embed="rId5"/>
          <a:stretch>
            <a:fillRect/>
          </a:stretch>
        </p:blipFill>
        <p:spPr>
          <a:xfrm>
            <a:off x="5838826" y="3266136"/>
            <a:ext cx="4834277" cy="3516615"/>
          </a:xfrm>
          <a:prstGeom prst="rect">
            <a:avLst/>
          </a:prstGeom>
        </p:spPr>
      </p:pic>
    </p:spTree>
    <p:extLst>
      <p:ext uri="{BB962C8B-B14F-4D97-AF65-F5344CB8AC3E}">
        <p14:creationId xmlns:p14="http://schemas.microsoft.com/office/powerpoint/2010/main" val="3960921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831E733-8222-49B7-9D8C-E0749F2EA263}"/>
              </a:ext>
            </a:extLst>
          </p:cNvPr>
          <p:cNvPicPr>
            <a:picLocks noChangeAspect="1"/>
          </p:cNvPicPr>
          <p:nvPr/>
        </p:nvPicPr>
        <p:blipFill>
          <a:blip r:embed="rId2"/>
          <a:stretch>
            <a:fillRect/>
          </a:stretch>
        </p:blipFill>
        <p:spPr>
          <a:xfrm>
            <a:off x="-209933" y="0"/>
            <a:ext cx="5487166" cy="5296639"/>
          </a:xfrm>
          <a:prstGeom prst="rect">
            <a:avLst/>
          </a:prstGeom>
        </p:spPr>
      </p:pic>
      <p:pic>
        <p:nvPicPr>
          <p:cNvPr id="5" name="Рисунок 4">
            <a:extLst>
              <a:ext uri="{FF2B5EF4-FFF2-40B4-BE49-F238E27FC236}">
                <a16:creationId xmlns:a16="http://schemas.microsoft.com/office/drawing/2014/main" id="{94B627EF-BD0B-4563-9AC5-094863E99FC5}"/>
              </a:ext>
            </a:extLst>
          </p:cNvPr>
          <p:cNvPicPr>
            <a:picLocks noChangeAspect="1"/>
          </p:cNvPicPr>
          <p:nvPr/>
        </p:nvPicPr>
        <p:blipFill>
          <a:blip r:embed="rId3"/>
          <a:stretch>
            <a:fillRect/>
          </a:stretch>
        </p:blipFill>
        <p:spPr>
          <a:xfrm>
            <a:off x="0" y="5648268"/>
            <a:ext cx="5201376" cy="819264"/>
          </a:xfrm>
          <a:prstGeom prst="rect">
            <a:avLst/>
          </a:prstGeom>
        </p:spPr>
      </p:pic>
      <p:pic>
        <p:nvPicPr>
          <p:cNvPr id="7" name="Рисунок 6">
            <a:extLst>
              <a:ext uri="{FF2B5EF4-FFF2-40B4-BE49-F238E27FC236}">
                <a16:creationId xmlns:a16="http://schemas.microsoft.com/office/drawing/2014/main" id="{9EB031CD-3E6C-41E5-B649-DC4FD89BDBDA}"/>
              </a:ext>
            </a:extLst>
          </p:cNvPr>
          <p:cNvPicPr>
            <a:picLocks noChangeAspect="1"/>
          </p:cNvPicPr>
          <p:nvPr/>
        </p:nvPicPr>
        <p:blipFill>
          <a:blip r:embed="rId4"/>
          <a:stretch>
            <a:fillRect/>
          </a:stretch>
        </p:blipFill>
        <p:spPr>
          <a:xfrm>
            <a:off x="5595581" y="133268"/>
            <a:ext cx="5115639" cy="1162212"/>
          </a:xfrm>
          <a:prstGeom prst="rect">
            <a:avLst/>
          </a:prstGeom>
        </p:spPr>
      </p:pic>
      <p:pic>
        <p:nvPicPr>
          <p:cNvPr id="9" name="Рисунок 8">
            <a:extLst>
              <a:ext uri="{FF2B5EF4-FFF2-40B4-BE49-F238E27FC236}">
                <a16:creationId xmlns:a16="http://schemas.microsoft.com/office/drawing/2014/main" id="{8D6E1039-1410-4419-844A-3C1E0722DC23}"/>
              </a:ext>
            </a:extLst>
          </p:cNvPr>
          <p:cNvPicPr>
            <a:picLocks noChangeAspect="1"/>
          </p:cNvPicPr>
          <p:nvPr/>
        </p:nvPicPr>
        <p:blipFill rotWithShape="1">
          <a:blip r:embed="rId5"/>
          <a:srcRect t="2733"/>
          <a:stretch/>
        </p:blipFill>
        <p:spPr>
          <a:xfrm>
            <a:off x="5671793" y="1295482"/>
            <a:ext cx="5115639" cy="3166450"/>
          </a:xfrm>
          <a:prstGeom prst="rect">
            <a:avLst/>
          </a:prstGeom>
        </p:spPr>
      </p:pic>
    </p:spTree>
    <p:extLst>
      <p:ext uri="{BB962C8B-B14F-4D97-AF65-F5344CB8AC3E}">
        <p14:creationId xmlns:p14="http://schemas.microsoft.com/office/powerpoint/2010/main" val="3457115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1DA745-9618-4FF9-9FF8-27C7785CFCC9}"/>
              </a:ext>
            </a:extLst>
          </p:cNvPr>
          <p:cNvSpPr>
            <a:spLocks noGrp="1"/>
          </p:cNvSpPr>
          <p:nvPr>
            <p:ph type="ctrTitle"/>
          </p:nvPr>
        </p:nvSpPr>
        <p:spPr>
          <a:xfrm>
            <a:off x="1633348" y="1578103"/>
            <a:ext cx="9418320" cy="4041648"/>
          </a:xfrm>
        </p:spPr>
        <p:txBody>
          <a:bodyPr>
            <a:normAutofit fontScale="90000"/>
          </a:bodyPr>
          <a:lstStyle/>
          <a:p>
            <a:pPr algn="ctr"/>
            <a:r>
              <a:rPr lang="ru-RU" dirty="0" err="1"/>
              <a:t>Форми</a:t>
            </a:r>
            <a:r>
              <a:rPr lang="ru-RU" dirty="0"/>
              <a:t> та </a:t>
            </a:r>
            <a:r>
              <a:rPr lang="ru-RU" dirty="0" err="1"/>
              <a:t>методи</a:t>
            </a:r>
            <a:r>
              <a:rPr lang="ru-RU" dirty="0"/>
              <a:t> державного </a:t>
            </a:r>
            <a:r>
              <a:rPr lang="ru-RU" dirty="0" err="1"/>
              <a:t>управління</a:t>
            </a:r>
            <a:r>
              <a:rPr lang="ru-RU" dirty="0"/>
              <a:t> </a:t>
            </a:r>
            <a:r>
              <a:rPr lang="ru-RU" dirty="0" err="1"/>
              <a:t>міжнародною</a:t>
            </a:r>
            <a:r>
              <a:rPr lang="ru-RU" dirty="0"/>
              <a:t> </a:t>
            </a:r>
            <a:r>
              <a:rPr lang="ru-RU" dirty="0" err="1"/>
              <a:t>інвестиційною</a:t>
            </a:r>
            <a:r>
              <a:rPr lang="ru-RU" dirty="0"/>
              <a:t> </a:t>
            </a:r>
            <a:r>
              <a:rPr lang="ru-RU" dirty="0" err="1"/>
              <a:t>діяльністю</a:t>
            </a:r>
            <a:r>
              <a:rPr lang="ru-RU" dirty="0"/>
              <a:t> </a:t>
            </a:r>
            <a:endParaRPr lang="uk-UA" dirty="0"/>
          </a:p>
        </p:txBody>
      </p:sp>
    </p:spTree>
    <p:extLst>
      <p:ext uri="{BB962C8B-B14F-4D97-AF65-F5344CB8AC3E}">
        <p14:creationId xmlns:p14="http://schemas.microsoft.com/office/powerpoint/2010/main" val="3789952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9E8CCC3F-3057-41E1-87FD-41BD67FEFC3B}"/>
              </a:ext>
            </a:extLst>
          </p:cNvPr>
          <p:cNvPicPr>
            <a:picLocks noChangeAspect="1"/>
          </p:cNvPicPr>
          <p:nvPr/>
        </p:nvPicPr>
        <p:blipFill>
          <a:blip r:embed="rId2"/>
          <a:stretch>
            <a:fillRect/>
          </a:stretch>
        </p:blipFill>
        <p:spPr>
          <a:xfrm>
            <a:off x="5845350" y="567659"/>
            <a:ext cx="4810796" cy="6290341"/>
          </a:xfrm>
          <a:prstGeom prst="rect">
            <a:avLst/>
          </a:prstGeom>
        </p:spPr>
      </p:pic>
      <p:pic>
        <p:nvPicPr>
          <p:cNvPr id="7" name="Рисунок 6">
            <a:extLst>
              <a:ext uri="{FF2B5EF4-FFF2-40B4-BE49-F238E27FC236}">
                <a16:creationId xmlns:a16="http://schemas.microsoft.com/office/drawing/2014/main" id="{D415F1CF-EEFA-4D9A-9B7A-C427C3C1486E}"/>
              </a:ext>
            </a:extLst>
          </p:cNvPr>
          <p:cNvPicPr>
            <a:picLocks noChangeAspect="1"/>
          </p:cNvPicPr>
          <p:nvPr/>
        </p:nvPicPr>
        <p:blipFill rotWithShape="1">
          <a:blip r:embed="rId3"/>
          <a:srcRect t="1918" b="-1"/>
          <a:stretch/>
        </p:blipFill>
        <p:spPr>
          <a:xfrm>
            <a:off x="116415" y="861912"/>
            <a:ext cx="5078907" cy="3067051"/>
          </a:xfrm>
          <a:prstGeom prst="rect">
            <a:avLst/>
          </a:prstGeom>
        </p:spPr>
      </p:pic>
      <p:pic>
        <p:nvPicPr>
          <p:cNvPr id="9" name="Рисунок 8">
            <a:extLst>
              <a:ext uri="{FF2B5EF4-FFF2-40B4-BE49-F238E27FC236}">
                <a16:creationId xmlns:a16="http://schemas.microsoft.com/office/drawing/2014/main" id="{7120A010-DF75-40C6-9187-673579565167}"/>
              </a:ext>
            </a:extLst>
          </p:cNvPr>
          <p:cNvPicPr>
            <a:picLocks noChangeAspect="1"/>
          </p:cNvPicPr>
          <p:nvPr/>
        </p:nvPicPr>
        <p:blipFill>
          <a:blip r:embed="rId4"/>
          <a:stretch>
            <a:fillRect/>
          </a:stretch>
        </p:blipFill>
        <p:spPr>
          <a:xfrm>
            <a:off x="250470" y="4233764"/>
            <a:ext cx="4810796" cy="1438476"/>
          </a:xfrm>
          <a:prstGeom prst="rect">
            <a:avLst/>
          </a:prstGeom>
        </p:spPr>
      </p:pic>
      <p:sp>
        <p:nvSpPr>
          <p:cNvPr id="11" name="TextBox 10">
            <a:extLst>
              <a:ext uri="{FF2B5EF4-FFF2-40B4-BE49-F238E27FC236}">
                <a16:creationId xmlns:a16="http://schemas.microsoft.com/office/drawing/2014/main" id="{06681F2A-ABC4-4445-BE80-4830D8845D85}"/>
              </a:ext>
            </a:extLst>
          </p:cNvPr>
          <p:cNvSpPr txBox="1"/>
          <p:nvPr/>
        </p:nvSpPr>
        <p:spPr>
          <a:xfrm>
            <a:off x="4926505" y="42963"/>
            <a:ext cx="6379669" cy="646587"/>
          </a:xfrm>
          <a:prstGeom prst="rect">
            <a:avLst/>
          </a:prstGeom>
          <a:noFill/>
        </p:spPr>
        <p:txBody>
          <a:bodyPr wrap="square">
            <a:spAutoFit/>
          </a:bodyPr>
          <a:lstStyle/>
          <a:p>
            <a:pPr algn="ctr"/>
            <a:r>
              <a:rPr lang="ru-RU" sz="1801" dirty="0" err="1"/>
              <a:t>Елементи</a:t>
            </a:r>
            <a:r>
              <a:rPr lang="ru-RU" sz="1801" dirty="0"/>
              <a:t> правого </a:t>
            </a:r>
            <a:r>
              <a:rPr lang="ru-RU" sz="1801" dirty="0" err="1"/>
              <a:t>регулювання</a:t>
            </a:r>
            <a:r>
              <a:rPr lang="ru-RU" sz="1801" dirty="0"/>
              <a:t> </a:t>
            </a:r>
            <a:r>
              <a:rPr lang="ru-RU" sz="1801" dirty="0" err="1"/>
              <a:t>міжнародної</a:t>
            </a:r>
            <a:r>
              <a:rPr lang="ru-RU" sz="1801" dirty="0"/>
              <a:t> </a:t>
            </a:r>
            <a:r>
              <a:rPr lang="ru-RU" sz="1801" dirty="0" err="1"/>
              <a:t>інвестиційної</a:t>
            </a:r>
            <a:r>
              <a:rPr lang="ru-RU" sz="1801" dirty="0"/>
              <a:t> </a:t>
            </a:r>
            <a:r>
              <a:rPr lang="ru-RU" sz="1801" dirty="0" err="1"/>
              <a:t>діяльності</a:t>
            </a:r>
            <a:endParaRPr lang="uk-UA" sz="1801" dirty="0"/>
          </a:p>
        </p:txBody>
      </p:sp>
    </p:spTree>
    <p:extLst>
      <p:ext uri="{BB962C8B-B14F-4D97-AF65-F5344CB8AC3E}">
        <p14:creationId xmlns:p14="http://schemas.microsoft.com/office/powerpoint/2010/main" val="1573160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D64D3E5-17FF-4800-AF3F-99B93F32F7FD}"/>
              </a:ext>
            </a:extLst>
          </p:cNvPr>
          <p:cNvPicPr>
            <a:picLocks noChangeAspect="1"/>
          </p:cNvPicPr>
          <p:nvPr/>
        </p:nvPicPr>
        <p:blipFill>
          <a:blip r:embed="rId2"/>
          <a:stretch>
            <a:fillRect/>
          </a:stretch>
        </p:blipFill>
        <p:spPr>
          <a:xfrm>
            <a:off x="447674" y="2"/>
            <a:ext cx="5090852" cy="6858000"/>
          </a:xfrm>
          <a:prstGeom prst="rect">
            <a:avLst/>
          </a:prstGeom>
        </p:spPr>
      </p:pic>
      <p:pic>
        <p:nvPicPr>
          <p:cNvPr id="5" name="Рисунок 4">
            <a:extLst>
              <a:ext uri="{FF2B5EF4-FFF2-40B4-BE49-F238E27FC236}">
                <a16:creationId xmlns:a16="http://schemas.microsoft.com/office/drawing/2014/main" id="{29709A7A-A5B6-47D2-A0E7-AED4E79F5C8E}"/>
              </a:ext>
            </a:extLst>
          </p:cNvPr>
          <p:cNvPicPr>
            <a:picLocks noChangeAspect="1"/>
          </p:cNvPicPr>
          <p:nvPr/>
        </p:nvPicPr>
        <p:blipFill>
          <a:blip r:embed="rId3"/>
          <a:stretch>
            <a:fillRect/>
          </a:stretch>
        </p:blipFill>
        <p:spPr>
          <a:xfrm>
            <a:off x="5882233" y="2"/>
            <a:ext cx="4999534" cy="6858000"/>
          </a:xfrm>
          <a:prstGeom prst="rect">
            <a:avLst/>
          </a:prstGeom>
        </p:spPr>
      </p:pic>
    </p:spTree>
    <p:extLst>
      <p:ext uri="{BB962C8B-B14F-4D97-AF65-F5344CB8AC3E}">
        <p14:creationId xmlns:p14="http://schemas.microsoft.com/office/powerpoint/2010/main" val="2282749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1D45A25-4422-4D8C-B2D2-98924BB28DB6}"/>
              </a:ext>
            </a:extLst>
          </p:cNvPr>
          <p:cNvSpPr>
            <a:spLocks noGrp="1"/>
          </p:cNvSpPr>
          <p:nvPr>
            <p:ph idx="1"/>
          </p:nvPr>
        </p:nvSpPr>
        <p:spPr>
          <a:xfrm>
            <a:off x="416686" y="1743548"/>
            <a:ext cx="10729732" cy="5114452"/>
          </a:xfrm>
        </p:spPr>
        <p:txBody>
          <a:bodyPr>
            <a:normAutofit fontScale="77500" lnSpcReduction="20000"/>
          </a:bodyPr>
          <a:lstStyle/>
          <a:p>
            <a:pPr marL="0" indent="0" algn="just">
              <a:buNone/>
            </a:pPr>
            <a:r>
              <a:rPr lang="uk-UA" dirty="0"/>
              <a:t>	Кожна країна має певну систему обслуговування міжнародного руху капіталу - сукупність правових актів, інститутів, економічних механізмів та інструментів, що формують і реалізують державну політику. Найбільшою популярністю серед урядів як у країнах базування, так і в приймаючих країнах користуються такі </a:t>
            </a:r>
            <a:r>
              <a:rPr lang="uk-UA" b="1" dirty="0"/>
              <a:t>адміністративні та економічні методи та інструменти:</a:t>
            </a:r>
          </a:p>
          <a:p>
            <a:pPr marL="0" indent="0" algn="just">
              <a:buNone/>
            </a:pPr>
            <a:r>
              <a:rPr lang="uk-UA" dirty="0"/>
              <a:t>- надання державних гарантій. Гарантії можуть надаватися як країною базування, так і приймаючою країною. Уряди, зацікавлені в стимулюванні експорту капіталу, можуть надавати національним корпораціям гарантії повернення повної суми інвестованого капіталу або якоїсь його частини за рахунок державних джерел у разі націоналізації, стихійних лих, неможливості переведення прибутку за кордон, не конвертованості місцевої валюти й інших непередбачуваних обставин;</a:t>
            </a:r>
          </a:p>
          <a:p>
            <a:pPr marL="0" indent="0" algn="just">
              <a:buNone/>
            </a:pPr>
            <a:r>
              <a:rPr lang="uk-UA" dirty="0"/>
              <a:t>- страхування зарубіжних інвестицій може </a:t>
            </a:r>
            <a:r>
              <a:rPr lang="uk-UA" dirty="0" err="1"/>
              <a:t>здійснюватись</a:t>
            </a:r>
            <a:r>
              <a:rPr lang="uk-UA" dirty="0"/>
              <a:t> як приватними, так і державними агентствами;</a:t>
            </a:r>
          </a:p>
          <a:p>
            <a:pPr marL="0" indent="0" algn="just">
              <a:buNone/>
            </a:pPr>
            <a:r>
              <a:rPr lang="uk-UA" dirty="0"/>
              <a:t>- урегулювання інвестиційних суперечок;</a:t>
            </a:r>
          </a:p>
          <a:p>
            <a:pPr marL="0" indent="0" algn="just">
              <a:buNone/>
            </a:pPr>
            <a:r>
              <a:rPr lang="uk-UA" dirty="0"/>
              <a:t>- виключення подвійного оподаткування. Держави, корпорації яких особливо активно здійснюють взаємні прямі інвестиції, нерідко укладають угоди про виключення подвійного оподаткування прибутку підприємств з іноземними інвестиціями. Корпорація платить у приймаючій країні тільки ту частину податку, яку вона не заплатила в країні базування;</a:t>
            </a:r>
          </a:p>
          <a:p>
            <a:pPr marL="0" indent="0" algn="just">
              <a:buNone/>
            </a:pPr>
            <a:r>
              <a:rPr lang="uk-UA" dirty="0"/>
              <a:t>- адміністративна і дипломатична підтримка. Прямі інвестори звичайно є об'єктом опіки з боку державних органів країни базування: зокрема, уряд може проводити переговори із зарубіжними країнами про створення найсприятливіших умов для національних інвесторів;</a:t>
            </a:r>
          </a:p>
          <a:p>
            <a:pPr marL="0" indent="0" algn="just">
              <a:buNone/>
            </a:pPr>
            <a:r>
              <a:rPr lang="uk-UA" dirty="0"/>
              <a:t>- створення вільних економічних зон. Досягти сприятливого за усіма параметрами інвестиційного клімату і, особливо, постійно утримувати його на високому конкурентному рівні досить важко навіть для розвинутих країн, а для більшості країн, що розвиваються, та країн з перехідною економікою - майже неможливо. Тому урядом підтримується створення локальних зон сприятливого інвестиційного клімату. Найбільш ефективною й апробованою в багатьох країнах формою таких зон є вільні (спеціальні) економічні зони (ВЕЗ) різних типів.</a:t>
            </a:r>
          </a:p>
        </p:txBody>
      </p:sp>
      <p:sp>
        <p:nvSpPr>
          <p:cNvPr id="7" name="TextBox 6">
            <a:extLst>
              <a:ext uri="{FF2B5EF4-FFF2-40B4-BE49-F238E27FC236}">
                <a16:creationId xmlns:a16="http://schemas.microsoft.com/office/drawing/2014/main" id="{EC3A1B39-07AE-40F7-B8E3-2D25B69F1F8F}"/>
              </a:ext>
            </a:extLst>
          </p:cNvPr>
          <p:cNvSpPr txBox="1"/>
          <p:nvPr/>
        </p:nvSpPr>
        <p:spPr>
          <a:xfrm>
            <a:off x="693033" y="133110"/>
            <a:ext cx="10177042" cy="1477969"/>
          </a:xfrm>
          <a:prstGeom prst="rect">
            <a:avLst/>
          </a:prstGeom>
          <a:solidFill>
            <a:srgbClr val="CC99FF"/>
          </a:solidFill>
        </p:spPr>
        <p:txBody>
          <a:bodyPr wrap="square">
            <a:spAutoFit/>
          </a:bodyPr>
          <a:lstStyle/>
          <a:p>
            <a:r>
              <a:rPr lang="uk-UA" sz="1801" b="1" dirty="0"/>
              <a:t>	Захист інвестицій </a:t>
            </a:r>
            <a:r>
              <a:rPr lang="uk-UA" sz="1801" dirty="0"/>
              <a:t>- це комплекс організаційних, технічних та правових заходів, спрямованих на створення умов, які сприяють збереженню інвестицій, досягненню цілі внесення інвестицій, ефективній діяльності об'єктів інвестування та реінвестування, захисту законних прав та інтересів інвесторів, у тому числі права на отримання прибутку (доходу) від інвестицій.</a:t>
            </a:r>
          </a:p>
        </p:txBody>
      </p:sp>
    </p:spTree>
    <p:extLst>
      <p:ext uri="{BB962C8B-B14F-4D97-AF65-F5344CB8AC3E}">
        <p14:creationId xmlns:p14="http://schemas.microsoft.com/office/powerpoint/2010/main" val="3082155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14390E-5978-4EFD-B4B3-78F389E86AA3}"/>
              </a:ext>
            </a:extLst>
          </p:cNvPr>
          <p:cNvSpPr txBox="1"/>
          <p:nvPr/>
        </p:nvSpPr>
        <p:spPr>
          <a:xfrm>
            <a:off x="1215343" y="704948"/>
            <a:ext cx="8877783" cy="2863604"/>
          </a:xfrm>
          <a:prstGeom prst="rect">
            <a:avLst/>
          </a:prstGeom>
          <a:noFill/>
        </p:spPr>
        <p:txBody>
          <a:bodyPr wrap="square">
            <a:spAutoFit/>
          </a:bodyPr>
          <a:lstStyle/>
          <a:p>
            <a:pPr algn="just"/>
            <a:r>
              <a:rPr lang="uk-UA" sz="1801" dirty="0">
                <a:solidFill>
                  <a:srgbClr val="000000"/>
                </a:solidFill>
                <a:latin typeface="Open Sans" panose="020B0606030504020204" pitchFamily="34" charset="0"/>
              </a:rPr>
              <a:t>	Держава гарантує захист інвестицій незалежно від форм власності, а також іноземних інвестицій. Захист інвестицій забезпечується законодавством України, а також міжнародними договорами України. Інвесторам, у тому числі іноземним, забезпечується рівноправний режим, що виключає застосування заходів дискримінаційного характеру, які могли б перешкодити управлінню інвестиціями, їх використанню та ліквідації, а також передбачаються умови і порядок вивозу вкладених цінностей і результатів інвестицій.</a:t>
            </a:r>
          </a:p>
          <a:p>
            <a:pPr algn="just"/>
            <a:r>
              <a:rPr lang="uk-UA" sz="1801" dirty="0">
                <a:solidFill>
                  <a:srgbClr val="000000"/>
                </a:solidFill>
                <a:latin typeface="Open Sans" panose="020B0606030504020204" pitchFamily="34" charset="0"/>
              </a:rPr>
              <a:t>З метою забезпечення сприятливого та стабільного інвестиційного режиму держава встановлює державні гарантії захисту інвестицій.</a:t>
            </a:r>
          </a:p>
        </p:txBody>
      </p:sp>
      <p:sp>
        <p:nvSpPr>
          <p:cNvPr id="5" name="TextBox 4">
            <a:extLst>
              <a:ext uri="{FF2B5EF4-FFF2-40B4-BE49-F238E27FC236}">
                <a16:creationId xmlns:a16="http://schemas.microsoft.com/office/drawing/2014/main" id="{C1883D15-4571-46F4-BB95-7B5C8664B453}"/>
              </a:ext>
            </a:extLst>
          </p:cNvPr>
          <p:cNvSpPr txBox="1"/>
          <p:nvPr/>
        </p:nvSpPr>
        <p:spPr>
          <a:xfrm>
            <a:off x="1215340" y="3782441"/>
            <a:ext cx="9201874" cy="1477969"/>
          </a:xfrm>
          <a:prstGeom prst="rect">
            <a:avLst/>
          </a:prstGeom>
          <a:solidFill>
            <a:srgbClr val="66FFCC"/>
          </a:solidFill>
        </p:spPr>
        <p:txBody>
          <a:bodyPr wrap="square">
            <a:spAutoFit/>
          </a:bodyPr>
          <a:lstStyle/>
          <a:p>
            <a:pPr algn="just"/>
            <a:r>
              <a:rPr lang="uk-UA" sz="1801" dirty="0"/>
              <a:t>	</a:t>
            </a:r>
            <a:r>
              <a:rPr lang="uk-UA" sz="1801" b="1" dirty="0"/>
              <a:t>Державні гарантії захисту інвестицій </a:t>
            </a:r>
            <a:r>
              <a:rPr lang="uk-UA" sz="1801" dirty="0"/>
              <a:t>- це система правових норм, які спрямовані на захист інвестицій та не стосуються питань фінансово-господарської діяльності учасників інвестиційної діяльності та сплати ними податків, зборів (обов'язкових платежів). Державні гарантії захисту інвестицій не можуть бути скасовані або звужені стосовно інвестицій, здійснених у період дії цих гарантій.</a:t>
            </a:r>
          </a:p>
        </p:txBody>
      </p:sp>
    </p:spTree>
    <p:extLst>
      <p:ext uri="{BB962C8B-B14F-4D97-AF65-F5344CB8AC3E}">
        <p14:creationId xmlns:p14="http://schemas.microsoft.com/office/powerpoint/2010/main" val="82696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AD7C162A-83DB-4486-826F-AF7613A39B7C}"/>
              </a:ext>
            </a:extLst>
          </p:cNvPr>
          <p:cNvPicPr>
            <a:picLocks noChangeAspect="1"/>
          </p:cNvPicPr>
          <p:nvPr/>
        </p:nvPicPr>
        <p:blipFill>
          <a:blip r:embed="rId3"/>
          <a:stretch>
            <a:fillRect/>
          </a:stretch>
        </p:blipFill>
        <p:spPr>
          <a:xfrm>
            <a:off x="3108867" y="4707217"/>
            <a:ext cx="8040222" cy="2038635"/>
          </a:xfrm>
          <a:prstGeom prst="rect">
            <a:avLst/>
          </a:prstGeom>
        </p:spPr>
      </p:pic>
      <p:pic>
        <p:nvPicPr>
          <p:cNvPr id="7" name="Рисунок 6">
            <a:extLst>
              <a:ext uri="{FF2B5EF4-FFF2-40B4-BE49-F238E27FC236}">
                <a16:creationId xmlns:a16="http://schemas.microsoft.com/office/drawing/2014/main" id="{3D377DAB-3C7D-4C33-B171-4B281969B8D4}"/>
              </a:ext>
            </a:extLst>
          </p:cNvPr>
          <p:cNvPicPr>
            <a:picLocks noChangeAspect="1"/>
          </p:cNvPicPr>
          <p:nvPr/>
        </p:nvPicPr>
        <p:blipFill>
          <a:blip r:embed="rId4"/>
          <a:stretch>
            <a:fillRect/>
          </a:stretch>
        </p:blipFill>
        <p:spPr>
          <a:xfrm>
            <a:off x="454125" y="2038637"/>
            <a:ext cx="7830644" cy="2610213"/>
          </a:xfrm>
          <a:prstGeom prst="rect">
            <a:avLst/>
          </a:prstGeom>
        </p:spPr>
      </p:pic>
      <p:pic>
        <p:nvPicPr>
          <p:cNvPr id="5" name="Рисунок 4">
            <a:extLst>
              <a:ext uri="{FF2B5EF4-FFF2-40B4-BE49-F238E27FC236}">
                <a16:creationId xmlns:a16="http://schemas.microsoft.com/office/drawing/2014/main" id="{51935BAA-CFE0-45E2-98BD-494A9842F022}"/>
              </a:ext>
            </a:extLst>
          </p:cNvPr>
          <p:cNvPicPr>
            <a:picLocks noChangeAspect="1"/>
          </p:cNvPicPr>
          <p:nvPr/>
        </p:nvPicPr>
        <p:blipFill>
          <a:blip r:embed="rId5"/>
          <a:stretch>
            <a:fillRect/>
          </a:stretch>
        </p:blipFill>
        <p:spPr>
          <a:xfrm>
            <a:off x="947056" y="187037"/>
            <a:ext cx="9840260" cy="1851598"/>
          </a:xfrm>
          <a:prstGeom prst="rect">
            <a:avLst/>
          </a:prstGeom>
        </p:spPr>
      </p:pic>
    </p:spTree>
    <p:extLst>
      <p:ext uri="{BB962C8B-B14F-4D97-AF65-F5344CB8AC3E}">
        <p14:creationId xmlns:p14="http://schemas.microsoft.com/office/powerpoint/2010/main" val="2440075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B50781-8E34-47BF-A565-6C8F54C3B4C3}"/>
              </a:ext>
            </a:extLst>
          </p:cNvPr>
          <p:cNvSpPr txBox="1"/>
          <p:nvPr/>
        </p:nvSpPr>
        <p:spPr>
          <a:xfrm>
            <a:off x="787079" y="769385"/>
            <a:ext cx="10220444" cy="4249240"/>
          </a:xfrm>
          <a:prstGeom prst="rect">
            <a:avLst/>
          </a:prstGeom>
          <a:solidFill>
            <a:schemeClr val="accent4">
              <a:lumMod val="20000"/>
              <a:lumOff val="80000"/>
            </a:schemeClr>
          </a:solidFill>
        </p:spPr>
        <p:txBody>
          <a:bodyPr wrap="square">
            <a:spAutoFit/>
          </a:bodyPr>
          <a:lstStyle/>
          <a:p>
            <a:pPr algn="just"/>
            <a:r>
              <a:rPr lang="uk-UA" sz="1801" dirty="0"/>
              <a:t>	Для іноземних інвесторів на території України встановлюється національний режим інвестиційної та іншої господарської діяльності, за винятками, передбаченими законодавством України та міжнародними договорами України.</a:t>
            </a:r>
          </a:p>
          <a:p>
            <a:pPr algn="just"/>
            <a:r>
              <a:rPr lang="uk-UA" sz="1801" dirty="0"/>
              <a:t>	Для окремих суб'єктів підприємницької діяльності, які здійснюють інвестиційні проекти із залученням іноземних інвестицій, що реалізуються відповідно до державних програм розвитку пріоритетних галузей економіки, соціальної сфери і територій, може встановлюватися пільговий режим інвестиційної та іншої господарської діяльності.</a:t>
            </a:r>
          </a:p>
          <a:p>
            <a:pPr algn="just"/>
            <a:r>
              <a:rPr lang="uk-UA" sz="1801" dirty="0"/>
              <a:t>	Законами України можуть визначатися території, на яких діяльність іноземних інвесторів та підприємств з іноземними інвестиціями обмежується або забороняється, виходячи з вимог забезпечення національної безпеки.</a:t>
            </a:r>
          </a:p>
          <a:p>
            <a:pPr algn="just"/>
            <a:r>
              <a:rPr lang="uk-UA" sz="1801" dirty="0"/>
              <a:t>	Законами України для суб’єктів господарської діяльності, які здійснюють інвестиційні проекти у визначених законом галузях господарювання із залученням іноземних інвестицій, можуть встановлюватися додаткові державні гарантії захисту іноземних інвестицій, у тому числі гарантії захисту інвестицій від зміни законодавства, передбачені Законом України «</a:t>
            </a:r>
            <a:r>
              <a:rPr lang="uk-UA" sz="1801" b="1" dirty="0">
                <a:solidFill>
                  <a:srgbClr val="333333"/>
                </a:solidFill>
                <a:latin typeface="Times New Roman" panose="02020603050405020304" pitchFamily="18" charset="0"/>
              </a:rPr>
              <a:t>Про режим іноземного інвестування»</a:t>
            </a:r>
            <a:endParaRPr lang="uk-UA" sz="1801" dirty="0"/>
          </a:p>
        </p:txBody>
      </p:sp>
      <p:sp>
        <p:nvSpPr>
          <p:cNvPr id="5" name="TextBox 4">
            <a:extLst>
              <a:ext uri="{FF2B5EF4-FFF2-40B4-BE49-F238E27FC236}">
                <a16:creationId xmlns:a16="http://schemas.microsoft.com/office/drawing/2014/main" id="{CF5839CD-DA03-45BC-9A46-E4F8BE514064}"/>
              </a:ext>
            </a:extLst>
          </p:cNvPr>
          <p:cNvSpPr txBox="1"/>
          <p:nvPr/>
        </p:nvSpPr>
        <p:spPr>
          <a:xfrm>
            <a:off x="1293471" y="5215323"/>
            <a:ext cx="9100596" cy="369460"/>
          </a:xfrm>
          <a:prstGeom prst="rect">
            <a:avLst/>
          </a:prstGeom>
          <a:noFill/>
        </p:spPr>
        <p:txBody>
          <a:bodyPr wrap="square">
            <a:spAutoFit/>
          </a:bodyPr>
          <a:lstStyle/>
          <a:p>
            <a:r>
              <a:rPr lang="uk-UA" sz="1801" dirty="0">
                <a:hlinkClick r:id="rId2"/>
              </a:rPr>
              <a:t>https://zakon.rada.gov.ua/laws/show/93/96-%D0%B2%D1%80#Text</a:t>
            </a:r>
            <a:r>
              <a:rPr lang="uk-UA" sz="1801" dirty="0"/>
              <a:t> </a:t>
            </a:r>
          </a:p>
        </p:txBody>
      </p:sp>
    </p:spTree>
    <p:extLst>
      <p:ext uri="{BB962C8B-B14F-4D97-AF65-F5344CB8AC3E}">
        <p14:creationId xmlns:p14="http://schemas.microsoft.com/office/powerpoint/2010/main" val="3026674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76571F-5950-442A-B863-1983E668FB00}"/>
              </a:ext>
            </a:extLst>
          </p:cNvPr>
          <p:cNvSpPr txBox="1"/>
          <p:nvPr/>
        </p:nvSpPr>
        <p:spPr>
          <a:xfrm>
            <a:off x="798653" y="1100579"/>
            <a:ext cx="9896354" cy="4154984"/>
          </a:xfrm>
          <a:prstGeom prst="rect">
            <a:avLst/>
          </a:prstGeom>
          <a:solidFill>
            <a:srgbClr val="F8FBE9"/>
          </a:solidFill>
        </p:spPr>
        <p:txBody>
          <a:bodyPr wrap="square">
            <a:spAutoFit/>
          </a:bodyPr>
          <a:lstStyle/>
          <a:p>
            <a:pPr algn="just"/>
            <a:r>
              <a:rPr lang="uk-UA" sz="2400" b="1" dirty="0">
                <a:solidFill>
                  <a:srgbClr val="333333"/>
                </a:solidFill>
                <a:latin typeface="Roboto" panose="02000000000000000000" pitchFamily="2" charset="0"/>
              </a:rPr>
              <a:t>	Іноземне (міжнародне) страхування інвестицій </a:t>
            </a:r>
            <a:r>
              <a:rPr lang="uk-UA" sz="2400" dirty="0">
                <a:solidFill>
                  <a:srgbClr val="333333"/>
                </a:solidFill>
                <a:latin typeface="Roboto" panose="02000000000000000000" pitchFamily="2" charset="0"/>
              </a:rPr>
              <a:t>вважається досить складною процедурою. Такі економічні відносини між країнами регулюються окремими угодами, що стосуються окремих сфер національної економіки або окремих об’єктів інвестування. Єдиних міжнародних норм страхування інвестицій не існує, оскільки інвестиційні операції можуть здійснюватися між різними країнами, які мають свої особливості законодавства.</a:t>
            </a:r>
          </a:p>
          <a:p>
            <a:pPr algn="just"/>
            <a:r>
              <a:rPr lang="uk-UA" sz="2400" dirty="0">
                <a:solidFill>
                  <a:srgbClr val="333333"/>
                </a:solidFill>
                <a:latin typeface="Roboto" panose="02000000000000000000" pitchFamily="2" charset="0"/>
              </a:rPr>
              <a:t>	Однак всі міжнародні договори про захист інвестицій базуються на ключових принципах верховенства права. Якщо країна, яка прийняла інвестиції, порушує умови договору, спірна ситуація повинна вирішуватися через міжнародний арбітраж.</a:t>
            </a:r>
          </a:p>
        </p:txBody>
      </p:sp>
    </p:spTree>
    <p:extLst>
      <p:ext uri="{BB962C8B-B14F-4D97-AF65-F5344CB8AC3E}">
        <p14:creationId xmlns:p14="http://schemas.microsoft.com/office/powerpoint/2010/main" val="2388343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6B5E09-7227-4AA7-9D60-231E1A3253E1}"/>
              </a:ext>
            </a:extLst>
          </p:cNvPr>
          <p:cNvSpPr txBox="1"/>
          <p:nvPr/>
        </p:nvSpPr>
        <p:spPr>
          <a:xfrm>
            <a:off x="231495" y="335847"/>
            <a:ext cx="10799179" cy="6189130"/>
          </a:xfrm>
          <a:prstGeom prst="rect">
            <a:avLst/>
          </a:prstGeom>
          <a:solidFill>
            <a:schemeClr val="bg1"/>
          </a:solidFill>
        </p:spPr>
        <p:txBody>
          <a:bodyPr wrap="square">
            <a:spAutoFit/>
          </a:bodyPr>
          <a:lstStyle/>
          <a:p>
            <a:pPr algn="ctr"/>
            <a:r>
              <a:rPr lang="uk-UA" sz="1801" b="1" dirty="0">
                <a:solidFill>
                  <a:srgbClr val="333333"/>
                </a:solidFill>
              </a:rPr>
              <a:t>	Страхуванням іноземних інвестицій займається Багатостороння агенція з гарантій інвестицій (БАГІ)</a:t>
            </a:r>
            <a:endParaRPr lang="uk-UA" sz="1801" dirty="0">
              <a:solidFill>
                <a:srgbClr val="333333"/>
              </a:solidFill>
            </a:endParaRPr>
          </a:p>
          <a:p>
            <a:pPr algn="l"/>
            <a:r>
              <a:rPr lang="uk-UA" sz="1801" dirty="0">
                <a:solidFill>
                  <a:srgbClr val="333333"/>
                </a:solidFill>
              </a:rPr>
              <a:t>	Головною функцією даної організації є захист інвесторів від ризиків, що виникли в зв’язку з форс-мажорними обставинами всередині країни, в яку були направлені інвестиції.</a:t>
            </a:r>
          </a:p>
          <a:p>
            <a:pPr algn="l"/>
            <a:r>
              <a:rPr lang="uk-UA" sz="1801" dirty="0">
                <a:solidFill>
                  <a:srgbClr val="333333"/>
                </a:solidFill>
              </a:rPr>
              <a:t>	Якщо розглядати діяльність БАГІ більш детально, то можна виділити такі завдання організації:</a:t>
            </a:r>
          </a:p>
          <a:p>
            <a:pPr marL="342904" indent="-342904" algn="just">
              <a:buFont typeface="+mj-lt"/>
              <a:buAutoNum type="arabicPeriod"/>
            </a:pPr>
            <a:r>
              <a:rPr lang="uk-UA" sz="1801" dirty="0">
                <a:solidFill>
                  <a:srgbClr val="333333"/>
                </a:solidFill>
              </a:rPr>
              <a:t>Захист інвестора від можливих збитків, які можуть виникнути через неможливість перевести грошові активи в місцеву валюту з метою її вивезення за кордон. Застрахований інвестор в такому випадку отримає компенсацію своїх збитків, що виникли через зміни в законодавстві, яке регулює валютні відношення. Але потрібно врахувати, що інвестор не отримає компенсацію збитків, що виникли через падіння вартості місцевої валюти.</a:t>
            </a:r>
          </a:p>
          <a:p>
            <a:pPr marL="342904" indent="-342904" algn="just">
              <a:buFont typeface="+mj-lt"/>
              <a:buAutoNum type="arabicPeriod"/>
            </a:pPr>
            <a:r>
              <a:rPr lang="uk-UA" sz="1801" dirty="0">
                <a:solidFill>
                  <a:srgbClr val="333333"/>
                </a:solidFill>
              </a:rPr>
              <a:t>Захист інвестора від збитків, які були нанесені через діяльність уряду: прийняття рішення про націоналізацію підприємства, що одержує інвестиції, повна конфіскація майна інвестора. Якщо уряд діє в рамках вже існуючого на момент інвестування законодавства, інвестор не отримає компенсацію.</a:t>
            </a:r>
          </a:p>
          <a:p>
            <a:pPr marL="342904" indent="-342904" algn="just">
              <a:buFont typeface="+mj-lt"/>
              <a:buAutoNum type="arabicPeriod"/>
            </a:pPr>
            <a:r>
              <a:rPr lang="uk-UA" sz="1801" dirty="0">
                <a:solidFill>
                  <a:srgbClr val="333333"/>
                </a:solidFill>
              </a:rPr>
              <a:t>Захист від наслідків військових дій, масштабних терактів, внутрішніх громадянських конфліктів, в які була втягнута приймаюча сторона. Якщо були застраховані вкладення в основний капітал, інвестор отримає мінімальну суму з первісної вартості інвестицій і засоби на заміну знищених матеріальних активів. Якщо фонди підприємства були пошкоджені, БАГІ виплатить суму, за рахунок якої можна провести їх капітальний ремонт.</a:t>
            </a:r>
          </a:p>
          <a:p>
            <a:pPr marL="342904" indent="-342904" algn="just">
              <a:buFont typeface="+mj-lt"/>
              <a:buAutoNum type="arabicPeriod"/>
            </a:pPr>
            <a:r>
              <a:rPr lang="uk-UA" sz="1801" dirty="0">
                <a:solidFill>
                  <a:srgbClr val="333333"/>
                </a:solidFill>
              </a:rPr>
              <a:t>Багатостороння агенція з гарантій інвестицій захищає інвестора від збитків, які виникли через недотримання приймаючою країною умов контракту або його розірвання урядом. Однак, щоб отримати компенсацію, потрібно довести неправоту іноземного партнера в арбітражі.</a:t>
            </a:r>
          </a:p>
        </p:txBody>
      </p:sp>
    </p:spTree>
    <p:extLst>
      <p:ext uri="{BB962C8B-B14F-4D97-AF65-F5344CB8AC3E}">
        <p14:creationId xmlns:p14="http://schemas.microsoft.com/office/powerpoint/2010/main" val="764479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1453DA76-10AA-4D03-A3FF-28887161C2A6}"/>
              </a:ext>
            </a:extLst>
          </p:cNvPr>
          <p:cNvSpPr>
            <a:spLocks noGrp="1"/>
          </p:cNvSpPr>
          <p:nvPr>
            <p:ph type="title"/>
          </p:nvPr>
        </p:nvSpPr>
        <p:spPr>
          <a:xfrm>
            <a:off x="82061" y="1"/>
            <a:ext cx="11183815" cy="618980"/>
          </a:xfrm>
        </p:spPr>
        <p:txBody>
          <a:bodyPr>
            <a:noAutofit/>
          </a:bodyPr>
          <a:lstStyle/>
          <a:p>
            <a:pPr algn="ctr"/>
            <a:r>
              <a:rPr lang="uk-UA" sz="3200" dirty="0">
                <a:highlight>
                  <a:srgbClr val="CC99FF"/>
                </a:highlight>
              </a:rPr>
              <a:t>Форми стимулювання іноземної інвестиційної діяльності</a:t>
            </a:r>
          </a:p>
        </p:txBody>
      </p:sp>
      <p:graphicFrame>
        <p:nvGraphicFramePr>
          <p:cNvPr id="5" name="Таблиця 5">
            <a:extLst>
              <a:ext uri="{FF2B5EF4-FFF2-40B4-BE49-F238E27FC236}">
                <a16:creationId xmlns:a16="http://schemas.microsoft.com/office/drawing/2014/main" id="{81071376-C229-43E7-B2AC-62FB3A54BEF8}"/>
              </a:ext>
            </a:extLst>
          </p:cNvPr>
          <p:cNvGraphicFramePr>
            <a:graphicFrameLocks noGrp="1"/>
          </p:cNvGraphicFramePr>
          <p:nvPr>
            <p:ph idx="1"/>
            <p:extLst>
              <p:ext uri="{D42A27DB-BD31-4B8C-83A1-F6EECF244321}">
                <p14:modId xmlns:p14="http://schemas.microsoft.com/office/powerpoint/2010/main" val="3072660858"/>
              </p:ext>
            </p:extLst>
          </p:nvPr>
        </p:nvGraphicFramePr>
        <p:xfrm>
          <a:off x="246185" y="621323"/>
          <a:ext cx="11019690" cy="6236674"/>
        </p:xfrm>
        <a:graphic>
          <a:graphicData uri="http://schemas.openxmlformats.org/drawingml/2006/table">
            <a:tbl>
              <a:tblPr firstRow="1" bandRow="1">
                <a:tableStyleId>{5940675A-B579-460E-94D1-54222C63F5DA}</a:tableStyleId>
              </a:tblPr>
              <a:tblGrid>
                <a:gridCol w="3267909">
                  <a:extLst>
                    <a:ext uri="{9D8B030D-6E8A-4147-A177-3AD203B41FA5}">
                      <a16:colId xmlns:a16="http://schemas.microsoft.com/office/drawing/2014/main" val="2248839765"/>
                    </a:ext>
                  </a:extLst>
                </a:gridCol>
                <a:gridCol w="7751781">
                  <a:extLst>
                    <a:ext uri="{9D8B030D-6E8A-4147-A177-3AD203B41FA5}">
                      <a16:colId xmlns:a16="http://schemas.microsoft.com/office/drawing/2014/main" val="840733662"/>
                    </a:ext>
                  </a:extLst>
                </a:gridCol>
              </a:tblGrid>
              <a:tr h="530569">
                <a:tc>
                  <a:txBody>
                    <a:bodyPr/>
                    <a:lstStyle/>
                    <a:p>
                      <a:pPr algn="ctr"/>
                      <a:r>
                        <a:rPr lang="uk-UA" sz="1800" b="1" dirty="0">
                          <a:latin typeface="+mn-lt"/>
                        </a:rPr>
                        <a:t>Форми</a:t>
                      </a:r>
                    </a:p>
                  </a:txBody>
                  <a:tcPr marT="45721" marB="45721"/>
                </a:tc>
                <a:tc>
                  <a:txBody>
                    <a:bodyPr/>
                    <a:lstStyle/>
                    <a:p>
                      <a:pPr algn="ctr"/>
                      <a:r>
                        <a:rPr lang="uk-UA" sz="1800" b="1" dirty="0">
                          <a:latin typeface="+mn-lt"/>
                        </a:rPr>
                        <a:t>Інструменти</a:t>
                      </a:r>
                    </a:p>
                  </a:txBody>
                  <a:tcPr marT="45721" marB="45721"/>
                </a:tc>
                <a:extLst>
                  <a:ext uri="{0D108BD9-81ED-4DB2-BD59-A6C34878D82A}">
                    <a16:rowId xmlns:a16="http://schemas.microsoft.com/office/drawing/2014/main" val="3807464238"/>
                  </a:ext>
                </a:extLst>
              </a:tr>
              <a:tr h="794201">
                <a:tc>
                  <a:txBody>
                    <a:bodyPr/>
                    <a:lstStyle/>
                    <a:p>
                      <a:r>
                        <a:rPr lang="uk-UA" sz="1800" b="0" i="0" dirty="0">
                          <a:solidFill>
                            <a:srgbClr val="373D3F"/>
                          </a:solidFill>
                          <a:effectLst/>
                          <a:latin typeface="+mn-lt"/>
                        </a:rPr>
                        <a:t>Фінансово-кредитне стимулювання</a:t>
                      </a:r>
                      <a:endParaRPr lang="uk-UA" sz="1800" dirty="0">
                        <a:latin typeface="+mn-lt"/>
                      </a:endParaRPr>
                    </a:p>
                  </a:txBody>
                  <a:tcPr marT="45721" marB="45721"/>
                </a:tc>
                <a:tc>
                  <a:txBody>
                    <a:bodyPr/>
                    <a:lstStyle/>
                    <a:p>
                      <a:r>
                        <a:rPr lang="uk-UA" sz="1100" b="0" i="0" dirty="0">
                          <a:solidFill>
                            <a:srgbClr val="373D3F"/>
                          </a:solidFill>
                          <a:effectLst/>
                          <a:latin typeface="Lora" pitchFamily="2" charset="-52"/>
                        </a:rPr>
                        <a:t>Безпроцентні кредити, пільгові кредити, інвестиційні гарантії</a:t>
                      </a:r>
                      <a:endParaRPr lang="uk-UA" sz="1800" dirty="0">
                        <a:latin typeface="+mn-lt"/>
                      </a:endParaRPr>
                    </a:p>
                  </a:txBody>
                  <a:tcPr marT="45721" marB="45721"/>
                </a:tc>
                <a:extLst>
                  <a:ext uri="{0D108BD9-81ED-4DB2-BD59-A6C34878D82A}">
                    <a16:rowId xmlns:a16="http://schemas.microsoft.com/office/drawing/2014/main" val="1565504918"/>
                  </a:ext>
                </a:extLst>
              </a:tr>
              <a:tr h="1173260">
                <a:tc>
                  <a:txBody>
                    <a:bodyPr/>
                    <a:lstStyle/>
                    <a:p>
                      <a:r>
                        <a:rPr lang="uk-UA" sz="1800" dirty="0">
                          <a:latin typeface="+mn-lt"/>
                        </a:rPr>
                        <a:t>Податкове стимулювання</a:t>
                      </a:r>
                    </a:p>
                  </a:txBody>
                  <a:tcPr marT="45721" marB="45721"/>
                </a:tc>
                <a:tc>
                  <a:txBody>
                    <a:bodyPr/>
                    <a:lstStyle/>
                    <a:p>
                      <a:r>
                        <a:rPr lang="ru-RU" sz="1100" b="0" i="0" dirty="0" err="1">
                          <a:solidFill>
                            <a:srgbClr val="373D3F"/>
                          </a:solidFill>
                          <a:effectLst/>
                          <a:latin typeface="Lora" pitchFamily="2" charset="-52"/>
                        </a:rPr>
                        <a:t>Зниження</a:t>
                      </a:r>
                      <a:r>
                        <a:rPr lang="ru-RU" sz="1100" b="0" i="0" dirty="0">
                          <a:solidFill>
                            <a:srgbClr val="373D3F"/>
                          </a:solidFill>
                          <a:effectLst/>
                          <a:latin typeface="Lora" pitchFamily="2" charset="-52"/>
                        </a:rPr>
                        <a:t> ставки </a:t>
                      </a:r>
                      <a:r>
                        <a:rPr lang="ru-RU" sz="1100" b="0" i="0" dirty="0" err="1">
                          <a:solidFill>
                            <a:srgbClr val="373D3F"/>
                          </a:solidFill>
                          <a:effectLst/>
                          <a:latin typeface="Lora" pitchFamily="2" charset="-52"/>
                        </a:rPr>
                        <a:t>податку</a:t>
                      </a:r>
                      <a:r>
                        <a:rPr lang="ru-RU" sz="1100" b="0" i="0" dirty="0">
                          <a:solidFill>
                            <a:srgbClr val="373D3F"/>
                          </a:solidFill>
                          <a:effectLst/>
                          <a:latin typeface="Lora" pitchFamily="2" charset="-52"/>
                        </a:rPr>
                        <a:t>, </a:t>
                      </a:r>
                      <a:r>
                        <a:rPr lang="ru-RU" sz="1100" b="0" i="0" dirty="0" err="1">
                          <a:solidFill>
                            <a:srgbClr val="373D3F"/>
                          </a:solidFill>
                          <a:effectLst/>
                          <a:latin typeface="Lora" pitchFamily="2" charset="-52"/>
                        </a:rPr>
                        <a:t>податкові</a:t>
                      </a:r>
                      <a:r>
                        <a:rPr lang="ru-RU" sz="1100" b="0" i="0" dirty="0">
                          <a:solidFill>
                            <a:srgbClr val="373D3F"/>
                          </a:solidFill>
                          <a:effectLst/>
                          <a:latin typeface="Lora" pitchFamily="2" charset="-52"/>
                        </a:rPr>
                        <a:t> угоди з </a:t>
                      </a:r>
                      <a:r>
                        <a:rPr lang="ru-RU" sz="1100" b="0" i="0" dirty="0" err="1">
                          <a:solidFill>
                            <a:srgbClr val="373D3F"/>
                          </a:solidFill>
                          <a:effectLst/>
                          <a:latin typeface="Lora" pitchFamily="2" charset="-52"/>
                        </a:rPr>
                        <a:t>іншими</a:t>
                      </a:r>
                      <a:r>
                        <a:rPr lang="ru-RU" sz="1100" b="0" i="0" dirty="0">
                          <a:solidFill>
                            <a:srgbClr val="373D3F"/>
                          </a:solidFill>
                          <a:effectLst/>
                          <a:latin typeface="Lora" pitchFamily="2" charset="-52"/>
                        </a:rPr>
                        <a:t> </a:t>
                      </a:r>
                      <a:r>
                        <a:rPr lang="ru-RU" sz="1100" b="0" i="0" dirty="0" err="1">
                          <a:solidFill>
                            <a:srgbClr val="373D3F"/>
                          </a:solidFill>
                          <a:effectLst/>
                          <a:latin typeface="Lora" pitchFamily="2" charset="-52"/>
                        </a:rPr>
                        <a:t>країнами</a:t>
                      </a:r>
                      <a:r>
                        <a:rPr lang="ru-RU" sz="1100" b="0" i="0" dirty="0">
                          <a:solidFill>
                            <a:srgbClr val="373D3F"/>
                          </a:solidFill>
                          <a:effectLst/>
                          <a:latin typeface="Lora" pitchFamily="2" charset="-52"/>
                        </a:rPr>
                        <a:t>, </a:t>
                      </a:r>
                      <a:r>
                        <a:rPr lang="ru-RU" sz="1100" b="0" i="0" dirty="0" err="1">
                          <a:solidFill>
                            <a:srgbClr val="373D3F"/>
                          </a:solidFill>
                          <a:effectLst/>
                          <a:latin typeface="Lora" pitchFamily="2" charset="-52"/>
                        </a:rPr>
                        <a:t>зняття</a:t>
                      </a:r>
                      <a:r>
                        <a:rPr lang="ru-RU" sz="1100" b="0" i="0" dirty="0">
                          <a:solidFill>
                            <a:srgbClr val="373D3F"/>
                          </a:solidFill>
                          <a:effectLst/>
                          <a:latin typeface="Lora" pitchFamily="2" charset="-52"/>
                        </a:rPr>
                        <a:t> </a:t>
                      </a:r>
                      <a:r>
                        <a:rPr lang="ru-RU" sz="1100" b="0" i="0" dirty="0" err="1">
                          <a:solidFill>
                            <a:srgbClr val="373D3F"/>
                          </a:solidFill>
                          <a:effectLst/>
                          <a:latin typeface="Lora" pitchFamily="2" charset="-52"/>
                        </a:rPr>
                        <a:t>податків</a:t>
                      </a:r>
                      <a:r>
                        <a:rPr lang="ru-RU" sz="1100" b="0" i="0" dirty="0">
                          <a:solidFill>
                            <a:srgbClr val="373D3F"/>
                          </a:solidFill>
                          <a:effectLst/>
                          <a:latin typeface="Lora" pitchFamily="2" charset="-52"/>
                        </a:rPr>
                        <a:t> на </a:t>
                      </a:r>
                      <a:r>
                        <a:rPr lang="ru-RU" sz="1100" b="0" i="0" dirty="0" err="1">
                          <a:solidFill>
                            <a:srgbClr val="373D3F"/>
                          </a:solidFill>
                          <a:effectLst/>
                          <a:latin typeface="Lora" pitchFamily="2" charset="-52"/>
                        </a:rPr>
                        <a:t>реінвестиції</a:t>
                      </a:r>
                      <a:r>
                        <a:rPr lang="ru-RU" sz="1100" b="0" i="0" dirty="0">
                          <a:solidFill>
                            <a:srgbClr val="373D3F"/>
                          </a:solidFill>
                          <a:effectLst/>
                          <a:latin typeface="Lora" pitchFamily="2" charset="-52"/>
                        </a:rPr>
                        <a:t>, </a:t>
                      </a:r>
                      <a:r>
                        <a:rPr lang="ru-RU" sz="1100" b="0" i="0" dirty="0" err="1">
                          <a:solidFill>
                            <a:srgbClr val="373D3F"/>
                          </a:solidFill>
                          <a:effectLst/>
                          <a:latin typeface="Lora" pitchFamily="2" charset="-52"/>
                        </a:rPr>
                        <a:t>безмитний</a:t>
                      </a:r>
                      <a:r>
                        <a:rPr lang="ru-RU" sz="1100" b="0" i="0" dirty="0">
                          <a:solidFill>
                            <a:srgbClr val="373D3F"/>
                          </a:solidFill>
                          <a:effectLst/>
                          <a:latin typeface="Lora" pitchFamily="2" charset="-52"/>
                        </a:rPr>
                        <a:t> </a:t>
                      </a:r>
                      <a:r>
                        <a:rPr lang="ru-RU" sz="1100" b="0" i="0" dirty="0" err="1">
                          <a:solidFill>
                            <a:srgbClr val="373D3F"/>
                          </a:solidFill>
                          <a:effectLst/>
                          <a:latin typeface="Lora" pitchFamily="2" charset="-52"/>
                        </a:rPr>
                        <a:t>імпорт</a:t>
                      </a:r>
                      <a:r>
                        <a:rPr lang="ru-RU" sz="1100" b="0" i="0" dirty="0">
                          <a:solidFill>
                            <a:srgbClr val="373D3F"/>
                          </a:solidFill>
                          <a:effectLst/>
                          <a:latin typeface="Lora" pitchFamily="2" charset="-52"/>
                        </a:rPr>
                        <a:t> </a:t>
                      </a:r>
                      <a:r>
                        <a:rPr lang="ru-RU" sz="1100" b="0" i="0" dirty="0" err="1">
                          <a:solidFill>
                            <a:srgbClr val="373D3F"/>
                          </a:solidFill>
                          <a:effectLst/>
                          <a:latin typeface="Lora" pitchFamily="2" charset="-52"/>
                        </a:rPr>
                        <a:t>обладнання</a:t>
                      </a:r>
                      <a:r>
                        <a:rPr lang="ru-RU" sz="1100" b="0" i="0" dirty="0">
                          <a:solidFill>
                            <a:srgbClr val="373D3F"/>
                          </a:solidFill>
                          <a:effectLst/>
                          <a:latin typeface="Lora" pitchFamily="2" charset="-52"/>
                        </a:rPr>
                        <a:t> та / </a:t>
                      </a:r>
                      <a:r>
                        <a:rPr lang="ru-RU" sz="1100" b="0" i="0" dirty="0" err="1">
                          <a:solidFill>
                            <a:srgbClr val="373D3F"/>
                          </a:solidFill>
                          <a:effectLst/>
                          <a:latin typeface="Lora" pitchFamily="2" charset="-52"/>
                        </a:rPr>
                        <a:t>або</a:t>
                      </a:r>
                      <a:r>
                        <a:rPr lang="ru-RU" sz="1100" b="0" i="0" dirty="0">
                          <a:solidFill>
                            <a:srgbClr val="373D3F"/>
                          </a:solidFill>
                          <a:effectLst/>
                          <a:latin typeface="Lora" pitchFamily="2" charset="-52"/>
                        </a:rPr>
                        <a:t> </a:t>
                      </a:r>
                      <a:r>
                        <a:rPr lang="ru-RU" sz="1100" b="0" i="0" dirty="0" err="1">
                          <a:solidFill>
                            <a:srgbClr val="373D3F"/>
                          </a:solidFill>
                          <a:effectLst/>
                          <a:latin typeface="Lora" pitchFamily="2" charset="-52"/>
                        </a:rPr>
                        <a:t>сировини</a:t>
                      </a:r>
                      <a:r>
                        <a:rPr lang="ru-RU" sz="1100" b="0" i="0" dirty="0">
                          <a:solidFill>
                            <a:srgbClr val="373D3F"/>
                          </a:solidFill>
                          <a:effectLst/>
                          <a:latin typeface="Lora" pitchFamily="2" charset="-52"/>
                        </a:rPr>
                        <a:t>, </a:t>
                      </a:r>
                      <a:r>
                        <a:rPr lang="ru-RU" sz="1100" b="0" i="0" dirty="0" err="1">
                          <a:solidFill>
                            <a:srgbClr val="373D3F"/>
                          </a:solidFill>
                          <a:effectLst/>
                          <a:latin typeface="Lora" pitchFamily="2" charset="-52"/>
                        </a:rPr>
                        <a:t>прискорена</a:t>
                      </a:r>
                      <a:r>
                        <a:rPr lang="ru-RU" sz="1100" b="0" i="0" dirty="0">
                          <a:solidFill>
                            <a:srgbClr val="373D3F"/>
                          </a:solidFill>
                          <a:effectLst/>
                          <a:latin typeface="Lora" pitchFamily="2" charset="-52"/>
                        </a:rPr>
                        <a:t> </a:t>
                      </a:r>
                      <a:r>
                        <a:rPr lang="ru-RU" sz="1100" b="0" i="0" dirty="0" err="1">
                          <a:solidFill>
                            <a:srgbClr val="373D3F"/>
                          </a:solidFill>
                          <a:effectLst/>
                          <a:latin typeface="Lora" pitchFamily="2" charset="-52"/>
                        </a:rPr>
                        <a:t>амортизація</a:t>
                      </a:r>
                      <a:r>
                        <a:rPr lang="ru-RU" sz="1100" b="0" i="0" dirty="0">
                          <a:solidFill>
                            <a:srgbClr val="373D3F"/>
                          </a:solidFill>
                          <a:effectLst/>
                          <a:latin typeface="Lora" pitchFamily="2" charset="-52"/>
                        </a:rPr>
                        <a:t>, </a:t>
                      </a:r>
                      <a:r>
                        <a:rPr lang="ru-RU" sz="1100" b="0" i="0" dirty="0" err="1">
                          <a:solidFill>
                            <a:srgbClr val="373D3F"/>
                          </a:solidFill>
                          <a:effectLst/>
                          <a:latin typeface="Lora" pitchFamily="2" charset="-52"/>
                        </a:rPr>
                        <a:t>податкові</a:t>
                      </a:r>
                      <a:r>
                        <a:rPr lang="ru-RU" sz="1100" b="0" i="0" dirty="0">
                          <a:solidFill>
                            <a:srgbClr val="373D3F"/>
                          </a:solidFill>
                          <a:effectLst/>
                          <a:latin typeface="Lora" pitchFamily="2" charset="-52"/>
                        </a:rPr>
                        <a:t> </a:t>
                      </a:r>
                      <a:r>
                        <a:rPr lang="ru-RU" sz="1100" b="0" i="0" dirty="0" err="1">
                          <a:solidFill>
                            <a:srgbClr val="373D3F"/>
                          </a:solidFill>
                          <a:effectLst/>
                          <a:latin typeface="Lora" pitchFamily="2" charset="-52"/>
                        </a:rPr>
                        <a:t>кредити</a:t>
                      </a:r>
                      <a:endParaRPr lang="uk-UA" sz="1800" dirty="0">
                        <a:latin typeface="+mn-lt"/>
                      </a:endParaRPr>
                    </a:p>
                  </a:txBody>
                  <a:tcPr marT="45721" marB="45721"/>
                </a:tc>
                <a:extLst>
                  <a:ext uri="{0D108BD9-81ED-4DB2-BD59-A6C34878D82A}">
                    <a16:rowId xmlns:a16="http://schemas.microsoft.com/office/drawing/2014/main" val="3968444824"/>
                  </a:ext>
                </a:extLst>
              </a:tr>
              <a:tr h="1444012">
                <a:tc>
                  <a:txBody>
                    <a:bodyPr/>
                    <a:lstStyle/>
                    <a:p>
                      <a:r>
                        <a:rPr lang="uk-UA" sz="1800" b="0" i="0" dirty="0">
                          <a:solidFill>
                            <a:srgbClr val="373D3F"/>
                          </a:solidFill>
                          <a:effectLst/>
                          <a:latin typeface="+mn-lt"/>
                        </a:rPr>
                        <a:t>Стимулювання </a:t>
                      </a:r>
                      <a:r>
                        <a:rPr lang="uk-UA" sz="1800" b="0" i="0" dirty="0" err="1">
                          <a:solidFill>
                            <a:srgbClr val="373D3F"/>
                          </a:solidFill>
                          <a:effectLst/>
                          <a:latin typeface="+mn-lt"/>
                        </a:rPr>
                        <a:t>інфра</a:t>
                      </a:r>
                      <a:r>
                        <a:rPr lang="uk-UA" sz="1800" b="0" i="0" dirty="0">
                          <a:solidFill>
                            <a:srgbClr val="373D3F"/>
                          </a:solidFill>
                          <a:effectLst/>
                          <a:latin typeface="+mn-lt"/>
                        </a:rPr>
                        <a:t>-структурного забезпечення</a:t>
                      </a:r>
                      <a:endParaRPr lang="uk-UA" sz="1800" dirty="0">
                        <a:latin typeface="+mn-lt"/>
                      </a:endParaRPr>
                    </a:p>
                  </a:txBody>
                  <a:tcPr marT="45721" marB="45721"/>
                </a:tc>
                <a:tc>
                  <a:txBody>
                    <a:bodyPr/>
                    <a:lstStyle/>
                    <a:p>
                      <a:r>
                        <a:rPr lang="uk-UA" sz="1100" b="0" i="0" dirty="0">
                          <a:solidFill>
                            <a:srgbClr val="373D3F"/>
                          </a:solidFill>
                          <a:effectLst/>
                          <a:latin typeface="Lora" pitchFamily="2" charset="-52"/>
                        </a:rPr>
                        <a:t>Надання землі у безкоштовне користування або на пільгових умовах, надання будівель і споруд у безкоштовне користування або за пільговими цінами, субсидії на користування енергією, транспортні гранти, пільги щодо фрахту</a:t>
                      </a:r>
                      <a:endParaRPr lang="uk-UA" sz="1800" dirty="0">
                        <a:latin typeface="+mn-lt"/>
                      </a:endParaRPr>
                    </a:p>
                  </a:txBody>
                  <a:tcPr marT="45721" marB="45721"/>
                </a:tc>
                <a:extLst>
                  <a:ext uri="{0D108BD9-81ED-4DB2-BD59-A6C34878D82A}">
                    <a16:rowId xmlns:a16="http://schemas.microsoft.com/office/drawing/2014/main" val="1806212092"/>
                  </a:ext>
                </a:extLst>
              </a:tr>
              <a:tr h="1714764">
                <a:tc>
                  <a:txBody>
                    <a:bodyPr/>
                    <a:lstStyle/>
                    <a:p>
                      <a:r>
                        <a:rPr lang="uk-UA" sz="1800" b="0" i="0" dirty="0">
                          <a:solidFill>
                            <a:srgbClr val="373D3F"/>
                          </a:solidFill>
                          <a:effectLst/>
                          <a:latin typeface="+mn-lt"/>
                        </a:rPr>
                        <a:t>Стимулювання конкретних інвестиційних проектів</a:t>
                      </a:r>
                      <a:endParaRPr lang="uk-UA" sz="1800" dirty="0">
                        <a:latin typeface="+mn-lt"/>
                      </a:endParaRPr>
                    </a:p>
                  </a:txBody>
                  <a:tcPr marT="45721" marB="45721"/>
                </a:tc>
                <a:tc>
                  <a:txBody>
                    <a:bodyPr/>
                    <a:lstStyle/>
                    <a:p>
                      <a:r>
                        <a:rPr lang="uk-UA" sz="1800" dirty="0">
                          <a:latin typeface="+mn-lt"/>
                        </a:rPr>
                        <a:t>Гранти (цільове фінансування) </a:t>
                      </a:r>
                      <a:r>
                        <a:rPr lang="uk-UA" sz="1800" dirty="0" err="1">
                          <a:latin typeface="+mn-lt"/>
                        </a:rPr>
                        <a:t>ресурсо</a:t>
                      </a:r>
                      <a:r>
                        <a:rPr lang="uk-UA" sz="1800" dirty="0">
                          <a:latin typeface="+mn-lt"/>
                        </a:rPr>
                        <a:t>- і </a:t>
                      </a:r>
                      <a:r>
                        <a:rPr lang="uk-UA" sz="1800" dirty="0" err="1">
                          <a:latin typeface="+mn-lt"/>
                        </a:rPr>
                        <a:t>приро-дозберігаючого</a:t>
                      </a:r>
                      <a:r>
                        <a:rPr lang="uk-UA" sz="1800" dirty="0">
                          <a:latin typeface="+mn-lt"/>
                        </a:rPr>
                        <a:t> обладнання; гранти проектів, орієнтованих на підвищення кваліфікації і перепідготовку кадрів; поліпшення умов праці; сприяння в проведенні техніко-економічних обґрунтувань проектів; гранти на науково-дослідні та проектно-конструкторські роботи</a:t>
                      </a:r>
                    </a:p>
                  </a:txBody>
                  <a:tcPr marT="45721" marB="45721"/>
                </a:tc>
                <a:extLst>
                  <a:ext uri="{0D108BD9-81ED-4DB2-BD59-A6C34878D82A}">
                    <a16:rowId xmlns:a16="http://schemas.microsoft.com/office/drawing/2014/main" val="2329423596"/>
                  </a:ext>
                </a:extLst>
              </a:tr>
              <a:tr h="579868">
                <a:tc>
                  <a:txBody>
                    <a:bodyPr/>
                    <a:lstStyle/>
                    <a:p>
                      <a:r>
                        <a:rPr lang="uk-UA" sz="1800" b="0" i="0" dirty="0" err="1">
                          <a:solidFill>
                            <a:srgbClr val="373D3F"/>
                          </a:solidFill>
                          <a:effectLst/>
                          <a:latin typeface="+mn-lt"/>
                        </a:rPr>
                        <a:t>Протекціоністьські</a:t>
                      </a:r>
                      <a:r>
                        <a:rPr lang="uk-UA" sz="1800" b="0" i="0" dirty="0">
                          <a:solidFill>
                            <a:srgbClr val="373D3F"/>
                          </a:solidFill>
                          <a:effectLst/>
                          <a:latin typeface="+mn-lt"/>
                        </a:rPr>
                        <a:t> заходи</a:t>
                      </a:r>
                      <a:endParaRPr lang="uk-UA" sz="1800" dirty="0">
                        <a:latin typeface="+mn-lt"/>
                      </a:endParaRPr>
                    </a:p>
                  </a:txBody>
                  <a:tcPr marT="45721" marB="45721"/>
                </a:tc>
                <a:tc>
                  <a:txBody>
                    <a:bodyPr/>
                    <a:lstStyle/>
                    <a:p>
                      <a:r>
                        <a:rPr lang="uk-UA" sz="1800" dirty="0">
                          <a:latin typeface="+mn-lt"/>
                        </a:rPr>
                        <a:t>Тарифи та нетарифні інструменти</a:t>
                      </a:r>
                    </a:p>
                  </a:txBody>
                  <a:tcPr marT="45721" marB="45721"/>
                </a:tc>
                <a:extLst>
                  <a:ext uri="{0D108BD9-81ED-4DB2-BD59-A6C34878D82A}">
                    <a16:rowId xmlns:a16="http://schemas.microsoft.com/office/drawing/2014/main" val="1532412070"/>
                  </a:ext>
                </a:extLst>
              </a:tr>
            </a:tbl>
          </a:graphicData>
        </a:graphic>
      </p:graphicFrame>
    </p:spTree>
    <p:extLst>
      <p:ext uri="{BB962C8B-B14F-4D97-AF65-F5344CB8AC3E}">
        <p14:creationId xmlns:p14="http://schemas.microsoft.com/office/powerpoint/2010/main" val="3528427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B6E22A-F738-4C1E-9E95-07CA832D628F}"/>
              </a:ext>
            </a:extLst>
          </p:cNvPr>
          <p:cNvSpPr>
            <a:spLocks noGrp="1"/>
          </p:cNvSpPr>
          <p:nvPr>
            <p:ph type="title"/>
          </p:nvPr>
        </p:nvSpPr>
        <p:spPr>
          <a:xfrm>
            <a:off x="1261872" y="365761"/>
            <a:ext cx="9692640" cy="759655"/>
          </a:xfrm>
        </p:spPr>
        <p:txBody>
          <a:bodyPr>
            <a:normAutofit/>
          </a:bodyPr>
          <a:lstStyle/>
          <a:p>
            <a:r>
              <a:rPr lang="uk-UA" sz="4000" dirty="0"/>
              <a:t>Уникнення подвійного оподаткування </a:t>
            </a:r>
          </a:p>
        </p:txBody>
      </p:sp>
      <p:sp>
        <p:nvSpPr>
          <p:cNvPr id="3" name="Місце для вмісту 2">
            <a:extLst>
              <a:ext uri="{FF2B5EF4-FFF2-40B4-BE49-F238E27FC236}">
                <a16:creationId xmlns:a16="http://schemas.microsoft.com/office/drawing/2014/main" id="{7539C0D8-297A-4CF9-BBEC-B05011A741D0}"/>
              </a:ext>
            </a:extLst>
          </p:cNvPr>
          <p:cNvSpPr>
            <a:spLocks noGrp="1"/>
          </p:cNvSpPr>
          <p:nvPr>
            <p:ph sz="half" idx="1"/>
          </p:nvPr>
        </p:nvSpPr>
        <p:spPr>
          <a:xfrm>
            <a:off x="6096001" y="1594340"/>
            <a:ext cx="4480560" cy="4351337"/>
          </a:xfrm>
        </p:spPr>
        <p:txBody>
          <a:bodyPr/>
          <a:lstStyle/>
          <a:p>
            <a:pPr algn="just"/>
            <a:r>
              <a:rPr lang="uk-UA" dirty="0"/>
              <a:t>На сьогоднішній день між Україною та іншими державами діє 71 міжнародна двостороння конвенція (угода) про уникнення подвійного оподаткування, дві з яких були вчинені Урядом СРСР та продовжують застосовуватися відповідно до ст. 7 Закону України «Про правонаступництво України» до дня набрання чинності нових договорів, укладених Україною.</a:t>
            </a:r>
          </a:p>
          <a:p>
            <a:pPr algn="just"/>
            <a:r>
              <a:rPr lang="uk-UA" dirty="0"/>
              <a:t> </a:t>
            </a:r>
            <a:r>
              <a:rPr lang="ru-RU" dirty="0"/>
              <a:t>Так, договори СРСР </a:t>
            </a:r>
            <a:r>
              <a:rPr lang="ru-RU" dirty="0" err="1"/>
              <a:t>діють</a:t>
            </a:r>
            <a:r>
              <a:rPr lang="ru-RU" dirty="0"/>
              <a:t> у </a:t>
            </a:r>
            <a:r>
              <a:rPr lang="ru-RU" dirty="0" err="1"/>
              <a:t>відносинах</a:t>
            </a:r>
            <a:r>
              <a:rPr lang="ru-RU" dirty="0"/>
              <a:t> </a:t>
            </a:r>
            <a:r>
              <a:rPr lang="ru-RU" dirty="0" err="1"/>
              <a:t>України</a:t>
            </a:r>
            <a:r>
              <a:rPr lang="ru-RU" dirty="0"/>
              <a:t> з </a:t>
            </a:r>
            <a:r>
              <a:rPr lang="ru-RU" dirty="0" err="1"/>
              <a:t>Іспанією</a:t>
            </a:r>
            <a:r>
              <a:rPr lang="ru-RU" dirty="0"/>
              <a:t> та </a:t>
            </a:r>
            <a:r>
              <a:rPr lang="ru-RU" dirty="0" err="1"/>
              <a:t>Японією</a:t>
            </a:r>
            <a:r>
              <a:rPr lang="ru-RU" dirty="0"/>
              <a:t>. </a:t>
            </a:r>
            <a:endParaRPr lang="uk-UA" dirty="0"/>
          </a:p>
        </p:txBody>
      </p:sp>
      <p:sp>
        <p:nvSpPr>
          <p:cNvPr id="4" name="Місце для вмісту 3">
            <a:extLst>
              <a:ext uri="{FF2B5EF4-FFF2-40B4-BE49-F238E27FC236}">
                <a16:creationId xmlns:a16="http://schemas.microsoft.com/office/drawing/2014/main" id="{6D5A68FA-E1CC-4B38-86C4-C59603377A40}"/>
              </a:ext>
            </a:extLst>
          </p:cNvPr>
          <p:cNvSpPr>
            <a:spLocks noGrp="1"/>
          </p:cNvSpPr>
          <p:nvPr>
            <p:ph sz="half" idx="2"/>
          </p:nvPr>
        </p:nvSpPr>
        <p:spPr>
          <a:xfrm>
            <a:off x="862351" y="1594340"/>
            <a:ext cx="4480560" cy="4351337"/>
          </a:xfrm>
        </p:spPr>
        <p:txBody>
          <a:bodyPr/>
          <a:lstStyle/>
          <a:p>
            <a:pPr algn="just"/>
            <a:r>
              <a:rPr lang="ru-RU" dirty="0"/>
              <a:t> </a:t>
            </a:r>
            <a:r>
              <a:rPr lang="ru-RU" dirty="0" err="1"/>
              <a:t>Тривале</a:t>
            </a:r>
            <a:r>
              <a:rPr lang="ru-RU" dirty="0"/>
              <a:t> </a:t>
            </a:r>
            <a:r>
              <a:rPr lang="ru-RU" dirty="0" err="1"/>
              <a:t>перебування</a:t>
            </a:r>
            <a:r>
              <a:rPr lang="ru-RU" dirty="0"/>
              <a:t> в </a:t>
            </a:r>
            <a:r>
              <a:rPr lang="ru-RU" dirty="0" err="1"/>
              <a:t>іншій</a:t>
            </a:r>
            <a:r>
              <a:rPr lang="ru-RU" dirty="0"/>
              <a:t> </a:t>
            </a:r>
            <a:r>
              <a:rPr lang="ru-RU" dirty="0" err="1"/>
              <a:t>країні</a:t>
            </a:r>
            <a:r>
              <a:rPr lang="ru-RU" dirty="0"/>
              <a:t> </a:t>
            </a:r>
            <a:r>
              <a:rPr lang="ru-RU" dirty="0" err="1"/>
              <a:t>означає</a:t>
            </a:r>
            <a:r>
              <a:rPr lang="ru-RU" dirty="0"/>
              <a:t>, </a:t>
            </a:r>
            <a:r>
              <a:rPr lang="ru-RU" dirty="0" err="1"/>
              <a:t>що</a:t>
            </a:r>
            <a:r>
              <a:rPr lang="ru-RU" dirty="0"/>
              <a:t> через </a:t>
            </a:r>
            <a:r>
              <a:rPr lang="ru-RU" dirty="0" err="1"/>
              <a:t>певний</a:t>
            </a:r>
            <a:r>
              <a:rPr lang="ru-RU" dirty="0"/>
              <a:t> час </a:t>
            </a:r>
            <a:r>
              <a:rPr lang="ru-RU" dirty="0" err="1"/>
              <a:t>дохід</a:t>
            </a:r>
            <a:r>
              <a:rPr lang="ru-RU" dirty="0"/>
              <a:t> і </a:t>
            </a:r>
            <a:r>
              <a:rPr lang="ru-RU" dirty="0" err="1"/>
              <a:t>майно</a:t>
            </a:r>
            <a:r>
              <a:rPr lang="ru-RU" dirty="0"/>
              <a:t> особи </a:t>
            </a:r>
            <a:r>
              <a:rPr lang="ru-RU" dirty="0" err="1"/>
              <a:t>може</a:t>
            </a:r>
            <a:r>
              <a:rPr lang="ru-RU" dirty="0"/>
              <a:t> буде </a:t>
            </a:r>
            <a:r>
              <a:rPr lang="ru-RU" dirty="0" err="1"/>
              <a:t>оподатковуване</a:t>
            </a:r>
            <a:r>
              <a:rPr lang="ru-RU" dirty="0"/>
              <a:t> в </a:t>
            </a:r>
            <a:r>
              <a:rPr lang="ru-RU" dirty="0" err="1"/>
              <a:t>країні</a:t>
            </a:r>
            <a:r>
              <a:rPr lang="ru-RU" dirty="0"/>
              <a:t>, </a:t>
            </a:r>
            <a:r>
              <a:rPr lang="ru-RU" dirty="0" err="1"/>
              <a:t>що</a:t>
            </a:r>
            <a:r>
              <a:rPr lang="ru-RU" dirty="0"/>
              <a:t> </a:t>
            </a:r>
            <a:r>
              <a:rPr lang="ru-RU" dirty="0" err="1"/>
              <a:t>надала</a:t>
            </a:r>
            <a:r>
              <a:rPr lang="ru-RU" dirty="0"/>
              <a:t> </a:t>
            </a:r>
            <a:r>
              <a:rPr lang="ru-RU" dirty="0" err="1"/>
              <a:t>тимчасовий</a:t>
            </a:r>
            <a:r>
              <a:rPr lang="ru-RU" dirty="0"/>
              <a:t> </a:t>
            </a:r>
            <a:r>
              <a:rPr lang="ru-RU" dirty="0" err="1"/>
              <a:t>прихисток</a:t>
            </a:r>
            <a:r>
              <a:rPr lang="ru-RU" dirty="0"/>
              <a:t>.</a:t>
            </a:r>
          </a:p>
          <a:p>
            <a:pPr algn="just"/>
            <a:r>
              <a:rPr lang="ru-RU" dirty="0" err="1"/>
              <a:t>Щоб</a:t>
            </a:r>
            <a:r>
              <a:rPr lang="ru-RU" dirty="0"/>
              <a:t> </a:t>
            </a:r>
            <a:r>
              <a:rPr lang="ru-RU" dirty="0" err="1"/>
              <a:t>продовжувати</a:t>
            </a:r>
            <a:r>
              <a:rPr lang="ru-RU" dirty="0"/>
              <a:t> </a:t>
            </a:r>
            <a:r>
              <a:rPr lang="ru-RU" dirty="0" err="1"/>
              <a:t>платити</a:t>
            </a:r>
            <a:r>
              <a:rPr lang="ru-RU" dirty="0"/>
              <a:t> </a:t>
            </a:r>
            <a:r>
              <a:rPr lang="ru-RU" dirty="0" err="1"/>
              <a:t>податки</a:t>
            </a:r>
            <a:r>
              <a:rPr lang="ru-RU" dirty="0"/>
              <a:t> в </a:t>
            </a:r>
            <a:r>
              <a:rPr lang="ru-RU" dirty="0" err="1"/>
              <a:t>Україну</a:t>
            </a:r>
            <a:r>
              <a:rPr lang="ru-RU" dirty="0"/>
              <a:t>, </a:t>
            </a:r>
            <a:r>
              <a:rPr lang="ru-RU" dirty="0" err="1"/>
              <a:t>перебуваючи</a:t>
            </a:r>
            <a:r>
              <a:rPr lang="ru-RU" dirty="0"/>
              <a:t> за кордоном, </a:t>
            </a:r>
            <a:r>
              <a:rPr lang="ru-RU" dirty="0" err="1"/>
              <a:t>потрібно</a:t>
            </a:r>
            <a:r>
              <a:rPr lang="ru-RU" dirty="0"/>
              <a:t> </a:t>
            </a:r>
            <a:r>
              <a:rPr lang="ru-RU" dirty="0" err="1"/>
              <a:t>залишатися</a:t>
            </a:r>
            <a:r>
              <a:rPr lang="ru-RU" dirty="0"/>
              <a:t> </a:t>
            </a:r>
            <a:r>
              <a:rPr lang="ru-RU" dirty="0" err="1"/>
              <a:t>податковим</a:t>
            </a:r>
            <a:r>
              <a:rPr lang="ru-RU" dirty="0"/>
              <a:t> резидентом </a:t>
            </a:r>
            <a:r>
              <a:rPr lang="ru-RU" dirty="0" err="1"/>
              <a:t>України</a:t>
            </a:r>
            <a:r>
              <a:rPr lang="ru-RU" dirty="0"/>
              <a:t>.</a:t>
            </a:r>
            <a:endParaRPr lang="uk-UA" dirty="0"/>
          </a:p>
        </p:txBody>
      </p:sp>
    </p:spTree>
    <p:extLst>
      <p:ext uri="{BB962C8B-B14F-4D97-AF65-F5344CB8AC3E}">
        <p14:creationId xmlns:p14="http://schemas.microsoft.com/office/powerpoint/2010/main" val="2664798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A9C73711-641E-4840-9FEB-4177DD81BE22}"/>
              </a:ext>
            </a:extLst>
          </p:cNvPr>
          <p:cNvPicPr>
            <a:picLocks noChangeAspect="1"/>
          </p:cNvPicPr>
          <p:nvPr/>
        </p:nvPicPr>
        <p:blipFill rotWithShape="1">
          <a:blip r:embed="rId2"/>
          <a:srcRect t="6940"/>
          <a:stretch/>
        </p:blipFill>
        <p:spPr>
          <a:xfrm>
            <a:off x="750278" y="0"/>
            <a:ext cx="10017819" cy="2514875"/>
          </a:xfrm>
          <a:prstGeom prst="rect">
            <a:avLst/>
          </a:prstGeom>
        </p:spPr>
      </p:pic>
      <p:pic>
        <p:nvPicPr>
          <p:cNvPr id="10" name="Рисунок 9">
            <a:extLst>
              <a:ext uri="{FF2B5EF4-FFF2-40B4-BE49-F238E27FC236}">
                <a16:creationId xmlns:a16="http://schemas.microsoft.com/office/drawing/2014/main" id="{6FD86AF5-4FB8-4F14-8F0C-032E58C57658}"/>
              </a:ext>
            </a:extLst>
          </p:cNvPr>
          <p:cNvPicPr>
            <a:picLocks noChangeAspect="1"/>
          </p:cNvPicPr>
          <p:nvPr/>
        </p:nvPicPr>
        <p:blipFill>
          <a:blip r:embed="rId3"/>
          <a:stretch>
            <a:fillRect/>
          </a:stretch>
        </p:blipFill>
        <p:spPr>
          <a:xfrm>
            <a:off x="401597" y="3429001"/>
            <a:ext cx="10530622" cy="3375426"/>
          </a:xfrm>
          <a:prstGeom prst="rect">
            <a:avLst/>
          </a:prstGeom>
        </p:spPr>
      </p:pic>
      <p:sp>
        <p:nvSpPr>
          <p:cNvPr id="12" name="TextBox 11">
            <a:extLst>
              <a:ext uri="{FF2B5EF4-FFF2-40B4-BE49-F238E27FC236}">
                <a16:creationId xmlns:a16="http://schemas.microsoft.com/office/drawing/2014/main" id="{4705DAF5-CF39-4836-B6E0-DC34171FBE3D}"/>
              </a:ext>
            </a:extLst>
          </p:cNvPr>
          <p:cNvSpPr txBox="1"/>
          <p:nvPr/>
        </p:nvSpPr>
        <p:spPr>
          <a:xfrm>
            <a:off x="401598" y="2260555"/>
            <a:ext cx="10715180" cy="1755096"/>
          </a:xfrm>
          <a:prstGeom prst="rect">
            <a:avLst/>
          </a:prstGeom>
          <a:noFill/>
        </p:spPr>
        <p:txBody>
          <a:bodyPr wrap="square">
            <a:spAutoFit/>
          </a:bodyPr>
          <a:lstStyle/>
          <a:p>
            <a:pPr algn="just"/>
            <a:r>
              <a:rPr lang="uk-UA" sz="1801" dirty="0">
                <a:solidFill>
                  <a:srgbClr val="000000"/>
                </a:solidFill>
                <a:latin typeface="Montserrat" panose="00000500000000000000" pitchFamily="2" charset="-52"/>
              </a:rPr>
              <a:t>	Податковим резидентом України є фізична особа-підприємець, яка зареєстрована приватним підприємцем в Україні; отримує доходи від здійснення своєї підприємницької діяльності на відкриті рахунки в банківських установах України для ведення підприємницької діяльності; декларує та сплачує податки в Україні.</a:t>
            </a:r>
          </a:p>
          <a:p>
            <a:br>
              <a:rPr lang="uk-UA" sz="1801" dirty="0"/>
            </a:br>
            <a:endParaRPr lang="uk-UA" sz="1801" dirty="0"/>
          </a:p>
        </p:txBody>
      </p:sp>
    </p:spTree>
    <p:extLst>
      <p:ext uri="{BB962C8B-B14F-4D97-AF65-F5344CB8AC3E}">
        <p14:creationId xmlns:p14="http://schemas.microsoft.com/office/powerpoint/2010/main" val="838837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B217429F-94C4-47F2-B9BD-C4E7BF709106}"/>
              </a:ext>
            </a:extLst>
          </p:cNvPr>
          <p:cNvPicPr>
            <a:picLocks noChangeAspect="1"/>
          </p:cNvPicPr>
          <p:nvPr/>
        </p:nvPicPr>
        <p:blipFill>
          <a:blip r:embed="rId2"/>
          <a:stretch>
            <a:fillRect/>
          </a:stretch>
        </p:blipFill>
        <p:spPr>
          <a:xfrm>
            <a:off x="568406" y="376900"/>
            <a:ext cx="10467589" cy="5485420"/>
          </a:xfrm>
          <a:prstGeom prst="rect">
            <a:avLst/>
          </a:prstGeom>
        </p:spPr>
      </p:pic>
    </p:spTree>
    <p:extLst>
      <p:ext uri="{BB962C8B-B14F-4D97-AF65-F5344CB8AC3E}">
        <p14:creationId xmlns:p14="http://schemas.microsoft.com/office/powerpoint/2010/main" val="1729093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062D6D0-1ED3-4C84-9093-AB07E807990A}"/>
              </a:ext>
            </a:extLst>
          </p:cNvPr>
          <p:cNvSpPr>
            <a:spLocks noGrp="1"/>
          </p:cNvSpPr>
          <p:nvPr>
            <p:ph idx="1"/>
          </p:nvPr>
        </p:nvSpPr>
        <p:spPr>
          <a:xfrm>
            <a:off x="492370" y="586155"/>
            <a:ext cx="10245970" cy="5931877"/>
          </a:xfrm>
        </p:spPr>
        <p:txBody>
          <a:bodyPr>
            <a:normAutofit/>
          </a:bodyPr>
          <a:lstStyle/>
          <a:p>
            <a:pPr marL="0" indent="0" algn="just">
              <a:buNone/>
            </a:pPr>
            <a:r>
              <a:rPr lang="ru-RU" b="0" i="0" dirty="0">
                <a:solidFill>
                  <a:srgbClr val="000000"/>
                </a:solidFill>
                <a:effectLst/>
                <a:latin typeface="Montserrat" panose="00000500000000000000" pitchFamily="2" charset="-52"/>
              </a:rPr>
              <a:t>	 </a:t>
            </a:r>
            <a:r>
              <a:rPr lang="ru-RU" b="0" i="0" dirty="0" err="1">
                <a:solidFill>
                  <a:srgbClr val="000000"/>
                </a:solidFill>
                <a:effectLst/>
                <a:latin typeface="Montserrat" panose="00000500000000000000" pitchFamily="2" charset="-52"/>
              </a:rPr>
              <a:t>Українське</a:t>
            </a:r>
            <a:r>
              <a:rPr lang="ru-RU" b="0" i="0" dirty="0">
                <a:solidFill>
                  <a:srgbClr val="000000"/>
                </a:solidFill>
                <a:effectLst/>
                <a:latin typeface="Montserrat" panose="00000500000000000000" pitchFamily="2" charset="-52"/>
              </a:rPr>
              <a:t> </a:t>
            </a:r>
            <a:r>
              <a:rPr lang="ru-RU" b="0" i="0" dirty="0" err="1">
                <a:solidFill>
                  <a:srgbClr val="000000"/>
                </a:solidFill>
                <a:effectLst/>
                <a:latin typeface="Montserrat" panose="00000500000000000000" pitchFamily="2" charset="-52"/>
              </a:rPr>
              <a:t>законодавство</a:t>
            </a:r>
            <a:r>
              <a:rPr lang="ru-RU" b="0" i="0" dirty="0">
                <a:solidFill>
                  <a:srgbClr val="000000"/>
                </a:solidFill>
                <a:effectLst/>
                <a:latin typeface="Montserrat" panose="00000500000000000000" pitchFamily="2" charset="-52"/>
              </a:rPr>
              <a:t> </a:t>
            </a:r>
            <a:r>
              <a:rPr lang="ru-RU" b="0" i="0" dirty="0" err="1">
                <a:solidFill>
                  <a:srgbClr val="000000"/>
                </a:solidFill>
                <a:effectLst/>
                <a:latin typeface="Montserrat" panose="00000500000000000000" pitchFamily="2" charset="-52"/>
              </a:rPr>
              <a:t>дозволяє</a:t>
            </a:r>
            <a:r>
              <a:rPr lang="ru-RU" b="0" i="0" dirty="0">
                <a:solidFill>
                  <a:srgbClr val="000000"/>
                </a:solidFill>
                <a:effectLst/>
                <a:latin typeface="Montserrat" panose="00000500000000000000" pitchFamily="2" charset="-52"/>
              </a:rPr>
              <a:t> </a:t>
            </a:r>
            <a:r>
              <a:rPr lang="ru-RU" b="0" i="0" dirty="0" err="1">
                <a:solidFill>
                  <a:srgbClr val="000000"/>
                </a:solidFill>
                <a:effectLst/>
                <a:latin typeface="Montserrat" panose="00000500000000000000" pitchFamily="2" charset="-52"/>
              </a:rPr>
              <a:t>своїм</a:t>
            </a:r>
            <a:r>
              <a:rPr lang="ru-RU" b="0" i="0" dirty="0">
                <a:solidFill>
                  <a:srgbClr val="000000"/>
                </a:solidFill>
                <a:effectLst/>
                <a:latin typeface="Montserrat" panose="00000500000000000000" pitchFamily="2" charset="-52"/>
              </a:rPr>
              <a:t> </a:t>
            </a:r>
            <a:r>
              <a:rPr lang="ru-RU" b="0" i="0" dirty="0" err="1">
                <a:solidFill>
                  <a:srgbClr val="000000"/>
                </a:solidFill>
                <a:effectLst/>
                <a:latin typeface="Montserrat" panose="00000500000000000000" pitchFamily="2" charset="-52"/>
              </a:rPr>
              <a:t>громадянам</a:t>
            </a:r>
            <a:r>
              <a:rPr lang="ru-RU" b="0" i="0" dirty="0">
                <a:solidFill>
                  <a:srgbClr val="000000"/>
                </a:solidFill>
                <a:effectLst/>
                <a:latin typeface="Montserrat" panose="00000500000000000000" pitchFamily="2" charset="-52"/>
              </a:rPr>
              <a:t> </a:t>
            </a:r>
            <a:r>
              <a:rPr lang="ru-RU" b="0" i="0" dirty="0" err="1">
                <a:solidFill>
                  <a:srgbClr val="000000"/>
                </a:solidFill>
                <a:effectLst/>
                <a:latin typeface="Montserrat" panose="00000500000000000000" pitchFamily="2" charset="-52"/>
              </a:rPr>
              <a:t>самостійно</a:t>
            </a:r>
            <a:r>
              <a:rPr lang="ru-RU" b="0" i="0" dirty="0">
                <a:solidFill>
                  <a:srgbClr val="000000"/>
                </a:solidFill>
                <a:effectLst/>
                <a:latin typeface="Montserrat" panose="00000500000000000000" pitchFamily="2" charset="-52"/>
              </a:rPr>
              <a:t> </a:t>
            </a:r>
            <a:r>
              <a:rPr lang="ru-RU" b="0" i="0" dirty="0" err="1">
                <a:solidFill>
                  <a:srgbClr val="000000"/>
                </a:solidFill>
                <a:effectLst/>
                <a:latin typeface="Montserrat" panose="00000500000000000000" pitchFamily="2" charset="-52"/>
              </a:rPr>
              <a:t>визначити</a:t>
            </a:r>
            <a:r>
              <a:rPr lang="ru-RU" b="0" i="0" dirty="0">
                <a:solidFill>
                  <a:srgbClr val="000000"/>
                </a:solidFill>
                <a:effectLst/>
                <a:latin typeface="Montserrat" panose="00000500000000000000" pitchFamily="2" charset="-52"/>
              </a:rPr>
              <a:t> </a:t>
            </a:r>
            <a:r>
              <a:rPr lang="ru-RU" b="0" i="0" dirty="0" err="1">
                <a:solidFill>
                  <a:srgbClr val="000000"/>
                </a:solidFill>
                <a:effectLst/>
                <a:latin typeface="Montserrat" panose="00000500000000000000" pitchFamily="2" charset="-52"/>
              </a:rPr>
              <a:t>основне</a:t>
            </a:r>
            <a:r>
              <a:rPr lang="ru-RU" b="0" i="0" dirty="0">
                <a:solidFill>
                  <a:srgbClr val="000000"/>
                </a:solidFill>
                <a:effectLst/>
                <a:latin typeface="Montserrat" panose="00000500000000000000" pitchFamily="2" charset="-52"/>
              </a:rPr>
              <a:t> </a:t>
            </a:r>
            <a:r>
              <a:rPr lang="ru-RU" b="0" i="0" dirty="0" err="1">
                <a:solidFill>
                  <a:srgbClr val="000000"/>
                </a:solidFill>
                <a:effectLst/>
                <a:latin typeface="Montserrat" panose="00000500000000000000" pitchFamily="2" charset="-52"/>
              </a:rPr>
              <a:t>місце</a:t>
            </a:r>
            <a:r>
              <a:rPr lang="ru-RU" b="0" i="0" dirty="0">
                <a:solidFill>
                  <a:srgbClr val="000000"/>
                </a:solidFill>
                <a:effectLst/>
                <a:latin typeface="Montserrat" panose="00000500000000000000" pitchFamily="2" charset="-52"/>
              </a:rPr>
              <a:t> </a:t>
            </a:r>
            <a:r>
              <a:rPr lang="ru-RU" b="0" i="0" dirty="0" err="1">
                <a:solidFill>
                  <a:srgbClr val="000000"/>
                </a:solidFill>
                <a:effectLst/>
                <a:latin typeface="Montserrat" panose="00000500000000000000" pitchFamily="2" charset="-52"/>
              </a:rPr>
              <a:t>проживання</a:t>
            </a:r>
            <a:r>
              <a:rPr lang="ru-RU" b="0" i="0" dirty="0">
                <a:solidFill>
                  <a:srgbClr val="000000"/>
                </a:solidFill>
                <a:effectLst/>
                <a:latin typeface="Montserrat" panose="00000500000000000000" pitchFamily="2" charset="-52"/>
              </a:rPr>
              <a:t> на </a:t>
            </a:r>
            <a:r>
              <a:rPr lang="ru-RU" b="0" i="0" dirty="0" err="1">
                <a:solidFill>
                  <a:srgbClr val="000000"/>
                </a:solidFill>
                <a:effectLst/>
                <a:latin typeface="Montserrat" panose="00000500000000000000" pitchFamily="2" charset="-52"/>
              </a:rPr>
              <a:t>території</a:t>
            </a:r>
            <a:r>
              <a:rPr lang="ru-RU" b="0" i="0" dirty="0">
                <a:solidFill>
                  <a:srgbClr val="000000"/>
                </a:solidFill>
                <a:effectLst/>
                <a:latin typeface="Montserrat" panose="00000500000000000000" pitchFamily="2" charset="-52"/>
              </a:rPr>
              <a:t> </a:t>
            </a:r>
            <a:r>
              <a:rPr lang="ru-RU" b="0" i="0" dirty="0" err="1">
                <a:solidFill>
                  <a:srgbClr val="000000"/>
                </a:solidFill>
                <a:effectLst/>
                <a:latin typeface="Montserrat" panose="00000500000000000000" pitchFamily="2" charset="-52"/>
              </a:rPr>
              <a:t>України</a:t>
            </a:r>
            <a:r>
              <a:rPr lang="ru-RU" b="0" i="0" dirty="0">
                <a:solidFill>
                  <a:srgbClr val="000000"/>
                </a:solidFill>
                <a:effectLst/>
                <a:latin typeface="Montserrat" panose="00000500000000000000" pitchFamily="2" charset="-52"/>
              </a:rPr>
              <a:t> та </a:t>
            </a:r>
            <a:r>
              <a:rPr lang="ru-RU" b="0" i="0" dirty="0" err="1">
                <a:solidFill>
                  <a:srgbClr val="000000"/>
                </a:solidFill>
                <a:effectLst/>
                <a:latin typeface="Montserrat" panose="00000500000000000000" pitchFamily="2" charset="-52"/>
              </a:rPr>
              <a:t>залишитися</a:t>
            </a:r>
            <a:r>
              <a:rPr lang="ru-RU" b="0" i="0" dirty="0">
                <a:solidFill>
                  <a:srgbClr val="000000"/>
                </a:solidFill>
                <a:effectLst/>
                <a:latin typeface="Montserrat" panose="00000500000000000000" pitchFamily="2" charset="-52"/>
              </a:rPr>
              <a:t> </a:t>
            </a:r>
            <a:r>
              <a:rPr lang="ru-RU" b="0" i="0" dirty="0" err="1">
                <a:solidFill>
                  <a:srgbClr val="000000"/>
                </a:solidFill>
                <a:effectLst/>
                <a:latin typeface="Montserrat" panose="00000500000000000000" pitchFamily="2" charset="-52"/>
              </a:rPr>
              <a:t>податковим</a:t>
            </a:r>
            <a:r>
              <a:rPr lang="ru-RU" b="0" i="0" dirty="0">
                <a:solidFill>
                  <a:srgbClr val="000000"/>
                </a:solidFill>
                <a:effectLst/>
                <a:latin typeface="Montserrat" panose="00000500000000000000" pitchFamily="2" charset="-52"/>
              </a:rPr>
              <a:t> резидентом </a:t>
            </a:r>
            <a:r>
              <a:rPr lang="ru-RU" b="0" i="0" dirty="0" err="1">
                <a:solidFill>
                  <a:srgbClr val="000000"/>
                </a:solidFill>
                <a:effectLst/>
                <a:latin typeface="Montserrat" panose="00000500000000000000" pitchFamily="2" charset="-52"/>
              </a:rPr>
              <a:t>України</a:t>
            </a:r>
            <a:r>
              <a:rPr lang="ru-RU" b="0" i="0" dirty="0">
                <a:solidFill>
                  <a:srgbClr val="000000"/>
                </a:solidFill>
                <a:effectLst/>
                <a:latin typeface="Montserrat" panose="00000500000000000000" pitchFamily="2" charset="-52"/>
              </a:rPr>
              <a:t>. </a:t>
            </a:r>
            <a:r>
              <a:rPr lang="ru-RU" b="0" i="0" dirty="0" err="1">
                <a:solidFill>
                  <a:srgbClr val="000000"/>
                </a:solidFill>
                <a:effectLst/>
                <a:latin typeface="Montserrat" panose="00000500000000000000" pitchFamily="2" charset="-52"/>
              </a:rPr>
              <a:t>Достатньою</a:t>
            </a:r>
            <a:r>
              <a:rPr lang="ru-RU" b="0" i="0" dirty="0">
                <a:solidFill>
                  <a:srgbClr val="000000"/>
                </a:solidFill>
                <a:effectLst/>
                <a:latin typeface="Montserrat" panose="00000500000000000000" pitchFamily="2" charset="-52"/>
              </a:rPr>
              <a:t> </a:t>
            </a:r>
            <a:r>
              <a:rPr lang="ru-RU" b="0" i="0" dirty="0" err="1">
                <a:solidFill>
                  <a:srgbClr val="000000"/>
                </a:solidFill>
                <a:effectLst/>
                <a:latin typeface="Montserrat" panose="00000500000000000000" pitchFamily="2" charset="-52"/>
              </a:rPr>
              <a:t>підставою</a:t>
            </a:r>
            <a:r>
              <a:rPr lang="ru-RU" b="0" i="0" dirty="0">
                <a:solidFill>
                  <a:srgbClr val="000000"/>
                </a:solidFill>
                <a:effectLst/>
                <a:latin typeface="Montserrat" panose="00000500000000000000" pitchFamily="2" charset="-52"/>
              </a:rPr>
              <a:t> для </a:t>
            </a:r>
            <a:r>
              <a:rPr lang="ru-RU" b="0" i="0" dirty="0" err="1">
                <a:solidFill>
                  <a:srgbClr val="000000"/>
                </a:solidFill>
                <a:effectLst/>
                <a:latin typeface="Montserrat" panose="00000500000000000000" pitchFamily="2" charset="-52"/>
              </a:rPr>
              <a:t>визначення</a:t>
            </a:r>
            <a:r>
              <a:rPr lang="ru-RU" b="0" i="0" dirty="0">
                <a:solidFill>
                  <a:srgbClr val="000000"/>
                </a:solidFill>
                <a:effectLst/>
                <a:latin typeface="Montserrat" panose="00000500000000000000" pitchFamily="2" charset="-52"/>
              </a:rPr>
              <a:t> особи резидентом є </a:t>
            </a:r>
            <a:r>
              <a:rPr lang="ru-RU" b="0" i="0" dirty="0" err="1">
                <a:solidFill>
                  <a:srgbClr val="000000"/>
                </a:solidFill>
                <a:effectLst/>
                <a:latin typeface="Montserrat" panose="00000500000000000000" pitchFamily="2" charset="-52"/>
              </a:rPr>
              <a:t>самостійне</a:t>
            </a:r>
            <a:r>
              <a:rPr lang="ru-RU" b="0" i="0" dirty="0">
                <a:solidFill>
                  <a:srgbClr val="000000"/>
                </a:solidFill>
                <a:effectLst/>
                <a:latin typeface="Montserrat" panose="00000500000000000000" pitchFamily="2" charset="-52"/>
              </a:rPr>
              <a:t> </a:t>
            </a:r>
            <a:r>
              <a:rPr lang="ru-RU" b="0" i="0" dirty="0" err="1">
                <a:solidFill>
                  <a:srgbClr val="000000"/>
                </a:solidFill>
                <a:effectLst/>
                <a:latin typeface="Montserrat" panose="00000500000000000000" pitchFamily="2" charset="-52"/>
              </a:rPr>
              <a:t>визначення</a:t>
            </a:r>
            <a:r>
              <a:rPr lang="ru-RU" b="0" i="0" dirty="0">
                <a:solidFill>
                  <a:srgbClr val="000000"/>
                </a:solidFill>
                <a:effectLst/>
                <a:latin typeface="Montserrat" panose="00000500000000000000" pitchFamily="2" charset="-52"/>
              </a:rPr>
              <a:t> нею основного </a:t>
            </a:r>
            <a:r>
              <a:rPr lang="ru-RU" b="0" i="0" dirty="0" err="1">
                <a:solidFill>
                  <a:srgbClr val="000000"/>
                </a:solidFill>
                <a:effectLst/>
                <a:latin typeface="Montserrat" panose="00000500000000000000" pitchFamily="2" charset="-52"/>
              </a:rPr>
              <a:t>місця</a:t>
            </a:r>
            <a:r>
              <a:rPr lang="ru-RU" b="0" i="0" dirty="0">
                <a:solidFill>
                  <a:srgbClr val="000000"/>
                </a:solidFill>
                <a:effectLst/>
                <a:latin typeface="Montserrat" panose="00000500000000000000" pitchFamily="2" charset="-52"/>
              </a:rPr>
              <a:t> </a:t>
            </a:r>
            <a:r>
              <a:rPr lang="ru-RU" b="0" i="0" dirty="0" err="1">
                <a:solidFill>
                  <a:srgbClr val="000000"/>
                </a:solidFill>
                <a:effectLst/>
                <a:latin typeface="Montserrat" panose="00000500000000000000" pitchFamily="2" charset="-52"/>
              </a:rPr>
              <a:t>проживання</a:t>
            </a:r>
            <a:r>
              <a:rPr lang="ru-RU" b="0" i="0" dirty="0">
                <a:solidFill>
                  <a:srgbClr val="000000"/>
                </a:solidFill>
                <a:effectLst/>
                <a:latin typeface="Montserrat" panose="00000500000000000000" pitchFamily="2" charset="-52"/>
              </a:rPr>
              <a:t> на </a:t>
            </a:r>
            <a:r>
              <a:rPr lang="ru-RU" b="0" i="0" dirty="0" err="1">
                <a:solidFill>
                  <a:srgbClr val="000000"/>
                </a:solidFill>
                <a:effectLst/>
                <a:latin typeface="Montserrat" panose="00000500000000000000" pitchFamily="2" charset="-52"/>
              </a:rPr>
              <a:t>території</a:t>
            </a:r>
            <a:r>
              <a:rPr lang="ru-RU" b="0" i="0" dirty="0">
                <a:solidFill>
                  <a:srgbClr val="000000"/>
                </a:solidFill>
                <a:effectLst/>
                <a:latin typeface="Montserrat" panose="00000500000000000000" pitchFamily="2" charset="-52"/>
              </a:rPr>
              <a:t> </a:t>
            </a:r>
            <a:r>
              <a:rPr lang="ru-RU" b="0" i="0" dirty="0" err="1">
                <a:solidFill>
                  <a:srgbClr val="000000"/>
                </a:solidFill>
                <a:effectLst/>
                <a:latin typeface="Montserrat" panose="00000500000000000000" pitchFamily="2" charset="-52"/>
              </a:rPr>
              <a:t>України</a:t>
            </a:r>
            <a:r>
              <a:rPr lang="ru-RU" b="0" i="0" dirty="0">
                <a:solidFill>
                  <a:srgbClr val="000000"/>
                </a:solidFill>
                <a:effectLst/>
                <a:latin typeface="Montserrat" panose="00000500000000000000" pitchFamily="2" charset="-52"/>
              </a:rPr>
              <a:t> у порядку, </a:t>
            </a:r>
            <a:r>
              <a:rPr lang="ru-RU" b="0" i="0" dirty="0" err="1">
                <a:solidFill>
                  <a:srgbClr val="000000"/>
                </a:solidFill>
                <a:effectLst/>
                <a:latin typeface="Montserrat" panose="00000500000000000000" pitchFamily="2" charset="-52"/>
              </a:rPr>
              <a:t>встановленому</a:t>
            </a:r>
            <a:r>
              <a:rPr lang="ru-RU" b="0" i="0" dirty="0">
                <a:solidFill>
                  <a:srgbClr val="000000"/>
                </a:solidFill>
                <a:effectLst/>
                <a:latin typeface="Montserrat" panose="00000500000000000000" pitchFamily="2" charset="-52"/>
              </a:rPr>
              <a:t> </a:t>
            </a:r>
            <a:r>
              <a:rPr lang="ru-RU" b="0" i="0" dirty="0" err="1">
                <a:solidFill>
                  <a:srgbClr val="000000"/>
                </a:solidFill>
                <a:effectLst/>
                <a:latin typeface="Montserrat" panose="00000500000000000000" pitchFamily="2" charset="-52"/>
              </a:rPr>
              <a:t>Податковим</a:t>
            </a:r>
            <a:r>
              <a:rPr lang="ru-RU" b="0" i="0" dirty="0">
                <a:solidFill>
                  <a:srgbClr val="000000"/>
                </a:solidFill>
                <a:effectLst/>
                <a:latin typeface="Montserrat" panose="00000500000000000000" pitchFamily="2" charset="-52"/>
              </a:rPr>
              <a:t> кодексом </a:t>
            </a:r>
            <a:r>
              <a:rPr lang="ru-RU" b="0" i="0" dirty="0" err="1">
                <a:solidFill>
                  <a:srgbClr val="000000"/>
                </a:solidFill>
                <a:effectLst/>
                <a:latin typeface="Montserrat" panose="00000500000000000000" pitchFamily="2" charset="-52"/>
              </a:rPr>
              <a:t>України</a:t>
            </a:r>
            <a:r>
              <a:rPr lang="ru-RU" b="0" i="0" dirty="0">
                <a:solidFill>
                  <a:srgbClr val="000000"/>
                </a:solidFill>
                <a:effectLst/>
                <a:latin typeface="Montserrat" panose="00000500000000000000" pitchFamily="2" charset="-52"/>
              </a:rPr>
              <a:t>, </a:t>
            </a:r>
            <a:r>
              <a:rPr lang="ru-RU" b="0" i="0" dirty="0" err="1">
                <a:solidFill>
                  <a:srgbClr val="000000"/>
                </a:solidFill>
                <a:effectLst/>
                <a:latin typeface="Montserrat" panose="00000500000000000000" pitchFamily="2" charset="-52"/>
              </a:rPr>
              <a:t>або</a:t>
            </a:r>
            <a:r>
              <a:rPr lang="ru-RU" b="0" i="0" dirty="0">
                <a:solidFill>
                  <a:srgbClr val="000000"/>
                </a:solidFill>
                <a:effectLst/>
                <a:latin typeface="Montserrat" panose="00000500000000000000" pitchFamily="2" charset="-52"/>
              </a:rPr>
              <a:t> </a:t>
            </a:r>
            <a:r>
              <a:rPr lang="ru-RU" b="0" i="0" dirty="0" err="1">
                <a:solidFill>
                  <a:srgbClr val="000000"/>
                </a:solidFill>
                <a:effectLst/>
                <a:latin typeface="Montserrat" panose="00000500000000000000" pitchFamily="2" charset="-52"/>
              </a:rPr>
              <a:t>її</a:t>
            </a:r>
            <a:r>
              <a:rPr lang="ru-RU" b="0" i="0" dirty="0">
                <a:solidFill>
                  <a:srgbClr val="000000"/>
                </a:solidFill>
                <a:effectLst/>
                <a:latin typeface="Montserrat" panose="00000500000000000000" pitchFamily="2" charset="-52"/>
              </a:rPr>
              <a:t> </a:t>
            </a:r>
            <a:r>
              <a:rPr lang="ru-RU" b="0" i="0" dirty="0" err="1">
                <a:solidFill>
                  <a:srgbClr val="000000"/>
                </a:solidFill>
                <a:effectLst/>
                <a:latin typeface="Montserrat" panose="00000500000000000000" pitchFamily="2" charset="-52"/>
              </a:rPr>
              <a:t>реєстрація</a:t>
            </a:r>
            <a:r>
              <a:rPr lang="ru-RU" b="0" i="0" dirty="0">
                <a:solidFill>
                  <a:srgbClr val="000000"/>
                </a:solidFill>
                <a:effectLst/>
                <a:latin typeface="Montserrat" panose="00000500000000000000" pitchFamily="2" charset="-52"/>
              </a:rPr>
              <a:t> як </a:t>
            </a:r>
            <a:r>
              <a:rPr lang="ru-RU" b="0" i="0" dirty="0" err="1">
                <a:solidFill>
                  <a:srgbClr val="000000"/>
                </a:solidFill>
                <a:effectLst/>
                <a:latin typeface="Montserrat" panose="00000500000000000000" pitchFamily="2" charset="-52"/>
              </a:rPr>
              <a:t>самозайнятої</a:t>
            </a:r>
            <a:r>
              <a:rPr lang="ru-RU" b="0" i="0" dirty="0">
                <a:solidFill>
                  <a:srgbClr val="000000"/>
                </a:solidFill>
                <a:effectLst/>
                <a:latin typeface="Montserrat" panose="00000500000000000000" pitchFamily="2" charset="-52"/>
              </a:rPr>
              <a:t> особи.</a:t>
            </a:r>
          </a:p>
          <a:p>
            <a:pPr marL="0" indent="0" algn="just">
              <a:buNone/>
            </a:pPr>
            <a:r>
              <a:rPr lang="uk-UA" b="0" i="0" dirty="0">
                <a:solidFill>
                  <a:srgbClr val="000000"/>
                </a:solidFill>
                <a:effectLst/>
                <a:latin typeface="Montserrat" panose="00000500000000000000" pitchFamily="2" charset="-52"/>
              </a:rPr>
              <a:t>	При цьому, якщо особа зареєстрована як ФОП в Україні, вона може бути резидентом і в іншій країні, зокрема, зі </a:t>
            </a:r>
            <a:r>
              <a:rPr lang="uk-UA" b="0" i="0" dirty="0" err="1">
                <a:solidFill>
                  <a:srgbClr val="000000"/>
                </a:solidFill>
                <a:effectLst/>
                <a:latin typeface="Montserrat" panose="00000500000000000000" pitchFamily="2" charset="-52"/>
              </a:rPr>
              <a:t>спливом</a:t>
            </a:r>
            <a:r>
              <a:rPr lang="uk-UA" b="0" i="0" dirty="0">
                <a:solidFill>
                  <a:srgbClr val="000000"/>
                </a:solidFill>
                <a:effectLst/>
                <a:latin typeface="Montserrat" panose="00000500000000000000" pitchFamily="2" charset="-52"/>
              </a:rPr>
              <a:t> 183 днів постійного перебування. Тому зараз українці мають високу ймовірність отримати статус «подвійного податкового резидента», що створює ризик подвійного оподаткування, коли обидві країни вважають, що мають право оподатковувати весь дохід особи.</a:t>
            </a:r>
          </a:p>
          <a:p>
            <a:pPr marL="0" indent="0" algn="just">
              <a:buNone/>
            </a:pPr>
            <a:r>
              <a:rPr lang="uk-UA" b="0" i="0" dirty="0">
                <a:solidFill>
                  <a:srgbClr val="000000"/>
                </a:solidFill>
                <a:effectLst/>
                <a:latin typeface="Montserrat" panose="00000500000000000000" pitchFamily="2" charset="-52"/>
              </a:rPr>
              <a:t> 	У такому випадку може застосовуватись згадана угода про уникнення подвійного оподаткування. Застосування угоди – це завжди індивідуальний випадок, який залежить від конкретних обставин.</a:t>
            </a:r>
          </a:p>
          <a:p>
            <a:pPr marL="0" indent="0" algn="just">
              <a:buNone/>
            </a:pPr>
            <a:r>
              <a:rPr lang="uk-UA" b="0" i="0" dirty="0">
                <a:solidFill>
                  <a:srgbClr val="000000"/>
                </a:solidFill>
                <a:effectLst/>
                <a:latin typeface="Montserrat" panose="00000500000000000000" pitchFamily="2" charset="-52"/>
              </a:rPr>
              <a:t>	Податкові зобов’язання в новій країні можуть виникнути навіть якщо особа не стає резидентом, наприклад, якщо вона надає послуги як незалежний підрядник чи консультант або підприємець (зокрема, як ФОП) і продовжує отримувати дохід від замовників; працює у шоу-бізнесі, спорті або сфері розваг; є власником бізнесу.</a:t>
            </a:r>
          </a:p>
          <a:p>
            <a:endParaRPr lang="uk-UA" dirty="0"/>
          </a:p>
        </p:txBody>
      </p:sp>
    </p:spTree>
    <p:extLst>
      <p:ext uri="{BB962C8B-B14F-4D97-AF65-F5344CB8AC3E}">
        <p14:creationId xmlns:p14="http://schemas.microsoft.com/office/powerpoint/2010/main" val="69136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6601D29D-324B-45EC-B272-720280E2038E}"/>
              </a:ext>
            </a:extLst>
          </p:cNvPr>
          <p:cNvPicPr>
            <a:picLocks noChangeAspect="1"/>
          </p:cNvPicPr>
          <p:nvPr/>
        </p:nvPicPr>
        <p:blipFill>
          <a:blip r:embed="rId2"/>
          <a:stretch>
            <a:fillRect/>
          </a:stretch>
        </p:blipFill>
        <p:spPr>
          <a:xfrm>
            <a:off x="171533" y="322636"/>
            <a:ext cx="6560515" cy="3106364"/>
          </a:xfrm>
          <a:prstGeom prst="rect">
            <a:avLst/>
          </a:prstGeom>
        </p:spPr>
      </p:pic>
      <p:pic>
        <p:nvPicPr>
          <p:cNvPr id="7" name="Рисунок 6">
            <a:extLst>
              <a:ext uri="{FF2B5EF4-FFF2-40B4-BE49-F238E27FC236}">
                <a16:creationId xmlns:a16="http://schemas.microsoft.com/office/drawing/2014/main" id="{AA52C958-395B-40F7-BC75-2BD055DE6DA6}"/>
              </a:ext>
            </a:extLst>
          </p:cNvPr>
          <p:cNvPicPr>
            <a:picLocks noChangeAspect="1"/>
          </p:cNvPicPr>
          <p:nvPr/>
        </p:nvPicPr>
        <p:blipFill>
          <a:blip r:embed="rId3"/>
          <a:stretch>
            <a:fillRect/>
          </a:stretch>
        </p:blipFill>
        <p:spPr>
          <a:xfrm>
            <a:off x="4418515" y="3429000"/>
            <a:ext cx="7773485" cy="3286584"/>
          </a:xfrm>
          <a:prstGeom prst="rect">
            <a:avLst/>
          </a:prstGeom>
        </p:spPr>
      </p:pic>
    </p:spTree>
    <p:extLst>
      <p:ext uri="{BB962C8B-B14F-4D97-AF65-F5344CB8AC3E}">
        <p14:creationId xmlns:p14="http://schemas.microsoft.com/office/powerpoint/2010/main" val="1041863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927C10D-EC38-406E-AD5E-B3AAAA079E55}"/>
              </a:ext>
            </a:extLst>
          </p:cNvPr>
          <p:cNvSpPr>
            <a:spLocks noGrp="1"/>
          </p:cNvSpPr>
          <p:nvPr>
            <p:ph idx="1"/>
          </p:nvPr>
        </p:nvSpPr>
        <p:spPr>
          <a:xfrm>
            <a:off x="1121195" y="398586"/>
            <a:ext cx="9242005" cy="5523644"/>
          </a:xfrm>
        </p:spPr>
        <p:txBody>
          <a:bodyPr>
            <a:noAutofit/>
          </a:bodyPr>
          <a:lstStyle/>
          <a:p>
            <a:pPr marL="0" indent="0" algn="just">
              <a:buNone/>
            </a:pPr>
            <a:r>
              <a:rPr lang="uk-UA" sz="2400" dirty="0">
                <a:solidFill>
                  <a:srgbClr val="000000"/>
                </a:solidFill>
              </a:rPr>
              <a:t>	Закордонні рахунки громадян України – це власні банківські рахунки фізичних осіб, а не приватних підприємців, тому отримання доходів на закордонні рахунки слід розглядати як іноземні доходи фізичної особи (не приватного підприємця) та оподатковуватимуться вони залежно від того, податковим резидентом якої країни є особа.</a:t>
            </a:r>
          </a:p>
          <a:p>
            <a:pPr marL="0" indent="0" algn="just">
              <a:buNone/>
            </a:pPr>
            <a:r>
              <a:rPr lang="uk-UA" sz="2400" dirty="0">
                <a:solidFill>
                  <a:srgbClr val="000000"/>
                </a:solidFill>
              </a:rPr>
              <a:t>	Таким чином, </a:t>
            </a:r>
            <a:r>
              <a:rPr lang="uk-UA" sz="2400" dirty="0" err="1">
                <a:solidFill>
                  <a:srgbClr val="000000"/>
                </a:solidFill>
              </a:rPr>
              <a:t>ФОПи</a:t>
            </a:r>
            <a:r>
              <a:rPr lang="uk-UA" sz="2400" dirty="0">
                <a:solidFill>
                  <a:srgbClr val="000000"/>
                </a:solidFill>
              </a:rPr>
              <a:t>, які виїхали за кордон і отримали в іншій країні тимчасовий захист, залишаються податковими резидентами України, що не виключає надання їм статусу податкового резидента країною перебування через певний термін. Щоб уникнути ризику подвійного оподаткування, потрібно, керуватись конвенцією про уникнення подвійного оподаткування, національним законодавством України та країни перебування. У разі необхідності, ФОП має право ініціювати процедуру взаємного узгодження, в процесі якої дві країни обмінюються інформацією і доходять спільного висновку щодо оподаткування особи.</a:t>
            </a:r>
            <a:endParaRPr lang="uk-UA" sz="2400" dirty="0"/>
          </a:p>
        </p:txBody>
      </p:sp>
    </p:spTree>
    <p:extLst>
      <p:ext uri="{BB962C8B-B14F-4D97-AF65-F5344CB8AC3E}">
        <p14:creationId xmlns:p14="http://schemas.microsoft.com/office/powerpoint/2010/main" val="2318554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EC6B9C0-8193-4159-B66D-D5264EE3D614}"/>
              </a:ext>
            </a:extLst>
          </p:cNvPr>
          <p:cNvPicPr>
            <a:picLocks noChangeAspect="1"/>
          </p:cNvPicPr>
          <p:nvPr/>
        </p:nvPicPr>
        <p:blipFill>
          <a:blip r:embed="rId2"/>
          <a:stretch>
            <a:fillRect/>
          </a:stretch>
        </p:blipFill>
        <p:spPr>
          <a:xfrm>
            <a:off x="108735" y="356840"/>
            <a:ext cx="5634144" cy="2098866"/>
          </a:xfrm>
          <a:prstGeom prst="rect">
            <a:avLst/>
          </a:prstGeom>
        </p:spPr>
      </p:pic>
      <p:pic>
        <p:nvPicPr>
          <p:cNvPr id="8" name="Рисунок 7">
            <a:extLst>
              <a:ext uri="{FF2B5EF4-FFF2-40B4-BE49-F238E27FC236}">
                <a16:creationId xmlns:a16="http://schemas.microsoft.com/office/drawing/2014/main" id="{314AA9B5-0A7F-4360-8D41-726EF3C5950D}"/>
              </a:ext>
            </a:extLst>
          </p:cNvPr>
          <p:cNvPicPr>
            <a:picLocks noChangeAspect="1"/>
          </p:cNvPicPr>
          <p:nvPr/>
        </p:nvPicPr>
        <p:blipFill>
          <a:blip r:embed="rId3"/>
          <a:stretch>
            <a:fillRect/>
          </a:stretch>
        </p:blipFill>
        <p:spPr>
          <a:xfrm>
            <a:off x="4272303" y="2542477"/>
            <a:ext cx="6828811" cy="4289031"/>
          </a:xfrm>
          <a:prstGeom prst="rect">
            <a:avLst/>
          </a:prstGeom>
        </p:spPr>
      </p:pic>
    </p:spTree>
    <p:extLst>
      <p:ext uri="{BB962C8B-B14F-4D97-AF65-F5344CB8AC3E}">
        <p14:creationId xmlns:p14="http://schemas.microsoft.com/office/powerpoint/2010/main" val="1015658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F7C13FB-513A-4A85-901D-C6E7D2B7827C}"/>
              </a:ext>
            </a:extLst>
          </p:cNvPr>
          <p:cNvPicPr>
            <a:picLocks noChangeAspect="1"/>
          </p:cNvPicPr>
          <p:nvPr/>
        </p:nvPicPr>
        <p:blipFill>
          <a:blip r:embed="rId2"/>
          <a:stretch>
            <a:fillRect/>
          </a:stretch>
        </p:blipFill>
        <p:spPr>
          <a:xfrm>
            <a:off x="310973" y="1096108"/>
            <a:ext cx="10886832" cy="4665785"/>
          </a:xfrm>
          <a:prstGeom prst="rect">
            <a:avLst/>
          </a:prstGeom>
        </p:spPr>
      </p:pic>
    </p:spTree>
    <p:extLst>
      <p:ext uri="{BB962C8B-B14F-4D97-AF65-F5344CB8AC3E}">
        <p14:creationId xmlns:p14="http://schemas.microsoft.com/office/powerpoint/2010/main" val="24863302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1AAB33B-9400-40E8-9758-5E4AB2C8A692}"/>
              </a:ext>
            </a:extLst>
          </p:cNvPr>
          <p:cNvPicPr>
            <a:picLocks noChangeAspect="1"/>
          </p:cNvPicPr>
          <p:nvPr/>
        </p:nvPicPr>
        <p:blipFill>
          <a:blip r:embed="rId2"/>
          <a:stretch>
            <a:fillRect/>
          </a:stretch>
        </p:blipFill>
        <p:spPr>
          <a:xfrm>
            <a:off x="261123" y="423444"/>
            <a:ext cx="10784905" cy="5555326"/>
          </a:xfrm>
          <a:prstGeom prst="rect">
            <a:avLst/>
          </a:prstGeom>
        </p:spPr>
      </p:pic>
    </p:spTree>
    <p:extLst>
      <p:ext uri="{BB962C8B-B14F-4D97-AF65-F5344CB8AC3E}">
        <p14:creationId xmlns:p14="http://schemas.microsoft.com/office/powerpoint/2010/main" val="660553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841707-E333-48C2-960E-BBCA5470ECBD}"/>
              </a:ext>
            </a:extLst>
          </p:cNvPr>
          <p:cNvSpPr>
            <a:spLocks noGrp="1"/>
          </p:cNvSpPr>
          <p:nvPr>
            <p:ph type="ctrTitle"/>
          </p:nvPr>
        </p:nvSpPr>
        <p:spPr/>
        <p:txBody>
          <a:bodyPr/>
          <a:lstStyle/>
          <a:p>
            <a:pPr algn="ctr"/>
            <a:r>
              <a:rPr lang="uk-UA" sz="7200" dirty="0"/>
              <a:t>Інституційне регулювання інвестиційної діяльності</a:t>
            </a:r>
            <a:endParaRPr lang="uk-UA" dirty="0"/>
          </a:p>
        </p:txBody>
      </p:sp>
    </p:spTree>
    <p:extLst>
      <p:ext uri="{BB962C8B-B14F-4D97-AF65-F5344CB8AC3E}">
        <p14:creationId xmlns:p14="http://schemas.microsoft.com/office/powerpoint/2010/main" val="39581851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95AF17B1-3005-45F5-BFC0-B34C298975A8}"/>
              </a:ext>
            </a:extLst>
          </p:cNvPr>
          <p:cNvSpPr>
            <a:spLocks noGrp="1"/>
          </p:cNvSpPr>
          <p:nvPr>
            <p:ph idx="1"/>
          </p:nvPr>
        </p:nvSpPr>
        <p:spPr>
          <a:xfrm>
            <a:off x="599440" y="537050"/>
            <a:ext cx="10038080" cy="5783899"/>
          </a:xfrm>
        </p:spPr>
        <p:txBody>
          <a:bodyPr/>
          <a:lstStyle/>
          <a:p>
            <a:pPr algn="just"/>
            <a:r>
              <a:rPr lang="uk-UA" dirty="0"/>
              <a:t>В умовах структурної перебудови економіки України гострою проблемою є потреба у значних інвестиціях. У забезпеченні відродження та розвитку інвестиційної діяльності вирішальну роль відіграє науково обґрунтована державна інвестиційна політика. Належне правове регулювання інвестиційної діяльності є одним із найважливіших інструментів державної підтримки інвестиційних процесів та реалізації інвестиційної політики держави. Державне регулювання інвестиційної діяльності має на меті забезпечити реалізацію економічних, науково-технічних та соціальних програм розвитку суспільства та формування сприятливого інвестиційного клімату в Україні.</a:t>
            </a:r>
          </a:p>
          <a:p>
            <a:pPr algn="just"/>
            <a:r>
              <a:rPr lang="uk-UA" dirty="0"/>
              <a:t>Створення правової основи державного регулювання інвестиційної діяльності є найважливішою функцією держави, до якої належать прийняття законів і правил, що регулюють економічну діяльність, а також контроль їх виконання. Законодавча база держави встановлює юридичні принципи функціонування економіки, виконувати які зобов’язані всі суб’єкти економічної діяльності.</a:t>
            </a:r>
          </a:p>
        </p:txBody>
      </p:sp>
    </p:spTree>
    <p:extLst>
      <p:ext uri="{BB962C8B-B14F-4D97-AF65-F5344CB8AC3E}">
        <p14:creationId xmlns:p14="http://schemas.microsoft.com/office/powerpoint/2010/main" val="12286408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85C66027-7EC2-43FD-90B9-2F6A1186BB7A}"/>
              </a:ext>
            </a:extLst>
          </p:cNvPr>
          <p:cNvPicPr>
            <a:picLocks noGrp="1" noChangeAspect="1"/>
          </p:cNvPicPr>
          <p:nvPr>
            <p:ph idx="1"/>
          </p:nvPr>
        </p:nvPicPr>
        <p:blipFill>
          <a:blip r:embed="rId2"/>
          <a:stretch>
            <a:fillRect/>
          </a:stretch>
        </p:blipFill>
        <p:spPr>
          <a:xfrm>
            <a:off x="2944413" y="520897"/>
            <a:ext cx="8305633" cy="5816206"/>
          </a:xfrm>
        </p:spPr>
      </p:pic>
      <p:sp>
        <p:nvSpPr>
          <p:cNvPr id="2" name="Заголовок 1">
            <a:extLst>
              <a:ext uri="{FF2B5EF4-FFF2-40B4-BE49-F238E27FC236}">
                <a16:creationId xmlns:a16="http://schemas.microsoft.com/office/drawing/2014/main" id="{797B1EB0-E3A4-415D-85E5-A521F9BBEE8B}"/>
              </a:ext>
            </a:extLst>
          </p:cNvPr>
          <p:cNvSpPr>
            <a:spLocks noGrp="1"/>
          </p:cNvSpPr>
          <p:nvPr>
            <p:ph type="title"/>
          </p:nvPr>
        </p:nvSpPr>
        <p:spPr>
          <a:xfrm>
            <a:off x="0" y="817173"/>
            <a:ext cx="3414532" cy="4437734"/>
          </a:xfrm>
        </p:spPr>
        <p:txBody>
          <a:bodyPr>
            <a:normAutofit/>
          </a:bodyPr>
          <a:lstStyle/>
          <a:p>
            <a:pPr algn="ctr"/>
            <a:r>
              <a:rPr lang="uk-UA" sz="2800" dirty="0">
                <a:latin typeface="+mn-lt"/>
              </a:rPr>
              <a:t>Регулювання інвестиційної діяльності державою здійснюється через комплекс заходів та з використанням широкого переліку методів державного регулювання</a:t>
            </a:r>
          </a:p>
        </p:txBody>
      </p:sp>
    </p:spTree>
    <p:extLst>
      <p:ext uri="{BB962C8B-B14F-4D97-AF65-F5344CB8AC3E}">
        <p14:creationId xmlns:p14="http://schemas.microsoft.com/office/powerpoint/2010/main" val="40084671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230E8E-DD41-48DA-82D0-A493DB8EA137}"/>
              </a:ext>
            </a:extLst>
          </p:cNvPr>
          <p:cNvSpPr>
            <a:spLocks noGrp="1"/>
          </p:cNvSpPr>
          <p:nvPr>
            <p:ph type="title"/>
          </p:nvPr>
        </p:nvSpPr>
        <p:spPr>
          <a:xfrm>
            <a:off x="1221468" y="-37097"/>
            <a:ext cx="9692640" cy="963310"/>
          </a:xfrm>
        </p:spPr>
        <p:txBody>
          <a:bodyPr/>
          <a:lstStyle/>
          <a:p>
            <a:r>
              <a:rPr lang="uk-UA" dirty="0"/>
              <a:t>Закони і нормативно-правові акти</a:t>
            </a:r>
          </a:p>
        </p:txBody>
      </p:sp>
      <p:sp>
        <p:nvSpPr>
          <p:cNvPr id="3" name="Місце для вмісту 2">
            <a:extLst>
              <a:ext uri="{FF2B5EF4-FFF2-40B4-BE49-F238E27FC236}">
                <a16:creationId xmlns:a16="http://schemas.microsoft.com/office/drawing/2014/main" id="{7679FC4E-89F2-41F6-AB27-52CC94DF8E27}"/>
              </a:ext>
            </a:extLst>
          </p:cNvPr>
          <p:cNvSpPr>
            <a:spLocks noGrp="1"/>
          </p:cNvSpPr>
          <p:nvPr>
            <p:ph idx="1"/>
          </p:nvPr>
        </p:nvSpPr>
        <p:spPr>
          <a:xfrm>
            <a:off x="931412" y="920178"/>
            <a:ext cx="9378767" cy="1325563"/>
          </a:xfrm>
        </p:spPr>
        <p:txBody>
          <a:bodyPr>
            <a:normAutofit/>
          </a:bodyPr>
          <a:lstStyle/>
          <a:p>
            <a:pPr marL="0" marR="0" lvl="0" indent="0" algn="just" defTabSz="914411" rtl="0" eaLnBrk="1" fontAlgn="auto" latinLnBrk="0" hangingPunct="1">
              <a:lnSpc>
                <a:spcPct val="95000"/>
              </a:lnSpc>
              <a:spcBef>
                <a:spcPts val="1401"/>
              </a:spcBef>
              <a:spcAft>
                <a:spcPts val="201"/>
              </a:spcAft>
              <a:buClr>
                <a:srgbClr val="6F6F74"/>
              </a:buClr>
              <a:buSzPct val="80000"/>
              <a:buNone/>
              <a:tabLst/>
              <a:defRPr/>
            </a:pPr>
            <a:r>
              <a:rPr kumimoji="0" lang="uk-UA" sz="1801" b="0" i="0" u="none" strike="noStrike" kern="1200" cap="none" spc="11" normalizeH="0" baseline="0" noProof="0" dirty="0">
                <a:ln>
                  <a:noFill/>
                </a:ln>
                <a:solidFill>
                  <a:srgbClr val="000000"/>
                </a:solidFill>
                <a:effectLst/>
                <a:uLnTx/>
                <a:uFillTx/>
                <a:latin typeface="Cambria"/>
                <a:ea typeface="+mn-ea"/>
                <a:cs typeface="+mn-cs"/>
              </a:rPr>
              <a:t>Правове регулювання інвестиційної діяльності в Україні здійснюється шляхом прийняття Верховною Радою законодавчих актів, видання указів Президента, нормативних актів Уряду (постанов, розпоряджень). Закони, законодавчі і нормативні акти визначають об’єкт і зміст регулювання інвестиційної діяльності.</a:t>
            </a:r>
          </a:p>
          <a:p>
            <a:endParaRPr lang="uk-UA" dirty="0"/>
          </a:p>
        </p:txBody>
      </p:sp>
      <p:sp>
        <p:nvSpPr>
          <p:cNvPr id="4" name="Заголовок 1">
            <a:extLst>
              <a:ext uri="{FF2B5EF4-FFF2-40B4-BE49-F238E27FC236}">
                <a16:creationId xmlns:a16="http://schemas.microsoft.com/office/drawing/2014/main" id="{2B5A1578-BCB2-4D4E-A9EE-976C0FB442FC}"/>
              </a:ext>
            </a:extLst>
          </p:cNvPr>
          <p:cNvSpPr txBox="1">
            <a:spLocks/>
          </p:cNvSpPr>
          <p:nvPr/>
        </p:nvSpPr>
        <p:spPr>
          <a:xfrm>
            <a:off x="1442625" y="2103438"/>
            <a:ext cx="9692640" cy="1325562"/>
          </a:xfrm>
          <a:prstGeom prst="rect">
            <a:avLst/>
          </a:prstGeom>
        </p:spPr>
        <p:txBody>
          <a:bodyPr vert="horz" lIns="91440" tIns="45720" rIns="91440" bIns="45720" rtlCol="0" anchor="b">
            <a:normAutofit/>
          </a:bodyPr>
          <a:lstStyle>
            <a:lvl1pPr algn="l" defTabSz="914411"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uk-UA" dirty="0"/>
              <a:t>Обсяги і джерела інвестування</a:t>
            </a:r>
          </a:p>
        </p:txBody>
      </p:sp>
      <p:sp>
        <p:nvSpPr>
          <p:cNvPr id="6" name="TextBox 5">
            <a:extLst>
              <a:ext uri="{FF2B5EF4-FFF2-40B4-BE49-F238E27FC236}">
                <a16:creationId xmlns:a16="http://schemas.microsoft.com/office/drawing/2014/main" id="{5570FE4F-DEC0-4BFF-B52E-8A0EDF39A78C}"/>
              </a:ext>
            </a:extLst>
          </p:cNvPr>
          <p:cNvSpPr txBox="1"/>
          <p:nvPr/>
        </p:nvSpPr>
        <p:spPr>
          <a:xfrm>
            <a:off x="883565" y="3429000"/>
            <a:ext cx="9474460" cy="2585323"/>
          </a:xfrm>
          <a:prstGeom prst="rect">
            <a:avLst/>
          </a:prstGeom>
          <a:noFill/>
        </p:spPr>
        <p:txBody>
          <a:bodyPr wrap="square">
            <a:spAutoFit/>
          </a:bodyPr>
          <a:lstStyle/>
          <a:p>
            <a:pPr algn="just"/>
            <a:r>
              <a:rPr lang="uk-UA" dirty="0"/>
              <a:t>Другим напрямком діяльності держави є безпосередня участь його загальнодержавних, регіональних і місцевих органів в регулюванні обсягів і використання різних джерел інвестування. Але замість директивного планового управління централізованими капітальними інвестиціями і монополізації функції інвестування ця діяльність повинна включати розробку довгострокових концепцій розвитку держави та регіонів і виконання конкретних цільових програм, спрямованих на розвиток певних галузей або виробництв. Здійснення цих програм базується на функції фінансування інвестиційної діяльності. В процесі формування ринку відбувається переміщення від централізованих до децентралізованих джерел.</a:t>
            </a:r>
          </a:p>
        </p:txBody>
      </p:sp>
    </p:spTree>
    <p:extLst>
      <p:ext uri="{BB962C8B-B14F-4D97-AF65-F5344CB8AC3E}">
        <p14:creationId xmlns:p14="http://schemas.microsoft.com/office/powerpoint/2010/main" val="32046973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AB3DB0-B8FD-4976-A1EE-771A5A7E0255}"/>
              </a:ext>
            </a:extLst>
          </p:cNvPr>
          <p:cNvSpPr>
            <a:spLocks noGrp="1"/>
          </p:cNvSpPr>
          <p:nvPr>
            <p:ph type="title"/>
          </p:nvPr>
        </p:nvSpPr>
        <p:spPr/>
        <p:txBody>
          <a:bodyPr/>
          <a:lstStyle/>
          <a:p>
            <a:pPr algn="ctr"/>
            <a:r>
              <a:rPr lang="uk-UA" dirty="0"/>
              <a:t>Асигнування і дотації з Державного і місцевих бюджетів</a:t>
            </a:r>
          </a:p>
        </p:txBody>
      </p:sp>
      <p:sp>
        <p:nvSpPr>
          <p:cNvPr id="3" name="Місце для вмісту 2">
            <a:extLst>
              <a:ext uri="{FF2B5EF4-FFF2-40B4-BE49-F238E27FC236}">
                <a16:creationId xmlns:a16="http://schemas.microsoft.com/office/drawing/2014/main" id="{2CB6DD81-D5DB-4F63-91EE-C498701CEC1C}"/>
              </a:ext>
            </a:extLst>
          </p:cNvPr>
          <p:cNvSpPr>
            <a:spLocks noGrp="1"/>
          </p:cNvSpPr>
          <p:nvPr>
            <p:ph idx="1"/>
          </p:nvPr>
        </p:nvSpPr>
        <p:spPr>
          <a:xfrm>
            <a:off x="613317" y="1817650"/>
            <a:ext cx="10069551" cy="4549696"/>
          </a:xfrm>
        </p:spPr>
        <p:txBody>
          <a:bodyPr>
            <a:normAutofit fontScale="92500"/>
          </a:bodyPr>
          <a:lstStyle/>
          <a:p>
            <a:pPr algn="just"/>
            <a:r>
              <a:rPr lang="uk-UA" dirty="0"/>
              <a:t>Серед засобів впливу держави на інвестування економіки важливе місце займають державні асигнування і дотації, через те, що ключовим моментом у побудові механізму державного регулювання є надійне фінансове забезпечення діяльності всіх суб'єктів господарювання. </a:t>
            </a:r>
          </a:p>
          <a:p>
            <a:pPr algn="just"/>
            <a:r>
              <a:rPr lang="ru-RU" b="1" dirty="0" err="1"/>
              <a:t>Державні</a:t>
            </a:r>
            <a:r>
              <a:rPr lang="ru-RU" b="1" dirty="0"/>
              <a:t> </a:t>
            </a:r>
            <a:r>
              <a:rPr lang="ru-RU" b="1" dirty="0" err="1"/>
              <a:t>асигнування</a:t>
            </a:r>
            <a:r>
              <a:rPr lang="ru-RU" b="1" dirty="0"/>
              <a:t> </a:t>
            </a:r>
            <a:r>
              <a:rPr lang="ru-RU" dirty="0"/>
              <a:t>– </a:t>
            </a:r>
            <a:r>
              <a:rPr lang="ru-RU" dirty="0" err="1"/>
              <a:t>це</a:t>
            </a:r>
            <a:r>
              <a:rPr lang="ru-RU" dirty="0"/>
              <a:t> </a:t>
            </a:r>
            <a:r>
              <a:rPr lang="ru-RU" dirty="0" err="1"/>
              <a:t>виділення</a:t>
            </a:r>
            <a:r>
              <a:rPr lang="ru-RU" dirty="0"/>
              <a:t> </a:t>
            </a:r>
            <a:r>
              <a:rPr lang="ru-RU" dirty="0" err="1"/>
              <a:t>певної</a:t>
            </a:r>
            <a:r>
              <a:rPr lang="ru-RU" dirty="0"/>
              <a:t> </a:t>
            </a:r>
            <a:r>
              <a:rPr lang="ru-RU" dirty="0" err="1"/>
              <a:t>суми</a:t>
            </a:r>
            <a:r>
              <a:rPr lang="ru-RU" dirty="0"/>
              <a:t> </a:t>
            </a:r>
            <a:r>
              <a:rPr lang="ru-RU" dirty="0" err="1"/>
              <a:t>грошових</a:t>
            </a:r>
            <a:r>
              <a:rPr lang="ru-RU" dirty="0"/>
              <a:t> </a:t>
            </a:r>
            <a:r>
              <a:rPr lang="ru-RU" dirty="0" err="1"/>
              <a:t>коштів</a:t>
            </a:r>
            <a:r>
              <a:rPr lang="ru-RU" dirty="0"/>
              <a:t>  на </a:t>
            </a:r>
            <a:r>
              <a:rPr lang="ru-RU" dirty="0" err="1"/>
              <a:t>фінансування</a:t>
            </a:r>
            <a:r>
              <a:rPr lang="ru-RU" dirty="0"/>
              <a:t> </a:t>
            </a:r>
            <a:r>
              <a:rPr lang="ru-RU" dirty="0" err="1"/>
              <a:t>господарських</a:t>
            </a:r>
            <a:r>
              <a:rPr lang="ru-RU" dirty="0"/>
              <a:t> </a:t>
            </a:r>
            <a:r>
              <a:rPr lang="ru-RU" dirty="0" err="1"/>
              <a:t>об'єктів</a:t>
            </a:r>
            <a:r>
              <a:rPr lang="ru-RU" dirty="0"/>
              <a:t>, </a:t>
            </a:r>
            <a:r>
              <a:rPr lang="ru-RU" dirty="0" err="1"/>
              <a:t>видів</a:t>
            </a:r>
            <a:r>
              <a:rPr lang="ru-RU" dirty="0"/>
              <a:t> </a:t>
            </a:r>
            <a:r>
              <a:rPr lang="ru-RU" dirty="0" err="1"/>
              <a:t>діяльності</a:t>
            </a:r>
            <a:r>
              <a:rPr lang="ru-RU" dirty="0"/>
              <a:t> </a:t>
            </a:r>
            <a:r>
              <a:rPr lang="ru-RU" dirty="0" err="1"/>
              <a:t>або</a:t>
            </a:r>
            <a:r>
              <a:rPr lang="ru-RU" dirty="0"/>
              <a:t> </a:t>
            </a:r>
            <a:r>
              <a:rPr lang="ru-RU" dirty="0" err="1"/>
              <a:t>соціальних</a:t>
            </a:r>
            <a:r>
              <a:rPr lang="ru-RU" dirty="0"/>
              <a:t> </a:t>
            </a:r>
            <a:r>
              <a:rPr lang="ru-RU" dirty="0" err="1"/>
              <a:t>програм</a:t>
            </a:r>
            <a:r>
              <a:rPr lang="ru-RU" dirty="0"/>
              <a:t> за </a:t>
            </a:r>
            <a:r>
              <a:rPr lang="ru-RU" dirty="0" err="1"/>
              <a:t>рахунок</a:t>
            </a:r>
            <a:r>
              <a:rPr lang="ru-RU" dirty="0"/>
              <a:t> </a:t>
            </a:r>
            <a:r>
              <a:rPr lang="ru-RU" dirty="0" err="1"/>
              <a:t>коштів</a:t>
            </a:r>
            <a:r>
              <a:rPr lang="ru-RU" dirty="0"/>
              <a:t> державного та </a:t>
            </a:r>
            <a:r>
              <a:rPr lang="ru-RU" dirty="0" err="1"/>
              <a:t>місцевих</a:t>
            </a:r>
            <a:r>
              <a:rPr lang="ru-RU" dirty="0"/>
              <a:t> </a:t>
            </a:r>
            <a:r>
              <a:rPr lang="ru-RU" dirty="0" err="1"/>
              <a:t>бюджетів</a:t>
            </a:r>
            <a:r>
              <a:rPr lang="ru-RU" dirty="0"/>
              <a:t>, а </a:t>
            </a:r>
            <a:r>
              <a:rPr lang="ru-RU" dirty="0" err="1"/>
              <a:t>також</a:t>
            </a:r>
            <a:r>
              <a:rPr lang="ru-RU" dirty="0"/>
              <a:t> </a:t>
            </a:r>
            <a:r>
              <a:rPr lang="ru-RU" dirty="0" err="1"/>
              <a:t>державних</a:t>
            </a:r>
            <a:r>
              <a:rPr lang="ru-RU" dirty="0"/>
              <a:t> </a:t>
            </a:r>
            <a:r>
              <a:rPr lang="ru-RU" dirty="0" err="1"/>
              <a:t>позабюджетних</a:t>
            </a:r>
            <a:r>
              <a:rPr lang="ru-RU" dirty="0"/>
              <a:t> </a:t>
            </a:r>
            <a:r>
              <a:rPr lang="ru-RU" dirty="0" err="1"/>
              <a:t>фондів</a:t>
            </a:r>
            <a:r>
              <a:rPr lang="ru-RU" dirty="0"/>
              <a:t>.</a:t>
            </a:r>
          </a:p>
          <a:p>
            <a:pPr algn="just"/>
            <a:r>
              <a:rPr lang="ru-RU" dirty="0" err="1"/>
              <a:t>Бюджетні</a:t>
            </a:r>
            <a:r>
              <a:rPr lang="ru-RU" dirty="0"/>
              <a:t> </a:t>
            </a:r>
            <a:r>
              <a:rPr lang="ru-RU" dirty="0" err="1"/>
              <a:t>асигнування</a:t>
            </a:r>
            <a:r>
              <a:rPr lang="ru-RU" dirty="0"/>
              <a:t> </a:t>
            </a:r>
            <a:r>
              <a:rPr lang="ru-RU" dirty="0" err="1"/>
              <a:t>встановлюють</a:t>
            </a:r>
            <a:r>
              <a:rPr lang="ru-RU" dirty="0"/>
              <a:t> </a:t>
            </a:r>
            <a:r>
              <a:rPr lang="ru-RU" dirty="0" err="1"/>
              <a:t>суворо</a:t>
            </a:r>
            <a:r>
              <a:rPr lang="ru-RU" dirty="0"/>
              <a:t> </a:t>
            </a:r>
            <a:r>
              <a:rPr lang="ru-RU" dirty="0" err="1"/>
              <a:t>визначений</a:t>
            </a:r>
            <a:r>
              <a:rPr lang="ru-RU" dirty="0"/>
              <a:t> </a:t>
            </a:r>
            <a:r>
              <a:rPr lang="ru-RU" dirty="0" err="1"/>
              <a:t>обсяг</a:t>
            </a:r>
            <a:r>
              <a:rPr lang="ru-RU" dirty="0"/>
              <a:t> і </a:t>
            </a:r>
            <a:r>
              <a:rPr lang="ru-RU" dirty="0" err="1"/>
              <a:t>цільове</a:t>
            </a:r>
            <a:r>
              <a:rPr lang="ru-RU" dirty="0"/>
              <a:t> </a:t>
            </a:r>
            <a:r>
              <a:rPr lang="ru-RU" dirty="0" err="1"/>
              <a:t>призначення</a:t>
            </a:r>
            <a:r>
              <a:rPr lang="ru-RU" dirty="0"/>
              <a:t> </a:t>
            </a:r>
            <a:r>
              <a:rPr lang="ru-RU" dirty="0" err="1"/>
              <a:t>витрат</a:t>
            </a:r>
            <a:r>
              <a:rPr lang="ru-RU" dirty="0"/>
              <a:t> </a:t>
            </a:r>
            <a:r>
              <a:rPr lang="ru-RU" dirty="0" err="1"/>
              <a:t>бюджетних</a:t>
            </a:r>
            <a:r>
              <a:rPr lang="ru-RU" dirty="0"/>
              <a:t> </a:t>
            </a:r>
            <a:r>
              <a:rPr lang="ru-RU" dirty="0" err="1"/>
              <a:t>коштів</a:t>
            </a:r>
            <a:r>
              <a:rPr lang="ru-RU" dirty="0"/>
              <a:t>. </a:t>
            </a:r>
            <a:r>
              <a:rPr lang="ru-RU" dirty="0" err="1"/>
              <a:t>Розміри</a:t>
            </a:r>
            <a:r>
              <a:rPr lang="ru-RU" dirty="0"/>
              <a:t> </a:t>
            </a:r>
            <a:r>
              <a:rPr lang="ru-RU" dirty="0" err="1"/>
              <a:t>асигнувань</a:t>
            </a:r>
            <a:r>
              <a:rPr lang="ru-RU" dirty="0"/>
              <a:t> для </a:t>
            </a:r>
            <a:r>
              <a:rPr lang="ru-RU" dirty="0" err="1"/>
              <a:t>окремих</a:t>
            </a:r>
            <a:r>
              <a:rPr lang="ru-RU" dirty="0"/>
              <a:t> </a:t>
            </a:r>
            <a:r>
              <a:rPr lang="ru-RU" dirty="0" err="1"/>
              <a:t>установ</a:t>
            </a:r>
            <a:r>
              <a:rPr lang="ru-RU" dirty="0"/>
              <a:t> </a:t>
            </a:r>
            <a:r>
              <a:rPr lang="ru-RU" dirty="0" err="1"/>
              <a:t>визначаються</a:t>
            </a:r>
            <a:r>
              <a:rPr lang="ru-RU" dirty="0"/>
              <a:t> </a:t>
            </a:r>
            <a:r>
              <a:rPr lang="ru-RU" dirty="0" err="1"/>
              <a:t>їх</a:t>
            </a:r>
            <a:r>
              <a:rPr lang="ru-RU" dirty="0"/>
              <a:t> </a:t>
            </a:r>
            <a:r>
              <a:rPr lang="ru-RU" dirty="0" err="1"/>
              <a:t>затвердженими</a:t>
            </a:r>
            <a:r>
              <a:rPr lang="ru-RU" dirty="0"/>
              <a:t> </a:t>
            </a:r>
            <a:r>
              <a:rPr lang="ru-RU" dirty="0" err="1"/>
              <a:t>кошторисами</a:t>
            </a:r>
            <a:r>
              <a:rPr lang="ru-RU" dirty="0"/>
              <a:t>. </a:t>
            </a:r>
            <a:r>
              <a:rPr lang="ru-RU" dirty="0" err="1"/>
              <a:t>Грошові</a:t>
            </a:r>
            <a:r>
              <a:rPr lang="ru-RU" dirty="0"/>
              <a:t> </a:t>
            </a:r>
            <a:r>
              <a:rPr lang="ru-RU" dirty="0" err="1"/>
              <a:t>кошти</a:t>
            </a:r>
            <a:r>
              <a:rPr lang="ru-RU" dirty="0"/>
              <a:t> для </a:t>
            </a:r>
            <a:r>
              <a:rPr lang="ru-RU" dirty="0" err="1"/>
              <a:t>ведення</a:t>
            </a:r>
            <a:r>
              <a:rPr lang="ru-RU" dirty="0"/>
              <a:t> </a:t>
            </a:r>
            <a:r>
              <a:rPr lang="ru-RU" dirty="0" err="1"/>
              <a:t>витрат</a:t>
            </a:r>
            <a:r>
              <a:rPr lang="ru-RU" dirty="0"/>
              <a:t>, у </a:t>
            </a:r>
            <a:r>
              <a:rPr lang="ru-RU" dirty="0" err="1"/>
              <a:t>відповідності</a:t>
            </a:r>
            <a:r>
              <a:rPr lang="ru-RU" dirty="0"/>
              <a:t> з </a:t>
            </a:r>
            <a:r>
              <a:rPr lang="ru-RU" dirty="0" err="1"/>
              <a:t>визначеними</a:t>
            </a:r>
            <a:r>
              <a:rPr lang="ru-RU" dirty="0"/>
              <a:t> </a:t>
            </a:r>
            <a:r>
              <a:rPr lang="ru-RU" dirty="0" err="1"/>
              <a:t>обсягами</a:t>
            </a:r>
            <a:r>
              <a:rPr lang="ru-RU" dirty="0"/>
              <a:t> </a:t>
            </a:r>
            <a:r>
              <a:rPr lang="ru-RU" dirty="0" err="1"/>
              <a:t>асигнувань</a:t>
            </a:r>
            <a:r>
              <a:rPr lang="ru-RU" dirty="0"/>
              <a:t> </a:t>
            </a:r>
            <a:r>
              <a:rPr lang="ru-RU" dirty="0" err="1"/>
              <a:t>надаються</a:t>
            </a:r>
            <a:r>
              <a:rPr lang="ru-RU" dirty="0"/>
              <a:t> </a:t>
            </a:r>
            <a:r>
              <a:rPr lang="ru-RU" dirty="0" err="1"/>
              <a:t>установам</a:t>
            </a:r>
            <a:r>
              <a:rPr lang="ru-RU" dirty="0"/>
              <a:t> шляхом </a:t>
            </a:r>
            <a:r>
              <a:rPr lang="ru-RU" dirty="0" err="1"/>
              <a:t>відкриття</a:t>
            </a:r>
            <a:r>
              <a:rPr lang="ru-RU" dirty="0"/>
              <a:t> </a:t>
            </a:r>
            <a:r>
              <a:rPr lang="ru-RU" dirty="0" err="1"/>
              <a:t>кредитів</a:t>
            </a:r>
            <a:r>
              <a:rPr lang="ru-RU" dirty="0"/>
              <a:t> </a:t>
            </a:r>
            <a:r>
              <a:rPr lang="ru-RU" dirty="0" err="1"/>
              <a:t>фінансовими</a:t>
            </a:r>
            <a:r>
              <a:rPr lang="ru-RU" dirty="0"/>
              <a:t> органами в </a:t>
            </a:r>
            <a:r>
              <a:rPr lang="ru-RU" dirty="0" err="1"/>
              <a:t>банківських</a:t>
            </a:r>
            <a:r>
              <a:rPr lang="ru-RU" dirty="0"/>
              <a:t> </a:t>
            </a:r>
            <a:r>
              <a:rPr lang="ru-RU" dirty="0" err="1"/>
              <a:t>установах</a:t>
            </a:r>
            <a:r>
              <a:rPr lang="ru-RU" dirty="0"/>
              <a:t>.</a:t>
            </a:r>
          </a:p>
          <a:p>
            <a:pPr algn="just"/>
            <a:r>
              <a:rPr lang="ru-RU" dirty="0"/>
              <a:t>За </a:t>
            </a:r>
            <a:r>
              <a:rPr lang="ru-RU" dirty="0" err="1"/>
              <a:t>допомогою</a:t>
            </a:r>
            <a:r>
              <a:rPr lang="ru-RU" dirty="0"/>
              <a:t> </a:t>
            </a:r>
            <a:r>
              <a:rPr lang="ru-RU" dirty="0" err="1"/>
              <a:t>асигнувань</a:t>
            </a:r>
            <a:r>
              <a:rPr lang="ru-RU" dirty="0"/>
              <a:t> державного бюджету держава </a:t>
            </a:r>
            <a:r>
              <a:rPr lang="ru-RU" dirty="0" err="1"/>
              <a:t>здійснює</a:t>
            </a:r>
            <a:r>
              <a:rPr lang="ru-RU" dirty="0"/>
              <a:t> </a:t>
            </a:r>
            <a:r>
              <a:rPr lang="ru-RU" dirty="0" err="1"/>
              <a:t>цілеспрямований</a:t>
            </a:r>
            <a:r>
              <a:rPr lang="ru-RU" dirty="0"/>
              <a:t> </a:t>
            </a:r>
            <a:r>
              <a:rPr lang="ru-RU" dirty="0" err="1"/>
              <a:t>вплив</a:t>
            </a:r>
            <a:r>
              <a:rPr lang="ru-RU" dirty="0"/>
              <a:t> на </a:t>
            </a:r>
            <a:r>
              <a:rPr lang="ru-RU" dirty="0" err="1"/>
              <a:t>господарські</a:t>
            </a:r>
            <a:r>
              <a:rPr lang="ru-RU" dirty="0"/>
              <a:t> </a:t>
            </a:r>
            <a:r>
              <a:rPr lang="ru-RU" dirty="0" err="1"/>
              <a:t>об'єкти</a:t>
            </a:r>
            <a:r>
              <a:rPr lang="ru-RU" dirty="0"/>
              <a:t> у </a:t>
            </a:r>
            <a:r>
              <a:rPr lang="ru-RU" dirty="0" err="1"/>
              <a:t>вигляді</a:t>
            </a:r>
            <a:r>
              <a:rPr lang="ru-RU" dirty="0"/>
              <a:t> </a:t>
            </a:r>
            <a:r>
              <a:rPr lang="ru-RU" dirty="0" err="1"/>
              <a:t>прямої</a:t>
            </a:r>
            <a:r>
              <a:rPr lang="ru-RU" dirty="0"/>
              <a:t> </a:t>
            </a:r>
            <a:r>
              <a:rPr lang="ru-RU" dirty="0" err="1"/>
              <a:t>державної</a:t>
            </a:r>
            <a:r>
              <a:rPr lang="ru-RU" dirty="0"/>
              <a:t> </a:t>
            </a:r>
            <a:r>
              <a:rPr lang="ru-RU" dirty="0" err="1"/>
              <a:t>допомоги</a:t>
            </a:r>
            <a:r>
              <a:rPr lang="ru-RU" dirty="0"/>
              <a:t> на </a:t>
            </a:r>
            <a:r>
              <a:rPr lang="ru-RU" dirty="0" err="1"/>
              <a:t>впровадження</a:t>
            </a:r>
            <a:r>
              <a:rPr lang="ru-RU" dirty="0"/>
              <a:t> комплексу </a:t>
            </a:r>
            <a:r>
              <a:rPr lang="ru-RU" dirty="0" err="1"/>
              <a:t>природозахисних</a:t>
            </a:r>
            <a:r>
              <a:rPr lang="ru-RU" dirty="0"/>
              <a:t> </a:t>
            </a:r>
            <a:r>
              <a:rPr lang="ru-RU" dirty="0" err="1"/>
              <a:t>заходів</a:t>
            </a:r>
            <a:r>
              <a:rPr lang="ru-RU" dirty="0"/>
              <a:t>. У </a:t>
            </a:r>
            <a:r>
              <a:rPr lang="ru-RU" dirty="0" err="1"/>
              <a:t>цьому</a:t>
            </a:r>
            <a:r>
              <a:rPr lang="ru-RU" dirty="0"/>
              <a:t> </a:t>
            </a:r>
            <a:r>
              <a:rPr lang="ru-RU" dirty="0" err="1"/>
              <a:t>випадку</a:t>
            </a:r>
            <a:r>
              <a:rPr lang="ru-RU" dirty="0"/>
              <a:t> </a:t>
            </a:r>
            <a:r>
              <a:rPr lang="ru-RU" dirty="0" err="1"/>
              <a:t>державний</a:t>
            </a:r>
            <a:r>
              <a:rPr lang="ru-RU" dirty="0"/>
              <a:t> бюджет </a:t>
            </a:r>
            <a:r>
              <a:rPr lang="ru-RU" dirty="0" err="1"/>
              <a:t>відіграє</a:t>
            </a:r>
            <a:r>
              <a:rPr lang="ru-RU" dirty="0"/>
              <a:t> роль </a:t>
            </a:r>
            <a:r>
              <a:rPr lang="ru-RU" dirty="0" err="1"/>
              <a:t>інструменту</a:t>
            </a:r>
            <a:r>
              <a:rPr lang="ru-RU" dirty="0"/>
              <a:t> </a:t>
            </a:r>
            <a:r>
              <a:rPr lang="ru-RU" dirty="0" err="1"/>
              <a:t>цільового</a:t>
            </a:r>
            <a:r>
              <a:rPr lang="ru-RU" dirty="0"/>
              <a:t> </a:t>
            </a:r>
            <a:r>
              <a:rPr lang="ru-RU" dirty="0" err="1"/>
              <a:t>перерозподілу</a:t>
            </a:r>
            <a:r>
              <a:rPr lang="ru-RU" dirty="0"/>
              <a:t> </a:t>
            </a:r>
            <a:r>
              <a:rPr lang="ru-RU" dirty="0" err="1"/>
              <a:t>національного</a:t>
            </a:r>
            <a:r>
              <a:rPr lang="ru-RU" dirty="0"/>
              <a:t> доходу на </a:t>
            </a:r>
            <a:r>
              <a:rPr lang="ru-RU" dirty="0" err="1"/>
              <a:t>користь</a:t>
            </a:r>
            <a:r>
              <a:rPr lang="ru-RU" dirty="0"/>
              <a:t> </a:t>
            </a:r>
            <a:r>
              <a:rPr lang="ru-RU" dirty="0" err="1"/>
              <a:t>вирішення</a:t>
            </a:r>
            <a:r>
              <a:rPr lang="ru-RU" dirty="0"/>
              <a:t> </a:t>
            </a:r>
            <a:r>
              <a:rPr lang="ru-RU" dirty="0" err="1"/>
              <a:t>економічних</a:t>
            </a:r>
            <a:r>
              <a:rPr lang="ru-RU" dirty="0"/>
              <a:t> проблем. </a:t>
            </a:r>
            <a:endParaRPr lang="uk-UA" dirty="0"/>
          </a:p>
        </p:txBody>
      </p:sp>
    </p:spTree>
    <p:extLst>
      <p:ext uri="{BB962C8B-B14F-4D97-AF65-F5344CB8AC3E}">
        <p14:creationId xmlns:p14="http://schemas.microsoft.com/office/powerpoint/2010/main" val="1275653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C90DD7-71D6-4BB8-AD05-6FB0B91CE790}"/>
              </a:ext>
            </a:extLst>
          </p:cNvPr>
          <p:cNvSpPr>
            <a:spLocks noGrp="1"/>
          </p:cNvSpPr>
          <p:nvPr>
            <p:ph type="title"/>
          </p:nvPr>
        </p:nvSpPr>
        <p:spPr>
          <a:xfrm>
            <a:off x="1261872" y="365760"/>
            <a:ext cx="9692640" cy="793967"/>
          </a:xfrm>
        </p:spPr>
        <p:txBody>
          <a:bodyPr/>
          <a:lstStyle/>
          <a:p>
            <a:pPr algn="ctr"/>
            <a:r>
              <a:rPr lang="uk-UA" dirty="0"/>
              <a:t>Ціноутворення</a:t>
            </a:r>
          </a:p>
        </p:txBody>
      </p:sp>
      <p:sp>
        <p:nvSpPr>
          <p:cNvPr id="3" name="Місце для вмісту 2">
            <a:extLst>
              <a:ext uri="{FF2B5EF4-FFF2-40B4-BE49-F238E27FC236}">
                <a16:creationId xmlns:a16="http://schemas.microsoft.com/office/drawing/2014/main" id="{E5584632-B0E3-4DCA-931B-9E85F15FBB3E}"/>
              </a:ext>
            </a:extLst>
          </p:cNvPr>
          <p:cNvSpPr>
            <a:spLocks noGrp="1"/>
          </p:cNvSpPr>
          <p:nvPr>
            <p:ph idx="1"/>
          </p:nvPr>
        </p:nvSpPr>
        <p:spPr>
          <a:xfrm>
            <a:off x="367990" y="1304693"/>
            <a:ext cx="10749776" cy="4875445"/>
          </a:xfrm>
        </p:spPr>
        <p:txBody>
          <a:bodyPr/>
          <a:lstStyle/>
          <a:p>
            <a:pPr algn="just"/>
            <a:r>
              <a:rPr lang="uk-UA" b="1" dirty="0"/>
              <a:t>Ціна</a:t>
            </a:r>
            <a:r>
              <a:rPr lang="uk-UA" dirty="0"/>
              <a:t> – це грошовий вираз вартості товарів, послуг, ресурсів. У ринковій економіці ціна є найбільш поширеною економічною категорією. Вона виступає загальним регулятором процесу суспільного відтворення, вплив якого на діяльність суб'єктів господарювання доповнюється іншими регуляторами, які застосовує держава (податками, процентними ставками, валютним курсом, дотаціями). Вартісна оцінка обсягів виробництва і підтримка економічного порядку в ході коливань ринкової кон'юнктури здійснюються за допомогою системи ринкових цін. </a:t>
            </a:r>
          </a:p>
          <a:p>
            <a:pPr algn="just"/>
            <a:r>
              <a:rPr lang="uk-UA" dirty="0"/>
              <a:t>Важливим напрямком дій держави в галузі ціноутворення є розширення сфери вільного ціноутворення, що потребує подальшої демонополізації економіки та створення реальних умов для розвитку конкуренції. Причому демонополізація має охоплювати не тільки виробників, але й сферу обігу товарів, з тим, щоб підірвати економічні умови для перепродажу товарів посередниками, а отже, – і зростання цін і зміцнення реальної економіки. </a:t>
            </a:r>
          </a:p>
          <a:p>
            <a:pPr algn="just"/>
            <a:r>
              <a:rPr lang="uk-UA" dirty="0"/>
              <a:t>Політика цінового регулювання може здійснюватися шляхом встановлення відповідної системи ціноутворення. При розв'язанні цього питання повинні враховуватись динаміка інфляції, рівень конкуренції та монополізації виробництва, соціальна політика.</a:t>
            </a:r>
          </a:p>
        </p:txBody>
      </p:sp>
    </p:spTree>
    <p:extLst>
      <p:ext uri="{BB962C8B-B14F-4D97-AF65-F5344CB8AC3E}">
        <p14:creationId xmlns:p14="http://schemas.microsoft.com/office/powerpoint/2010/main" val="31116676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2637C1-D7C3-4FA8-8448-7F4D78B02879}"/>
              </a:ext>
            </a:extLst>
          </p:cNvPr>
          <p:cNvSpPr>
            <a:spLocks noGrp="1"/>
          </p:cNvSpPr>
          <p:nvPr>
            <p:ph type="title"/>
          </p:nvPr>
        </p:nvSpPr>
        <p:spPr>
          <a:xfrm>
            <a:off x="907709" y="365760"/>
            <a:ext cx="9692640" cy="715908"/>
          </a:xfrm>
        </p:spPr>
        <p:txBody>
          <a:bodyPr/>
          <a:lstStyle/>
          <a:p>
            <a:pPr algn="ctr"/>
            <a:r>
              <a:rPr lang="uk-UA" dirty="0"/>
              <a:t>Податки і податкові пільги</a:t>
            </a:r>
          </a:p>
        </p:txBody>
      </p:sp>
      <p:sp>
        <p:nvSpPr>
          <p:cNvPr id="3" name="Місце для вмісту 2">
            <a:extLst>
              <a:ext uri="{FF2B5EF4-FFF2-40B4-BE49-F238E27FC236}">
                <a16:creationId xmlns:a16="http://schemas.microsoft.com/office/drawing/2014/main" id="{75903CC9-F175-4167-996A-4D33CC223E9F}"/>
              </a:ext>
            </a:extLst>
          </p:cNvPr>
          <p:cNvSpPr>
            <a:spLocks noGrp="1"/>
          </p:cNvSpPr>
          <p:nvPr>
            <p:ph idx="1"/>
          </p:nvPr>
        </p:nvSpPr>
        <p:spPr>
          <a:xfrm>
            <a:off x="691376" y="1081668"/>
            <a:ext cx="10125307" cy="5263376"/>
          </a:xfrm>
        </p:spPr>
        <p:txBody>
          <a:bodyPr>
            <a:normAutofit fontScale="85000" lnSpcReduction="20000"/>
          </a:bodyPr>
          <a:lstStyle/>
          <a:p>
            <a:pPr marL="0" indent="0" algn="just">
              <a:buNone/>
            </a:pPr>
            <a:r>
              <a:rPr lang="uk-UA" dirty="0"/>
              <a:t>Держава може використовувати податки для досягнення пропорційності в економічній структурі виробництва й обміну. Особливо важливо шляхом відповідної податкової політики стимулювати зростання нагромадження, тобто сприяти капіталізації частини доданої вартості. </a:t>
            </a:r>
          </a:p>
          <a:p>
            <a:pPr marL="0" indent="0" algn="just">
              <a:buNone/>
            </a:pPr>
            <a:r>
              <a:rPr lang="uk-UA" dirty="0"/>
              <a:t>Для держави вигоди від надання податкових пільг для підтримки інвестиційної діяльності полягають у наступному: </a:t>
            </a:r>
          </a:p>
          <a:p>
            <a:pPr marL="0" indent="0" algn="just">
              <a:buNone/>
            </a:pPr>
            <a:r>
              <a:rPr lang="uk-UA" dirty="0"/>
              <a:t>1) покращення конкурентоспроможності економіки, що позитивно впливає на соціально-економічний розвиток країни: оновлення виробничих фондів, впровадження </a:t>
            </a:r>
            <a:r>
              <a:rPr lang="uk-UA" dirty="0" err="1"/>
              <a:t>енерго</a:t>
            </a:r>
            <a:r>
              <a:rPr lang="uk-UA" dirty="0"/>
              <a:t>- та ресурсозберігаючих, інноваційних технологій у виробничі процеси, підвищення рівня зайнятості, зростання заробітної плати; </a:t>
            </a:r>
          </a:p>
          <a:p>
            <a:pPr marL="0" indent="0" algn="just">
              <a:buNone/>
            </a:pPr>
            <a:r>
              <a:rPr lang="uk-UA" dirty="0"/>
              <a:t>2) розширення податкової бази та збільшення у майбутньому доходів від сплати податків до бюджету за рахунок:</a:t>
            </a:r>
          </a:p>
          <a:p>
            <a:pPr algn="just">
              <a:buFontTx/>
              <a:buChar char="-"/>
            </a:pPr>
            <a:r>
              <a:rPr lang="uk-UA" dirty="0"/>
              <a:t>зростання економічної ефективності підприємств та, відповідно, їх фінансових результатів, що збільшує базу оподаткування та надходження податку на прибуток підприємств; </a:t>
            </a:r>
          </a:p>
          <a:p>
            <a:pPr algn="just">
              <a:buFontTx/>
              <a:buChar char="-"/>
            </a:pPr>
            <a:r>
              <a:rPr lang="uk-UA" dirty="0"/>
              <a:t>зростання обсягів виробництва та реалізації продукції, і, відповідно, зростання сплати ПДВ до бюджету; </a:t>
            </a:r>
          </a:p>
          <a:p>
            <a:pPr algn="just">
              <a:buFontTx/>
              <a:buChar char="-"/>
            </a:pPr>
            <a:r>
              <a:rPr lang="uk-UA" dirty="0"/>
              <a:t>збільшення доданої вартості продукції, що розширить базу оподаткування ПДВ та відповідно надходження цього податку до бюджету; </a:t>
            </a:r>
          </a:p>
          <a:p>
            <a:pPr algn="just">
              <a:buFontTx/>
              <a:buChar char="-"/>
            </a:pPr>
            <a:r>
              <a:rPr lang="uk-UA" dirty="0"/>
              <a:t> підвищення оплати праці працівників через зростання потреби в кваліфікованих працівниках, що збільшить надходження ПДФО та ЄСВ;</a:t>
            </a:r>
          </a:p>
          <a:p>
            <a:pPr marL="0" indent="0" algn="just">
              <a:buNone/>
            </a:pPr>
            <a:r>
              <a:rPr lang="uk-UA" dirty="0"/>
              <a:t>3) у разі надання пільги на умовах повернення держава повертає кошти, а також отримує певні відсотки. В такий спосіб вона фактично інвестує в інновації приватного сектора, що дозволяє уникнути ручного розподілу бюджетних трансфертів на підтримку інноваційної діяльності. </a:t>
            </a:r>
          </a:p>
        </p:txBody>
      </p:sp>
    </p:spTree>
    <p:extLst>
      <p:ext uri="{BB962C8B-B14F-4D97-AF65-F5344CB8AC3E}">
        <p14:creationId xmlns:p14="http://schemas.microsoft.com/office/powerpoint/2010/main" val="32311189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5FA454-8D54-471A-B0DA-3077A919E5C8}"/>
              </a:ext>
            </a:extLst>
          </p:cNvPr>
          <p:cNvSpPr>
            <a:spLocks noGrp="1"/>
          </p:cNvSpPr>
          <p:nvPr>
            <p:ph type="title"/>
          </p:nvPr>
        </p:nvSpPr>
        <p:spPr>
          <a:xfrm>
            <a:off x="1261872" y="365760"/>
            <a:ext cx="9692640" cy="738211"/>
          </a:xfrm>
        </p:spPr>
        <p:txBody>
          <a:bodyPr/>
          <a:lstStyle/>
          <a:p>
            <a:r>
              <a:rPr lang="ru-RU" dirty="0" err="1"/>
              <a:t>Відсотки</a:t>
            </a:r>
            <a:r>
              <a:rPr lang="ru-RU" dirty="0"/>
              <a:t> за кредит і </a:t>
            </a:r>
            <a:r>
              <a:rPr lang="ru-RU" dirty="0" err="1"/>
              <a:t>державні</a:t>
            </a:r>
            <a:r>
              <a:rPr lang="ru-RU" dirty="0"/>
              <a:t> </a:t>
            </a:r>
            <a:r>
              <a:rPr lang="ru-RU" dirty="0" err="1"/>
              <a:t>гарантії</a:t>
            </a:r>
            <a:endParaRPr lang="uk-UA" dirty="0"/>
          </a:p>
        </p:txBody>
      </p:sp>
      <p:sp>
        <p:nvSpPr>
          <p:cNvPr id="3" name="Місце для вмісту 2">
            <a:extLst>
              <a:ext uri="{FF2B5EF4-FFF2-40B4-BE49-F238E27FC236}">
                <a16:creationId xmlns:a16="http://schemas.microsoft.com/office/drawing/2014/main" id="{33E418D5-3B37-4CC2-8D89-46B190E4BEFD}"/>
              </a:ext>
            </a:extLst>
          </p:cNvPr>
          <p:cNvSpPr>
            <a:spLocks noGrp="1"/>
          </p:cNvSpPr>
          <p:nvPr>
            <p:ph idx="1"/>
          </p:nvPr>
        </p:nvSpPr>
        <p:spPr>
          <a:xfrm>
            <a:off x="1261872" y="1237785"/>
            <a:ext cx="9231426" cy="4942353"/>
          </a:xfrm>
        </p:spPr>
        <p:txBody>
          <a:bodyPr/>
          <a:lstStyle/>
          <a:p>
            <a:pPr algn="just"/>
            <a:r>
              <a:rPr lang="uk-UA" dirty="0"/>
              <a:t>Важливішою сферою державного впливу на інвестиційну сферу є грошово-кредитні відносини, оскільки вони є основою всієї економічної системи незалежно від ступеня розвитку приватного сектора. Держава навіть за умов ринкової економіки надає великого значення контролю за формуванням і використанням національних кредитних ресурсів. Останні утворюються в процесі суспільного відтворення – формування розподілу й перерозподілу валового внутрішнього продукту. За своєю суттю кредитні відносини є грошовим виразом, грошовою формою виробничих відносин, важливим результатом функціонування економіки і водночас необхідним, безумовним джерелом її розвитку. </a:t>
            </a:r>
          </a:p>
          <a:p>
            <a:pPr algn="just"/>
            <a:r>
              <a:rPr lang="uk-UA" dirty="0"/>
              <a:t>Господарська практика країн з економікою різних типів свідчить, що кредит, який реалізує позичковий фонд, забезпечує економію і підвищення продуктивності праці, прискорює процес відтворення. </a:t>
            </a:r>
          </a:p>
        </p:txBody>
      </p:sp>
    </p:spTree>
    <p:extLst>
      <p:ext uri="{BB962C8B-B14F-4D97-AF65-F5344CB8AC3E}">
        <p14:creationId xmlns:p14="http://schemas.microsoft.com/office/powerpoint/2010/main" val="1319923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177E95FB-CB8F-4897-A094-6D0CC30ABB12}"/>
              </a:ext>
            </a:extLst>
          </p:cNvPr>
          <p:cNvPicPr>
            <a:picLocks noGrp="1" noChangeAspect="1"/>
          </p:cNvPicPr>
          <p:nvPr>
            <p:ph idx="1"/>
          </p:nvPr>
        </p:nvPicPr>
        <p:blipFill>
          <a:blip r:embed="rId2"/>
          <a:stretch>
            <a:fillRect/>
          </a:stretch>
        </p:blipFill>
        <p:spPr>
          <a:xfrm>
            <a:off x="803698" y="1"/>
            <a:ext cx="9320018" cy="6813796"/>
          </a:xfrm>
        </p:spPr>
      </p:pic>
    </p:spTree>
    <p:extLst>
      <p:ext uri="{BB962C8B-B14F-4D97-AF65-F5344CB8AC3E}">
        <p14:creationId xmlns:p14="http://schemas.microsoft.com/office/powerpoint/2010/main" val="6614509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AF0937-6F57-41A1-B8BC-DA502B7A1AFE}"/>
              </a:ext>
            </a:extLst>
          </p:cNvPr>
          <p:cNvSpPr>
            <a:spLocks noGrp="1"/>
          </p:cNvSpPr>
          <p:nvPr>
            <p:ph type="title"/>
          </p:nvPr>
        </p:nvSpPr>
        <p:spPr/>
        <p:txBody>
          <a:bodyPr/>
          <a:lstStyle/>
          <a:p>
            <a:r>
              <a:rPr lang="uk-UA" dirty="0"/>
              <a:t>Державні замовлення і закупівлі</a:t>
            </a:r>
          </a:p>
        </p:txBody>
      </p:sp>
      <p:sp>
        <p:nvSpPr>
          <p:cNvPr id="3" name="Місце для вмісту 2">
            <a:extLst>
              <a:ext uri="{FF2B5EF4-FFF2-40B4-BE49-F238E27FC236}">
                <a16:creationId xmlns:a16="http://schemas.microsoft.com/office/drawing/2014/main" id="{61229FE8-632E-4F1E-B985-E891F26C5C05}"/>
              </a:ext>
            </a:extLst>
          </p:cNvPr>
          <p:cNvSpPr>
            <a:spLocks noGrp="1"/>
          </p:cNvSpPr>
          <p:nvPr>
            <p:ph idx="1"/>
          </p:nvPr>
        </p:nvSpPr>
        <p:spPr/>
        <p:txBody>
          <a:bodyPr/>
          <a:lstStyle/>
          <a:p>
            <a:pPr algn="just"/>
            <a:r>
              <a:rPr lang="ru-RU" dirty="0" err="1"/>
              <a:t>Ефективним</a:t>
            </a:r>
            <a:r>
              <a:rPr lang="ru-RU" dirty="0"/>
              <a:t> регулятором </a:t>
            </a:r>
            <a:r>
              <a:rPr lang="ru-RU" dirty="0" err="1"/>
              <a:t>прямої</a:t>
            </a:r>
            <a:r>
              <a:rPr lang="ru-RU" dirty="0"/>
              <a:t> </a:t>
            </a:r>
            <a:r>
              <a:rPr lang="ru-RU" dirty="0" err="1"/>
              <a:t>дії</a:t>
            </a:r>
            <a:r>
              <a:rPr lang="ru-RU" dirty="0"/>
              <a:t> на </a:t>
            </a:r>
            <a:r>
              <a:rPr lang="ru-RU" dirty="0" err="1"/>
              <a:t>інвестиційну</a:t>
            </a:r>
            <a:r>
              <a:rPr lang="ru-RU" dirty="0"/>
              <a:t> </a:t>
            </a:r>
            <a:r>
              <a:rPr lang="ru-RU" dirty="0" err="1"/>
              <a:t>діяльність</a:t>
            </a:r>
            <a:r>
              <a:rPr lang="ru-RU" dirty="0"/>
              <a:t> є </a:t>
            </a:r>
            <a:r>
              <a:rPr lang="ru-RU" dirty="0" err="1"/>
              <a:t>державне</a:t>
            </a:r>
            <a:r>
              <a:rPr lang="ru-RU" dirty="0"/>
              <a:t> </a:t>
            </a:r>
            <a:r>
              <a:rPr lang="ru-RU" dirty="0" err="1"/>
              <a:t>замовлення</a:t>
            </a:r>
            <a:r>
              <a:rPr lang="ru-RU" dirty="0"/>
              <a:t> і </a:t>
            </a:r>
            <a:r>
              <a:rPr lang="ru-RU" dirty="0" err="1"/>
              <a:t>державні</a:t>
            </a:r>
            <a:r>
              <a:rPr lang="ru-RU" dirty="0"/>
              <a:t> </a:t>
            </a:r>
            <a:r>
              <a:rPr lang="ru-RU" dirty="0" err="1"/>
              <a:t>закупівлі</a:t>
            </a:r>
            <a:r>
              <a:rPr lang="ru-RU" dirty="0"/>
              <a:t>.</a:t>
            </a:r>
          </a:p>
          <a:p>
            <a:pPr algn="just"/>
            <a:r>
              <a:rPr lang="uk-UA" dirty="0"/>
              <a:t>Через виконання їх завдань забезпечується цільове використання державних коштів на інвестування розвитку інфраструктури, реалізації програм та проектів, виробництва. Державне замовлення на виконання робіт у капітальному будівництві є однією з головних форм реалізації державних інвестицій. Державним замовленням, як інструментом державного регулювання, формуються завдання на виготовлення, поставку промислової, спеціальної і сільськогосподарської продукції, продовольчих і непродовольчих товарів суспільного споживання, виконання робіт і надання послуг за номенклатурою і в обсягах, що забезпечують реалізацію державних та міждержавних цільових програм, виконання міжурядових угод та створення державних резервів.</a:t>
            </a:r>
          </a:p>
        </p:txBody>
      </p:sp>
    </p:spTree>
    <p:extLst>
      <p:ext uri="{BB962C8B-B14F-4D97-AF65-F5344CB8AC3E}">
        <p14:creationId xmlns:p14="http://schemas.microsoft.com/office/powerpoint/2010/main" val="22254566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5E4461-FFBF-402D-91D3-474569864080}"/>
              </a:ext>
            </a:extLst>
          </p:cNvPr>
          <p:cNvSpPr>
            <a:spLocks noGrp="1"/>
          </p:cNvSpPr>
          <p:nvPr>
            <p:ph type="title"/>
          </p:nvPr>
        </p:nvSpPr>
        <p:spPr>
          <a:xfrm>
            <a:off x="592799" y="-214103"/>
            <a:ext cx="9692640" cy="1325562"/>
          </a:xfrm>
        </p:spPr>
        <p:txBody>
          <a:bodyPr/>
          <a:lstStyle/>
          <a:p>
            <a:pPr algn="ctr"/>
            <a:r>
              <a:rPr lang="uk-UA" dirty="0"/>
              <a:t>Мито і митні збори</a:t>
            </a:r>
          </a:p>
        </p:txBody>
      </p:sp>
      <p:sp>
        <p:nvSpPr>
          <p:cNvPr id="3" name="Місце для вмісту 2">
            <a:extLst>
              <a:ext uri="{FF2B5EF4-FFF2-40B4-BE49-F238E27FC236}">
                <a16:creationId xmlns:a16="http://schemas.microsoft.com/office/drawing/2014/main" id="{BBFDA093-B329-4012-A1A1-C1EEACA148C6}"/>
              </a:ext>
            </a:extLst>
          </p:cNvPr>
          <p:cNvSpPr>
            <a:spLocks noGrp="1"/>
          </p:cNvSpPr>
          <p:nvPr>
            <p:ph idx="1"/>
          </p:nvPr>
        </p:nvSpPr>
        <p:spPr>
          <a:xfrm>
            <a:off x="793520" y="1253331"/>
            <a:ext cx="9692639" cy="4790630"/>
          </a:xfrm>
        </p:spPr>
        <p:txBody>
          <a:bodyPr>
            <a:normAutofit lnSpcReduction="10000"/>
          </a:bodyPr>
          <a:lstStyle/>
          <a:p>
            <a:pPr algn="just"/>
            <a:r>
              <a:rPr lang="uk-UA" b="1" dirty="0"/>
              <a:t>Мито</a:t>
            </a:r>
            <a:r>
              <a:rPr lang="uk-UA" dirty="0"/>
              <a:t> – це податки, які встановлюються на імпортні, а в окремих випадках, і на експортні товари. </a:t>
            </a:r>
          </a:p>
          <a:p>
            <a:pPr algn="just"/>
            <a:r>
              <a:rPr lang="uk-UA" b="1" dirty="0"/>
              <a:t>Митне регулювання </a:t>
            </a:r>
            <a:r>
              <a:rPr lang="uk-UA" dirty="0"/>
              <a:t>– це регулювання питань, пов’язаних із встановленням мит і митних зборів, проведенням митного контролю організацією діяльності структур митного контролю.</a:t>
            </a:r>
          </a:p>
          <a:p>
            <a:pPr algn="just"/>
            <a:r>
              <a:rPr lang="uk-UA" dirty="0"/>
              <a:t>Держава використовує мито для одночасного вирішення двох основних завдань: спираючись на фіскальне мито, держава запроваджує його, як правило, щодо тих товарів, які не виробляються підприємствами України. Метою застосування такого мита є забезпечення державного бюджету податковими надходженнями. Функція захисту українських виробників від конкуренції з боку підприємств інших держав виконується протекціоністським митом, яке підвищує захист національного інвестиційного ринку, що досягається за допомогою високих митних зборів на товари, що імпортуються. За допомогою пільг при сплаті мита може забезпечуватись сприятливий інвестиційний клімат, інвестиційна привабливість окремих галузей чи регіонів. Так, згідно чинного законодавства, майно, що ввозиться в Україну як внесок іноземного інвестора до статутного фонду підприємств з іноземними інвестиціями (крім товарів для реалізації або власного споживання), звільняється від обкладення митом.</a:t>
            </a:r>
          </a:p>
        </p:txBody>
      </p:sp>
    </p:spTree>
    <p:extLst>
      <p:ext uri="{BB962C8B-B14F-4D97-AF65-F5344CB8AC3E}">
        <p14:creationId xmlns:p14="http://schemas.microsoft.com/office/powerpoint/2010/main" val="8335293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676386B2-E616-4C23-A7FF-F49C02C4937E}"/>
              </a:ext>
            </a:extLst>
          </p:cNvPr>
          <p:cNvPicPr>
            <a:picLocks noGrp="1" noChangeAspect="1"/>
          </p:cNvPicPr>
          <p:nvPr>
            <p:ph idx="1"/>
          </p:nvPr>
        </p:nvPicPr>
        <p:blipFill>
          <a:blip r:embed="rId2"/>
          <a:stretch>
            <a:fillRect/>
          </a:stretch>
        </p:blipFill>
        <p:spPr>
          <a:xfrm>
            <a:off x="897967" y="1066800"/>
            <a:ext cx="9551419" cy="4548295"/>
          </a:xfrm>
        </p:spPr>
      </p:pic>
    </p:spTree>
    <p:extLst>
      <p:ext uri="{BB962C8B-B14F-4D97-AF65-F5344CB8AC3E}">
        <p14:creationId xmlns:p14="http://schemas.microsoft.com/office/powerpoint/2010/main" val="31914731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888BDAB6-71B6-4B72-8BDD-B1283B067526}"/>
              </a:ext>
            </a:extLst>
          </p:cNvPr>
          <p:cNvSpPr>
            <a:spLocks noGrp="1"/>
          </p:cNvSpPr>
          <p:nvPr>
            <p:ph idx="1"/>
          </p:nvPr>
        </p:nvSpPr>
        <p:spPr>
          <a:xfrm>
            <a:off x="479501" y="367991"/>
            <a:ext cx="10337181" cy="5812148"/>
          </a:xfrm>
        </p:spPr>
        <p:txBody>
          <a:bodyPr>
            <a:normAutofit fontScale="85000" lnSpcReduction="20000"/>
          </a:bodyPr>
          <a:lstStyle/>
          <a:p>
            <a:pPr marL="0" indent="0" algn="just">
              <a:buNone/>
            </a:pPr>
            <a:r>
              <a:rPr lang="uk-UA" dirty="0"/>
              <a:t>Разом з тим, використання митних тарифів, крім захисту національного інвестиційного ринку, має ряд наслідків, а саме: </a:t>
            </a:r>
          </a:p>
          <a:p>
            <a:pPr marL="0" indent="0" algn="just">
              <a:buNone/>
            </a:pPr>
            <a:r>
              <a:rPr lang="uk-UA" dirty="0"/>
              <a:t>1. Виробничий ефект. Зростає виробництво товару, який захищається митними тарифами, адже імпортні товари дорожчі і не можуть задовольнити існуючий попит. Урахування виробничого ефекту дуже важливе для формування економічної політики в невеликих країнах, масштаби внутрішнього ринку яких можуть забезпечити ефективну діяльність обмеженої кількості підприємств. </a:t>
            </a:r>
          </a:p>
          <a:p>
            <a:pPr marL="0" indent="0" algn="just">
              <a:buNone/>
            </a:pPr>
            <a:r>
              <a:rPr lang="uk-UA" dirty="0"/>
              <a:t>2. Споживчий ефект. За інших рівних умов, споживання товару, який обкладається митом, знижується. </a:t>
            </a:r>
          </a:p>
          <a:p>
            <a:pPr marL="0" indent="0" algn="just">
              <a:buNone/>
            </a:pPr>
            <a:r>
              <a:rPr lang="uk-UA" dirty="0"/>
              <a:t>3. Бюджетний ефект. Митні тарифи – джерело бюджетних надходжень. Особливо зростає значення митних тарифів для країн, які розвиваються. У промислово розвинутих країнах це джерело поповнення бюджету не є суттєвим: обсяг бюджетних надходжень знаходиться в обернено пропорційній залежності від розміру митного тарифу – чим більший розмір тарифу, тим менший обсяг імпорту, і, відповідно, менші бюджетні надходження.</a:t>
            </a:r>
          </a:p>
          <a:p>
            <a:pPr marL="0" indent="0" algn="just">
              <a:buNone/>
            </a:pPr>
            <a:r>
              <a:rPr lang="uk-UA" dirty="0"/>
              <a:t>4. Ефект розподілу прибутків. Він полягає у тому, що національні виробники в умовах відсутності конкуренції іноземних фірм (внаслідок застосування митних тарифів) мають змогу підвищувати ціну на свій товар і отримувати більш високі прибутки у формі ренти. Захист національних виробників за допомогою митних тарифів спричиняє зростання вартості дефіцитних товарів і зниження ціни надлишкових факторів виробництва. </a:t>
            </a:r>
          </a:p>
          <a:p>
            <a:pPr marL="0" indent="0" algn="just">
              <a:buNone/>
            </a:pPr>
            <a:r>
              <a:rPr lang="uk-UA" dirty="0"/>
              <a:t>5. Конкурентний ефект. Відіграє значну роль у невеликих країнах, внутрішній ринок яких може забезпечити ефективну діяльність лише обмеженої кількості національних виробництв. Однак відсутність конкуренції з боку іноземних виробників може призвести до втрати національними виробниками стимулів до підвищення ефективності виробництва та зниження цін. </a:t>
            </a:r>
          </a:p>
          <a:p>
            <a:pPr marL="0" indent="0" algn="just">
              <a:buNone/>
            </a:pPr>
            <a:r>
              <a:rPr lang="uk-UA" dirty="0"/>
              <a:t>6. Вплив на платіжний баланс. Застосування митних тарифів веде до скорочення споживання імпортних товарів (через високі ціни на них), відповідно зменшуються витрати за кордоном на закупівлю імпортних товарів. Такий процес, за інших рівних умов, сприяє поліпшенню платіжного балансу. </a:t>
            </a:r>
          </a:p>
          <a:p>
            <a:pPr marL="0" indent="0" algn="just">
              <a:buNone/>
            </a:pPr>
            <a:r>
              <a:rPr lang="uk-UA" dirty="0"/>
              <a:t>7. Вплив на умови торгівлі. Застосування митних тарифів змушує іноземні фірми знижувати ціну товарів, які ввозяться до даної країни. А це, у свою чергу, передбачає зміни у співвідношенні експортних та імпортних цін.</a:t>
            </a:r>
          </a:p>
        </p:txBody>
      </p:sp>
    </p:spTree>
    <p:extLst>
      <p:ext uri="{BB962C8B-B14F-4D97-AF65-F5344CB8AC3E}">
        <p14:creationId xmlns:p14="http://schemas.microsoft.com/office/powerpoint/2010/main" val="5863493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8F0760-D9E7-4AE4-8E01-BBD699AB6143}"/>
              </a:ext>
            </a:extLst>
          </p:cNvPr>
          <p:cNvSpPr>
            <a:spLocks noGrp="1"/>
          </p:cNvSpPr>
          <p:nvPr>
            <p:ph type="title"/>
          </p:nvPr>
        </p:nvSpPr>
        <p:spPr>
          <a:xfrm>
            <a:off x="713232" y="209643"/>
            <a:ext cx="9692640" cy="1325562"/>
          </a:xfrm>
        </p:spPr>
        <p:txBody>
          <a:bodyPr/>
          <a:lstStyle/>
          <a:p>
            <a:pPr algn="ctr"/>
            <a:r>
              <a:rPr lang="uk-UA" dirty="0"/>
              <a:t>Ліцензії і квоти</a:t>
            </a:r>
          </a:p>
        </p:txBody>
      </p:sp>
      <p:sp>
        <p:nvSpPr>
          <p:cNvPr id="3" name="Місце для вмісту 2">
            <a:extLst>
              <a:ext uri="{FF2B5EF4-FFF2-40B4-BE49-F238E27FC236}">
                <a16:creationId xmlns:a16="http://schemas.microsoft.com/office/drawing/2014/main" id="{DB93307B-CAE0-476F-B382-6121F7549B9F}"/>
              </a:ext>
            </a:extLst>
          </p:cNvPr>
          <p:cNvSpPr>
            <a:spLocks noGrp="1"/>
          </p:cNvSpPr>
          <p:nvPr>
            <p:ph idx="1"/>
          </p:nvPr>
        </p:nvSpPr>
        <p:spPr>
          <a:xfrm>
            <a:off x="1014761" y="1828801"/>
            <a:ext cx="9391111" cy="4351337"/>
          </a:xfrm>
        </p:spPr>
        <p:txBody>
          <a:bodyPr>
            <a:normAutofit fontScale="92500" lnSpcReduction="10000"/>
          </a:bodyPr>
          <a:lstStyle/>
          <a:p>
            <a:pPr algn="just"/>
            <a:r>
              <a:rPr lang="uk-UA" dirty="0"/>
              <a:t>До прямих засобів державного регулювання інвестиційної діяльності можна віднести ліцензування, квотування, стандартизацію та експертизу інвестиційних проектів. </a:t>
            </a:r>
          </a:p>
          <a:p>
            <a:pPr algn="just"/>
            <a:r>
              <a:rPr lang="uk-UA" dirty="0"/>
              <a:t>З метою покращення створення сприятливого інвестиційного клімату продукція підприємств з іноземними інвестиціями не підлягає ліцензуванню і квотуванню за умови її сертифікації як продукції власного виробництва у порядку, встановленому Кабінетом Міністрів України.</a:t>
            </a:r>
          </a:p>
          <a:p>
            <a:pPr algn="just"/>
            <a:r>
              <a:rPr lang="uk-UA" b="1" dirty="0"/>
              <a:t>Ліцензування </a:t>
            </a:r>
            <a:r>
              <a:rPr lang="uk-UA" dirty="0"/>
              <a:t>– це надання дозволу на проведення будь-яких видів діяльності, пов’язаних з виробництвом та наданням послуг, і ліцензування продукції. Учасники інвестиційної діяльності для проведення господарської діяльності, яка підлягає ліцензуванню, повинні одержати відповідну ліцензію. Ліцензійна система передбачає, що держава через спеціально уповноважене відомство видає дозвіл на здійснення зовнішньоторговельних операцій певними товарами, які включені в списки ліцензування по експорту та імпорту.</a:t>
            </a:r>
          </a:p>
          <a:p>
            <a:pPr algn="just"/>
            <a:r>
              <a:rPr lang="ru-RU" b="1" dirty="0" err="1"/>
              <a:t>Ліцензія</a:t>
            </a:r>
            <a:r>
              <a:rPr lang="ru-RU" b="1" dirty="0"/>
              <a:t> </a:t>
            </a:r>
            <a:r>
              <a:rPr lang="ru-RU" b="1" dirty="0" err="1"/>
              <a:t>експорту</a:t>
            </a:r>
            <a:r>
              <a:rPr lang="ru-RU" b="1" dirty="0"/>
              <a:t> (</a:t>
            </a:r>
            <a:r>
              <a:rPr lang="ru-RU" b="1" dirty="0" err="1"/>
              <a:t>або</a:t>
            </a:r>
            <a:r>
              <a:rPr lang="ru-RU" b="1" dirty="0"/>
              <a:t> </a:t>
            </a:r>
            <a:r>
              <a:rPr lang="ru-RU" b="1" dirty="0" err="1"/>
              <a:t>імпорту</a:t>
            </a:r>
            <a:r>
              <a:rPr lang="ru-RU" b="1" dirty="0"/>
              <a:t>) </a:t>
            </a:r>
            <a:r>
              <a:rPr lang="ru-RU" dirty="0"/>
              <a:t>– </a:t>
            </a:r>
            <a:r>
              <a:rPr lang="ru-RU" dirty="0" err="1"/>
              <a:t>це</a:t>
            </a:r>
            <a:r>
              <a:rPr lang="ru-RU" dirty="0"/>
              <a:t> </a:t>
            </a:r>
            <a:r>
              <a:rPr lang="ru-RU" dirty="0" err="1"/>
              <a:t>оформлене</a:t>
            </a:r>
            <a:r>
              <a:rPr lang="ru-RU" dirty="0"/>
              <a:t> </a:t>
            </a:r>
            <a:r>
              <a:rPr lang="ru-RU" dirty="0" err="1"/>
              <a:t>належним</a:t>
            </a:r>
            <a:r>
              <a:rPr lang="ru-RU" dirty="0"/>
              <a:t> чином право на </a:t>
            </a:r>
            <a:r>
              <a:rPr lang="ru-RU" dirty="0" err="1"/>
              <a:t>експорт</a:t>
            </a:r>
            <a:r>
              <a:rPr lang="ru-RU" dirty="0"/>
              <a:t> (</a:t>
            </a:r>
            <a:r>
              <a:rPr lang="ru-RU" dirty="0" err="1"/>
              <a:t>імпорт</a:t>
            </a:r>
            <a:r>
              <a:rPr lang="ru-RU" dirty="0"/>
              <a:t>) </a:t>
            </a:r>
            <a:r>
              <a:rPr lang="ru-RU" dirty="0" err="1"/>
              <a:t>товарів</a:t>
            </a:r>
            <a:r>
              <a:rPr lang="ru-RU" dirty="0"/>
              <a:t> </a:t>
            </a:r>
            <a:r>
              <a:rPr lang="ru-RU" dirty="0" err="1"/>
              <a:t>або</a:t>
            </a:r>
            <a:r>
              <a:rPr lang="ru-RU" dirty="0"/>
              <a:t> </a:t>
            </a:r>
            <a:r>
              <a:rPr lang="ru-RU" dirty="0" err="1"/>
              <a:t>валютних</a:t>
            </a:r>
            <a:r>
              <a:rPr lang="ru-RU" dirty="0"/>
              <a:t> </a:t>
            </a:r>
            <a:r>
              <a:rPr lang="ru-RU" dirty="0" err="1"/>
              <a:t>коштів</a:t>
            </a:r>
            <a:r>
              <a:rPr lang="ru-RU" dirty="0"/>
              <a:t> з метою </a:t>
            </a:r>
            <a:r>
              <a:rPr lang="ru-RU" dirty="0" err="1"/>
              <a:t>інвестування</a:t>
            </a:r>
            <a:r>
              <a:rPr lang="ru-RU" dirty="0"/>
              <a:t> </a:t>
            </a:r>
            <a:r>
              <a:rPr lang="ru-RU" dirty="0" err="1"/>
              <a:t>або</a:t>
            </a:r>
            <a:r>
              <a:rPr lang="ru-RU" dirty="0"/>
              <a:t> </a:t>
            </a:r>
            <a:r>
              <a:rPr lang="ru-RU" dirty="0" err="1"/>
              <a:t>кредитування</a:t>
            </a:r>
            <a:r>
              <a:rPr lang="ru-RU" dirty="0"/>
              <a:t> </a:t>
            </a:r>
            <a:r>
              <a:rPr lang="ru-RU" dirty="0" err="1"/>
              <a:t>протягом</a:t>
            </a:r>
            <a:r>
              <a:rPr lang="ru-RU" dirty="0"/>
              <a:t> </a:t>
            </a:r>
            <a:r>
              <a:rPr lang="ru-RU" dirty="0" err="1"/>
              <a:t>установленого</a:t>
            </a:r>
            <a:r>
              <a:rPr lang="ru-RU" dirty="0"/>
              <a:t> </a:t>
            </a:r>
            <a:r>
              <a:rPr lang="ru-RU" dirty="0" err="1"/>
              <a:t>терміну</a:t>
            </a:r>
            <a:r>
              <a:rPr lang="ru-RU" dirty="0"/>
              <a:t>.</a:t>
            </a:r>
            <a:endParaRPr lang="uk-UA" dirty="0"/>
          </a:p>
        </p:txBody>
      </p:sp>
    </p:spTree>
    <p:extLst>
      <p:ext uri="{BB962C8B-B14F-4D97-AF65-F5344CB8AC3E}">
        <p14:creationId xmlns:p14="http://schemas.microsoft.com/office/powerpoint/2010/main" val="22979737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8A7E39DE-58F3-4910-AF9A-D9DECB5C9479}"/>
              </a:ext>
            </a:extLst>
          </p:cNvPr>
          <p:cNvSpPr>
            <a:spLocks noGrp="1"/>
          </p:cNvSpPr>
          <p:nvPr>
            <p:ph idx="1"/>
          </p:nvPr>
        </p:nvSpPr>
        <p:spPr>
          <a:xfrm>
            <a:off x="737764" y="267630"/>
            <a:ext cx="9800138" cy="6188926"/>
          </a:xfrm>
        </p:spPr>
        <p:txBody>
          <a:bodyPr>
            <a:normAutofit fontScale="92500" lnSpcReduction="10000"/>
          </a:bodyPr>
          <a:lstStyle/>
          <a:p>
            <a:pPr algn="just"/>
            <a:r>
              <a:rPr lang="uk-UA" b="1" dirty="0"/>
              <a:t>Квота експортна (імпортна) </a:t>
            </a:r>
            <a:r>
              <a:rPr lang="uk-UA" dirty="0"/>
              <a:t>– це обмежений обсяг певної категорії товарів, який дозволено експортувати з території країни (або імпортувати на територію країни) протягом певного терміну і який визначається в натуральному або вартісному виразі. Квоти на імпорт вводяться з метою захисту національних виробників від іноземної конкуренції та зменшення обсягів імпорту, для поліпшення торговельного балансу. </a:t>
            </a:r>
          </a:p>
          <a:p>
            <a:pPr algn="just"/>
            <a:r>
              <a:rPr lang="uk-UA" dirty="0"/>
              <a:t>Квотування на основі внутрішнього державного регулювання використовується для збалансування поставок і платіжних балансів, з метою регулювання попиту і пропозиції на внутрішньому ринку, для досягнення взаємовигідних договорів на переговорах, а також як відповідні заходи на дискримінаційні дії іноземних держав. У рамках встановлених квот експорт та імпорт товарів здійснюються по ліцензіях, які видаються уповноваженими на те державними організаціями. </a:t>
            </a:r>
          </a:p>
          <a:p>
            <a:pPr algn="just"/>
            <a:r>
              <a:rPr lang="uk-UA" b="1" dirty="0"/>
              <a:t>Стандартизація – </a:t>
            </a:r>
            <a:r>
              <a:rPr lang="uk-UA" dirty="0"/>
              <a:t>це комплекс умов, які розробляються та висуваються державними органами технічного нагляду до різноманітних параметрів будь-якої продукції з метою її розповсюдження та безпечного використання. </a:t>
            </a:r>
          </a:p>
          <a:p>
            <a:pPr algn="just"/>
            <a:r>
              <a:rPr lang="uk-UA" dirty="0"/>
              <a:t>Якщо вимоги стандартів низькі, то інвестиційна активність збільшується і ринок наповнюється неякісною продукцією, а якщо стандарти високі, то це спричиняє обмеження інвестиційної активності. </a:t>
            </a:r>
          </a:p>
          <a:p>
            <a:pPr algn="just"/>
            <a:r>
              <a:rPr lang="uk-UA" dirty="0"/>
              <a:t>Метою </a:t>
            </a:r>
            <a:r>
              <a:rPr lang="uk-UA" b="1" dirty="0"/>
              <a:t>державної експертизи інвестиційних проектів </a:t>
            </a:r>
            <a:r>
              <a:rPr lang="uk-UA" dirty="0"/>
              <a:t>є забезпечення їх відповідності встановленим законодавством вимогам. Обов'язковій державній експертизі підлягають інвестиційні проекти, що реалізуються із залученням бюджетних коштів, коштів державних підприємств, установ та організацій, а також за рахунок кредитів, наданих під державні гарантії.</a:t>
            </a:r>
          </a:p>
        </p:txBody>
      </p:sp>
    </p:spTree>
    <p:extLst>
      <p:ext uri="{BB962C8B-B14F-4D97-AF65-F5344CB8AC3E}">
        <p14:creationId xmlns:p14="http://schemas.microsoft.com/office/powerpoint/2010/main" val="16944036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24BECF-367A-42A6-AC6B-DEEF3CBFC8AB}"/>
              </a:ext>
            </a:extLst>
          </p:cNvPr>
          <p:cNvSpPr>
            <a:spLocks noGrp="1"/>
          </p:cNvSpPr>
          <p:nvPr>
            <p:ph type="title"/>
          </p:nvPr>
        </p:nvSpPr>
        <p:spPr/>
        <p:txBody>
          <a:bodyPr/>
          <a:lstStyle/>
          <a:p>
            <a:pPr algn="ctr"/>
            <a:r>
              <a:rPr lang="uk-UA" dirty="0"/>
              <a:t>Підтримка інфраструктурних утворень</a:t>
            </a:r>
          </a:p>
        </p:txBody>
      </p:sp>
      <p:sp>
        <p:nvSpPr>
          <p:cNvPr id="3" name="Місце для вмісту 2">
            <a:extLst>
              <a:ext uri="{FF2B5EF4-FFF2-40B4-BE49-F238E27FC236}">
                <a16:creationId xmlns:a16="http://schemas.microsoft.com/office/drawing/2014/main" id="{B8198666-FA52-4620-A30E-BF646D6E29BC}"/>
              </a:ext>
            </a:extLst>
          </p:cNvPr>
          <p:cNvSpPr>
            <a:spLocks noGrp="1"/>
          </p:cNvSpPr>
          <p:nvPr>
            <p:ph idx="1"/>
          </p:nvPr>
        </p:nvSpPr>
        <p:spPr/>
        <p:txBody>
          <a:bodyPr>
            <a:normAutofit lnSpcReduction="10000"/>
          </a:bodyPr>
          <a:lstStyle/>
          <a:p>
            <a:pPr algn="just"/>
            <a:r>
              <a:rPr lang="uk-UA" dirty="0"/>
              <a:t>Для належного обслуговування вітчизняних та іноземних інвесторів в Україні є нагальним завдання розвитку ринкової інфраструктури у вигляді ряду елементів господарського механізму. В їх перелік входять кредитні інститути, які є суб’єктами інвестиційної діяльності. Створення широкої мережі банківських установ – одна з обов’язкових умов активізації інвестицій. </a:t>
            </a:r>
          </a:p>
          <a:p>
            <a:pPr algn="just"/>
            <a:r>
              <a:rPr lang="uk-UA" dirty="0"/>
              <a:t>Банківські установи повинні здійснювати кредитування проектів на основі їх ретельної оцінки та відбору і виконувати функції інформаційного обслуговування, надавати консультації з питань ефективного інвестування, самостійно здійснювати інвестиційну діяльність. Важливим елементом є створення фондових бірж, інвестиційних фондів, інвестиційних компаній, які повинні забезпечити формування і належне функціонування фондового ринку. Великого значення для ефективного здійснення інвестиційної діяльності набувають страхові компанії, які виконують перелік страхових послуг. Підвищується потреба в послугах консалтингових фірм, які виконують інформаційні та проектні роботи. </a:t>
            </a:r>
          </a:p>
        </p:txBody>
      </p:sp>
    </p:spTree>
    <p:extLst>
      <p:ext uri="{BB962C8B-B14F-4D97-AF65-F5344CB8AC3E}">
        <p14:creationId xmlns:p14="http://schemas.microsoft.com/office/powerpoint/2010/main" val="9247944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81EA98-32F6-4B84-9747-7F45448E65DF}"/>
              </a:ext>
            </a:extLst>
          </p:cNvPr>
          <p:cNvSpPr>
            <a:spLocks noGrp="1"/>
          </p:cNvSpPr>
          <p:nvPr>
            <p:ph type="title"/>
          </p:nvPr>
        </p:nvSpPr>
        <p:spPr>
          <a:xfrm>
            <a:off x="927335" y="376911"/>
            <a:ext cx="9692640" cy="1325562"/>
          </a:xfrm>
        </p:spPr>
        <p:txBody>
          <a:bodyPr/>
          <a:lstStyle/>
          <a:p>
            <a:pPr algn="ctr"/>
            <a:r>
              <a:rPr lang="ru-RU" dirty="0" err="1"/>
              <a:t>Розробка</a:t>
            </a:r>
            <a:r>
              <a:rPr lang="ru-RU" dirty="0"/>
              <a:t> та </a:t>
            </a:r>
            <a:r>
              <a:rPr lang="ru-RU" dirty="0" err="1"/>
              <a:t>реалізація</a:t>
            </a:r>
            <a:r>
              <a:rPr lang="ru-RU" dirty="0"/>
              <a:t> </a:t>
            </a:r>
            <a:r>
              <a:rPr lang="ru-RU" dirty="0" err="1"/>
              <a:t>державних</a:t>
            </a:r>
            <a:r>
              <a:rPr lang="ru-RU" dirty="0"/>
              <a:t> і </a:t>
            </a:r>
            <a:r>
              <a:rPr lang="ru-RU" dirty="0" err="1"/>
              <a:t>цільових</a:t>
            </a:r>
            <a:r>
              <a:rPr lang="ru-RU" dirty="0"/>
              <a:t> </a:t>
            </a:r>
            <a:r>
              <a:rPr lang="ru-RU" dirty="0" err="1"/>
              <a:t>комплексних</a:t>
            </a:r>
            <a:r>
              <a:rPr lang="ru-RU" dirty="0"/>
              <a:t> </a:t>
            </a:r>
            <a:r>
              <a:rPr lang="ru-RU" dirty="0" err="1"/>
              <a:t>програм</a:t>
            </a:r>
            <a:endParaRPr lang="uk-UA" dirty="0"/>
          </a:p>
        </p:txBody>
      </p:sp>
      <p:sp>
        <p:nvSpPr>
          <p:cNvPr id="3" name="Місце для вмісту 2">
            <a:extLst>
              <a:ext uri="{FF2B5EF4-FFF2-40B4-BE49-F238E27FC236}">
                <a16:creationId xmlns:a16="http://schemas.microsoft.com/office/drawing/2014/main" id="{22F406DC-1CD7-4E8F-A318-FAC47FF5662D}"/>
              </a:ext>
            </a:extLst>
          </p:cNvPr>
          <p:cNvSpPr>
            <a:spLocks noGrp="1"/>
          </p:cNvSpPr>
          <p:nvPr>
            <p:ph idx="1"/>
          </p:nvPr>
        </p:nvSpPr>
        <p:spPr/>
        <p:txBody>
          <a:bodyPr>
            <a:normAutofit lnSpcReduction="10000"/>
          </a:bodyPr>
          <a:lstStyle/>
          <a:p>
            <a:pPr algn="just"/>
            <a:r>
              <a:rPr lang="uk-UA" dirty="0"/>
              <a:t>Розробка та реалізація цільових комплексних програм, – це також одна з форм державного регулювання інвестиційною діяльністю, а в країнах з ринковою економікою вона є основною формою програмного управління. В основу розробки цільових комплексних програм закладаються такі принципи: цілеспрямованість, комплексність, системність, забезпеченість, пріоритетність, економічна безпека, погодженість, своєчасність. Цільові комплексні програми можна розділити на державні, регіональні, галузеві, об’єктні. Фінансове забезпечення програм здійснюється на підставі заяви до бюджету, в якій обґрунтовуються необхідні витрати. </a:t>
            </a:r>
          </a:p>
          <a:p>
            <a:pPr algn="just"/>
            <a:r>
              <a:rPr lang="ru-RU" dirty="0" err="1"/>
              <a:t>Приватизаційні</a:t>
            </a:r>
            <a:r>
              <a:rPr lang="ru-RU" dirty="0"/>
              <a:t> </a:t>
            </a:r>
            <a:r>
              <a:rPr lang="ru-RU" dirty="0" err="1"/>
              <a:t>програми</a:t>
            </a:r>
            <a:r>
              <a:rPr lang="ru-RU" dirty="0"/>
              <a:t> </a:t>
            </a:r>
            <a:r>
              <a:rPr lang="ru-RU" dirty="0" err="1"/>
              <a:t>також</a:t>
            </a:r>
            <a:r>
              <a:rPr lang="ru-RU" dirty="0"/>
              <a:t> </a:t>
            </a:r>
            <a:r>
              <a:rPr lang="ru-RU" dirty="0" err="1"/>
              <a:t>можна</a:t>
            </a:r>
            <a:r>
              <a:rPr lang="ru-RU" dirty="0"/>
              <a:t> </a:t>
            </a:r>
            <a:r>
              <a:rPr lang="ru-RU" dirty="0" err="1"/>
              <a:t>віднести</a:t>
            </a:r>
            <a:r>
              <a:rPr lang="ru-RU" dirty="0"/>
              <a:t> до </a:t>
            </a:r>
            <a:r>
              <a:rPr lang="ru-RU" dirty="0" err="1"/>
              <a:t>прямих</a:t>
            </a:r>
            <a:r>
              <a:rPr lang="ru-RU" dirty="0"/>
              <a:t> </a:t>
            </a:r>
            <a:r>
              <a:rPr lang="ru-RU" dirty="0" err="1"/>
              <a:t>засобів</a:t>
            </a:r>
            <a:r>
              <a:rPr lang="ru-RU" dirty="0"/>
              <a:t> </a:t>
            </a:r>
            <a:r>
              <a:rPr lang="ru-RU" dirty="0" err="1"/>
              <a:t>регулювання</a:t>
            </a:r>
            <a:r>
              <a:rPr lang="ru-RU" dirty="0"/>
              <a:t> </a:t>
            </a:r>
            <a:r>
              <a:rPr lang="ru-RU" dirty="0" err="1"/>
              <a:t>інвестиційної</a:t>
            </a:r>
            <a:r>
              <a:rPr lang="ru-RU" dirty="0"/>
              <a:t> </a:t>
            </a:r>
            <a:r>
              <a:rPr lang="ru-RU" dirty="0" err="1"/>
              <a:t>діяльності</a:t>
            </a:r>
            <a:r>
              <a:rPr lang="ru-RU" dirty="0"/>
              <a:t>. В </a:t>
            </a:r>
            <a:r>
              <a:rPr lang="ru-RU" dirty="0" err="1"/>
              <a:t>сучасних</a:t>
            </a:r>
            <a:r>
              <a:rPr lang="ru-RU" dirty="0"/>
              <a:t> </a:t>
            </a:r>
            <a:r>
              <a:rPr lang="ru-RU" dirty="0" err="1"/>
              <a:t>умовах</a:t>
            </a:r>
            <a:r>
              <a:rPr lang="ru-RU" dirty="0"/>
              <a:t> в </a:t>
            </a:r>
            <a:r>
              <a:rPr lang="ru-RU" dirty="0" err="1"/>
              <a:t>Україні</a:t>
            </a:r>
            <a:r>
              <a:rPr lang="ru-RU" dirty="0"/>
              <a:t> </a:t>
            </a:r>
            <a:r>
              <a:rPr lang="ru-RU" dirty="0" err="1"/>
              <a:t>ефективною</a:t>
            </a:r>
            <a:r>
              <a:rPr lang="ru-RU" dirty="0"/>
              <a:t> стала </a:t>
            </a:r>
            <a:r>
              <a:rPr lang="ru-RU" dirty="0" err="1"/>
              <a:t>грошова</a:t>
            </a:r>
            <a:r>
              <a:rPr lang="ru-RU" dirty="0"/>
              <a:t> форма </a:t>
            </a:r>
            <a:r>
              <a:rPr lang="ru-RU" dirty="0" err="1"/>
              <a:t>приватизації</a:t>
            </a:r>
            <a:r>
              <a:rPr lang="ru-RU" dirty="0"/>
              <a:t>. З точки </a:t>
            </a:r>
            <a:r>
              <a:rPr lang="ru-RU" dirty="0" err="1"/>
              <a:t>зору</a:t>
            </a:r>
            <a:r>
              <a:rPr lang="ru-RU" dirty="0"/>
              <a:t> </a:t>
            </a:r>
            <a:r>
              <a:rPr lang="ru-RU" dirty="0" err="1"/>
              <a:t>залучення</a:t>
            </a:r>
            <a:r>
              <a:rPr lang="ru-RU" dirty="0"/>
              <a:t> </a:t>
            </a:r>
            <a:r>
              <a:rPr lang="ru-RU" dirty="0" err="1"/>
              <a:t>приватних</a:t>
            </a:r>
            <a:r>
              <a:rPr lang="ru-RU" dirty="0"/>
              <a:t> </a:t>
            </a:r>
            <a:r>
              <a:rPr lang="ru-RU" dirty="0" err="1"/>
              <a:t>інвесторів</a:t>
            </a:r>
            <a:r>
              <a:rPr lang="ru-RU" dirty="0"/>
              <a:t> </a:t>
            </a:r>
            <a:r>
              <a:rPr lang="ru-RU" dirty="0" err="1"/>
              <a:t>засобом</a:t>
            </a:r>
            <a:r>
              <a:rPr lang="ru-RU" dirty="0"/>
              <a:t> прямого державного </a:t>
            </a:r>
            <a:r>
              <a:rPr lang="ru-RU" dirty="0" err="1"/>
              <a:t>регулювання</a:t>
            </a:r>
            <a:r>
              <a:rPr lang="ru-RU" dirty="0"/>
              <a:t> </a:t>
            </a:r>
            <a:r>
              <a:rPr lang="ru-RU" dirty="0" err="1"/>
              <a:t>можна</a:t>
            </a:r>
            <a:r>
              <a:rPr lang="ru-RU" dirty="0"/>
              <a:t> </a:t>
            </a:r>
            <a:r>
              <a:rPr lang="ru-RU" dirty="0" err="1"/>
              <a:t>вважати</a:t>
            </a:r>
            <a:r>
              <a:rPr lang="ru-RU" dirty="0"/>
              <a:t> участь </a:t>
            </a:r>
            <a:r>
              <a:rPr lang="ru-RU" dirty="0" err="1"/>
              <a:t>держави</a:t>
            </a:r>
            <a:r>
              <a:rPr lang="ru-RU" dirty="0"/>
              <a:t> у </a:t>
            </a:r>
            <a:r>
              <a:rPr lang="ru-RU" dirty="0" err="1"/>
              <a:t>частковому</a:t>
            </a:r>
            <a:r>
              <a:rPr lang="ru-RU" dirty="0"/>
              <a:t> </a:t>
            </a:r>
            <a:r>
              <a:rPr lang="ru-RU" dirty="0" err="1"/>
              <a:t>фінансуванні</a:t>
            </a:r>
            <a:r>
              <a:rPr lang="ru-RU" dirty="0"/>
              <a:t> </a:t>
            </a:r>
            <a:r>
              <a:rPr lang="ru-RU" dirty="0" err="1"/>
              <a:t>інвестиційних</a:t>
            </a:r>
            <a:r>
              <a:rPr lang="ru-RU" dirty="0"/>
              <a:t> </a:t>
            </a:r>
            <a:r>
              <a:rPr lang="ru-RU" dirty="0" err="1"/>
              <a:t>проектів</a:t>
            </a:r>
            <a:r>
              <a:rPr lang="ru-RU" dirty="0"/>
              <a:t>. При </a:t>
            </a:r>
            <a:r>
              <a:rPr lang="ru-RU" dirty="0" err="1"/>
              <a:t>цьому</a:t>
            </a:r>
            <a:r>
              <a:rPr lang="ru-RU" dirty="0"/>
              <a:t> </a:t>
            </a:r>
            <a:r>
              <a:rPr lang="ru-RU" dirty="0" err="1"/>
              <a:t>частка</a:t>
            </a:r>
            <a:r>
              <a:rPr lang="ru-RU" dirty="0"/>
              <a:t> </a:t>
            </a:r>
            <a:r>
              <a:rPr lang="ru-RU" dirty="0" err="1"/>
              <a:t>деpжавних</a:t>
            </a:r>
            <a:r>
              <a:rPr lang="ru-RU" dirty="0"/>
              <a:t> </a:t>
            </a:r>
            <a:r>
              <a:rPr lang="ru-RU" dirty="0" err="1"/>
              <a:t>коштів</a:t>
            </a:r>
            <a:r>
              <a:rPr lang="ru-RU" dirty="0"/>
              <a:t> у </a:t>
            </a:r>
            <a:r>
              <a:rPr lang="ru-RU" dirty="0" err="1"/>
              <a:t>ваpтості</a:t>
            </a:r>
            <a:r>
              <a:rPr lang="ru-RU" dirty="0"/>
              <a:t> </a:t>
            </a:r>
            <a:r>
              <a:rPr lang="ru-RU" dirty="0" err="1"/>
              <a:t>інвестиційних</a:t>
            </a:r>
            <a:r>
              <a:rPr lang="ru-RU" dirty="0"/>
              <a:t> </a:t>
            </a:r>
            <a:r>
              <a:rPr lang="ru-RU" dirty="0" err="1"/>
              <a:t>проектів</a:t>
            </a:r>
            <a:r>
              <a:rPr lang="ru-RU" dirty="0"/>
              <a:t> </a:t>
            </a:r>
            <a:r>
              <a:rPr lang="ru-RU" dirty="0" err="1"/>
              <a:t>достатня</a:t>
            </a:r>
            <a:r>
              <a:rPr lang="ru-RU" dirty="0"/>
              <a:t> на </a:t>
            </a:r>
            <a:r>
              <a:rPr lang="ru-RU" dirty="0" err="1"/>
              <a:t>рівні</a:t>
            </a:r>
            <a:r>
              <a:rPr lang="ru-RU" dirty="0"/>
              <a:t> 20 %, а при </a:t>
            </a:r>
            <a:r>
              <a:rPr lang="ru-RU" dirty="0" err="1"/>
              <a:t>реалізації</a:t>
            </a:r>
            <a:r>
              <a:rPr lang="ru-RU" dirty="0"/>
              <a:t> </a:t>
            </a:r>
            <a:r>
              <a:rPr lang="ru-RU" dirty="0" err="1"/>
              <a:t>довгострокових</a:t>
            </a:r>
            <a:r>
              <a:rPr lang="ru-RU" dirty="0"/>
              <a:t> </a:t>
            </a:r>
            <a:r>
              <a:rPr lang="ru-RU" dirty="0" err="1"/>
              <a:t>проектів</a:t>
            </a:r>
            <a:r>
              <a:rPr lang="ru-RU" dirty="0"/>
              <a:t> – 40-50 %.</a:t>
            </a:r>
          </a:p>
          <a:p>
            <a:endParaRPr lang="uk-UA" dirty="0"/>
          </a:p>
        </p:txBody>
      </p:sp>
    </p:spTree>
    <p:extLst>
      <p:ext uri="{BB962C8B-B14F-4D97-AF65-F5344CB8AC3E}">
        <p14:creationId xmlns:p14="http://schemas.microsoft.com/office/powerpoint/2010/main" val="33838883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81D9A0F5-8945-4543-A3BE-44A95B6E8DB5}"/>
              </a:ext>
            </a:extLst>
          </p:cNvPr>
          <p:cNvSpPr>
            <a:spLocks noGrp="1"/>
          </p:cNvSpPr>
          <p:nvPr>
            <p:ph idx="1"/>
          </p:nvPr>
        </p:nvSpPr>
        <p:spPr>
          <a:xfrm>
            <a:off x="304800" y="203201"/>
            <a:ext cx="4500880" cy="1798319"/>
          </a:xfrm>
          <a:solidFill>
            <a:srgbClr val="66FFCC"/>
          </a:solidFill>
        </p:spPr>
        <p:txBody>
          <a:bodyPr>
            <a:normAutofit lnSpcReduction="10000"/>
          </a:bodyPr>
          <a:lstStyle/>
          <a:p>
            <a:pPr marL="0" indent="0" algn="just">
              <a:buNone/>
            </a:pPr>
            <a:r>
              <a:rPr lang="uk-UA" b="1" dirty="0"/>
              <a:t>Державне регулювання </a:t>
            </a:r>
            <a:r>
              <a:rPr lang="uk-UA" dirty="0"/>
              <a:t>– це сукупність інструментів, за допомогою яких відповідні органи держави на базі законодавства та в межах своєї компетенції здійснюють вплив на процес функціонування тієї чи іншої сфери суспільного життя. </a:t>
            </a:r>
          </a:p>
        </p:txBody>
      </p:sp>
      <p:sp>
        <p:nvSpPr>
          <p:cNvPr id="5" name="TextBox 4">
            <a:extLst>
              <a:ext uri="{FF2B5EF4-FFF2-40B4-BE49-F238E27FC236}">
                <a16:creationId xmlns:a16="http://schemas.microsoft.com/office/drawing/2014/main" id="{325C0DE0-8508-49B4-86D2-2EE545448E4C}"/>
              </a:ext>
            </a:extLst>
          </p:cNvPr>
          <p:cNvSpPr txBox="1"/>
          <p:nvPr/>
        </p:nvSpPr>
        <p:spPr>
          <a:xfrm>
            <a:off x="233680" y="2163642"/>
            <a:ext cx="4572000" cy="4247317"/>
          </a:xfrm>
          <a:prstGeom prst="rect">
            <a:avLst/>
          </a:prstGeom>
          <a:noFill/>
        </p:spPr>
        <p:txBody>
          <a:bodyPr wrap="square">
            <a:spAutoFit/>
          </a:bodyPr>
          <a:lstStyle/>
          <a:p>
            <a:pPr algn="just"/>
            <a:r>
              <a:rPr lang="uk-UA" dirty="0"/>
              <a:t>Державне регулювання інвестиційної діяльності здійснюється для реалізації економічної, науково-технічної і соціальної політики виходячи із цілей розвитку України, державних та регіональних програм розвитку економіки держави, державного і місцевих бюджетів, зокрема передбачених у них обсягів фінансування інвестиційної діяльності.</a:t>
            </a:r>
          </a:p>
          <a:p>
            <a:pPr algn="just"/>
            <a:r>
              <a:rPr lang="uk-UA" dirty="0"/>
              <a:t>Державне регулювання інвестиційної діяльності здійснюється шляхом прямого (адміністративно-правового) та непрямого втручання в інвестиційну діяльність.</a:t>
            </a:r>
          </a:p>
        </p:txBody>
      </p:sp>
      <p:pic>
        <p:nvPicPr>
          <p:cNvPr id="9" name="Рисунок 8">
            <a:extLst>
              <a:ext uri="{FF2B5EF4-FFF2-40B4-BE49-F238E27FC236}">
                <a16:creationId xmlns:a16="http://schemas.microsoft.com/office/drawing/2014/main" id="{4C5AC11F-AEE5-48C9-950F-5B075FD3745E}"/>
              </a:ext>
            </a:extLst>
          </p:cNvPr>
          <p:cNvPicPr>
            <a:picLocks noChangeAspect="1"/>
          </p:cNvPicPr>
          <p:nvPr/>
        </p:nvPicPr>
        <p:blipFill>
          <a:blip r:embed="rId2"/>
          <a:stretch>
            <a:fillRect/>
          </a:stretch>
        </p:blipFill>
        <p:spPr>
          <a:xfrm>
            <a:off x="4805680" y="185001"/>
            <a:ext cx="6285054" cy="6487997"/>
          </a:xfrm>
          <a:prstGeom prst="rect">
            <a:avLst/>
          </a:prstGeom>
        </p:spPr>
      </p:pic>
    </p:spTree>
    <p:extLst>
      <p:ext uri="{BB962C8B-B14F-4D97-AF65-F5344CB8AC3E}">
        <p14:creationId xmlns:p14="http://schemas.microsoft.com/office/powerpoint/2010/main" val="28311594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Місце для вмісту 6">
            <a:extLst>
              <a:ext uri="{FF2B5EF4-FFF2-40B4-BE49-F238E27FC236}">
                <a16:creationId xmlns:a16="http://schemas.microsoft.com/office/drawing/2014/main" id="{81AAD6C2-1D21-4B81-B452-EF10625B546C}"/>
              </a:ext>
            </a:extLst>
          </p:cNvPr>
          <p:cNvPicPr>
            <a:picLocks noGrp="1" noChangeAspect="1"/>
          </p:cNvPicPr>
          <p:nvPr>
            <p:ph idx="1"/>
          </p:nvPr>
        </p:nvPicPr>
        <p:blipFill>
          <a:blip r:embed="rId2"/>
          <a:stretch>
            <a:fillRect/>
          </a:stretch>
        </p:blipFill>
        <p:spPr>
          <a:xfrm>
            <a:off x="214267" y="189570"/>
            <a:ext cx="5464905" cy="3610269"/>
          </a:xfrm>
        </p:spPr>
      </p:pic>
      <p:pic>
        <p:nvPicPr>
          <p:cNvPr id="9" name="Рисунок 8">
            <a:extLst>
              <a:ext uri="{FF2B5EF4-FFF2-40B4-BE49-F238E27FC236}">
                <a16:creationId xmlns:a16="http://schemas.microsoft.com/office/drawing/2014/main" id="{EED9F334-1100-49C3-9172-438D5E3148D0}"/>
              </a:ext>
            </a:extLst>
          </p:cNvPr>
          <p:cNvPicPr>
            <a:picLocks noChangeAspect="1"/>
          </p:cNvPicPr>
          <p:nvPr/>
        </p:nvPicPr>
        <p:blipFill>
          <a:blip r:embed="rId3"/>
          <a:stretch>
            <a:fillRect/>
          </a:stretch>
        </p:blipFill>
        <p:spPr>
          <a:xfrm>
            <a:off x="5577840" y="2082799"/>
            <a:ext cx="6699794" cy="4585629"/>
          </a:xfrm>
          <a:prstGeom prst="rect">
            <a:avLst/>
          </a:prstGeom>
        </p:spPr>
      </p:pic>
    </p:spTree>
    <p:extLst>
      <p:ext uri="{BB962C8B-B14F-4D97-AF65-F5344CB8AC3E}">
        <p14:creationId xmlns:p14="http://schemas.microsoft.com/office/powerpoint/2010/main" val="3254766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708C1A68-D4C1-4525-B246-66620369FE4D}"/>
              </a:ext>
            </a:extLst>
          </p:cNvPr>
          <p:cNvPicPr>
            <a:picLocks noGrp="1" noChangeAspect="1"/>
          </p:cNvPicPr>
          <p:nvPr>
            <p:ph idx="1"/>
          </p:nvPr>
        </p:nvPicPr>
        <p:blipFill>
          <a:blip r:embed="rId2"/>
          <a:stretch>
            <a:fillRect/>
          </a:stretch>
        </p:blipFill>
        <p:spPr>
          <a:xfrm>
            <a:off x="21771" y="228600"/>
            <a:ext cx="6969234" cy="6482443"/>
          </a:xfrm>
        </p:spPr>
      </p:pic>
      <p:pic>
        <p:nvPicPr>
          <p:cNvPr id="7" name="Рисунок 6">
            <a:extLst>
              <a:ext uri="{FF2B5EF4-FFF2-40B4-BE49-F238E27FC236}">
                <a16:creationId xmlns:a16="http://schemas.microsoft.com/office/drawing/2014/main" id="{B7177178-FF8A-4C75-8797-E26255B7F508}"/>
              </a:ext>
            </a:extLst>
          </p:cNvPr>
          <p:cNvPicPr>
            <a:picLocks noChangeAspect="1"/>
          </p:cNvPicPr>
          <p:nvPr/>
        </p:nvPicPr>
        <p:blipFill>
          <a:blip r:embed="rId3"/>
          <a:stretch>
            <a:fillRect/>
          </a:stretch>
        </p:blipFill>
        <p:spPr>
          <a:xfrm>
            <a:off x="7057691" y="694944"/>
            <a:ext cx="4096322" cy="2734057"/>
          </a:xfrm>
          <a:prstGeom prst="rect">
            <a:avLst/>
          </a:prstGeom>
        </p:spPr>
      </p:pic>
      <p:pic>
        <p:nvPicPr>
          <p:cNvPr id="9" name="Рисунок 8">
            <a:extLst>
              <a:ext uri="{FF2B5EF4-FFF2-40B4-BE49-F238E27FC236}">
                <a16:creationId xmlns:a16="http://schemas.microsoft.com/office/drawing/2014/main" id="{F178B522-69CC-4D18-92CC-17660EC6BC17}"/>
              </a:ext>
            </a:extLst>
          </p:cNvPr>
          <p:cNvPicPr>
            <a:picLocks noChangeAspect="1"/>
          </p:cNvPicPr>
          <p:nvPr/>
        </p:nvPicPr>
        <p:blipFill>
          <a:blip r:embed="rId4"/>
          <a:stretch>
            <a:fillRect/>
          </a:stretch>
        </p:blipFill>
        <p:spPr>
          <a:xfrm>
            <a:off x="7124376" y="3469821"/>
            <a:ext cx="4029637" cy="2791214"/>
          </a:xfrm>
          <a:prstGeom prst="rect">
            <a:avLst/>
          </a:prstGeom>
        </p:spPr>
      </p:pic>
    </p:spTree>
    <p:extLst>
      <p:ext uri="{BB962C8B-B14F-4D97-AF65-F5344CB8AC3E}">
        <p14:creationId xmlns:p14="http://schemas.microsoft.com/office/powerpoint/2010/main" val="30788054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8B3D86D-073A-4C43-A29D-B398C69FF10C}"/>
              </a:ext>
            </a:extLst>
          </p:cNvPr>
          <p:cNvPicPr>
            <a:picLocks noChangeAspect="1"/>
          </p:cNvPicPr>
          <p:nvPr/>
        </p:nvPicPr>
        <p:blipFill>
          <a:blip r:embed="rId2"/>
          <a:stretch>
            <a:fillRect/>
          </a:stretch>
        </p:blipFill>
        <p:spPr>
          <a:xfrm>
            <a:off x="1365364" y="86046"/>
            <a:ext cx="8571115" cy="6685908"/>
          </a:xfrm>
          <a:prstGeom prst="rect">
            <a:avLst/>
          </a:prstGeom>
        </p:spPr>
      </p:pic>
    </p:spTree>
    <p:extLst>
      <p:ext uri="{BB962C8B-B14F-4D97-AF65-F5344CB8AC3E}">
        <p14:creationId xmlns:p14="http://schemas.microsoft.com/office/powerpoint/2010/main" val="7242698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8908CF1-88C6-49F3-8585-3BFC65B8D7CD}"/>
              </a:ext>
            </a:extLst>
          </p:cNvPr>
          <p:cNvPicPr>
            <a:picLocks noChangeAspect="1"/>
          </p:cNvPicPr>
          <p:nvPr/>
        </p:nvPicPr>
        <p:blipFill>
          <a:blip r:embed="rId2"/>
          <a:stretch>
            <a:fillRect/>
          </a:stretch>
        </p:blipFill>
        <p:spPr>
          <a:xfrm>
            <a:off x="626504" y="282883"/>
            <a:ext cx="9878935" cy="5793130"/>
          </a:xfrm>
          <a:prstGeom prst="rect">
            <a:avLst/>
          </a:prstGeom>
        </p:spPr>
      </p:pic>
    </p:spTree>
    <p:extLst>
      <p:ext uri="{BB962C8B-B14F-4D97-AF65-F5344CB8AC3E}">
        <p14:creationId xmlns:p14="http://schemas.microsoft.com/office/powerpoint/2010/main" val="23171109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7049A1-6AFD-487E-9A5F-141BCC977391}"/>
              </a:ext>
            </a:extLst>
          </p:cNvPr>
          <p:cNvSpPr>
            <a:spLocks noGrp="1"/>
          </p:cNvSpPr>
          <p:nvPr>
            <p:ph type="title"/>
          </p:nvPr>
        </p:nvSpPr>
        <p:spPr/>
        <p:txBody>
          <a:bodyPr/>
          <a:lstStyle/>
          <a:p>
            <a:pPr algn="ctr"/>
            <a:r>
              <a:rPr lang="ru-RU" dirty="0" err="1"/>
              <a:t>Договірні</a:t>
            </a:r>
            <a:r>
              <a:rPr lang="ru-RU" dirty="0"/>
              <a:t> </a:t>
            </a:r>
            <a:r>
              <a:rPr lang="ru-RU" dirty="0" err="1"/>
              <a:t>відносини</a:t>
            </a:r>
            <a:r>
              <a:rPr lang="ru-RU" dirty="0"/>
              <a:t> в </a:t>
            </a:r>
            <a:r>
              <a:rPr lang="ru-RU" dirty="0" err="1"/>
              <a:t>процесі</a:t>
            </a:r>
            <a:r>
              <a:rPr lang="ru-RU" dirty="0"/>
              <a:t> </a:t>
            </a:r>
            <a:r>
              <a:rPr lang="ru-RU" dirty="0" err="1"/>
              <a:t>реалізації</a:t>
            </a:r>
            <a:r>
              <a:rPr lang="ru-RU" dirty="0"/>
              <a:t> </a:t>
            </a:r>
            <a:r>
              <a:rPr lang="ru-RU" dirty="0" err="1"/>
              <a:t>проєктів</a:t>
            </a:r>
            <a:endParaRPr lang="uk-UA" dirty="0"/>
          </a:p>
        </p:txBody>
      </p:sp>
      <p:sp>
        <p:nvSpPr>
          <p:cNvPr id="3" name="Місце для вмісту 2">
            <a:extLst>
              <a:ext uri="{FF2B5EF4-FFF2-40B4-BE49-F238E27FC236}">
                <a16:creationId xmlns:a16="http://schemas.microsoft.com/office/drawing/2014/main" id="{90CA463B-1936-4A94-972F-D762A0708F3A}"/>
              </a:ext>
            </a:extLst>
          </p:cNvPr>
          <p:cNvSpPr>
            <a:spLocks noGrp="1"/>
          </p:cNvSpPr>
          <p:nvPr>
            <p:ph idx="1"/>
          </p:nvPr>
        </p:nvSpPr>
        <p:spPr>
          <a:xfrm>
            <a:off x="1261871" y="1828801"/>
            <a:ext cx="9568053" cy="4351337"/>
          </a:xfrm>
        </p:spPr>
        <p:txBody>
          <a:bodyPr>
            <a:normAutofit fontScale="92500" lnSpcReduction="20000"/>
          </a:bodyPr>
          <a:lstStyle/>
          <a:p>
            <a:pPr algn="just"/>
            <a:r>
              <a:rPr lang="uk-UA" b="1" dirty="0"/>
              <a:t>Договір </a:t>
            </a:r>
            <a:r>
              <a:rPr lang="uk-UA" dirty="0"/>
              <a:t>— це угода (домовленість) сторін, яка регулює організаційно-економічні та правові відносини між суб’єктами інвестиційної діяльності. Він визначає відповідальність учасників угоди та юридично закріплює їх зобов’язання. </a:t>
            </a:r>
          </a:p>
          <a:p>
            <a:pPr algn="just"/>
            <a:r>
              <a:rPr lang="ru-RU" dirty="0"/>
              <a:t>Так, </a:t>
            </a:r>
            <a:r>
              <a:rPr lang="ru-RU" dirty="0" err="1"/>
              <a:t>відповідно</a:t>
            </a:r>
            <a:r>
              <a:rPr lang="ru-RU" dirty="0"/>
              <a:t> до ч. 1 ст. 9 Закону </a:t>
            </a:r>
            <a:r>
              <a:rPr lang="ru-RU" dirty="0" err="1"/>
              <a:t>України</a:t>
            </a:r>
            <a:r>
              <a:rPr lang="ru-RU" dirty="0"/>
              <a:t> "Про </a:t>
            </a:r>
            <a:r>
              <a:rPr lang="ru-RU" dirty="0" err="1"/>
              <a:t>інвестиційну</a:t>
            </a:r>
            <a:r>
              <a:rPr lang="ru-RU" dirty="0"/>
              <a:t> </a:t>
            </a:r>
            <a:r>
              <a:rPr lang="ru-RU" dirty="0" err="1"/>
              <a:t>діяльність</a:t>
            </a:r>
            <a:r>
              <a:rPr lang="ru-RU" dirty="0"/>
              <a:t>"</a:t>
            </a:r>
            <a:r>
              <a:rPr lang="uk-UA" dirty="0"/>
              <a:t>основним правовим документом що регулює взаємовідносини між суб'єктами інвестиційної діяльності, є інвестиційний договір (угода).</a:t>
            </a:r>
          </a:p>
          <a:p>
            <a:pPr algn="just"/>
            <a:r>
              <a:rPr lang="ru-RU" dirty="0" err="1"/>
              <a:t>Інвестиційний</a:t>
            </a:r>
            <a:r>
              <a:rPr lang="ru-RU" dirty="0"/>
              <a:t> </a:t>
            </a:r>
            <a:r>
              <a:rPr lang="ru-RU" dirty="0" err="1"/>
              <a:t>договір</a:t>
            </a:r>
            <a:r>
              <a:rPr lang="ru-RU" dirty="0"/>
              <a:t> є </a:t>
            </a:r>
            <a:r>
              <a:rPr lang="ru-RU" dirty="0" err="1"/>
              <a:t>різновидом</a:t>
            </a:r>
            <a:r>
              <a:rPr lang="ru-RU" dirty="0"/>
              <a:t> </a:t>
            </a:r>
            <a:r>
              <a:rPr lang="ru-RU" dirty="0" err="1"/>
              <a:t>господарсько</a:t>
            </a:r>
            <a:r>
              <a:rPr lang="ru-RU" dirty="0"/>
              <a:t>-правового договору, </a:t>
            </a:r>
            <a:r>
              <a:rPr lang="ru-RU" dirty="0" err="1"/>
              <a:t>який</a:t>
            </a:r>
            <a:r>
              <a:rPr lang="ru-RU" dirty="0"/>
              <a:t> </a:t>
            </a:r>
            <a:r>
              <a:rPr lang="ru-RU" dirty="0" err="1"/>
              <a:t>має</a:t>
            </a:r>
            <a:r>
              <a:rPr lang="ru-RU" dirty="0"/>
              <a:t> </a:t>
            </a:r>
            <a:r>
              <a:rPr lang="ru-RU" dirty="0" err="1"/>
              <a:t>специфічні</a:t>
            </a:r>
            <a:r>
              <a:rPr lang="ru-RU" dirty="0"/>
              <a:t> предмет і мету. </a:t>
            </a:r>
            <a:endParaRPr lang="uk-UA" dirty="0"/>
          </a:p>
          <a:p>
            <a:pPr algn="just"/>
            <a:r>
              <a:rPr lang="uk-UA" b="1" dirty="0"/>
              <a:t>Предметом</a:t>
            </a:r>
            <a:r>
              <a:rPr lang="uk-UA" dirty="0"/>
              <a:t> такого договору є інвестиція в будь-якій незабороненій законодавством України формі. Це можуть бути передбачені законодавством форми інвестицій та інвестиційної діяльності (інноваційна діяльність, капітальні вкладення в основні фонди, корпоративна форма, лізинг, придбання незабороненого законами України рухомого та нерухомого майна, створення підприємств, що повністю належить інвестору, чи придбання останнім у власність діючого підприємства повністю, придбання майнових прав). Предметом інвестиційного договору можуть бути також дії, послуги тощо, що надаються (виконуються) учасниками інвестиційної діяльності та спрямовані на забезпечення вкладення інвестицій. </a:t>
            </a:r>
          </a:p>
        </p:txBody>
      </p:sp>
    </p:spTree>
    <p:extLst>
      <p:ext uri="{BB962C8B-B14F-4D97-AF65-F5344CB8AC3E}">
        <p14:creationId xmlns:p14="http://schemas.microsoft.com/office/powerpoint/2010/main" val="42104050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A2A2FA5-4861-4568-ABA7-60CE94C5751A}"/>
              </a:ext>
            </a:extLst>
          </p:cNvPr>
          <p:cNvSpPr>
            <a:spLocks noGrp="1"/>
          </p:cNvSpPr>
          <p:nvPr>
            <p:ph idx="1"/>
          </p:nvPr>
        </p:nvSpPr>
        <p:spPr>
          <a:xfrm>
            <a:off x="736600" y="431801"/>
            <a:ext cx="10045700" cy="5748338"/>
          </a:xfrm>
        </p:spPr>
        <p:txBody>
          <a:bodyPr/>
          <a:lstStyle/>
          <a:p>
            <a:pPr marL="0" indent="0" algn="just">
              <a:buNone/>
            </a:pPr>
            <a:r>
              <a:rPr lang="ru-RU" b="1" dirty="0"/>
              <a:t>Мета </a:t>
            </a:r>
            <a:r>
              <a:rPr lang="ru-RU" b="1" dirty="0" err="1"/>
              <a:t>інвестиційного</a:t>
            </a:r>
            <a:r>
              <a:rPr lang="ru-RU" b="1" dirty="0"/>
              <a:t> договору </a:t>
            </a:r>
            <a:r>
              <a:rPr lang="ru-RU" dirty="0"/>
              <a:t>– </a:t>
            </a:r>
            <a:r>
              <a:rPr lang="ru-RU" dirty="0" err="1"/>
              <a:t>це</a:t>
            </a:r>
            <a:r>
              <a:rPr lang="ru-RU" dirty="0"/>
              <a:t> той </a:t>
            </a:r>
            <a:r>
              <a:rPr lang="ru-RU" dirty="0" err="1"/>
              <a:t>безпосередній</a:t>
            </a:r>
            <a:r>
              <a:rPr lang="ru-RU" dirty="0"/>
              <a:t> </a:t>
            </a:r>
            <a:r>
              <a:rPr lang="ru-RU" dirty="0" err="1"/>
              <a:t>господарськоправовий</a:t>
            </a:r>
            <a:r>
              <a:rPr lang="ru-RU" dirty="0"/>
              <a:t> результат, </a:t>
            </a:r>
            <a:r>
              <a:rPr lang="ru-RU" dirty="0" err="1"/>
              <a:t>якого</a:t>
            </a:r>
            <a:r>
              <a:rPr lang="ru-RU" dirty="0"/>
              <a:t> </a:t>
            </a:r>
            <a:r>
              <a:rPr lang="ru-RU" dirty="0" err="1"/>
              <a:t>намагаються</a:t>
            </a:r>
            <a:r>
              <a:rPr lang="ru-RU" dirty="0"/>
              <a:t> </a:t>
            </a:r>
            <a:r>
              <a:rPr lang="ru-RU" dirty="0" err="1"/>
              <a:t>досягти</a:t>
            </a:r>
            <a:r>
              <a:rPr lang="ru-RU" dirty="0"/>
              <a:t> </a:t>
            </a:r>
            <a:r>
              <a:rPr lang="ru-RU" dirty="0" err="1"/>
              <a:t>сторони</a:t>
            </a:r>
            <a:r>
              <a:rPr lang="ru-RU" dirty="0"/>
              <a:t> у </a:t>
            </a:r>
            <a:r>
              <a:rPr lang="ru-RU" dirty="0" err="1"/>
              <a:t>процесі</a:t>
            </a:r>
            <a:r>
              <a:rPr lang="ru-RU" dirty="0"/>
              <a:t> </a:t>
            </a:r>
            <a:r>
              <a:rPr lang="ru-RU" dirty="0" err="1"/>
              <a:t>його</a:t>
            </a:r>
            <a:r>
              <a:rPr lang="ru-RU" dirty="0"/>
              <a:t> </a:t>
            </a:r>
            <a:r>
              <a:rPr lang="ru-RU" dirty="0" err="1"/>
              <a:t>укладання</a:t>
            </a:r>
            <a:r>
              <a:rPr lang="ru-RU" dirty="0"/>
              <a:t> та </a:t>
            </a:r>
            <a:r>
              <a:rPr lang="ru-RU" dirty="0" err="1"/>
              <a:t>виконання</a:t>
            </a:r>
            <a:r>
              <a:rPr lang="ru-RU" dirty="0"/>
              <a:t>. </a:t>
            </a:r>
            <a:r>
              <a:rPr lang="ru-RU" dirty="0" err="1"/>
              <a:t>Інвестиційний</a:t>
            </a:r>
            <a:r>
              <a:rPr lang="ru-RU" dirty="0"/>
              <a:t> </a:t>
            </a:r>
            <a:r>
              <a:rPr lang="ru-RU" dirty="0" err="1"/>
              <a:t>договір</a:t>
            </a:r>
            <a:r>
              <a:rPr lang="ru-RU" dirty="0"/>
              <a:t> </a:t>
            </a:r>
            <a:r>
              <a:rPr lang="ru-RU" dirty="0" err="1"/>
              <a:t>спрямований</a:t>
            </a:r>
            <a:r>
              <a:rPr lang="ru-RU" dirty="0"/>
              <a:t> на </a:t>
            </a:r>
            <a:r>
              <a:rPr lang="ru-RU" dirty="0" err="1"/>
              <a:t>досягнення</a:t>
            </a:r>
            <a:r>
              <a:rPr lang="ru-RU" dirty="0"/>
              <a:t> </a:t>
            </a:r>
            <a:r>
              <a:rPr lang="ru-RU" dirty="0" err="1"/>
              <a:t>кінцевої</a:t>
            </a:r>
            <a:r>
              <a:rPr lang="ru-RU" dirty="0"/>
              <a:t> мети </a:t>
            </a:r>
            <a:r>
              <a:rPr lang="ru-RU" dirty="0" err="1"/>
              <a:t>інвестування</a:t>
            </a:r>
            <a:r>
              <a:rPr lang="ru-RU" dirty="0"/>
              <a:t> – </a:t>
            </a:r>
            <a:r>
              <a:rPr lang="ru-RU" dirty="0" err="1"/>
              <a:t>здійснення</a:t>
            </a:r>
            <a:r>
              <a:rPr lang="ru-RU" dirty="0"/>
              <a:t> </a:t>
            </a:r>
            <a:r>
              <a:rPr lang="ru-RU" dirty="0" err="1"/>
              <a:t>інвестицій</a:t>
            </a:r>
            <a:r>
              <a:rPr lang="ru-RU" dirty="0"/>
              <a:t> та </a:t>
            </a:r>
            <a:r>
              <a:rPr lang="ru-RU" dirty="0" err="1"/>
              <a:t>досягнення</a:t>
            </a:r>
            <a:r>
              <a:rPr lang="ru-RU" dirty="0"/>
              <a:t> в </a:t>
            </a:r>
            <a:r>
              <a:rPr lang="ru-RU" dirty="0" err="1"/>
              <a:t>результаті</a:t>
            </a:r>
            <a:r>
              <a:rPr lang="ru-RU" dirty="0"/>
              <a:t> </a:t>
            </a:r>
            <a:r>
              <a:rPr lang="ru-RU" dirty="0" err="1"/>
              <a:t>цього</a:t>
            </a:r>
            <a:r>
              <a:rPr lang="ru-RU" dirty="0"/>
              <a:t> </a:t>
            </a:r>
            <a:r>
              <a:rPr lang="ru-RU" dirty="0" err="1"/>
              <a:t>певного</a:t>
            </a:r>
            <a:r>
              <a:rPr lang="ru-RU" dirty="0"/>
              <a:t> результату – </a:t>
            </a:r>
            <a:r>
              <a:rPr lang="ru-RU" dirty="0" err="1"/>
              <a:t>одержання</a:t>
            </a:r>
            <a:r>
              <a:rPr lang="ru-RU" dirty="0"/>
              <a:t> </a:t>
            </a:r>
            <a:r>
              <a:rPr lang="ru-RU" dirty="0" err="1"/>
              <a:t>прибутку</a:t>
            </a:r>
            <a:r>
              <a:rPr lang="ru-RU" dirty="0"/>
              <a:t> </a:t>
            </a:r>
            <a:r>
              <a:rPr lang="ru-RU" dirty="0" err="1"/>
              <a:t>чи</a:t>
            </a:r>
            <a:r>
              <a:rPr lang="ru-RU" dirty="0"/>
              <a:t> </a:t>
            </a:r>
            <a:r>
              <a:rPr lang="ru-RU" dirty="0" err="1"/>
              <a:t>досягнення</a:t>
            </a:r>
            <a:r>
              <a:rPr lang="ru-RU" dirty="0"/>
              <a:t> </a:t>
            </a:r>
            <a:r>
              <a:rPr lang="ru-RU" dirty="0" err="1"/>
              <a:t>певного</a:t>
            </a:r>
            <a:r>
              <a:rPr lang="ru-RU" dirty="0"/>
              <a:t> </a:t>
            </a:r>
            <a:r>
              <a:rPr lang="ru-RU" dirty="0" err="1"/>
              <a:t>соціального</a:t>
            </a:r>
            <a:r>
              <a:rPr lang="ru-RU" dirty="0"/>
              <a:t> </a:t>
            </a:r>
            <a:r>
              <a:rPr lang="ru-RU" dirty="0" err="1"/>
              <a:t>ефекту</a:t>
            </a:r>
            <a:r>
              <a:rPr lang="ru-RU" dirty="0"/>
              <a:t>. </a:t>
            </a:r>
          </a:p>
          <a:p>
            <a:pPr marL="0" indent="0" algn="just">
              <a:buNone/>
            </a:pPr>
            <a:r>
              <a:rPr lang="ru-RU" dirty="0" err="1"/>
              <a:t>Інвестиційні</a:t>
            </a:r>
            <a:r>
              <a:rPr lang="ru-RU" dirty="0"/>
              <a:t> договори </a:t>
            </a:r>
            <a:r>
              <a:rPr lang="ru-RU" dirty="0" err="1"/>
              <a:t>укладаються</a:t>
            </a:r>
            <a:r>
              <a:rPr lang="ru-RU" dirty="0"/>
              <a:t> у </a:t>
            </a:r>
            <a:r>
              <a:rPr lang="ru-RU" dirty="0" err="1"/>
              <a:t>письмовій</a:t>
            </a:r>
            <a:r>
              <a:rPr lang="ru-RU" dirty="0"/>
              <a:t> </a:t>
            </a:r>
            <a:r>
              <a:rPr lang="ru-RU" dirty="0" err="1"/>
              <a:t>формі</a:t>
            </a:r>
            <a:r>
              <a:rPr lang="ru-RU" dirty="0"/>
              <a:t>. </a:t>
            </a:r>
          </a:p>
          <a:p>
            <a:pPr marL="0" indent="0" algn="just">
              <a:buNone/>
            </a:pPr>
            <a:r>
              <a:rPr lang="ru-RU" dirty="0"/>
              <a:t>Будь-</a:t>
            </a:r>
            <a:r>
              <a:rPr lang="ru-RU" dirty="0" err="1"/>
              <a:t>який</a:t>
            </a:r>
            <a:r>
              <a:rPr lang="ru-RU" dirty="0"/>
              <a:t> </a:t>
            </a:r>
            <a:r>
              <a:rPr lang="ru-RU" dirty="0" err="1"/>
              <a:t>договір</a:t>
            </a:r>
            <a:r>
              <a:rPr lang="ru-RU" dirty="0"/>
              <a:t> </a:t>
            </a:r>
            <a:r>
              <a:rPr lang="ru-RU" dirty="0" err="1"/>
              <a:t>можна</a:t>
            </a:r>
            <a:r>
              <a:rPr lang="ru-RU" dirty="0"/>
              <a:t> </a:t>
            </a:r>
            <a:r>
              <a:rPr lang="ru-RU" dirty="0" err="1"/>
              <a:t>умовно</a:t>
            </a:r>
            <a:r>
              <a:rPr lang="ru-RU" dirty="0"/>
              <a:t> </a:t>
            </a:r>
            <a:r>
              <a:rPr lang="ru-RU" dirty="0" err="1"/>
              <a:t>розділити</a:t>
            </a:r>
            <a:r>
              <a:rPr lang="ru-RU" dirty="0"/>
              <a:t> на </a:t>
            </a:r>
            <a:r>
              <a:rPr lang="ru-RU" dirty="0" err="1"/>
              <a:t>чотири</a:t>
            </a:r>
            <a:r>
              <a:rPr lang="ru-RU" dirty="0"/>
              <a:t> </a:t>
            </a:r>
            <a:r>
              <a:rPr lang="ru-RU" dirty="0" err="1"/>
              <a:t>частини</a:t>
            </a:r>
            <a:r>
              <a:rPr lang="ru-RU" dirty="0"/>
              <a:t>: </a:t>
            </a:r>
          </a:p>
          <a:p>
            <a:pPr marL="0" indent="0" algn="just">
              <a:buNone/>
            </a:pPr>
            <a:r>
              <a:rPr lang="ru-RU" dirty="0"/>
              <a:t>- преамбулу (</a:t>
            </a:r>
            <a:r>
              <a:rPr lang="ru-RU" dirty="0" err="1"/>
              <a:t>ввідну</a:t>
            </a:r>
            <a:r>
              <a:rPr lang="ru-RU" dirty="0"/>
              <a:t> </a:t>
            </a:r>
            <a:r>
              <a:rPr lang="ru-RU" dirty="0" err="1"/>
              <a:t>частину</a:t>
            </a:r>
            <a:r>
              <a:rPr lang="ru-RU" dirty="0"/>
              <a:t>); </a:t>
            </a:r>
          </a:p>
          <a:p>
            <a:pPr marL="0" indent="0" algn="just">
              <a:buNone/>
            </a:pPr>
            <a:r>
              <a:rPr lang="ru-RU" dirty="0"/>
              <a:t>- предмет договору; </a:t>
            </a:r>
          </a:p>
          <a:p>
            <a:pPr marL="0" indent="0" algn="just">
              <a:buNone/>
            </a:pPr>
            <a:r>
              <a:rPr lang="ru-RU" dirty="0"/>
              <a:t>- </a:t>
            </a:r>
            <a:r>
              <a:rPr lang="ru-RU" dirty="0" err="1"/>
              <a:t>додаткові</a:t>
            </a:r>
            <a:r>
              <a:rPr lang="ru-RU" dirty="0"/>
              <a:t> </a:t>
            </a:r>
            <a:r>
              <a:rPr lang="ru-RU" dirty="0" err="1"/>
              <a:t>умови</a:t>
            </a:r>
            <a:r>
              <a:rPr lang="ru-RU" dirty="0"/>
              <a:t> договору; </a:t>
            </a:r>
          </a:p>
          <a:p>
            <a:pPr marL="0" indent="0" algn="just">
              <a:buNone/>
            </a:pPr>
            <a:r>
              <a:rPr lang="ru-RU" dirty="0"/>
              <a:t>- </a:t>
            </a:r>
            <a:r>
              <a:rPr lang="ru-RU" dirty="0" err="1"/>
              <a:t>інші</a:t>
            </a:r>
            <a:r>
              <a:rPr lang="ru-RU" dirty="0"/>
              <a:t> </a:t>
            </a:r>
            <a:r>
              <a:rPr lang="ru-RU" dirty="0" err="1"/>
              <a:t>умови</a:t>
            </a:r>
            <a:r>
              <a:rPr lang="ru-RU" dirty="0"/>
              <a:t> договору. </a:t>
            </a:r>
            <a:endParaRPr lang="uk-UA" dirty="0"/>
          </a:p>
        </p:txBody>
      </p:sp>
    </p:spTree>
    <p:extLst>
      <p:ext uri="{BB962C8B-B14F-4D97-AF65-F5344CB8AC3E}">
        <p14:creationId xmlns:p14="http://schemas.microsoft.com/office/powerpoint/2010/main" val="4567068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1F31D41-C21D-44E5-94D5-2116937AC2AC}"/>
              </a:ext>
            </a:extLst>
          </p:cNvPr>
          <p:cNvSpPr>
            <a:spLocks noGrp="1"/>
          </p:cNvSpPr>
          <p:nvPr>
            <p:ph idx="1"/>
          </p:nvPr>
        </p:nvSpPr>
        <p:spPr>
          <a:xfrm>
            <a:off x="347472" y="338931"/>
            <a:ext cx="10536428" cy="6290469"/>
          </a:xfrm>
        </p:spPr>
        <p:txBody>
          <a:bodyPr/>
          <a:lstStyle/>
          <a:p>
            <a:pPr algn="just"/>
            <a:r>
              <a:rPr lang="ru-RU" dirty="0"/>
              <a:t>У </a:t>
            </a:r>
            <a:r>
              <a:rPr lang="ru-RU" dirty="0" err="1"/>
              <a:t>преамбулі</a:t>
            </a:r>
            <a:r>
              <a:rPr lang="ru-RU" dirty="0"/>
              <a:t> </a:t>
            </a:r>
            <a:r>
              <a:rPr lang="ru-RU" dirty="0" err="1"/>
              <a:t>зазначаються</a:t>
            </a:r>
            <a:r>
              <a:rPr lang="ru-RU" dirty="0"/>
              <a:t> </a:t>
            </a:r>
            <a:r>
              <a:rPr lang="ru-RU" dirty="0" err="1"/>
              <a:t>такі</a:t>
            </a:r>
            <a:r>
              <a:rPr lang="ru-RU" dirty="0"/>
              <a:t> </a:t>
            </a:r>
            <a:r>
              <a:rPr lang="ru-RU" dirty="0" err="1"/>
              <a:t>відомості</a:t>
            </a:r>
            <a:r>
              <a:rPr lang="ru-RU" dirty="0"/>
              <a:t>: </a:t>
            </a:r>
            <a:r>
              <a:rPr lang="ru-RU" dirty="0" err="1"/>
              <a:t>найменування</a:t>
            </a:r>
            <a:r>
              <a:rPr lang="ru-RU" dirty="0"/>
              <a:t> договору; дата </a:t>
            </a:r>
            <a:r>
              <a:rPr lang="ru-RU" dirty="0" err="1"/>
              <a:t>підписання</a:t>
            </a:r>
            <a:r>
              <a:rPr lang="ru-RU" dirty="0"/>
              <a:t> договору; </a:t>
            </a:r>
            <a:r>
              <a:rPr lang="ru-RU" dirty="0" err="1"/>
              <a:t>місце</a:t>
            </a:r>
            <a:r>
              <a:rPr lang="ru-RU" dirty="0"/>
              <a:t> </a:t>
            </a:r>
            <a:r>
              <a:rPr lang="ru-RU" dirty="0" err="1"/>
              <a:t>підписання</a:t>
            </a:r>
            <a:r>
              <a:rPr lang="ru-RU" dirty="0"/>
              <a:t> договору: </a:t>
            </a:r>
            <a:r>
              <a:rPr lang="ru-RU" dirty="0" err="1"/>
              <a:t>повне</a:t>
            </a:r>
            <a:r>
              <a:rPr lang="ru-RU" dirty="0"/>
              <a:t> </a:t>
            </a:r>
            <a:r>
              <a:rPr lang="ru-RU" dirty="0" err="1"/>
              <a:t>фірмове</a:t>
            </a:r>
            <a:r>
              <a:rPr lang="ru-RU" dirty="0"/>
              <a:t> </a:t>
            </a:r>
            <a:r>
              <a:rPr lang="ru-RU" dirty="0" err="1"/>
              <a:t>найменування</a:t>
            </a:r>
            <a:r>
              <a:rPr lang="ru-RU" dirty="0"/>
              <a:t> контрагента: посади, </a:t>
            </a:r>
            <a:r>
              <a:rPr lang="ru-RU" dirty="0" err="1"/>
              <a:t>прізвища</a:t>
            </a:r>
            <a:r>
              <a:rPr lang="ru-RU" dirty="0"/>
              <a:t>, </a:t>
            </a:r>
            <a:r>
              <a:rPr lang="ru-RU" dirty="0" err="1"/>
              <a:t>імена</a:t>
            </a:r>
            <a:r>
              <a:rPr lang="ru-RU" dirty="0"/>
              <a:t> та </a:t>
            </a:r>
            <a:r>
              <a:rPr lang="ru-RU" dirty="0" err="1"/>
              <a:t>по-батькові</a:t>
            </a:r>
            <a:r>
              <a:rPr lang="ru-RU" dirty="0"/>
              <a:t> </a:t>
            </a:r>
            <a:r>
              <a:rPr lang="ru-RU" dirty="0" err="1"/>
              <a:t>осіб</a:t>
            </a:r>
            <a:r>
              <a:rPr lang="ru-RU" dirty="0"/>
              <a:t>, </a:t>
            </a:r>
            <a:r>
              <a:rPr lang="ru-RU" dirty="0" err="1"/>
              <a:t>які</a:t>
            </a:r>
            <a:r>
              <a:rPr lang="ru-RU" dirty="0"/>
              <a:t> </a:t>
            </a:r>
            <a:r>
              <a:rPr lang="ru-RU" dirty="0" err="1"/>
              <a:t>укладають</a:t>
            </a:r>
            <a:r>
              <a:rPr lang="ru-RU" dirty="0"/>
              <a:t> </a:t>
            </a:r>
            <a:r>
              <a:rPr lang="ru-RU" dirty="0" err="1"/>
              <a:t>договір</a:t>
            </a:r>
            <a:r>
              <a:rPr lang="ru-RU" dirty="0"/>
              <a:t>. </a:t>
            </a:r>
          </a:p>
          <a:p>
            <a:pPr algn="just"/>
            <a:r>
              <a:rPr lang="ru-RU" dirty="0"/>
              <a:t>Предмет договору </a:t>
            </a:r>
            <a:r>
              <a:rPr lang="ru-RU" dirty="0" err="1"/>
              <a:t>містить</a:t>
            </a:r>
            <a:r>
              <a:rPr lang="ru-RU" dirty="0"/>
              <a:t>: </a:t>
            </a:r>
            <a:r>
              <a:rPr lang="ru-RU" dirty="0" err="1"/>
              <a:t>визначення</a:t>
            </a:r>
            <a:r>
              <a:rPr lang="ru-RU" dirty="0"/>
              <a:t> предмету договору (</a:t>
            </a:r>
            <a:r>
              <a:rPr lang="ru-RU" dirty="0" err="1"/>
              <a:t>тобто</a:t>
            </a:r>
            <a:r>
              <a:rPr lang="ru-RU" dirty="0"/>
              <a:t> про </a:t>
            </a:r>
            <a:r>
              <a:rPr lang="ru-RU" dirty="0" err="1"/>
              <a:t>що</a:t>
            </a:r>
            <a:r>
              <a:rPr lang="ru-RU" dirty="0"/>
              <a:t> конкретно </a:t>
            </a:r>
            <a:r>
              <a:rPr lang="ru-RU" dirty="0" err="1"/>
              <a:t>домовляються</a:t>
            </a:r>
            <a:r>
              <a:rPr lang="ru-RU" dirty="0"/>
              <a:t> </a:t>
            </a:r>
            <a:r>
              <a:rPr lang="ru-RU" dirty="0" err="1"/>
              <a:t>сторони</a:t>
            </a:r>
            <a:r>
              <a:rPr lang="ru-RU" dirty="0"/>
              <a:t>): </a:t>
            </a:r>
            <a:r>
              <a:rPr lang="ru-RU" dirty="0" err="1"/>
              <a:t>зобов'язання</a:t>
            </a:r>
            <a:r>
              <a:rPr lang="ru-RU" dirty="0"/>
              <a:t> </a:t>
            </a:r>
            <a:r>
              <a:rPr lang="ru-RU" dirty="0" err="1"/>
              <a:t>сторін</a:t>
            </a:r>
            <a:r>
              <a:rPr lang="ru-RU" dirty="0"/>
              <a:t> за договором: </a:t>
            </a:r>
            <a:r>
              <a:rPr lang="ru-RU" dirty="0" err="1"/>
              <a:t>ціну</a:t>
            </a:r>
            <a:r>
              <a:rPr lang="ru-RU" dirty="0"/>
              <a:t> договору, порядок </a:t>
            </a:r>
            <a:r>
              <a:rPr lang="ru-RU" dirty="0" err="1"/>
              <a:t>розрахунків</a:t>
            </a:r>
            <a:r>
              <a:rPr lang="ru-RU" dirty="0"/>
              <a:t> </a:t>
            </a:r>
            <a:r>
              <a:rPr lang="ru-RU" dirty="0" err="1"/>
              <a:t>тощо</a:t>
            </a:r>
            <a:r>
              <a:rPr lang="ru-RU" dirty="0"/>
              <a:t>: строки </a:t>
            </a:r>
            <a:r>
              <a:rPr lang="ru-RU" dirty="0" err="1"/>
              <a:t>виконання</a:t>
            </a:r>
            <a:r>
              <a:rPr lang="ru-RU" dirty="0"/>
              <a:t> </a:t>
            </a:r>
            <a:r>
              <a:rPr lang="ru-RU" dirty="0" err="1"/>
              <a:t>своїх</a:t>
            </a:r>
            <a:r>
              <a:rPr lang="ru-RU" dirty="0"/>
              <a:t> </a:t>
            </a:r>
            <a:r>
              <a:rPr lang="ru-RU" dirty="0" err="1"/>
              <a:t>зобов’язань</a:t>
            </a:r>
            <a:r>
              <a:rPr lang="ru-RU" dirty="0"/>
              <a:t>; строк </a:t>
            </a:r>
            <a:r>
              <a:rPr lang="ru-RU" dirty="0" err="1"/>
              <a:t>дії</a:t>
            </a:r>
            <a:r>
              <a:rPr lang="ru-RU" dirty="0"/>
              <a:t> договору; </a:t>
            </a:r>
            <a:r>
              <a:rPr lang="ru-RU" dirty="0" err="1"/>
              <a:t>відповідальність</a:t>
            </a:r>
            <a:r>
              <a:rPr lang="ru-RU" dirty="0"/>
              <a:t> </a:t>
            </a:r>
            <a:r>
              <a:rPr lang="ru-RU" dirty="0" err="1"/>
              <a:t>сторін</a:t>
            </a:r>
            <a:r>
              <a:rPr lang="ru-RU" dirty="0"/>
              <a:t>; </a:t>
            </a:r>
            <a:r>
              <a:rPr lang="ru-RU" dirty="0" err="1"/>
              <a:t>способи</a:t>
            </a:r>
            <a:r>
              <a:rPr lang="ru-RU" dirty="0"/>
              <a:t> </a:t>
            </a:r>
            <a:r>
              <a:rPr lang="ru-RU" dirty="0" err="1"/>
              <a:t>забезпечення</a:t>
            </a:r>
            <a:r>
              <a:rPr lang="ru-RU" dirty="0"/>
              <a:t> </a:t>
            </a:r>
            <a:r>
              <a:rPr lang="ru-RU" dirty="0" err="1"/>
              <a:t>зобов’язань</a:t>
            </a:r>
            <a:r>
              <a:rPr lang="ru-RU" dirty="0"/>
              <a:t>. </a:t>
            </a:r>
          </a:p>
          <a:p>
            <a:pPr algn="just"/>
            <a:r>
              <a:rPr lang="ru-RU" dirty="0" err="1"/>
              <a:t>Додатковими</a:t>
            </a:r>
            <a:r>
              <a:rPr lang="ru-RU" dirty="0"/>
              <a:t> </a:t>
            </a:r>
            <a:r>
              <a:rPr lang="ru-RU" dirty="0" err="1"/>
              <a:t>умовами</a:t>
            </a:r>
            <a:r>
              <a:rPr lang="ru-RU" dirty="0"/>
              <a:t> договору </a:t>
            </a:r>
            <a:r>
              <a:rPr lang="ru-RU" dirty="0" err="1"/>
              <a:t>можуть</a:t>
            </a:r>
            <a:r>
              <a:rPr lang="ru-RU" dirty="0"/>
              <a:t> бути: </a:t>
            </a:r>
            <a:r>
              <a:rPr lang="ru-RU" dirty="0" err="1"/>
              <a:t>підстави</a:t>
            </a:r>
            <a:r>
              <a:rPr lang="ru-RU" dirty="0"/>
              <a:t> </a:t>
            </a:r>
            <a:r>
              <a:rPr lang="ru-RU" dirty="0" err="1"/>
              <a:t>зміни</a:t>
            </a:r>
            <a:r>
              <a:rPr lang="ru-RU" dirty="0"/>
              <a:t> </a:t>
            </a:r>
            <a:r>
              <a:rPr lang="ru-RU" dirty="0" err="1"/>
              <a:t>або</a:t>
            </a:r>
            <a:r>
              <a:rPr lang="ru-RU" dirty="0"/>
              <a:t> </a:t>
            </a:r>
            <a:r>
              <a:rPr lang="ru-RU" dirty="0" err="1"/>
              <a:t>розірвання</a:t>
            </a:r>
            <a:r>
              <a:rPr lang="ru-RU" dirty="0"/>
              <a:t> договору в </a:t>
            </a:r>
            <a:r>
              <a:rPr lang="ru-RU" dirty="0" err="1"/>
              <a:t>односторонньому</a:t>
            </a:r>
            <a:r>
              <a:rPr lang="ru-RU" dirty="0"/>
              <a:t> порядку: </a:t>
            </a:r>
            <a:r>
              <a:rPr lang="ru-RU" dirty="0" err="1"/>
              <a:t>умови</a:t>
            </a:r>
            <a:r>
              <a:rPr lang="ru-RU" dirty="0"/>
              <a:t> </a:t>
            </a:r>
            <a:r>
              <a:rPr lang="ru-RU" dirty="0" err="1"/>
              <a:t>конфіденційності</a:t>
            </a:r>
            <a:r>
              <a:rPr lang="ru-RU" dirty="0"/>
              <a:t> </a:t>
            </a:r>
            <a:r>
              <a:rPr lang="ru-RU" dirty="0" err="1"/>
              <a:t>інформації</a:t>
            </a:r>
            <a:r>
              <a:rPr lang="ru-RU" dirty="0"/>
              <a:t>; порядок </a:t>
            </a:r>
            <a:r>
              <a:rPr lang="ru-RU" dirty="0" err="1"/>
              <a:t>вирішення</a:t>
            </a:r>
            <a:r>
              <a:rPr lang="ru-RU" dirty="0"/>
              <a:t> </a:t>
            </a:r>
            <a:r>
              <a:rPr lang="ru-RU" dirty="0" err="1"/>
              <a:t>суперечок</a:t>
            </a:r>
            <a:r>
              <a:rPr lang="ru-RU" dirty="0"/>
              <a:t> </a:t>
            </a:r>
            <a:r>
              <a:rPr lang="ru-RU" dirty="0" err="1"/>
              <a:t>між</a:t>
            </a:r>
            <a:r>
              <a:rPr lang="ru-RU" dirty="0"/>
              <a:t> сторонами: </a:t>
            </a:r>
            <a:r>
              <a:rPr lang="ru-RU" dirty="0" err="1"/>
              <a:t>особливості</a:t>
            </a:r>
            <a:r>
              <a:rPr lang="ru-RU" dirty="0"/>
              <a:t> </a:t>
            </a:r>
            <a:r>
              <a:rPr lang="ru-RU" dirty="0" err="1"/>
              <a:t>зміни</a:t>
            </a:r>
            <a:r>
              <a:rPr lang="ru-RU" dirty="0"/>
              <a:t> </a:t>
            </a:r>
            <a:r>
              <a:rPr lang="ru-RU" dirty="0" err="1"/>
              <a:t>осіб</a:t>
            </a:r>
            <a:r>
              <a:rPr lang="ru-RU" dirty="0"/>
              <a:t> за договором </a:t>
            </a:r>
            <a:r>
              <a:rPr lang="ru-RU" dirty="0" err="1"/>
              <a:t>тощо</a:t>
            </a:r>
            <a:r>
              <a:rPr lang="ru-RU" dirty="0"/>
              <a:t>.</a:t>
            </a:r>
          </a:p>
          <a:p>
            <a:pPr algn="just"/>
            <a:r>
              <a:rPr lang="uk-UA" dirty="0"/>
              <a:t>Інші умови договору включають: законодавство, що регулює відносини сторін: особливості узгодженості між сторонами (особи, повноважні давати інформацію і вирішувати питання щодо виконання договору; строки і способи зв’язку між сторонами); реквізити сторін (поштові реквізити; адреса підприємства; банківські реквізити сторін; вивантажувальні реквізити); кількість екземплярів договору: підписи сторін. </a:t>
            </a:r>
          </a:p>
          <a:p>
            <a:pPr algn="just"/>
            <a:endParaRPr lang="uk-UA" dirty="0"/>
          </a:p>
        </p:txBody>
      </p:sp>
    </p:spTree>
    <p:extLst>
      <p:ext uri="{BB962C8B-B14F-4D97-AF65-F5344CB8AC3E}">
        <p14:creationId xmlns:p14="http://schemas.microsoft.com/office/powerpoint/2010/main" val="24623221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541DD370-BF23-4BD4-A13C-22C9378681D6}"/>
              </a:ext>
            </a:extLst>
          </p:cNvPr>
          <p:cNvSpPr>
            <a:spLocks noGrp="1"/>
          </p:cNvSpPr>
          <p:nvPr>
            <p:ph idx="1"/>
          </p:nvPr>
        </p:nvSpPr>
        <p:spPr>
          <a:xfrm>
            <a:off x="546100" y="266700"/>
            <a:ext cx="10566400" cy="6502399"/>
          </a:xfrm>
        </p:spPr>
        <p:txBody>
          <a:bodyPr>
            <a:normAutofit fontScale="92500" lnSpcReduction="20000"/>
          </a:bodyPr>
          <a:lstStyle/>
          <a:p>
            <a:pPr marL="0" indent="0" algn="just">
              <a:buNone/>
            </a:pPr>
            <a:r>
              <a:rPr lang="uk-UA" dirty="0"/>
              <a:t>Договори можуть бути як короткими, тобто з мінімумом умов (предмет договору, що включає найменування і кількість товару; його ціну; вимоги до якості, строк поставки, умови платежу), так і дуже змістовними з великою кількістю додаткових умов.</a:t>
            </a:r>
          </a:p>
          <a:p>
            <a:pPr marL="0" indent="0" algn="just">
              <a:buNone/>
            </a:pPr>
            <a:r>
              <a:rPr lang="uk-UA" dirty="0"/>
              <a:t>Основна умова при укладанні будь-якого договору — необхідність чітко знати, які цілі потрібно досягти при його реалізації, і уточнити найбільш важливі моменти, пов'язані з його оформленням, підписанням і виконанням.</a:t>
            </a:r>
          </a:p>
          <a:p>
            <a:pPr marL="0" indent="0" algn="just">
              <a:buNone/>
            </a:pPr>
            <a:r>
              <a:rPr lang="ru-RU" dirty="0" err="1"/>
              <a:t>Замовник</a:t>
            </a:r>
            <a:r>
              <a:rPr lang="ru-RU" dirty="0"/>
              <a:t> </a:t>
            </a:r>
            <a:r>
              <a:rPr lang="ru-RU" dirty="0" err="1"/>
              <a:t>здійснює</a:t>
            </a:r>
            <a:r>
              <a:rPr lang="ru-RU" dirty="0"/>
              <a:t> </a:t>
            </a:r>
            <a:r>
              <a:rPr lang="ru-RU" dirty="0" err="1"/>
              <a:t>координацію</a:t>
            </a:r>
            <a:r>
              <a:rPr lang="ru-RU" dirty="0"/>
              <a:t> </a:t>
            </a:r>
            <a:r>
              <a:rPr lang="ru-RU" dirty="0" err="1"/>
              <a:t>робіт</a:t>
            </a:r>
            <a:r>
              <a:rPr lang="ru-RU" dirty="0"/>
              <a:t>, </a:t>
            </a:r>
            <a:r>
              <a:rPr lang="ru-RU" dirty="0" err="1"/>
              <a:t>передбачених</a:t>
            </a:r>
            <a:r>
              <a:rPr lang="ru-RU" dirty="0"/>
              <a:t> у генеральному </a:t>
            </a:r>
            <a:r>
              <a:rPr lang="ru-RU" dirty="0" err="1"/>
              <a:t>договорі</a:t>
            </a:r>
            <a:r>
              <a:rPr lang="ru-RU" dirty="0"/>
              <a:t>, з роботами, </a:t>
            </a:r>
            <a:r>
              <a:rPr lang="ru-RU" dirty="0" err="1"/>
              <a:t>передбаченими</a:t>
            </a:r>
            <a:r>
              <a:rPr lang="ru-RU" dirty="0"/>
              <a:t> </a:t>
            </a:r>
            <a:r>
              <a:rPr lang="ru-RU" dirty="0" err="1"/>
              <a:t>іншими</a:t>
            </a:r>
            <a:r>
              <a:rPr lang="ru-RU" dirty="0"/>
              <a:t> договорами, </a:t>
            </a:r>
            <a:r>
              <a:rPr lang="ru-RU" dirty="0" err="1"/>
              <a:t>укладеними</a:t>
            </a:r>
            <a:r>
              <a:rPr lang="ru-RU" dirty="0"/>
              <a:t> ним </a:t>
            </a:r>
            <a:r>
              <a:rPr lang="ru-RU" dirty="0" err="1"/>
              <a:t>особисто</a:t>
            </a:r>
            <a:r>
              <a:rPr lang="ru-RU" dirty="0"/>
              <a:t>.</a:t>
            </a:r>
            <a:endParaRPr lang="uk-UA" dirty="0"/>
          </a:p>
          <a:p>
            <a:pPr marL="0" indent="0" algn="just">
              <a:buNone/>
            </a:pPr>
            <a:r>
              <a:rPr lang="ru-RU" dirty="0" err="1"/>
              <a:t>Загалом</a:t>
            </a:r>
            <a:r>
              <a:rPr lang="ru-RU" dirty="0"/>
              <a:t> </a:t>
            </a:r>
            <a:r>
              <a:rPr lang="ru-RU" dirty="0" err="1"/>
              <a:t>відносини</a:t>
            </a:r>
            <a:r>
              <a:rPr lang="ru-RU" dirty="0"/>
              <a:t> </a:t>
            </a:r>
            <a:r>
              <a:rPr lang="ru-RU" dirty="0" err="1"/>
              <a:t>щодо</a:t>
            </a:r>
            <a:r>
              <a:rPr lang="ru-RU" dirty="0"/>
              <a:t> </a:t>
            </a:r>
            <a:r>
              <a:rPr lang="ru-RU" dirty="0" err="1"/>
              <a:t>вкладення</a:t>
            </a:r>
            <a:r>
              <a:rPr lang="ru-RU" dirty="0"/>
              <a:t> </a:t>
            </a:r>
            <a:r>
              <a:rPr lang="ru-RU" dirty="0" err="1"/>
              <a:t>іноземних</a:t>
            </a:r>
            <a:r>
              <a:rPr lang="ru-RU" dirty="0"/>
              <a:t> </a:t>
            </a:r>
            <a:r>
              <a:rPr lang="ru-RU" dirty="0" err="1"/>
              <a:t>інвестицій</a:t>
            </a:r>
            <a:r>
              <a:rPr lang="ru-RU" dirty="0"/>
              <a:t> </a:t>
            </a:r>
            <a:r>
              <a:rPr lang="ru-RU" dirty="0" err="1"/>
              <a:t>опосередковуються</a:t>
            </a:r>
            <a:r>
              <a:rPr lang="ru-RU" dirty="0"/>
              <a:t> за </a:t>
            </a:r>
            <a:r>
              <a:rPr lang="ru-RU" dirty="0" err="1"/>
              <a:t>допомогою</a:t>
            </a:r>
            <a:r>
              <a:rPr lang="ru-RU" dirty="0"/>
              <a:t> </a:t>
            </a:r>
            <a:r>
              <a:rPr lang="ru-RU" dirty="0" err="1"/>
              <a:t>інвестиційного</a:t>
            </a:r>
            <a:r>
              <a:rPr lang="ru-RU" dirty="0"/>
              <a:t> договору з </a:t>
            </a:r>
            <a:r>
              <a:rPr lang="ru-RU" dirty="0" err="1"/>
              <a:t>особливим</a:t>
            </a:r>
            <a:r>
              <a:rPr lang="ru-RU" dirty="0"/>
              <a:t> </a:t>
            </a:r>
            <a:r>
              <a:rPr lang="ru-RU" dirty="0" err="1"/>
              <a:t>суб'єктним</a:t>
            </a:r>
            <a:r>
              <a:rPr lang="ru-RU" dirty="0"/>
              <a:t> складом.</a:t>
            </a:r>
            <a:endParaRPr lang="uk-UA" dirty="0"/>
          </a:p>
          <a:p>
            <a:pPr marL="0" indent="0" algn="just">
              <a:buNone/>
            </a:pPr>
            <a:r>
              <a:rPr lang="uk-UA" dirty="0"/>
              <a:t>Цей договір має такі характерні ознаки: </a:t>
            </a:r>
          </a:p>
          <a:p>
            <a:pPr marL="0" indent="0" algn="just">
              <a:buNone/>
            </a:pPr>
            <a:r>
              <a:rPr lang="uk-UA" dirty="0"/>
              <a:t>1) особливий суб'єктний склад: однією із сторін договору має бути іноземний інвестор; </a:t>
            </a:r>
          </a:p>
          <a:p>
            <a:pPr marL="0" indent="0" algn="just">
              <a:buNone/>
            </a:pPr>
            <a:r>
              <a:rPr lang="uk-UA" dirty="0"/>
              <a:t>2) предмет договору – іноземна інвестиція, що здійснюється в будь-якій незабороненій законодавством України формі, та розмір якої фіксується в договорі; </a:t>
            </a:r>
          </a:p>
          <a:p>
            <a:pPr marL="0" indent="0" algn="just">
              <a:buNone/>
            </a:pPr>
            <a:r>
              <a:rPr lang="uk-UA" dirty="0"/>
              <a:t>3) об'єкт інвестування, незаборонений законодавством України щодо іноземних інвестицій; </a:t>
            </a:r>
          </a:p>
          <a:p>
            <a:pPr marL="0" indent="0" algn="just">
              <a:buNone/>
            </a:pPr>
            <a:r>
              <a:rPr lang="uk-UA" dirty="0"/>
              <a:t>4) мета договору – здійснення іноземної інвестиції й отримання як результату прибутку (доходу) чи досягнення соціального ефекту; </a:t>
            </a:r>
          </a:p>
          <a:p>
            <a:pPr marL="0" indent="0" algn="just">
              <a:buNone/>
            </a:pPr>
            <a:r>
              <a:rPr lang="uk-UA" dirty="0"/>
              <a:t>5) необхідність дотримання письмової форми; оскільки інвестиційна діяльність є різновидом зовнішньоекономічної діяльності, то при укладенні інвестиційних договорів, які опосередковують здійснення іноземного інвестування, слід дотримуватися спеціальних вимог щодо форми та змісту договору, притаманних для зовнішньоекономічних контрактів, якщо законодавство про режим іноземного інвестування та спеціальні закони не передбачають іншого.</a:t>
            </a:r>
          </a:p>
          <a:p>
            <a:endParaRPr lang="uk-UA" dirty="0"/>
          </a:p>
        </p:txBody>
      </p:sp>
    </p:spTree>
    <p:extLst>
      <p:ext uri="{BB962C8B-B14F-4D97-AF65-F5344CB8AC3E}">
        <p14:creationId xmlns:p14="http://schemas.microsoft.com/office/powerpoint/2010/main" val="28325198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86F22B-697B-4D14-8F8D-3FAD36BAA316}"/>
              </a:ext>
            </a:extLst>
          </p:cNvPr>
          <p:cNvSpPr>
            <a:spLocks noGrp="1"/>
          </p:cNvSpPr>
          <p:nvPr>
            <p:ph type="title"/>
          </p:nvPr>
        </p:nvSpPr>
        <p:spPr>
          <a:xfrm>
            <a:off x="713232" y="0"/>
            <a:ext cx="9692640" cy="1325562"/>
          </a:xfrm>
        </p:spPr>
        <p:txBody>
          <a:bodyPr/>
          <a:lstStyle/>
          <a:p>
            <a:pPr algn="ctr"/>
            <a:r>
              <a:rPr lang="uk-UA" dirty="0"/>
              <a:t>Види інвестиційних договорів</a:t>
            </a:r>
          </a:p>
        </p:txBody>
      </p:sp>
      <p:sp>
        <p:nvSpPr>
          <p:cNvPr id="3" name="Місце для вмісту 2">
            <a:extLst>
              <a:ext uri="{FF2B5EF4-FFF2-40B4-BE49-F238E27FC236}">
                <a16:creationId xmlns:a16="http://schemas.microsoft.com/office/drawing/2014/main" id="{6841D82C-E101-449D-A933-3318D49B35B9}"/>
              </a:ext>
            </a:extLst>
          </p:cNvPr>
          <p:cNvSpPr>
            <a:spLocks noGrp="1"/>
          </p:cNvSpPr>
          <p:nvPr>
            <p:ph idx="1"/>
          </p:nvPr>
        </p:nvSpPr>
        <p:spPr>
          <a:xfrm>
            <a:off x="622300" y="1485901"/>
            <a:ext cx="10248900" cy="4686299"/>
          </a:xfrm>
        </p:spPr>
        <p:txBody>
          <a:bodyPr>
            <a:normAutofit lnSpcReduction="10000"/>
          </a:bodyPr>
          <a:lstStyle/>
          <a:p>
            <a:pPr marL="0" indent="0" algn="just">
              <a:buNone/>
            </a:pPr>
            <a:r>
              <a:rPr lang="uk-UA" dirty="0"/>
              <a:t>Залежно від кількості сторін та співвідношення прав і обов'язків кожної зі сторін інвестиційного договору розрізняють: </a:t>
            </a:r>
          </a:p>
          <a:p>
            <a:pPr marL="0" indent="0" algn="just">
              <a:buNone/>
            </a:pPr>
            <a:r>
              <a:rPr lang="uk-UA" dirty="0"/>
              <a:t>– двосторонні; </a:t>
            </a:r>
          </a:p>
          <a:p>
            <a:pPr marL="0" indent="0" algn="just">
              <a:buNone/>
            </a:pPr>
            <a:r>
              <a:rPr lang="uk-UA" dirty="0"/>
              <a:t>– багатосторонні договори. </a:t>
            </a:r>
          </a:p>
          <a:p>
            <a:pPr marL="0" indent="0" algn="just">
              <a:buNone/>
            </a:pPr>
            <a:r>
              <a:rPr lang="ru-RU" dirty="0"/>
              <a:t>У </a:t>
            </a:r>
            <a:r>
              <a:rPr lang="ru-RU" dirty="0" err="1"/>
              <a:t>двосторонніх</a:t>
            </a:r>
            <a:r>
              <a:rPr lang="ru-RU" dirty="0"/>
              <a:t> договорах </a:t>
            </a:r>
            <a:r>
              <a:rPr lang="ru-RU" dirty="0" err="1"/>
              <a:t>сторони</a:t>
            </a:r>
            <a:r>
              <a:rPr lang="ru-RU" dirty="0"/>
              <a:t> </a:t>
            </a:r>
            <a:r>
              <a:rPr lang="ru-RU" dirty="0" err="1"/>
              <a:t>взаємно</a:t>
            </a:r>
            <a:r>
              <a:rPr lang="ru-RU" dirty="0"/>
              <a:t> </a:t>
            </a:r>
            <a:r>
              <a:rPr lang="ru-RU" dirty="0" err="1"/>
              <a:t>беруть</a:t>
            </a:r>
            <a:r>
              <a:rPr lang="ru-RU" dirty="0"/>
              <a:t> на себе </a:t>
            </a:r>
            <a:r>
              <a:rPr lang="ru-RU" dirty="0" err="1"/>
              <a:t>конкретні</a:t>
            </a:r>
            <a:r>
              <a:rPr lang="ru-RU" dirty="0"/>
              <a:t> </a:t>
            </a:r>
            <a:r>
              <a:rPr lang="ru-RU" dirty="0" err="1"/>
              <a:t>зобов'язання</a:t>
            </a:r>
            <a:r>
              <a:rPr lang="ru-RU" dirty="0"/>
              <a:t>. У </a:t>
            </a:r>
            <a:r>
              <a:rPr lang="ru-RU" dirty="0" err="1"/>
              <a:t>випадках</a:t>
            </a:r>
            <a:r>
              <a:rPr lang="ru-RU" dirty="0"/>
              <a:t>, коли в </a:t>
            </a:r>
            <a:r>
              <a:rPr lang="ru-RU" dirty="0" err="1"/>
              <a:t>договорі</a:t>
            </a:r>
            <a:r>
              <a:rPr lang="ru-RU" dirty="0"/>
              <a:t> </a:t>
            </a:r>
            <a:r>
              <a:rPr lang="ru-RU" dirty="0" err="1"/>
              <a:t>беруть</a:t>
            </a:r>
            <a:r>
              <a:rPr lang="ru-RU" dirty="0"/>
              <a:t> участь три і </a:t>
            </a:r>
            <a:r>
              <a:rPr lang="ru-RU" dirty="0" err="1"/>
              <a:t>більше</a:t>
            </a:r>
            <a:r>
              <a:rPr lang="ru-RU" dirty="0"/>
              <a:t> </a:t>
            </a:r>
            <a:r>
              <a:rPr lang="ru-RU" dirty="0" err="1"/>
              <a:t>учасники</a:t>
            </a:r>
            <a:r>
              <a:rPr lang="ru-RU" dirty="0"/>
              <a:t>, </a:t>
            </a:r>
            <a:r>
              <a:rPr lang="ru-RU" dirty="0" err="1"/>
              <a:t>зміст</a:t>
            </a:r>
            <a:r>
              <a:rPr lang="ru-RU" dirty="0"/>
              <a:t> такого договору </a:t>
            </a:r>
            <a:r>
              <a:rPr lang="ru-RU" dirty="0" err="1"/>
              <a:t>становлять</a:t>
            </a:r>
            <a:r>
              <a:rPr lang="ru-RU" dirty="0"/>
              <a:t> </a:t>
            </a:r>
            <a:r>
              <a:rPr lang="ru-RU" dirty="0" err="1"/>
              <a:t>взаємні</a:t>
            </a:r>
            <a:r>
              <a:rPr lang="ru-RU" dirty="0"/>
              <a:t> права та </a:t>
            </a:r>
            <a:r>
              <a:rPr lang="ru-RU" dirty="0" err="1"/>
              <a:t>обов'язки</a:t>
            </a:r>
            <a:r>
              <a:rPr lang="ru-RU" dirty="0"/>
              <a:t> </a:t>
            </a:r>
            <a:r>
              <a:rPr lang="ru-RU" dirty="0" err="1"/>
              <a:t>сторін</a:t>
            </a:r>
            <a:r>
              <a:rPr lang="ru-RU" dirty="0"/>
              <a:t>, а сам </a:t>
            </a:r>
            <a:r>
              <a:rPr lang="ru-RU" dirty="0" err="1"/>
              <a:t>договір</a:t>
            </a:r>
            <a:r>
              <a:rPr lang="ru-RU" dirty="0"/>
              <a:t> </a:t>
            </a:r>
            <a:r>
              <a:rPr lang="ru-RU" dirty="0" err="1"/>
              <a:t>вважається</a:t>
            </a:r>
            <a:r>
              <a:rPr lang="ru-RU" dirty="0"/>
              <a:t> </a:t>
            </a:r>
            <a:r>
              <a:rPr lang="ru-RU" dirty="0" err="1"/>
              <a:t>багатостороннім</a:t>
            </a:r>
            <a:r>
              <a:rPr lang="ru-RU" dirty="0"/>
              <a:t>. </a:t>
            </a:r>
            <a:endParaRPr lang="uk-UA" dirty="0"/>
          </a:p>
          <a:p>
            <a:pPr marL="0" indent="0" algn="just">
              <a:buNone/>
            </a:pPr>
            <a:r>
              <a:rPr lang="uk-UA" b="1" dirty="0"/>
              <a:t>За критерієм </a:t>
            </a:r>
            <a:r>
              <a:rPr lang="uk-UA" b="1" dirty="0" err="1"/>
              <a:t>оплатності</a:t>
            </a:r>
            <a:r>
              <a:rPr lang="uk-UA" b="1" dirty="0"/>
              <a:t> розрізняють: </a:t>
            </a:r>
          </a:p>
          <a:p>
            <a:pPr marL="457200" indent="-457200" algn="just">
              <a:buAutoNum type="arabicParenR"/>
            </a:pPr>
            <a:r>
              <a:rPr lang="uk-UA" dirty="0"/>
              <a:t>оплатні інвестиційні договори, які мають місце за умови, якщо інвестиції здійснюються з метою отримання прибутку; </a:t>
            </a:r>
          </a:p>
          <a:p>
            <a:pPr marL="457200" indent="-457200" algn="just">
              <a:buAutoNum type="arabicParenR"/>
            </a:pPr>
            <a:r>
              <a:rPr lang="uk-UA" dirty="0"/>
              <a:t>безоплатні інвестиційні договори, які мають місце за умови, якщо досягається певний соціальний ефект. Наприклад, будівництво та облаштування приміщень для відпочинку працівників підприємства-інвестора.</a:t>
            </a:r>
          </a:p>
        </p:txBody>
      </p:sp>
    </p:spTree>
    <p:extLst>
      <p:ext uri="{BB962C8B-B14F-4D97-AF65-F5344CB8AC3E}">
        <p14:creationId xmlns:p14="http://schemas.microsoft.com/office/powerpoint/2010/main" val="12575690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5AB8241F-129A-4000-B800-36013C082E5F}"/>
              </a:ext>
            </a:extLst>
          </p:cNvPr>
          <p:cNvSpPr>
            <a:spLocks noGrp="1"/>
          </p:cNvSpPr>
          <p:nvPr>
            <p:ph idx="1"/>
          </p:nvPr>
        </p:nvSpPr>
        <p:spPr>
          <a:xfrm>
            <a:off x="304800" y="241300"/>
            <a:ext cx="10845800" cy="6616700"/>
          </a:xfrm>
        </p:spPr>
        <p:txBody>
          <a:bodyPr>
            <a:normAutofit fontScale="85000" lnSpcReduction="20000"/>
          </a:bodyPr>
          <a:lstStyle/>
          <a:p>
            <a:r>
              <a:rPr lang="uk-UA" b="1" dirty="0"/>
              <a:t>За часом виконання розрізняють: </a:t>
            </a:r>
          </a:p>
          <a:p>
            <a:pPr marL="0" indent="0">
              <a:buNone/>
            </a:pPr>
            <a:r>
              <a:rPr lang="uk-UA" dirty="0"/>
              <a:t>1) інвестиційні договори з одноразовим виконанням, які передбачають їх виконання шляхом здійснення однієї дії впродовж короткого проміжку часу; </a:t>
            </a:r>
          </a:p>
          <a:p>
            <a:pPr marL="0" indent="0">
              <a:buNone/>
            </a:pPr>
            <a:r>
              <a:rPr lang="uk-UA" dirty="0"/>
              <a:t>2) інвестиційні договори із тривалим виконанням, які передбачають їх виконання впродовж тривалого часу. </a:t>
            </a:r>
          </a:p>
          <a:p>
            <a:r>
              <a:rPr lang="uk-UA" b="1" dirty="0"/>
              <a:t>За економічним змістом </a:t>
            </a:r>
            <a:r>
              <a:rPr lang="uk-UA" dirty="0"/>
              <a:t>та юридичними ознаками розрізняють такі види інвестиційних договорів: </a:t>
            </a:r>
          </a:p>
          <a:p>
            <a:pPr marL="0" indent="0">
              <a:buNone/>
            </a:pPr>
            <a:r>
              <a:rPr lang="uk-UA" dirty="0"/>
              <a:t>1) договори про передання майна у власність, повне господарське відання або оперативне управління з метою здійснення інвестиційної діяльності; </a:t>
            </a:r>
          </a:p>
          <a:p>
            <a:pPr marL="0" indent="0">
              <a:buNone/>
            </a:pPr>
            <a:r>
              <a:rPr lang="uk-UA" dirty="0"/>
              <a:t>2) договори про передання майна у користування з метою здійснення інвестицій; </a:t>
            </a:r>
          </a:p>
          <a:p>
            <a:pPr marL="0" indent="0">
              <a:buNone/>
            </a:pPr>
            <a:r>
              <a:rPr lang="uk-UA" dirty="0"/>
              <a:t>3) договори про передання майнових прав; </a:t>
            </a:r>
          </a:p>
          <a:p>
            <a:pPr marL="0" indent="0">
              <a:buNone/>
            </a:pPr>
            <a:r>
              <a:rPr lang="uk-UA" dirty="0"/>
              <a:t>4) договори про спільну підприємницьку діяльність; </a:t>
            </a:r>
          </a:p>
          <a:p>
            <a:pPr marL="0" indent="0">
              <a:buNone/>
            </a:pPr>
            <a:r>
              <a:rPr lang="uk-UA" dirty="0"/>
              <a:t>5) договори про виробничу кооперацію; </a:t>
            </a:r>
          </a:p>
          <a:p>
            <a:pPr marL="0" indent="0">
              <a:buNone/>
            </a:pPr>
            <a:r>
              <a:rPr lang="uk-UA" dirty="0"/>
              <a:t>6) договори, спрямовані на придбання майна у власність або майнових прав із метою інвестиційної діяльності; </a:t>
            </a:r>
          </a:p>
          <a:p>
            <a:pPr marL="0" indent="0">
              <a:buNone/>
            </a:pPr>
            <a:r>
              <a:rPr lang="uk-UA" dirty="0"/>
              <a:t>7) договори про придбання (передачу) прав на використання інтелектуальної власності з метою інвестиційної діяльності; </a:t>
            </a:r>
          </a:p>
          <a:p>
            <a:pPr marL="0" indent="0">
              <a:buNone/>
            </a:pPr>
            <a:r>
              <a:rPr lang="uk-UA" dirty="0"/>
              <a:t>8) договори на придбання майна у користування з метою інвестиційної діяльності; </a:t>
            </a:r>
          </a:p>
          <a:p>
            <a:pPr marL="0" indent="0">
              <a:buNone/>
            </a:pPr>
            <a:r>
              <a:rPr lang="uk-UA" dirty="0"/>
              <a:t>9) договори про придбання (передачу) цінних паперів та інших корпоративних прав; </a:t>
            </a:r>
          </a:p>
          <a:p>
            <a:pPr marL="0" indent="0">
              <a:buNone/>
            </a:pPr>
            <a:r>
              <a:rPr lang="uk-UA" dirty="0"/>
              <a:t>10) договори </a:t>
            </a:r>
            <a:r>
              <a:rPr lang="uk-UA" dirty="0" err="1"/>
              <a:t>підряду</a:t>
            </a:r>
            <a:r>
              <a:rPr lang="uk-UA" dirty="0"/>
              <a:t> на виконання </a:t>
            </a:r>
            <a:r>
              <a:rPr lang="uk-UA" dirty="0" err="1"/>
              <a:t>проєктно</a:t>
            </a:r>
            <a:r>
              <a:rPr lang="uk-UA" dirty="0"/>
              <a:t>-вишукувальних, будівельних та пов'язаних із ними робіт; </a:t>
            </a:r>
          </a:p>
          <a:p>
            <a:pPr marL="0" indent="0">
              <a:buNone/>
            </a:pPr>
            <a:r>
              <a:rPr lang="uk-UA" dirty="0"/>
              <a:t>11) договори концесії; </a:t>
            </a:r>
          </a:p>
          <a:p>
            <a:pPr marL="0" indent="0">
              <a:buNone/>
            </a:pPr>
            <a:r>
              <a:rPr lang="uk-UA" dirty="0"/>
              <a:t>12) договори про розподіл продукції.</a:t>
            </a:r>
          </a:p>
        </p:txBody>
      </p:sp>
    </p:spTree>
    <p:extLst>
      <p:ext uri="{BB962C8B-B14F-4D97-AF65-F5344CB8AC3E}">
        <p14:creationId xmlns:p14="http://schemas.microsoft.com/office/powerpoint/2010/main" val="8648181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335EB6E-5E47-45CB-A1FC-3DDE4351AF7D}"/>
              </a:ext>
            </a:extLst>
          </p:cNvPr>
          <p:cNvSpPr>
            <a:spLocks noGrp="1"/>
          </p:cNvSpPr>
          <p:nvPr>
            <p:ph idx="1"/>
          </p:nvPr>
        </p:nvSpPr>
        <p:spPr>
          <a:xfrm>
            <a:off x="609600" y="368300"/>
            <a:ext cx="10325100" cy="6070599"/>
          </a:xfrm>
        </p:spPr>
        <p:txBody>
          <a:bodyPr>
            <a:normAutofit/>
          </a:bodyPr>
          <a:lstStyle/>
          <a:p>
            <a:pPr marL="0" indent="0">
              <a:buNone/>
            </a:pPr>
            <a:r>
              <a:rPr lang="uk-UA" b="1" dirty="0"/>
              <a:t>Залежно від інвестора розрізняють</a:t>
            </a:r>
            <a:r>
              <a:rPr lang="uk-UA" dirty="0"/>
              <a:t>: </a:t>
            </a:r>
          </a:p>
          <a:p>
            <a:pPr marL="0" indent="0">
              <a:buNone/>
            </a:pPr>
            <a:r>
              <a:rPr lang="uk-UA" dirty="0"/>
              <a:t>– інвестиційні договори на державне інвестування; </a:t>
            </a:r>
          </a:p>
          <a:p>
            <a:pPr marL="0" indent="0">
              <a:buNone/>
            </a:pPr>
            <a:r>
              <a:rPr lang="uk-UA" dirty="0"/>
              <a:t>– інвестиційні договори на іноземне інвестування; </a:t>
            </a:r>
          </a:p>
          <a:p>
            <a:pPr marL="0" indent="0">
              <a:buNone/>
            </a:pPr>
            <a:r>
              <a:rPr lang="uk-UA" dirty="0"/>
              <a:t>– інвестиційні договори на інвестування національним суб'єктом. </a:t>
            </a:r>
          </a:p>
          <a:p>
            <a:pPr marL="0" indent="0">
              <a:buNone/>
            </a:pPr>
            <a:r>
              <a:rPr lang="uk-UA" b="1" dirty="0"/>
              <a:t>Залежно від ступеня ризику розрізняють: </a:t>
            </a:r>
          </a:p>
          <a:p>
            <a:pPr marL="0" indent="0">
              <a:buNone/>
            </a:pPr>
            <a:r>
              <a:rPr lang="uk-UA" dirty="0"/>
              <a:t>– інвестиційні договори із середнім ступенем ризику; </a:t>
            </a:r>
          </a:p>
          <a:p>
            <a:pPr marL="0" indent="0">
              <a:buNone/>
            </a:pPr>
            <a:r>
              <a:rPr lang="uk-UA" dirty="0"/>
              <a:t>– інвестиційні договори з високим ступенем ризику; </a:t>
            </a:r>
          </a:p>
          <a:p>
            <a:pPr marL="0" indent="0">
              <a:buNone/>
            </a:pPr>
            <a:r>
              <a:rPr lang="uk-UA" dirty="0"/>
              <a:t>– інвестиційні договори авантюрні (спекулятивні) щодо купівлі акцій. </a:t>
            </a:r>
          </a:p>
          <a:p>
            <a:pPr marL="0" indent="0">
              <a:buNone/>
            </a:pPr>
            <a:r>
              <a:rPr lang="uk-UA" b="1" dirty="0"/>
              <a:t>За напрямом інвестиційної діяльності виділяють: </a:t>
            </a:r>
          </a:p>
          <a:p>
            <a:pPr marL="0" indent="0">
              <a:buNone/>
            </a:pPr>
            <a:r>
              <a:rPr lang="uk-UA" dirty="0"/>
              <a:t>1) галузеві інвестиційні договори; </a:t>
            </a:r>
          </a:p>
          <a:p>
            <a:pPr marL="0" indent="0">
              <a:buNone/>
            </a:pPr>
            <a:r>
              <a:rPr lang="uk-UA" dirty="0"/>
              <a:t>2) регіональні інвестиційні договори; </a:t>
            </a:r>
          </a:p>
          <a:p>
            <a:pPr marL="0" indent="0" algn="just">
              <a:buNone/>
            </a:pPr>
            <a:r>
              <a:rPr lang="uk-UA" dirty="0"/>
              <a:t>3) </a:t>
            </a:r>
            <a:r>
              <a:rPr lang="uk-UA" dirty="0" err="1"/>
              <a:t>мегаполісні</a:t>
            </a:r>
            <a:r>
              <a:rPr lang="uk-UA" dirty="0"/>
              <a:t> (спеціальні) інвестиційні договори (у вільній економічній зоні та зоні зі спеціальним режимом інвестиційної діяльності)</a:t>
            </a:r>
          </a:p>
        </p:txBody>
      </p:sp>
    </p:spTree>
    <p:extLst>
      <p:ext uri="{BB962C8B-B14F-4D97-AF65-F5344CB8AC3E}">
        <p14:creationId xmlns:p14="http://schemas.microsoft.com/office/powerpoint/2010/main" val="17617093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5B511BE9-08E0-48FF-87C5-47F7B3DA1A7B}"/>
              </a:ext>
            </a:extLst>
          </p:cNvPr>
          <p:cNvSpPr>
            <a:spLocks noGrp="1"/>
          </p:cNvSpPr>
          <p:nvPr>
            <p:ph idx="1"/>
          </p:nvPr>
        </p:nvSpPr>
        <p:spPr>
          <a:xfrm>
            <a:off x="381000" y="558801"/>
            <a:ext cx="10871200" cy="5621338"/>
          </a:xfrm>
        </p:spPr>
        <p:txBody>
          <a:bodyPr>
            <a:normAutofit lnSpcReduction="10000"/>
          </a:bodyPr>
          <a:lstStyle/>
          <a:p>
            <a:pPr algn="just"/>
            <a:r>
              <a:rPr lang="uk-UA" b="0" i="0" dirty="0">
                <a:solidFill>
                  <a:srgbClr val="402A18"/>
                </a:solidFill>
                <a:effectLst/>
                <a:latin typeface="Montserrat" panose="00000500000000000000" pitchFamily="2" charset="-52"/>
              </a:rPr>
              <a:t>Одним із напрямків міжнародно-правового регулювання інозе­мних інвестицій є договори про заохочення (стимулювання) та захист інвестицій.</a:t>
            </a:r>
          </a:p>
          <a:p>
            <a:pPr algn="just"/>
            <a:r>
              <a:rPr lang="uk-UA" b="0" i="0" dirty="0">
                <a:solidFill>
                  <a:srgbClr val="402A18"/>
                </a:solidFill>
                <a:effectLst/>
                <a:latin typeface="Montserrat" panose="00000500000000000000" pitchFamily="2" charset="-52"/>
              </a:rPr>
              <a:t>Міжнародні договори про захист інвестицій укладаються за ініціативою країн - експортерів капіталу і спрямовані на забез­печення їх інвесторам певних мінімальних правових та еконо­мічних гарантій безпеки та стабільності, тобто економічно роз­винуті країни за їх допомогою намагаються захистити своїх ін­весторів міжнародно-правовими засобами.</a:t>
            </a:r>
          </a:p>
          <a:p>
            <a:pPr algn="just"/>
            <a:r>
              <a:rPr lang="uk-UA" b="0" i="0" dirty="0">
                <a:solidFill>
                  <a:srgbClr val="402A18"/>
                </a:solidFill>
                <a:effectLst/>
                <a:latin typeface="Montserrat" panose="00000500000000000000" pitchFamily="2" charset="-52"/>
              </a:rPr>
              <a:t>Договори про захист інвестицій є засобом міжнародно-</a:t>
            </a:r>
            <a:r>
              <a:rPr lang="uk-UA" b="0" i="0" dirty="0" err="1">
                <a:solidFill>
                  <a:srgbClr val="402A18"/>
                </a:solidFill>
                <a:effectLst/>
                <a:latin typeface="Montserrat" panose="00000500000000000000" pitchFamily="2" charset="-52"/>
              </a:rPr>
              <a:t>пра</a:t>
            </a:r>
            <a:r>
              <a:rPr lang="uk-UA" b="0" i="0" dirty="0">
                <a:solidFill>
                  <a:srgbClr val="402A18"/>
                </a:solidFill>
                <a:effectLst/>
                <a:latin typeface="Montserrat" panose="00000500000000000000" pitchFamily="2" charset="-52"/>
              </a:rPr>
              <a:t>- </a:t>
            </a:r>
            <a:r>
              <a:rPr lang="uk-UA" b="0" i="0" dirty="0" err="1">
                <a:solidFill>
                  <a:srgbClr val="402A18"/>
                </a:solidFill>
                <a:effectLst/>
                <a:latin typeface="Montserrat" panose="00000500000000000000" pitchFamily="2" charset="-52"/>
              </a:rPr>
              <a:t>вового</a:t>
            </a:r>
            <a:r>
              <a:rPr lang="uk-UA" b="0" i="0" dirty="0">
                <a:solidFill>
                  <a:srgbClr val="402A18"/>
                </a:solidFill>
                <a:effectLst/>
                <a:latin typeface="Montserrat" panose="00000500000000000000" pitchFamily="2" charset="-52"/>
              </a:rPr>
              <a:t> регулювання іноземного інвестування в тих країнах, для яких характерна економічна та політична нестабільність (краї­ни з несприятливим інвестиційним кліматом). Як правило, еко­номічно розвинені демократичні країни не укладають між со­бою таких договорів, оскільки для захисту іноземних інвестицій у них сформовані достатньо ефективні національні правові ін­ститути</a:t>
            </a:r>
            <a:r>
              <a:rPr lang="uk-UA" dirty="0">
                <a:solidFill>
                  <a:srgbClr val="402A18"/>
                </a:solidFill>
                <a:latin typeface="Montserrat" panose="00000500000000000000" pitchFamily="2" charset="-52"/>
              </a:rPr>
              <a:t>.</a:t>
            </a:r>
          </a:p>
          <a:p>
            <a:pPr algn="just"/>
            <a:r>
              <a:rPr lang="uk-UA" b="0" i="0" dirty="0">
                <a:solidFill>
                  <a:srgbClr val="402A18"/>
                </a:solidFill>
                <a:effectLst/>
                <a:latin typeface="Montserrat" panose="00000500000000000000" pitchFamily="2" charset="-52"/>
              </a:rPr>
              <a:t>Україною укладено більш ніж 40 двосторонніх міжнародних договорів про захист інвестицій з країнами СНД (Казахстан, Грузія, Молдова, Азербайджан, Узбекистан, Білорусія, Киргизстан, Туркменістан), з країнами Східної Європи (Угорщина, Болгарія, Польща, Словенія, Хорватія, Македонія), з країнами Балтії, з країнами Західної Європи (Австрія, Франція, Іспанія, Італія, Данія, Греція, Австрія, Німеччина, Швеція, Швейцарія) та з країнами інших регіонів (СІЛА, Куба, Аргентина, Канада, Чилі, Корея, Ізра­їль, Іран, Туреччина, Китай та ін.).</a:t>
            </a:r>
          </a:p>
          <a:p>
            <a:endParaRPr lang="uk-UA" dirty="0"/>
          </a:p>
        </p:txBody>
      </p:sp>
    </p:spTree>
    <p:extLst>
      <p:ext uri="{BB962C8B-B14F-4D97-AF65-F5344CB8AC3E}">
        <p14:creationId xmlns:p14="http://schemas.microsoft.com/office/powerpoint/2010/main" val="4230348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66FC8DFF-50A5-439A-A6E6-3BE81B7A657F}"/>
              </a:ext>
            </a:extLst>
          </p:cNvPr>
          <p:cNvPicPr>
            <a:picLocks noGrp="1" noChangeAspect="1"/>
          </p:cNvPicPr>
          <p:nvPr>
            <p:ph idx="1"/>
          </p:nvPr>
        </p:nvPicPr>
        <p:blipFill>
          <a:blip r:embed="rId2"/>
          <a:stretch>
            <a:fillRect/>
          </a:stretch>
        </p:blipFill>
        <p:spPr>
          <a:xfrm>
            <a:off x="1289957" y="52633"/>
            <a:ext cx="8287908" cy="3791479"/>
          </a:xfrm>
        </p:spPr>
      </p:pic>
      <p:pic>
        <p:nvPicPr>
          <p:cNvPr id="7" name="Рисунок 6">
            <a:extLst>
              <a:ext uri="{FF2B5EF4-FFF2-40B4-BE49-F238E27FC236}">
                <a16:creationId xmlns:a16="http://schemas.microsoft.com/office/drawing/2014/main" id="{36EC1E47-062B-44C5-AE14-43B4DB785D46}"/>
              </a:ext>
            </a:extLst>
          </p:cNvPr>
          <p:cNvPicPr>
            <a:picLocks noChangeAspect="1"/>
          </p:cNvPicPr>
          <p:nvPr/>
        </p:nvPicPr>
        <p:blipFill rotWithShape="1">
          <a:blip r:embed="rId3"/>
          <a:srcRect b="47361"/>
          <a:stretch/>
        </p:blipFill>
        <p:spPr>
          <a:xfrm>
            <a:off x="518557" y="4212771"/>
            <a:ext cx="10437915" cy="2592597"/>
          </a:xfrm>
          <a:prstGeom prst="rect">
            <a:avLst/>
          </a:prstGeom>
        </p:spPr>
      </p:pic>
    </p:spTree>
    <p:extLst>
      <p:ext uri="{BB962C8B-B14F-4D97-AF65-F5344CB8AC3E}">
        <p14:creationId xmlns:p14="http://schemas.microsoft.com/office/powerpoint/2010/main" val="12580322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F63B84E-5F3B-4E9D-BCB2-B08545E661F9}"/>
              </a:ext>
            </a:extLst>
          </p:cNvPr>
          <p:cNvSpPr>
            <a:spLocks noGrp="1"/>
          </p:cNvSpPr>
          <p:nvPr>
            <p:ph idx="1"/>
          </p:nvPr>
        </p:nvSpPr>
        <p:spPr>
          <a:xfrm>
            <a:off x="606056" y="435935"/>
            <a:ext cx="10055692" cy="5764523"/>
          </a:xfrm>
        </p:spPr>
        <p:txBody>
          <a:bodyPr>
            <a:normAutofit fontScale="77500" lnSpcReduction="20000"/>
          </a:bodyPr>
          <a:lstStyle/>
          <a:p>
            <a:pPr marL="0" indent="0" algn="just">
              <a:buNone/>
            </a:pPr>
            <a:r>
              <a:rPr lang="uk-UA" dirty="0"/>
              <a:t>	Конференція ООН з торгівлі та розвитку (ЮНКТАД) була заснована у 1964 році та має статус постійного міжурядового органу Генеральної Асамблеї Організації Об’єднаних Націй у сфері торгівлі, інвестицій та розвитку. Членами ЮНКТАД є 193 країни.</a:t>
            </a:r>
          </a:p>
          <a:p>
            <a:pPr marL="0" indent="0" algn="just">
              <a:buNone/>
            </a:pPr>
            <a:r>
              <a:rPr lang="uk-UA" b="1" dirty="0">
                <a:highlight>
                  <a:srgbClr val="CC99FF"/>
                </a:highlight>
              </a:rPr>
              <a:t>Основними цілями ЮНКТАД є:</a:t>
            </a:r>
            <a:endParaRPr lang="uk-UA" dirty="0">
              <a:highlight>
                <a:srgbClr val="CC99FF"/>
              </a:highlight>
            </a:endParaRPr>
          </a:p>
          <a:p>
            <a:pPr algn="just"/>
            <a:r>
              <a:rPr lang="uk-UA" dirty="0"/>
              <a:t>збільшення потенціалу країн що розвиваються, найменш розвинених країн та країн з перехідною економікою у сфері торгівлі, інвестицій та розвитку;</a:t>
            </a:r>
          </a:p>
          <a:p>
            <a:pPr algn="just"/>
            <a:r>
              <a:rPr lang="uk-UA" dirty="0"/>
              <a:t>сприяння інтеграції країн що розвиваються, найменш розвинених країн та країн з перехідною економікою до світової економіки.</a:t>
            </a:r>
          </a:p>
          <a:p>
            <a:pPr algn="just"/>
            <a:r>
              <a:rPr lang="uk-UA" dirty="0"/>
              <a:t>ЮНКТАД є міжнародною міжурядовою спеціалізованою організацією, в рамках якої країни-члени обговорюють питання, що пов’язані з розробкою та реалізацією національної та міжнародної політики у сфері торгівлі та розвитку.</a:t>
            </a:r>
          </a:p>
          <a:p>
            <a:pPr algn="just"/>
            <a:r>
              <a:rPr lang="uk-UA" dirty="0"/>
              <a:t>ЮНКТАД здійснює дослідження та аналіз впливу світової торгівлі на розвиток країн-членів, сприяє створенню та зміцненню інфраструктури у сфері сприяння зовнішній торгівлі, надає країнам що розвиваються, найменш розвиненим країнам та країнам з перехідною економікою технічну допомогу.</a:t>
            </a:r>
          </a:p>
          <a:p>
            <a:pPr marL="0" indent="0" algn="just">
              <a:buNone/>
            </a:pPr>
            <a:r>
              <a:rPr lang="uk-UA" b="1" dirty="0">
                <a:highlight>
                  <a:srgbClr val="CC99FF"/>
                </a:highlight>
              </a:rPr>
              <a:t>Співробітництво України з ЮНКТАД відбувається на наступних напрямках:</a:t>
            </a:r>
            <a:endParaRPr lang="uk-UA" dirty="0">
              <a:highlight>
                <a:srgbClr val="CC99FF"/>
              </a:highlight>
            </a:endParaRPr>
          </a:p>
          <a:p>
            <a:pPr algn="just"/>
            <a:r>
              <a:rPr lang="uk-UA" dirty="0"/>
              <a:t>представлення інтересів та позиції України на засіданнях робочих органів ЮНКТАД;</a:t>
            </a:r>
          </a:p>
          <a:p>
            <a:pPr algn="just"/>
            <a:r>
              <a:rPr lang="uk-UA" dirty="0"/>
              <a:t>співробітництво з підрозділами ЮНКТАД з метою реалізації в Україні спільних проектів у сфері розвитку малого та середнього бізнесу, імплементації міжнародних стандартів фінансової звітності, створення сприятливих умов для залучення іноземних інвестицій, реалізації конкурентної політики тощо;</a:t>
            </a:r>
          </a:p>
          <a:p>
            <a:pPr algn="just"/>
            <a:r>
              <a:rPr lang="uk-UA" dirty="0"/>
              <a:t>співробітництво з країнами, що входять до регіональної групи «</a:t>
            </a:r>
            <a:r>
              <a:rPr lang="en-US" dirty="0"/>
              <a:t>D», </a:t>
            </a:r>
            <a:r>
              <a:rPr lang="uk-UA" dirty="0"/>
              <a:t>з метою відстоювання інтересів України в рамках ЮНКТАД;</a:t>
            </a:r>
          </a:p>
          <a:p>
            <a:r>
              <a:rPr lang="uk-UA" dirty="0"/>
              <a:t>надання сприяння участі експертам з України у засіданнях Робочих груп експертів ЮНКТАД.</a:t>
            </a:r>
          </a:p>
        </p:txBody>
      </p:sp>
    </p:spTree>
    <p:extLst>
      <p:ext uri="{BB962C8B-B14F-4D97-AF65-F5344CB8AC3E}">
        <p14:creationId xmlns:p14="http://schemas.microsoft.com/office/powerpoint/2010/main" val="19148943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21FBF8-47AE-400E-B327-49FA19856C39}"/>
              </a:ext>
            </a:extLst>
          </p:cNvPr>
          <p:cNvSpPr>
            <a:spLocks noGrp="1"/>
          </p:cNvSpPr>
          <p:nvPr>
            <p:ph type="title"/>
          </p:nvPr>
        </p:nvSpPr>
        <p:spPr>
          <a:xfrm>
            <a:off x="1092200" y="4257040"/>
            <a:ext cx="10268712" cy="1318260"/>
          </a:xfrm>
        </p:spPr>
        <p:txBody>
          <a:bodyPr>
            <a:normAutofit/>
          </a:bodyPr>
          <a:lstStyle/>
          <a:p>
            <a:pPr algn="ctr"/>
            <a:r>
              <a:rPr lang="ru-RU" sz="2800" b="1" i="0" u="none" strike="noStrike" dirty="0">
                <a:solidFill>
                  <a:srgbClr val="333333"/>
                </a:solidFill>
                <a:effectLst/>
                <a:latin typeface="Times New Roman" panose="02020603050405020304" pitchFamily="18" charset="0"/>
              </a:rPr>
              <a:t>УГОДА</a:t>
            </a:r>
            <a:br>
              <a:rPr lang="ru-RU" sz="2800" dirty="0"/>
            </a:br>
            <a:r>
              <a:rPr lang="ru-RU" sz="2800" b="1" i="0" u="none" strike="noStrike" dirty="0">
                <a:solidFill>
                  <a:srgbClr val="333333"/>
                </a:solidFill>
                <a:effectLst/>
                <a:latin typeface="Times New Roman" panose="02020603050405020304" pitchFamily="18" charset="0"/>
              </a:rPr>
              <a:t>про </a:t>
            </a:r>
            <a:r>
              <a:rPr lang="ru-RU" sz="2800" b="1" i="0" u="none" strike="noStrike" dirty="0" err="1">
                <a:solidFill>
                  <a:srgbClr val="333333"/>
                </a:solidFill>
                <a:effectLst/>
                <a:latin typeface="Times New Roman" panose="02020603050405020304" pitchFamily="18" charset="0"/>
              </a:rPr>
              <a:t>пов'язані</a:t>
            </a:r>
            <a:r>
              <a:rPr lang="ru-RU" sz="2800" b="1" i="0" u="none" strike="noStrike" dirty="0">
                <a:solidFill>
                  <a:srgbClr val="333333"/>
                </a:solidFill>
                <a:effectLst/>
                <a:latin typeface="Times New Roman" panose="02020603050405020304" pitchFamily="18" charset="0"/>
              </a:rPr>
              <a:t> з </a:t>
            </a:r>
            <a:r>
              <a:rPr lang="ru-RU" sz="2800" b="1" i="0" u="none" strike="noStrike" dirty="0" err="1">
                <a:solidFill>
                  <a:srgbClr val="333333"/>
                </a:solidFill>
                <a:effectLst/>
                <a:latin typeface="Times New Roman" panose="02020603050405020304" pitchFamily="18" charset="0"/>
              </a:rPr>
              <a:t>торгівлею</a:t>
            </a:r>
            <a:r>
              <a:rPr lang="ru-RU" sz="2800" b="1" i="0" u="none" strike="noStrike" dirty="0">
                <a:solidFill>
                  <a:srgbClr val="333333"/>
                </a:solidFill>
                <a:effectLst/>
                <a:latin typeface="Times New Roman" panose="02020603050405020304" pitchFamily="18" charset="0"/>
              </a:rPr>
              <a:t> </a:t>
            </a:r>
            <a:r>
              <a:rPr lang="ru-RU" sz="2800" b="1" i="0" u="none" strike="noStrike" dirty="0" err="1">
                <a:solidFill>
                  <a:srgbClr val="333333"/>
                </a:solidFill>
                <a:effectLst/>
                <a:latin typeface="Times New Roman" panose="02020603050405020304" pitchFamily="18" charset="0"/>
              </a:rPr>
              <a:t>інвестиційні</a:t>
            </a:r>
            <a:r>
              <a:rPr lang="ru-RU" sz="2800" b="1" i="0" u="none" strike="noStrike" dirty="0">
                <a:solidFill>
                  <a:srgbClr val="333333"/>
                </a:solidFill>
                <a:effectLst/>
                <a:latin typeface="Times New Roman" panose="02020603050405020304" pitchFamily="18" charset="0"/>
              </a:rPr>
              <a:t> заходи</a:t>
            </a:r>
            <a:endParaRPr lang="uk-UA" sz="2800" dirty="0"/>
          </a:p>
        </p:txBody>
      </p:sp>
      <p:sp>
        <p:nvSpPr>
          <p:cNvPr id="3" name="Місце для вмісту 2">
            <a:extLst>
              <a:ext uri="{FF2B5EF4-FFF2-40B4-BE49-F238E27FC236}">
                <a16:creationId xmlns:a16="http://schemas.microsoft.com/office/drawing/2014/main" id="{B3CF0E29-3949-493D-8667-B070B8EAA1D3}"/>
              </a:ext>
            </a:extLst>
          </p:cNvPr>
          <p:cNvSpPr>
            <a:spLocks noGrp="1"/>
          </p:cNvSpPr>
          <p:nvPr>
            <p:ph idx="1"/>
          </p:nvPr>
        </p:nvSpPr>
        <p:spPr>
          <a:xfrm>
            <a:off x="368300" y="6134100"/>
            <a:ext cx="10687812" cy="612140"/>
          </a:xfrm>
        </p:spPr>
        <p:txBody>
          <a:bodyPr/>
          <a:lstStyle/>
          <a:p>
            <a:pPr marL="0" indent="0" algn="ctr">
              <a:buNone/>
            </a:pPr>
            <a:r>
              <a:rPr lang="en-US" dirty="0">
                <a:hlinkClick r:id="rId2"/>
              </a:rPr>
              <a:t>https://zakon.rada.gov.ua/laws/show/981_009#Text</a:t>
            </a:r>
            <a:r>
              <a:rPr lang="uk-UA" dirty="0"/>
              <a:t> </a:t>
            </a:r>
          </a:p>
        </p:txBody>
      </p:sp>
      <p:pic>
        <p:nvPicPr>
          <p:cNvPr id="5" name="Рисунок 4">
            <a:extLst>
              <a:ext uri="{FF2B5EF4-FFF2-40B4-BE49-F238E27FC236}">
                <a16:creationId xmlns:a16="http://schemas.microsoft.com/office/drawing/2014/main" id="{380EC078-A105-44C2-ADB8-C4E3414129D4}"/>
              </a:ext>
            </a:extLst>
          </p:cNvPr>
          <p:cNvPicPr>
            <a:picLocks noChangeAspect="1"/>
          </p:cNvPicPr>
          <p:nvPr/>
        </p:nvPicPr>
        <p:blipFill>
          <a:blip r:embed="rId3"/>
          <a:stretch>
            <a:fillRect/>
          </a:stretch>
        </p:blipFill>
        <p:spPr>
          <a:xfrm>
            <a:off x="613156" y="111760"/>
            <a:ext cx="9969500" cy="4128660"/>
          </a:xfrm>
          <a:prstGeom prst="rect">
            <a:avLst/>
          </a:prstGeom>
        </p:spPr>
      </p:pic>
    </p:spTree>
    <p:extLst>
      <p:ext uri="{BB962C8B-B14F-4D97-AF65-F5344CB8AC3E}">
        <p14:creationId xmlns:p14="http://schemas.microsoft.com/office/powerpoint/2010/main" val="2839977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723D9D6A-C732-4029-9666-782C4899C27B}"/>
              </a:ext>
            </a:extLst>
          </p:cNvPr>
          <p:cNvPicPr>
            <a:picLocks noGrp="1" noChangeAspect="1"/>
          </p:cNvPicPr>
          <p:nvPr>
            <p:ph idx="1"/>
          </p:nvPr>
        </p:nvPicPr>
        <p:blipFill>
          <a:blip r:embed="rId2"/>
          <a:stretch>
            <a:fillRect/>
          </a:stretch>
        </p:blipFill>
        <p:spPr>
          <a:xfrm>
            <a:off x="543940" y="386822"/>
            <a:ext cx="8202171" cy="2695950"/>
          </a:xfrm>
        </p:spPr>
      </p:pic>
      <p:pic>
        <p:nvPicPr>
          <p:cNvPr id="7" name="Рисунок 6">
            <a:extLst>
              <a:ext uri="{FF2B5EF4-FFF2-40B4-BE49-F238E27FC236}">
                <a16:creationId xmlns:a16="http://schemas.microsoft.com/office/drawing/2014/main" id="{0A8BF1D3-FB33-4532-B2A9-3435F5932A1C}"/>
              </a:ext>
            </a:extLst>
          </p:cNvPr>
          <p:cNvPicPr>
            <a:picLocks noChangeAspect="1"/>
          </p:cNvPicPr>
          <p:nvPr/>
        </p:nvPicPr>
        <p:blipFill>
          <a:blip r:embed="rId3"/>
          <a:stretch>
            <a:fillRect/>
          </a:stretch>
        </p:blipFill>
        <p:spPr>
          <a:xfrm>
            <a:off x="280433" y="4873724"/>
            <a:ext cx="7973538" cy="1857634"/>
          </a:xfrm>
          <a:prstGeom prst="rect">
            <a:avLst/>
          </a:prstGeom>
        </p:spPr>
      </p:pic>
      <p:pic>
        <p:nvPicPr>
          <p:cNvPr id="9" name="Рисунок 8">
            <a:extLst>
              <a:ext uri="{FF2B5EF4-FFF2-40B4-BE49-F238E27FC236}">
                <a16:creationId xmlns:a16="http://schemas.microsoft.com/office/drawing/2014/main" id="{C16359C7-AF8C-4765-9A43-F5D63508B10B}"/>
              </a:ext>
            </a:extLst>
          </p:cNvPr>
          <p:cNvPicPr>
            <a:picLocks noChangeAspect="1"/>
          </p:cNvPicPr>
          <p:nvPr/>
        </p:nvPicPr>
        <p:blipFill>
          <a:blip r:embed="rId4"/>
          <a:stretch>
            <a:fillRect/>
          </a:stretch>
        </p:blipFill>
        <p:spPr>
          <a:xfrm>
            <a:off x="3594478" y="3082775"/>
            <a:ext cx="7582958" cy="1790949"/>
          </a:xfrm>
          <a:prstGeom prst="rect">
            <a:avLst/>
          </a:prstGeom>
        </p:spPr>
      </p:pic>
    </p:spTree>
    <p:extLst>
      <p:ext uri="{BB962C8B-B14F-4D97-AF65-F5344CB8AC3E}">
        <p14:creationId xmlns:p14="http://schemas.microsoft.com/office/powerpoint/2010/main" val="725149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1E6FEE87-C677-4B2D-AFB3-A124B5C07410}"/>
              </a:ext>
            </a:extLst>
          </p:cNvPr>
          <p:cNvPicPr>
            <a:picLocks noGrp="1" noChangeAspect="1"/>
          </p:cNvPicPr>
          <p:nvPr>
            <p:ph idx="1"/>
          </p:nvPr>
        </p:nvPicPr>
        <p:blipFill>
          <a:blip r:embed="rId2"/>
          <a:stretch>
            <a:fillRect/>
          </a:stretch>
        </p:blipFill>
        <p:spPr>
          <a:xfrm>
            <a:off x="2090059" y="106967"/>
            <a:ext cx="7004956" cy="6644069"/>
          </a:xfrm>
        </p:spPr>
      </p:pic>
    </p:spTree>
    <p:extLst>
      <p:ext uri="{BB962C8B-B14F-4D97-AF65-F5344CB8AC3E}">
        <p14:creationId xmlns:p14="http://schemas.microsoft.com/office/powerpoint/2010/main" val="3926238159"/>
      </p:ext>
    </p:extLst>
  </p:cSld>
  <p:clrMapOvr>
    <a:masterClrMapping/>
  </p:clrMapOvr>
</p:sld>
</file>

<file path=ppt/theme/theme1.xml><?xml version="1.0" encoding="utf-8"?>
<a:theme xmlns:a="http://schemas.openxmlformats.org/drawingml/2006/main" name="Краєвид">
  <a:themeElements>
    <a:clrScheme name="Краєвид">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Настроювані 7">
      <a:majorFont>
        <a:latin typeface="Cambria"/>
        <a:ea typeface=""/>
        <a:cs typeface=""/>
      </a:majorFont>
      <a:minorFont>
        <a:latin typeface="Cambria"/>
        <a:ea typeface=""/>
        <a:cs typeface=""/>
      </a:minorFont>
    </a:fontScheme>
    <a:fmtScheme name="Краєвид">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Краєвид</Template>
  <TotalTime>462</TotalTime>
  <Words>5656</Words>
  <Application>Microsoft Office PowerPoint</Application>
  <PresentationFormat>Широкий екран</PresentationFormat>
  <Paragraphs>204</Paragraphs>
  <Slides>71</Slides>
  <Notes>3</Notes>
  <HiddenSlides>0</HiddenSlides>
  <MMClips>0</MMClips>
  <ScaleCrop>false</ScaleCrop>
  <HeadingPairs>
    <vt:vector size="6" baseType="variant">
      <vt:variant>
        <vt:lpstr>Використані шрифти</vt:lpstr>
      </vt:variant>
      <vt:variant>
        <vt:i4>9</vt:i4>
      </vt:variant>
      <vt:variant>
        <vt:lpstr>Тема</vt:lpstr>
      </vt:variant>
      <vt:variant>
        <vt:i4>1</vt:i4>
      </vt:variant>
      <vt:variant>
        <vt:lpstr>Заголовки слайдів</vt:lpstr>
      </vt:variant>
      <vt:variant>
        <vt:i4>71</vt:i4>
      </vt:variant>
    </vt:vector>
  </HeadingPairs>
  <TitlesOfParts>
    <vt:vector size="81" baseType="lpstr">
      <vt:lpstr>Arial</vt:lpstr>
      <vt:lpstr>Calibri</vt:lpstr>
      <vt:lpstr>Cambria</vt:lpstr>
      <vt:lpstr>Lora</vt:lpstr>
      <vt:lpstr>Montserrat</vt:lpstr>
      <vt:lpstr>Open Sans</vt:lpstr>
      <vt:lpstr>Roboto</vt:lpstr>
      <vt:lpstr>Times New Roman</vt:lpstr>
      <vt:lpstr>Wingdings 2</vt:lpstr>
      <vt:lpstr>Краєвид</vt:lpstr>
      <vt:lpstr>Форми та методи міжнародно-правового регулювання інвестиційної діяльності</vt:lpstr>
      <vt:lpstr>План</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Форми та методи державного управління міжнародною інвестиційною діяльністю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Форми стимулювання іноземної інвестиційної діяльності</vt:lpstr>
      <vt:lpstr>Уникнення подвійного оподаткування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Інституційне регулювання інвестиційної діяльності</vt:lpstr>
      <vt:lpstr>Презентація PowerPoint</vt:lpstr>
      <vt:lpstr>Регулювання інвестиційної діяльності державою здійснюється через комплекс заходів та з використанням широкого переліку методів державного регулювання</vt:lpstr>
      <vt:lpstr>Закони і нормативно-правові акти</vt:lpstr>
      <vt:lpstr>Асигнування і дотації з Державного і місцевих бюджетів</vt:lpstr>
      <vt:lpstr>Ціноутворення</vt:lpstr>
      <vt:lpstr>Податки і податкові пільги</vt:lpstr>
      <vt:lpstr>Відсотки за кредит і державні гарантії</vt:lpstr>
      <vt:lpstr>Державні замовлення і закупівлі</vt:lpstr>
      <vt:lpstr>Мито і митні збори</vt:lpstr>
      <vt:lpstr>Презентація PowerPoint</vt:lpstr>
      <vt:lpstr>Презентація PowerPoint</vt:lpstr>
      <vt:lpstr>Ліцензії і квоти</vt:lpstr>
      <vt:lpstr>Презентація PowerPoint</vt:lpstr>
      <vt:lpstr>Підтримка інфраструктурних утворень</vt:lpstr>
      <vt:lpstr>Розробка та реалізація державних і цільових комплексних програм</vt:lpstr>
      <vt:lpstr>Презентація PowerPoint</vt:lpstr>
      <vt:lpstr>Презентація PowerPoint</vt:lpstr>
      <vt:lpstr>Презентація PowerPoint</vt:lpstr>
      <vt:lpstr>Презентація PowerPoint</vt:lpstr>
      <vt:lpstr>Договірні відносини в процесі реалізації проєктів</vt:lpstr>
      <vt:lpstr>Презентація PowerPoint</vt:lpstr>
      <vt:lpstr>Презентація PowerPoint</vt:lpstr>
      <vt:lpstr>Презентація PowerPoint</vt:lpstr>
      <vt:lpstr>Види інвестиційних договорів</vt:lpstr>
      <vt:lpstr>Презентація PowerPoint</vt:lpstr>
      <vt:lpstr>Презентація PowerPoint</vt:lpstr>
      <vt:lpstr>Презентація PowerPoint</vt:lpstr>
      <vt:lpstr>Презентація PowerPoint</vt:lpstr>
      <vt:lpstr>УГОДА про пов'язані з торгівлею інвестиційні заходи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Форми та методи міжнародно-правового регулювання інвестиційної діяльності</dc:title>
  <dc:creator>Admin</dc:creator>
  <cp:lastModifiedBy>Admin</cp:lastModifiedBy>
  <cp:revision>64</cp:revision>
  <dcterms:created xsi:type="dcterms:W3CDTF">2024-04-08T06:27:28Z</dcterms:created>
  <dcterms:modified xsi:type="dcterms:W3CDTF">2024-04-10T08:23:47Z</dcterms:modified>
</cp:coreProperties>
</file>