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ppt/theme/themeOverride9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6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3" r:id="rId16"/>
    <p:sldId id="270" r:id="rId17"/>
    <p:sldId id="271" r:id="rId18"/>
    <p:sldId id="272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</p:sldIdLst>
  <p:sldSz cx="9144000" cy="6858000" type="screen4x3"/>
  <p:notesSz cx="6858000" cy="9947275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EF226C-2CD4-4C01-8FB9-1796F012131F}" type="datetimeFigureOut">
              <a:rPr lang="uk-UA" smtClean="0"/>
              <a:pPr/>
              <a:t>05.02.2022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B64031-8C88-4E6A-9BA5-BFC2FB96A077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112849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17" name="Пі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uk-UA" smtClean="0"/>
              <a:t>Зразок підзаголовка</a:t>
            </a:r>
            <a:endParaRPr lang="en-US"/>
          </a:p>
        </p:txBody>
      </p:sp>
      <p:sp>
        <p:nvSpPr>
          <p:cNvPr id="4" name="Місце для дати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9124CD-8582-42CD-B8B2-187987D50E9F}" type="datetimeFigureOut">
              <a:rPr lang="uk-UA"/>
              <a:pPr>
                <a:defRPr/>
              </a:pPr>
              <a:t>05.02.2022</a:t>
            </a:fld>
            <a:endParaRPr lang="uk-UA"/>
          </a:p>
        </p:txBody>
      </p:sp>
      <p:sp>
        <p:nvSpPr>
          <p:cNvPr id="5" name="Місце для нижнього колонтитула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Місце для номера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C1E772"/>
                </a:solidFill>
              </a:defRPr>
            </a:lvl1pPr>
          </a:lstStyle>
          <a:p>
            <a:pPr>
              <a:defRPr/>
            </a:pPr>
            <a:fld id="{A4C496AA-E9C2-4D58-B2B1-68DDCDB13861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4" name="Місце для дати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169680-3597-46EB-895D-10174C03FE27}" type="datetimeFigureOut">
              <a:rPr lang="uk-UA"/>
              <a:pPr>
                <a:defRPr/>
              </a:pPr>
              <a:t>05.02.2022</a:t>
            </a:fld>
            <a:endParaRPr lang="uk-UA"/>
          </a:p>
        </p:txBody>
      </p:sp>
      <p:sp>
        <p:nvSpPr>
          <p:cNvPr id="5" name="Місце для нижнього колонтитула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Місце для номера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95103A-0E2D-43F8-B5D9-8452EF494AE7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4" name="Місце для дати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EFEF21-463F-4AC4-B176-831D82B74B22}" type="datetimeFigureOut">
              <a:rPr lang="uk-UA"/>
              <a:pPr>
                <a:defRPr/>
              </a:pPr>
              <a:t>05.02.2022</a:t>
            </a:fld>
            <a:endParaRPr lang="uk-UA"/>
          </a:p>
        </p:txBody>
      </p:sp>
      <p:sp>
        <p:nvSpPr>
          <p:cNvPr id="5" name="Місце для нижнього колонтитула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Місце для номера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F8E79E-4B3A-4D2D-8C9C-93597CA65BAF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4" name="Місце для дати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D9D5AF-2CA3-453C-AC70-4448D8CB9B66}" type="datetimeFigureOut">
              <a:rPr lang="uk-UA"/>
              <a:pPr>
                <a:defRPr/>
              </a:pPr>
              <a:t>05.02.2022</a:t>
            </a:fld>
            <a:endParaRPr lang="uk-UA"/>
          </a:p>
        </p:txBody>
      </p:sp>
      <p:sp>
        <p:nvSpPr>
          <p:cNvPr id="5" name="Місце для нижнього колонтитула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Місце для номера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94DDBA-2EC3-4502-BAB7-713C3C011452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DF89F-0B55-4E0E-ABA1-7CBF813C78D8}" type="datetimeFigureOut">
              <a:rPr lang="uk-UA"/>
              <a:pPr>
                <a:defRPr/>
              </a:pPr>
              <a:t>05.02.2022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C1E772"/>
                </a:solidFill>
              </a:defRPr>
            </a:lvl1pPr>
          </a:lstStyle>
          <a:p>
            <a:pPr>
              <a:defRPr/>
            </a:pPr>
            <a:fld id="{B813D6DF-E345-4264-828E-E9347CCD9704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5" name="Місце для дати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9D0453-C6D3-40E1-985D-8D5C775BA638}" type="datetimeFigureOut">
              <a:rPr lang="uk-UA"/>
              <a:pPr>
                <a:defRPr/>
              </a:pPr>
              <a:t>05.02.2022</a:t>
            </a:fld>
            <a:endParaRPr lang="uk-UA"/>
          </a:p>
        </p:txBody>
      </p:sp>
      <p:sp>
        <p:nvSpPr>
          <p:cNvPr id="6" name="Місце для нижнього колонтитула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Місце для номера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0E3092-A760-4165-A6B7-240F1FABB516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вмісту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7" name="Місце для дати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1140B-7BD0-435F-A286-92CA8097B153}" type="datetimeFigureOut">
              <a:rPr lang="uk-UA"/>
              <a:pPr>
                <a:defRPr/>
              </a:pPr>
              <a:t>05.02.2022</a:t>
            </a:fld>
            <a:endParaRPr lang="uk-UA"/>
          </a:p>
        </p:txBody>
      </p:sp>
      <p:sp>
        <p:nvSpPr>
          <p:cNvPr id="8" name="Місце для нижнього колонтитула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9" name="Місце для номера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6C7627-5AC0-40E6-B641-15ABFECEBCF7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дати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A147F7-C44D-44CD-A4D8-06D574DF8AFA}" type="datetimeFigureOut">
              <a:rPr lang="uk-UA"/>
              <a:pPr>
                <a:defRPr/>
              </a:pPr>
              <a:t>05.02.2022</a:t>
            </a:fld>
            <a:endParaRPr lang="uk-UA"/>
          </a:p>
        </p:txBody>
      </p:sp>
      <p:sp>
        <p:nvSpPr>
          <p:cNvPr id="4" name="Місце для нижнього колонтитула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" name="Місце для номера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5F92F0-CE56-4960-AA5B-423950C89816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DC16D6-EAB3-4F63-BAC9-605E737EF11B}" type="datetimeFigureOut">
              <a:rPr lang="uk-UA"/>
              <a:pPr>
                <a:defRPr/>
              </a:pPr>
              <a:t>05.02.2022</a:t>
            </a:fld>
            <a:endParaRPr lang="uk-UA"/>
          </a:p>
        </p:txBody>
      </p:sp>
      <p:sp>
        <p:nvSpPr>
          <p:cNvPr id="3" name="Місце для нижнього колонтитула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4" name="Місце для номера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B172A9-83C1-452E-9985-56982CEF7F4B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5" name="Місце для дати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E1D83B-C1DD-452D-AB3C-F0B7923F0448}" type="datetimeFigureOut">
              <a:rPr lang="uk-UA"/>
              <a:pPr>
                <a:defRPr/>
              </a:pPr>
              <a:t>05.02.2022</a:t>
            </a:fld>
            <a:endParaRPr lang="uk-UA"/>
          </a:p>
        </p:txBody>
      </p:sp>
      <p:sp>
        <p:nvSpPr>
          <p:cNvPr id="6" name="Місце для нижнього колонтитула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Місце для номера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5F1A07-1545-472A-8ACA-1D0ECD924716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кутник з одним вирізаним округленим кутом 13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кутний трикутник 14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олілінія 15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олілінія 16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uk-UA" noProof="0" smtClean="0"/>
              <a:t>Клацніть піктограму, щоб додати зображення</a:t>
            </a:r>
            <a:endParaRPr lang="en-US" noProof="0" dirty="0"/>
          </a:p>
        </p:txBody>
      </p:sp>
      <p:sp>
        <p:nvSpPr>
          <p:cNvPr id="9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88DDD6-54AE-4D4C-B587-3A6F5CCFC7A2}" type="datetimeFigureOut">
              <a:rPr lang="uk-UA"/>
              <a:pPr>
                <a:defRPr/>
              </a:pPr>
              <a:t>05.02.2022</a:t>
            </a:fld>
            <a:endParaRPr lang="uk-UA"/>
          </a:p>
        </p:txBody>
      </p:sp>
      <p:sp>
        <p:nvSpPr>
          <p:cNvPr id="10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11" name="Місце для номера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2D0A359-79C8-44B2-9884-21E3B9A10A3F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40000"/>
                <a:lumOff val="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іліні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оліліні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Місце для заголовка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uk-UA" smtClean="0"/>
              <a:t>Зразок заголовка</a:t>
            </a:r>
            <a:endParaRPr lang="en-US" smtClean="0"/>
          </a:p>
        </p:txBody>
      </p:sp>
      <p:sp>
        <p:nvSpPr>
          <p:cNvPr id="1029" name="Місце для тексту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smtClean="0"/>
          </a:p>
        </p:txBody>
      </p:sp>
      <p:sp>
        <p:nvSpPr>
          <p:cNvPr id="10" name="Місце для дати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D8D210D-8B6C-4ED7-B097-8E192FD3D792}" type="datetimeFigureOut">
              <a:rPr lang="uk-UA"/>
              <a:pPr>
                <a:defRPr/>
              </a:pPr>
              <a:t>05.02.2022</a:t>
            </a:fld>
            <a:endParaRPr lang="uk-UA"/>
          </a:p>
        </p:txBody>
      </p:sp>
      <p:sp>
        <p:nvSpPr>
          <p:cNvPr id="22" name="Місце для нижнього колонтитула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18" name="Місце для номера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3B3A2A"/>
                </a:solidFill>
                <a:latin typeface="Constantia" pitchFamily="18" charset="0"/>
              </a:defRPr>
            </a:lvl1pPr>
          </a:lstStyle>
          <a:p>
            <a:pPr>
              <a:defRPr/>
            </a:pPr>
            <a:fld id="{0676A5D3-583A-4FE1-83C5-71148DD8EF51}" type="slidenum">
              <a:rPr lang="uk-UA"/>
              <a:pPr>
                <a:defRPr/>
              </a:pPr>
              <a:t>‹#›</a:t>
            </a:fld>
            <a:endParaRPr lang="uk-UA"/>
          </a:p>
        </p:txBody>
      </p:sp>
      <p:grpSp>
        <p:nvGrpSpPr>
          <p:cNvPr id="2" name="Групувати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іліні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3" name="Поліліні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9C007F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9C007F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68007F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3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2420888"/>
            <a:ext cx="7918648" cy="3672407"/>
          </a:xfrm>
        </p:spPr>
        <p:txBody>
          <a:bodyPr>
            <a:noAutofit/>
          </a:bodyPr>
          <a:lstStyle/>
          <a:p>
            <a:pPr algn="ctr" eaLnBrk="1" hangingPunct="1"/>
            <a:r>
              <a:rPr lang="uk-UA" sz="4800" i="1" dirty="0">
                <a:solidFill>
                  <a:schemeClr val="bg1"/>
                </a:solidFill>
                <a:effectLst/>
                <a:latin typeface="Bookman Old Style" panose="02050604050505020204" pitchFamily="18" charset="0"/>
              </a:rPr>
              <a:t>ТЕМА </a:t>
            </a:r>
            <a:r>
              <a:rPr lang="ru-RU" sz="4800" i="1" dirty="0">
                <a:solidFill>
                  <a:schemeClr val="bg1"/>
                </a:solidFill>
                <a:effectLst/>
                <a:latin typeface="Bookman Old Style" panose="02050604050505020204" pitchFamily="18" charset="0"/>
              </a:rPr>
              <a:t>1</a:t>
            </a:r>
            <a:r>
              <a:rPr lang="uk-UA" sz="4800" i="1" dirty="0">
                <a:solidFill>
                  <a:schemeClr val="bg1"/>
                </a:solidFill>
                <a:effectLst/>
                <a:latin typeface="Bookman Old Style" panose="02050604050505020204" pitchFamily="18" charset="0"/>
              </a:rPr>
              <a:t>. СТРАТЕГІЧНИЙ АНАЛІЗ: ЗМІСТОВНЕ НАПОВНЕННЯ, ОСНОВНІ ЕТАПИ </a:t>
            </a:r>
            <a:r>
              <a:rPr lang="ru-RU" sz="4800" i="1" dirty="0">
                <a:solidFill>
                  <a:schemeClr val="bg1"/>
                </a:solidFill>
                <a:effectLst/>
                <a:latin typeface="Bookman Old Style" panose="02050604050505020204" pitchFamily="18" charset="0"/>
              </a:rPr>
              <a:t>ЗДІЙСНЕ</a:t>
            </a:r>
            <a:r>
              <a:rPr lang="uk-UA" sz="4800" i="1" dirty="0">
                <a:solidFill>
                  <a:schemeClr val="bg1"/>
                </a:solidFill>
                <a:effectLst/>
                <a:latin typeface="Bookman Old Style" panose="02050604050505020204" pitchFamily="18" charset="0"/>
              </a:rPr>
              <a:t>ННЯ</a:t>
            </a:r>
            <a:r>
              <a:rPr lang="uk-UA" sz="4800" dirty="0">
                <a:solidFill>
                  <a:schemeClr val="bg1"/>
                </a:solidFill>
                <a:effectLst/>
                <a:latin typeface="Bookman Old Style" panose="02050604050505020204" pitchFamily="18" charset="0"/>
              </a:rPr>
              <a:t/>
            </a:r>
            <a:br>
              <a:rPr lang="uk-UA" sz="4800" dirty="0">
                <a:solidFill>
                  <a:schemeClr val="bg1"/>
                </a:solidFill>
                <a:effectLst/>
                <a:latin typeface="Bookman Old Style" panose="02050604050505020204" pitchFamily="18" charset="0"/>
              </a:rPr>
            </a:br>
            <a:endParaRPr lang="uk-UA" sz="4800" dirty="0">
              <a:solidFill>
                <a:schemeClr val="bg1"/>
              </a:solidFill>
              <a:latin typeface="Bookman Old Style" panose="020506040505050202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877295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1340768"/>
            <a:ext cx="7854696" cy="1752600"/>
          </a:xfrm>
        </p:spPr>
        <p:txBody>
          <a:bodyPr/>
          <a:lstStyle/>
          <a:p>
            <a:pPr algn="just"/>
            <a:r>
              <a:rPr lang="ru-RU" sz="32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Отже</a:t>
            </a:r>
            <a:r>
              <a:rPr lang="ru-RU" sz="32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стратегічне</a:t>
            </a:r>
            <a:r>
              <a:rPr lang="ru-RU" sz="32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управління</a:t>
            </a:r>
            <a:r>
              <a:rPr lang="ru-RU" sz="32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спрямоване</a:t>
            </a:r>
            <a:r>
              <a:rPr lang="ru-RU" sz="32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</a:t>
            </a:r>
            <a:r>
              <a:rPr lang="ru-RU" sz="32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створення</a:t>
            </a:r>
            <a:r>
              <a:rPr lang="ru-RU" sz="32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конкурентних</a:t>
            </a:r>
            <a:r>
              <a:rPr lang="ru-RU" sz="32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переваг</a:t>
            </a:r>
            <a:r>
              <a:rPr lang="ru-RU" sz="32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підприємства</a:t>
            </a:r>
            <a:r>
              <a:rPr lang="ru-RU" sz="32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sz="32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отримання</a:t>
            </a:r>
            <a:r>
              <a:rPr lang="ru-RU" sz="32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певної</a:t>
            </a:r>
            <a:r>
              <a:rPr lang="ru-RU" sz="32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ринкової</a:t>
            </a:r>
            <a:r>
              <a:rPr lang="ru-RU" sz="32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позиції</a:t>
            </a:r>
            <a:r>
              <a:rPr lang="ru-RU" sz="32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які</a:t>
            </a:r>
            <a:r>
              <a:rPr lang="ru-RU" sz="32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забезпечать</a:t>
            </a:r>
            <a:r>
              <a:rPr lang="ru-RU" sz="32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майбутню</a:t>
            </a:r>
            <a:r>
              <a:rPr lang="ru-RU" sz="32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життєздатність</a:t>
            </a:r>
            <a:r>
              <a:rPr lang="ru-RU" sz="32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32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розвиток</a:t>
            </a:r>
            <a:r>
              <a:rPr lang="ru-RU" sz="32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підприємства</a:t>
            </a:r>
            <a:r>
              <a:rPr lang="ru-RU" sz="32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z="3200" dirty="0">
              <a:solidFill>
                <a:srgbClr val="000000"/>
              </a:solidFill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58524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40000"/>
                <a:lumOff val="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1484784"/>
            <a:ext cx="7854696" cy="1752600"/>
          </a:xfrm>
        </p:spPr>
        <p:txBody>
          <a:bodyPr/>
          <a:lstStyle/>
          <a:p>
            <a:pPr algn="just"/>
            <a:r>
              <a:rPr lang="uk-UA" sz="3200" b="1" dirty="0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Стратегічно </a:t>
            </a:r>
            <a:r>
              <a:rPr lang="uk-UA" sz="3200" b="1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орієнтоване підприємство </a:t>
            </a:r>
            <a:r>
              <a:rPr lang="uk-UA" sz="32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це підприємство, власник і менеджери якого мають стратегічне мислення, здатні розробляти та використовувати інтегровану систему стратегічних цілей і завдань.</a:t>
            </a:r>
          </a:p>
          <a:p>
            <a:pPr algn="just"/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06761836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40000"/>
                <a:lumOff val="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1340768"/>
            <a:ext cx="7854696" cy="1752600"/>
          </a:xfrm>
        </p:spPr>
        <p:txBody>
          <a:bodyPr/>
          <a:lstStyle/>
          <a:p>
            <a:pPr algn="just"/>
            <a:r>
              <a:rPr lang="uk-UA" sz="32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 </a:t>
            </a:r>
            <a:r>
              <a:rPr lang="uk-UA" sz="3200" b="1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стратегією</a:t>
            </a:r>
            <a:r>
              <a:rPr lang="uk-UA" sz="32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підприємства слід розуміти процес формування перспективних орієнтирів діяльності </a:t>
            </a:r>
            <a:r>
              <a:rPr lang="uk-UA" sz="3200" dirty="0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підприємст</a:t>
            </a:r>
            <a:r>
              <a:rPr lang="uk-UA" sz="32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</a:t>
            </a:r>
            <a:r>
              <a:rPr lang="uk-UA" sz="3200" dirty="0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 </a:t>
            </a:r>
            <a:r>
              <a:rPr lang="uk-UA" sz="32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шляхом визначення якісно нових цілей на основі оцінювання його потенційних можливостей і прогнозування розвитку зовнішнього середовища.</a:t>
            </a:r>
          </a:p>
          <a:p>
            <a:pPr algn="just"/>
            <a:r>
              <a:rPr lang="ru-RU" sz="32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uk-UA" sz="3200" dirty="0">
              <a:solidFill>
                <a:srgbClr val="000000"/>
              </a:solidFill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7345449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827584" y="26285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6595232"/>
              </p:ext>
            </p:extLst>
          </p:nvPr>
        </p:nvGraphicFramePr>
        <p:xfrm>
          <a:off x="2195736" y="112855"/>
          <a:ext cx="5256584" cy="58655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187" name="Picture" r:id="rId3" imgW="4684776" imgH="5234940" progId="Word.Picture.8">
                  <p:embed/>
                </p:oleObj>
              </mc:Choice>
              <mc:Fallback>
                <p:oleObj name="Picture" r:id="rId3" imgW="4684776" imgH="5234940" progId="Word.Picture.8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736" y="112855"/>
                        <a:ext cx="5256584" cy="586557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1907704" y="6240947"/>
            <a:ext cx="59046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i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Рис. 1.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 </a:t>
            </a:r>
            <a:r>
              <a:rPr lang="ru-RU" i="1" dirty="0" err="1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Класифікація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ru-RU" i="1" dirty="0" err="1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стратегій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ru-RU" i="1" dirty="0" err="1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підприємства</a:t>
            </a:r>
            <a:endParaRPr lang="uk-UA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58812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40000"/>
                <a:lumOff val="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27584" y="1844824"/>
            <a:ext cx="7704856" cy="3750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just">
              <a:lnSpc>
                <a:spcPct val="107000"/>
              </a:lnSpc>
              <a:spcAft>
                <a:spcPts val="1000"/>
              </a:spcAft>
            </a:pP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Стратегічний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план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представляє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собою документ,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який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наочно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показує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встановлені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підприємством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стратегічні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цілі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його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діяльності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визначає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механізм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їх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впровадження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поточну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діяльність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підприємства</a:t>
            </a:r>
            <a:r>
              <a:rPr lang="ru-RU" sz="3200" spc="30" dirty="0" smtClean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z="3200" dirty="0">
              <a:solidFill>
                <a:schemeClr val="bg1"/>
              </a:solidFill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51306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40000"/>
                <a:lumOff val="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55576" y="332656"/>
            <a:ext cx="7776864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Стратегічний</a:t>
            </a:r>
            <a:r>
              <a:rPr lang="ru-RU" sz="3200" b="1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 план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 є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кінцевим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 продуктом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роботи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аналітиків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 та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менеджерів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. У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деяких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 великих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зарубіжних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компаніях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, документ,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що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містить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стратегічний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 план на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майбутній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рік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,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готується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завчасно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 та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розповсюджується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серед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менеджерів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 та персоналу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всіх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організаційних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рівнів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управління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, в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інших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компаніях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цей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 план не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розповсюджується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 так широко, але є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доступним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 для </a:t>
            </a:r>
            <a:r>
              <a:rPr lang="ru-RU" sz="3200" spc="30" dirty="0" err="1" smtClean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аналітиків</a:t>
            </a:r>
            <a:endParaRPr lang="uk-UA" sz="3200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64790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27584" y="476672"/>
            <a:ext cx="7776864" cy="56018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just">
              <a:lnSpc>
                <a:spcPct val="107000"/>
              </a:lnSpc>
              <a:spcAft>
                <a:spcPts val="1000"/>
              </a:spcAft>
            </a:pP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Формування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стратегічного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плану є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складним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творчим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процесом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який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потребує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високої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кваліфікації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обізнаності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виконавців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Обґрунтованість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розробки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стратегічного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плану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залежить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об’єктивних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факторів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наявність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необхідної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інформації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стосовно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зовнішнього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оточення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кон’юнктури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ринків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з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якими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співпрацює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підприємство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конкурентного статусу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підприємства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ефективності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його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господарювання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інше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та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суб’єктивних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факторів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знань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вмінь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навичок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виконавців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команди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менеджерів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вищого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рівня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керівництва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їх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“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чуття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” ринку та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змін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що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очікуються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endParaRPr lang="uk-UA" sz="2400" dirty="0">
              <a:solidFill>
                <a:schemeClr val="bg1"/>
              </a:solidFill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4793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55576" y="980728"/>
            <a:ext cx="7848872" cy="52195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just">
              <a:lnSpc>
                <a:spcPct val="107000"/>
              </a:lnSpc>
              <a:spcAft>
                <a:spcPts val="1000"/>
              </a:spcAft>
            </a:pP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Процес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формування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стратегічного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плану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починається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визначення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підходів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на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основі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яких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він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може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бути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розроблений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В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основі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стратегічного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планування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виділяють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uk-UA" sz="3200" dirty="0">
              <a:solidFill>
                <a:schemeClr val="bg1"/>
              </a:solidFill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42900" algn="just">
              <a:lnSpc>
                <a:spcPct val="107000"/>
              </a:lnSpc>
              <a:spcAft>
                <a:spcPts val="1000"/>
              </a:spcAft>
            </a:pP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планування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“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досягнутого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”;</a:t>
            </a:r>
            <a:endParaRPr lang="uk-UA" sz="3200" dirty="0">
              <a:solidFill>
                <a:schemeClr val="bg1"/>
              </a:solidFill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42900" algn="just">
              <a:lnSpc>
                <a:spcPct val="107000"/>
              </a:lnSpc>
              <a:spcAft>
                <a:spcPts val="1000"/>
              </a:spcAft>
            </a:pP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оптимізаційний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план;</a:t>
            </a:r>
            <a:endParaRPr lang="uk-UA" sz="3200" dirty="0">
              <a:solidFill>
                <a:schemeClr val="bg1"/>
              </a:solidFill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42900" algn="just">
              <a:lnSpc>
                <a:spcPct val="107000"/>
              </a:lnSpc>
              <a:spcAft>
                <a:spcPts val="1000"/>
              </a:spcAft>
            </a:pP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адаптаційний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план.</a:t>
            </a:r>
            <a:endParaRPr lang="uk-UA" sz="3200" dirty="0">
              <a:solidFill>
                <a:schemeClr val="bg1"/>
              </a:solidFill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08249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11560" y="188640"/>
            <a:ext cx="7920880" cy="64156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just">
              <a:lnSpc>
                <a:spcPct val="107000"/>
              </a:lnSpc>
              <a:spcAft>
                <a:spcPts val="1000"/>
              </a:spcAft>
            </a:pPr>
            <a:r>
              <a:rPr lang="ru-RU" sz="3200" b="1" i="1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Планування</a:t>
            </a:r>
            <a:r>
              <a:rPr lang="ru-RU" sz="3200" b="1" i="1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“</a:t>
            </a:r>
            <a:r>
              <a:rPr lang="ru-RU" sz="3200" b="1" i="1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</a:t>
            </a:r>
            <a:r>
              <a:rPr lang="ru-RU" sz="3200" b="1" i="1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i="1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досягнутого</a:t>
            </a:r>
            <a:r>
              <a:rPr lang="ru-RU" sz="3200" b="1" i="1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”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спрямовується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досягнення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низки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бажаних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цілком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реальних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цілей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Зміни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стратегії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чи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організаційної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структури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при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цьому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розглядаються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як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небажані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оскільки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вони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можуть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розбалансувати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механізм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функціонування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фірми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При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застосуванні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процесі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формування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стратегічного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плану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підходу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“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досягнутого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” </a:t>
            </a:r>
            <a:r>
              <a:rPr lang="ru-RU" sz="3200" u="sng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мінімізуються</a:t>
            </a:r>
            <a:r>
              <a:rPr lang="ru-RU" sz="3200" u="sng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u="sng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витрати</a:t>
            </a:r>
            <a:r>
              <a:rPr lang="ru-RU" sz="3200" u="sng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</a:t>
            </a:r>
            <a:r>
              <a:rPr lang="ru-RU" sz="3200" u="sng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його</a:t>
            </a:r>
            <a:r>
              <a:rPr lang="ru-RU" sz="3200" u="sng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u="sng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формування</a:t>
            </a:r>
            <a:r>
              <a:rPr lang="ru-RU" sz="3200" u="sng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3200" u="sng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реалізацію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z="3200" dirty="0">
              <a:solidFill>
                <a:schemeClr val="bg1"/>
              </a:solidFill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18887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55576" y="188640"/>
            <a:ext cx="7920880" cy="64156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just">
              <a:lnSpc>
                <a:spcPct val="107000"/>
              </a:lnSpc>
              <a:spcAft>
                <a:spcPts val="1000"/>
              </a:spcAft>
            </a:pPr>
            <a:r>
              <a:rPr lang="ru-RU" sz="3200" b="1" i="1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Оптимізаційний</a:t>
            </a:r>
            <a:r>
              <a:rPr lang="ru-RU" sz="3200" b="1" i="1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план</a:t>
            </a:r>
            <a:r>
              <a:rPr lang="ru-RU" sz="32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формується</a:t>
            </a:r>
            <a:r>
              <a:rPr lang="ru-RU" sz="32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 межах </a:t>
            </a:r>
            <a:r>
              <a:rPr lang="ru-RU" sz="32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раціонального</a:t>
            </a:r>
            <a:r>
              <a:rPr lang="ru-RU" sz="32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підходу</a:t>
            </a:r>
            <a:r>
              <a:rPr lang="ru-RU" sz="32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sz="32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опирається</a:t>
            </a:r>
            <a:r>
              <a:rPr lang="ru-RU" sz="32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</a:t>
            </a:r>
            <a:r>
              <a:rPr lang="ru-RU" sz="32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використання</a:t>
            </a:r>
            <a:r>
              <a:rPr lang="ru-RU" sz="32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економіко</a:t>
            </a:r>
            <a:r>
              <a:rPr lang="ru-RU" sz="32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ru-RU" sz="32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математичних</a:t>
            </a:r>
            <a:r>
              <a:rPr lang="ru-RU" sz="32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методів</a:t>
            </a:r>
            <a:r>
              <a:rPr lang="ru-RU" sz="32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моделей з метою </a:t>
            </a:r>
            <a:r>
              <a:rPr lang="ru-RU" sz="32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більш</a:t>
            </a:r>
            <a:r>
              <a:rPr lang="ru-RU" sz="32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ефективного</a:t>
            </a:r>
            <a:r>
              <a:rPr lang="ru-RU" sz="32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використання</a:t>
            </a:r>
            <a:r>
              <a:rPr lang="ru-RU" sz="32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ресурсів</a:t>
            </a:r>
            <a:r>
              <a:rPr lang="ru-RU" sz="32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досягнення</a:t>
            </a:r>
            <a:r>
              <a:rPr lang="ru-RU" sz="32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максимізації</a:t>
            </a:r>
            <a:r>
              <a:rPr lang="ru-RU" sz="32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прибутку</a:t>
            </a:r>
            <a:r>
              <a:rPr lang="ru-RU" sz="32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32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рентабельності</a:t>
            </a:r>
            <a:r>
              <a:rPr lang="ru-RU" sz="32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сукупних</a:t>
            </a:r>
            <a:r>
              <a:rPr lang="ru-RU" sz="32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активів</a:t>
            </a:r>
            <a:r>
              <a:rPr lang="ru-RU" sz="32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sz="32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власного</a:t>
            </a:r>
            <a:r>
              <a:rPr lang="ru-RU" sz="32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капіталу</a:t>
            </a:r>
            <a:r>
              <a:rPr lang="ru-RU" sz="32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мінімізації</a:t>
            </a:r>
            <a:r>
              <a:rPr lang="ru-RU" sz="32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витрат</a:t>
            </a:r>
            <a:r>
              <a:rPr lang="ru-RU" sz="32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коштів</a:t>
            </a:r>
            <a:r>
              <a:rPr lang="ru-RU" sz="32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часу в </a:t>
            </a:r>
            <a:r>
              <a:rPr lang="ru-RU" sz="32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процесі</a:t>
            </a:r>
            <a:r>
              <a:rPr lang="ru-RU" sz="32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виробництва</a:t>
            </a:r>
            <a:r>
              <a:rPr lang="ru-RU" sz="32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32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надання</a:t>
            </a:r>
            <a:r>
              <a:rPr lang="ru-RU" sz="32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послуг</a:t>
            </a:r>
            <a:r>
              <a:rPr lang="ru-RU" sz="32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endParaRPr lang="uk-UA" sz="3200" dirty="0"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59039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71600" y="1124744"/>
            <a:ext cx="7848872" cy="51891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>
              <a:lnSpc>
                <a:spcPct val="115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uk-UA" sz="3600" b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 Концепція стратегічного управління підприємством.</a:t>
            </a:r>
          </a:p>
          <a:p>
            <a:pPr marL="457200">
              <a:lnSpc>
                <a:spcPct val="115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uk-UA" sz="3600" b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 Зміст, функції та методи стратегічного аналізу </a:t>
            </a:r>
          </a:p>
          <a:p>
            <a:pPr marL="457200">
              <a:lnSpc>
                <a:spcPct val="115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uk-UA" sz="3600" b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 Характеристика етапів стратегічного аналізу</a:t>
            </a:r>
          </a:p>
          <a:p>
            <a:pPr marL="457200">
              <a:lnSpc>
                <a:spcPct val="115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uk-UA" sz="3600" b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Інформаційна база стратегічного аналізу</a:t>
            </a:r>
            <a:endParaRPr lang="uk-UA" sz="3600" b="1" dirty="0"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434464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620688"/>
            <a:ext cx="8640960" cy="60588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just">
              <a:lnSpc>
                <a:spcPct val="107000"/>
              </a:lnSpc>
              <a:spcAft>
                <a:spcPts val="1000"/>
              </a:spcAft>
            </a:pPr>
            <a:r>
              <a:rPr lang="ru-RU" sz="2800" b="1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Недоліком</a:t>
            </a:r>
            <a:r>
              <a:rPr lang="ru-RU" sz="2800" b="1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b="1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оптимізаційного</a:t>
            </a:r>
            <a:r>
              <a:rPr lang="ru-RU" sz="2800" b="1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b="1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підходу</a:t>
            </a:r>
            <a:r>
              <a:rPr lang="ru-RU" sz="2800" b="1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формування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стратегічного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плану є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ігнорування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багатьох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якісних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параметрів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діяльності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підприємства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а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саме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якість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надійність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новизна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продукції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моральний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клімат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колективі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знання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навички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працівників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Крім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того, не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враховується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початкове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становище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підприємства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Тому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застосування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оптимізаційного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підходу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до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формування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стратегічного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плану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може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призвести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до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необхідності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здійснення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радикальних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змін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а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свою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чергу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призведе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до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нових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витрат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z="2800" dirty="0"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392556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15616" y="620688"/>
            <a:ext cx="7488832" cy="37809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just">
              <a:lnSpc>
                <a:spcPct val="107000"/>
              </a:lnSpc>
              <a:spcAft>
                <a:spcPts val="1000"/>
              </a:spcAft>
            </a:pPr>
            <a:r>
              <a:rPr lang="ru-RU" sz="3200" spc="3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Перевагою</a:t>
            </a:r>
            <a:r>
              <a:rPr lang="ru-RU" sz="3200" spc="3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оптимізаційного</a:t>
            </a:r>
            <a:r>
              <a:rPr lang="ru-RU" sz="3200" spc="3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підходу</a:t>
            </a:r>
            <a:r>
              <a:rPr lang="ru-RU" sz="3200" spc="3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є те, </a:t>
            </a:r>
            <a:r>
              <a:rPr lang="ru-RU" sz="3200" spc="3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що</a:t>
            </a:r>
            <a:r>
              <a:rPr lang="ru-RU" sz="3200" spc="3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він</a:t>
            </a:r>
            <a:r>
              <a:rPr lang="ru-RU" sz="3200" spc="3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дозволяє</a:t>
            </a:r>
            <a:r>
              <a:rPr lang="ru-RU" sz="3200" spc="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отримати</a:t>
            </a:r>
            <a:r>
              <a:rPr lang="ru-RU" sz="3200" spc="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певний</a:t>
            </a:r>
            <a:r>
              <a:rPr lang="ru-RU" sz="3200" spc="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діапазон</a:t>
            </a:r>
            <a:r>
              <a:rPr lang="ru-RU" sz="3200" spc="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можливих</a:t>
            </a:r>
            <a:r>
              <a:rPr lang="ru-RU" sz="3200" spc="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змін</a:t>
            </a:r>
            <a:r>
              <a:rPr lang="ru-RU" sz="3200" spc="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стану </a:t>
            </a:r>
            <a:r>
              <a:rPr lang="ru-RU" sz="3200" spc="3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діяльності</a:t>
            </a:r>
            <a:r>
              <a:rPr lang="ru-RU" sz="3200" spc="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підприємства</a:t>
            </a:r>
            <a:r>
              <a:rPr lang="ru-RU" sz="3200" spc="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залежно</a:t>
            </a:r>
            <a:r>
              <a:rPr lang="ru-RU" sz="3200" spc="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</a:t>
            </a:r>
            <a:r>
              <a:rPr lang="ru-RU" sz="3200" spc="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тих </a:t>
            </a:r>
            <a:r>
              <a:rPr lang="ru-RU" sz="3200" spc="3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чи</a:t>
            </a:r>
            <a:r>
              <a:rPr lang="ru-RU" sz="3200" spc="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інших</a:t>
            </a:r>
            <a:r>
              <a:rPr lang="ru-RU" sz="3200" spc="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припущень</a:t>
            </a:r>
            <a:r>
              <a:rPr lang="ru-RU" sz="3200" spc="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3200" spc="3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Далі</a:t>
            </a:r>
            <a:r>
              <a:rPr lang="ru-RU" sz="3200" spc="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в </a:t>
            </a:r>
            <a:r>
              <a:rPr lang="ru-RU" sz="3200" spc="3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процесі</a:t>
            </a:r>
            <a:r>
              <a:rPr lang="ru-RU" sz="3200" spc="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аналітичних</a:t>
            </a:r>
            <a:r>
              <a:rPr lang="ru-RU" sz="3200" spc="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досліджень</a:t>
            </a:r>
            <a:r>
              <a:rPr lang="ru-RU" sz="3200" spc="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цей</a:t>
            </a:r>
            <a:r>
              <a:rPr lang="ru-RU" sz="3200" spc="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діапазон</a:t>
            </a:r>
            <a:r>
              <a:rPr lang="ru-RU" sz="3200" spc="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звужується</a:t>
            </a:r>
            <a:r>
              <a:rPr lang="ru-RU" sz="3200" spc="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до </a:t>
            </a:r>
            <a:r>
              <a:rPr lang="ru-RU" sz="3200" spc="3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цілком</a:t>
            </a:r>
            <a:r>
              <a:rPr lang="ru-RU" sz="3200" spc="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конкретних</a:t>
            </a:r>
            <a:r>
              <a:rPr lang="ru-RU" sz="3200" spc="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варіантів</a:t>
            </a:r>
            <a:r>
              <a:rPr lang="ru-RU" sz="3200" spc="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рішень</a:t>
            </a:r>
            <a:r>
              <a:rPr lang="ru-RU" sz="3200" spc="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035301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692696"/>
            <a:ext cx="8424936" cy="56331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just">
              <a:lnSpc>
                <a:spcPct val="107000"/>
              </a:lnSpc>
              <a:spcAft>
                <a:spcPts val="1000"/>
              </a:spcAft>
            </a:pPr>
            <a:r>
              <a:rPr lang="ru-RU" sz="2600" b="1" i="1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 </a:t>
            </a:r>
            <a:r>
              <a:rPr lang="ru-RU" sz="2600" b="1" i="1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застосуванні</a:t>
            </a:r>
            <a:r>
              <a:rPr lang="ru-RU" sz="2600" b="1" i="1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b="1" i="1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адаптаційного</a:t>
            </a:r>
            <a:r>
              <a:rPr lang="ru-RU" sz="2600" b="1" i="1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b="1" i="1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підходу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все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починається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вивчення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навколишнього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середовища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у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якому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функціонує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підприємство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Очікувані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події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поділяються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три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основні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категорії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детерміновані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події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дозволяють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завчасно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передбачити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майбутні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зміни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спланувати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відповідні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дії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),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імовірні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події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дозволяють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спрогнозувати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їх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результати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вигляді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певного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діапазону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),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визначені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події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дозволяють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завчасно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побудувати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дерево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можливого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розвитку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подій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яке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повинне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включати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себе не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тільки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можливі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події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але і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їх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наслідки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сценарії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розвитку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подій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endParaRPr lang="uk-UA" sz="2600" dirty="0"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76251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67544" y="476672"/>
            <a:ext cx="8352928" cy="62743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just">
              <a:lnSpc>
                <a:spcPct val="107000"/>
              </a:lnSpc>
              <a:spcAft>
                <a:spcPts val="1000"/>
              </a:spcAft>
            </a:pP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Для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кожної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категорії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подій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застосовуються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свої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методи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прийоми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Усі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вони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опираються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на:</a:t>
            </a:r>
            <a:endParaRPr lang="uk-UA" sz="26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42900" algn="just">
              <a:lnSpc>
                <a:spcPct val="107000"/>
              </a:lnSpc>
              <a:spcAft>
                <a:spcPts val="1000"/>
              </a:spcAft>
            </a:pP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визначення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змін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зовнішньому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середовищі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uk-UA" sz="26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42900" algn="just">
              <a:lnSpc>
                <a:spcPct val="107000"/>
              </a:lnSpc>
              <a:spcAft>
                <a:spcPts val="1000"/>
              </a:spcAft>
            </a:pP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ключові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тренди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розвитку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довго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-,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середньо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і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короткострокові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);</a:t>
            </a:r>
            <a:endParaRPr lang="uk-UA" sz="26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42900" algn="just">
              <a:lnSpc>
                <a:spcPct val="107000"/>
              </a:lnSpc>
              <a:spcAft>
                <a:spcPts val="1000"/>
              </a:spcAft>
            </a:pP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пошук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перспективних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можливостей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uk-UA" sz="26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42900" algn="just">
              <a:lnSpc>
                <a:spcPct val="107000"/>
              </a:lnSpc>
              <a:spcAft>
                <a:spcPts val="1000"/>
              </a:spcAft>
            </a:pP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заходи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щодо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нейтралізації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факторів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ризиків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форс –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мажорних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обставин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uk-UA" sz="26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42900" algn="just">
              <a:lnSpc>
                <a:spcPct val="107000"/>
              </a:lnSpc>
              <a:spcAft>
                <a:spcPts val="1000"/>
              </a:spcAft>
            </a:pP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потенціалу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підприємства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використання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сильних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сторін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боротьба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із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слабкими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endParaRPr lang="uk-UA" sz="2600" dirty="0"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952434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9512" y="1484784"/>
            <a:ext cx="8496944" cy="430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450215" algn="just">
              <a:lnSpc>
                <a:spcPct val="115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uk-UA" sz="2400" b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Стратегічний аналіз</a:t>
            </a:r>
            <a:r>
              <a:rPr lang="uk-UA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це спосіб дослідження і перетворення бази даних, одержаних внаслідок аналізу середовища, на стратегію підприємства. Стратегія інтегрує багато конкурентоспроможних дій та підходів до бізнесу, від яких залежить успішність діяльності підприємства. В цілому, стратегія – це план управління підприємством, спрямований на зміцнення його позицій, задоволення потреб споживачів та досягнення передбачених цілей.</a:t>
            </a:r>
            <a:endParaRPr lang="uk-UA" sz="2400" dirty="0"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741405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9512" y="-31039"/>
            <a:ext cx="8352928" cy="68880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450215" algn="just">
              <a:lnSpc>
                <a:spcPct val="115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uk-UA" sz="32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Предметом стратегічного аналізу</a:t>
            </a:r>
            <a:r>
              <a:rPr lang="uk-UA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є концептуальні напрями функціонування і розвитку підприємства, його організаційні, економічні, інформаційні ресурси та можливості, визначені під впливом зовнішнього (</a:t>
            </a:r>
            <a:r>
              <a:rPr lang="uk-UA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макро</a:t>
            </a:r>
            <a:r>
              <a:rPr lang="uk-UA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) і внутрішнього (мікро – ) середовища, у якому існує господарська система підприємства, та які розглядаються з погляду нарощування стратегічного потенціалу підприємства і зміцнення його позицій на ринку у довгостроковому періоді.</a:t>
            </a:r>
            <a:endParaRPr lang="uk-UA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670914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55576" y="1412776"/>
            <a:ext cx="7488832" cy="34901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algn="just">
              <a:lnSpc>
                <a:spcPct val="115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sz="3200" b="1" i="1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Об'єкти</a:t>
            </a:r>
            <a:r>
              <a:rPr lang="ru-RU" sz="3200" b="1" i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стратегічного</a:t>
            </a:r>
            <a:r>
              <a:rPr lang="ru-RU" sz="3200" b="1" i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аналізу</a:t>
            </a:r>
            <a:r>
              <a:rPr lang="ru-RU" sz="32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переважно</a:t>
            </a:r>
            <a:r>
              <a:rPr lang="ru-RU" sz="32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виділяють</a:t>
            </a:r>
            <a:r>
              <a:rPr lang="ru-RU" sz="32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окремі</a:t>
            </a:r>
            <a:r>
              <a:rPr lang="ru-RU" sz="32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стратегічні</a:t>
            </a:r>
            <a:r>
              <a:rPr lang="ru-RU" sz="32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господарські</a:t>
            </a:r>
            <a:r>
              <a:rPr lang="ru-RU" sz="32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підрозділи</a:t>
            </a:r>
            <a:r>
              <a:rPr lang="ru-RU" sz="32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стратегічні</a:t>
            </a:r>
            <a:r>
              <a:rPr lang="ru-RU" sz="32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зони</a:t>
            </a:r>
            <a:r>
              <a:rPr lang="ru-RU" sz="32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господарювання</a:t>
            </a:r>
            <a:r>
              <a:rPr lang="ru-RU" sz="32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сектори</a:t>
            </a:r>
            <a:r>
              <a:rPr lang="ru-RU" sz="32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бізнесу</a:t>
            </a:r>
            <a:r>
              <a:rPr lang="ru-RU" sz="32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або</a:t>
            </a:r>
            <a:r>
              <a:rPr lang="ru-RU" sz="32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окремі</a:t>
            </a:r>
            <a:r>
              <a:rPr lang="ru-RU" sz="32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продукти</a:t>
            </a:r>
            <a:r>
              <a:rPr lang="ru-RU" sz="32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z="3200" dirty="0"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398539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0"/>
            <a:ext cx="8568952" cy="66849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algn="just">
              <a:lnSpc>
                <a:spcPct val="115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uk-UA" sz="2800" b="1" i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 Зміст, функції та методи стратегічного аналізу </a:t>
            </a:r>
            <a:endParaRPr lang="uk-UA" sz="28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Ефективне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стратегічне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управління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без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стратегічного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аналізу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неможливе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.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Поясненням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такого категоричного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твердження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є той факт,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що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стратегічне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управління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потребує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знань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про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стратегічну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позицію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підприємства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на ринку та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особливості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реалізації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стратегії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.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Це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пов’язано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з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тим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,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що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зміни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обставин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та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їх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комбінацій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як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всередині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підприємства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, так і поза ним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потребують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відповідних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коригувань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стратегії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.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Стратегічний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аналіз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допомагає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обрати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напрям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, в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якому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підприємство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буде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розвиватися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. </a:t>
            </a:r>
            <a:endParaRPr lang="uk-UA" sz="280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876470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67544" y="2132856"/>
            <a:ext cx="7560840" cy="27198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just">
              <a:lnSpc>
                <a:spcPct val="107000"/>
              </a:lnSpc>
              <a:spcAft>
                <a:spcPts val="1000"/>
              </a:spcAft>
            </a:pPr>
            <a:r>
              <a:rPr lang="ru-RU" sz="2400" spc="3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Саме</a:t>
            </a:r>
            <a:r>
              <a:rPr lang="ru-RU" sz="2400" spc="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стратегічний</a:t>
            </a:r>
            <a:r>
              <a:rPr lang="ru-RU" sz="2400" spc="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</a:t>
            </a:r>
            <a:r>
              <a:rPr lang="ru-RU" sz="2400" spc="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дає</a:t>
            </a:r>
            <a:r>
              <a:rPr lang="ru-RU" sz="2400" spc="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відповіді</a:t>
            </a:r>
            <a:r>
              <a:rPr lang="ru-RU" sz="2400" spc="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2400" spc="3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42900" algn="just">
              <a:lnSpc>
                <a:spcPct val="107000"/>
              </a:lnSpc>
              <a:spcAft>
                <a:spcPts val="1000"/>
              </a:spcAft>
            </a:pPr>
            <a:r>
              <a:rPr lang="ru-RU" sz="2400" spc="3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</a:t>
            </a:r>
            <a:r>
              <a:rPr lang="ru-RU" sz="2400" spc="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два </a:t>
            </a:r>
            <a:r>
              <a:rPr lang="ru-RU" sz="2400" spc="3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основних</a:t>
            </a:r>
            <a:r>
              <a:rPr lang="ru-RU" sz="2400" spc="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питання</a:t>
            </a:r>
            <a:r>
              <a:rPr lang="ru-RU" sz="2400" spc="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uk-UA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  <a:tabLst>
                <a:tab pos="588645" algn="l"/>
              </a:tabLs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Яку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позицію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підприємство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займає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галузі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даний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момент?</a:t>
            </a:r>
            <a:endParaRPr lang="uk-UA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  <a:tabLst>
                <a:tab pos="588645" algn="l"/>
              </a:tabLs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якому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напрямі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яким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чином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потрібно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розвиватись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uk-UA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endParaRPr lang="uk-UA" sz="2400" u="none" strike="noStrike" dirty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50945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83568" y="260648"/>
            <a:ext cx="7992888" cy="6395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Для розробки та коригування стратегії потрібні результати стратегічних досліджень, які дозволяють:</a:t>
            </a:r>
          </a:p>
          <a:p>
            <a:pPr marL="342900" lvl="0" indent="-342900" algn="just" fontAlgn="base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"/>
              <a:tabLst>
                <a:tab pos="540385" algn="l"/>
              </a:tabLst>
            </a:pP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визначити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ринкову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позицію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підприємства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uk-UA" sz="2400" dirty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"/>
              <a:tabLst>
                <a:tab pos="540385" algn="l"/>
              </a:tabLst>
            </a:pP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виявити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потреби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споживачів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для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забезпечення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функціонування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підприємства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довгостроковій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перспективі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uk-UA" sz="2400" dirty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"/>
              <a:tabLst>
                <a:tab pos="540385" algn="l"/>
              </a:tabLst>
            </a:pP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визначити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цілі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розвитку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підтримки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життєздатності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розвитку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підприємства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uk-UA" sz="2400" dirty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"/>
              <a:tabLst>
                <a:tab pos="540385" algn="l"/>
              </a:tabLst>
            </a:pP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визначити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необхідні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обсяги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виробництва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структуру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асортименту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uk-UA" sz="2400" dirty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"/>
              <a:tabLst>
                <a:tab pos="540385" algn="l"/>
              </a:tabLst>
            </a:pP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налагодити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ефективні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зв’язки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 партнерами,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споживачами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громадськістю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для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формування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позитивного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іміджу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uk-UA" sz="2400" dirty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"/>
              <a:tabLst>
                <a:tab pos="540385" algn="l"/>
              </a:tabLst>
            </a:pP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створити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поповнити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власні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бази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даних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знань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які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забезпечують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обґрунтування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стратегічних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рішень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приймаються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36255304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55576" y="836712"/>
            <a:ext cx="7848872" cy="605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3200" b="1" i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1. </a:t>
            </a:r>
            <a:r>
              <a:rPr lang="ru-RU" sz="3200" b="1" i="1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Концепція</a:t>
            </a:r>
            <a:r>
              <a:rPr lang="ru-RU" sz="3200" b="1" i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стратегічного</a:t>
            </a:r>
            <a:r>
              <a:rPr lang="ru-RU" sz="3200" b="1" i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управління</a:t>
            </a:r>
            <a:r>
              <a:rPr lang="ru-RU" sz="3200" b="1" i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підприємством</a:t>
            </a:r>
            <a:endParaRPr lang="uk-UA" sz="32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30000"/>
              </a:lnSpc>
              <a:spcAft>
                <a:spcPts val="0"/>
              </a:spcAft>
            </a:pPr>
            <a:r>
              <a:rPr lang="uk-UA" sz="3200" i="1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Стратегічне управління </a:t>
            </a:r>
            <a:r>
              <a:rPr lang="uk-UA" sz="32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– це сучасна концепція ведення бізнесу, яка охоплює визначення цілей та завдань, напрямів діяльності, створює орієнтир для розміщення ресурсів та реалізації заходів для досягнення поставлених цілей. </a:t>
            </a:r>
            <a:endParaRPr lang="uk-UA" sz="3200" dirty="0">
              <a:effectLst/>
              <a:latin typeface="Bookman Old Style" panose="020506040505050202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221844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71921" y="838082"/>
            <a:ext cx="8568952" cy="60199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 рамках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загальних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функцій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економічного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аналізу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стратегічний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виконує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такі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основні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uk-UA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1) </a:t>
            </a:r>
            <a:r>
              <a:rPr lang="ru-RU" sz="2400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описову</a:t>
            </a:r>
            <a:r>
              <a:rPr lang="ru-RU" sz="24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яка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реалізується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вигляді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побудови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моделей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середовища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визначенням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найістотніших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його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елементів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Результатом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стратегічного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аналізу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є системна модель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об’єкта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підприємства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та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його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оточення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середовища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незвична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для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вітчизняних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підприємств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діяльність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без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якої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не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можна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визначити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його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ринкову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позицію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шлях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розвитку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uk-UA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2)</a:t>
            </a:r>
            <a:r>
              <a:rPr lang="ru-RU" sz="24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ru-RU" sz="2400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роз’яснювальну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яка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реалізується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шляхом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дослідження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взаємовпливу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факторів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причин,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зумовили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теперішній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стан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ринкового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середовища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стратегічної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позиції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підприємства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ньому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uk-UA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3) </a:t>
            </a:r>
            <a:r>
              <a:rPr lang="ru-RU" sz="2400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прогнозну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яка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створює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передумови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для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виявлення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можливих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тенденцій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розвитку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ринкового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середовища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галузі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формування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стратегічного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бачення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підприємства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902704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67544" y="116632"/>
            <a:ext cx="8136904" cy="64986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algn="just">
              <a:lnSpc>
                <a:spcPct val="115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Для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проведення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стратегічного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аналізу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використовуються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безліч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методів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прийомів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uk-UA" sz="28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15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 </a:t>
            </a:r>
            <a:r>
              <a:rPr lang="ru-RU" sz="2800" u="sng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загальнонаукових</a:t>
            </a:r>
            <a:r>
              <a:rPr lang="ru-RU" sz="2800" u="sng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u="sng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прийомів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належать: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синтез,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індукція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дедукція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аргументація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абстрагування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формалізація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моделювання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системний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підхід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аналогія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інтерпретація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тощо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z="28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15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 </a:t>
            </a:r>
            <a:r>
              <a:rPr lang="ru-RU" sz="2800" u="sng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специфічних</a:t>
            </a:r>
            <a:r>
              <a:rPr lang="ru-RU" sz="2800" u="sng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u="sng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прийомів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належать Метод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екстраполяції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Параметричний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метод,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Імітаційне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моделювання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Метод "дерево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рішень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", SWOT –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Нормативно-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балансовий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метод.</a:t>
            </a:r>
            <a:endParaRPr lang="uk-UA" sz="2800" dirty="0"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004135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403648" y="1412776"/>
            <a:ext cx="7128792" cy="51337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  <a:spcAft>
                <a:spcPts val="0"/>
              </a:spcAft>
            </a:pPr>
            <a:r>
              <a:rPr lang="uk-UA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Метод екстраполяції </a:t>
            </a:r>
            <a:endParaRPr lang="uk-UA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30000"/>
              </a:lnSpc>
              <a:spcAft>
                <a:spcPts val="0"/>
              </a:spcAft>
            </a:pP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 простий, але недостатньо точний метод дослідження, заснований на визначенні поведінки або розвитку явищ, процесів, об'єктів у майбутньому на підставі їхньої поведінки у минулому. </a:t>
            </a:r>
            <a:endParaRPr lang="uk-UA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30000"/>
              </a:lnSpc>
              <a:spcAft>
                <a:spcPts val="0"/>
              </a:spcAft>
            </a:pP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Прогнозна оцінка величини та визначення тенденції розвитку окремого показника економічної діяльності.</a:t>
            </a:r>
            <a:endParaRPr lang="uk-UA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252164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620688"/>
            <a:ext cx="8496944" cy="58097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  <a:spcAft>
                <a:spcPts val="0"/>
              </a:spcAft>
            </a:pPr>
            <a:r>
              <a:rPr lang="uk-UA" sz="2400" b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Параметричний метод </a:t>
            </a:r>
            <a:endParaRPr lang="uk-UA" sz="24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30000"/>
              </a:lnSpc>
              <a:spcAft>
                <a:spcPts val="0"/>
              </a:spcAft>
            </a:pPr>
            <a:r>
              <a:rPr lang="uk-UA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Ґрунтується на виявлених факторах (чинниках, параметрах), які впливають на узагальнюючий показник. Широко використовується у сполученні з кореляційним методом аналізу .</a:t>
            </a:r>
          </a:p>
          <a:p>
            <a:pPr algn="just">
              <a:lnSpc>
                <a:spcPct val="130000"/>
              </a:lnSpc>
              <a:spcAft>
                <a:spcPts val="0"/>
              </a:spcAft>
            </a:pPr>
            <a:r>
              <a:rPr lang="uk-UA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Кількісна прогнозна оцінка елементів корисного ефекту, витрат та ін. на підставі установлених </a:t>
            </a:r>
            <a:r>
              <a:rPr lang="uk-UA" sz="24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залежностей</a:t>
            </a:r>
            <a:r>
              <a:rPr lang="uk-UA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між факторами (параметрами, чинниками) предмета дослідження або між організаційно-технічним рівнем виробництва, з одного боку, і корисним ефектом та витратами - з іншого боку.</a:t>
            </a:r>
            <a:endParaRPr lang="uk-UA" sz="2400" dirty="0"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95818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55576" y="548680"/>
            <a:ext cx="7704856" cy="58231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  <a:spcAft>
                <a:spcPts val="0"/>
              </a:spcAft>
            </a:pPr>
            <a:r>
              <a:rPr lang="uk-UA" sz="2800" b="1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Імітаційне моделювання </a:t>
            </a:r>
            <a:endParaRPr lang="uk-UA" sz="2800" dirty="0">
              <a:solidFill>
                <a:schemeClr val="bg1"/>
              </a:solidFill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Є серією числових експериментів для отримання емпіричної оцінки ступеня впливу різноманітних факторів (вихідних величин) на залежні від них результати (показники діяльності об'єкта дослідження). Стохастичну імітацію вирішення завдань і використання моделей, в яких містяться випадкові величини, що не піддаються управлінню особами, які приймають управлінські рішення, називають методом Монте-Карло.</a:t>
            </a:r>
            <a:endParaRPr lang="uk-UA" sz="2800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687153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87624" y="764704"/>
            <a:ext cx="7560840" cy="58539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  <a:spcAft>
                <a:spcPts val="0"/>
              </a:spcAft>
            </a:pPr>
            <a:r>
              <a:rPr lang="uk-UA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Проведення економічних експериментів на моделях соціально-економічних систем замість реальних для виявлення протиріч, труднощів, недоліків управлінських рішень та ін. 3 метою їх усунення або послаблення до впровадження управлінського рішення застосовують самий ефективний метод імітаційного моделювання - ділові ігри.</a:t>
            </a:r>
            <a:endParaRPr lang="uk-UA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23938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55576" y="908720"/>
            <a:ext cx="8388424" cy="50820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  <a:spcAft>
                <a:spcPts val="0"/>
              </a:spcAft>
            </a:pPr>
            <a:r>
              <a:rPr lang="uk-UA" sz="2800" b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Метод "дерево рішень" </a:t>
            </a:r>
            <a:endParaRPr lang="uk-UA" sz="28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30000"/>
              </a:lnSpc>
              <a:spcAft>
                <a:spcPts val="0"/>
              </a:spcAft>
            </a:pPr>
            <a:r>
              <a:rPr lang="uk-UA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Ґрунтується на теорії графів. Має вигляд навантаженого графа, вершини якого зображують ключові становища, в яких виникла необхідність вибору, а гілки дерева (дуги графа) - різноманітні події (операції, наслідки, рішення та ін. з їхньою кількісною оцінкою), що можуть виникнути в ситуації, яка визнається вершиною</a:t>
            </a:r>
            <a:r>
              <a:rPr lang="uk-UA" sz="2800" dirty="0" smtClean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z="28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658087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27584" y="370454"/>
            <a:ext cx="7848872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  <a:spcAft>
                <a:spcPts val="0"/>
              </a:spcAft>
            </a:pPr>
            <a:r>
              <a:rPr lang="uk-UA" sz="32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Для аналізу проектів, які мають достатнє або розумне число варіантів розвитку. Особливо ефективне його використання в ситуаціях, коли управлінські рішення, що приймаються в певний момент часу, залежать від прийнятих раніше рішень та значно впливають на сценарії подальшого розвитку подій.</a:t>
            </a:r>
          </a:p>
        </p:txBody>
      </p:sp>
    </p:spTree>
    <p:extLst>
      <p:ext uri="{BB962C8B-B14F-4D97-AF65-F5344CB8AC3E}">
        <p14:creationId xmlns:p14="http://schemas.microsoft.com/office/powerpoint/2010/main" val="378468676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71600" y="476672"/>
            <a:ext cx="6912768" cy="63340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  <a:spcAft>
                <a:spcPts val="0"/>
              </a:spcAft>
            </a:pPr>
            <a:r>
              <a:rPr lang="uk-UA" sz="2400" b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 SWOT -аналіз</a:t>
            </a:r>
            <a:endParaRPr lang="uk-UA" sz="24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30000"/>
              </a:lnSpc>
              <a:spcAft>
                <a:spcPts val="0"/>
              </a:spcAft>
            </a:pPr>
            <a:r>
              <a:rPr lang="uk-UA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Поглиблене дослідження конкурентних переваг і слабких позицій підприємства; факторів зовнішнього середовища; можливостей підприємства та ін. для прийняття стратегічних рішень щодо перетворення загроз у можливості і для розвитку сильних сторін. </a:t>
            </a:r>
          </a:p>
          <a:p>
            <a:pPr algn="just">
              <a:lnSpc>
                <a:spcPct val="130000"/>
              </a:lnSpc>
              <a:spcAft>
                <a:spcPts val="0"/>
              </a:spcAft>
            </a:pPr>
            <a:r>
              <a:rPr lang="uk-UA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Використовується під час розробки стратегії для діагностики досягнутої і перспективної конкурентоспроможності підприємства для узагальнення її діагностичних і прогнозних оцінок.</a:t>
            </a:r>
            <a:endParaRPr lang="uk-UA" sz="2400" dirty="0"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384075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55576" y="404664"/>
            <a:ext cx="7632848" cy="62540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  <a:spcAft>
                <a:spcPts val="0"/>
              </a:spcAft>
            </a:pPr>
            <a:r>
              <a:rPr lang="uk-UA" sz="2800" b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6. Нормативно-балансовий метод</a:t>
            </a:r>
            <a:endParaRPr lang="uk-UA" sz="28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30000"/>
              </a:lnSpc>
              <a:spcAft>
                <a:spcPts val="0"/>
              </a:spcAft>
            </a:pPr>
            <a:r>
              <a:rPr lang="uk-UA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Фактично досягнуті величини технічних, технологічних, трудових параметрів і показників порівнюються з їхнім нормативним значенням. Метод точний, але потребує постійного вдосконалення нормативної бази.</a:t>
            </a:r>
          </a:p>
          <a:p>
            <a:pPr algn="just">
              <a:lnSpc>
                <a:spcPct val="130000"/>
              </a:lnSpc>
              <a:spcAft>
                <a:spcPts val="0"/>
              </a:spcAft>
            </a:pPr>
            <a:r>
              <a:rPr lang="uk-UA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Для моніторингу в управлінській діагностиці відхилень параметрів, які досліджуються; для розробки аналітичних розділів бізнес-планів.</a:t>
            </a:r>
            <a:endParaRPr lang="uk-UA" sz="2800" dirty="0"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92248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548680"/>
            <a:ext cx="7992888" cy="58539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5400" indent="317500" algn="just">
              <a:lnSpc>
                <a:spcPct val="130000"/>
              </a:lnSpc>
              <a:spcAft>
                <a:spcPts val="0"/>
              </a:spcAft>
            </a:pPr>
            <a:r>
              <a:rPr lang="uk-UA" sz="3200" dirty="0">
                <a:solidFill>
                  <a:srgbClr val="0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Наведемо </a:t>
            </a:r>
            <a:r>
              <a:rPr lang="uk-UA" sz="3200" b="1" dirty="0">
                <a:solidFill>
                  <a:srgbClr val="0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особливості стратегічного управління</a:t>
            </a:r>
            <a:r>
              <a:rPr lang="uk-UA" sz="3200" dirty="0">
                <a:solidFill>
                  <a:srgbClr val="0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uk-UA" sz="32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30000"/>
              </a:lnSpc>
              <a:spcAft>
                <a:spcPts val="0"/>
              </a:spcAft>
            </a:pPr>
            <a:r>
              <a:rPr lang="uk-UA" sz="3200" dirty="0">
                <a:solidFill>
                  <a:srgbClr val="0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</a:t>
            </a:r>
            <a:r>
              <a:rPr lang="ru-RU" sz="3200" dirty="0">
                <a:solidFill>
                  <a:srgbClr val="0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uk-UA" sz="3200" dirty="0">
                <a:solidFill>
                  <a:srgbClr val="0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Стратегічне управління – це управління сукупністю якісних характеристик підприємства, що стосуються його теперішньої та майбутньої позиції в конкурентному середовищі, потенціалу необхідного для виживання та розвитку</a:t>
            </a:r>
            <a:r>
              <a:rPr lang="uk-UA" sz="3200" dirty="0" smtClean="0">
                <a:solidFill>
                  <a:srgbClr val="0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z="32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245597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691680" y="1844824"/>
            <a:ext cx="7344816" cy="20876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uk-UA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Aft>
                <a:spcPts val="0"/>
              </a:spcAft>
              <a:tabLst>
                <a:tab pos="588645" algn="l"/>
                <a:tab pos="630555" algn="l"/>
              </a:tabLst>
            </a:pPr>
            <a:r>
              <a:rPr lang="uk-UA" sz="3200" b="1" i="1" dirty="0" smtClean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Характеристика </a:t>
            </a:r>
            <a:r>
              <a:rPr lang="uk-UA" sz="3200" b="1" i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етапів стратегічного аналізу</a:t>
            </a:r>
            <a:endParaRPr lang="uk-UA" sz="32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uk-UA" sz="32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uk-UA" sz="3200" dirty="0"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700517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187624" y="116632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152352" rIns="9144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603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603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603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603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603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603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603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603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603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338" algn="l"/>
              </a:tabLst>
            </a:pPr>
            <a:r>
              <a:rPr kumimoji="0" lang="uk-UA" sz="1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Таблиця 1.</a:t>
            </a:r>
            <a:r>
              <a:rPr kumimoji="0" lang="uk-UA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Характеристика етапів стратегічного аналізу</a:t>
            </a:r>
            <a:endParaRPr kumimoji="0" lang="uk-UA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anose="02050604050505020204" pitchFamily="18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338" algn="l"/>
              </a:tabLst>
            </a:pP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4475824"/>
              </p:ext>
            </p:extLst>
          </p:nvPr>
        </p:nvGraphicFramePr>
        <p:xfrm>
          <a:off x="683568" y="452980"/>
          <a:ext cx="7920880" cy="642213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74903"/>
                <a:gridCol w="949804"/>
                <a:gridCol w="1671637"/>
                <a:gridCol w="1368152"/>
                <a:gridCol w="1728192"/>
                <a:gridCol w="1728192"/>
              </a:tblGrid>
              <a:tr h="9076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№ </a:t>
                      </a:r>
                      <a:r>
                        <a:rPr lang="ru-RU" sz="1200" spc="-30" dirty="0">
                          <a:effectLst/>
                        </a:rPr>
                        <a:t>з\п</a:t>
                      </a:r>
                      <a:endParaRPr lang="uk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03" marR="261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Складові</a:t>
                      </a:r>
                      <a:endParaRPr lang="uk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03" marR="261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Аналіз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місії</a:t>
                      </a:r>
                      <a:r>
                        <a:rPr lang="ru-RU" sz="1200" dirty="0">
                          <a:effectLst/>
                        </a:rPr>
                        <a:t> та </a:t>
                      </a:r>
                      <a:r>
                        <a:rPr lang="ru-RU" sz="1200" dirty="0" err="1">
                          <a:effectLst/>
                        </a:rPr>
                        <a:t>цілей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підприємства</a:t>
                      </a:r>
                      <a:endParaRPr lang="uk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03" marR="261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Аналіз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внутрішнього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середовища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підприємства</a:t>
                      </a:r>
                      <a:endParaRPr lang="uk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03" marR="261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Аналіз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зовнішнього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середовища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підприємства</a:t>
                      </a:r>
                      <a:endParaRPr lang="uk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03" marR="261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Аналіз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середовища</a:t>
                      </a:r>
                      <a:r>
                        <a:rPr lang="ru-RU" sz="1200" dirty="0">
                          <a:effectLst/>
                        </a:rPr>
                        <a:t> в </a:t>
                      </a:r>
                      <a:r>
                        <a:rPr lang="ru-RU" sz="1200" dirty="0" err="1">
                          <a:effectLst/>
                        </a:rPr>
                        <a:t>цілому</a:t>
                      </a:r>
                      <a:endParaRPr lang="uk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03" marR="26103" marT="0" marB="0" anchor="ctr"/>
                </a:tc>
              </a:tr>
              <a:tr h="1815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</a:t>
                      </a:r>
                      <a:endParaRPr lang="uk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03" marR="261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2</a:t>
                      </a:r>
                      <a:endParaRPr lang="uk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03" marR="261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</a:t>
                      </a:r>
                      <a:endParaRPr lang="uk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03" marR="261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4</a:t>
                      </a:r>
                      <a:endParaRPr lang="uk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03" marR="261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5</a:t>
                      </a:r>
                      <a:endParaRPr lang="uk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03" marR="261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6</a:t>
                      </a:r>
                      <a:endParaRPr lang="uk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03" marR="26103" marT="0" marB="0" anchor="ctr"/>
                </a:tc>
              </a:tr>
              <a:tr h="73807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1.</a:t>
                      </a:r>
                      <a:endParaRPr lang="uk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03" marR="2610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Завдання</a:t>
                      </a:r>
                      <a:endParaRPr lang="uk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03" marR="2610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Визначення місії та цілей розвитку</a:t>
                      </a:r>
                      <a:endParaRPr lang="uk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03" marR="2610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Оцінка стратегічного потенціалу підприємства</a:t>
                      </a:r>
                      <a:endParaRPr lang="uk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03" marR="2610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Оцінка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стратегічного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клімату</a:t>
                      </a:r>
                      <a:r>
                        <a:rPr lang="ru-RU" sz="1200" dirty="0">
                          <a:effectLst/>
                        </a:rPr>
                        <a:t> (умов) </a:t>
                      </a:r>
                      <a:r>
                        <a:rPr lang="ru-RU" sz="1200" dirty="0" err="1">
                          <a:effectLst/>
                        </a:rPr>
                        <a:t>підприємства</a:t>
                      </a:r>
                      <a:endParaRPr lang="uk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03" marR="2610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Оцінка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стратегічної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позиції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підприємства</a:t>
                      </a:r>
                      <a:r>
                        <a:rPr lang="ru-RU" sz="1200" dirty="0">
                          <a:effectLst/>
                        </a:rPr>
                        <a:t> на ринку, </a:t>
                      </a:r>
                      <a:r>
                        <a:rPr lang="ru-RU" sz="1200" dirty="0" err="1">
                          <a:effectLst/>
                        </a:rPr>
                        <a:t>оцінка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конкурентних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переваг</a:t>
                      </a:r>
                      <a:endParaRPr lang="uk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03" marR="26103" marT="0" marB="0"/>
                </a:tc>
              </a:tr>
              <a:tr h="18616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2.</a:t>
                      </a:r>
                      <a:endParaRPr lang="uk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03" marR="2610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Прийоми</a:t>
                      </a:r>
                      <a:endParaRPr lang="uk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03" marR="2610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Побудова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моделі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виробничо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господарської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діяльності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підприємства</a:t>
                      </a:r>
                      <a:r>
                        <a:rPr lang="ru-RU" sz="1200" dirty="0">
                          <a:effectLst/>
                        </a:rPr>
                        <a:t> та </a:t>
                      </a:r>
                      <a:r>
                        <a:rPr lang="ru-RU" sz="1200" dirty="0" err="1">
                          <a:effectLst/>
                        </a:rPr>
                        <a:t>моделі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системи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стратегічного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управління</a:t>
                      </a:r>
                      <a:r>
                        <a:rPr lang="ru-RU" sz="1200" dirty="0">
                          <a:effectLst/>
                        </a:rPr>
                        <a:t>;</a:t>
                      </a:r>
                      <a:endParaRPr lang="uk-UA" sz="12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“Дерево </a:t>
                      </a:r>
                      <a:r>
                        <a:rPr lang="ru-RU" sz="1200" dirty="0" err="1">
                          <a:effectLst/>
                        </a:rPr>
                        <a:t>цілей</a:t>
                      </a:r>
                      <a:r>
                        <a:rPr lang="ru-RU" sz="1200" dirty="0">
                          <a:effectLst/>
                        </a:rPr>
                        <a:t>”</a:t>
                      </a:r>
                      <a:endParaRPr lang="uk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03" marR="2610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СЖЦТов</a:t>
                      </a:r>
                      <a:r>
                        <a:rPr lang="ru-RU" sz="1200" dirty="0">
                          <a:effectLst/>
                        </a:rPr>
                        <a:t>;</a:t>
                      </a:r>
                      <a:endParaRPr lang="uk-UA" sz="12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СЖЦТех</a:t>
                      </a:r>
                      <a:r>
                        <a:rPr lang="ru-RU" sz="1200" dirty="0">
                          <a:effectLst/>
                        </a:rPr>
                        <a:t>;</a:t>
                      </a:r>
                      <a:endParaRPr lang="uk-UA" sz="12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СЖЦОрг</a:t>
                      </a:r>
                      <a:r>
                        <a:rPr lang="ru-RU" sz="1200" dirty="0">
                          <a:effectLst/>
                        </a:rPr>
                        <a:t>;</a:t>
                      </a:r>
                      <a:endParaRPr lang="uk-UA" sz="12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СЖЦГал</a:t>
                      </a:r>
                      <a:r>
                        <a:rPr lang="ru-RU" sz="1200" dirty="0">
                          <a:effectLst/>
                        </a:rPr>
                        <a:t>;</a:t>
                      </a:r>
                      <a:endParaRPr lang="uk-UA" sz="12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Схема БФР;</a:t>
                      </a:r>
                      <a:endParaRPr lang="uk-UA" sz="12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СГЦ (БО, СВО);</a:t>
                      </a:r>
                      <a:endParaRPr lang="uk-UA" sz="12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Графік</a:t>
                      </a:r>
                      <a:r>
                        <a:rPr lang="ru-RU" sz="1200" dirty="0">
                          <a:effectLst/>
                        </a:rPr>
                        <a:t> Портера </a:t>
                      </a:r>
                      <a:r>
                        <a:rPr lang="ru-RU" sz="1200" spc="-20" dirty="0">
                          <a:effectLst/>
                        </a:rPr>
                        <a:t>“</a:t>
                      </a:r>
                      <a:r>
                        <a:rPr lang="ru-RU" sz="1200" spc="-20" dirty="0" err="1">
                          <a:effectLst/>
                        </a:rPr>
                        <a:t>рентабельність</a:t>
                      </a:r>
                      <a:r>
                        <a:rPr lang="ru-RU" sz="1200" spc="-20" dirty="0">
                          <a:effectLst/>
                        </a:rPr>
                        <a:t> –</a:t>
                      </a:r>
                      <a:r>
                        <a:rPr lang="ru-RU" sz="1200" dirty="0">
                          <a:effectLst/>
                        </a:rPr>
                        <a:t> сектор ринку </a:t>
                      </a:r>
                      <a:r>
                        <a:rPr lang="ru-RU" sz="1200" dirty="0" err="1">
                          <a:effectLst/>
                        </a:rPr>
                        <a:t>фірми</a:t>
                      </a:r>
                      <a:r>
                        <a:rPr lang="ru-RU" sz="1200" dirty="0">
                          <a:effectLst/>
                        </a:rPr>
                        <a:t>”</a:t>
                      </a:r>
                      <a:endParaRPr lang="uk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03" marR="2610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СЖЦГал</a:t>
                      </a:r>
                      <a:r>
                        <a:rPr lang="ru-RU" sz="1200" dirty="0">
                          <a:effectLst/>
                        </a:rPr>
                        <a:t>;</a:t>
                      </a:r>
                      <a:endParaRPr lang="uk-UA" sz="12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Аналіз</a:t>
                      </a:r>
                      <a:r>
                        <a:rPr lang="ru-RU" sz="1200" dirty="0">
                          <a:effectLst/>
                        </a:rPr>
                        <a:t> “поля сил”;</a:t>
                      </a:r>
                      <a:endParaRPr lang="uk-UA" sz="12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STEP-</a:t>
                      </a:r>
                      <a:r>
                        <a:rPr lang="ru-RU" sz="1200" dirty="0" err="1">
                          <a:effectLst/>
                        </a:rPr>
                        <a:t>аналіз</a:t>
                      </a:r>
                      <a:r>
                        <a:rPr lang="ru-RU" sz="1200" dirty="0">
                          <a:effectLst/>
                        </a:rPr>
                        <a:t>;</a:t>
                      </a:r>
                      <a:endParaRPr lang="uk-UA" sz="12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Стратегічні</a:t>
                      </a:r>
                      <a:endParaRPr lang="uk-UA" sz="12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зони</a:t>
                      </a:r>
                      <a:r>
                        <a:rPr lang="ru-RU" sz="1200" dirty="0">
                          <a:effectLst/>
                        </a:rPr>
                        <a:t>;</a:t>
                      </a:r>
                      <a:endParaRPr lang="uk-UA" sz="12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Контактні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аудиторії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Котлера</a:t>
                      </a:r>
                      <a:r>
                        <a:rPr lang="ru-RU" sz="1200" dirty="0">
                          <a:effectLst/>
                        </a:rPr>
                        <a:t>;</a:t>
                      </a:r>
                      <a:endParaRPr lang="uk-UA" sz="12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5 </a:t>
                      </a:r>
                      <a:r>
                        <a:rPr lang="ru-RU" sz="1200" dirty="0" err="1">
                          <a:effectLst/>
                        </a:rPr>
                        <a:t>конкурентних</a:t>
                      </a:r>
                      <a:r>
                        <a:rPr lang="ru-RU" sz="1200" dirty="0">
                          <a:effectLst/>
                        </a:rPr>
                        <a:t> сил Портера;</a:t>
                      </a:r>
                      <a:endParaRPr lang="uk-UA" sz="12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Ключеві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фактори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успіху</a:t>
                      </a:r>
                      <a:endParaRPr lang="uk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03" marR="2610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Матриця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Ансоффа</a:t>
                      </a:r>
                      <a:r>
                        <a:rPr lang="ru-RU" sz="1200" dirty="0">
                          <a:effectLst/>
                        </a:rPr>
                        <a:t> “продукт-</a:t>
                      </a:r>
                      <a:r>
                        <a:rPr lang="ru-RU" sz="1200" dirty="0" err="1">
                          <a:effectLst/>
                        </a:rPr>
                        <a:t>ринок</a:t>
                      </a:r>
                      <a:r>
                        <a:rPr lang="ru-RU" sz="1200" dirty="0">
                          <a:effectLst/>
                        </a:rPr>
                        <a:t>”;</a:t>
                      </a:r>
                      <a:endParaRPr lang="uk-UA" sz="12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Матриця</a:t>
                      </a:r>
                      <a:r>
                        <a:rPr lang="ru-RU" sz="1200" dirty="0">
                          <a:effectLst/>
                        </a:rPr>
                        <a:t> БКГ;</a:t>
                      </a:r>
                      <a:endParaRPr lang="uk-UA" sz="12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Матриця</a:t>
                      </a:r>
                      <a:r>
                        <a:rPr lang="ru-RU" sz="1200" dirty="0">
                          <a:effectLst/>
                        </a:rPr>
                        <a:t> ДЕМК;</a:t>
                      </a:r>
                      <a:endParaRPr lang="uk-UA" sz="12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SWOT-</a:t>
                      </a:r>
                      <a:r>
                        <a:rPr lang="ru-RU" sz="1200" dirty="0" err="1">
                          <a:effectLst/>
                        </a:rPr>
                        <a:t>аналіз</a:t>
                      </a:r>
                      <a:r>
                        <a:rPr lang="ru-RU" sz="1200" dirty="0">
                          <a:effectLst/>
                        </a:rPr>
                        <a:t>;</a:t>
                      </a:r>
                      <a:endParaRPr lang="uk-UA" sz="12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Матриця</a:t>
                      </a:r>
                      <a:r>
                        <a:rPr lang="ru-RU" sz="1200" dirty="0">
                          <a:effectLst/>
                        </a:rPr>
                        <a:t> “</a:t>
                      </a:r>
                      <a:r>
                        <a:rPr lang="ru-RU" sz="1200" dirty="0" err="1">
                          <a:effectLst/>
                        </a:rPr>
                        <a:t>покупець-продавець</a:t>
                      </a:r>
                      <a:r>
                        <a:rPr lang="ru-RU" sz="1200" dirty="0">
                          <a:effectLst/>
                        </a:rPr>
                        <a:t>”;</a:t>
                      </a:r>
                      <a:endParaRPr lang="uk-UA" sz="12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Матриця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СЖЦГал</a:t>
                      </a:r>
                      <a:r>
                        <a:rPr lang="ru-RU" sz="1200" dirty="0">
                          <a:effectLst/>
                        </a:rPr>
                        <a:t>-КП</a:t>
                      </a:r>
                      <a:endParaRPr lang="uk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03" marR="26103" marT="0" marB="0"/>
                </a:tc>
              </a:tr>
              <a:tr h="23598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3.</a:t>
                      </a:r>
                      <a:endParaRPr lang="uk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03" marR="2610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Рішення</a:t>
                      </a:r>
                      <a:endParaRPr lang="uk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03" marR="2610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60020" algn="l"/>
                        </a:tabLst>
                      </a:pPr>
                      <a:r>
                        <a:rPr lang="ru-RU" sz="1200">
                          <a:effectLst/>
                        </a:rPr>
                        <a:t>Вибір структури і коригування місії.</a:t>
                      </a:r>
                      <a:endParaRPr lang="uk-UA" sz="120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60020" algn="l"/>
                        </a:tabLst>
                      </a:pPr>
                      <a:r>
                        <a:rPr lang="ru-RU" sz="1200">
                          <a:effectLst/>
                        </a:rPr>
                        <a:t>Вибір </a:t>
                      </a:r>
                      <a:r>
                        <a:rPr lang="ru-RU" sz="1200" spc="-10">
                          <a:effectLst/>
                        </a:rPr>
                        <a:t>(коригування)</a:t>
                      </a:r>
                      <a:r>
                        <a:rPr lang="ru-RU" sz="1200">
                          <a:effectLst/>
                        </a:rPr>
                        <a:t> цілей розвитку.</a:t>
                      </a:r>
                      <a:endParaRPr lang="uk-UA" sz="120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60020" algn="l"/>
                        </a:tabLst>
                      </a:pPr>
                      <a:r>
                        <a:rPr lang="ru-RU" sz="1200">
                          <a:effectLst/>
                        </a:rPr>
                        <a:t>Вибір структури “дерева цілей”</a:t>
                      </a:r>
                      <a:endParaRPr lang="uk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03" marR="2610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Вибір варіанту структури внутрішнього середовища (потенціалу).</a:t>
                      </a:r>
                      <a:endParaRPr lang="uk-UA" sz="120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Вибір методів.</a:t>
                      </a:r>
                      <a:endParaRPr lang="uk-UA" sz="120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Вибір оцінки потенціалу</a:t>
                      </a:r>
                      <a:endParaRPr lang="uk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03" marR="2610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Вибір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варіанту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структури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зовнішнього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середовища</a:t>
                      </a:r>
                      <a:r>
                        <a:rPr lang="ru-RU" sz="1200" dirty="0">
                          <a:effectLst/>
                        </a:rPr>
                        <a:t> (умов).</a:t>
                      </a:r>
                      <a:endParaRPr lang="uk-UA" sz="12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Вибір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методів</a:t>
                      </a:r>
                      <a:r>
                        <a:rPr lang="ru-RU" sz="1200" dirty="0">
                          <a:effectLst/>
                        </a:rPr>
                        <a:t>.</a:t>
                      </a:r>
                      <a:endParaRPr lang="uk-UA" sz="12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Вибір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оцінки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клімату</a:t>
                      </a:r>
                      <a:endParaRPr lang="uk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03" marR="2610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Вибір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варіанту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структури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стратегічної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позиції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середовища</a:t>
                      </a:r>
                      <a:r>
                        <a:rPr lang="ru-RU" sz="1200" dirty="0">
                          <a:effectLst/>
                        </a:rPr>
                        <a:t>.</a:t>
                      </a:r>
                      <a:endParaRPr lang="uk-UA" sz="12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Визначення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стратегії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відповідно</a:t>
                      </a:r>
                      <a:r>
                        <a:rPr lang="ru-RU" sz="1200" dirty="0">
                          <a:effectLst/>
                        </a:rPr>
                        <a:t> до </a:t>
                      </a:r>
                      <a:r>
                        <a:rPr lang="ru-RU" sz="1200" dirty="0" err="1">
                          <a:effectLst/>
                        </a:rPr>
                        <a:t>позиції</a:t>
                      </a:r>
                      <a:r>
                        <a:rPr lang="ru-RU" sz="1200" dirty="0">
                          <a:effectLst/>
                        </a:rPr>
                        <a:t> на ринку</a:t>
                      </a:r>
                      <a:endParaRPr lang="uk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03" marR="26103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629890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71600" y="1340768"/>
            <a:ext cx="792088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i="1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Умовні</a:t>
            </a:r>
            <a:r>
              <a:rPr lang="ru-RU" sz="2000" i="1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000" i="1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позначення</a:t>
            </a:r>
            <a:r>
              <a:rPr lang="ru-RU" sz="2000" i="1" dirty="0">
                <a:latin typeface="Bookman Old Style" panose="02050604050505020204" pitchFamily="18" charset="0"/>
                <a:ea typeface="Calibri" panose="020F0502020204030204" pitchFamily="34" charset="0"/>
              </a:rPr>
              <a:t>: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СЖЦВир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,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СЖЦТов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,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СЖЦТех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,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СЖЦОрг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,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СЖЦГал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–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схеми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життєвих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циклів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товару,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технологій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,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організації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,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галузі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. БФР –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Бізнес-процеси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продуктів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–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Функції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за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стадіями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життєвого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циклу –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Ресурси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для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виконання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функцій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. СГЦ –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виділення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стратегічних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господарських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центрів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(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Бізнес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одиниць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,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Стратегічних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виробничих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одиниць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).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Графік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Портера “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рентабельність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– сектор ринку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фірми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”.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Аналіз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“поля сил” за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Ансоффом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. STEP-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аналіз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–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аналіз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сфер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макросередовища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: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соціальної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,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економічної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,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політичної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,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технічної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.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Стратегічні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зони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Ансоффа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: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структуризація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мікро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середовища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фірми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,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її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галузі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. БКГ –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Бостонська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Консалтингова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Група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.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Матриця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ДЕМК –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матриця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“Дженерал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Електрик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–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МакКінсі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” (“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конкурентний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статус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фірми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–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привабливість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ринку”. КП –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конкурентні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переваги</a:t>
            </a:r>
            <a:endParaRPr lang="uk-UA" sz="200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719653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71600" y="908720"/>
            <a:ext cx="7416824" cy="53060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9705">
              <a:lnSpc>
                <a:spcPct val="110000"/>
              </a:lnSpc>
              <a:spcAft>
                <a:spcPts val="0"/>
              </a:spcAft>
            </a:pPr>
            <a:r>
              <a:rPr lang="ru-RU" sz="2800" spc="-1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Залежно</a:t>
            </a:r>
            <a:r>
              <a:rPr lang="ru-RU" sz="2800" spc="-1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spc="-1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</a:t>
            </a:r>
            <a:r>
              <a:rPr lang="ru-RU" sz="2800" spc="-1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spc="-1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об’єктів</a:t>
            </a:r>
            <a:r>
              <a:rPr lang="ru-RU" sz="2800" spc="-1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spc="-1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дослідження</a:t>
            </a:r>
            <a:r>
              <a:rPr lang="ru-RU" sz="2800" spc="-1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spc="-1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виділяють</a:t>
            </a:r>
            <a:r>
              <a:rPr lang="ru-RU" sz="2800" spc="-1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spc="-1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наступні</a:t>
            </a:r>
            <a:r>
              <a:rPr lang="ru-RU" sz="2800" spc="-1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spc="-1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напрями</a:t>
            </a:r>
            <a:r>
              <a:rPr lang="ru-RU" sz="2800" spc="-1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2800" spc="-1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прийоми</a:t>
            </a:r>
            <a:r>
              <a:rPr lang="ru-RU" sz="2800" spc="-1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spc="-1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стратегічного</a:t>
            </a:r>
            <a:r>
              <a:rPr lang="ru-RU" sz="2800" spc="-1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spc="-1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аналізу</a:t>
            </a:r>
            <a:r>
              <a:rPr lang="ru-RU" sz="2800" spc="-1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uk-UA" sz="2800" dirty="0">
              <a:solidFill>
                <a:schemeClr val="bg1"/>
              </a:solidFill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  <a:spcAft>
                <a:spcPts val="0"/>
              </a:spcAft>
            </a:pPr>
            <a:r>
              <a:rPr lang="ru-RU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1) </a:t>
            </a:r>
            <a:r>
              <a:rPr lang="ru-RU" sz="2800" i="1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стратегічний</a:t>
            </a:r>
            <a:r>
              <a:rPr lang="ru-RU" sz="2800" i="1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</a:t>
            </a:r>
            <a:r>
              <a:rPr lang="ru-RU" sz="2800" i="1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макрооточення</a:t>
            </a:r>
            <a:r>
              <a:rPr lang="ru-RU" sz="2800" i="1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підприємства</a:t>
            </a:r>
            <a:r>
              <a:rPr lang="ru-RU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що</a:t>
            </a:r>
            <a:r>
              <a:rPr lang="ru-RU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передбачає</a:t>
            </a:r>
            <a:r>
              <a:rPr lang="ru-RU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</a:t>
            </a:r>
            <a:r>
              <a:rPr lang="ru-RU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інформаційних</a:t>
            </a:r>
            <a:r>
              <a:rPr lang="ru-RU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оглядів</a:t>
            </a:r>
            <a:r>
              <a:rPr lang="ru-RU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проектів</a:t>
            </a:r>
            <a:r>
              <a:rPr lang="ru-RU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звітів</a:t>
            </a:r>
            <a:r>
              <a:rPr lang="ru-RU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статистичних</a:t>
            </a:r>
            <a:r>
              <a:rPr lang="ru-RU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довідок</a:t>
            </a:r>
            <a:r>
              <a:rPr lang="ru-RU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ru-RU" sz="28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кабінетні</a:t>
            </a:r>
            <a:r>
              <a:rPr lang="ru-RU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дослідження</a:t>
            </a:r>
            <a:r>
              <a:rPr lang="ru-RU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різноманітні</a:t>
            </a:r>
            <a:r>
              <a:rPr lang="ru-RU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методи</a:t>
            </a:r>
            <a:r>
              <a:rPr lang="ru-RU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сегментації</a:t>
            </a:r>
            <a:r>
              <a:rPr lang="ru-RU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збирання</a:t>
            </a:r>
            <a:r>
              <a:rPr lang="ru-RU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даних</a:t>
            </a:r>
            <a:r>
              <a:rPr lang="ru-RU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аналізу</a:t>
            </a:r>
            <a:r>
              <a:rPr lang="ru-RU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sz="28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статистичної</a:t>
            </a:r>
            <a:r>
              <a:rPr lang="ru-RU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оцінки</a:t>
            </a:r>
            <a:r>
              <a:rPr lang="ru-RU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ru-RU" sz="28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економетричне</a:t>
            </a:r>
            <a:r>
              <a:rPr lang="ru-RU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моделювання</a:t>
            </a:r>
            <a:r>
              <a:rPr lang="ru-RU" sz="2800" dirty="0" smtClean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uk-UA" sz="2800" dirty="0">
              <a:solidFill>
                <a:schemeClr val="bg1"/>
              </a:solidFill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877122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331640" y="1052736"/>
            <a:ext cx="7200800" cy="53060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0000"/>
              </a:lnSpc>
              <a:spcAft>
                <a:spcPts val="0"/>
              </a:spcAft>
            </a:pP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2) </a:t>
            </a:r>
            <a:r>
              <a:rPr lang="ru-RU" sz="2800" i="1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стратегічний</a:t>
            </a:r>
            <a:r>
              <a:rPr lang="ru-RU" sz="2800" i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</a:t>
            </a:r>
            <a:r>
              <a:rPr lang="ru-RU" sz="2800" i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безпосереднього</a:t>
            </a:r>
            <a:r>
              <a:rPr lang="ru-RU" sz="2800" i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оточення</a:t>
            </a:r>
            <a:r>
              <a:rPr lang="ru-RU" sz="2800" i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2800" i="1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галузі</a:t>
            </a:r>
            <a:r>
              <a:rPr lang="ru-RU" sz="2800" i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sz="2800" i="1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конкуренції</a:t>
            </a:r>
            <a:r>
              <a:rPr lang="ru-RU" sz="2800" i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включає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життєвого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циклу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галузі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вхідних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вихідних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бар’єрів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галузі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якісні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методи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прогнозування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бенчмаркінг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кластерний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метод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сценаріїв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імітаційне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моделювання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методи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експертних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оцінок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Дельфі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мозкового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штурму та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.);</a:t>
            </a:r>
            <a:endParaRPr lang="uk-UA" sz="28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469015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55576" y="251778"/>
            <a:ext cx="7560840" cy="65925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0000"/>
              </a:lnSpc>
              <a:spcAft>
                <a:spcPts val="0"/>
              </a:spcAft>
            </a:pP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3) </a:t>
            </a:r>
            <a:r>
              <a:rPr lang="ru-RU" sz="2400" i="1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стратегічний</a:t>
            </a:r>
            <a:r>
              <a:rPr lang="ru-RU" sz="2400" i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</a:t>
            </a:r>
            <a:r>
              <a:rPr lang="ru-RU" sz="2400" i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підприємства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передбачає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здійснення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аналізу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основних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компетенцій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основних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можливостей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аналізу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вектора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зростання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SWOT-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аналізу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сильних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слабких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сторін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можливостей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загроз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); SРАСЕ-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аналізу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оцінка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стратегічної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позиції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дій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);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побудови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матриці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BCG (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матриця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“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Зростання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/ 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Частка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”,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розроблена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Бостонською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консалтинговою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групою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);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матриці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GE/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McKinsey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матриця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“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Привабливість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галузі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/ 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Позиція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конкуренції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”);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матриці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Shеll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/DMP (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матриця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спрямованої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політики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розроблена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компанією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Shеll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); PIMS-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аналізу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впливу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ринкової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стратегії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прибутки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);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аналізу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життєвого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циклу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підприємства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аналізу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часових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рядів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екстраполяція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тенденцій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аналізу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вразливості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підприємства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порівняльного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аналізу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“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цілі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план – факт –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оптимізація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відхилення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”; причинно-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наслідкового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аналізу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uk-UA" sz="24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509067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27584" y="836712"/>
            <a:ext cx="756084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0000"/>
              </a:lnSpc>
              <a:spcAft>
                <a:spcPts val="0"/>
              </a:spcAft>
            </a:pP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4) </a:t>
            </a:r>
            <a:r>
              <a:rPr lang="ru-RU" sz="3200" i="1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стратегічний</a:t>
            </a:r>
            <a:r>
              <a:rPr lang="ru-RU" sz="3200" i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i="1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</a:t>
            </a:r>
            <a:r>
              <a:rPr lang="ru-RU" sz="3200" i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продукту </a:t>
            </a:r>
            <a:r>
              <a:rPr lang="ru-RU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включає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здійснення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оцінки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аналізу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життєвого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циклу продукту і </a:t>
            </a:r>
            <a:r>
              <a:rPr lang="ru-RU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стратегії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маркетингу; </a:t>
            </a:r>
            <a:r>
              <a:rPr lang="ru-RU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аналізу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життєвого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циклу продукту і </a:t>
            </a:r>
            <a:r>
              <a:rPr lang="ru-RU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фінансової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ситуації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ru-RU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аналізу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життєвого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циклу продукту і </a:t>
            </a:r>
            <a:r>
              <a:rPr lang="ru-RU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конкуренції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ru-RU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аналізу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життєвого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циклу продукту і менеджменту; </a:t>
            </a:r>
            <a:r>
              <a:rPr lang="ru-RU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аналізу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життєвого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циклу продукту і </a:t>
            </a:r>
            <a:r>
              <a:rPr lang="ru-RU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факторів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продуктивності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ru-RU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аналізу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впливу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зацікавлених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сторін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uk-UA" sz="32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5606506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71600" y="260648"/>
            <a:ext cx="7344816" cy="62239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0000"/>
              </a:lnSpc>
              <a:spcAft>
                <a:spcPts val="0"/>
              </a:spcAft>
            </a:pP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5) </a:t>
            </a:r>
            <a:r>
              <a:rPr lang="ru-RU" sz="2800" i="1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стратегічний</a:t>
            </a:r>
            <a:r>
              <a:rPr lang="ru-RU" sz="2800" i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фінансовий</a:t>
            </a:r>
            <a:r>
              <a:rPr lang="ru-RU" sz="2800" i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який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передбачає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підготовку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проектних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фінансових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звітів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прогнозування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за методом проценту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продажу;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стратегічну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оцінку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фінансових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результатів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фінансових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потреб;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розрахунок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фінансових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коефіцієнтів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діагностику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прогнозування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банкрутства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uk-UA" sz="28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  <a:spcAft>
                <a:spcPts val="0"/>
              </a:spcAft>
            </a:pP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6) </a:t>
            </a:r>
            <a:r>
              <a:rPr lang="ru-RU" sz="2800" i="1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стратегічний</a:t>
            </a:r>
            <a:r>
              <a:rPr lang="ru-RU" sz="2800" i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інвестиційний</a:t>
            </a:r>
            <a:r>
              <a:rPr lang="ru-RU" sz="2800" i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включає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методи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формування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господарського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портфеля;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методи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варіантного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аналізу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ризиків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uk-UA" sz="2800" dirty="0"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884298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403648" y="692696"/>
            <a:ext cx="6624736" cy="60165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0000"/>
              </a:lnSpc>
              <a:spcAft>
                <a:spcPts val="0"/>
              </a:spcAft>
            </a:pP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7) </a:t>
            </a:r>
            <a:r>
              <a:rPr lang="ru-RU" sz="3200" i="1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</a:t>
            </a:r>
            <a:r>
              <a:rPr lang="ru-RU" sz="3200" i="1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i="1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стратегії</a:t>
            </a:r>
            <a:r>
              <a:rPr lang="ru-RU" sz="3200" i="1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3200" i="1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прийняття</a:t>
            </a:r>
            <a:r>
              <a:rPr lang="ru-RU" sz="3200" i="1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i="1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стратегічних</a:t>
            </a:r>
            <a:r>
              <a:rPr lang="ru-RU" sz="3200" i="1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i="1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рішень</a:t>
            </a: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передбачає</a:t>
            </a: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побудову</a:t>
            </a: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матриці</a:t>
            </a: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вибору</a:t>
            </a: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головної</a:t>
            </a: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стратегії</a:t>
            </a: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ru-RU" sz="32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здійснення</a:t>
            </a: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аналізу</a:t>
            </a: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ключових</a:t>
            </a: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факторів</a:t>
            </a: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успіху</a:t>
            </a: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ru-RU" sz="32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оцінку</a:t>
            </a: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за </a:t>
            </a:r>
            <a:r>
              <a:rPr lang="ru-RU" sz="32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допомогою</a:t>
            </a: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методів</a:t>
            </a: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імітаційного</a:t>
            </a: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моделювання</a:t>
            </a: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ru-RU" sz="32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теорії</a:t>
            </a: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ігор</a:t>
            </a: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ru-RU" sz="32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теорії</a:t>
            </a: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масового</a:t>
            </a: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обслуговування</a:t>
            </a: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ru-RU" sz="32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методів</a:t>
            </a: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експертних</a:t>
            </a: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оцінок</a:t>
            </a: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z="3200" dirty="0">
              <a:solidFill>
                <a:schemeClr val="bg1"/>
              </a:solidFill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5546176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67544" y="481923"/>
            <a:ext cx="8496944" cy="63463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>
              <a:lnSpc>
                <a:spcPct val="115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uk-UA" sz="3200" b="1" i="1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Інформаційна база стратегічного аналізу</a:t>
            </a:r>
            <a:endParaRPr lang="uk-UA" sz="3200" dirty="0">
              <a:solidFill>
                <a:schemeClr val="bg1"/>
              </a:solidFill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30000"/>
              </a:lnSpc>
              <a:spcAft>
                <a:spcPts val="0"/>
              </a:spcAft>
            </a:pPr>
            <a:r>
              <a:rPr lang="uk-UA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Інформаційна база стратегічного аналізу — це постійно діюча система взаємозв’язків фахівців, обладнання і концептуальних моделей, призначених для збору, класифікації, аналізу та оцінки інформації, необхідної для стратегічного управління підприємством. </a:t>
            </a:r>
            <a:endParaRPr lang="uk-UA" sz="3200" dirty="0">
              <a:solidFill>
                <a:schemeClr val="bg1"/>
              </a:solidFill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38535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40000"/>
                <a:lumOff val="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4005064"/>
            <a:ext cx="7851648" cy="1828800"/>
          </a:xfrm>
        </p:spPr>
        <p:txBody>
          <a:bodyPr>
            <a:normAutofit fontScale="90000"/>
          </a:bodyPr>
          <a:lstStyle/>
          <a:p>
            <a:pPr algn="just"/>
            <a:r>
              <a:rPr lang="uk-UA" sz="3600" b="0" dirty="0">
                <a:solidFill>
                  <a:srgbClr val="0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uk-UA" sz="3600" dirty="0">
                <a:solidFill>
                  <a:srgbClr val="0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ru-RU" sz="3600" dirty="0">
                <a:solidFill>
                  <a:srgbClr val="0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uk-UA" sz="3600" dirty="0">
                <a:solidFill>
                  <a:srgbClr val="0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Система стратегічного управління – це певна філософія або ідеологія бізнесу і менеджменту, що ґрунтується на поєднанні інтуїції та мистецтва, високого професіоналізму і творчості менеджерів, і залученні всіх працівників до реалізації стратегії.</a:t>
            </a:r>
            <a:br>
              <a:rPr lang="uk-UA" sz="3600" dirty="0">
                <a:solidFill>
                  <a:srgbClr val="0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uk-UA" sz="3600" dirty="0">
              <a:solidFill>
                <a:srgbClr val="000000"/>
              </a:solidFill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53759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99592" y="404664"/>
            <a:ext cx="7488832" cy="58539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  <a:spcAft>
                <a:spcPts val="0"/>
              </a:spcAft>
            </a:pPr>
            <a:r>
              <a:rPr lang="uk-UA" sz="32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Джерелом такої інформації є середовище. За ступенем </a:t>
            </a:r>
            <a:r>
              <a:rPr lang="uk-UA" sz="32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зв’яз­ків</a:t>
            </a:r>
            <a:r>
              <a:rPr lang="uk-UA" sz="32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елементів середовища зі стратегічним управлінням підприємства розрізняють такі його складові частини:</a:t>
            </a:r>
            <a:r>
              <a:rPr lang="ru-RU" sz="32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sz="32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30000"/>
              </a:lnSpc>
              <a:spcAft>
                <a:spcPts val="0"/>
              </a:spcAft>
              <a:buFont typeface="Wingdings 2" panose="05020102010507070707" pitchFamily="18" charset="2"/>
              <a:buChar char=""/>
              <a:tabLst>
                <a:tab pos="457200" algn="l"/>
              </a:tabLst>
            </a:pPr>
            <a:r>
              <a:rPr lang="uk-UA" sz="32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макрооточення</a:t>
            </a:r>
            <a:r>
              <a:rPr lang="uk-UA" sz="32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r>
              <a:rPr lang="ru-RU" sz="32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sz="32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30000"/>
              </a:lnSpc>
              <a:spcAft>
                <a:spcPts val="0"/>
              </a:spcAft>
              <a:buFont typeface="Wingdings 2" panose="05020102010507070707" pitchFamily="18" charset="2"/>
              <a:buChar char=""/>
              <a:tabLst>
                <a:tab pos="457200" algn="l"/>
              </a:tabLst>
            </a:pPr>
            <a:r>
              <a:rPr lang="uk-UA" sz="32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безпосереднє оточення;</a:t>
            </a:r>
            <a:r>
              <a:rPr lang="ru-RU" sz="32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sz="32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30000"/>
              </a:lnSpc>
              <a:spcAft>
                <a:spcPts val="0"/>
              </a:spcAft>
              <a:buFont typeface="Wingdings 2" panose="05020102010507070707" pitchFamily="18" charset="2"/>
              <a:buChar char=""/>
              <a:tabLst>
                <a:tab pos="457200" algn="l"/>
              </a:tabLst>
            </a:pPr>
            <a:r>
              <a:rPr lang="uk-UA" sz="32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внутрішнє середовище.</a:t>
            </a:r>
            <a:r>
              <a:rPr lang="ru-RU" sz="32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sz="32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4742578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83568" y="980728"/>
            <a:ext cx="7848872" cy="53296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  <a:spcAft>
                <a:spcPts val="0"/>
              </a:spcAft>
            </a:pPr>
            <a:r>
              <a:rPr lang="uk-UA" sz="24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Формування інформаційної бази стратегічного аналізу починається зі збирання інформації щодо критичних елементів середо­вища такими способами:</a:t>
            </a:r>
            <a:r>
              <a:rPr lang="ru-RU" sz="24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sz="2400" dirty="0">
              <a:solidFill>
                <a:schemeClr val="bg1"/>
              </a:solidFill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30000"/>
              </a:lnSpc>
              <a:spcAft>
                <a:spcPts val="0"/>
              </a:spcAft>
              <a:buFont typeface="Wingdings 2" panose="05020102010507070707" pitchFamily="18" charset="2"/>
              <a:buChar char=""/>
              <a:tabLst>
                <a:tab pos="457200" algn="l"/>
              </a:tabLst>
            </a:pPr>
            <a:r>
              <a:rPr lang="uk-UA" sz="24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сканування середовища, тобто пошук вже сформованої інформації, яка існує у ретроспективі;</a:t>
            </a:r>
            <a:r>
              <a:rPr lang="ru-RU" sz="24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sz="2400" dirty="0">
              <a:solidFill>
                <a:schemeClr val="bg1"/>
              </a:solidFill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30000"/>
              </a:lnSpc>
              <a:spcAft>
                <a:spcPts val="0"/>
              </a:spcAft>
              <a:buFont typeface="Wingdings 2" panose="05020102010507070707" pitchFamily="18" charset="2"/>
              <a:buChar char=""/>
              <a:tabLst>
                <a:tab pos="457200" algn="l"/>
              </a:tabLst>
            </a:pPr>
            <a:r>
              <a:rPr lang="uk-UA" sz="24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моніторинг середовища, тобто відстеження поточної і нової інформації;</a:t>
            </a:r>
            <a:r>
              <a:rPr lang="ru-RU" sz="24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sz="2400" dirty="0">
              <a:solidFill>
                <a:schemeClr val="bg1"/>
              </a:solidFill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30000"/>
              </a:lnSpc>
              <a:spcAft>
                <a:spcPts val="0"/>
              </a:spcAft>
              <a:buFont typeface="Wingdings 2" panose="05020102010507070707" pitchFamily="18" charset="2"/>
              <a:buChar char=""/>
              <a:tabLst>
                <a:tab pos="457200" algn="l"/>
              </a:tabLst>
            </a:pPr>
            <a:r>
              <a:rPr lang="uk-UA" sz="24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прогнозування — спроба представити інформацію про майбутній стан середовища.</a:t>
            </a:r>
            <a:endParaRPr lang="uk-UA" sz="2400" dirty="0">
              <a:solidFill>
                <a:schemeClr val="bg1"/>
              </a:solidFill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2046929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331640" y="1124744"/>
            <a:ext cx="684076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Для аналізу інформації на підприємстві створюється спеціальна система оцінки зовнішнього середовища, яка передбачає проведення спеціальних спостережень, пов’язаних з особливими подіями, і регулярних спостережень за станом важливих для підприємства зовнішніх чинників. </a:t>
            </a:r>
            <a:endParaRPr lang="uk-UA" sz="3200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6141271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55576" y="692696"/>
            <a:ext cx="770485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uk-UA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Найбільш розповсюдженими способами спостережень є: </a:t>
            </a:r>
          </a:p>
          <a:p>
            <a:pPr marL="342900" lvl="0" indent="-342900" algn="just">
              <a:spcAft>
                <a:spcPts val="0"/>
              </a:spcAft>
              <a:buFont typeface="Wingdings 2" panose="05020102010507070707" pitchFamily="18" charset="2"/>
              <a:buChar char=""/>
              <a:tabLst>
                <a:tab pos="457200" algn="l"/>
              </a:tabLst>
            </a:pPr>
            <a:r>
              <a:rPr lang="uk-UA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 матеріалів, опублікованих у періодичний пресі, книжках, інших інформаційних виданнях;</a:t>
            </a:r>
            <a:r>
              <a:rPr lang="ru-RU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sz="2800" dirty="0">
              <a:solidFill>
                <a:schemeClr val="bg1"/>
              </a:solidFill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 2" panose="05020102010507070707" pitchFamily="18" charset="2"/>
              <a:buChar char=""/>
              <a:tabLst>
                <a:tab pos="457200" algn="l"/>
              </a:tabLst>
            </a:pPr>
            <a:r>
              <a:rPr lang="uk-UA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участь у професійних конференціях;</a:t>
            </a:r>
            <a:r>
              <a:rPr lang="ru-RU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sz="2800" dirty="0">
              <a:solidFill>
                <a:schemeClr val="bg1"/>
              </a:solidFill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 2" panose="05020102010507070707" pitchFamily="18" charset="2"/>
              <a:buChar char=""/>
              <a:tabLst>
                <a:tab pos="457200" algn="l"/>
              </a:tabLst>
            </a:pPr>
            <a:r>
              <a:rPr lang="uk-UA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вивчення думок співробітників підприємства;</a:t>
            </a:r>
            <a:r>
              <a:rPr lang="ru-RU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sz="2800" dirty="0">
              <a:solidFill>
                <a:schemeClr val="bg1"/>
              </a:solidFill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 2" panose="05020102010507070707" pitchFamily="18" charset="2"/>
              <a:buChar char=""/>
              <a:tabLst>
                <a:tab pos="457200" algn="l"/>
              </a:tabLst>
            </a:pPr>
            <a:r>
              <a:rPr lang="uk-UA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проведення нарад з проблемних питань на підприємстві;</a:t>
            </a:r>
            <a:r>
              <a:rPr lang="ru-RU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sz="2800" dirty="0">
              <a:solidFill>
                <a:schemeClr val="bg1"/>
              </a:solidFill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 2" panose="05020102010507070707" pitchFamily="18" charset="2"/>
              <a:buChar char=""/>
              <a:tabLst>
                <a:tab pos="457200" algn="l"/>
              </a:tabLst>
            </a:pPr>
            <a:r>
              <a:rPr lang="uk-UA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 досвіду діяльності підприємства.</a:t>
            </a:r>
            <a:r>
              <a:rPr lang="ru-RU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sz="2800" dirty="0">
              <a:solidFill>
                <a:schemeClr val="bg1"/>
              </a:solidFill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1602409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83568" y="620688"/>
            <a:ext cx="8136904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uk-UA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Інформаційною базою аналізу є наступні джерела:</a:t>
            </a: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sz="3200" dirty="0">
              <a:solidFill>
                <a:schemeClr val="bg1"/>
              </a:solidFill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 2" panose="05020102010507070707" pitchFamily="18" charset="2"/>
              <a:buChar char=""/>
              <a:tabLst>
                <a:tab pos="457200" algn="l"/>
              </a:tabLst>
            </a:pPr>
            <a:r>
              <a:rPr lang="uk-UA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засоби масової інформації;</a:t>
            </a: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sz="3200" dirty="0">
              <a:solidFill>
                <a:schemeClr val="bg1"/>
              </a:solidFill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 2" panose="05020102010507070707" pitchFamily="18" charset="2"/>
              <a:buChar char=""/>
              <a:tabLst>
                <a:tab pos="457200" algn="l"/>
              </a:tabLst>
            </a:pPr>
            <a:r>
              <a:rPr lang="uk-UA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спеціальна та наукова література;</a:t>
            </a: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sz="3200" dirty="0">
              <a:solidFill>
                <a:schemeClr val="bg1"/>
              </a:solidFill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 2" panose="05020102010507070707" pitchFamily="18" charset="2"/>
              <a:buChar char=""/>
              <a:tabLst>
                <a:tab pos="457200" algn="l"/>
              </a:tabLst>
            </a:pPr>
            <a:r>
              <a:rPr lang="uk-UA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матеріали наукових семінарів та конференцій;</a:t>
            </a: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sz="3200" dirty="0">
              <a:solidFill>
                <a:schemeClr val="bg1"/>
              </a:solidFill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 2" panose="05020102010507070707" pitchFamily="18" charset="2"/>
              <a:buChar char=""/>
              <a:tabLst>
                <a:tab pos="457200" algn="l"/>
              </a:tabLst>
            </a:pPr>
            <a:r>
              <a:rPr lang="uk-UA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технічна документація;</a:t>
            </a: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sz="3200" dirty="0">
              <a:solidFill>
                <a:schemeClr val="bg1"/>
              </a:solidFill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 2" panose="05020102010507070707" pitchFamily="18" charset="2"/>
              <a:buChar char=""/>
              <a:tabLst>
                <a:tab pos="457200" algn="l"/>
              </a:tabLst>
            </a:pPr>
            <a:r>
              <a:rPr lang="uk-UA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матеріали рекламних публікацій; </a:t>
            </a:r>
            <a:r>
              <a:rPr lang="uk-UA" sz="32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прайс</a:t>
            </a:r>
            <a:r>
              <a:rPr lang="uk-UA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-листи, річні звіти акціонерних товариств;</a:t>
            </a: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sz="3200" dirty="0">
              <a:solidFill>
                <a:schemeClr val="bg1"/>
              </a:solidFill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 2" panose="05020102010507070707" pitchFamily="18" charset="2"/>
              <a:buChar char=""/>
              <a:tabLst>
                <a:tab pos="457200" algn="l"/>
              </a:tabLst>
            </a:pPr>
            <a:r>
              <a:rPr lang="uk-UA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опитування споживачів та різноманітні анкетування.</a:t>
            </a: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sz="3200" dirty="0">
              <a:solidFill>
                <a:schemeClr val="bg1"/>
              </a:solidFill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153455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9512" y="836712"/>
            <a:ext cx="878497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28600" algn="just">
              <a:spcAft>
                <a:spcPts val="0"/>
              </a:spcAft>
            </a:pPr>
            <a:r>
              <a:rPr lang="uk-UA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Підприємство може формувати базу даних про середовище такими способами: </a:t>
            </a:r>
          </a:p>
          <a:p>
            <a:pPr marL="342900" lvl="0" indent="-342900" algn="just">
              <a:spcAft>
                <a:spcPts val="0"/>
              </a:spcAft>
              <a:buFont typeface="Wingdings 2" panose="05020102010507070707" pitchFamily="18" charset="2"/>
              <a:buChar char=""/>
            </a:pPr>
            <a:r>
              <a:rPr lang="uk-UA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моніторинг, тобто безперервне спостереження. Ця система збору найдорожча, а тому найчастіше використовується тільки при вивченні окремих найважливіших аспектів діяльності підприємства, таких як: кус валют, ціни на ресурси або біржові ціни на продукцію, </a:t>
            </a:r>
            <a:r>
              <a:rPr lang="uk-UA" sz="2400" dirty="0" smtClean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товаро</a:t>
            </a:r>
            <a:r>
              <a:rPr lang="uk-UA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</a:t>
            </a:r>
            <a:r>
              <a:rPr lang="uk-UA" sz="2400" dirty="0" smtClean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борот </a:t>
            </a:r>
            <a:r>
              <a:rPr lang="uk-UA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(для торговельного підприємства);</a:t>
            </a:r>
            <a:r>
              <a:rPr lang="ru-RU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sz="24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 2" panose="05020102010507070707" pitchFamily="18" charset="2"/>
              <a:buChar char=""/>
            </a:pPr>
            <a:r>
              <a:rPr lang="uk-UA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періодичні або регулярні системи збору інформації (щомісячний, щоквартальний аналіз середовища). Наприклад, регулярне поповнення бази даних про правове середовище або систему оподаткування тощо;</a:t>
            </a:r>
            <a:r>
              <a:rPr lang="ru-RU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sz="24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5410286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43608" y="1124744"/>
            <a:ext cx="705678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Aft>
                <a:spcPts val="0"/>
              </a:spcAft>
              <a:buFont typeface="Wingdings 2" panose="05020102010507070707" pitchFamily="18" charset="2"/>
              <a:buChar char=""/>
            </a:pPr>
            <a:r>
              <a:rPr lang="uk-UA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разові системи збору інформації. Разовий збір інформації проводиться за потребою, наприклад, перед випуском нової продукції на ринок. Такий збір інформації може стосуватися окремого аспекту середовища і бути дуже ґрунтовним, наприклад, маркетингове вивчення середовища.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sz="28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9378236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603980"/>
            <a:ext cx="8496944" cy="62540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30000"/>
              </a:lnSpc>
              <a:spcAft>
                <a:spcPts val="0"/>
              </a:spcAft>
            </a:pPr>
            <a:r>
              <a:rPr lang="uk-UA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Обмеженнями щодо формування бази даних про середовище є час, необхідний для прийняття рішення та вартість збору інформації (тобто час і гроші). Чим коротший період для прийняття рішення, тим менше часу залишається для вивчення середовища. Інколи зібрати всю інформацію про явище чи середовище буває неможливим або занадто дорогим. Тоді рішення приймається з певним ризиком без додаткового вивчення середовища.</a:t>
            </a:r>
            <a:r>
              <a:rPr lang="ru-RU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sz="2800" dirty="0">
              <a:solidFill>
                <a:schemeClr val="bg1"/>
              </a:solidFill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1576223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483768" y="2276872"/>
            <a:ext cx="4572000" cy="673582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457200" algn="just">
              <a:lnSpc>
                <a:spcPct val="130000"/>
              </a:lnSpc>
              <a:spcAft>
                <a:spcPts val="0"/>
              </a:spcAft>
            </a:pPr>
            <a:r>
              <a:rPr lang="uk-UA" sz="3200" b="1" dirty="0" smtClean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Дякую за увагу!</a:t>
            </a:r>
            <a:endParaRPr lang="uk-UA" sz="3200" b="1" dirty="0"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85287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40000"/>
                <a:lumOff val="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1556792"/>
            <a:ext cx="7854696" cy="3672408"/>
          </a:xfrm>
        </p:spPr>
        <p:txBody>
          <a:bodyPr/>
          <a:lstStyle/>
          <a:p>
            <a:pPr algn="just"/>
            <a:r>
              <a:rPr lang="ru-RU" sz="3200" dirty="0">
                <a:latin typeface="Bookman Old Style" panose="02050604050505020204" pitchFamily="18" charset="0"/>
              </a:rPr>
              <a:t>3. У </a:t>
            </a:r>
            <a:r>
              <a:rPr lang="ru-RU" sz="3200" dirty="0" err="1">
                <a:latin typeface="Bookman Old Style" panose="02050604050505020204" pitchFamily="18" charset="0"/>
              </a:rPr>
              <a:t>ринкових</a:t>
            </a:r>
            <a:r>
              <a:rPr lang="ru-RU" sz="3200" dirty="0">
                <a:latin typeface="Bookman Old Style" panose="02050604050505020204" pitchFamily="18" charset="0"/>
              </a:rPr>
              <a:t> </a:t>
            </a:r>
            <a:r>
              <a:rPr lang="ru-RU" sz="3200" dirty="0" err="1">
                <a:latin typeface="Bookman Old Style" panose="02050604050505020204" pitchFamily="18" charset="0"/>
              </a:rPr>
              <a:t>умовах</a:t>
            </a:r>
            <a:r>
              <a:rPr lang="ru-RU" sz="3200" dirty="0">
                <a:latin typeface="Bookman Old Style" panose="02050604050505020204" pitchFamily="18" charset="0"/>
              </a:rPr>
              <a:t> </a:t>
            </a:r>
            <a:r>
              <a:rPr lang="ru-RU" sz="3200" dirty="0" err="1">
                <a:latin typeface="Bookman Old Style" panose="02050604050505020204" pitchFamily="18" charset="0"/>
              </a:rPr>
              <a:t>помилки</a:t>
            </a:r>
            <a:r>
              <a:rPr lang="ru-RU" sz="3200" dirty="0">
                <a:latin typeface="Bookman Old Style" panose="02050604050505020204" pitchFamily="18" charset="0"/>
              </a:rPr>
              <a:t> при </a:t>
            </a:r>
            <a:r>
              <a:rPr lang="ru-RU" sz="3200" dirty="0" err="1">
                <a:latin typeface="Bookman Old Style" panose="02050604050505020204" pitchFamily="18" charset="0"/>
              </a:rPr>
              <a:t>виборі</a:t>
            </a:r>
            <a:r>
              <a:rPr lang="ru-RU" sz="3200" dirty="0">
                <a:latin typeface="Bookman Old Style" panose="02050604050505020204" pitchFamily="18" charset="0"/>
              </a:rPr>
              <a:t> </a:t>
            </a:r>
            <a:r>
              <a:rPr lang="ru-RU" sz="3200" dirty="0" err="1">
                <a:latin typeface="Bookman Old Style" panose="02050604050505020204" pitchFamily="18" charset="0"/>
              </a:rPr>
              <a:t>стратегії</a:t>
            </a:r>
            <a:r>
              <a:rPr lang="ru-RU" sz="3200" dirty="0">
                <a:latin typeface="Bookman Old Style" panose="02050604050505020204" pitchFamily="18" charset="0"/>
              </a:rPr>
              <a:t> не </a:t>
            </a:r>
            <a:r>
              <a:rPr lang="ru-RU" sz="3200" dirty="0" err="1">
                <a:latin typeface="Bookman Old Style" panose="02050604050505020204" pitchFamily="18" charset="0"/>
              </a:rPr>
              <a:t>можна</a:t>
            </a:r>
            <a:r>
              <a:rPr lang="ru-RU" sz="3200" dirty="0">
                <a:latin typeface="Bookman Old Style" panose="02050604050505020204" pitchFamily="18" charset="0"/>
              </a:rPr>
              <a:t> </a:t>
            </a:r>
            <a:r>
              <a:rPr lang="ru-RU" sz="3200" dirty="0" err="1">
                <a:latin typeface="Bookman Old Style" panose="02050604050505020204" pitchFamily="18" charset="0"/>
              </a:rPr>
              <a:t>виправити</a:t>
            </a:r>
            <a:r>
              <a:rPr lang="ru-RU" sz="3200" dirty="0">
                <a:latin typeface="Bookman Old Style" panose="02050604050505020204" pitchFamily="18" charset="0"/>
              </a:rPr>
              <a:t> </a:t>
            </a:r>
            <a:r>
              <a:rPr lang="ru-RU" sz="3200" dirty="0" err="1">
                <a:latin typeface="Bookman Old Style" panose="02050604050505020204" pitchFamily="18" charset="0"/>
              </a:rPr>
              <a:t>жодними</a:t>
            </a:r>
            <a:r>
              <a:rPr lang="ru-RU" sz="3200" dirty="0">
                <a:latin typeface="Bookman Old Style" panose="02050604050505020204" pitchFamily="18" charset="0"/>
              </a:rPr>
              <a:t> </a:t>
            </a:r>
            <a:r>
              <a:rPr lang="ru-RU" sz="3200" dirty="0" err="1">
                <a:latin typeface="Bookman Old Style" panose="02050604050505020204" pitchFamily="18" charset="0"/>
              </a:rPr>
              <a:t>ефективними</a:t>
            </a:r>
            <a:r>
              <a:rPr lang="ru-RU" sz="3200" dirty="0">
                <a:latin typeface="Bookman Old Style" panose="02050604050505020204" pitchFamily="18" charset="0"/>
              </a:rPr>
              <a:t> </a:t>
            </a:r>
            <a:r>
              <a:rPr lang="ru-RU" sz="3200" dirty="0" err="1">
                <a:latin typeface="Bookman Old Style" panose="02050604050505020204" pitchFamily="18" charset="0"/>
              </a:rPr>
              <a:t>прийомами</a:t>
            </a:r>
            <a:r>
              <a:rPr lang="ru-RU" sz="3200" dirty="0">
                <a:latin typeface="Bookman Old Style" panose="02050604050505020204" pitchFamily="18" charset="0"/>
              </a:rPr>
              <a:t> оперативного </a:t>
            </a:r>
            <a:r>
              <a:rPr lang="ru-RU" sz="3200" dirty="0" err="1">
                <a:latin typeface="Bookman Old Style" panose="02050604050505020204" pitchFamily="18" charset="0"/>
              </a:rPr>
              <a:t>управління</a:t>
            </a:r>
            <a:r>
              <a:rPr lang="ru-RU" sz="3200" dirty="0">
                <a:latin typeface="Bookman Old Style" panose="02050604050505020204" pitchFamily="18" charset="0"/>
              </a:rPr>
              <a:t>, </a:t>
            </a:r>
            <a:r>
              <a:rPr lang="ru-RU" sz="3200" dirty="0" err="1">
                <a:latin typeface="Bookman Old Style" panose="02050604050505020204" pitchFamily="18" charset="0"/>
              </a:rPr>
              <a:t>що</a:t>
            </a:r>
            <a:r>
              <a:rPr lang="ru-RU" sz="3200" dirty="0">
                <a:latin typeface="Bookman Old Style" panose="02050604050505020204" pitchFamily="18" charset="0"/>
              </a:rPr>
              <a:t> </a:t>
            </a:r>
            <a:r>
              <a:rPr lang="ru-RU" sz="3200" dirty="0" err="1">
                <a:latin typeface="Bookman Old Style" panose="02050604050505020204" pitchFamily="18" charset="0"/>
              </a:rPr>
              <a:t>призводить</a:t>
            </a:r>
            <a:r>
              <a:rPr lang="ru-RU" sz="3200" dirty="0">
                <a:latin typeface="Bookman Old Style" panose="02050604050505020204" pitchFamily="18" charset="0"/>
              </a:rPr>
              <a:t> до </a:t>
            </a:r>
            <a:r>
              <a:rPr lang="ru-RU" sz="3200" dirty="0" err="1">
                <a:latin typeface="Bookman Old Style" panose="02050604050505020204" pitchFamily="18" charset="0"/>
              </a:rPr>
              <a:t>поразки</a:t>
            </a:r>
            <a:r>
              <a:rPr lang="ru-RU" sz="3200" dirty="0">
                <a:latin typeface="Bookman Old Style" panose="02050604050505020204" pitchFamily="18" charset="0"/>
              </a:rPr>
              <a:t> в </a:t>
            </a:r>
            <a:r>
              <a:rPr lang="ru-RU" sz="3200" dirty="0" err="1">
                <a:latin typeface="Bookman Old Style" panose="02050604050505020204" pitchFamily="18" charset="0"/>
              </a:rPr>
              <a:t>конкурентній</a:t>
            </a:r>
            <a:r>
              <a:rPr lang="ru-RU" sz="3200" dirty="0">
                <a:latin typeface="Bookman Old Style" panose="02050604050505020204" pitchFamily="18" charset="0"/>
              </a:rPr>
              <a:t> </a:t>
            </a:r>
            <a:r>
              <a:rPr lang="ru-RU" sz="3200" dirty="0" err="1">
                <a:latin typeface="Bookman Old Style" panose="02050604050505020204" pitchFamily="18" charset="0"/>
              </a:rPr>
              <a:t>боротьбі</a:t>
            </a:r>
            <a:r>
              <a:rPr lang="ru-RU" sz="3200" dirty="0">
                <a:latin typeface="Bookman Old Style" panose="02050604050505020204" pitchFamily="18" charset="0"/>
              </a:rPr>
              <a:t>.</a:t>
            </a:r>
            <a:endParaRPr lang="uk-UA" sz="3200" dirty="0">
              <a:latin typeface="Bookman Old Style" panose="02050604050505020204" pitchFamily="18" charset="0"/>
            </a:endParaRPr>
          </a:p>
          <a:p>
            <a:pPr algn="just"/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2686857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40000"/>
                <a:lumOff val="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1772816"/>
            <a:ext cx="7854696" cy="1752600"/>
          </a:xfrm>
        </p:spPr>
        <p:txBody>
          <a:bodyPr/>
          <a:lstStyle/>
          <a:p>
            <a:pPr algn="just"/>
            <a:r>
              <a:rPr lang="ru-RU" dirty="0">
                <a:latin typeface="Bookman Old Style" panose="02050604050505020204" pitchFamily="18" charset="0"/>
              </a:rPr>
              <a:t>4. Для </a:t>
            </a:r>
            <a:r>
              <a:rPr lang="ru-RU" dirty="0" err="1">
                <a:latin typeface="Bookman Old Style" panose="02050604050505020204" pitchFamily="18" charset="0"/>
              </a:rPr>
              <a:t>впровадження</a:t>
            </a:r>
            <a:r>
              <a:rPr lang="ru-RU" dirty="0">
                <a:latin typeface="Bookman Old Style" panose="02050604050505020204" pitchFamily="18" charset="0"/>
              </a:rPr>
              <a:t> </a:t>
            </a:r>
            <a:r>
              <a:rPr lang="ru-RU" dirty="0" err="1">
                <a:latin typeface="Bookman Old Style" panose="02050604050505020204" pitchFamily="18" charset="0"/>
              </a:rPr>
              <a:t>системи</a:t>
            </a:r>
            <a:r>
              <a:rPr lang="ru-RU" dirty="0">
                <a:latin typeface="Bookman Old Style" panose="02050604050505020204" pitchFamily="18" charset="0"/>
              </a:rPr>
              <a:t> </a:t>
            </a:r>
            <a:r>
              <a:rPr lang="ru-RU" dirty="0" err="1">
                <a:latin typeface="Bookman Old Style" panose="02050604050505020204" pitchFamily="18" charset="0"/>
              </a:rPr>
              <a:t>стратегічного</a:t>
            </a:r>
            <a:r>
              <a:rPr lang="ru-RU" dirty="0">
                <a:latin typeface="Bookman Old Style" panose="02050604050505020204" pitchFamily="18" charset="0"/>
              </a:rPr>
              <a:t> </a:t>
            </a:r>
            <a:r>
              <a:rPr lang="ru-RU" dirty="0" err="1">
                <a:latin typeface="Bookman Old Style" panose="02050604050505020204" pitchFamily="18" charset="0"/>
              </a:rPr>
              <a:t>управління</a:t>
            </a:r>
            <a:r>
              <a:rPr lang="ru-RU" dirty="0">
                <a:latin typeface="Bookman Old Style" panose="02050604050505020204" pitchFamily="18" charset="0"/>
              </a:rPr>
              <a:t> </a:t>
            </a:r>
            <a:r>
              <a:rPr lang="ru-RU" dirty="0" err="1">
                <a:latin typeface="Bookman Old Style" panose="02050604050505020204" pitchFamily="18" charset="0"/>
              </a:rPr>
              <a:t>необхідні</a:t>
            </a:r>
            <a:r>
              <a:rPr lang="ru-RU" dirty="0">
                <a:latin typeface="Bookman Old Style" panose="02050604050505020204" pitchFamily="18" charset="0"/>
              </a:rPr>
              <a:t> </a:t>
            </a:r>
            <a:r>
              <a:rPr lang="ru-RU" dirty="0" err="1">
                <a:latin typeface="Bookman Old Style" panose="02050604050505020204" pitchFamily="18" charset="0"/>
              </a:rPr>
              <a:t>значні</a:t>
            </a:r>
            <a:r>
              <a:rPr lang="ru-RU" dirty="0">
                <a:latin typeface="Bookman Old Style" panose="02050604050505020204" pitchFamily="18" charset="0"/>
              </a:rPr>
              <a:t> </a:t>
            </a:r>
            <a:r>
              <a:rPr lang="ru-RU" dirty="0" err="1">
                <a:latin typeface="Bookman Old Style" panose="02050604050505020204" pitchFamily="18" charset="0"/>
              </a:rPr>
              <a:t>витрати</a:t>
            </a:r>
            <a:r>
              <a:rPr lang="ru-RU" dirty="0">
                <a:latin typeface="Bookman Old Style" panose="02050604050505020204" pitchFamily="18" charset="0"/>
              </a:rPr>
              <a:t> часу і </a:t>
            </a:r>
            <a:r>
              <a:rPr lang="ru-RU" dirty="0" err="1">
                <a:latin typeface="Bookman Old Style" panose="02050604050505020204" pitchFamily="18" charset="0"/>
              </a:rPr>
              <a:t>ресурсів</a:t>
            </a:r>
            <a:r>
              <a:rPr lang="ru-RU" dirty="0">
                <a:latin typeface="Bookman Old Style" panose="02050604050505020204" pitchFamily="18" charset="0"/>
              </a:rPr>
              <a:t>. </a:t>
            </a:r>
            <a:r>
              <a:rPr lang="ru-RU" dirty="0" err="1">
                <a:latin typeface="Bookman Old Style" panose="02050604050505020204" pitchFamily="18" charset="0"/>
              </a:rPr>
              <a:t>Виникає</a:t>
            </a:r>
            <a:r>
              <a:rPr lang="ru-RU" dirty="0">
                <a:latin typeface="Bookman Old Style" panose="02050604050505020204" pitchFamily="18" charset="0"/>
              </a:rPr>
              <a:t> </a:t>
            </a:r>
            <a:r>
              <a:rPr lang="ru-RU" dirty="0" err="1">
                <a:latin typeface="Bookman Old Style" panose="02050604050505020204" pitchFamily="18" charset="0"/>
              </a:rPr>
              <a:t>необхідність</a:t>
            </a:r>
            <a:r>
              <a:rPr lang="ru-RU" dirty="0">
                <a:latin typeface="Bookman Old Style" panose="02050604050505020204" pitchFamily="18" charset="0"/>
              </a:rPr>
              <a:t> </a:t>
            </a:r>
            <a:r>
              <a:rPr lang="ru-RU" dirty="0" err="1">
                <a:latin typeface="Bookman Old Style" panose="02050604050505020204" pitchFamily="18" charset="0"/>
              </a:rPr>
              <a:t>створення</a:t>
            </a:r>
            <a:r>
              <a:rPr lang="ru-RU" dirty="0">
                <a:latin typeface="Bookman Old Style" panose="02050604050505020204" pitchFamily="18" charset="0"/>
              </a:rPr>
              <a:t> </a:t>
            </a:r>
            <a:r>
              <a:rPr lang="ru-RU" dirty="0" err="1">
                <a:latin typeface="Bookman Old Style" panose="02050604050505020204" pitchFamily="18" charset="0"/>
              </a:rPr>
              <a:t>спеціального</a:t>
            </a:r>
            <a:r>
              <a:rPr lang="ru-RU" dirty="0">
                <a:latin typeface="Bookman Old Style" panose="02050604050505020204" pitchFamily="18" charset="0"/>
              </a:rPr>
              <a:t> </a:t>
            </a:r>
            <a:r>
              <a:rPr lang="ru-RU" dirty="0" err="1">
                <a:latin typeface="Bookman Old Style" panose="02050604050505020204" pitchFamily="18" charset="0"/>
              </a:rPr>
              <a:t>підрозділу</a:t>
            </a:r>
            <a:r>
              <a:rPr lang="ru-RU" dirty="0">
                <a:latin typeface="Bookman Old Style" panose="02050604050505020204" pitchFamily="18" charset="0"/>
              </a:rPr>
              <a:t>, </a:t>
            </a:r>
            <a:r>
              <a:rPr lang="ru-RU" dirty="0" err="1">
                <a:latin typeface="Bookman Old Style" panose="02050604050505020204" pitchFamily="18" charset="0"/>
              </a:rPr>
              <a:t>що</a:t>
            </a:r>
            <a:r>
              <a:rPr lang="ru-RU" dirty="0">
                <a:latin typeface="Bookman Old Style" panose="02050604050505020204" pitchFamily="18" charset="0"/>
              </a:rPr>
              <a:t> буде </a:t>
            </a:r>
            <a:r>
              <a:rPr lang="ru-RU" dirty="0" err="1">
                <a:latin typeface="Bookman Old Style" panose="02050604050505020204" pitchFamily="18" charset="0"/>
              </a:rPr>
              <a:t>відповідати</a:t>
            </a:r>
            <a:r>
              <a:rPr lang="ru-RU" dirty="0">
                <a:latin typeface="Bookman Old Style" panose="02050604050505020204" pitchFamily="18" charset="0"/>
              </a:rPr>
              <a:t> за </a:t>
            </a:r>
            <a:r>
              <a:rPr lang="ru-RU" dirty="0" err="1">
                <a:latin typeface="Bookman Old Style" panose="02050604050505020204" pitchFamily="18" charset="0"/>
              </a:rPr>
              <a:t>всі</a:t>
            </a:r>
            <a:r>
              <a:rPr lang="ru-RU" dirty="0">
                <a:latin typeface="Bookman Old Style" panose="02050604050505020204" pitchFamily="18" charset="0"/>
              </a:rPr>
              <a:t> </a:t>
            </a:r>
            <a:r>
              <a:rPr lang="ru-RU" dirty="0" err="1">
                <a:latin typeface="Bookman Old Style" panose="02050604050505020204" pitchFamily="18" charset="0"/>
              </a:rPr>
              <a:t>питання</a:t>
            </a:r>
            <a:r>
              <a:rPr lang="ru-RU" dirty="0">
                <a:latin typeface="Bookman Old Style" panose="02050604050505020204" pitchFamily="18" charset="0"/>
              </a:rPr>
              <a:t>, </a:t>
            </a:r>
            <a:r>
              <a:rPr lang="ru-RU" dirty="0" err="1">
                <a:latin typeface="Bookman Old Style" panose="02050604050505020204" pitchFamily="18" charset="0"/>
              </a:rPr>
              <a:t>пов’язані</a:t>
            </a:r>
            <a:r>
              <a:rPr lang="ru-RU" dirty="0">
                <a:latin typeface="Bookman Old Style" panose="02050604050505020204" pitchFamily="18" charset="0"/>
              </a:rPr>
              <a:t> </a:t>
            </a:r>
            <a:r>
              <a:rPr lang="ru-RU" dirty="0" err="1">
                <a:latin typeface="Bookman Old Style" panose="02050604050505020204" pitchFamily="18" charset="0"/>
              </a:rPr>
              <a:t>зі</a:t>
            </a:r>
            <a:r>
              <a:rPr lang="ru-RU" dirty="0">
                <a:latin typeface="Bookman Old Style" panose="02050604050505020204" pitchFamily="18" charset="0"/>
              </a:rPr>
              <a:t> </a:t>
            </a:r>
            <a:r>
              <a:rPr lang="ru-RU" dirty="0" err="1">
                <a:latin typeface="Bookman Old Style" panose="02050604050505020204" pitchFamily="18" charset="0"/>
              </a:rPr>
              <a:t>стратегічним</a:t>
            </a:r>
            <a:r>
              <a:rPr lang="ru-RU" dirty="0">
                <a:latin typeface="Bookman Old Style" panose="02050604050505020204" pitchFamily="18" charset="0"/>
              </a:rPr>
              <a:t> </a:t>
            </a:r>
            <a:r>
              <a:rPr lang="ru-RU" dirty="0" err="1">
                <a:latin typeface="Bookman Old Style" panose="02050604050505020204" pitchFamily="18" charset="0"/>
              </a:rPr>
              <a:t>аналізом</a:t>
            </a:r>
            <a:r>
              <a:rPr lang="ru-RU" dirty="0">
                <a:latin typeface="Bookman Old Style" panose="02050604050505020204" pitchFamily="18" charset="0"/>
              </a:rPr>
              <a:t> і </a:t>
            </a:r>
            <a:r>
              <a:rPr lang="ru-RU" dirty="0" err="1">
                <a:latin typeface="Bookman Old Style" panose="02050604050505020204" pitchFamily="18" charset="0"/>
              </a:rPr>
              <a:t>постійним</a:t>
            </a:r>
            <a:r>
              <a:rPr lang="ru-RU" dirty="0">
                <a:latin typeface="Bookman Old Style" panose="02050604050505020204" pitchFamily="18" charset="0"/>
              </a:rPr>
              <a:t> </a:t>
            </a:r>
            <a:r>
              <a:rPr lang="ru-RU" dirty="0" err="1">
                <a:latin typeface="Bookman Old Style" panose="02050604050505020204" pitchFamily="18" charset="0"/>
              </a:rPr>
              <a:t>моніторингом</a:t>
            </a:r>
            <a:r>
              <a:rPr lang="ru-RU" dirty="0">
                <a:latin typeface="Bookman Old Style" panose="02050604050505020204" pitchFamily="18" charset="0"/>
              </a:rPr>
              <a:t> </a:t>
            </a:r>
            <a:r>
              <a:rPr lang="ru-RU" dirty="0" err="1">
                <a:latin typeface="Bookman Old Style" panose="02050604050505020204" pitchFamily="18" charset="0"/>
              </a:rPr>
              <a:t>зовнішнього</a:t>
            </a:r>
            <a:r>
              <a:rPr lang="ru-RU" dirty="0">
                <a:latin typeface="Bookman Old Style" panose="02050604050505020204" pitchFamily="18" charset="0"/>
              </a:rPr>
              <a:t> і </a:t>
            </a:r>
            <a:r>
              <a:rPr lang="ru-RU" dirty="0" err="1">
                <a:latin typeface="Bookman Old Style" panose="02050604050505020204" pitchFamily="18" charset="0"/>
              </a:rPr>
              <a:t>внутрішнього</a:t>
            </a:r>
            <a:r>
              <a:rPr lang="ru-RU" dirty="0">
                <a:latin typeface="Bookman Old Style" panose="02050604050505020204" pitchFamily="18" charset="0"/>
              </a:rPr>
              <a:t> </a:t>
            </a:r>
            <a:r>
              <a:rPr lang="ru-RU" dirty="0" err="1">
                <a:latin typeface="Bookman Old Style" panose="02050604050505020204" pitchFamily="18" charset="0"/>
              </a:rPr>
              <a:t>середовища</a:t>
            </a:r>
            <a:r>
              <a:rPr lang="ru-RU" dirty="0">
                <a:latin typeface="Bookman Old Style" panose="02050604050505020204" pitchFamily="18" charset="0"/>
              </a:rPr>
              <a:t> </a:t>
            </a:r>
            <a:r>
              <a:rPr lang="ru-RU" dirty="0" err="1">
                <a:latin typeface="Bookman Old Style" panose="02050604050505020204" pitchFamily="18" charset="0"/>
              </a:rPr>
              <a:t>підприємства</a:t>
            </a:r>
            <a:r>
              <a:rPr lang="ru-RU" dirty="0">
                <a:latin typeface="Bookman Old Style" panose="02050604050505020204" pitchFamily="18" charset="0"/>
              </a:rPr>
              <a:t>, </a:t>
            </a:r>
            <a:r>
              <a:rPr lang="ru-RU" dirty="0" err="1">
                <a:latin typeface="Bookman Old Style" panose="02050604050505020204" pitchFamily="18" charset="0"/>
              </a:rPr>
              <a:t>розробкою</a:t>
            </a:r>
            <a:r>
              <a:rPr lang="ru-RU" dirty="0">
                <a:latin typeface="Bookman Old Style" panose="02050604050505020204" pitchFamily="18" charset="0"/>
              </a:rPr>
              <a:t> та контролем за </a:t>
            </a:r>
            <a:r>
              <a:rPr lang="ru-RU" dirty="0" err="1">
                <a:latin typeface="Bookman Old Style" panose="02050604050505020204" pitchFamily="18" charset="0"/>
              </a:rPr>
              <a:t>реалізацією</a:t>
            </a:r>
            <a:r>
              <a:rPr lang="ru-RU" dirty="0">
                <a:latin typeface="Bookman Old Style" panose="02050604050505020204" pitchFamily="18" charset="0"/>
              </a:rPr>
              <a:t> </a:t>
            </a:r>
            <a:r>
              <a:rPr lang="ru-RU" dirty="0" err="1">
                <a:latin typeface="Bookman Old Style" panose="02050604050505020204" pitchFamily="18" charset="0"/>
              </a:rPr>
              <a:t>стратегії</a:t>
            </a:r>
            <a:r>
              <a:rPr lang="ru-RU" dirty="0">
                <a:latin typeface="Bookman Old Style" panose="02050604050505020204" pitchFamily="18" charset="0"/>
              </a:rPr>
              <a:t>.</a:t>
            </a:r>
            <a:endParaRPr lang="uk-UA" dirty="0">
              <a:latin typeface="Bookman Old Style" panose="020506040505050202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7763590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755576" y="764704"/>
            <a:ext cx="8208912" cy="55338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  <a:spcAft>
                <a:spcPts val="0"/>
              </a:spcAft>
            </a:pPr>
            <a:r>
              <a:rPr lang="ru-RU" sz="2400" dirty="0" err="1">
                <a:solidFill>
                  <a:srgbClr val="0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Значні</a:t>
            </a:r>
            <a:r>
              <a:rPr lang="ru-RU" sz="2400" dirty="0">
                <a:solidFill>
                  <a:srgbClr val="0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витрати</a:t>
            </a:r>
            <a:r>
              <a:rPr lang="ru-RU" sz="2400" dirty="0">
                <a:solidFill>
                  <a:srgbClr val="0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часу і </a:t>
            </a:r>
            <a:r>
              <a:rPr lang="ru-RU" sz="2400" dirty="0" err="1">
                <a:solidFill>
                  <a:srgbClr val="0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ресурсів</a:t>
            </a:r>
            <a:r>
              <a:rPr lang="ru-RU" sz="2400" dirty="0">
                <a:solidFill>
                  <a:srgbClr val="0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надають</a:t>
            </a:r>
            <a:r>
              <a:rPr lang="ru-RU" sz="2400" dirty="0">
                <a:solidFill>
                  <a:srgbClr val="0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наступні</a:t>
            </a:r>
            <a:r>
              <a:rPr lang="ru-RU" sz="2400" dirty="0">
                <a:solidFill>
                  <a:srgbClr val="0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переваги</a:t>
            </a:r>
            <a:r>
              <a:rPr lang="ru-RU" sz="2400" b="1" dirty="0">
                <a:solidFill>
                  <a:srgbClr val="0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для </a:t>
            </a:r>
            <a:r>
              <a:rPr lang="ru-RU" sz="2400" b="1" dirty="0" err="1">
                <a:solidFill>
                  <a:srgbClr val="0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стратегічно</a:t>
            </a:r>
            <a:r>
              <a:rPr lang="ru-RU" sz="2400" b="1" dirty="0">
                <a:solidFill>
                  <a:srgbClr val="0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орієнтованих</a:t>
            </a:r>
            <a:r>
              <a:rPr lang="ru-RU" sz="2400" b="1" dirty="0">
                <a:solidFill>
                  <a:srgbClr val="0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підприємств</a:t>
            </a:r>
            <a:r>
              <a:rPr lang="ru-RU" sz="2400" dirty="0">
                <a:solidFill>
                  <a:srgbClr val="0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uk-UA" sz="24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 fontAlgn="base">
              <a:lnSpc>
                <a:spcPct val="130000"/>
              </a:lnSpc>
              <a:spcAft>
                <a:spcPts val="0"/>
              </a:spcAft>
              <a:buSzPts val="1100"/>
              <a:tabLst>
                <a:tab pos="540385" algn="l"/>
              </a:tabLst>
            </a:pPr>
            <a:r>
              <a:rPr lang="en-US" sz="2000" dirty="0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1) </a:t>
            </a:r>
            <a:r>
              <a:rPr lang="ru-RU" sz="2000" dirty="0" err="1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спрямованість</a:t>
            </a:r>
            <a:r>
              <a:rPr lang="ru-RU" sz="2000" dirty="0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всього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ключові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стратегічні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цілі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uk-UA" sz="2000" dirty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 fontAlgn="base">
              <a:lnSpc>
                <a:spcPct val="130000"/>
              </a:lnSpc>
              <a:spcAft>
                <a:spcPts val="0"/>
              </a:spcAft>
              <a:buSzPts val="1100"/>
              <a:tabLst>
                <a:tab pos="540385" algn="l"/>
              </a:tabLst>
            </a:pPr>
            <a:r>
              <a:rPr lang="en-US" sz="2000" dirty="0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2) </a:t>
            </a:r>
            <a:r>
              <a:rPr lang="ru-RU" sz="2000" dirty="0" err="1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чітке</a:t>
            </a:r>
            <a:r>
              <a:rPr lang="ru-RU" sz="2000" dirty="0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своєчасне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реагування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нові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зміни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ринковому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середовищі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на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можливості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загрози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uk-UA" sz="2000" dirty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 fontAlgn="base">
              <a:lnSpc>
                <a:spcPct val="130000"/>
              </a:lnSpc>
              <a:spcAft>
                <a:spcPts val="0"/>
              </a:spcAft>
              <a:buSzPts val="1100"/>
              <a:tabLst>
                <a:tab pos="540385" algn="l"/>
              </a:tabLst>
            </a:pPr>
            <a:r>
              <a:rPr lang="en-US" sz="2000" dirty="0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3)</a:t>
            </a:r>
            <a:r>
              <a:rPr lang="ru-RU" sz="2000" dirty="0" err="1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можливість</a:t>
            </a:r>
            <a:r>
              <a:rPr lang="ru-RU" sz="2000" dirty="0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здійснення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оцінки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альтернативних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варіантів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управлінських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рішень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їх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своєчасна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реалізація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uk-UA" sz="2000" dirty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 fontAlgn="base">
              <a:lnSpc>
                <a:spcPct val="130000"/>
              </a:lnSpc>
              <a:spcAft>
                <a:spcPts val="0"/>
              </a:spcAft>
              <a:buSzPts val="1100"/>
              <a:tabLst>
                <a:tab pos="540385" algn="l"/>
              </a:tabLst>
            </a:pPr>
            <a:r>
              <a:rPr lang="en-US" sz="2000" dirty="0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4)</a:t>
            </a:r>
            <a:r>
              <a:rPr lang="ru-RU" sz="2000" dirty="0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створення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підтримка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виробничого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потенціалу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системи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зовнішніх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зв’язків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сприяє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досягненню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стратегічних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цілей</a:t>
            </a:r>
            <a:r>
              <a:rPr lang="ru-RU" sz="2000" dirty="0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US" sz="2000" dirty="0" smtClean="0">
              <a:solidFill>
                <a:srgbClr val="000000"/>
              </a:solidFill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30000"/>
              </a:lnSpc>
              <a:spcAft>
                <a:spcPts val="0"/>
              </a:spcAft>
              <a:buSzPts val="1100"/>
              <a:buFont typeface="Wingdings" panose="05000000000000000000" pitchFamily="2" charset="2"/>
              <a:buChar char=""/>
              <a:tabLst>
                <a:tab pos="540385" algn="l"/>
              </a:tabLst>
            </a:pPr>
            <a:endParaRPr lang="uk-UA" sz="2000" u="none" strike="noStrike" dirty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97240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1052736"/>
            <a:ext cx="8748464" cy="4824536"/>
          </a:xfrm>
        </p:spPr>
        <p:txBody>
          <a:bodyPr/>
          <a:lstStyle/>
          <a:p>
            <a:pPr lvl="0" algn="just"/>
            <a:r>
              <a:rPr lang="en-US" sz="2000" dirty="0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5) </a:t>
            </a:r>
            <a:r>
              <a:rPr lang="ru-RU" sz="2000" dirty="0" err="1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зменшення</a:t>
            </a:r>
            <a:r>
              <a:rPr lang="ru-RU" sz="2000" dirty="0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мінімуму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негативних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наслідків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змін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відбуваються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а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також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факторів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невизначеності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майбутньому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uk-UA" sz="2000" dirty="0">
              <a:solidFill>
                <a:srgbClr val="000000"/>
              </a:solidFill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/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отримання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необхідної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інформації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прийняття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стратегічних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тактичних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рішень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uk-UA" sz="2000" dirty="0">
              <a:solidFill>
                <a:srgbClr val="000000"/>
              </a:solidFill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/>
            <a:r>
              <a:rPr lang="en-US" sz="2000" dirty="0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6) </a:t>
            </a:r>
            <a:r>
              <a:rPr lang="ru-RU" sz="2000" dirty="0" err="1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забезпечення</a:t>
            </a:r>
            <a:r>
              <a:rPr lang="ru-RU" sz="2000" dirty="0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довго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і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короткострокової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ефективності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прибутковості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uk-UA" sz="2000" dirty="0">
              <a:solidFill>
                <a:srgbClr val="000000"/>
              </a:solidFill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/>
            <a:r>
              <a:rPr lang="en-US" sz="2000" dirty="0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7) </a:t>
            </a:r>
            <a:r>
              <a:rPr lang="ru-RU" sz="2000" dirty="0" err="1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розробка</a:t>
            </a:r>
            <a:r>
              <a:rPr lang="ru-RU" sz="2000" dirty="0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адекватної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системи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стимулювання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розвитку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гнучкості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uk-UA" sz="2000" dirty="0">
              <a:solidFill>
                <a:srgbClr val="000000"/>
              </a:solidFill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/>
            <a:r>
              <a:rPr lang="en-US" sz="2000" dirty="0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8) </a:t>
            </a:r>
            <a:r>
              <a:rPr lang="ru-RU" sz="2000" dirty="0" err="1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забезпечення</a:t>
            </a:r>
            <a:r>
              <a:rPr lang="ru-RU" sz="2000" dirty="0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динамічності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змін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шляхом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впровадження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системи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стратегічного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аналізу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uk-UA" sz="2000" dirty="0">
              <a:solidFill>
                <a:srgbClr val="000000"/>
              </a:solidFill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/>
            <a:r>
              <a:rPr lang="en-US" sz="2000" dirty="0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9) </a:t>
            </a:r>
            <a:r>
              <a:rPr lang="ru-RU" sz="2000" dirty="0" err="1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формування</a:t>
            </a:r>
            <a:r>
              <a:rPr lang="ru-RU" sz="2000" dirty="0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команди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фахівців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яка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сприятиме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розвитку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системи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управління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протидіятиме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тенденціям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можуть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призвести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кризових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явищ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z="2000" dirty="0">
              <a:solidFill>
                <a:srgbClr val="000000"/>
              </a:solidFill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47833848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ік">
  <a:themeElements>
    <a:clrScheme name="Остин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Поті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і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Остин">
    <a:dk1>
      <a:sysClr val="windowText" lastClr="000000"/>
    </a:dk1>
    <a:lt1>
      <a:sysClr val="window" lastClr="FFFFFF"/>
    </a:lt1>
    <a:dk2>
      <a:srgbClr val="3E3D2D"/>
    </a:dk2>
    <a:lt2>
      <a:srgbClr val="CAF278"/>
    </a:lt2>
    <a:accent1>
      <a:srgbClr val="94C600"/>
    </a:accent1>
    <a:accent2>
      <a:srgbClr val="71685A"/>
    </a:accent2>
    <a:accent3>
      <a:srgbClr val="FF6700"/>
    </a:accent3>
    <a:accent4>
      <a:srgbClr val="909465"/>
    </a:accent4>
    <a:accent5>
      <a:srgbClr val="956B43"/>
    </a:accent5>
    <a:accent6>
      <a:srgbClr val="FEA022"/>
    </a:accent6>
    <a:hlink>
      <a:srgbClr val="E68200"/>
    </a:hlink>
    <a:folHlink>
      <a:srgbClr val="FFA94A"/>
    </a:folHlink>
  </a:clrScheme>
</a:themeOverride>
</file>

<file path=ppt/theme/themeOverride2.xml><?xml version="1.0" encoding="utf-8"?>
<a:themeOverride xmlns:a="http://schemas.openxmlformats.org/drawingml/2006/main">
  <a:clrScheme name="Остин">
    <a:dk1>
      <a:sysClr val="windowText" lastClr="000000"/>
    </a:dk1>
    <a:lt1>
      <a:sysClr val="window" lastClr="FFFFFF"/>
    </a:lt1>
    <a:dk2>
      <a:srgbClr val="3E3D2D"/>
    </a:dk2>
    <a:lt2>
      <a:srgbClr val="CAF278"/>
    </a:lt2>
    <a:accent1>
      <a:srgbClr val="94C600"/>
    </a:accent1>
    <a:accent2>
      <a:srgbClr val="71685A"/>
    </a:accent2>
    <a:accent3>
      <a:srgbClr val="FF6700"/>
    </a:accent3>
    <a:accent4>
      <a:srgbClr val="909465"/>
    </a:accent4>
    <a:accent5>
      <a:srgbClr val="956B43"/>
    </a:accent5>
    <a:accent6>
      <a:srgbClr val="FEA022"/>
    </a:accent6>
    <a:hlink>
      <a:srgbClr val="E68200"/>
    </a:hlink>
    <a:folHlink>
      <a:srgbClr val="FFA94A"/>
    </a:folHlink>
  </a:clrScheme>
</a:themeOverride>
</file>

<file path=ppt/theme/themeOverride3.xml><?xml version="1.0" encoding="utf-8"?>
<a:themeOverride xmlns:a="http://schemas.openxmlformats.org/drawingml/2006/main">
  <a:clrScheme name="Остин">
    <a:dk1>
      <a:sysClr val="windowText" lastClr="000000"/>
    </a:dk1>
    <a:lt1>
      <a:sysClr val="window" lastClr="FFFFFF"/>
    </a:lt1>
    <a:dk2>
      <a:srgbClr val="3E3D2D"/>
    </a:dk2>
    <a:lt2>
      <a:srgbClr val="CAF278"/>
    </a:lt2>
    <a:accent1>
      <a:srgbClr val="94C600"/>
    </a:accent1>
    <a:accent2>
      <a:srgbClr val="71685A"/>
    </a:accent2>
    <a:accent3>
      <a:srgbClr val="FF6700"/>
    </a:accent3>
    <a:accent4>
      <a:srgbClr val="909465"/>
    </a:accent4>
    <a:accent5>
      <a:srgbClr val="956B43"/>
    </a:accent5>
    <a:accent6>
      <a:srgbClr val="FEA022"/>
    </a:accent6>
    <a:hlink>
      <a:srgbClr val="E68200"/>
    </a:hlink>
    <a:folHlink>
      <a:srgbClr val="FFA94A"/>
    </a:folHlink>
  </a:clrScheme>
</a:themeOverride>
</file>

<file path=ppt/theme/themeOverride4.xml><?xml version="1.0" encoding="utf-8"?>
<a:themeOverride xmlns:a="http://schemas.openxmlformats.org/drawingml/2006/main">
  <a:clrScheme name="Остин">
    <a:dk1>
      <a:sysClr val="windowText" lastClr="000000"/>
    </a:dk1>
    <a:lt1>
      <a:sysClr val="window" lastClr="FFFFFF"/>
    </a:lt1>
    <a:dk2>
      <a:srgbClr val="3E3D2D"/>
    </a:dk2>
    <a:lt2>
      <a:srgbClr val="CAF278"/>
    </a:lt2>
    <a:accent1>
      <a:srgbClr val="94C600"/>
    </a:accent1>
    <a:accent2>
      <a:srgbClr val="71685A"/>
    </a:accent2>
    <a:accent3>
      <a:srgbClr val="FF6700"/>
    </a:accent3>
    <a:accent4>
      <a:srgbClr val="909465"/>
    </a:accent4>
    <a:accent5>
      <a:srgbClr val="956B43"/>
    </a:accent5>
    <a:accent6>
      <a:srgbClr val="FEA022"/>
    </a:accent6>
    <a:hlink>
      <a:srgbClr val="E68200"/>
    </a:hlink>
    <a:folHlink>
      <a:srgbClr val="FFA94A"/>
    </a:folHlink>
  </a:clrScheme>
</a:themeOverride>
</file>

<file path=ppt/theme/themeOverride5.xml><?xml version="1.0" encoding="utf-8"?>
<a:themeOverride xmlns:a="http://schemas.openxmlformats.org/drawingml/2006/main">
  <a:clrScheme name="Остин">
    <a:dk1>
      <a:sysClr val="windowText" lastClr="000000"/>
    </a:dk1>
    <a:lt1>
      <a:sysClr val="window" lastClr="FFFFFF"/>
    </a:lt1>
    <a:dk2>
      <a:srgbClr val="3E3D2D"/>
    </a:dk2>
    <a:lt2>
      <a:srgbClr val="CAF278"/>
    </a:lt2>
    <a:accent1>
      <a:srgbClr val="94C600"/>
    </a:accent1>
    <a:accent2>
      <a:srgbClr val="71685A"/>
    </a:accent2>
    <a:accent3>
      <a:srgbClr val="FF6700"/>
    </a:accent3>
    <a:accent4>
      <a:srgbClr val="909465"/>
    </a:accent4>
    <a:accent5>
      <a:srgbClr val="956B43"/>
    </a:accent5>
    <a:accent6>
      <a:srgbClr val="FEA022"/>
    </a:accent6>
    <a:hlink>
      <a:srgbClr val="E68200"/>
    </a:hlink>
    <a:folHlink>
      <a:srgbClr val="FFA94A"/>
    </a:folHlink>
  </a:clrScheme>
</a:themeOverride>
</file>

<file path=ppt/theme/themeOverride6.xml><?xml version="1.0" encoding="utf-8"?>
<a:themeOverride xmlns:a="http://schemas.openxmlformats.org/drawingml/2006/main">
  <a:clrScheme name="Остин">
    <a:dk1>
      <a:sysClr val="windowText" lastClr="000000"/>
    </a:dk1>
    <a:lt1>
      <a:sysClr val="window" lastClr="FFFFFF"/>
    </a:lt1>
    <a:dk2>
      <a:srgbClr val="3E3D2D"/>
    </a:dk2>
    <a:lt2>
      <a:srgbClr val="CAF278"/>
    </a:lt2>
    <a:accent1>
      <a:srgbClr val="94C600"/>
    </a:accent1>
    <a:accent2>
      <a:srgbClr val="71685A"/>
    </a:accent2>
    <a:accent3>
      <a:srgbClr val="FF6700"/>
    </a:accent3>
    <a:accent4>
      <a:srgbClr val="909465"/>
    </a:accent4>
    <a:accent5>
      <a:srgbClr val="956B43"/>
    </a:accent5>
    <a:accent6>
      <a:srgbClr val="FEA022"/>
    </a:accent6>
    <a:hlink>
      <a:srgbClr val="E68200"/>
    </a:hlink>
    <a:folHlink>
      <a:srgbClr val="FFA94A"/>
    </a:folHlink>
  </a:clrScheme>
</a:themeOverride>
</file>

<file path=ppt/theme/themeOverride7.xml><?xml version="1.0" encoding="utf-8"?>
<a:themeOverride xmlns:a="http://schemas.openxmlformats.org/drawingml/2006/main">
  <a:clrScheme name="Остин">
    <a:dk1>
      <a:sysClr val="windowText" lastClr="000000"/>
    </a:dk1>
    <a:lt1>
      <a:sysClr val="window" lastClr="FFFFFF"/>
    </a:lt1>
    <a:dk2>
      <a:srgbClr val="3E3D2D"/>
    </a:dk2>
    <a:lt2>
      <a:srgbClr val="CAF278"/>
    </a:lt2>
    <a:accent1>
      <a:srgbClr val="94C600"/>
    </a:accent1>
    <a:accent2>
      <a:srgbClr val="71685A"/>
    </a:accent2>
    <a:accent3>
      <a:srgbClr val="FF6700"/>
    </a:accent3>
    <a:accent4>
      <a:srgbClr val="909465"/>
    </a:accent4>
    <a:accent5>
      <a:srgbClr val="956B43"/>
    </a:accent5>
    <a:accent6>
      <a:srgbClr val="FEA022"/>
    </a:accent6>
    <a:hlink>
      <a:srgbClr val="E68200"/>
    </a:hlink>
    <a:folHlink>
      <a:srgbClr val="FFA94A"/>
    </a:folHlink>
  </a:clrScheme>
</a:themeOverride>
</file>

<file path=ppt/theme/themeOverride8.xml><?xml version="1.0" encoding="utf-8"?>
<a:themeOverride xmlns:a="http://schemas.openxmlformats.org/drawingml/2006/main">
  <a:clrScheme name="Остин">
    <a:dk1>
      <a:sysClr val="windowText" lastClr="000000"/>
    </a:dk1>
    <a:lt1>
      <a:sysClr val="window" lastClr="FFFFFF"/>
    </a:lt1>
    <a:dk2>
      <a:srgbClr val="3E3D2D"/>
    </a:dk2>
    <a:lt2>
      <a:srgbClr val="CAF278"/>
    </a:lt2>
    <a:accent1>
      <a:srgbClr val="94C600"/>
    </a:accent1>
    <a:accent2>
      <a:srgbClr val="71685A"/>
    </a:accent2>
    <a:accent3>
      <a:srgbClr val="FF6700"/>
    </a:accent3>
    <a:accent4>
      <a:srgbClr val="909465"/>
    </a:accent4>
    <a:accent5>
      <a:srgbClr val="956B43"/>
    </a:accent5>
    <a:accent6>
      <a:srgbClr val="FEA022"/>
    </a:accent6>
    <a:hlink>
      <a:srgbClr val="E68200"/>
    </a:hlink>
    <a:folHlink>
      <a:srgbClr val="FFA94A"/>
    </a:folHlink>
  </a:clrScheme>
</a:themeOverride>
</file>

<file path=ppt/theme/themeOverride9.xml><?xml version="1.0" encoding="utf-8"?>
<a:themeOverride xmlns:a="http://schemas.openxmlformats.org/drawingml/2006/main">
  <a:clrScheme name="Остин">
    <a:dk1>
      <a:sysClr val="windowText" lastClr="000000"/>
    </a:dk1>
    <a:lt1>
      <a:sysClr val="window" lastClr="FFFFFF"/>
    </a:lt1>
    <a:dk2>
      <a:srgbClr val="3E3D2D"/>
    </a:dk2>
    <a:lt2>
      <a:srgbClr val="CAF278"/>
    </a:lt2>
    <a:accent1>
      <a:srgbClr val="94C600"/>
    </a:accent1>
    <a:accent2>
      <a:srgbClr val="71685A"/>
    </a:accent2>
    <a:accent3>
      <a:srgbClr val="FF6700"/>
    </a:accent3>
    <a:accent4>
      <a:srgbClr val="909465"/>
    </a:accent4>
    <a:accent5>
      <a:srgbClr val="956B43"/>
    </a:accent5>
    <a:accent6>
      <a:srgbClr val="FEA022"/>
    </a:accent6>
    <a:hlink>
      <a:srgbClr val="E68200"/>
    </a:hlink>
    <a:folHlink>
      <a:srgbClr val="FFA94A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1675</TotalTime>
  <Words>2360</Words>
  <Application>Microsoft Office PowerPoint</Application>
  <PresentationFormat>Экран (4:3)</PresentationFormat>
  <Paragraphs>186</Paragraphs>
  <Slides>58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58</vt:i4>
      </vt:variant>
    </vt:vector>
  </HeadingPairs>
  <TitlesOfParts>
    <vt:vector size="67" baseType="lpstr">
      <vt:lpstr>Arial</vt:lpstr>
      <vt:lpstr>Bookman Old Style</vt:lpstr>
      <vt:lpstr>Calibri</vt:lpstr>
      <vt:lpstr>Constantia</vt:lpstr>
      <vt:lpstr>Times New Roman</vt:lpstr>
      <vt:lpstr>Wingdings</vt:lpstr>
      <vt:lpstr>Wingdings 2</vt:lpstr>
      <vt:lpstr>Потік</vt:lpstr>
      <vt:lpstr>Picture</vt:lpstr>
      <vt:lpstr>ТЕМА 1. СТРАТЕГІЧНИЙ АНАЛІЗ: ЗМІСТОВНЕ НАПОВНЕННЯ, ОСНОВНІ ЕТАПИ ЗДІЙСНЕННЯ </vt:lpstr>
      <vt:lpstr>Презентация PowerPoint</vt:lpstr>
      <vt:lpstr>Презентация PowerPoint</vt:lpstr>
      <vt:lpstr>Презентация PowerPoint</vt:lpstr>
      <vt:lpstr>2. Система стратегічного управління – це певна філософія або ідеологія бізнесу і менеджменту, що ґрунтується на поєднанні інтуїції та мистецтва, високого професіоналізму і творчості менеджерів, і залученні всіх працівників до реалізації стратегії.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2. Аналіз економічного потенціалу підприємства</dc:title>
  <dc:creator>Ирина</dc:creator>
  <cp:lastModifiedBy>Ира</cp:lastModifiedBy>
  <cp:revision>133</cp:revision>
  <cp:lastPrinted>2012-10-20T08:58:50Z</cp:lastPrinted>
  <dcterms:created xsi:type="dcterms:W3CDTF">2012-09-22T08:22:54Z</dcterms:created>
  <dcterms:modified xsi:type="dcterms:W3CDTF">2022-02-05T10:43:05Z</dcterms:modified>
</cp:coreProperties>
</file>