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74" r:id="rId2"/>
    <p:sldId id="257" r:id="rId3"/>
    <p:sldId id="258" r:id="rId4"/>
    <p:sldId id="279" r:id="rId5"/>
    <p:sldId id="316" r:id="rId6"/>
    <p:sldId id="317" r:id="rId7"/>
    <p:sldId id="318" r:id="rId8"/>
    <p:sldId id="319" r:id="rId9"/>
    <p:sldId id="343" r:id="rId10"/>
    <p:sldId id="320" r:id="rId11"/>
    <p:sldId id="345" r:id="rId12"/>
    <p:sldId id="321" r:id="rId13"/>
    <p:sldId id="344" r:id="rId14"/>
    <p:sldId id="346" r:id="rId15"/>
    <p:sldId id="347" r:id="rId16"/>
    <p:sldId id="348" r:id="rId17"/>
    <p:sldId id="349" r:id="rId18"/>
    <p:sldId id="350" r:id="rId19"/>
    <p:sldId id="351" r:id="rId20"/>
    <p:sldId id="273" r:id="rId21"/>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1" autoAdjust="0"/>
    <p:restoredTop sz="94660"/>
  </p:normalViewPr>
  <p:slideViewPr>
    <p:cSldViewPr snapToGrid="0">
      <p:cViewPr varScale="1">
        <p:scale>
          <a:sx n="94" d="100"/>
          <a:sy n="94" d="100"/>
        </p:scale>
        <p:origin x="461"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EA0698-701F-4D4D-8602-AFDBDD83F29B}" type="datetimeFigureOut">
              <a:rPr lang="uk-UA" smtClean="0"/>
              <a:t>13.05.2025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2E19D-447B-4CAC-A15F-6AE3FBDEC1BE}" type="slidenum">
              <a:rPr lang="uk-UA" smtClean="0"/>
              <a:t>‹№›</a:t>
            </a:fld>
            <a:endParaRPr lang="uk-UA"/>
          </a:p>
        </p:txBody>
      </p:sp>
    </p:spTree>
    <p:extLst>
      <p:ext uri="{BB962C8B-B14F-4D97-AF65-F5344CB8AC3E}">
        <p14:creationId xmlns:p14="http://schemas.microsoft.com/office/powerpoint/2010/main" val="291973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4</a:t>
            </a:fld>
            <a:endParaRPr lang="uk-UA"/>
          </a:p>
        </p:txBody>
      </p:sp>
    </p:spTree>
    <p:extLst>
      <p:ext uri="{BB962C8B-B14F-4D97-AF65-F5344CB8AC3E}">
        <p14:creationId xmlns:p14="http://schemas.microsoft.com/office/powerpoint/2010/main" val="24986476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latin typeface="Times New Roman" panose="02020603050405020304" pitchFamily="18" charset="0"/>
                <a:cs typeface="Times New Roman" panose="02020603050405020304" pitchFamily="18" charset="0"/>
              </a:rPr>
              <a:t/>
            </a:r>
            <a:br>
              <a:rPr lang="uk-UA" b="1" dirty="0" smtClean="0">
                <a:latin typeface="Times New Roman" panose="02020603050405020304" pitchFamily="18" charset="0"/>
                <a:cs typeface="Times New Roman" panose="02020603050405020304" pitchFamily="18" charset="0"/>
              </a:rPr>
            </a:br>
            <a:r>
              <a:rPr lang="uk-UA" b="1" smtClean="0">
                <a:latin typeface="Times New Roman" panose="02020603050405020304" pitchFamily="18" charset="0"/>
                <a:cs typeface="Times New Roman" panose="02020603050405020304" pitchFamily="18" charset="0"/>
              </a:rPr>
              <a:t>ЛЕКЦІЯ </a:t>
            </a:r>
            <a:r>
              <a:rPr lang="uk-UA" b="1" smtClean="0">
                <a:latin typeface="Times New Roman" panose="02020603050405020304" pitchFamily="18" charset="0"/>
                <a:cs typeface="Times New Roman" panose="02020603050405020304" pitchFamily="18" charset="0"/>
              </a:rPr>
              <a:t>10. </a:t>
            </a:r>
            <a:r>
              <a:rPr lang="uk-UA" b="1" dirty="0"/>
              <a:t>Планування нового продукту і розроблення товару</a:t>
            </a:r>
            <a:r>
              <a:rPr lang="uk-UA" dirty="0"/>
              <a:t/>
            </a:r>
            <a:br>
              <a:rPr lang="uk-UA" dirty="0"/>
            </a:br>
            <a:r>
              <a:rPr lang="uk-UA" b="1" dirty="0" smtClean="0"/>
              <a:t/>
            </a:r>
            <a:br>
              <a:rPr lang="uk-UA" b="1" dirty="0" smtClean="0"/>
            </a:br>
            <a:r>
              <a:rPr lang="uk-UA" b="1" dirty="0"/>
              <a:t/>
            </a:r>
            <a:br>
              <a:rPr lang="uk-UA" b="1" dirty="0"/>
            </a:br>
            <a:endParaRPr lang="uk-UA" sz="2000" dirty="0"/>
          </a:p>
        </p:txBody>
      </p:sp>
    </p:spTree>
    <p:extLst>
      <p:ext uri="{BB962C8B-B14F-4D97-AF65-F5344CB8AC3E}">
        <p14:creationId xmlns:p14="http://schemas.microsoft.com/office/powerpoint/2010/main" val="2432771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32735"/>
            <a:ext cx="12192000" cy="5338424"/>
          </a:xfrm>
        </p:spPr>
        <p:txBody>
          <a:bodyPr/>
          <a:lstStyle/>
          <a:p>
            <a:pPr marL="0" indent="0">
              <a:spcBef>
                <a:spcPts val="0"/>
              </a:spcBef>
              <a:buNone/>
            </a:pPr>
            <a:r>
              <a:rPr lang="uk-UA" sz="2000" dirty="0"/>
              <a:t>Для товарів виробничого призначення використовуються наступні методи пробного маркетингу:</a:t>
            </a:r>
          </a:p>
          <a:p>
            <a:pPr marL="0" indent="0">
              <a:spcBef>
                <a:spcPts val="0"/>
              </a:spcBef>
              <a:buNone/>
            </a:pPr>
            <a:r>
              <a:rPr lang="uk-UA" sz="2000" dirty="0"/>
              <a:t>— тести використання товарів. Пропонується невеликій групі потенційних споживачів експлуатувати новий товар протягом деякого часу. Аналізуються реакція на товар та наміри його придбання;</a:t>
            </a:r>
          </a:p>
          <a:p>
            <a:pPr marL="0" indent="0">
              <a:spcBef>
                <a:spcPts val="0"/>
              </a:spcBef>
              <a:buNone/>
            </a:pPr>
            <a:r>
              <a:rPr lang="uk-UA" sz="2000" dirty="0"/>
              <a:t>— виставки та демонстраційні зали дистриб’юторів і дилерів. Товар демонструється протягом невеликого часу для великої кількості потенційних покупців та торгових посередників. Аналізується їх інтерес до товару, реакція на його властивості, бажання його придбати. Недоліком є те, що інформація про новий товар та його характеристики стає відкритою і для конкурентів;</a:t>
            </a:r>
          </a:p>
          <a:p>
            <a:pPr marL="0" indent="0">
              <a:spcBef>
                <a:spcPts val="0"/>
              </a:spcBef>
              <a:buNone/>
            </a:pPr>
            <a:r>
              <a:rPr lang="uk-UA" sz="2000" dirty="0"/>
              <a:t>— стандартний пробний маркетинг. Обмежена кількість товару продається в обраних регіонах. Аналізується реакція споживачів на комплекс маркетингу</a:t>
            </a:r>
            <a:r>
              <a:rPr lang="uk-UA" sz="2000" dirty="0" smtClean="0"/>
              <a:t>.</a:t>
            </a:r>
          </a:p>
          <a:p>
            <a:pPr marL="0" indent="0">
              <a:spcBef>
                <a:spcPts val="0"/>
              </a:spcBef>
              <a:buNone/>
            </a:pPr>
            <a:endParaRPr lang="uk-UA" sz="2000" dirty="0"/>
          </a:p>
          <a:p>
            <a:pPr marL="0" indent="0">
              <a:spcBef>
                <a:spcPts val="0"/>
              </a:spcBef>
              <a:buNone/>
            </a:pPr>
            <a:r>
              <a:rPr lang="uk-UA" sz="2000" dirty="0" smtClean="0"/>
              <a:t>9. Комерціалізація </a:t>
            </a:r>
            <a:r>
              <a:rPr lang="uk-UA" sz="2000" dirty="0"/>
              <a:t>інновації. Освоєння серійного виробництва товару та його впровадження на ринок. Звичайно, що виконання послідовно всіх етапів розробки та виходу інноваційного товару на ринок потребує багато часу, що може негативно вплинути на результати. </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792359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192000" cy="5338424"/>
          </a:xfrm>
        </p:spPr>
        <p:txBody>
          <a:bodyPr/>
          <a:lstStyle/>
          <a:p>
            <a:pPr marL="0" indent="0">
              <a:spcBef>
                <a:spcPts val="0"/>
              </a:spcBef>
              <a:buNone/>
            </a:pPr>
            <a:r>
              <a:rPr lang="uk-UA" sz="2000" dirty="0"/>
              <a:t>3. Методи генерації ідей нового товару</a:t>
            </a:r>
          </a:p>
          <a:p>
            <a:pPr marL="0" indent="0">
              <a:spcBef>
                <a:spcPts val="0"/>
              </a:spcBef>
              <a:buNone/>
            </a:pPr>
            <a:endParaRPr lang="uk-UA" sz="2000" dirty="0" smtClean="0"/>
          </a:p>
          <a:p>
            <a:pPr marL="0" indent="0">
              <a:spcBef>
                <a:spcPts val="0"/>
              </a:spcBef>
              <a:buNone/>
            </a:pPr>
            <a:r>
              <a:rPr lang="uk-UA" sz="2000" dirty="0" smtClean="0"/>
              <a:t>Метою </a:t>
            </a:r>
            <a:r>
              <a:rPr lang="uk-UA" sz="2000" dirty="0"/>
              <a:t>етапу генерації ідей в інноваційному процесі є отримання їх значної кількості для подальшого відбору найбільш перспективних, проривних, що мають вагомий потенціал зростання конкурентоспроможності підприємства, виходу на нові ринки, більшого задоволення існуючих та прихованих потреб споживачів</a:t>
            </a:r>
            <a:r>
              <a:rPr lang="uk-UA" sz="2000" dirty="0" smtClean="0"/>
              <a:t>.</a:t>
            </a:r>
          </a:p>
          <a:p>
            <a:pPr marL="0" indent="0">
              <a:spcBef>
                <a:spcPts val="0"/>
              </a:spcBef>
              <a:buNone/>
            </a:pPr>
            <a:r>
              <a:rPr lang="uk-UA" sz="2000" dirty="0"/>
              <a:t>Ідеї повинні генеруватися не час від часу, а постійно, в рамках організованої системи інноваційного розвитку. Це потребує не тільки координації механізму комунікації між загальним керівництвом і функціональними підрозділами підприємства (маркетинговим, НДДКР, виробничим, фінансовим, управління персоналом), а також і організації системи отримання, оцінки ідей та реалізації найбільш перспективних</a:t>
            </a:r>
            <a:r>
              <a:rPr lang="uk-UA" sz="2000" dirty="0" smtClean="0"/>
              <a:t>.</a:t>
            </a:r>
          </a:p>
          <a:p>
            <a:pPr marL="0" indent="0">
              <a:spcBef>
                <a:spcPts val="0"/>
              </a:spcBef>
              <a:buNone/>
            </a:pPr>
            <a:r>
              <a:rPr lang="uk-UA" sz="2000" dirty="0"/>
              <a:t>Для генерації ідей нового товару використовують логіко-систематичні та інтуїтивно-творчі методи.</a:t>
            </a:r>
          </a:p>
          <a:p>
            <a:pPr marL="0" indent="0">
              <a:spcBef>
                <a:spcPts val="0"/>
              </a:spcBef>
              <a:buNone/>
            </a:pPr>
            <a:r>
              <a:rPr lang="uk-UA" sz="2000" dirty="0"/>
              <a:t>В основі </a:t>
            </a:r>
            <a:r>
              <a:rPr lang="uk-UA" sz="2000" i="1" dirty="0"/>
              <a:t>логіко-систематичних методів</a:t>
            </a:r>
            <a:r>
              <a:rPr lang="uk-UA" sz="2000" dirty="0"/>
              <a:t> лежить принцип розподілу системи на частини та принцип комбінації окремих рішень. До них належать наступні методи: техніка анкети властивостей та характеристик товару, метод вимушених відношень (поєднань), морфологічний метод.</a:t>
            </a:r>
          </a:p>
          <a:p>
            <a:pPr marL="0" indent="0">
              <a:spcBef>
                <a:spcPts val="0"/>
              </a:spcBef>
              <a:buNone/>
            </a:pPr>
            <a:r>
              <a:rPr lang="uk-UA" sz="2000" i="1" dirty="0"/>
              <a:t>Техніка анкети властивостей та характеристик товару</a:t>
            </a:r>
            <a:r>
              <a:rPr lang="uk-UA" sz="2000" dirty="0"/>
              <a:t> використовується для удосконалення продукції. Властивості, характеристики, признаки об’єкту узагальнюються та надаються у письмовому виді. Шляхом зміни або заміни одного або декількох ознак та їх подальшого об’єднання у вигляді нової комбінації властивостей виникають нові ідеї.</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518030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192000" cy="5791200"/>
          </a:xfrm>
        </p:spPr>
        <p:txBody>
          <a:bodyPr/>
          <a:lstStyle/>
          <a:p>
            <a:pPr marL="0" indent="0">
              <a:buNone/>
            </a:pPr>
            <a:r>
              <a:rPr lang="uk-UA" sz="2000" i="1" dirty="0"/>
              <a:t>Метод вимушених відношень (поєднань) –</a:t>
            </a:r>
            <a:r>
              <a:rPr lang="uk-UA" sz="2000" dirty="0"/>
              <a:t> це техніка, при якої нові ідеї виникають в результаті узагальнення знань про предмети, які спочатку не входили в одну </a:t>
            </a:r>
            <a:r>
              <a:rPr lang="uk-UA" sz="2000" dirty="0" smtClean="0"/>
              <a:t>групу</a:t>
            </a:r>
          </a:p>
          <a:p>
            <a:pPr marL="0" indent="0">
              <a:buNone/>
            </a:pPr>
            <a:r>
              <a:rPr lang="uk-UA" sz="2000" i="1" dirty="0"/>
              <a:t>Морфологічний метод </a:t>
            </a:r>
            <a:r>
              <a:rPr lang="uk-UA" sz="2000" dirty="0"/>
              <a:t>оснований на принципах структурного аналізу. Він був запропонований відомим астрофізиком та винахідником реактивного двигуна Ф. </a:t>
            </a:r>
            <a:r>
              <a:rPr lang="uk-UA" sz="2000" dirty="0" err="1"/>
              <a:t>Цвіккі</a:t>
            </a:r>
            <a:r>
              <a:rPr lang="uk-UA" sz="2000" dirty="0"/>
              <a:t>. При використанні цього методу виділяються важливі параметри об’єкту та досліджуються комбінації їх можливих поєднань</a:t>
            </a:r>
            <a:r>
              <a:rPr lang="uk-UA" sz="2000" dirty="0" smtClean="0"/>
              <a:t>.</a:t>
            </a:r>
          </a:p>
          <a:p>
            <a:pPr marL="0" indent="0">
              <a:buNone/>
            </a:pPr>
            <a:r>
              <a:rPr lang="uk-UA" sz="2000" i="1" dirty="0"/>
              <a:t>Інтуїтивно-творчі методи</a:t>
            </a:r>
            <a:r>
              <a:rPr lang="uk-UA" sz="2000" dirty="0"/>
              <a:t> базуються на принципі цілісного розгляду проблеми. До них відносяться метод мозкового штурму (атаки), метод конференції ідей, метод 635, метод </a:t>
            </a:r>
            <a:r>
              <a:rPr lang="uk-UA" sz="2000" dirty="0" err="1"/>
              <a:t>Дельфі</a:t>
            </a:r>
            <a:r>
              <a:rPr lang="uk-UA" sz="2000" dirty="0"/>
              <a:t>, </a:t>
            </a:r>
            <a:r>
              <a:rPr lang="uk-UA" sz="2000" dirty="0" err="1"/>
              <a:t>синектичний</a:t>
            </a:r>
            <a:r>
              <a:rPr lang="uk-UA" sz="2000" dirty="0"/>
              <a:t> метод</a:t>
            </a:r>
            <a:r>
              <a:rPr lang="uk-UA" sz="2000" i="1" dirty="0" smtClean="0"/>
              <a:t>.</a:t>
            </a:r>
          </a:p>
          <a:p>
            <a:pPr marL="0" indent="0">
              <a:buNone/>
            </a:pPr>
            <a:r>
              <a:rPr lang="uk-UA" sz="2000" i="1" dirty="0"/>
              <a:t>Метод мозкового штурму </a:t>
            </a:r>
            <a:r>
              <a:rPr lang="uk-UA" sz="2000" dirty="0"/>
              <a:t>був запропонований у 1941 році А. Ф. </a:t>
            </a:r>
            <a:r>
              <a:rPr lang="uk-UA" sz="2000" dirty="0" err="1"/>
              <a:t>Осборном</a:t>
            </a:r>
            <a:r>
              <a:rPr lang="uk-UA" sz="2000" dirty="0"/>
              <a:t> та використовувався ним у рекламному бізнесі для стимуляції творчого мислення людини. Метод набув широкого розповсюдження та відомості. </a:t>
            </a:r>
            <a:r>
              <a:rPr lang="uk-UA" sz="2000" i="1" dirty="0"/>
              <a:t>Мозковий штурм</a:t>
            </a:r>
            <a:r>
              <a:rPr lang="uk-UA" sz="2000" dirty="0"/>
              <a:t> — це інтенсивна інтелектуальна діяльність малої групи, що направлена на генерацію якомога більшої кількості ідей</a:t>
            </a:r>
            <a:r>
              <a:rPr lang="uk-UA" sz="2000" dirty="0" smtClean="0"/>
              <a:t>.</a:t>
            </a:r>
          </a:p>
          <a:p>
            <a:pPr marL="0" indent="0">
              <a:buNone/>
            </a:pPr>
            <a:r>
              <a:rPr lang="uk-UA" sz="2000" i="1" dirty="0"/>
              <a:t>Метод конференції ідей </a:t>
            </a:r>
            <a:r>
              <a:rPr lang="uk-UA" sz="2000" dirty="0"/>
              <a:t>пов’язаний з мозковим штурмом, але має відмінність — допускає доброзичливу критику, що сприяє удосконаленню ідеї</a:t>
            </a:r>
            <a:r>
              <a:rPr lang="uk-UA" sz="2000" dirty="0" smtClean="0"/>
              <a:t>.</a:t>
            </a:r>
          </a:p>
          <a:p>
            <a:pPr marL="0" indent="0">
              <a:buNone/>
            </a:pPr>
            <a:r>
              <a:rPr lang="uk-UA" sz="2000" i="1" dirty="0"/>
              <a:t>Метод колективного блокноту (метод 365)</a:t>
            </a:r>
            <a:r>
              <a:rPr lang="uk-UA" sz="2000" dirty="0"/>
              <a:t> дає можливість отримати 90 ідей</a:t>
            </a:r>
            <a:r>
              <a:rPr lang="uk-UA" sz="2000" dirty="0" smtClean="0"/>
              <a:t>.</a:t>
            </a:r>
          </a:p>
          <a:p>
            <a:pPr marL="0" indent="0">
              <a:buNone/>
            </a:pPr>
            <a:r>
              <a:rPr lang="uk-UA" sz="2000" i="1" dirty="0"/>
              <a:t>Метод </a:t>
            </a:r>
            <a:r>
              <a:rPr lang="uk-UA" sz="2000" i="1" dirty="0" err="1"/>
              <a:t>Дельфі</a:t>
            </a:r>
            <a:r>
              <a:rPr lang="uk-UA" sz="2000" dirty="0"/>
              <a:t> є методом експертних оцінок.</a:t>
            </a:r>
          </a:p>
          <a:p>
            <a:pPr marL="0" indent="0">
              <a:buNone/>
            </a:pPr>
            <a:endParaRPr lang="uk-UA" sz="2000" dirty="0"/>
          </a:p>
          <a:p>
            <a:pPr marL="0" indent="0">
              <a:buNone/>
            </a:pPr>
            <a:endParaRPr lang="uk-UA" sz="2000" dirty="0"/>
          </a:p>
          <a:p>
            <a:pPr marL="0" indent="0">
              <a:buNone/>
            </a:pPr>
            <a:endParaRPr lang="uk-UA" sz="2000" dirty="0"/>
          </a:p>
          <a:p>
            <a:pPr marL="0" indent="0">
              <a:spcBef>
                <a:spcPts val="600"/>
              </a:spcBef>
              <a:buNone/>
            </a:pPr>
            <a:endParaRPr lang="uk-UA" sz="2000" dirty="0" smtClean="0"/>
          </a:p>
          <a:p>
            <a:pPr marL="0" indent="0">
              <a:spcBef>
                <a:spcPts val="600"/>
              </a:spcBef>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89764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192000" cy="5338424"/>
          </a:xfrm>
        </p:spPr>
        <p:txBody>
          <a:bodyPr/>
          <a:lstStyle/>
          <a:p>
            <a:pPr marL="0" indent="0">
              <a:spcBef>
                <a:spcPts val="600"/>
              </a:spcBef>
              <a:buNone/>
            </a:pPr>
            <a:r>
              <a:rPr lang="uk-UA" sz="2000" i="1" dirty="0"/>
              <a:t>Метод </a:t>
            </a:r>
            <a:r>
              <a:rPr lang="uk-UA" sz="2000" i="1" dirty="0" err="1"/>
              <a:t>синектики</a:t>
            </a:r>
            <a:r>
              <a:rPr lang="uk-UA" sz="2000" dirty="0"/>
              <a:t> також відноситься до групового методу генерації ідей. Метод оснований на принципі систематичного відчуження від проблеми. Група розкладає проблему на складові елементи та шукає рішення на основі природних аналогій з інших сфер діяльності, життя</a:t>
            </a:r>
            <a:r>
              <a:rPr lang="uk-UA" sz="2000" dirty="0" smtClean="0"/>
              <a:t>.</a:t>
            </a:r>
          </a:p>
          <a:p>
            <a:pPr marL="0" indent="0">
              <a:spcBef>
                <a:spcPts val="600"/>
              </a:spcBef>
              <a:buNone/>
            </a:pPr>
            <a:r>
              <a:rPr lang="uk-UA" sz="2000" dirty="0" smtClean="0"/>
              <a:t>До </a:t>
            </a:r>
            <a:r>
              <a:rPr lang="uk-UA" sz="2000" i="1" dirty="0"/>
              <a:t>методів індивідуальної роботи</a:t>
            </a:r>
            <a:r>
              <a:rPr lang="uk-UA" sz="2000" dirty="0"/>
              <a:t> над генеруванням ідей відносяться метод аналогій, метод інверсії, метод ідеалізації</a:t>
            </a:r>
            <a:r>
              <a:rPr lang="uk-UA" sz="2000" dirty="0" smtClean="0"/>
              <a:t>.</a:t>
            </a:r>
          </a:p>
          <a:p>
            <a:pPr marL="0" indent="0">
              <a:spcBef>
                <a:spcPts val="600"/>
              </a:spcBef>
              <a:buNone/>
            </a:pPr>
            <a:r>
              <a:rPr lang="uk-UA" sz="2000" i="1" dirty="0" smtClean="0"/>
              <a:t>Метод </a:t>
            </a:r>
            <a:r>
              <a:rPr lang="uk-UA" sz="2000" i="1" dirty="0"/>
              <a:t>аналогії</a:t>
            </a:r>
            <a:r>
              <a:rPr lang="uk-UA" sz="2000" dirty="0"/>
              <a:t> пов’язаний з переносом знань про певні явища, предмети на інші об’єкти та використовується переважно спонтанно</a:t>
            </a:r>
            <a:r>
              <a:rPr lang="uk-UA" sz="2000" dirty="0" smtClean="0"/>
              <a:t>.</a:t>
            </a:r>
          </a:p>
          <a:p>
            <a:pPr marL="0" indent="0">
              <a:spcBef>
                <a:spcPts val="600"/>
              </a:spcBef>
              <a:buNone/>
            </a:pPr>
            <a:r>
              <a:rPr lang="uk-UA" sz="2000" i="1" dirty="0"/>
              <a:t>Метод інверсії (зворотного руху) </a:t>
            </a:r>
            <a:r>
              <a:rPr lang="uk-UA" sz="2000" dirty="0"/>
              <a:t>пов’язаний з використанням підходів, які протилежні існуючому, звичайне рішення потрібно ніби то «перевернути». </a:t>
            </a:r>
            <a:endParaRPr lang="uk-UA" sz="2000" dirty="0" smtClean="0"/>
          </a:p>
          <a:p>
            <a:pPr marL="0" indent="0">
              <a:spcBef>
                <a:spcPts val="600"/>
              </a:spcBef>
              <a:buNone/>
            </a:pPr>
            <a:r>
              <a:rPr lang="uk-UA" sz="2000" i="1" dirty="0"/>
              <a:t>Метод ідеалізації </a:t>
            </a:r>
            <a:r>
              <a:rPr lang="uk-UA" sz="2000" dirty="0"/>
              <a:t>оснований на уявленні про ідеальний спосіб задоволення потреб споживача.</a:t>
            </a:r>
          </a:p>
          <a:p>
            <a:pPr marL="0" indent="0">
              <a:spcBef>
                <a:spcPts val="600"/>
              </a:spcBef>
              <a:buNone/>
            </a:pPr>
            <a:endParaRPr lang="uk-UA" sz="2000" dirty="0" smtClean="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smtClean="0"/>
          </a:p>
          <a:p>
            <a:pPr marL="0" indent="0">
              <a:spcBef>
                <a:spcPts val="600"/>
              </a:spcBef>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2596717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28337" y="0"/>
            <a:ext cx="12192000" cy="5338424"/>
          </a:xfrm>
        </p:spPr>
        <p:txBody>
          <a:bodyPr/>
          <a:lstStyle/>
          <a:p>
            <a:pPr marL="0" indent="0" algn="just">
              <a:spcBef>
                <a:spcPts val="0"/>
              </a:spcBef>
              <a:buNone/>
            </a:pPr>
            <a:r>
              <a:rPr lang="uk-UA" sz="2000" dirty="0"/>
              <a:t>4. Оцінка ефективності розробки і виводу на ринок нового товару</a:t>
            </a:r>
          </a:p>
          <a:p>
            <a:pPr algn="just">
              <a:spcBef>
                <a:spcPts val="0"/>
              </a:spcBef>
            </a:pPr>
            <a:endParaRPr lang="uk-UA" sz="2000" dirty="0"/>
          </a:p>
          <a:p>
            <a:pPr marL="0" indent="0" algn="just">
              <a:spcBef>
                <a:spcPts val="0"/>
              </a:spcBef>
              <a:buNone/>
            </a:pPr>
            <a:r>
              <a:rPr lang="uk-UA" sz="2000" dirty="0"/>
              <a:t>Оцінка ефективності розробки і виводу на ринок нового товару потребує аналізу кількох показників:</a:t>
            </a:r>
          </a:p>
          <a:p>
            <a:pPr marL="0" indent="0" algn="just">
              <a:spcBef>
                <a:spcPts val="0"/>
              </a:spcBef>
              <a:buNone/>
            </a:pPr>
            <a:r>
              <a:rPr lang="uk-UA" sz="2000" dirty="0"/>
              <a:t>— чистої теперішньої вартості (інтегральний показник ефективності);</a:t>
            </a:r>
          </a:p>
          <a:p>
            <a:pPr marL="0" indent="0" algn="just">
              <a:spcBef>
                <a:spcPts val="0"/>
              </a:spcBef>
              <a:buNone/>
            </a:pPr>
            <a:r>
              <a:rPr lang="uk-UA" sz="2000" dirty="0"/>
              <a:t>— індексу доходності (рентабельності) інвестицій у розробку та комерціалізацію нового продукту;</a:t>
            </a:r>
          </a:p>
          <a:p>
            <a:pPr marL="0" indent="0" algn="just">
              <a:spcBef>
                <a:spcPts val="0"/>
              </a:spcBef>
              <a:buNone/>
            </a:pPr>
            <a:r>
              <a:rPr lang="uk-UA" sz="2000" dirty="0"/>
              <a:t>— терміну окупності;</a:t>
            </a:r>
          </a:p>
          <a:p>
            <a:pPr marL="0" indent="0" algn="just">
              <a:spcBef>
                <a:spcPts val="0"/>
              </a:spcBef>
              <a:buNone/>
            </a:pPr>
            <a:r>
              <a:rPr lang="uk-UA" sz="2000" dirty="0"/>
              <a:t>— внутрішньої норми рентабельності;</a:t>
            </a:r>
          </a:p>
          <a:p>
            <a:pPr marL="0" indent="0" algn="just">
              <a:spcBef>
                <a:spcPts val="0"/>
              </a:spcBef>
              <a:buNone/>
            </a:pPr>
            <a:r>
              <a:rPr lang="uk-UA" sz="2000" dirty="0"/>
              <a:t>— точки беззбитковості випуску нової продукції</a:t>
            </a:r>
            <a:r>
              <a:rPr lang="uk-UA" sz="2000" dirty="0" smtClean="0"/>
              <a:t>.</a:t>
            </a:r>
          </a:p>
          <a:p>
            <a:pPr marL="0" indent="0" algn="just">
              <a:spcBef>
                <a:spcPts val="0"/>
              </a:spcBef>
              <a:buNone/>
            </a:pPr>
            <a:endParaRPr lang="uk-UA" sz="2000" i="1" dirty="0" smtClean="0"/>
          </a:p>
          <a:p>
            <a:pPr marL="0" indent="0" algn="just">
              <a:spcBef>
                <a:spcPts val="0"/>
              </a:spcBef>
              <a:buNone/>
            </a:pPr>
            <a:r>
              <a:rPr lang="uk-UA" sz="2000" i="1" dirty="0" smtClean="0"/>
              <a:t>Дисконтування</a:t>
            </a:r>
            <a:r>
              <a:rPr lang="uk-UA" sz="2000" dirty="0" smtClean="0"/>
              <a:t> </a:t>
            </a:r>
            <a:r>
              <a:rPr lang="uk-UA" sz="2000" dirty="0"/>
              <a:t>— це перерахунок грошових потоків-доходів і витрат для кожного розрахункового періоду за допомогою норми (ставки) дисконту</a:t>
            </a:r>
            <a:r>
              <a:rPr lang="uk-UA" sz="2000" dirty="0" smtClean="0"/>
              <a:t>.</a:t>
            </a:r>
          </a:p>
          <a:p>
            <a:pPr marL="0" indent="0" algn="just">
              <a:spcBef>
                <a:spcPts val="0"/>
              </a:spcBef>
              <a:buNone/>
            </a:pPr>
            <a:r>
              <a:rPr lang="uk-UA" sz="2000" dirty="0" smtClean="0"/>
              <a:t> </a:t>
            </a:r>
          </a:p>
          <a:p>
            <a:pPr marL="0" indent="0" algn="just">
              <a:spcBef>
                <a:spcPts val="0"/>
              </a:spcBef>
              <a:buNone/>
            </a:pPr>
            <a:endParaRPr lang="uk-UA" sz="2000" dirty="0" smtClean="0"/>
          </a:p>
          <a:p>
            <a:pPr marL="0" indent="0" algn="just">
              <a:spcBef>
                <a:spcPts val="0"/>
              </a:spcBef>
              <a:buNone/>
            </a:pPr>
            <a:endParaRPr lang="uk-UA" sz="2000" dirty="0"/>
          </a:p>
          <a:p>
            <a:pPr marL="0" indent="0">
              <a:spcBef>
                <a:spcPts val="600"/>
              </a:spcBef>
              <a:buNone/>
            </a:pPr>
            <a:endParaRPr lang="uk-UA" sz="2000" dirty="0" smtClean="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smtClean="0"/>
          </a:p>
          <a:p>
            <a:pPr marL="0" indent="0">
              <a:spcBef>
                <a:spcPts val="600"/>
              </a:spcBef>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003707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28337" y="0"/>
            <a:ext cx="12192000" cy="5338424"/>
          </a:xfrm>
        </p:spPr>
        <p:txBody>
          <a:bodyPr/>
          <a:lstStyle/>
          <a:p>
            <a:pPr marL="0" indent="0">
              <a:buNone/>
            </a:pPr>
            <a:r>
              <a:rPr lang="uk-UA" sz="2000" dirty="0" smtClean="0"/>
              <a:t>5. </a:t>
            </a:r>
            <a:r>
              <a:rPr lang="uk-UA" sz="2000" dirty="0"/>
              <a:t>Сутність інноваційного ризику, його класифікація та оцінка</a:t>
            </a:r>
          </a:p>
          <a:p>
            <a:pPr marL="0" indent="0" algn="just">
              <a:spcBef>
                <a:spcPts val="0"/>
              </a:spcBef>
              <a:buNone/>
            </a:pPr>
            <a:endParaRPr lang="uk-UA" sz="2000" dirty="0" smtClean="0"/>
          </a:p>
          <a:p>
            <a:pPr marL="0" indent="0" algn="just">
              <a:spcBef>
                <a:spcPts val="0"/>
              </a:spcBef>
              <a:buNone/>
            </a:pPr>
            <a:r>
              <a:rPr lang="uk-UA" sz="2000" dirty="0" smtClean="0"/>
              <a:t>Інноваційний </a:t>
            </a:r>
            <a:r>
              <a:rPr lang="uk-UA" sz="2000" dirty="0"/>
              <a:t>ризик — це можливість втрати грошових та інших ресурсів при розробці та виведення на ринок нових товарів внаслідок невиконання маркетингової програми (відсутності запланованого продажу</a:t>
            </a:r>
            <a:r>
              <a:rPr lang="uk-UA" sz="2000" dirty="0" smtClean="0"/>
              <a:t>).</a:t>
            </a:r>
          </a:p>
          <a:p>
            <a:pPr marL="0" indent="0">
              <a:spcBef>
                <a:spcPts val="0"/>
              </a:spcBef>
              <a:buNone/>
            </a:pPr>
            <a:r>
              <a:rPr lang="uk-UA" sz="2000" dirty="0"/>
              <a:t>Для зниження та управління інноваційним ризиком доцільно створювати систему управління інноваційними процесами на підприємстві з важливою складовою — маркетингом інновацій. Система інноваційного маркетингу повинна бути побудована таким чином в організації, щоб швидко реагувати на стрімкий розвиток ринкової ситуації. Можна виділити чотири головних завдання цієї системи:</a:t>
            </a:r>
          </a:p>
          <a:p>
            <a:pPr marL="0" indent="0">
              <a:spcBef>
                <a:spcPts val="0"/>
              </a:spcBef>
              <a:buNone/>
            </a:pPr>
            <a:r>
              <a:rPr lang="uk-UA" sz="2000" dirty="0"/>
              <a:t>— сприяння активізації інноваційної діяльності підприємства;</a:t>
            </a:r>
          </a:p>
          <a:p>
            <a:pPr marL="0" indent="0">
              <a:spcBef>
                <a:spcPts val="0"/>
              </a:spcBef>
              <a:buNone/>
            </a:pPr>
            <a:r>
              <a:rPr lang="uk-UA" sz="2000" dirty="0"/>
              <a:t>— зниження ризику інноваційної діяльності;</a:t>
            </a:r>
          </a:p>
          <a:p>
            <a:pPr marL="0" indent="0">
              <a:spcBef>
                <a:spcPts val="0"/>
              </a:spcBef>
              <a:buNone/>
            </a:pPr>
            <a:r>
              <a:rPr lang="uk-UA" sz="2000" dirty="0"/>
              <a:t>— пошук нестандартних вирішень маркетингових проблем, що надають конкурентні переваги підприємству;</a:t>
            </a:r>
          </a:p>
          <a:p>
            <a:pPr marL="0" indent="0">
              <a:spcBef>
                <a:spcPts val="0"/>
              </a:spcBef>
              <a:buNone/>
            </a:pPr>
            <a:r>
              <a:rPr lang="uk-UA" sz="2000" dirty="0"/>
              <a:t>— максимальне використання ринкового потенціалу та внутрішніх ресурсів підприємства.</a:t>
            </a:r>
          </a:p>
          <a:p>
            <a:pPr marL="0" indent="0" algn="just">
              <a:spcBef>
                <a:spcPts val="0"/>
              </a:spcBef>
              <a:buNone/>
            </a:pPr>
            <a:endParaRPr lang="uk-UA" dirty="0"/>
          </a:p>
          <a:p>
            <a:pPr marL="0" indent="0" algn="just">
              <a:spcBef>
                <a:spcPts val="0"/>
              </a:spcBef>
              <a:buNone/>
            </a:pPr>
            <a:r>
              <a:rPr lang="uk-UA" sz="2000" dirty="0" smtClean="0"/>
              <a:t> </a:t>
            </a:r>
          </a:p>
          <a:p>
            <a:pPr marL="0" indent="0" algn="just">
              <a:spcBef>
                <a:spcPts val="0"/>
              </a:spcBef>
              <a:buNone/>
            </a:pPr>
            <a:endParaRPr lang="uk-UA" sz="2000" dirty="0" smtClean="0"/>
          </a:p>
          <a:p>
            <a:pPr marL="0" indent="0" algn="just">
              <a:spcBef>
                <a:spcPts val="0"/>
              </a:spcBef>
              <a:buNone/>
            </a:pPr>
            <a:endParaRPr lang="uk-UA" sz="2000" dirty="0"/>
          </a:p>
          <a:p>
            <a:pPr marL="0" indent="0">
              <a:spcBef>
                <a:spcPts val="600"/>
              </a:spcBef>
              <a:buNone/>
            </a:pPr>
            <a:endParaRPr lang="uk-UA" sz="2000" dirty="0" smtClean="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smtClean="0"/>
          </a:p>
          <a:p>
            <a:pPr marL="0" indent="0">
              <a:spcBef>
                <a:spcPts val="600"/>
              </a:spcBef>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914432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28337" y="0"/>
            <a:ext cx="12192000" cy="5338424"/>
          </a:xfrm>
        </p:spPr>
        <p:txBody>
          <a:bodyPr/>
          <a:lstStyle/>
          <a:p>
            <a:pPr marL="0" indent="0">
              <a:buNone/>
            </a:pPr>
            <a:r>
              <a:rPr lang="uk-UA" sz="2000" dirty="0"/>
              <a:t>П. </a:t>
            </a:r>
            <a:r>
              <a:rPr lang="uk-UA" sz="2000" dirty="0" err="1"/>
              <a:t>Друкер</a:t>
            </a:r>
            <a:r>
              <a:rPr lang="uk-UA" sz="2000" dirty="0"/>
              <a:t> виділяє такі необхідні умови для успішного впровадження </a:t>
            </a:r>
            <a:r>
              <a:rPr lang="uk-UA" sz="2000" dirty="0" smtClean="0"/>
              <a:t>інновацій: новаторство — кропітка </a:t>
            </a:r>
            <a:r>
              <a:rPr lang="uk-UA" sz="2000" dirty="0"/>
              <a:t>робота, що потребує самовідданості, наполегливості, високої майстерності та творчого підходу, переважно в одній сфері діяльності;</a:t>
            </a:r>
          </a:p>
          <a:p>
            <a:pPr marL="0" indent="0">
              <a:buNone/>
            </a:pPr>
            <a:r>
              <a:rPr lang="uk-UA" sz="2000" dirty="0"/>
              <a:t>— новатори повинні у інноваційному процесі покладатися в першу чергу на самих себе (через високий ризик і кінцеву винагороду);</a:t>
            </a:r>
          </a:p>
          <a:p>
            <a:pPr marL="0" indent="0">
              <a:buNone/>
            </a:pPr>
            <a:r>
              <a:rPr lang="uk-UA" sz="2000" dirty="0"/>
              <a:t>— новаторство повинне бути пов’язане з ринком, сфокусоване на ринок та ним керуватись.</a:t>
            </a:r>
          </a:p>
          <a:p>
            <a:pPr marL="0" indent="0">
              <a:buNone/>
            </a:pPr>
            <a:r>
              <a:rPr lang="uk-UA" sz="2000" dirty="0"/>
              <a:t>Інноваційні ризики підлягають </a:t>
            </a:r>
            <a:r>
              <a:rPr lang="uk-UA" sz="2000" i="1" dirty="0"/>
              <a:t>класифікації </a:t>
            </a:r>
            <a:r>
              <a:rPr lang="uk-UA" sz="2000" dirty="0"/>
              <a:t>за різними факторами.</a:t>
            </a:r>
          </a:p>
          <a:p>
            <a:pPr marL="0" indent="0">
              <a:buNone/>
            </a:pPr>
            <a:r>
              <a:rPr lang="uk-UA" sz="2000" i="1" dirty="0"/>
              <a:t>В залежності від середовища виникнення</a:t>
            </a:r>
            <a:r>
              <a:rPr lang="uk-UA" sz="2000" dirty="0"/>
              <a:t> виділяють:</a:t>
            </a:r>
          </a:p>
          <a:p>
            <a:pPr marL="0" indent="0">
              <a:buNone/>
            </a:pPr>
            <a:r>
              <a:rPr lang="uk-UA" sz="2000" dirty="0"/>
              <a:t>1) зовнішні ризики, пов’язані з невизначеністю факторів макросередовища (економічні види ризиків, політико-правові, техніко-технологічні, соціально-демографічні, екологічні);</a:t>
            </a:r>
          </a:p>
          <a:p>
            <a:pPr marL="0" indent="0">
              <a:buNone/>
            </a:pPr>
            <a:r>
              <a:rPr lang="uk-UA" sz="2000" dirty="0"/>
              <a:t>2) зовнішні ризики, пов’язані з невизначеністю факторів мікросередовища (пов’язані з діями конкурентів, впливом товарів-субститутів, появою на ринку нових конкурентів, зміною уподобань та потреб споживачів, діями постачальників, посередників, контактних аудиторій);</a:t>
            </a:r>
          </a:p>
          <a:p>
            <a:pPr marL="0" indent="0">
              <a:buNone/>
            </a:pPr>
            <a:r>
              <a:rPr lang="uk-UA" sz="2000" dirty="0"/>
              <a:t>3) внутрішні ризики, пов’язані з факторами внутрішнього середовища </a:t>
            </a:r>
            <a:r>
              <a:rPr lang="uk-UA" sz="2000" dirty="0" smtClean="0"/>
              <a:t>підприємства</a:t>
            </a:r>
            <a:endParaRPr lang="uk-UA" sz="2000" dirty="0"/>
          </a:p>
          <a:p>
            <a:pPr marL="0" indent="0" algn="just">
              <a:spcBef>
                <a:spcPts val="0"/>
              </a:spcBef>
              <a:buNone/>
            </a:pPr>
            <a:endParaRPr lang="uk-UA" sz="2000" dirty="0"/>
          </a:p>
          <a:p>
            <a:pPr marL="0" indent="0" algn="just">
              <a:spcBef>
                <a:spcPts val="0"/>
              </a:spcBef>
              <a:buNone/>
            </a:pPr>
            <a:r>
              <a:rPr lang="uk-UA" sz="2000" dirty="0" smtClean="0"/>
              <a:t> </a:t>
            </a:r>
          </a:p>
          <a:p>
            <a:pPr marL="0" indent="0" algn="just">
              <a:spcBef>
                <a:spcPts val="0"/>
              </a:spcBef>
              <a:buNone/>
            </a:pPr>
            <a:endParaRPr lang="uk-UA" sz="2000" dirty="0" smtClean="0"/>
          </a:p>
          <a:p>
            <a:pPr marL="0" indent="0" algn="just">
              <a:spcBef>
                <a:spcPts val="0"/>
              </a:spcBef>
              <a:buNone/>
            </a:pPr>
            <a:endParaRPr lang="uk-UA" sz="2000" dirty="0"/>
          </a:p>
          <a:p>
            <a:pPr marL="0" indent="0">
              <a:spcBef>
                <a:spcPts val="600"/>
              </a:spcBef>
              <a:buNone/>
            </a:pPr>
            <a:endParaRPr lang="uk-UA" sz="2000" dirty="0" smtClean="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smtClean="0"/>
          </a:p>
          <a:p>
            <a:pPr marL="0" indent="0">
              <a:spcBef>
                <a:spcPts val="600"/>
              </a:spcBef>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445610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28337" y="-1"/>
            <a:ext cx="12192000" cy="5646821"/>
          </a:xfrm>
        </p:spPr>
        <p:txBody>
          <a:bodyPr/>
          <a:lstStyle/>
          <a:p>
            <a:pPr marL="0" indent="0">
              <a:lnSpc>
                <a:spcPct val="100000"/>
              </a:lnSpc>
              <a:spcBef>
                <a:spcPts val="0"/>
              </a:spcBef>
              <a:buNone/>
            </a:pPr>
            <a:r>
              <a:rPr lang="uk-UA" sz="2000" i="1" dirty="0"/>
              <a:t>В залежності від ступеня об’єктивності</a:t>
            </a:r>
            <a:r>
              <a:rPr lang="uk-UA" sz="2000" dirty="0"/>
              <a:t> виникнення ризику виділяють:</a:t>
            </a:r>
          </a:p>
          <a:p>
            <a:pPr marL="0" indent="0">
              <a:lnSpc>
                <a:spcPct val="100000"/>
              </a:lnSpc>
              <a:spcBef>
                <a:spcPts val="0"/>
              </a:spcBef>
              <a:buNone/>
            </a:pPr>
            <a:r>
              <a:rPr lang="uk-UA" sz="2000" dirty="0"/>
              <a:t>— об’єктивні ризики, що виникають під впливом реально виникаючих факторів зовнішнього та внутрішнього середовища (інфляція, підвищення цін на сировину та матеріали, зменшення купівельної спроможності споживачів);</a:t>
            </a:r>
          </a:p>
          <a:p>
            <a:pPr marL="0" indent="0">
              <a:lnSpc>
                <a:spcPct val="100000"/>
              </a:lnSpc>
              <a:spcBef>
                <a:spcPts val="0"/>
              </a:spcBef>
              <a:buNone/>
            </a:pPr>
            <a:r>
              <a:rPr lang="uk-UA" sz="2000" dirty="0"/>
              <a:t>— суб’єктивні ризики, що пов’язані з людським фактором при прийнятті рішень на різних етапах розробки та виводу на ринок нового товару.</a:t>
            </a:r>
          </a:p>
          <a:p>
            <a:pPr marL="0" indent="0">
              <a:lnSpc>
                <a:spcPct val="100000"/>
              </a:lnSpc>
              <a:spcBef>
                <a:spcPts val="0"/>
              </a:spcBef>
              <a:buNone/>
            </a:pPr>
            <a:r>
              <a:rPr lang="uk-UA" sz="2000" i="1" dirty="0"/>
              <a:t>За можливістю прогнозування</a:t>
            </a:r>
            <a:r>
              <a:rPr lang="uk-UA" sz="2000" dirty="0"/>
              <a:t> ризики поділяють на:</a:t>
            </a:r>
          </a:p>
          <a:p>
            <a:pPr marL="0" indent="0">
              <a:lnSpc>
                <a:spcPct val="100000"/>
              </a:lnSpc>
              <a:spcBef>
                <a:spcPts val="0"/>
              </a:spcBef>
              <a:buNone/>
            </a:pPr>
            <a:r>
              <a:rPr lang="uk-UA" sz="2000" dirty="0"/>
              <a:t>— прогнозовані;</a:t>
            </a:r>
          </a:p>
          <a:p>
            <a:pPr marL="0" indent="0">
              <a:lnSpc>
                <a:spcPct val="100000"/>
              </a:lnSpc>
              <a:spcBef>
                <a:spcPts val="0"/>
              </a:spcBef>
              <a:buNone/>
            </a:pPr>
            <a:r>
              <a:rPr lang="uk-UA" sz="2000" dirty="0"/>
              <a:t>— частково прогнозовані;</a:t>
            </a:r>
          </a:p>
          <a:p>
            <a:pPr marL="0" indent="0">
              <a:lnSpc>
                <a:spcPct val="100000"/>
              </a:lnSpc>
              <a:spcBef>
                <a:spcPts val="0"/>
              </a:spcBef>
              <a:buNone/>
            </a:pPr>
            <a:r>
              <a:rPr lang="uk-UA" sz="2000" dirty="0"/>
              <a:t>— непрогнозовані.</a:t>
            </a:r>
          </a:p>
          <a:p>
            <a:pPr marL="0" indent="0">
              <a:lnSpc>
                <a:spcPct val="100000"/>
              </a:lnSpc>
              <a:spcBef>
                <a:spcPts val="0"/>
              </a:spcBef>
              <a:buNone/>
            </a:pPr>
            <a:r>
              <a:rPr lang="uk-UA" sz="2000" i="1" dirty="0"/>
              <a:t>За рівнем фінансових витрат</a:t>
            </a:r>
            <a:r>
              <a:rPr lang="uk-UA" sz="2000" dirty="0"/>
              <a:t> виділяють:</a:t>
            </a:r>
          </a:p>
          <a:p>
            <a:pPr marL="0" indent="0">
              <a:lnSpc>
                <a:spcPct val="100000"/>
              </a:lnSpc>
              <a:spcBef>
                <a:spcPts val="0"/>
              </a:spcBef>
              <a:buNone/>
            </a:pPr>
            <a:r>
              <a:rPr lang="uk-UA" sz="2000" dirty="0"/>
              <a:t>— допустимий ризик;</a:t>
            </a:r>
          </a:p>
          <a:p>
            <a:pPr marL="0" indent="0">
              <a:lnSpc>
                <a:spcPct val="100000"/>
              </a:lnSpc>
              <a:spcBef>
                <a:spcPts val="0"/>
              </a:spcBef>
              <a:buNone/>
            </a:pPr>
            <a:r>
              <a:rPr lang="uk-UA" sz="2000" dirty="0"/>
              <a:t>— критичний ризик;</a:t>
            </a:r>
          </a:p>
          <a:p>
            <a:pPr marL="0" indent="0">
              <a:lnSpc>
                <a:spcPct val="100000"/>
              </a:lnSpc>
              <a:spcBef>
                <a:spcPts val="0"/>
              </a:spcBef>
              <a:buNone/>
            </a:pPr>
            <a:r>
              <a:rPr lang="uk-UA" sz="2000" dirty="0"/>
              <a:t>— катастрофічний ризик.</a:t>
            </a:r>
          </a:p>
          <a:p>
            <a:pPr marL="0" indent="0">
              <a:lnSpc>
                <a:spcPct val="100000"/>
              </a:lnSpc>
              <a:spcBef>
                <a:spcPts val="0"/>
              </a:spcBef>
              <a:buNone/>
            </a:pPr>
            <a:r>
              <a:rPr lang="uk-UA" sz="2000" i="1" dirty="0"/>
              <a:t>За ступеню управління</a:t>
            </a:r>
            <a:r>
              <a:rPr lang="uk-UA" sz="2000" dirty="0"/>
              <a:t> виділяють ризики:</a:t>
            </a:r>
          </a:p>
          <a:p>
            <a:pPr marL="0" indent="0">
              <a:lnSpc>
                <a:spcPct val="100000"/>
              </a:lnSpc>
              <a:spcBef>
                <a:spcPts val="0"/>
              </a:spcBef>
              <a:buNone/>
            </a:pPr>
            <a:r>
              <a:rPr lang="uk-UA" sz="2000" dirty="0"/>
              <a:t>— що підлягають управлінню;</a:t>
            </a:r>
          </a:p>
          <a:p>
            <a:pPr marL="0" indent="0">
              <a:lnSpc>
                <a:spcPct val="100000"/>
              </a:lnSpc>
              <a:spcBef>
                <a:spcPts val="0"/>
              </a:spcBef>
              <a:buNone/>
            </a:pPr>
            <a:r>
              <a:rPr lang="uk-UA" sz="2000" dirty="0"/>
              <a:t>— умовно підлягають управлінню;</a:t>
            </a:r>
          </a:p>
          <a:p>
            <a:pPr marL="0" indent="0">
              <a:lnSpc>
                <a:spcPct val="100000"/>
              </a:lnSpc>
              <a:spcBef>
                <a:spcPts val="0"/>
              </a:spcBef>
              <a:buNone/>
            </a:pPr>
            <a:r>
              <a:rPr lang="uk-UA" sz="2000" dirty="0"/>
              <a:t>— не підлягають управлінню.</a:t>
            </a:r>
          </a:p>
          <a:p>
            <a:pPr marL="0" indent="0" algn="just">
              <a:spcBef>
                <a:spcPts val="0"/>
              </a:spcBef>
              <a:buNone/>
            </a:pPr>
            <a:endParaRPr lang="uk-UA" sz="2000" dirty="0"/>
          </a:p>
          <a:p>
            <a:pPr marL="0" indent="0" algn="just">
              <a:spcBef>
                <a:spcPts val="0"/>
              </a:spcBef>
              <a:buNone/>
            </a:pPr>
            <a:r>
              <a:rPr lang="uk-UA" sz="2000" dirty="0" smtClean="0"/>
              <a:t> </a:t>
            </a:r>
          </a:p>
          <a:p>
            <a:pPr marL="0" indent="0" algn="just">
              <a:spcBef>
                <a:spcPts val="0"/>
              </a:spcBef>
              <a:buNone/>
            </a:pPr>
            <a:endParaRPr lang="uk-UA" sz="2000" dirty="0" smtClean="0"/>
          </a:p>
          <a:p>
            <a:pPr marL="0" indent="0" algn="just">
              <a:spcBef>
                <a:spcPts val="0"/>
              </a:spcBef>
              <a:buNone/>
            </a:pPr>
            <a:endParaRPr lang="uk-UA" sz="2000" dirty="0"/>
          </a:p>
          <a:p>
            <a:pPr marL="0" indent="0">
              <a:spcBef>
                <a:spcPts val="600"/>
              </a:spcBef>
              <a:buNone/>
            </a:pPr>
            <a:endParaRPr lang="uk-UA" sz="2000" dirty="0" smtClean="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smtClean="0"/>
          </a:p>
          <a:p>
            <a:pPr marL="0" indent="0">
              <a:spcBef>
                <a:spcPts val="600"/>
              </a:spcBef>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527199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28337" y="-1"/>
            <a:ext cx="12192000" cy="5646821"/>
          </a:xfrm>
        </p:spPr>
        <p:txBody>
          <a:bodyPr/>
          <a:lstStyle/>
          <a:p>
            <a:pPr marL="0" indent="0">
              <a:buNone/>
            </a:pPr>
            <a:r>
              <a:rPr lang="uk-UA" sz="2000" dirty="0"/>
              <a:t>Оцінку ризику проводять різними  методами. Найбільш доступний та простий у виконанні — експертний метод. Обираються основні параметри ризику виходячи із аналізу кон’юнктури ринку, кожному з яких присвоюється відповідна оцінка (переважно за 10-бальною шкалою) та визначається вага </a:t>
            </a:r>
            <a:r>
              <a:rPr lang="uk-UA" sz="2000" dirty="0" err="1"/>
              <a:t>фактора</a:t>
            </a:r>
            <a:r>
              <a:rPr lang="uk-UA" sz="2000" dirty="0"/>
              <a:t> експертним методом. Чим вище вплив певного фактору в загальному ризику, тим вище його вага. Сума вагомості всіх факторів дорівнює 1 (100%). Результат оцінки визначають за шкалою ризику (табл. 10.1</a:t>
            </a:r>
            <a:r>
              <a:rPr lang="uk-UA" sz="2000" dirty="0" smtClean="0"/>
              <a:t>).</a:t>
            </a:r>
          </a:p>
          <a:p>
            <a:pPr marL="0" indent="0" algn="r">
              <a:buNone/>
            </a:pPr>
            <a:r>
              <a:rPr lang="uk-UA" sz="2000" dirty="0"/>
              <a:t>Таблиця 10.1</a:t>
            </a:r>
          </a:p>
          <a:p>
            <a:pPr marL="0" indent="0" algn="ctr">
              <a:buNone/>
            </a:pPr>
            <a:r>
              <a:rPr lang="uk-UA" sz="2000" dirty="0"/>
              <a:t>Шкала ризику</a:t>
            </a:r>
          </a:p>
          <a:p>
            <a:pPr marL="0" indent="0">
              <a:buNone/>
            </a:pPr>
            <a:endParaRPr lang="uk-UA" sz="2000" dirty="0"/>
          </a:p>
          <a:p>
            <a:pPr marL="0" indent="0" algn="just">
              <a:spcBef>
                <a:spcPts val="0"/>
              </a:spcBef>
              <a:buNone/>
            </a:pPr>
            <a:endParaRPr lang="uk-UA" sz="2000" dirty="0"/>
          </a:p>
          <a:p>
            <a:pPr marL="0" indent="0" algn="just">
              <a:spcBef>
                <a:spcPts val="0"/>
              </a:spcBef>
              <a:buNone/>
            </a:pPr>
            <a:r>
              <a:rPr lang="uk-UA" sz="2000" dirty="0" smtClean="0"/>
              <a:t> </a:t>
            </a:r>
          </a:p>
          <a:p>
            <a:pPr marL="0" indent="0" algn="just">
              <a:spcBef>
                <a:spcPts val="0"/>
              </a:spcBef>
              <a:buNone/>
            </a:pPr>
            <a:endParaRPr lang="uk-UA" sz="2000" dirty="0" smtClean="0"/>
          </a:p>
          <a:p>
            <a:pPr marL="0" indent="0" algn="just">
              <a:spcBef>
                <a:spcPts val="0"/>
              </a:spcBef>
              <a:buNone/>
            </a:pPr>
            <a:endParaRPr lang="uk-UA" sz="2000" dirty="0"/>
          </a:p>
          <a:p>
            <a:pPr marL="0" indent="0">
              <a:spcBef>
                <a:spcPts val="600"/>
              </a:spcBef>
              <a:buNone/>
            </a:pPr>
            <a:endParaRPr lang="uk-UA" sz="2000" dirty="0" smtClean="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smtClean="0"/>
          </a:p>
          <a:p>
            <a:pPr marL="0" indent="0">
              <a:spcBef>
                <a:spcPts val="600"/>
              </a:spcBef>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graphicFrame>
        <p:nvGraphicFramePr>
          <p:cNvPr id="5" name="Таблиця 4"/>
          <p:cNvGraphicFramePr>
            <a:graphicFrameLocks noGrp="1"/>
          </p:cNvGraphicFramePr>
          <p:nvPr>
            <p:extLst>
              <p:ext uri="{D42A27DB-BD31-4B8C-83A1-F6EECF244321}">
                <p14:modId xmlns:p14="http://schemas.microsoft.com/office/powerpoint/2010/main" val="555352562"/>
              </p:ext>
            </p:extLst>
          </p:nvPr>
        </p:nvGraphicFramePr>
        <p:xfrm>
          <a:off x="609601" y="2791326"/>
          <a:ext cx="11454064" cy="1636295"/>
        </p:xfrm>
        <a:graphic>
          <a:graphicData uri="http://schemas.openxmlformats.org/drawingml/2006/table">
            <a:tbl>
              <a:tblPr firstRow="1" firstCol="1" bandRow="1">
                <a:tableStyleId>{5C22544A-7EE6-4342-B048-85BDC9FD1C3A}</a:tableStyleId>
              </a:tblPr>
              <a:tblGrid>
                <a:gridCol w="1908623">
                  <a:extLst>
                    <a:ext uri="{9D8B030D-6E8A-4147-A177-3AD203B41FA5}">
                      <a16:colId xmlns:a16="http://schemas.microsoft.com/office/drawing/2014/main" val="3042828660"/>
                    </a:ext>
                  </a:extLst>
                </a:gridCol>
                <a:gridCol w="1908623">
                  <a:extLst>
                    <a:ext uri="{9D8B030D-6E8A-4147-A177-3AD203B41FA5}">
                      <a16:colId xmlns:a16="http://schemas.microsoft.com/office/drawing/2014/main" val="1076458729"/>
                    </a:ext>
                  </a:extLst>
                </a:gridCol>
                <a:gridCol w="1908623">
                  <a:extLst>
                    <a:ext uri="{9D8B030D-6E8A-4147-A177-3AD203B41FA5}">
                      <a16:colId xmlns:a16="http://schemas.microsoft.com/office/drawing/2014/main" val="225945531"/>
                    </a:ext>
                  </a:extLst>
                </a:gridCol>
                <a:gridCol w="1908623">
                  <a:extLst>
                    <a:ext uri="{9D8B030D-6E8A-4147-A177-3AD203B41FA5}">
                      <a16:colId xmlns:a16="http://schemas.microsoft.com/office/drawing/2014/main" val="2076484678"/>
                    </a:ext>
                  </a:extLst>
                </a:gridCol>
                <a:gridCol w="1909786">
                  <a:extLst>
                    <a:ext uri="{9D8B030D-6E8A-4147-A177-3AD203B41FA5}">
                      <a16:colId xmlns:a16="http://schemas.microsoft.com/office/drawing/2014/main" val="767251891"/>
                    </a:ext>
                  </a:extLst>
                </a:gridCol>
                <a:gridCol w="1909786">
                  <a:extLst>
                    <a:ext uri="{9D8B030D-6E8A-4147-A177-3AD203B41FA5}">
                      <a16:colId xmlns:a16="http://schemas.microsoft.com/office/drawing/2014/main" val="4055624145"/>
                    </a:ext>
                  </a:extLst>
                </a:gridCol>
              </a:tblGrid>
              <a:tr h="986384">
                <a:tc>
                  <a:txBody>
                    <a:bodyPr/>
                    <a:lstStyle/>
                    <a:p>
                      <a:pPr algn="just">
                        <a:lnSpc>
                          <a:spcPct val="107000"/>
                        </a:lnSpc>
                        <a:spcAft>
                          <a:spcPts val="0"/>
                        </a:spcAft>
                      </a:pPr>
                      <a:r>
                        <a:rPr lang="uk-UA" sz="2000">
                          <a:effectLst/>
                        </a:rPr>
                        <a:t>Границя межі ризику</a:t>
                      </a:r>
                      <a:endParaRPr lang="uk-UA" sz="2000">
                        <a:effectLst/>
                        <a:latin typeface="Times New Roman" panose="02020603050405020304" pitchFamily="18" charset="0"/>
                        <a:ea typeface="Times New Roman" panose="02020603050405020304" pitchFamily="18" charset="0"/>
                        <a:cs typeface="Courier New" panose="02070309020205020404" pitchFamily="49" charset="0"/>
                      </a:endParaRPr>
                    </a:p>
                  </a:txBody>
                  <a:tcPr marL="68580" marR="68580" marT="0" marB="0"/>
                </a:tc>
                <a:tc>
                  <a:txBody>
                    <a:bodyPr/>
                    <a:lstStyle/>
                    <a:p>
                      <a:pPr algn="ctr">
                        <a:lnSpc>
                          <a:spcPct val="107000"/>
                        </a:lnSpc>
                        <a:spcAft>
                          <a:spcPts val="0"/>
                        </a:spcAft>
                      </a:pPr>
                      <a:r>
                        <a:rPr lang="uk-UA" sz="2000">
                          <a:effectLst/>
                        </a:rPr>
                        <a:t>0</a:t>
                      </a:r>
                      <a:endParaRPr lang="uk-UA" sz="2000">
                        <a:effectLst/>
                        <a:latin typeface="Times New Roman" panose="02020603050405020304" pitchFamily="18" charset="0"/>
                        <a:ea typeface="Times New Roman" panose="02020603050405020304" pitchFamily="18" charset="0"/>
                        <a:cs typeface="Courier New" panose="02070309020205020404" pitchFamily="49" charset="0"/>
                      </a:endParaRPr>
                    </a:p>
                  </a:txBody>
                  <a:tcPr marL="68580" marR="68580" marT="0" marB="0"/>
                </a:tc>
                <a:tc>
                  <a:txBody>
                    <a:bodyPr/>
                    <a:lstStyle/>
                    <a:p>
                      <a:pPr algn="ctr">
                        <a:lnSpc>
                          <a:spcPct val="107000"/>
                        </a:lnSpc>
                        <a:spcAft>
                          <a:spcPts val="0"/>
                        </a:spcAft>
                      </a:pPr>
                      <a:r>
                        <a:rPr lang="uk-UA" sz="2000">
                          <a:effectLst/>
                        </a:rPr>
                        <a:t>0,1-2,5</a:t>
                      </a:r>
                      <a:endParaRPr lang="uk-UA" sz="2000">
                        <a:effectLst/>
                        <a:latin typeface="Times New Roman" panose="02020603050405020304" pitchFamily="18" charset="0"/>
                        <a:ea typeface="Times New Roman" panose="02020603050405020304" pitchFamily="18" charset="0"/>
                        <a:cs typeface="Courier New" panose="02070309020205020404" pitchFamily="49" charset="0"/>
                      </a:endParaRPr>
                    </a:p>
                  </a:txBody>
                  <a:tcPr marL="68580" marR="68580" marT="0" marB="0"/>
                </a:tc>
                <a:tc>
                  <a:txBody>
                    <a:bodyPr/>
                    <a:lstStyle/>
                    <a:p>
                      <a:pPr algn="ctr">
                        <a:lnSpc>
                          <a:spcPct val="107000"/>
                        </a:lnSpc>
                        <a:spcAft>
                          <a:spcPts val="0"/>
                        </a:spcAft>
                      </a:pPr>
                      <a:r>
                        <a:rPr lang="uk-UA" sz="2000">
                          <a:effectLst/>
                        </a:rPr>
                        <a:t>2,6-5,0</a:t>
                      </a:r>
                      <a:endParaRPr lang="uk-UA" sz="2000">
                        <a:effectLst/>
                        <a:latin typeface="Times New Roman" panose="02020603050405020304" pitchFamily="18" charset="0"/>
                        <a:ea typeface="Times New Roman" panose="02020603050405020304" pitchFamily="18" charset="0"/>
                        <a:cs typeface="Courier New" panose="02070309020205020404" pitchFamily="49" charset="0"/>
                      </a:endParaRPr>
                    </a:p>
                  </a:txBody>
                  <a:tcPr marL="68580" marR="68580" marT="0" marB="0"/>
                </a:tc>
                <a:tc>
                  <a:txBody>
                    <a:bodyPr/>
                    <a:lstStyle/>
                    <a:p>
                      <a:pPr algn="ctr">
                        <a:lnSpc>
                          <a:spcPct val="107000"/>
                        </a:lnSpc>
                        <a:spcAft>
                          <a:spcPts val="0"/>
                        </a:spcAft>
                      </a:pPr>
                      <a:r>
                        <a:rPr lang="uk-UA" sz="2000">
                          <a:effectLst/>
                        </a:rPr>
                        <a:t>5,1-7,5</a:t>
                      </a:r>
                      <a:endParaRPr lang="uk-UA" sz="2000">
                        <a:effectLst/>
                        <a:latin typeface="Times New Roman" panose="02020603050405020304" pitchFamily="18" charset="0"/>
                        <a:ea typeface="Times New Roman" panose="02020603050405020304" pitchFamily="18" charset="0"/>
                        <a:cs typeface="Courier New" panose="02070309020205020404" pitchFamily="49" charset="0"/>
                      </a:endParaRPr>
                    </a:p>
                  </a:txBody>
                  <a:tcPr marL="68580" marR="68580" marT="0" marB="0"/>
                </a:tc>
                <a:tc>
                  <a:txBody>
                    <a:bodyPr/>
                    <a:lstStyle/>
                    <a:p>
                      <a:pPr algn="ctr">
                        <a:lnSpc>
                          <a:spcPct val="107000"/>
                        </a:lnSpc>
                        <a:spcAft>
                          <a:spcPts val="0"/>
                        </a:spcAft>
                      </a:pPr>
                      <a:r>
                        <a:rPr lang="uk-UA" sz="2000">
                          <a:effectLst/>
                        </a:rPr>
                        <a:t>7,6-10,0</a:t>
                      </a:r>
                      <a:endParaRPr lang="uk-UA" sz="2000">
                        <a:effectLst/>
                        <a:latin typeface="Times New Roman" panose="02020603050405020304" pitchFamily="18" charset="0"/>
                        <a:ea typeface="Times New Roman" panose="02020603050405020304" pitchFamily="18" charset="0"/>
                        <a:cs typeface="Courier New" panose="02070309020205020404" pitchFamily="49" charset="0"/>
                      </a:endParaRPr>
                    </a:p>
                  </a:txBody>
                  <a:tcPr marL="68580" marR="68580" marT="0" marB="0"/>
                </a:tc>
                <a:extLst>
                  <a:ext uri="{0D108BD9-81ED-4DB2-BD59-A6C34878D82A}">
                    <a16:rowId xmlns:a16="http://schemas.microsoft.com/office/drawing/2014/main" val="4046230389"/>
                  </a:ext>
                </a:extLst>
              </a:tr>
              <a:tr h="649911">
                <a:tc>
                  <a:txBody>
                    <a:bodyPr/>
                    <a:lstStyle/>
                    <a:p>
                      <a:pPr algn="just">
                        <a:lnSpc>
                          <a:spcPct val="107000"/>
                        </a:lnSpc>
                        <a:spcAft>
                          <a:spcPts val="0"/>
                        </a:spcAft>
                      </a:pPr>
                      <a:r>
                        <a:rPr lang="uk-UA" sz="2000">
                          <a:effectLst/>
                        </a:rPr>
                        <a:t>Зона ризику</a:t>
                      </a:r>
                      <a:endParaRPr lang="uk-UA" sz="2000">
                        <a:effectLst/>
                        <a:latin typeface="Times New Roman" panose="02020603050405020304" pitchFamily="18" charset="0"/>
                        <a:ea typeface="Times New Roman" panose="02020603050405020304" pitchFamily="18" charset="0"/>
                        <a:cs typeface="Courier New" panose="02070309020205020404" pitchFamily="49" charset="0"/>
                      </a:endParaRPr>
                    </a:p>
                  </a:txBody>
                  <a:tcPr marL="68580" marR="68580" marT="0" marB="0"/>
                </a:tc>
                <a:tc>
                  <a:txBody>
                    <a:bodyPr/>
                    <a:lstStyle/>
                    <a:p>
                      <a:pPr algn="ctr">
                        <a:lnSpc>
                          <a:spcPct val="107000"/>
                        </a:lnSpc>
                        <a:spcAft>
                          <a:spcPts val="0"/>
                        </a:spcAft>
                      </a:pPr>
                      <a:r>
                        <a:rPr lang="uk-UA" sz="2000">
                          <a:effectLst/>
                        </a:rPr>
                        <a:t>Безризикова</a:t>
                      </a:r>
                      <a:endParaRPr lang="uk-UA" sz="2000">
                        <a:effectLst/>
                        <a:latin typeface="Times New Roman" panose="02020603050405020304" pitchFamily="18" charset="0"/>
                        <a:ea typeface="Times New Roman" panose="02020603050405020304" pitchFamily="18" charset="0"/>
                        <a:cs typeface="Courier New" panose="02070309020205020404" pitchFamily="49" charset="0"/>
                      </a:endParaRPr>
                    </a:p>
                  </a:txBody>
                  <a:tcPr marL="68580" marR="68580" marT="0" marB="0"/>
                </a:tc>
                <a:tc>
                  <a:txBody>
                    <a:bodyPr/>
                    <a:lstStyle/>
                    <a:p>
                      <a:pPr algn="ctr">
                        <a:lnSpc>
                          <a:spcPct val="107000"/>
                        </a:lnSpc>
                        <a:spcAft>
                          <a:spcPts val="0"/>
                        </a:spcAft>
                      </a:pPr>
                      <a:r>
                        <a:rPr lang="uk-UA" sz="2000">
                          <a:effectLst/>
                        </a:rPr>
                        <a:t>Мінімального ризику</a:t>
                      </a:r>
                      <a:endParaRPr lang="uk-UA" sz="2000">
                        <a:effectLst/>
                        <a:latin typeface="Times New Roman" panose="02020603050405020304" pitchFamily="18" charset="0"/>
                        <a:ea typeface="Times New Roman" panose="02020603050405020304" pitchFamily="18" charset="0"/>
                        <a:cs typeface="Courier New" panose="02070309020205020404" pitchFamily="49" charset="0"/>
                      </a:endParaRPr>
                    </a:p>
                  </a:txBody>
                  <a:tcPr marL="68580" marR="68580" marT="0" marB="0"/>
                </a:tc>
                <a:tc>
                  <a:txBody>
                    <a:bodyPr/>
                    <a:lstStyle/>
                    <a:p>
                      <a:pPr algn="ctr">
                        <a:lnSpc>
                          <a:spcPct val="107000"/>
                        </a:lnSpc>
                        <a:spcAft>
                          <a:spcPts val="0"/>
                        </a:spcAft>
                      </a:pPr>
                      <a:r>
                        <a:rPr lang="uk-UA" sz="2000">
                          <a:effectLst/>
                        </a:rPr>
                        <a:t>Підвищеного ризику</a:t>
                      </a:r>
                      <a:endParaRPr lang="uk-UA" sz="2000">
                        <a:effectLst/>
                        <a:latin typeface="Times New Roman" panose="02020603050405020304" pitchFamily="18" charset="0"/>
                        <a:ea typeface="Times New Roman" panose="02020603050405020304" pitchFamily="18" charset="0"/>
                        <a:cs typeface="Courier New" panose="02070309020205020404" pitchFamily="49" charset="0"/>
                      </a:endParaRPr>
                    </a:p>
                  </a:txBody>
                  <a:tcPr marL="68580" marR="68580" marT="0" marB="0"/>
                </a:tc>
                <a:tc>
                  <a:txBody>
                    <a:bodyPr/>
                    <a:lstStyle/>
                    <a:p>
                      <a:pPr algn="ctr">
                        <a:lnSpc>
                          <a:spcPct val="107000"/>
                        </a:lnSpc>
                        <a:spcAft>
                          <a:spcPts val="0"/>
                        </a:spcAft>
                      </a:pPr>
                      <a:r>
                        <a:rPr lang="uk-UA" sz="2000">
                          <a:effectLst/>
                        </a:rPr>
                        <a:t>Критичного ризику</a:t>
                      </a:r>
                      <a:endParaRPr lang="uk-UA" sz="2000">
                        <a:effectLst/>
                        <a:latin typeface="Times New Roman" panose="02020603050405020304" pitchFamily="18" charset="0"/>
                        <a:ea typeface="Times New Roman" panose="02020603050405020304" pitchFamily="18" charset="0"/>
                        <a:cs typeface="Courier New" panose="02070309020205020404" pitchFamily="49" charset="0"/>
                      </a:endParaRPr>
                    </a:p>
                  </a:txBody>
                  <a:tcPr marL="68580" marR="68580" marT="0" marB="0"/>
                </a:tc>
                <a:tc>
                  <a:txBody>
                    <a:bodyPr/>
                    <a:lstStyle/>
                    <a:p>
                      <a:pPr algn="ctr">
                        <a:lnSpc>
                          <a:spcPct val="107000"/>
                        </a:lnSpc>
                        <a:spcAft>
                          <a:spcPts val="0"/>
                        </a:spcAft>
                      </a:pPr>
                      <a:r>
                        <a:rPr lang="uk-UA" sz="2000" dirty="0" err="1">
                          <a:effectLst/>
                        </a:rPr>
                        <a:t>Надкритич</a:t>
                      </a:r>
                      <a:r>
                        <a:rPr lang="uk-UA" sz="2000" dirty="0">
                          <a:effectLst/>
                        </a:rPr>
                        <a:t>-ного ризику</a:t>
                      </a:r>
                      <a:endParaRPr lang="uk-UA" sz="2000" dirty="0">
                        <a:effectLst/>
                        <a:latin typeface="Times New Roman" panose="02020603050405020304" pitchFamily="18" charset="0"/>
                        <a:ea typeface="Times New Roman" panose="02020603050405020304" pitchFamily="18" charset="0"/>
                        <a:cs typeface="Courier New" panose="02070309020205020404" pitchFamily="49" charset="0"/>
                      </a:endParaRPr>
                    </a:p>
                  </a:txBody>
                  <a:tcPr marL="68580" marR="68580" marT="0" marB="0"/>
                </a:tc>
                <a:extLst>
                  <a:ext uri="{0D108BD9-81ED-4DB2-BD59-A6C34878D82A}">
                    <a16:rowId xmlns:a16="http://schemas.microsoft.com/office/drawing/2014/main" val="1009810347"/>
                  </a:ext>
                </a:extLst>
              </a:tr>
            </a:tbl>
          </a:graphicData>
        </a:graphic>
      </p:graphicFrame>
    </p:spTree>
    <p:extLst>
      <p:ext uri="{BB962C8B-B14F-4D97-AF65-F5344CB8AC3E}">
        <p14:creationId xmlns:p14="http://schemas.microsoft.com/office/powerpoint/2010/main" val="3166760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28337" y="144379"/>
            <a:ext cx="11887200" cy="5502441"/>
          </a:xfrm>
        </p:spPr>
        <p:txBody>
          <a:bodyPr/>
          <a:lstStyle/>
          <a:p>
            <a:pPr marL="0" indent="0">
              <a:buNone/>
            </a:pPr>
            <a:r>
              <a:rPr lang="uk-UA" sz="2000" dirty="0"/>
              <a:t>Для аналізу впливу різних факторів інноваційного проекту по виводу на ринок нового продукту на його ключовий показник ефективності (інтегральний ефект, або чисту теперішню вартість, внутрішню норму прибутковості) проводять </a:t>
            </a:r>
            <a:r>
              <a:rPr lang="uk-UA" sz="2000" i="1" dirty="0"/>
              <a:t>аналіз чутливості</a:t>
            </a:r>
            <a:r>
              <a:rPr lang="uk-UA" sz="2000" i="1" dirty="0" smtClean="0"/>
              <a:t>.</a:t>
            </a:r>
          </a:p>
          <a:p>
            <a:pPr marL="0" indent="0">
              <a:buNone/>
            </a:pPr>
            <a:r>
              <a:rPr lang="uk-UA" sz="2000" i="1" dirty="0"/>
              <a:t>Аналіз сценаріїв</a:t>
            </a:r>
            <a:r>
              <a:rPr lang="uk-UA" sz="2000" dirty="0"/>
              <a:t> — метод аналізу ризику інноваційного проекту, що передбачає визначення поряд з прогнозом песимістичного сценарію (малий обсяг продажу, висока собівартість продукції) та оптимістичного. Інтегральний ефект проекту розраховується при різних варіантах та порівнюється з прогнозом. Недоліком даного методу є вивчення  тільки декількох варіантів розвитку подій.</a:t>
            </a:r>
          </a:p>
          <a:p>
            <a:pPr marL="0" indent="0">
              <a:buNone/>
            </a:pPr>
            <a:r>
              <a:rPr lang="uk-UA" sz="2000" dirty="0"/>
              <a:t>Більш повний аналіз ризику проекту можна зробити використовуючи </a:t>
            </a:r>
            <a:r>
              <a:rPr lang="uk-UA" sz="2000" i="1" dirty="0"/>
              <a:t>імітаційне моделювання Монте-Карло</a:t>
            </a:r>
            <a:r>
              <a:rPr lang="uk-UA" sz="2000" dirty="0"/>
              <a:t>, що дає можливість використати максимум інформації та створювати випадкові сценарії. Метод Монте-Карло поєднує аналіз чутливості та ймовірності розподілу факторів моделі. Відповідні програмні продукти дають змогу генерувати множину можливих комбінацій факторів з урахуванням їх імовірного розподілу.</a:t>
            </a:r>
          </a:p>
          <a:p>
            <a:pPr marL="0" indent="0">
              <a:buNone/>
            </a:pPr>
            <a:endParaRPr lang="uk-UA" sz="2000" dirty="0"/>
          </a:p>
          <a:p>
            <a:pPr marL="0" indent="0">
              <a:buNone/>
            </a:pPr>
            <a:endParaRPr lang="uk-UA" sz="2000" dirty="0"/>
          </a:p>
          <a:p>
            <a:pPr marL="0" indent="0" algn="just">
              <a:spcBef>
                <a:spcPts val="0"/>
              </a:spcBef>
              <a:buNone/>
            </a:pPr>
            <a:endParaRPr lang="uk-UA" sz="2000" dirty="0"/>
          </a:p>
          <a:p>
            <a:pPr marL="0" indent="0" algn="just">
              <a:spcBef>
                <a:spcPts val="0"/>
              </a:spcBef>
              <a:buNone/>
            </a:pPr>
            <a:r>
              <a:rPr lang="uk-UA" sz="2000" dirty="0" smtClean="0"/>
              <a:t> </a:t>
            </a:r>
          </a:p>
          <a:p>
            <a:pPr marL="0" indent="0" algn="just">
              <a:spcBef>
                <a:spcPts val="0"/>
              </a:spcBef>
              <a:buNone/>
            </a:pPr>
            <a:endParaRPr lang="uk-UA" sz="2000" dirty="0" smtClean="0"/>
          </a:p>
          <a:p>
            <a:pPr marL="0" indent="0" algn="just">
              <a:spcBef>
                <a:spcPts val="0"/>
              </a:spcBef>
              <a:buNone/>
            </a:pPr>
            <a:endParaRPr lang="uk-UA" sz="2000" dirty="0"/>
          </a:p>
          <a:p>
            <a:pPr marL="0" indent="0">
              <a:spcBef>
                <a:spcPts val="600"/>
              </a:spcBef>
              <a:buNone/>
            </a:pPr>
            <a:endParaRPr lang="uk-UA" sz="2000" dirty="0" smtClean="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smtClean="0"/>
          </a:p>
          <a:p>
            <a:pPr marL="0" indent="0">
              <a:spcBef>
                <a:spcPts val="600"/>
              </a:spcBef>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238721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59" y="3300"/>
            <a:ext cx="11522075" cy="1405108"/>
          </a:xfrm>
        </p:spPr>
        <p:txBody>
          <a:bodyPr/>
          <a:lstStyle/>
          <a:p>
            <a:pPr algn="ctr"/>
            <a:r>
              <a:rPr lang="uk-UA" dirty="0" smtClean="0"/>
              <a:t>ПЛАН</a:t>
            </a:r>
            <a:endParaRPr lang="uk-UA" dirty="0"/>
          </a:p>
        </p:txBody>
      </p:sp>
      <p:sp>
        <p:nvSpPr>
          <p:cNvPr id="3" name="Місце для тексту 2"/>
          <p:cNvSpPr>
            <a:spLocks noGrp="1"/>
          </p:cNvSpPr>
          <p:nvPr>
            <p:ph type="body" sz="quarter" idx="10"/>
          </p:nvPr>
        </p:nvSpPr>
        <p:spPr>
          <a:xfrm>
            <a:off x="334960" y="705854"/>
            <a:ext cx="11522075" cy="4509538"/>
          </a:xfrm>
        </p:spPr>
        <p:txBody>
          <a:bodyPr/>
          <a:lstStyle/>
          <a:p>
            <a:pPr marL="0" indent="0">
              <a:buNone/>
            </a:pPr>
            <a:r>
              <a:rPr lang="uk-UA" i="1" dirty="0"/>
              <a:t>1. Управління інноваціями в товарній політиці підприємства.</a:t>
            </a:r>
            <a:endParaRPr lang="uk-UA" dirty="0"/>
          </a:p>
          <a:p>
            <a:pPr marL="0" indent="0">
              <a:buNone/>
            </a:pPr>
            <a:r>
              <a:rPr lang="uk-UA" i="1" dirty="0"/>
              <a:t>2. Процес розробки і виводу на ринок нового товару.</a:t>
            </a:r>
            <a:endParaRPr lang="uk-UA" dirty="0"/>
          </a:p>
          <a:p>
            <a:pPr marL="0" indent="0">
              <a:buNone/>
            </a:pPr>
            <a:r>
              <a:rPr lang="uk-UA" i="1" dirty="0"/>
              <a:t>3. Методи генерації ідей нового товару.</a:t>
            </a:r>
            <a:endParaRPr lang="uk-UA" dirty="0"/>
          </a:p>
          <a:p>
            <a:pPr marL="0" indent="0">
              <a:buNone/>
            </a:pPr>
            <a:r>
              <a:rPr lang="uk-UA" i="1" dirty="0"/>
              <a:t>4. Оцінка ефективності розробки і виводу на ринок нового товару.</a:t>
            </a:r>
            <a:endParaRPr lang="uk-UA" dirty="0"/>
          </a:p>
          <a:p>
            <a:pPr marL="0" indent="0">
              <a:buNone/>
            </a:pPr>
            <a:r>
              <a:rPr lang="uk-UA" i="1" dirty="0"/>
              <a:t>5. Сутність інноваційного ризику, його класифікація та управління ризиком.</a:t>
            </a:r>
            <a:endParaRPr lang="uk-UA" dirty="0"/>
          </a:p>
          <a:p>
            <a:pPr marL="0" lvl="0" indent="0">
              <a:buNone/>
            </a:pPr>
            <a:endParaRPr lang="uk-UA" sz="2400" dirty="0"/>
          </a:p>
          <a:p>
            <a:pPr marL="0" indent="0">
              <a:buNone/>
            </a:pPr>
            <a:endParaRPr lang="uk-UA" sz="2400" dirty="0"/>
          </a:p>
        </p:txBody>
      </p:sp>
    </p:spTree>
    <p:extLst>
      <p:ext uri="{BB962C8B-B14F-4D97-AF65-F5344CB8AC3E}">
        <p14:creationId xmlns:p14="http://schemas.microsoft.com/office/powerpoint/2010/main" val="3758076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30930" y="2201098"/>
            <a:ext cx="10140042" cy="1405108"/>
          </a:xfrm>
        </p:spPr>
        <p:txBody>
          <a:bodyPr>
            <a:noAutofit/>
          </a:bodyPr>
          <a:lstStyle/>
          <a:p>
            <a:r>
              <a:rPr lang="uk-UA" sz="6600" b="1" dirty="0" smtClean="0"/>
              <a:t>ДЯКУЮ ЗА УВАГУ!!!</a:t>
            </a:r>
            <a:endParaRPr lang="uk-UA" sz="6600" b="1" dirty="0"/>
          </a:p>
        </p:txBody>
      </p:sp>
    </p:spTree>
    <p:extLst>
      <p:ext uri="{BB962C8B-B14F-4D97-AF65-F5344CB8AC3E}">
        <p14:creationId xmlns:p14="http://schemas.microsoft.com/office/powerpoint/2010/main" val="1852806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1522075" cy="603022"/>
          </a:xfrm>
        </p:spPr>
        <p:txBody>
          <a:bodyPr>
            <a:noAutofit/>
          </a:bodyPr>
          <a:lstStyle/>
          <a:p>
            <a:r>
              <a:rPr lang="uk-UA" sz="2400" b="1" dirty="0" smtClean="0"/>
              <a:t>1</a:t>
            </a:r>
            <a:r>
              <a:rPr lang="uk-UA" sz="2400" b="1" dirty="0"/>
              <a:t>. Управління інноваціями в товарній політиці підприємства</a:t>
            </a:r>
          </a:p>
        </p:txBody>
      </p:sp>
      <p:sp>
        <p:nvSpPr>
          <p:cNvPr id="3" name="Місце для тексту 2"/>
          <p:cNvSpPr>
            <a:spLocks noGrp="1"/>
          </p:cNvSpPr>
          <p:nvPr>
            <p:ph type="body" sz="quarter" idx="10"/>
          </p:nvPr>
        </p:nvSpPr>
        <p:spPr>
          <a:xfrm>
            <a:off x="167478" y="477314"/>
            <a:ext cx="11827239" cy="5313885"/>
          </a:xfrm>
        </p:spPr>
        <p:txBody>
          <a:bodyPr/>
          <a:lstStyle/>
          <a:p>
            <a:pPr marL="0" indent="0">
              <a:buNone/>
            </a:pPr>
            <a:r>
              <a:rPr lang="uk-UA" sz="2000" i="1" dirty="0"/>
              <a:t>Інновація</a:t>
            </a:r>
            <a:r>
              <a:rPr lang="uk-UA" sz="2000" dirty="0"/>
              <a:t> — це вдосконалене або радикальне нововведення, яке задовольняє сформовані індивідуальні, колективні, суспільні потреби у новій продукції, продуктах, послугах або формує нові потреби, користується попитом і може виступати на ринку як об’єкт купівлі-продажу з метою отримання позитивного ефекту (економічного, науково-технічного, фінансового, соціального, екологічного) суб’єктами господарювання і попиту</a:t>
            </a:r>
            <a:r>
              <a:rPr lang="uk-UA" sz="2000" dirty="0" smtClean="0"/>
              <a:t>.</a:t>
            </a:r>
          </a:p>
          <a:p>
            <a:pPr marL="0" indent="0">
              <a:buNone/>
            </a:pPr>
            <a:r>
              <a:rPr lang="uk-UA" sz="2000" i="1" dirty="0"/>
              <a:t>Новий товар</a:t>
            </a:r>
            <a:r>
              <a:rPr lang="uk-UA" sz="2000" dirty="0"/>
              <a:t> — це продукт результату інноваційної діяльності, що пропонує новий спосіб задоволення існуючих або прихованих потреб споживачів</a:t>
            </a:r>
            <a:r>
              <a:rPr lang="uk-UA" sz="2000" dirty="0" smtClean="0"/>
              <a:t>.</a:t>
            </a:r>
          </a:p>
          <a:p>
            <a:pPr marL="0" indent="0">
              <a:buNone/>
            </a:pPr>
            <a:endParaRPr lang="uk-UA" sz="2000" dirty="0"/>
          </a:p>
          <a:p>
            <a:pPr marL="0" indent="0">
              <a:buNone/>
            </a:pPr>
            <a:endParaRPr lang="uk-UA" sz="2000" dirty="0" smtClean="0"/>
          </a:p>
          <a:p>
            <a:pPr marL="0" indent="0">
              <a:buNone/>
            </a:pPr>
            <a:endParaRPr lang="uk-UA" sz="2000" dirty="0"/>
          </a:p>
          <a:p>
            <a:pPr marL="0" indent="0">
              <a:buNone/>
            </a:pPr>
            <a:endParaRPr lang="uk-UA" sz="2000" dirty="0" smtClean="0"/>
          </a:p>
          <a:p>
            <a:pPr marL="0" indent="0">
              <a:buNone/>
            </a:pPr>
            <a:endParaRPr lang="uk-UA" sz="2000" dirty="0"/>
          </a:p>
          <a:p>
            <a:pPr marL="0" indent="0">
              <a:buNone/>
            </a:pPr>
            <a:endParaRPr lang="uk-UA" sz="2000" dirty="0" smtClean="0"/>
          </a:p>
          <a:p>
            <a:pPr marL="0" indent="0" algn="ctr">
              <a:buNone/>
            </a:pPr>
            <a:endParaRPr lang="uk-UA" sz="2000" dirty="0" smtClean="0"/>
          </a:p>
          <a:p>
            <a:pPr marL="0" indent="0" algn="ctr">
              <a:buNone/>
            </a:pPr>
            <a:r>
              <a:rPr lang="uk-UA" sz="2000" dirty="0" smtClean="0"/>
              <a:t>Рис</a:t>
            </a:r>
            <a:r>
              <a:rPr lang="uk-UA" sz="2000" dirty="0"/>
              <a:t>. 10.1. Класифікація товарів з погляду новизни для виробників і </a:t>
            </a:r>
            <a:r>
              <a:rPr lang="uk-UA" sz="2000" dirty="0" smtClean="0"/>
              <a:t>споживачів</a:t>
            </a:r>
            <a:r>
              <a:rPr lang="uk-UA" sz="2000" dirty="0"/>
              <a:t> </a:t>
            </a:r>
          </a:p>
          <a:p>
            <a:pPr marL="0" indent="0">
              <a:buNone/>
            </a:pPr>
            <a:endParaRPr lang="uk-UA" sz="2000" dirty="0"/>
          </a:p>
          <a:p>
            <a:pPr marL="0" indent="0">
              <a:buNone/>
            </a:pPr>
            <a:endParaRPr lang="uk-UA" sz="2000" dirty="0"/>
          </a:p>
          <a:p>
            <a:pPr marL="0" indent="0">
              <a:lnSpc>
                <a:spcPct val="105000"/>
              </a:lnSpc>
              <a:spcBef>
                <a:spcPts val="0"/>
              </a:spcBef>
              <a:buNone/>
            </a:pPr>
            <a:endParaRPr lang="uk-UA" sz="2000" dirty="0"/>
          </a:p>
          <a:p>
            <a:pPr marL="0" indent="0">
              <a:lnSpc>
                <a:spcPct val="105000"/>
              </a:lnSpc>
              <a:spcBef>
                <a:spcPts val="0"/>
              </a:spcBef>
              <a:buNone/>
            </a:pPr>
            <a:endParaRPr lang="uk-UA" sz="2000" dirty="0"/>
          </a:p>
          <a:p>
            <a:pPr marL="0" indent="0">
              <a:lnSpc>
                <a:spcPct val="105000"/>
              </a:lnSpc>
              <a:spcBef>
                <a:spcPts val="0"/>
              </a:spcBef>
              <a:buNone/>
            </a:pPr>
            <a:endParaRPr lang="uk-UA" sz="2000" dirty="0"/>
          </a:p>
          <a:p>
            <a:pPr marL="0" indent="0">
              <a:lnSpc>
                <a:spcPct val="105000"/>
              </a:lnSpc>
              <a:spcBef>
                <a:spcPts val="0"/>
              </a:spcBef>
              <a:buNone/>
            </a:pPr>
            <a:endParaRPr lang="uk-UA" sz="2000" dirty="0"/>
          </a:p>
          <a:p>
            <a:pPr marL="0" indent="0">
              <a:lnSpc>
                <a:spcPct val="105000"/>
              </a:lnSpc>
              <a:spcBef>
                <a:spcPts val="0"/>
              </a:spcBef>
              <a:buNone/>
            </a:pPr>
            <a:endParaRPr lang="uk-UA" sz="2000" dirty="0"/>
          </a:p>
        </p:txBody>
      </p:sp>
      <p:pic>
        <p:nvPicPr>
          <p:cNvPr id="4" name="Рисунок 3"/>
          <p:cNvPicPr>
            <a:picLocks noChangeAspect="1"/>
          </p:cNvPicPr>
          <p:nvPr/>
        </p:nvPicPr>
        <p:blipFill>
          <a:blip r:embed="rId2"/>
          <a:stretch>
            <a:fillRect/>
          </a:stretch>
        </p:blipFill>
        <p:spPr>
          <a:xfrm>
            <a:off x="3064042" y="2630905"/>
            <a:ext cx="7042484" cy="2831367"/>
          </a:xfrm>
          <a:prstGeom prst="rect">
            <a:avLst/>
          </a:prstGeom>
        </p:spPr>
      </p:pic>
    </p:spTree>
    <p:extLst>
      <p:ext uri="{BB962C8B-B14F-4D97-AF65-F5344CB8AC3E}">
        <p14:creationId xmlns:p14="http://schemas.microsoft.com/office/powerpoint/2010/main" val="2581569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0"/>
            <a:ext cx="12024522" cy="5760719"/>
          </a:xfrm>
        </p:spPr>
        <p:txBody>
          <a:bodyPr/>
          <a:lstStyle/>
          <a:p>
            <a:pPr marL="0" indent="0">
              <a:spcBef>
                <a:spcPts val="0"/>
              </a:spcBef>
              <a:buNone/>
            </a:pPr>
            <a:r>
              <a:rPr lang="uk-UA" sz="2000" dirty="0"/>
              <a:t>Нові товари класифікують як:</a:t>
            </a:r>
          </a:p>
          <a:p>
            <a:pPr marL="0" indent="0">
              <a:spcBef>
                <a:spcPts val="0"/>
              </a:spcBef>
              <a:buNone/>
            </a:pPr>
            <a:r>
              <a:rPr lang="uk-UA" sz="2000" dirty="0"/>
              <a:t>1) світові новинки — принципово нові товари, які не мають аналогів на ринку, є результатом нових наукових </a:t>
            </a:r>
            <a:r>
              <a:rPr lang="uk-UA" sz="2000" dirty="0" err="1"/>
              <a:t>відкриттів</a:t>
            </a:r>
            <a:r>
              <a:rPr lang="uk-UA" sz="2000" dirty="0"/>
              <a:t>, винаходів (мобільний зв’язок). Вони є або принципово новим засобом задоволення існуючої потреби (появлення товару — пральної машини) або засобом задоволення нової потреби (появлення телебачення);</a:t>
            </a:r>
          </a:p>
          <a:p>
            <a:pPr marL="0" indent="0">
              <a:spcBef>
                <a:spcPts val="0"/>
              </a:spcBef>
              <a:buNone/>
            </a:pPr>
            <a:r>
              <a:rPr lang="uk-UA" sz="2000" dirty="0"/>
              <a:t>2) товари, що мають істотне якісне удосконалення по відношенню до аналогічних товарів на ринку (флеш </a:t>
            </a:r>
            <a:r>
              <a:rPr lang="uk-UA" sz="2000" dirty="0" err="1"/>
              <a:t>пам</a:t>
            </a:r>
            <a:r>
              <a:rPr lang="ru-RU" sz="2000" dirty="0"/>
              <a:t>’</a:t>
            </a:r>
            <a:r>
              <a:rPr lang="uk-UA" sz="2000" dirty="0"/>
              <a:t>ять витіснила з ринку диски, а диски раніше витіснили дискети);</a:t>
            </a:r>
          </a:p>
          <a:p>
            <a:pPr marL="0" indent="0">
              <a:spcBef>
                <a:spcPts val="0"/>
              </a:spcBef>
              <a:buNone/>
            </a:pPr>
            <a:r>
              <a:rPr lang="uk-UA" sz="2000" dirty="0"/>
              <a:t>3) товари, що вже існували на ринку та були удосконалені без принципових змін їх властивостей (удосконалення моделей смартфонів);</a:t>
            </a:r>
          </a:p>
          <a:p>
            <a:pPr marL="0" indent="0">
              <a:spcBef>
                <a:spcPts val="0"/>
              </a:spcBef>
              <a:buNone/>
            </a:pPr>
            <a:r>
              <a:rPr lang="uk-UA" sz="2000" dirty="0"/>
              <a:t>4) товари ринкової новизни, які є новими тільки для даного ринку;</a:t>
            </a:r>
          </a:p>
          <a:p>
            <a:pPr marL="0" indent="0">
              <a:spcBef>
                <a:spcPts val="0"/>
              </a:spcBef>
              <a:buNone/>
            </a:pPr>
            <a:r>
              <a:rPr lang="uk-UA" sz="2000" dirty="0"/>
              <a:t>5) старі товари, що знайшли нову сферу призначення (рентгенівське і ультразвукове дослідження використовують не лише для діагностики </a:t>
            </a:r>
            <a:r>
              <a:rPr lang="uk-UA" sz="2000" dirty="0" err="1"/>
              <a:t>хвороб</a:t>
            </a:r>
            <a:r>
              <a:rPr lang="uk-UA" sz="2000" dirty="0"/>
              <a:t>, але і для контролю матеріалів в науці й на виробництві</a:t>
            </a:r>
            <a:r>
              <a:rPr lang="uk-UA" sz="2000" dirty="0" smtClean="0"/>
              <a:t>).</a:t>
            </a:r>
          </a:p>
          <a:p>
            <a:pPr marL="0" indent="0">
              <a:spcBef>
                <a:spcPts val="0"/>
              </a:spcBef>
              <a:buNone/>
            </a:pPr>
            <a:endParaRPr lang="uk-UA" sz="2000" dirty="0" smtClean="0"/>
          </a:p>
          <a:p>
            <a:pPr marL="0" indent="0">
              <a:spcBef>
                <a:spcPts val="0"/>
              </a:spcBef>
              <a:buNone/>
            </a:pPr>
            <a:r>
              <a:rPr lang="uk-UA" sz="2000" dirty="0" smtClean="0"/>
              <a:t>За </a:t>
            </a:r>
            <a:r>
              <a:rPr lang="uk-UA" sz="2000" dirty="0"/>
              <a:t>рівнем знань споживачів нові товари розподіляють за трьома рівнями:</a:t>
            </a:r>
          </a:p>
          <a:p>
            <a:pPr marL="0" indent="0">
              <a:spcBef>
                <a:spcPts val="0"/>
              </a:spcBef>
              <a:buNone/>
            </a:pPr>
            <a:r>
              <a:rPr lang="uk-UA" sz="2000" dirty="0"/>
              <a:t>1 рівень — продукція є модифікацією відомого товару та не потребує нових знань (модифікація станків для гоління);</a:t>
            </a:r>
          </a:p>
          <a:p>
            <a:pPr marL="0" indent="0">
              <a:spcBef>
                <a:spcPts val="0"/>
              </a:spcBef>
              <a:buNone/>
            </a:pPr>
            <a:r>
              <a:rPr lang="uk-UA" sz="2000" dirty="0"/>
              <a:t>2 рівень — змінює існуючу практику використання продукції, проте також не потребує нового вивчення (поява електричних зубних щіток);</a:t>
            </a:r>
          </a:p>
          <a:p>
            <a:pPr marL="0" indent="0">
              <a:spcBef>
                <a:spcPts val="0"/>
              </a:spcBef>
              <a:buNone/>
            </a:pPr>
            <a:r>
              <a:rPr lang="uk-UA" sz="2000" dirty="0"/>
              <a:t>3 рівень — абсолютно нові товари, що не мають аналогів та потребують вивчення споживачами (поява комп’ютерів).</a:t>
            </a:r>
          </a:p>
          <a:p>
            <a:pPr marL="0" indent="0">
              <a:buNone/>
            </a:pPr>
            <a:endParaRPr lang="uk-UA" sz="2000" dirty="0"/>
          </a:p>
          <a:p>
            <a:pPr marL="0" indent="0">
              <a:buNone/>
            </a:pPr>
            <a:endParaRPr lang="uk-UA" sz="1800" dirty="0"/>
          </a:p>
        </p:txBody>
      </p:sp>
    </p:spTree>
    <p:extLst>
      <p:ext uri="{BB962C8B-B14F-4D97-AF65-F5344CB8AC3E}">
        <p14:creationId xmlns:p14="http://schemas.microsoft.com/office/powerpoint/2010/main" val="779966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88686" y="103239"/>
            <a:ext cx="12003314" cy="5623004"/>
          </a:xfrm>
        </p:spPr>
        <p:txBody>
          <a:bodyPr/>
          <a:lstStyle/>
          <a:p>
            <a:pPr marL="0" indent="0">
              <a:lnSpc>
                <a:spcPct val="100000"/>
              </a:lnSpc>
              <a:spcBef>
                <a:spcPts val="0"/>
              </a:spcBef>
              <a:buNone/>
            </a:pPr>
            <a:r>
              <a:rPr lang="uk-UA" sz="2000" dirty="0"/>
              <a:t>Новий товар є успішною інновацією, якщо він відповідає наступним критеріям:</a:t>
            </a:r>
          </a:p>
          <a:p>
            <a:pPr marL="0" indent="0">
              <a:lnSpc>
                <a:spcPct val="100000"/>
              </a:lnSpc>
              <a:spcBef>
                <a:spcPts val="0"/>
              </a:spcBef>
              <a:buNone/>
            </a:pPr>
            <a:r>
              <a:rPr lang="uk-UA" sz="2000" dirty="0" smtClean="0"/>
              <a:t>— важливість для споживачів вигід, що він надає;</a:t>
            </a:r>
          </a:p>
          <a:p>
            <a:pPr marL="0" indent="0">
              <a:lnSpc>
                <a:spcPct val="100000"/>
              </a:lnSpc>
              <a:spcBef>
                <a:spcPts val="0"/>
              </a:spcBef>
              <a:buNone/>
            </a:pPr>
            <a:r>
              <a:rPr lang="uk-UA" sz="2000" dirty="0" smtClean="0"/>
              <a:t>— </a:t>
            </a:r>
            <a:r>
              <a:rPr lang="uk-UA" sz="2000" dirty="0"/>
              <a:t>унікальність вигід нового товару;</a:t>
            </a:r>
          </a:p>
          <a:p>
            <a:pPr marL="0" indent="0">
              <a:lnSpc>
                <a:spcPct val="100000"/>
              </a:lnSpc>
              <a:spcBef>
                <a:spcPts val="0"/>
              </a:spcBef>
              <a:buNone/>
            </a:pPr>
            <a:r>
              <a:rPr lang="uk-UA" sz="2000" dirty="0"/>
              <a:t>— стійкість до легкого копіювання конкурентами;</a:t>
            </a:r>
          </a:p>
          <a:p>
            <a:pPr marL="0" indent="0">
              <a:lnSpc>
                <a:spcPct val="100000"/>
              </a:lnSpc>
              <a:spcBef>
                <a:spcPts val="0"/>
              </a:spcBef>
              <a:buNone/>
            </a:pPr>
            <a:r>
              <a:rPr lang="uk-UA" sz="2000" dirty="0"/>
              <a:t>— ліквідність — формування відповідного комплексу маркетингу, що наддасть змогу реалізувати новий товар.</a:t>
            </a:r>
          </a:p>
          <a:p>
            <a:pPr>
              <a:buFontTx/>
              <a:buChar char="-"/>
            </a:pPr>
            <a:endParaRPr lang="uk-UA" sz="1800" dirty="0"/>
          </a:p>
          <a:p>
            <a:pPr marL="0" indent="0">
              <a:buNone/>
            </a:pPr>
            <a:endParaRPr lang="uk-UA" sz="1800" dirty="0" smtClean="0"/>
          </a:p>
          <a:p>
            <a:pPr marL="0" indent="0">
              <a:buNone/>
            </a:pPr>
            <a:endParaRPr lang="uk-UA" sz="1800" dirty="0"/>
          </a:p>
          <a:p>
            <a:pPr marL="0" indent="0">
              <a:buNone/>
            </a:pPr>
            <a:endParaRPr lang="uk-UA" sz="1800" dirty="0" smtClean="0"/>
          </a:p>
          <a:p>
            <a:pPr marL="0" indent="0">
              <a:buNone/>
            </a:pPr>
            <a:endParaRPr lang="uk-UA" sz="1800" dirty="0"/>
          </a:p>
          <a:p>
            <a:pPr marL="0" indent="0">
              <a:buNone/>
            </a:pPr>
            <a:endParaRPr lang="uk-UA" sz="1800" dirty="0" smtClean="0"/>
          </a:p>
          <a:p>
            <a:pPr marL="0" indent="0">
              <a:buNone/>
            </a:pPr>
            <a:endParaRPr lang="uk-UA" sz="1800" dirty="0"/>
          </a:p>
          <a:p>
            <a:pPr marL="0" indent="0">
              <a:buNone/>
            </a:pPr>
            <a:endParaRPr lang="uk-UA" sz="1800" dirty="0" smtClean="0"/>
          </a:p>
          <a:p>
            <a:pPr marL="0" indent="0">
              <a:buNone/>
            </a:pPr>
            <a:endParaRPr lang="uk-UA" sz="1800" dirty="0"/>
          </a:p>
          <a:p>
            <a:pPr marL="0" indent="0" algn="ctr">
              <a:buNone/>
            </a:pPr>
            <a:r>
              <a:rPr lang="uk-UA" sz="2000" dirty="0"/>
              <a:t>Рис. 10.2. Матриця Хамела-Прахалада</a:t>
            </a:r>
          </a:p>
          <a:p>
            <a:pPr marL="0" indent="0">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lnSpc>
                <a:spcPct val="85000"/>
              </a:lnSpc>
              <a:spcBef>
                <a:spcPts val="0"/>
              </a:spcBef>
              <a:buNone/>
            </a:pPr>
            <a:endParaRPr lang="uk-UA" sz="2000" dirty="0"/>
          </a:p>
          <a:p>
            <a:pPr marL="0" indent="0">
              <a:lnSpc>
                <a:spcPct val="85000"/>
              </a:lnSpc>
              <a:spcBef>
                <a:spcPts val="0"/>
              </a:spcBef>
              <a:buNone/>
            </a:pPr>
            <a:endParaRPr lang="uk-UA" sz="2000" dirty="0"/>
          </a:p>
          <a:p>
            <a:pPr marL="0" indent="0">
              <a:lnSpc>
                <a:spcPct val="85000"/>
              </a:lnSpc>
              <a:spcBef>
                <a:spcPts val="0"/>
              </a:spcBef>
              <a:buNone/>
            </a:pPr>
            <a:endParaRPr lang="uk-UA" sz="1800" dirty="0"/>
          </a:p>
          <a:p>
            <a:pPr marL="0" indent="0">
              <a:lnSpc>
                <a:spcPct val="85000"/>
              </a:lnSpc>
              <a:spcBef>
                <a:spcPts val="0"/>
              </a:spcBef>
              <a:buNone/>
            </a:pPr>
            <a:endParaRPr lang="uk-UA" sz="1800" dirty="0"/>
          </a:p>
          <a:p>
            <a:pPr marL="0" indent="0">
              <a:lnSpc>
                <a:spcPct val="85000"/>
              </a:lnSpc>
              <a:spcBef>
                <a:spcPts val="0"/>
              </a:spcBef>
              <a:buNone/>
            </a:pPr>
            <a:endParaRPr lang="uk-UA" sz="1800" dirty="0"/>
          </a:p>
        </p:txBody>
      </p:sp>
      <p:pic>
        <p:nvPicPr>
          <p:cNvPr id="2" name="Рисунок 1"/>
          <p:cNvPicPr>
            <a:picLocks noChangeAspect="1"/>
          </p:cNvPicPr>
          <p:nvPr/>
        </p:nvPicPr>
        <p:blipFill>
          <a:blip r:embed="rId2"/>
          <a:stretch>
            <a:fillRect/>
          </a:stretch>
        </p:blipFill>
        <p:spPr>
          <a:xfrm>
            <a:off x="3051509" y="2005264"/>
            <a:ext cx="5999451" cy="3393036"/>
          </a:xfrm>
          <a:prstGeom prst="rect">
            <a:avLst/>
          </a:prstGeom>
        </p:spPr>
      </p:pic>
    </p:spTree>
    <p:extLst>
      <p:ext uri="{BB962C8B-B14F-4D97-AF65-F5344CB8AC3E}">
        <p14:creationId xmlns:p14="http://schemas.microsoft.com/office/powerpoint/2010/main" val="3426406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83301" y="114590"/>
            <a:ext cx="12192000" cy="5338424"/>
          </a:xfrm>
        </p:spPr>
        <p:txBody>
          <a:bodyPr/>
          <a:lstStyle/>
          <a:p>
            <a:pPr marL="0" indent="0">
              <a:lnSpc>
                <a:spcPct val="100000"/>
              </a:lnSpc>
              <a:spcBef>
                <a:spcPts val="0"/>
              </a:spcBef>
              <a:buNone/>
            </a:pPr>
            <a:r>
              <a:rPr lang="uk-UA" sz="2000" dirty="0"/>
              <a:t>Інноваційна діяльність пов’язана з високою ступеню ризику. Далеко не всі види нової продукції завойовують ринок та приносять фінансовий ефект підприємствам. Багато нових товарів мають форму життєвого циклу — провал, або внаслідок несучасного виходу на ринок, або в результаті помилок в виявленні попиту споживачів, або з інших причин, що були не виявлені на стадії досліджень та розробок. </a:t>
            </a:r>
            <a:endParaRPr lang="uk-UA" sz="2000" dirty="0" smtClean="0"/>
          </a:p>
          <a:p>
            <a:pPr marL="0" indent="0">
              <a:lnSpc>
                <a:spcPct val="100000"/>
              </a:lnSpc>
              <a:spcBef>
                <a:spcPts val="0"/>
              </a:spcBef>
              <a:buNone/>
            </a:pPr>
            <a:r>
              <a:rPr lang="uk-UA" sz="2000" dirty="0"/>
              <a:t>Причинами невдачі нових товарів на ринку можуть бути:</a:t>
            </a:r>
          </a:p>
          <a:p>
            <a:pPr marL="0" indent="0">
              <a:lnSpc>
                <a:spcPct val="100000"/>
              </a:lnSpc>
              <a:spcBef>
                <a:spcPts val="0"/>
              </a:spcBef>
              <a:buNone/>
            </a:pPr>
            <a:r>
              <a:rPr lang="uk-UA" sz="2000" dirty="0"/>
              <a:t>— вибір невдалої ідеї;</a:t>
            </a:r>
          </a:p>
          <a:p>
            <a:pPr marL="0" indent="0">
              <a:lnSpc>
                <a:spcPct val="100000"/>
              </a:lnSpc>
              <a:spcBef>
                <a:spcPts val="0"/>
              </a:spcBef>
              <a:buNone/>
            </a:pPr>
            <a:r>
              <a:rPr lang="uk-UA" sz="2000" dirty="0"/>
              <a:t>— переоцінка обсягу ринку;</a:t>
            </a:r>
          </a:p>
          <a:p>
            <a:pPr marL="0" indent="0">
              <a:lnSpc>
                <a:spcPct val="100000"/>
              </a:lnSpc>
              <a:spcBef>
                <a:spcPts val="0"/>
              </a:spcBef>
              <a:buNone/>
            </a:pPr>
            <a:r>
              <a:rPr lang="uk-UA" sz="2000" dirty="0"/>
              <a:t>— при розробці був зроблений акцент на незначних властивостях для споживача, а значним не було приділено достатньої уваги;</a:t>
            </a:r>
          </a:p>
          <a:p>
            <a:pPr marL="0" indent="0">
              <a:lnSpc>
                <a:spcPct val="100000"/>
              </a:lnSpc>
              <a:spcBef>
                <a:spcPts val="0"/>
              </a:spcBef>
              <a:buNone/>
            </a:pPr>
            <a:r>
              <a:rPr lang="uk-UA" sz="2000" dirty="0"/>
              <a:t>— товар має певні недоліки;</a:t>
            </a:r>
          </a:p>
          <a:p>
            <a:pPr marL="0" indent="0">
              <a:lnSpc>
                <a:spcPct val="100000"/>
              </a:lnSpc>
              <a:spcBef>
                <a:spcPts val="0"/>
              </a:spcBef>
              <a:buNone/>
            </a:pPr>
            <a:r>
              <a:rPr lang="uk-UA" sz="2000" dirty="0"/>
              <a:t>— невдале позиціювання товару на ринку;</a:t>
            </a:r>
          </a:p>
          <a:p>
            <a:pPr marL="0" indent="0">
              <a:lnSpc>
                <a:spcPct val="100000"/>
              </a:lnSpc>
              <a:spcBef>
                <a:spcPts val="0"/>
              </a:spcBef>
              <a:buNone/>
            </a:pPr>
            <a:r>
              <a:rPr lang="uk-UA" sz="2000" dirty="0"/>
              <a:t>— занадто висока ціна товару;</a:t>
            </a:r>
          </a:p>
          <a:p>
            <a:pPr marL="0" indent="0">
              <a:lnSpc>
                <a:spcPct val="100000"/>
              </a:lnSpc>
              <a:spcBef>
                <a:spcPts val="0"/>
              </a:spcBef>
              <a:buNone/>
            </a:pPr>
            <a:r>
              <a:rPr lang="uk-UA" sz="2000" dirty="0"/>
              <a:t>— занадто високі витрати на розробку та виробництво новинки;</a:t>
            </a:r>
          </a:p>
          <a:p>
            <a:pPr marL="0" indent="0">
              <a:lnSpc>
                <a:spcPct val="100000"/>
              </a:lnSpc>
              <a:spcBef>
                <a:spcPts val="0"/>
              </a:spcBef>
              <a:buNone/>
            </a:pPr>
            <a:r>
              <a:rPr lang="uk-UA" sz="2000" dirty="0"/>
              <a:t>— помилки з вибором цільового сегменту;</a:t>
            </a:r>
          </a:p>
          <a:p>
            <a:pPr marL="0" indent="0">
              <a:lnSpc>
                <a:spcPct val="100000"/>
              </a:lnSpc>
              <a:spcBef>
                <a:spcPts val="0"/>
              </a:spcBef>
              <a:buNone/>
            </a:pPr>
            <a:r>
              <a:rPr lang="uk-UA" sz="2000" dirty="0"/>
              <a:t>— випуск конкурентом товару, що має більшу споживчу цінність;</a:t>
            </a:r>
          </a:p>
          <a:p>
            <a:pPr marL="0" indent="0">
              <a:lnSpc>
                <a:spcPct val="100000"/>
              </a:lnSpc>
              <a:spcBef>
                <a:spcPts val="0"/>
              </a:spcBef>
              <a:buNone/>
            </a:pPr>
            <a:r>
              <a:rPr lang="uk-UA" sz="2000" dirty="0"/>
              <a:t>— відставання від наукових розробок в галузі.</a:t>
            </a:r>
          </a:p>
          <a:p>
            <a:pPr marL="0" indent="0">
              <a:lnSpc>
                <a:spcPct val="100000"/>
              </a:lnSpc>
              <a:spcBef>
                <a:spcPts val="0"/>
              </a:spcBef>
              <a:buNone/>
            </a:pPr>
            <a:endParaRPr lang="uk-UA" sz="2000" dirty="0"/>
          </a:p>
          <a:p>
            <a:pPr marL="0" indent="0">
              <a:lnSpc>
                <a:spcPct val="100000"/>
              </a:lnSpc>
              <a:spcBef>
                <a:spcPts val="0"/>
              </a:spcBef>
              <a:buNone/>
            </a:pPr>
            <a:endParaRPr lang="uk-UA" sz="2000" dirty="0"/>
          </a:p>
          <a:p>
            <a:pPr marL="0">
              <a:lnSpc>
                <a:spcPct val="100000"/>
              </a:lnSpc>
              <a:spcBef>
                <a:spcPts val="0"/>
              </a:spcBef>
              <a:buFontTx/>
              <a:buChar char="-"/>
            </a:pPr>
            <a:endParaRPr lang="uk-UA" sz="2000" dirty="0"/>
          </a:p>
          <a:p>
            <a:pPr marL="0" indent="0">
              <a:lnSpc>
                <a:spcPct val="100000"/>
              </a:lnSpc>
              <a:spcBef>
                <a:spcPts val="0"/>
              </a:spcBef>
              <a:buNone/>
            </a:pPr>
            <a:endParaRPr lang="uk-UA" sz="2000" dirty="0"/>
          </a:p>
          <a:p>
            <a:pPr marL="0" indent="0">
              <a:lnSpc>
                <a:spcPct val="100000"/>
              </a:lnSpc>
              <a:spcBef>
                <a:spcPts val="0"/>
              </a:spcBef>
              <a:buNone/>
            </a:pPr>
            <a:endParaRPr lang="uk-UA" sz="2000" dirty="0"/>
          </a:p>
          <a:p>
            <a:pPr marL="0" indent="0">
              <a:lnSpc>
                <a:spcPct val="100000"/>
              </a:lnSpc>
              <a:spcBef>
                <a:spcPts val="0"/>
              </a:spcBef>
              <a:buNone/>
            </a:pPr>
            <a:endParaRPr lang="uk-UA" sz="2000" dirty="0"/>
          </a:p>
          <a:p>
            <a:pPr marL="0">
              <a:lnSpc>
                <a:spcPct val="100000"/>
              </a:lnSpc>
              <a:spcBef>
                <a:spcPts val="0"/>
              </a:spcBef>
            </a:pPr>
            <a:endParaRPr lang="uk-UA" sz="2000" dirty="0"/>
          </a:p>
          <a:p>
            <a:pPr marL="0">
              <a:lnSpc>
                <a:spcPct val="100000"/>
              </a:lnSpc>
              <a:spcBef>
                <a:spcPts val="0"/>
              </a:spcBef>
            </a:pPr>
            <a:endParaRPr lang="uk-UA" sz="2000" dirty="0"/>
          </a:p>
          <a:p>
            <a:pPr marL="0" indent="0">
              <a:lnSpc>
                <a:spcPct val="100000"/>
              </a:lnSpc>
              <a:spcBef>
                <a:spcPts val="0"/>
              </a:spcBef>
              <a:buNone/>
            </a:pPr>
            <a:endParaRPr lang="uk-UA" sz="2000" dirty="0"/>
          </a:p>
          <a:p>
            <a:pPr marL="0" indent="0">
              <a:lnSpc>
                <a:spcPct val="100000"/>
              </a:lnSpc>
              <a:spcBef>
                <a:spcPts val="0"/>
              </a:spcBef>
              <a:buNone/>
            </a:pPr>
            <a:endParaRPr lang="uk-UA" sz="2000" dirty="0"/>
          </a:p>
          <a:p>
            <a:pPr marL="0" indent="0">
              <a:lnSpc>
                <a:spcPct val="100000"/>
              </a:lnSpc>
              <a:spcBef>
                <a:spcPts val="0"/>
              </a:spcBef>
              <a:buNone/>
            </a:pPr>
            <a:endParaRPr lang="uk-UA" sz="2000" dirty="0"/>
          </a:p>
          <a:p>
            <a:pPr marL="0" indent="0">
              <a:lnSpc>
                <a:spcPct val="100000"/>
              </a:lnSpc>
              <a:spcBef>
                <a:spcPts val="0"/>
              </a:spcBef>
              <a:buNone/>
            </a:pPr>
            <a:endParaRPr lang="uk-UA" sz="2000" dirty="0"/>
          </a:p>
        </p:txBody>
      </p:sp>
    </p:spTree>
    <p:extLst>
      <p:ext uri="{BB962C8B-B14F-4D97-AF65-F5344CB8AC3E}">
        <p14:creationId xmlns:p14="http://schemas.microsoft.com/office/powerpoint/2010/main" val="636426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16115"/>
            <a:ext cx="12192000" cy="5338424"/>
          </a:xfrm>
        </p:spPr>
        <p:txBody>
          <a:bodyPr/>
          <a:lstStyle/>
          <a:p>
            <a:pPr marL="0" indent="0">
              <a:spcBef>
                <a:spcPts val="0"/>
              </a:spcBef>
              <a:buNone/>
            </a:pPr>
            <a:r>
              <a:rPr lang="uk-UA" sz="2000" dirty="0"/>
              <a:t>Процес прийняття споживачами нових товарів складається з наступних етапів:</a:t>
            </a:r>
          </a:p>
          <a:p>
            <a:pPr marL="0" indent="0">
              <a:spcBef>
                <a:spcPts val="0"/>
              </a:spcBef>
              <a:buNone/>
            </a:pPr>
            <a:r>
              <a:rPr lang="uk-UA" sz="2000" dirty="0"/>
              <a:t>— знайомство — споживач узнає про існування інновації, проте не має повної інформації;</a:t>
            </a:r>
          </a:p>
          <a:p>
            <a:pPr marL="0" indent="0">
              <a:spcBef>
                <a:spcPts val="0"/>
              </a:spcBef>
              <a:buNone/>
            </a:pPr>
            <a:r>
              <a:rPr lang="uk-UA" sz="2000" dirty="0"/>
              <a:t>— інтерес — споживач прагне до пошуку інформації про новий товар;</a:t>
            </a:r>
          </a:p>
          <a:p>
            <a:pPr marL="0" indent="0">
              <a:spcBef>
                <a:spcPts val="0"/>
              </a:spcBef>
              <a:buNone/>
            </a:pPr>
            <a:r>
              <a:rPr lang="uk-UA" sz="2000" dirty="0"/>
              <a:t>— оцінка — споживач роздумує чи варто йому робити пробну покупку;</a:t>
            </a:r>
          </a:p>
          <a:p>
            <a:pPr marL="0" indent="0">
              <a:spcBef>
                <a:spcPts val="0"/>
              </a:spcBef>
              <a:buNone/>
            </a:pPr>
            <a:r>
              <a:rPr lang="uk-UA" sz="2000" dirty="0"/>
              <a:t>— пробна покупка — споживач оцінює покупку;</a:t>
            </a:r>
          </a:p>
          <a:p>
            <a:pPr marL="0" indent="0">
              <a:spcBef>
                <a:spcPts val="0"/>
              </a:spcBef>
              <a:buNone/>
            </a:pPr>
            <a:r>
              <a:rPr lang="uk-UA" sz="2000" dirty="0"/>
              <a:t>прийняття — споживач приймає рішення про доцільність регулярного використання товару.</a:t>
            </a:r>
          </a:p>
          <a:p>
            <a:pPr marL="0" indent="0">
              <a:spcBef>
                <a:spcPts val="0"/>
              </a:spcBef>
              <a:buNone/>
            </a:pPr>
            <a:endParaRPr lang="uk-UA" sz="2000" dirty="0" smtClean="0"/>
          </a:p>
          <a:p>
            <a:pPr marL="0" indent="0">
              <a:spcBef>
                <a:spcPts val="0"/>
              </a:spcBef>
              <a:buNone/>
            </a:pPr>
            <a:r>
              <a:rPr lang="uk-UA" sz="2000" dirty="0" smtClean="0"/>
              <a:t>В </a:t>
            </a:r>
            <a:r>
              <a:rPr lang="uk-UA" sz="2000" dirty="0"/>
              <a:t>залежності від швидкості адаптації до товару-новинки на ринку виділяють п’ять сегментів споживачів:</a:t>
            </a:r>
          </a:p>
          <a:p>
            <a:pPr marL="0" indent="0">
              <a:spcBef>
                <a:spcPts val="0"/>
              </a:spcBef>
              <a:buNone/>
            </a:pPr>
            <a:r>
              <a:rPr lang="uk-UA" sz="2000" dirty="0" smtClean="0"/>
              <a:t>1) новатори </a:t>
            </a:r>
            <a:r>
              <a:rPr lang="uk-UA" sz="2000" dirty="0"/>
              <a:t>— перші роблять покупку новинки, готові до ризику, відкриті новому. Як правило, молоді освічені люди. Мають значні доходи. Складають близько 2,5 % споживачів, проте грають важливу роль, оскільки їх думка є каталізатором для сприйняття продукту ринком, або навпаки. </a:t>
            </a:r>
            <a:endParaRPr lang="uk-UA" sz="2000" dirty="0" smtClean="0"/>
          </a:p>
          <a:p>
            <a:pPr marL="0" indent="0">
              <a:spcBef>
                <a:spcPts val="0"/>
              </a:spcBef>
              <a:buNone/>
            </a:pPr>
            <a:r>
              <a:rPr lang="uk-UA" sz="2000" dirty="0" smtClean="0"/>
              <a:t>2</a:t>
            </a:r>
            <a:r>
              <a:rPr lang="uk-UA" sz="2000" dirty="0"/>
              <a:t>) ранні послідовники — лідери, їх думка також є важливою для подальшого успішного розповсюдження товару-новинки. Готові до покупок товарів-новинок, але з обережністю. </a:t>
            </a:r>
            <a:r>
              <a:rPr lang="uk-UA" sz="2000" dirty="0" smtClean="0"/>
              <a:t>\</a:t>
            </a:r>
          </a:p>
          <a:p>
            <a:pPr marL="0" indent="0">
              <a:spcBef>
                <a:spcPts val="0"/>
              </a:spcBef>
              <a:buNone/>
            </a:pPr>
            <a:endParaRPr lang="uk-UA" sz="2000" dirty="0"/>
          </a:p>
          <a:p>
            <a:pPr marL="0" indent="0">
              <a:spcBef>
                <a:spcPts val="0"/>
              </a:spcBef>
              <a:buNone/>
            </a:pPr>
            <a:r>
              <a:rPr lang="uk-UA" sz="2000" i="1" dirty="0"/>
              <a:t>Час виводу на ринок (</a:t>
            </a:r>
            <a:r>
              <a:rPr lang="uk-UA" sz="2000" i="1" dirty="0" err="1"/>
              <a:t>англ</a:t>
            </a:r>
            <a:r>
              <a:rPr lang="uk-UA" sz="2000" i="1" dirty="0"/>
              <a:t>. </a:t>
            </a:r>
            <a:r>
              <a:rPr lang="uk-UA" sz="2000" i="1" dirty="0" err="1"/>
              <a:t>Time-To-Market</a:t>
            </a:r>
            <a:r>
              <a:rPr lang="uk-UA" sz="2000" i="1" dirty="0"/>
              <a:t>, TTM</a:t>
            </a:r>
            <a:r>
              <a:rPr lang="uk-UA" sz="2000" dirty="0"/>
              <a:t>) — це часовий інтервал від початку розробки нового продукту до поставки його перших екземплярів на ринок. </a:t>
            </a:r>
          </a:p>
          <a:p>
            <a:pPr marL="0" indent="0">
              <a:spcBef>
                <a:spcPts val="0"/>
              </a:spcBef>
              <a:buNone/>
            </a:pPr>
            <a:endParaRPr lang="uk-UA" sz="2000" dirty="0"/>
          </a:p>
          <a:p>
            <a:pPr>
              <a:spcBef>
                <a:spcPts val="0"/>
              </a:spcBef>
              <a:buFontTx/>
              <a:buChar char="-"/>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753153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192000" cy="5338424"/>
          </a:xfrm>
        </p:spPr>
        <p:txBody>
          <a:bodyPr/>
          <a:lstStyle/>
          <a:p>
            <a:pPr marL="0" indent="0">
              <a:spcBef>
                <a:spcPts val="0"/>
              </a:spcBef>
              <a:buNone/>
            </a:pPr>
            <a:r>
              <a:rPr lang="uk-UA" sz="2400" dirty="0" smtClean="0"/>
              <a:t>2. </a:t>
            </a:r>
            <a:r>
              <a:rPr lang="uk-UA" sz="2400" dirty="0"/>
              <a:t>Процес розробки і виводу на ринок нового товару</a:t>
            </a:r>
          </a:p>
          <a:p>
            <a:pPr marL="0" indent="0">
              <a:spcBef>
                <a:spcPts val="0"/>
              </a:spcBef>
              <a:buNone/>
            </a:pPr>
            <a:endParaRPr lang="uk-UA" sz="2000" dirty="0" smtClean="0"/>
          </a:p>
          <a:p>
            <a:pPr marL="0" indent="0">
              <a:spcBef>
                <a:spcPts val="0"/>
              </a:spcBef>
              <a:buNone/>
            </a:pPr>
            <a:r>
              <a:rPr lang="uk-UA" sz="2000" dirty="0" smtClean="0"/>
              <a:t>Виділяють </a:t>
            </a:r>
            <a:r>
              <a:rPr lang="uk-UA" sz="2000" dirty="0"/>
              <a:t>такі етапи послідовної розробки і виведення нового товару на ринок:</a:t>
            </a:r>
          </a:p>
          <a:p>
            <a:pPr marL="0" indent="0">
              <a:spcBef>
                <a:spcPts val="0"/>
              </a:spcBef>
              <a:buNone/>
            </a:pPr>
            <a:r>
              <a:rPr lang="uk-UA" sz="2000" dirty="0" smtClean="0"/>
              <a:t>1. Вибір </a:t>
            </a:r>
            <a:r>
              <a:rPr lang="uk-UA" sz="2000" dirty="0"/>
              <a:t>напряму пошуку розробки. Проводиться аналіз зовнішнього середовища та власних можливостей. На даному етапі доцільно зробити SWOT-аналіз</a:t>
            </a:r>
            <a:r>
              <a:rPr lang="uk-UA" sz="2000" dirty="0" smtClean="0"/>
              <a:t>.</a:t>
            </a:r>
          </a:p>
          <a:p>
            <a:pPr marL="0" indent="0">
              <a:spcBef>
                <a:spcPts val="0"/>
              </a:spcBef>
              <a:buNone/>
            </a:pPr>
            <a:r>
              <a:rPr lang="uk-UA" sz="2000" dirty="0" smtClean="0"/>
              <a:t>2</a:t>
            </a:r>
            <a:r>
              <a:rPr lang="uk-UA" sz="2000" dirty="0"/>
              <a:t>. Генерація ідей нового товару. На даному етапі слід отримати значну кількість ідей</a:t>
            </a:r>
            <a:r>
              <a:rPr lang="uk-UA" sz="2000" dirty="0" smtClean="0"/>
              <a:t>.</a:t>
            </a:r>
          </a:p>
          <a:p>
            <a:pPr marL="0" indent="0">
              <a:spcBef>
                <a:spcPts val="0"/>
              </a:spcBef>
              <a:buNone/>
            </a:pPr>
            <a:r>
              <a:rPr lang="uk-UA" sz="2000" dirty="0"/>
              <a:t>3. Перевірка та відбір ідей. Відбір ідей проходить за критеріями новизни, актуальності для ринку та конкурентоспроможності, можливості реалізації та вартості</a:t>
            </a:r>
            <a:r>
              <a:rPr lang="uk-UA" sz="2000" dirty="0" smtClean="0"/>
              <a:t>.</a:t>
            </a:r>
          </a:p>
          <a:p>
            <a:pPr marL="0" indent="0">
              <a:spcBef>
                <a:spcPts val="0"/>
              </a:spcBef>
              <a:buNone/>
            </a:pPr>
            <a:r>
              <a:rPr lang="uk-UA" sz="2000" dirty="0"/>
              <a:t>4. Розробка концепції нового товару та її тестування. </a:t>
            </a:r>
            <a:r>
              <a:rPr lang="uk-UA" sz="2000" i="1" dirty="0"/>
              <a:t>Концепція товару</a:t>
            </a:r>
            <a:r>
              <a:rPr lang="uk-UA" sz="2000" dirty="0"/>
              <a:t> — це його варіант ідеї, що відображає вагомі для споживача характеристики продукції та виражений в доступній для споживача формі. </a:t>
            </a:r>
            <a:r>
              <a:rPr lang="uk-UA" sz="2000" i="1" dirty="0"/>
              <a:t>Тестування концепції товару</a:t>
            </a:r>
            <a:r>
              <a:rPr lang="uk-UA" sz="2000" dirty="0"/>
              <a:t> — це перевірка її впливу на цільових споживачів з метою виявити ступінь її привабливості</a:t>
            </a:r>
            <a:r>
              <a:rPr lang="uk-UA" sz="2000" dirty="0" smtClean="0"/>
              <a:t>.</a:t>
            </a:r>
          </a:p>
          <a:p>
            <a:pPr marL="0" indent="0">
              <a:spcBef>
                <a:spcPts val="0"/>
              </a:spcBef>
              <a:buNone/>
            </a:pPr>
            <a:r>
              <a:rPr lang="uk-UA" sz="2000" dirty="0"/>
              <a:t>5. Розробка стратегії маркетингу. В стратегії маркетингу відображають:</a:t>
            </a:r>
          </a:p>
          <a:p>
            <a:pPr marL="0" indent="0">
              <a:spcBef>
                <a:spcPts val="0"/>
              </a:spcBef>
              <a:buNone/>
            </a:pPr>
            <a:r>
              <a:rPr lang="uk-UA" sz="2000" dirty="0"/>
              <a:t>— цільовий ринок та його характеристики (ємність, зростання, поводження споживачів);</a:t>
            </a:r>
          </a:p>
          <a:p>
            <a:pPr marL="0" indent="0">
              <a:spcBef>
                <a:spcPts val="0"/>
              </a:spcBef>
              <a:buNone/>
            </a:pPr>
            <a:r>
              <a:rPr lang="uk-UA" sz="2000" dirty="0"/>
              <a:t>— стратегію позиціонування товару;</a:t>
            </a:r>
          </a:p>
          <a:p>
            <a:pPr marL="0" indent="0">
              <a:spcBef>
                <a:spcPts val="0"/>
              </a:spcBef>
              <a:buNone/>
            </a:pPr>
            <a:r>
              <a:rPr lang="uk-UA" sz="2000" dirty="0"/>
              <a:t>— плани щодо обсягу продажу, прибутку, частки ринку;</a:t>
            </a:r>
          </a:p>
          <a:p>
            <a:pPr marL="0" indent="0">
              <a:spcBef>
                <a:spcPts val="0"/>
              </a:spcBef>
              <a:buNone/>
            </a:pPr>
            <a:r>
              <a:rPr lang="uk-UA" sz="2000" dirty="0"/>
              <a:t>— комплекс маркетингу товару;</a:t>
            </a:r>
          </a:p>
          <a:p>
            <a:pPr marL="0" indent="0">
              <a:spcBef>
                <a:spcPts val="0"/>
              </a:spcBef>
              <a:buNone/>
            </a:pPr>
            <a:r>
              <a:rPr lang="uk-UA" sz="2000" dirty="0"/>
              <a:t>— маркетинговий бюджет.</a:t>
            </a:r>
          </a:p>
          <a:p>
            <a:pPr marL="0" indent="0">
              <a:spcBef>
                <a:spcPts val="0"/>
              </a:spcBef>
              <a:buNone/>
            </a:pPr>
            <a:endParaRPr lang="uk-UA" sz="2000" dirty="0" smtClean="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830872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 y="0"/>
            <a:ext cx="12321915" cy="5338424"/>
          </a:xfrm>
        </p:spPr>
        <p:txBody>
          <a:bodyPr/>
          <a:lstStyle/>
          <a:p>
            <a:pPr marL="0" indent="0">
              <a:buNone/>
            </a:pPr>
            <a:r>
              <a:rPr lang="uk-UA" sz="2000" dirty="0"/>
              <a:t>6. Економічний аналіз. На даному етапі оцінюється потенційний обсяг продажу товару, частка ринку та прибутки від продажу нової продукції. Якщо вони узгоджуються з запланованою маркетинговою стратегією починається конструювання перших дослідних зразків. Прогноз обсягів продажу, прибутків та витрат ґрунтується на аналізі продажу вже існуючих на ринку аналогічних товарів. </a:t>
            </a:r>
            <a:endParaRPr lang="uk-UA" sz="2000" dirty="0" smtClean="0"/>
          </a:p>
          <a:p>
            <a:pPr marL="0" indent="0">
              <a:buNone/>
            </a:pPr>
            <a:r>
              <a:rPr lang="uk-UA" sz="2000" dirty="0"/>
              <a:t>7. Розробка прототипів товару та їх випробування. На цьому етапі створюються один чи декілька варіантів технічної реалізації концепції товару. В результаті обирається той варіант, що задовольняє наступним критеріям: споживачі сприймають його як носій всіх вказаних в описанні продукту властивостей, виріб є безпечним та надійно працює, його собівартість не перевищує заплановану межу витрат виробництва.</a:t>
            </a:r>
          </a:p>
          <a:p>
            <a:pPr marL="0" indent="0">
              <a:buNone/>
            </a:pPr>
            <a:r>
              <a:rPr lang="uk-UA" sz="2000" dirty="0"/>
              <a:t>Випробування продукту всередині підприємства на предмет відповідності його своєму призначенню називають </a:t>
            </a:r>
            <a:r>
              <a:rPr lang="uk-UA" sz="2000" i="1" dirty="0"/>
              <a:t>альфа-тестуванням, </a:t>
            </a:r>
            <a:r>
              <a:rPr lang="uk-UA" sz="2000" dirty="0"/>
              <a:t>а випробування споживачами — </a:t>
            </a:r>
            <a:r>
              <a:rPr lang="uk-UA" sz="2000" i="1" dirty="0"/>
              <a:t>бета-тестуванням</a:t>
            </a:r>
            <a:r>
              <a:rPr lang="uk-UA" sz="2000" dirty="0"/>
              <a:t>. Останнє може проводитися або в лабораторії, або шляхом надання образків товару споживачам для пробного використання в домашніх умовах</a:t>
            </a:r>
            <a:r>
              <a:rPr lang="uk-UA" sz="2000" dirty="0" smtClean="0"/>
              <a:t>.</a:t>
            </a:r>
          </a:p>
          <a:p>
            <a:pPr marL="0" indent="0">
              <a:buNone/>
            </a:pPr>
            <a:r>
              <a:rPr lang="uk-UA" sz="2000" dirty="0" smtClean="0"/>
              <a:t>8. Пробний </a:t>
            </a:r>
            <a:r>
              <a:rPr lang="uk-UA" sz="2000" dirty="0"/>
              <a:t>маркетинг — це реалізація товару в певний термін в одному чи декількох обраних регіонах та спостереження за реакцією споживачів на продукт та маркетингові дії для корегування маркетингових програм, прогнозування обсягу продажу й використання результатів в масштабах всього ринку. В деяких випадках для порівняння в різних регіонах використовують альтернативні маркетингові дії та спостерігають за реакцією споживачів.</a:t>
            </a:r>
          </a:p>
          <a:p>
            <a:pPr marL="0" indent="0">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268941996"/>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25912</TotalTime>
  <Words>2570</Words>
  <Application>Microsoft Office PowerPoint</Application>
  <PresentationFormat>Широкий екран</PresentationFormat>
  <Paragraphs>371</Paragraphs>
  <Slides>20</Slides>
  <Notes>1</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20</vt:i4>
      </vt:variant>
    </vt:vector>
  </HeadingPairs>
  <TitlesOfParts>
    <vt:vector size="27" baseType="lpstr">
      <vt:lpstr>Arial</vt:lpstr>
      <vt:lpstr>Calibri</vt:lpstr>
      <vt:lpstr>Courier New</vt:lpstr>
      <vt:lpstr>Montserrat</vt:lpstr>
      <vt:lpstr>Montserrat ExtraBold</vt:lpstr>
      <vt:lpstr>Times New Roman</vt:lpstr>
      <vt:lpstr>Тема Office</vt:lpstr>
      <vt:lpstr> ЛЕКЦІЯ 10. Планування нового продукту і розроблення товару   </vt:lpstr>
      <vt:lpstr>ПЛАН</vt:lpstr>
      <vt:lpstr>1. Управління інноваціями в товарній політиці підприємства</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admin</cp:lastModifiedBy>
  <cp:revision>104</cp:revision>
  <dcterms:created xsi:type="dcterms:W3CDTF">2023-01-12T09:20:21Z</dcterms:created>
  <dcterms:modified xsi:type="dcterms:W3CDTF">2025-05-13T04:27:36Z</dcterms:modified>
</cp:coreProperties>
</file>