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4" r:id="rId18"/>
    <p:sldId id="272" r:id="rId19"/>
    <p:sldId id="273" r:id="rId20"/>
    <p:sldId id="276" r:id="rId21"/>
    <p:sldId id="275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5865"/>
  </p:normalViewPr>
  <p:slideViewPr>
    <p:cSldViewPr snapToGrid="0">
      <p:cViewPr varScale="1">
        <p:scale>
          <a:sx n="113" d="100"/>
          <a:sy n="113" d="100"/>
        </p:scale>
        <p:origin x="42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3/27/25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3/27/25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4E1E62-1DE1-D647-7B68-EB39328F62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СТРЕС-МЕНЕДЖМЕНТ 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AE4D8BE-926A-BD9B-4058-370D94BEA52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Лекція 8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758484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9C3BABF-F412-6CB5-20B2-0D9B1D19AA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267" y="462844"/>
            <a:ext cx="11401777" cy="603955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2)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партнерські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надійні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постачальники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налагоджена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система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логістики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сприятливі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кредитування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співпраця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страховими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компаніями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щодо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відшкодування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страхових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випадків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вартість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рівень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юридичних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послуг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співпраця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кваліфікованими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консалтинговими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організаціями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3)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іміджево-брендові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сприйняття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підприємства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споживачами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наявність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бренду,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імідж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репутація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підприємства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ринку;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4)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адміністартивно-бюрократичні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судова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система,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корупція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рівень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впливу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держави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підприємства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процедура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адміністративних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послуг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корупційність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), процедура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створення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закриття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підприємства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процедура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ліцензіі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сертифікатів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дозволів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5) 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нормативно-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правові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нормативні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документи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закони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кодекси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правовии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нілігізм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6)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політичні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політичні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переслідування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відсутність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реформ,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лобіювання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політичними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структурами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інтересів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фінансово-промислових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груп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7)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науково-технічні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інноваційнии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розвиток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технологіи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оновлення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продукціі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світових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стандартів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впровадження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інноваційних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рішень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8)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соціальні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рівень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населення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рівень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медичного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обслуговування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соціальні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оздоровлення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відпочинок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спортивнии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розвиток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9)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воєнні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війна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військова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агресія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мобілізація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працівників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військові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видатки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допомога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військовим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10)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міжнародні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вихід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міжнародні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ринки,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співпраця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міжнародними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організаціями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регулювання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зовнішньоекономічних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операціи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257965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E863970-77E1-6787-1339-5E7BEF5F3E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289" y="485423"/>
            <a:ext cx="11164711" cy="5825066"/>
          </a:xfrm>
        </p:spPr>
        <p:txBody>
          <a:bodyPr/>
          <a:lstStyle/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2.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Ознаки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та причини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стресу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Для того,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зрозуміти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Ваш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організм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знаходиться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стані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стресу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проаналізувати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основні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ознаки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стресу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відносять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постійні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нав’язливі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думки,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тремтіння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рук,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серцебиття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внутрішніи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дискомфорт,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порушення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сну,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безвихідності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поява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жалю до себе,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м’язова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напруга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виникнення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агресіі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відчуття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безсилля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втрата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контролю над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ситуацією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відгородитися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роздратованість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голові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гарячі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зіпсовании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настріи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порушення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апетиту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На рисунку 8.2 показано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гострии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хронічнии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стреси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525527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5A0AAF80-64FD-9BC1-0B4A-5BD593D68E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5881" y="613362"/>
            <a:ext cx="8891897" cy="5927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4955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8210CEC-AFD1-1646-D82D-3189687683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133" y="496711"/>
            <a:ext cx="11209867" cy="5791200"/>
          </a:xfrm>
        </p:spPr>
        <p:txBody>
          <a:bodyPr>
            <a:normAutofit fontScale="85000" lnSpcReduction="20000"/>
          </a:bodyPr>
          <a:lstStyle/>
          <a:p>
            <a:r>
              <a:rPr lang="ru-RU" sz="2100" dirty="0" err="1">
                <a:effectLst/>
                <a:highlight>
                  <a:srgbClr val="00FFFF"/>
                </a:highlight>
                <a:latin typeface="TimesNewRomanPSMT"/>
              </a:rPr>
              <a:t>Ознаки</a:t>
            </a:r>
            <a:r>
              <a:rPr lang="ru-RU" sz="2100" dirty="0"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2100" dirty="0" err="1">
                <a:effectLst/>
                <a:highlight>
                  <a:srgbClr val="00FFFF"/>
                </a:highlight>
                <a:latin typeface="TimesNewRomanPSMT"/>
              </a:rPr>
              <a:t>стресу</a:t>
            </a:r>
            <a:r>
              <a:rPr lang="ru-RU" sz="2100" dirty="0"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2100" dirty="0" err="1">
                <a:effectLst/>
                <a:highlight>
                  <a:srgbClr val="00FFFF"/>
                </a:highlight>
                <a:latin typeface="TimesNewRomanPSMT"/>
              </a:rPr>
              <a:t>прийнято</a:t>
            </a:r>
            <a:r>
              <a:rPr lang="ru-RU" sz="2100" dirty="0"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2100" dirty="0" err="1">
                <a:effectLst/>
                <a:highlight>
                  <a:srgbClr val="00FFFF"/>
                </a:highlight>
                <a:latin typeface="TimesNewRomanPSMT"/>
              </a:rPr>
              <a:t>поділяти</a:t>
            </a:r>
            <a:r>
              <a:rPr lang="ru-RU" sz="2100" dirty="0">
                <a:effectLst/>
                <a:highlight>
                  <a:srgbClr val="00FFFF"/>
                </a:highlight>
                <a:latin typeface="TimesNewRomanPSMT"/>
              </a:rPr>
              <a:t> на </a:t>
            </a:r>
            <a:r>
              <a:rPr lang="ru-RU" sz="2100" dirty="0" err="1">
                <a:effectLst/>
                <a:highlight>
                  <a:srgbClr val="00FFFF"/>
                </a:highlight>
                <a:latin typeface="TimesNewRomanPSMT"/>
              </a:rPr>
              <a:t>інтелектуальні</a:t>
            </a:r>
            <a:r>
              <a:rPr lang="ru-RU" sz="2100" dirty="0">
                <a:effectLst/>
                <a:highlight>
                  <a:srgbClr val="00FFFF"/>
                </a:highlight>
                <a:latin typeface="TimesNewRomanPSMT"/>
              </a:rPr>
              <a:t> та </a:t>
            </a:r>
            <a:r>
              <a:rPr lang="ru-RU" sz="2100" dirty="0" err="1">
                <a:effectLst/>
                <a:highlight>
                  <a:srgbClr val="00FFFF"/>
                </a:highlight>
                <a:latin typeface="TimesNewRomanPSMT"/>
              </a:rPr>
              <a:t>поведінкові</a:t>
            </a:r>
            <a:r>
              <a:rPr lang="ru-RU" sz="2100" dirty="0">
                <a:effectLst/>
                <a:highlight>
                  <a:srgbClr val="00FFFF"/>
                </a:highlight>
                <a:latin typeface="TimesNewRomanPSMT"/>
              </a:rPr>
              <a:t>. </a:t>
            </a:r>
          </a:p>
          <a:p>
            <a:r>
              <a:rPr lang="ru-RU" sz="2400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400" i="1" dirty="0" err="1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інтелектуальних</a:t>
            </a:r>
            <a:r>
              <a:rPr lang="ru-RU" sz="2400" i="1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2400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віднести</a:t>
            </a:r>
            <a:r>
              <a:rPr lang="ru-RU" sz="2400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400" dirty="0">
              <a:highlight>
                <a:srgbClr val="00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100" dirty="0">
                <a:effectLst/>
                <a:latin typeface="Wingdings" pitchFamily="2" charset="2"/>
              </a:rPr>
              <a:t></a:t>
            </a:r>
            <a:r>
              <a:rPr lang="ru-RU" sz="2100" dirty="0" err="1">
                <a:effectLst/>
                <a:latin typeface="TimesNewRomanPSMT"/>
              </a:rPr>
              <a:t>переважання</a:t>
            </a:r>
            <a:r>
              <a:rPr lang="ru-RU" sz="2100" dirty="0">
                <a:effectLst/>
                <a:latin typeface="TimesNewRomanPSMT"/>
              </a:rPr>
              <a:t> </a:t>
            </a:r>
            <a:r>
              <a:rPr lang="ru-RU" sz="2100" dirty="0" err="1">
                <a:effectLst/>
                <a:latin typeface="TimesNewRomanPSMT"/>
              </a:rPr>
              <a:t>негативних</a:t>
            </a:r>
            <a:r>
              <a:rPr lang="ru-RU" sz="2100" dirty="0">
                <a:effectLst/>
                <a:latin typeface="TimesNewRomanPSMT"/>
              </a:rPr>
              <a:t> думок;</a:t>
            </a:r>
            <a:br>
              <a:rPr lang="ru-RU" sz="2100" dirty="0">
                <a:effectLst/>
                <a:latin typeface="TimesNewRomanPSMT"/>
              </a:rPr>
            </a:br>
            <a:r>
              <a:rPr lang="ru-RU" sz="2100" dirty="0">
                <a:effectLst/>
                <a:latin typeface="Wingdings" pitchFamily="2" charset="2"/>
              </a:rPr>
              <a:t></a:t>
            </a:r>
            <a:r>
              <a:rPr lang="ru-RU" sz="2100" dirty="0" err="1">
                <a:effectLst/>
                <a:latin typeface="TimesNewRomanPSMT"/>
              </a:rPr>
              <a:t>важкість</a:t>
            </a:r>
            <a:r>
              <a:rPr lang="ru-RU" sz="2100" dirty="0">
                <a:effectLst/>
                <a:latin typeface="TimesNewRomanPSMT"/>
              </a:rPr>
              <a:t> </a:t>
            </a:r>
            <a:r>
              <a:rPr lang="ru-RU" sz="2100" dirty="0" err="1">
                <a:effectLst/>
                <a:latin typeface="TimesNewRomanPSMT"/>
              </a:rPr>
              <a:t>зосередитись</a:t>
            </a:r>
            <a:r>
              <a:rPr lang="ru-RU" sz="2100" dirty="0">
                <a:effectLst/>
                <a:latin typeface="TimesNewRomanPSMT"/>
              </a:rPr>
              <a:t>;</a:t>
            </a:r>
            <a:br>
              <a:rPr lang="ru-RU" sz="2100" dirty="0">
                <a:effectLst/>
                <a:latin typeface="TimesNewRomanPSMT"/>
              </a:rPr>
            </a:br>
            <a:r>
              <a:rPr lang="ru-RU" sz="2100" dirty="0">
                <a:effectLst/>
                <a:latin typeface="Wingdings" pitchFamily="2" charset="2"/>
              </a:rPr>
              <a:t></a:t>
            </a:r>
            <a:r>
              <a:rPr lang="ru-RU" sz="2100" dirty="0" err="1">
                <a:effectLst/>
                <a:latin typeface="TimesNewRomanPSMT"/>
              </a:rPr>
              <a:t>погіршення</a:t>
            </a:r>
            <a:r>
              <a:rPr lang="ru-RU" sz="2100" dirty="0">
                <a:effectLst/>
                <a:latin typeface="TimesNewRomanPSMT"/>
              </a:rPr>
              <a:t> </a:t>
            </a:r>
            <a:r>
              <a:rPr lang="ru-RU" sz="2100" dirty="0" err="1">
                <a:effectLst/>
                <a:latin typeface="TimesNewRomanPSMT"/>
              </a:rPr>
              <a:t>показників</a:t>
            </a:r>
            <a:r>
              <a:rPr lang="ru-RU" sz="2100" dirty="0">
                <a:effectLst/>
                <a:latin typeface="TimesNewRomanPSMT"/>
              </a:rPr>
              <a:t> </a:t>
            </a:r>
            <a:r>
              <a:rPr lang="ru-RU" sz="2100" dirty="0" err="1">
                <a:effectLst/>
                <a:latin typeface="TimesNewRomanPSMT"/>
              </a:rPr>
              <a:t>пам’яті</a:t>
            </a:r>
            <a:r>
              <a:rPr lang="ru-RU" sz="2100" dirty="0">
                <a:effectLst/>
                <a:latin typeface="TimesNewRomanPSMT"/>
              </a:rPr>
              <a:t>;</a:t>
            </a:r>
            <a:br>
              <a:rPr lang="ru-RU" sz="2100" dirty="0">
                <a:effectLst/>
                <a:latin typeface="TimesNewRomanPSMT"/>
              </a:rPr>
            </a:br>
            <a:r>
              <a:rPr lang="ru-RU" sz="2100" dirty="0">
                <a:effectLst/>
                <a:latin typeface="Wingdings" pitchFamily="2" charset="2"/>
              </a:rPr>
              <a:t></a:t>
            </a:r>
            <a:r>
              <a:rPr lang="ru-RU" sz="2100" dirty="0" err="1">
                <a:effectLst/>
                <a:latin typeface="TimesNewRomanPSMT"/>
              </a:rPr>
              <a:t>постійне</a:t>
            </a:r>
            <a:r>
              <a:rPr lang="ru-RU" sz="2100" dirty="0">
                <a:effectLst/>
                <a:latin typeface="TimesNewRomanPSMT"/>
              </a:rPr>
              <a:t> і </a:t>
            </a:r>
            <a:r>
              <a:rPr lang="ru-RU" sz="2100" dirty="0" err="1">
                <a:effectLst/>
                <a:latin typeface="TimesNewRomanPSMT"/>
              </a:rPr>
              <a:t>непродуктивне</a:t>
            </a:r>
            <a:r>
              <a:rPr lang="ru-RU" sz="2100" dirty="0">
                <a:effectLst/>
                <a:latin typeface="TimesNewRomanPSMT"/>
              </a:rPr>
              <a:t> «</a:t>
            </a:r>
            <a:r>
              <a:rPr lang="ru-RU" sz="2100" dirty="0" err="1">
                <a:effectLst/>
                <a:latin typeface="TimesNewRomanPSMT"/>
              </a:rPr>
              <a:t>обертання</a:t>
            </a:r>
            <a:r>
              <a:rPr lang="ru-RU" sz="2100" dirty="0">
                <a:effectLst/>
                <a:latin typeface="TimesNewRomanPSMT"/>
              </a:rPr>
              <a:t>» думок </a:t>
            </a:r>
            <a:r>
              <a:rPr lang="ru-RU" sz="2100" dirty="0" err="1">
                <a:effectLst/>
                <a:latin typeface="TimesNewRomanPSMT"/>
              </a:rPr>
              <a:t>навколо</a:t>
            </a:r>
            <a:r>
              <a:rPr lang="ru-RU" sz="2100" dirty="0">
                <a:effectLst/>
                <a:latin typeface="TimesNewRomanPSMT"/>
              </a:rPr>
              <a:t> </a:t>
            </a:r>
            <a:r>
              <a:rPr lang="ru-RU" sz="2100" dirty="0" err="1">
                <a:effectLst/>
                <a:latin typeface="TimesNewRomanPSMT"/>
              </a:rPr>
              <a:t>однієі</a:t>
            </a:r>
            <a:r>
              <a:rPr lang="ru-RU" sz="2100" dirty="0">
                <a:effectLst/>
                <a:latin typeface="TimesNewRomanPSMT"/>
              </a:rPr>
              <a:t>̈ </a:t>
            </a:r>
            <a:r>
              <a:rPr lang="ru-RU" sz="2100" dirty="0" err="1">
                <a:effectLst/>
                <a:latin typeface="TimesNewRomanPSMT"/>
              </a:rPr>
              <a:t>проблеми</a:t>
            </a:r>
            <a:r>
              <a:rPr lang="ru-RU" sz="2100" dirty="0">
                <a:effectLst/>
                <a:latin typeface="TimesNewRomanPSMT"/>
              </a:rPr>
              <a:t>;</a:t>
            </a:r>
            <a:br>
              <a:rPr lang="ru-RU" sz="2100" dirty="0">
                <a:effectLst/>
                <a:latin typeface="TimesNewRomanPSMT"/>
              </a:rPr>
            </a:br>
            <a:r>
              <a:rPr lang="ru-RU" sz="2100" dirty="0">
                <a:effectLst/>
                <a:latin typeface="Wingdings" pitchFamily="2" charset="2"/>
              </a:rPr>
              <a:t></a:t>
            </a:r>
            <a:r>
              <a:rPr lang="ru-RU" sz="2100" dirty="0" err="1">
                <a:effectLst/>
                <a:latin typeface="TimesNewRomanPSMT"/>
              </a:rPr>
              <a:t>підвищене</a:t>
            </a:r>
            <a:r>
              <a:rPr lang="ru-RU" sz="2100" dirty="0">
                <a:effectLst/>
                <a:latin typeface="TimesNewRomanPSMT"/>
              </a:rPr>
              <a:t> </a:t>
            </a:r>
            <a:r>
              <a:rPr lang="ru-RU" sz="2100" dirty="0" err="1">
                <a:effectLst/>
                <a:latin typeface="TimesNewRomanPSMT"/>
              </a:rPr>
              <a:t>відволікання</a:t>
            </a:r>
            <a:r>
              <a:rPr lang="ru-RU" sz="2100" dirty="0">
                <a:effectLst/>
                <a:latin typeface="TimesNewRomanPSMT"/>
              </a:rPr>
              <a:t>; </a:t>
            </a:r>
            <a:endParaRPr lang="ru-RU" sz="2100" dirty="0"/>
          </a:p>
          <a:p>
            <a:r>
              <a:rPr lang="ru-RU" sz="2100" dirty="0">
                <a:effectLst/>
                <a:latin typeface="Wingdings" pitchFamily="2" charset="2"/>
              </a:rPr>
              <a:t></a:t>
            </a:r>
            <a:r>
              <a:rPr lang="ru-RU" sz="2100" dirty="0" err="1">
                <a:effectLst/>
                <a:latin typeface="TimesNewRomanPSMT"/>
              </a:rPr>
              <a:t>важкість</a:t>
            </a:r>
            <a:r>
              <a:rPr lang="ru-RU" sz="2100" dirty="0">
                <a:effectLst/>
                <a:latin typeface="TimesNewRomanPSMT"/>
              </a:rPr>
              <a:t> </a:t>
            </a:r>
            <a:r>
              <a:rPr lang="ru-RU" sz="2100" dirty="0" err="1">
                <a:effectLst/>
                <a:latin typeface="TimesNewRomanPSMT"/>
              </a:rPr>
              <a:t>прийняття</a:t>
            </a:r>
            <a:r>
              <a:rPr lang="ru-RU" sz="2100" dirty="0">
                <a:effectLst/>
                <a:latin typeface="TimesNewRomanPSMT"/>
              </a:rPr>
              <a:t> </a:t>
            </a:r>
            <a:r>
              <a:rPr lang="ru-RU" sz="2100" dirty="0" err="1">
                <a:effectLst/>
                <a:latin typeface="TimesNewRomanPSMT"/>
              </a:rPr>
              <a:t>рішень</a:t>
            </a:r>
            <a:r>
              <a:rPr lang="ru-RU" sz="2100" dirty="0">
                <a:effectLst/>
                <a:latin typeface="TimesNewRomanPSMT"/>
              </a:rPr>
              <a:t>, </a:t>
            </a:r>
            <a:r>
              <a:rPr lang="ru-RU" sz="2100" dirty="0" err="1">
                <a:effectLst/>
                <a:latin typeface="TimesNewRomanPSMT"/>
              </a:rPr>
              <a:t>довгі</a:t>
            </a:r>
            <a:r>
              <a:rPr lang="ru-RU" sz="2100" dirty="0">
                <a:effectLst/>
                <a:latin typeface="TimesNewRomanPSMT"/>
              </a:rPr>
              <a:t> </a:t>
            </a:r>
            <a:r>
              <a:rPr lang="ru-RU" sz="2100" dirty="0" err="1">
                <a:effectLst/>
                <a:latin typeface="TimesNewRomanPSMT"/>
              </a:rPr>
              <a:t>коливання</a:t>
            </a:r>
            <a:r>
              <a:rPr lang="ru-RU" sz="2100" dirty="0">
                <a:effectLst/>
                <a:latin typeface="TimesNewRomanPSMT"/>
              </a:rPr>
              <a:t> при </a:t>
            </a:r>
            <a:r>
              <a:rPr lang="ru-RU" sz="2100" dirty="0" err="1">
                <a:effectLst/>
                <a:latin typeface="TimesNewRomanPSMT"/>
              </a:rPr>
              <a:t>виборі</a:t>
            </a:r>
            <a:r>
              <a:rPr lang="ru-RU" sz="2100" dirty="0">
                <a:effectLst/>
                <a:latin typeface="TimesNewRomanPSMT"/>
              </a:rPr>
              <a:t>;</a:t>
            </a:r>
            <a:br>
              <a:rPr lang="ru-RU" sz="2100" dirty="0">
                <a:effectLst/>
                <a:latin typeface="TimesNewRomanPSMT"/>
              </a:rPr>
            </a:br>
            <a:r>
              <a:rPr lang="ru-RU" sz="2100" dirty="0">
                <a:effectLst/>
                <a:latin typeface="Wingdings" pitchFamily="2" charset="2"/>
              </a:rPr>
              <a:t></a:t>
            </a:r>
            <a:r>
              <a:rPr lang="ru-RU" sz="2100" dirty="0" err="1">
                <a:effectLst/>
                <a:latin typeface="TimesNewRomanPSMT"/>
              </a:rPr>
              <a:t>погані</a:t>
            </a:r>
            <a:r>
              <a:rPr lang="ru-RU" sz="2100" dirty="0">
                <a:effectLst/>
                <a:latin typeface="TimesNewRomanPSMT"/>
              </a:rPr>
              <a:t> </a:t>
            </a:r>
            <a:r>
              <a:rPr lang="ru-RU" sz="2100" dirty="0" err="1">
                <a:effectLst/>
                <a:latin typeface="TimesNewRomanPSMT"/>
              </a:rPr>
              <a:t>сни</a:t>
            </a:r>
            <a:r>
              <a:rPr lang="ru-RU" sz="2100" dirty="0">
                <a:effectLst/>
                <a:latin typeface="TimesNewRomanPSMT"/>
              </a:rPr>
              <a:t>, </a:t>
            </a:r>
            <a:r>
              <a:rPr lang="ru-RU" sz="2100" dirty="0" err="1">
                <a:effectLst/>
                <a:latin typeface="TimesNewRomanPSMT"/>
              </a:rPr>
              <a:t>кошмари</a:t>
            </a:r>
            <a:r>
              <a:rPr lang="ru-RU" sz="2100" dirty="0">
                <a:effectLst/>
                <a:latin typeface="TimesNewRomanPSMT"/>
              </a:rPr>
              <a:t>;</a:t>
            </a:r>
            <a:br>
              <a:rPr lang="ru-RU" sz="2100" dirty="0">
                <a:effectLst/>
                <a:latin typeface="TimesNewRomanPSMT"/>
              </a:rPr>
            </a:br>
            <a:r>
              <a:rPr lang="ru-RU" sz="2100" dirty="0">
                <a:effectLst/>
                <a:latin typeface="Wingdings" pitchFamily="2" charset="2"/>
              </a:rPr>
              <a:t></a:t>
            </a:r>
            <a:r>
              <a:rPr lang="ru-RU" sz="2100" dirty="0" err="1">
                <a:effectLst/>
                <a:latin typeface="TimesNewRomanPSMT"/>
              </a:rPr>
              <a:t>часті</a:t>
            </a:r>
            <a:r>
              <a:rPr lang="ru-RU" sz="2100" dirty="0">
                <a:effectLst/>
                <a:latin typeface="TimesNewRomanPSMT"/>
              </a:rPr>
              <a:t> </a:t>
            </a:r>
            <a:r>
              <a:rPr lang="ru-RU" sz="2100" dirty="0" err="1">
                <a:effectLst/>
                <a:latin typeface="TimesNewRomanPSMT"/>
              </a:rPr>
              <a:t>помилки</a:t>
            </a:r>
            <a:r>
              <a:rPr lang="ru-RU" sz="2100" dirty="0">
                <a:effectLst/>
                <a:latin typeface="TimesNewRomanPSMT"/>
              </a:rPr>
              <a:t>, </a:t>
            </a:r>
            <a:r>
              <a:rPr lang="ru-RU" sz="2100" dirty="0" err="1">
                <a:effectLst/>
                <a:latin typeface="TimesNewRomanPSMT"/>
              </a:rPr>
              <a:t>похибки</a:t>
            </a:r>
            <a:r>
              <a:rPr lang="ru-RU" sz="2100" dirty="0">
                <a:effectLst/>
                <a:latin typeface="TimesNewRomanPSMT"/>
              </a:rPr>
              <a:t> в </a:t>
            </a:r>
            <a:r>
              <a:rPr lang="ru-RU" sz="2100" dirty="0" err="1">
                <a:effectLst/>
                <a:latin typeface="TimesNewRomanPSMT"/>
              </a:rPr>
              <a:t>розрахунках</a:t>
            </a:r>
            <a:r>
              <a:rPr lang="ru-RU" sz="2100" dirty="0">
                <a:effectLst/>
                <a:latin typeface="TimesNewRomanPSMT"/>
              </a:rPr>
              <a:t>;</a:t>
            </a:r>
            <a:br>
              <a:rPr lang="ru-RU" sz="2100" dirty="0">
                <a:effectLst/>
                <a:latin typeface="TimesNewRomanPSMT"/>
              </a:rPr>
            </a:br>
            <a:r>
              <a:rPr lang="ru-RU" sz="2100" dirty="0">
                <a:effectLst/>
                <a:latin typeface="Wingdings" pitchFamily="2" charset="2"/>
              </a:rPr>
              <a:t> </a:t>
            </a:r>
            <a:r>
              <a:rPr lang="ru-RU" sz="2100" dirty="0" err="1">
                <a:effectLst/>
                <a:latin typeface="TimesNewRomanPSMT"/>
              </a:rPr>
              <a:t>пасивність</a:t>
            </a:r>
            <a:r>
              <a:rPr lang="ru-RU" sz="2100" dirty="0">
                <a:effectLst/>
                <a:latin typeface="TimesNewRomanPSMT"/>
              </a:rPr>
              <a:t>, </a:t>
            </a:r>
            <a:r>
              <a:rPr lang="ru-RU" sz="2100" dirty="0" err="1">
                <a:effectLst/>
                <a:latin typeface="TimesNewRomanPSMT"/>
              </a:rPr>
              <a:t>бажання</a:t>
            </a:r>
            <a:r>
              <a:rPr lang="ru-RU" sz="2100" dirty="0">
                <a:effectLst/>
                <a:latin typeface="TimesNewRomanPSMT"/>
              </a:rPr>
              <a:t> </a:t>
            </a:r>
            <a:r>
              <a:rPr lang="ru-RU" sz="2100" dirty="0" err="1">
                <a:effectLst/>
                <a:latin typeface="TimesNewRomanPSMT"/>
              </a:rPr>
              <a:t>перекласти</a:t>
            </a:r>
            <a:r>
              <a:rPr lang="ru-RU" sz="2100" dirty="0">
                <a:effectLst/>
                <a:latin typeface="TimesNewRomanPSMT"/>
              </a:rPr>
              <a:t> </a:t>
            </a:r>
            <a:r>
              <a:rPr lang="ru-RU" sz="2100" dirty="0" err="1">
                <a:effectLst/>
                <a:latin typeface="TimesNewRomanPSMT"/>
              </a:rPr>
              <a:t>відповідальність</a:t>
            </a:r>
            <a:r>
              <a:rPr lang="ru-RU" sz="2100" dirty="0">
                <a:effectLst/>
                <a:latin typeface="TimesNewRomanPSMT"/>
              </a:rPr>
              <a:t> на </a:t>
            </a:r>
            <a:r>
              <a:rPr lang="ru-RU" sz="2100" dirty="0" err="1">
                <a:effectLst/>
                <a:latin typeface="TimesNewRomanPSMT"/>
              </a:rPr>
              <a:t>когось</a:t>
            </a:r>
            <a:r>
              <a:rPr lang="ru-RU" sz="2100" dirty="0">
                <a:effectLst/>
                <a:latin typeface="TimesNewRomanPSMT"/>
              </a:rPr>
              <a:t> </a:t>
            </a:r>
            <a:r>
              <a:rPr lang="ru-RU" sz="2100" dirty="0" err="1">
                <a:effectLst/>
                <a:latin typeface="TimesNewRomanPSMT"/>
              </a:rPr>
              <a:t>іншого</a:t>
            </a:r>
            <a:r>
              <a:rPr lang="ru-RU" sz="2100" dirty="0">
                <a:effectLst/>
                <a:latin typeface="TimesNewRomanPSMT"/>
              </a:rPr>
              <a:t>;</a:t>
            </a:r>
            <a:br>
              <a:rPr lang="ru-RU" sz="2100" dirty="0">
                <a:effectLst/>
                <a:latin typeface="TimesNewRomanPSMT"/>
              </a:rPr>
            </a:br>
            <a:r>
              <a:rPr lang="ru-RU" sz="2100" dirty="0">
                <a:effectLst/>
                <a:latin typeface="Wingdings" pitchFamily="2" charset="2"/>
              </a:rPr>
              <a:t></a:t>
            </a:r>
            <a:r>
              <a:rPr lang="ru-RU" sz="2100" dirty="0" err="1">
                <a:effectLst/>
                <a:latin typeface="TimesNewRomanPSMT"/>
              </a:rPr>
              <a:t>порушення</a:t>
            </a:r>
            <a:r>
              <a:rPr lang="ru-RU" sz="2100" dirty="0">
                <a:effectLst/>
                <a:latin typeface="TimesNewRomanPSMT"/>
              </a:rPr>
              <a:t> </a:t>
            </a:r>
            <a:r>
              <a:rPr lang="ru-RU" sz="2100" dirty="0" err="1">
                <a:effectLst/>
                <a:latin typeface="TimesNewRomanPSMT"/>
              </a:rPr>
              <a:t>логіки</a:t>
            </a:r>
            <a:r>
              <a:rPr lang="ru-RU" sz="2100" dirty="0">
                <a:effectLst/>
                <a:latin typeface="TimesNewRomanPSMT"/>
              </a:rPr>
              <a:t>, </a:t>
            </a:r>
            <a:r>
              <a:rPr lang="ru-RU" sz="2100" dirty="0" err="1">
                <a:effectLst/>
                <a:latin typeface="TimesNewRomanPSMT"/>
              </a:rPr>
              <a:t>сплутане</a:t>
            </a:r>
            <a:r>
              <a:rPr lang="ru-RU" sz="2100" dirty="0">
                <a:effectLst/>
                <a:latin typeface="TimesNewRomanPSMT"/>
              </a:rPr>
              <a:t> </a:t>
            </a:r>
            <a:r>
              <a:rPr lang="ru-RU" sz="2100" dirty="0" err="1">
                <a:effectLst/>
                <a:latin typeface="TimesNewRomanPSMT"/>
              </a:rPr>
              <a:t>мислення</a:t>
            </a:r>
            <a:r>
              <a:rPr lang="ru-RU" sz="2100" dirty="0">
                <a:effectLst/>
                <a:latin typeface="TimesNewRomanPSMT"/>
              </a:rPr>
              <a:t>;</a:t>
            </a:r>
            <a:br>
              <a:rPr lang="ru-RU" sz="2100" dirty="0">
                <a:effectLst/>
                <a:latin typeface="TimesNewRomanPSMT"/>
              </a:rPr>
            </a:br>
            <a:r>
              <a:rPr lang="ru-RU" sz="2100" dirty="0">
                <a:effectLst/>
                <a:latin typeface="Wingdings" pitchFamily="2" charset="2"/>
              </a:rPr>
              <a:t></a:t>
            </a:r>
            <a:r>
              <a:rPr lang="ru-RU" sz="2100" dirty="0" err="1">
                <a:effectLst/>
                <a:latin typeface="TimesNewRomanPSMT"/>
              </a:rPr>
              <a:t>імпульсивні</a:t>
            </a:r>
            <a:r>
              <a:rPr lang="ru-RU" sz="2100" dirty="0">
                <a:effectLst/>
                <a:latin typeface="TimesNewRomanPSMT"/>
              </a:rPr>
              <a:t>, </a:t>
            </a:r>
            <a:r>
              <a:rPr lang="ru-RU" sz="2100" dirty="0" err="1">
                <a:effectLst/>
                <a:latin typeface="TimesNewRomanPSMT"/>
              </a:rPr>
              <a:t>поспішні</a:t>
            </a:r>
            <a:r>
              <a:rPr lang="ru-RU" sz="2100" dirty="0">
                <a:effectLst/>
                <a:latin typeface="TimesNewRomanPSMT"/>
              </a:rPr>
              <a:t> та </a:t>
            </a:r>
            <a:r>
              <a:rPr lang="ru-RU" sz="2100" dirty="0" err="1">
                <a:effectLst/>
                <a:latin typeface="TimesNewRomanPSMT"/>
              </a:rPr>
              <a:t>необґрунтовані</a:t>
            </a:r>
            <a:r>
              <a:rPr lang="ru-RU" sz="2100" dirty="0">
                <a:effectLst/>
                <a:latin typeface="TimesNewRomanPSMT"/>
              </a:rPr>
              <a:t> </a:t>
            </a:r>
            <a:r>
              <a:rPr lang="ru-RU" sz="2100" dirty="0" err="1">
                <a:effectLst/>
                <a:latin typeface="TimesNewRomanPSMT"/>
              </a:rPr>
              <a:t>рішення</a:t>
            </a:r>
            <a:r>
              <a:rPr lang="ru-RU" sz="2100" dirty="0">
                <a:effectLst/>
                <a:latin typeface="TimesNewRomanPSMT"/>
              </a:rPr>
              <a:t>;</a:t>
            </a:r>
          </a:p>
          <a:p>
            <a:br>
              <a:rPr lang="ru-RU" sz="2100" dirty="0">
                <a:effectLst/>
                <a:latin typeface="TimesNewRomanPSMT"/>
              </a:rPr>
            </a:br>
            <a:r>
              <a:rPr lang="ru-RU" sz="2100" dirty="0" err="1">
                <a:effectLst/>
                <a:highlight>
                  <a:srgbClr val="00FFFF"/>
                </a:highlight>
                <a:latin typeface="TimesNewRomanPSMT"/>
              </a:rPr>
              <a:t>Серед</a:t>
            </a:r>
            <a:r>
              <a:rPr lang="ru-RU" sz="2100" dirty="0"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2100" i="1" dirty="0" err="1">
                <a:effectLst/>
                <a:highlight>
                  <a:srgbClr val="00FFFF"/>
                </a:highlight>
                <a:latin typeface="TimesNewRomanPS"/>
              </a:rPr>
              <a:t>поведінкових</a:t>
            </a:r>
            <a:r>
              <a:rPr lang="ru-RU" sz="2100" i="1" dirty="0">
                <a:effectLst/>
                <a:highlight>
                  <a:srgbClr val="00FFFF"/>
                </a:highlight>
                <a:latin typeface="TimesNewRomanPS"/>
              </a:rPr>
              <a:t> </a:t>
            </a:r>
            <a:r>
              <a:rPr lang="ru-RU" sz="2100" dirty="0" err="1">
                <a:effectLst/>
                <a:highlight>
                  <a:srgbClr val="00FFFF"/>
                </a:highlight>
                <a:latin typeface="TimesNewRomanPSMT"/>
              </a:rPr>
              <a:t>ознак</a:t>
            </a:r>
            <a:r>
              <a:rPr lang="ru-RU" sz="2100" dirty="0"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2100" dirty="0" err="1">
                <a:effectLst/>
                <a:highlight>
                  <a:srgbClr val="00FFFF"/>
                </a:highlight>
                <a:latin typeface="TimesNewRomanPSMT"/>
              </a:rPr>
              <a:t>стресу</a:t>
            </a:r>
            <a:r>
              <a:rPr lang="ru-RU" sz="2100" dirty="0"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2100" dirty="0" err="1">
                <a:effectLst/>
                <a:highlight>
                  <a:srgbClr val="00FFFF"/>
                </a:highlight>
                <a:latin typeface="TimesNewRomanPSMT"/>
              </a:rPr>
              <a:t>можна</a:t>
            </a:r>
            <a:r>
              <a:rPr lang="ru-RU" sz="2100" dirty="0"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2100" dirty="0" err="1">
                <a:effectLst/>
                <a:highlight>
                  <a:srgbClr val="00FFFF"/>
                </a:highlight>
                <a:latin typeface="TimesNewRomanPSMT"/>
              </a:rPr>
              <a:t>виділити</a:t>
            </a:r>
            <a:r>
              <a:rPr lang="ru-RU" sz="2100" dirty="0">
                <a:effectLst/>
                <a:latin typeface="TimesNewRomanPSMT"/>
              </a:rPr>
              <a:t>:</a:t>
            </a:r>
            <a:br>
              <a:rPr lang="ru-RU" sz="2100" dirty="0">
                <a:effectLst/>
                <a:latin typeface="TimesNewRomanPSMT"/>
              </a:rPr>
            </a:br>
            <a:r>
              <a:rPr lang="ru-RU" sz="2100" dirty="0">
                <a:effectLst/>
                <a:latin typeface="Wingdings" pitchFamily="2" charset="2"/>
              </a:rPr>
              <a:t></a:t>
            </a:r>
            <a:r>
              <a:rPr lang="ru-RU" sz="2100" dirty="0" err="1">
                <a:solidFill>
                  <a:schemeClr val="tx1"/>
                </a:solidFill>
                <a:effectLst/>
                <a:latin typeface="TimesNewRomanPSMT"/>
              </a:rPr>
              <a:t>відсутність</a:t>
            </a:r>
            <a:r>
              <a:rPr lang="ru-RU" sz="21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100" dirty="0" err="1">
                <a:solidFill>
                  <a:schemeClr val="tx1"/>
                </a:solidFill>
                <a:effectLst/>
                <a:latin typeface="TimesNewRomanPSMT"/>
              </a:rPr>
              <a:t>апетиту</a:t>
            </a:r>
            <a:r>
              <a:rPr lang="ru-RU" sz="21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1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21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100" dirty="0" err="1">
                <a:solidFill>
                  <a:schemeClr val="tx1"/>
                </a:solidFill>
                <a:effectLst/>
                <a:latin typeface="TimesNewRomanPSMT"/>
              </a:rPr>
              <a:t>переїдання</a:t>
            </a:r>
            <a:r>
              <a:rPr lang="ru-RU" sz="21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21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2100" dirty="0">
                <a:solidFill>
                  <a:schemeClr val="tx1"/>
                </a:solidFill>
                <a:effectLst/>
                <a:latin typeface="Wingdings" pitchFamily="2" charset="2"/>
              </a:rPr>
              <a:t></a:t>
            </a:r>
            <a:r>
              <a:rPr lang="ru-RU" sz="2100" dirty="0" err="1">
                <a:solidFill>
                  <a:schemeClr val="tx1"/>
                </a:solidFill>
                <a:effectLst/>
                <a:latin typeface="TimesNewRomanPSMT"/>
              </a:rPr>
              <a:t>збільшення</a:t>
            </a:r>
            <a:r>
              <a:rPr lang="ru-RU" sz="21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100" dirty="0" err="1">
                <a:solidFill>
                  <a:schemeClr val="tx1"/>
                </a:solidFill>
                <a:effectLst/>
                <a:latin typeface="TimesNewRomanPSMT"/>
              </a:rPr>
              <a:t>помилок</a:t>
            </a:r>
            <a:r>
              <a:rPr lang="ru-RU" sz="2100" dirty="0">
                <a:solidFill>
                  <a:schemeClr val="tx1"/>
                </a:solidFill>
                <a:effectLst/>
                <a:latin typeface="TimesNewRomanPSMT"/>
              </a:rPr>
              <a:t> при </a:t>
            </a:r>
            <a:r>
              <a:rPr lang="ru-RU" sz="2100" dirty="0" err="1">
                <a:solidFill>
                  <a:schemeClr val="tx1"/>
                </a:solidFill>
                <a:effectLst/>
                <a:latin typeface="TimesNewRomanPSMT"/>
              </a:rPr>
              <a:t>виконанні</a:t>
            </a:r>
            <a:r>
              <a:rPr lang="ru-RU" sz="21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100" dirty="0" err="1">
                <a:solidFill>
                  <a:schemeClr val="tx1"/>
                </a:solidFill>
                <a:effectLst/>
                <a:latin typeface="TimesNewRomanPSMT"/>
              </a:rPr>
              <a:t>звичайних</a:t>
            </a:r>
            <a:r>
              <a:rPr lang="ru-RU" sz="21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100" dirty="0" err="1">
                <a:solidFill>
                  <a:schemeClr val="tx1"/>
                </a:solidFill>
                <a:effectLst/>
                <a:latin typeface="TimesNewRomanPSMT"/>
              </a:rPr>
              <a:t>діи</a:t>
            </a:r>
            <a:r>
              <a:rPr lang="ru-RU" sz="2100" dirty="0">
                <a:solidFill>
                  <a:schemeClr val="tx1"/>
                </a:solidFill>
                <a:effectLst/>
                <a:latin typeface="TimesNewRomanPSMT"/>
              </a:rPr>
              <a:t>̆;</a:t>
            </a:r>
            <a:br>
              <a:rPr lang="ru-RU" sz="21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2100" dirty="0">
                <a:solidFill>
                  <a:schemeClr val="tx1"/>
                </a:solidFill>
                <a:effectLst/>
                <a:latin typeface="Wingdings" pitchFamily="2" charset="2"/>
              </a:rPr>
              <a:t></a:t>
            </a:r>
            <a:r>
              <a:rPr lang="ru-RU" sz="21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21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100" dirty="0" err="1">
                <a:solidFill>
                  <a:schemeClr val="tx1"/>
                </a:solidFill>
                <a:effectLst/>
                <a:latin typeface="TimesNewRomanPSMT"/>
              </a:rPr>
              <a:t>швидка</a:t>
            </a:r>
            <a:r>
              <a:rPr lang="ru-RU" sz="21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1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21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100" dirty="0" err="1">
                <a:solidFill>
                  <a:schemeClr val="tx1"/>
                </a:solidFill>
                <a:effectLst/>
                <a:latin typeface="TimesNewRomanPSMT"/>
              </a:rPr>
              <a:t>навпаки</a:t>
            </a:r>
            <a:r>
              <a:rPr lang="ru-RU" sz="21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100" dirty="0" err="1">
                <a:solidFill>
                  <a:schemeClr val="tx1"/>
                </a:solidFill>
                <a:effectLst/>
                <a:latin typeface="TimesNewRomanPSMT"/>
              </a:rPr>
              <a:t>уповільнена</a:t>
            </a:r>
            <a:r>
              <a:rPr lang="ru-RU" sz="2100" dirty="0">
                <a:solidFill>
                  <a:schemeClr val="tx1"/>
                </a:solidFill>
                <a:effectLst/>
                <a:latin typeface="TimesNewRomanPSMT"/>
              </a:rPr>
              <a:t> мова;</a:t>
            </a:r>
            <a:br>
              <a:rPr lang="ru-RU" sz="21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2100" dirty="0">
                <a:solidFill>
                  <a:schemeClr val="tx1"/>
                </a:solidFill>
                <a:effectLst/>
                <a:latin typeface="Wingdings" pitchFamily="2" charset="2"/>
              </a:rPr>
              <a:t></a:t>
            </a:r>
            <a:r>
              <a:rPr lang="ru-RU" sz="2100" dirty="0" err="1">
                <a:solidFill>
                  <a:schemeClr val="tx1"/>
                </a:solidFill>
                <a:effectLst/>
                <a:latin typeface="TimesNewRomanPSMT"/>
              </a:rPr>
              <a:t>тремтіння</a:t>
            </a:r>
            <a:r>
              <a:rPr lang="ru-RU" sz="2100" dirty="0">
                <a:solidFill>
                  <a:schemeClr val="tx1"/>
                </a:solidFill>
                <a:effectLst/>
                <a:latin typeface="TimesNewRomanPSMT"/>
              </a:rPr>
              <a:t> голосу;</a:t>
            </a:r>
            <a:br>
              <a:rPr lang="ru-RU" sz="21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2100" dirty="0">
                <a:solidFill>
                  <a:schemeClr val="tx1"/>
                </a:solidFill>
                <a:effectLst/>
                <a:latin typeface="Wingdings" pitchFamily="2" charset="2"/>
              </a:rPr>
              <a:t></a:t>
            </a:r>
            <a:r>
              <a:rPr lang="ru-RU" sz="2100" dirty="0" err="1">
                <a:solidFill>
                  <a:schemeClr val="tx1"/>
                </a:solidFill>
                <a:effectLst/>
                <a:latin typeface="TimesNewRomanPSMT"/>
              </a:rPr>
              <a:t>збільшення</a:t>
            </a:r>
            <a:r>
              <a:rPr lang="ru-RU" sz="21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100" dirty="0" err="1">
                <a:solidFill>
                  <a:schemeClr val="tx1"/>
                </a:solidFill>
                <a:effectLst/>
                <a:latin typeface="TimesNewRomanPSMT"/>
              </a:rPr>
              <a:t>конфліктних</a:t>
            </a:r>
            <a:r>
              <a:rPr lang="ru-RU" sz="21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100" dirty="0" err="1">
                <a:solidFill>
                  <a:schemeClr val="tx1"/>
                </a:solidFill>
                <a:effectLst/>
                <a:latin typeface="TimesNewRomanPSMT"/>
              </a:rPr>
              <a:t>ситуаціи</a:t>
            </a:r>
            <a:r>
              <a:rPr lang="ru-RU" sz="2100" dirty="0">
                <a:solidFill>
                  <a:schemeClr val="tx1"/>
                </a:solidFill>
                <a:effectLst/>
                <a:latin typeface="TimesNewRomanPSMT"/>
              </a:rPr>
              <a:t>̆ дома </a:t>
            </a:r>
            <a:r>
              <a:rPr lang="ru-RU" sz="21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21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2100" dirty="0" err="1">
                <a:solidFill>
                  <a:schemeClr val="tx1"/>
                </a:solidFill>
                <a:effectLst/>
                <a:latin typeface="TimesNewRomanPSMT"/>
              </a:rPr>
              <a:t>роботі</a:t>
            </a:r>
            <a:r>
              <a:rPr lang="ru-RU" sz="21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21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2100" dirty="0">
                <a:solidFill>
                  <a:schemeClr val="tx1"/>
                </a:solidFill>
                <a:effectLst/>
                <a:latin typeface="TimesNewRomanPSMT"/>
              </a:rPr>
              <a:t>.</a:t>
            </a:r>
            <a:br>
              <a:rPr lang="ru-RU" sz="2100" dirty="0">
                <a:solidFill>
                  <a:schemeClr val="tx1"/>
                </a:solidFill>
                <a:effectLst/>
                <a:latin typeface="TimesNewRomanPSMT"/>
              </a:rPr>
            </a:br>
            <a:endParaRPr lang="ru-RU" sz="2100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942223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9981C7D-C3B6-0474-31A4-5DF1F6E501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417689"/>
            <a:ext cx="11051822" cy="5949243"/>
          </a:xfrm>
        </p:spPr>
        <p:txBody>
          <a:bodyPr/>
          <a:lstStyle/>
          <a:p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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хронічна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нестача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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зменшення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часу, яке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виділяється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спілкування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близькими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друзями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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байдужість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зовнішнього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вигляду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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антисоціальна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поведінка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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низька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продуктивність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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порушення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сну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безсоння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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інтенсивне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куріння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споживання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алкоголю</a:t>
            </a: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Крім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поведінкових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інтелектуальних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ознак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стресу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літературі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виділяють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емоційні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фізіологічні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симптоми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стресу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. </a:t>
            </a: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До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емоційних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симптомів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стресу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відносять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занепокоєння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підвищену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тривожність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підозрілість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погании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настріи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відчуття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постійного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смутку,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депресію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роздратованість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приступи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гніву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емоційну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тупість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байдужість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цинічнии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недоречнии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гумор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зменшення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впевненості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зменшення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задоволеності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відчуженості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самотності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втрату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інтересу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зниження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самооцінки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появу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відчуття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провини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незадоволеність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собою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До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фізіологічних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симптомів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віднести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різних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частинах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тіла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невизначеного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характеру,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головні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болі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підвищении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знижении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артеріальнии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тиск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прискорении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неритмічнии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пульс,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порушення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процесів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травлення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порушення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свободи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дихання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напруги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м’язах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підвищена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втомлюваність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тремтіння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рук,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судоми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поява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алергіі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хвороб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шкіри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підвищене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потовиділення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зменшення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імунітету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недомагання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швидке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збільшення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втрата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ваги 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199658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4C490BB-528A-AF07-EC91-5B15A7EB08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383823"/>
            <a:ext cx="11029244" cy="6152444"/>
          </a:xfrm>
        </p:spPr>
        <p:txBody>
          <a:bodyPr/>
          <a:lstStyle/>
          <a:p>
            <a:pPr algn="just"/>
            <a:r>
              <a:rPr lang="ru-RU" sz="2000" b="1" dirty="0">
                <a:solidFill>
                  <a:schemeClr val="tx1"/>
                </a:solidFill>
                <a:effectLst/>
                <a:latin typeface="TimesNewRomanPSMT"/>
              </a:rPr>
              <a:t>Причин для </a:t>
            </a:r>
            <a:r>
              <a:rPr lang="ru-RU" sz="2000" b="1" dirty="0" err="1">
                <a:solidFill>
                  <a:schemeClr val="tx1"/>
                </a:solidFill>
                <a:effectLst/>
                <a:latin typeface="TimesNewRomanPSMT"/>
              </a:rPr>
              <a:t>стресу</a:t>
            </a:r>
            <a:r>
              <a:rPr lang="ru-RU" sz="20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effectLst/>
                <a:latin typeface="TimesNewRomanPSMT"/>
              </a:rPr>
              <a:t>зазвичаи</a:t>
            </a:r>
            <a:r>
              <a:rPr lang="ru-RU" sz="2000" b="1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2000" b="1" dirty="0" err="1">
                <a:solidFill>
                  <a:schemeClr val="tx1"/>
                </a:solidFill>
                <a:effectLst/>
                <a:latin typeface="TimesNewRomanPSMT"/>
              </a:rPr>
              <a:t>дуже</a:t>
            </a:r>
            <a:r>
              <a:rPr lang="ru-RU" sz="20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effectLst/>
                <a:latin typeface="TimesNewRomanPSMT"/>
              </a:rPr>
              <a:t>багато</a:t>
            </a:r>
            <a:r>
              <a:rPr lang="ru-RU" sz="2000" b="1" dirty="0">
                <a:solidFill>
                  <a:schemeClr val="tx1"/>
                </a:solidFill>
                <a:effectLst/>
                <a:latin typeface="TimesNewRomanPSMT"/>
              </a:rPr>
              <a:t>, але </a:t>
            </a:r>
            <a:r>
              <a:rPr lang="ru-RU" sz="2000" b="1" dirty="0" err="1">
                <a:solidFill>
                  <a:schemeClr val="tx1"/>
                </a:solidFill>
                <a:effectLst/>
                <a:latin typeface="TimesNewRomanPSMT"/>
              </a:rPr>
              <a:t>наведем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ті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зустрічаються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найчастіше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надмірна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напруга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роботі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незадоволеність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результатами,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яких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ми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досягли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житті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відсутність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розуміння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родині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погана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погода,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погании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сервіс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хамство при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обслуговуванні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відсутність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грошеи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проблеми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близьких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втрата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нестача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часу,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дорожньо-транспортні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пригоди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зрада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близьких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розлука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підвищення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цін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товари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послуги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нещасливе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кохання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завантаженість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роботі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тупість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підлеглих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тощо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sz="2000" dirty="0">
              <a:solidFill>
                <a:schemeClr val="tx1"/>
              </a:solidFill>
            </a:endParaRPr>
          </a:p>
          <a:p>
            <a:pPr algn="just"/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Взагалі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організм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людини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дуже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витривалии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̆ до тих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пір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поки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стресове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навантаження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не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перевищує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певноі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̈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межі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.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Тобто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кожна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людина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має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вроджену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стійкість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до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стресів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(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стресостійкість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). </a:t>
            </a:r>
            <a:r>
              <a:rPr lang="ru-RU" sz="2000" b="1" dirty="0" err="1">
                <a:solidFill>
                  <a:schemeClr val="tx1"/>
                </a:solidFill>
                <a:effectLst/>
                <a:latin typeface="TimesNewRomanPS"/>
              </a:rPr>
              <a:t>Стресостійкість</a:t>
            </a:r>
            <a:r>
              <a:rPr lang="ru-RU" sz="20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сукупність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особистісних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якостеи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дозволяють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людині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переносити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значні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інтелектуальні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вольові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емоційні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навантаження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перевантаження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) без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особливих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шкідливих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наслідків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свого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здоров'я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sz="2000" dirty="0">
              <a:solidFill>
                <a:schemeClr val="tx1"/>
              </a:solidFill>
            </a:endParaRPr>
          </a:p>
          <a:p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В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більшості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випадків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рівень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стресостійкості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зумовлении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генетично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Ті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люди,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успадкували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низьку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стресостійкість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дратівливі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швидко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втрачають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задоволеність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життям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частіше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впадають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депресію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. Але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стресостійкість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при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бажанні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підвищувати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різними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способами,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будуть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розглянуті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далі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sz="2000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926617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0C14708-160D-B085-50C3-BFF1614F74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7689" y="440267"/>
            <a:ext cx="11379200" cy="6152444"/>
          </a:xfrm>
        </p:spPr>
        <p:txBody>
          <a:bodyPr/>
          <a:lstStyle/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Стрес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 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Стрес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подолання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небажаних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відхилень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істотними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екстремальними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перешкоджають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стрес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-менеджменту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здійснюється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чинників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прямого та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опосередкованого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чинників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прямого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систему менеджменту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інформаційне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стрес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часова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стрес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стрес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-менеджменту.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Розвинута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менеджменту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сприятиме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стрес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-менеджменту.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налагоджена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ретельного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нестандартних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позитивно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позначиться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стрес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-факторам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подоланні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стресових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майбутньому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небажані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відхилення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в поточному, так і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майбутньому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періодах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Висококваліфіковании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персонал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долає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небажані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відхилення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Належне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інформаційне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оцінює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достовірність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ідентифікує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ймовірність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екстремальних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критичних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небажаних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відхилень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сформульовані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фокусують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зусилля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результату 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уникненням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відхилень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900312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E791576-3D82-6AFA-0038-CAFD98AD02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474133"/>
            <a:ext cx="10645422" cy="6107289"/>
          </a:xfrm>
        </p:spPr>
        <p:txBody>
          <a:bodyPr/>
          <a:lstStyle/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До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чинників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опосередкованого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впливу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відносять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величину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масштаби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підприємства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стабільність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середовища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функціонування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організаційну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культуру,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організаційні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комунікаціі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психологічні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інтереси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стейкхолдерів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соціальну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імідж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підприємства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Великі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за масштабом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підприємства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потребують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більшого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застосування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методів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стрес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-менеджменту,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в них складна система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, а робота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усіх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підрозділів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взаємозалежною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розвинута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організаційна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культура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дозволяє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висловлювати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свою думку,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дискувати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приймати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креативні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критичних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ситуаціях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Розвинуті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організаційні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комунікаціі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створюють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передумови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забезпечення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стресових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ситуаціи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особистісному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груповому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корпоративному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рівнях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забувати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інтереси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стейкхолдерів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фізичні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юридичні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особи,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зацікавлені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результатах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підприємства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здатні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швидко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них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впливати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Позитивнии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імідж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підприємства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серед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споживачів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транспортних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компаніи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постачальників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фінансових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посередників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органів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державноі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влади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визначає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швидку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ефективну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реакцію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небажані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відхилення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негативно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впливають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діяльність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суб’єкта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господарювання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00FFFF"/>
              </a:highlight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Стрес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-менеджмент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охоплює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різні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менеджменту,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антикризовии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адаптивнии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реактивнии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рефлексивнии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антисипативнии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менеджмент;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спрямовані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боротьбу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критично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небажаними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відхиленнями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(рис. 8.2).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642970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38E55F03-3BF6-6DAC-A8DF-61C0EFCD3B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74977" y="717903"/>
            <a:ext cx="9144000" cy="3644900"/>
          </a:xfrm>
        </p:spPr>
      </p:pic>
    </p:spTree>
    <p:extLst>
      <p:ext uri="{BB962C8B-B14F-4D97-AF65-F5344CB8AC3E}">
        <p14:creationId xmlns:p14="http://schemas.microsoft.com/office/powerpoint/2010/main" val="36076402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2967E09-F3FC-2FFD-08CE-03300D32B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556" y="383823"/>
            <a:ext cx="10780888" cy="6254044"/>
          </a:xfrm>
        </p:spPr>
        <p:txBody>
          <a:bodyPr/>
          <a:lstStyle/>
          <a:p>
            <a:pPr algn="just"/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Антикризовии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̆ менеджмент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головною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складовою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стрес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-менеджменту,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переважніи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стреси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виникають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підприємстві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зумовлені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виникненням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кризи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Антикризовии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менеджмент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підприємстві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охоплює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виявлення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оцінювання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потенційних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існуючих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криз,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кризових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загроз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наслідків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виникнути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аналіз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впливу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кризи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поточнии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майбутніи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підприємства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прогнозування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виникнення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кризи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підготовка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прийняття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щодо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усунення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існуючих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ризиків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внутрішніх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зовнішніх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резервів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підприємства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стабілізаціі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кризових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ситуаціи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системи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менеджменту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подолання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кризових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ситуаціи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Адаптивнии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̆ менеджмент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система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підприємством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спрямована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пристосування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змінах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внутрішнього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зовнішнього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середовищ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підприємства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мета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адаптуватися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стресорів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ситуаціи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персоналу,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впливає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підприємства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доцільно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застосовувати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коли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стресори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швидкоплиннии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характер,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неможливо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протидіяти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і коли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доцільно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ресурсноі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точки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зору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Адаптивнии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підхід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системи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характернии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підприємств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реагувати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потужні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великі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підприємства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49659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9A73C03-20BD-B3A9-2164-35F244C9D9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7689" y="361245"/>
            <a:ext cx="11503378" cy="6005688"/>
          </a:xfrm>
        </p:spPr>
        <p:txBody>
          <a:bodyPr/>
          <a:lstStyle/>
          <a:p>
            <a:r>
              <a:rPr lang="ru-RU" sz="1800" b="1" dirty="0">
                <a:effectLst/>
                <a:latin typeface="TimesNewRomanPS"/>
              </a:rPr>
              <a:t>1. </a:t>
            </a:r>
            <a:r>
              <a:rPr lang="ru-RU" sz="2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2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ru-RU" sz="2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стресу</a:t>
            </a:r>
            <a:r>
              <a:rPr lang="ru-RU" sz="2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sz="24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Стрес</a:t>
            </a:r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властивіи</a:t>
            </a:r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кожніи</a:t>
            </a:r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людині</a:t>
            </a:r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</a:t>
            </a:r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чим</a:t>
            </a:r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займається</a:t>
            </a:r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багатьох</a:t>
            </a:r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стресом</a:t>
            </a:r>
            <a:r>
              <a:rPr lang="ru-RU" sz="2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sz="2400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стан </a:t>
            </a:r>
            <a:r>
              <a:rPr lang="ru-RU" sz="2400" dirty="0" err="1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організму</a:t>
            </a:r>
            <a:r>
              <a:rPr lang="ru-RU" sz="2400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виникає</a:t>
            </a:r>
            <a:r>
              <a:rPr lang="ru-RU" sz="2400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400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впливом</a:t>
            </a:r>
            <a:r>
              <a:rPr lang="ru-RU" sz="2400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зовнішніх</a:t>
            </a:r>
            <a:r>
              <a:rPr lang="ru-RU" sz="2400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sz="2400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2400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викликають</a:t>
            </a:r>
            <a:r>
              <a:rPr lang="ru-RU" sz="2400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sz="2400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фізичноі</a:t>
            </a:r>
            <a:r>
              <a:rPr lang="ru-RU" sz="2400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та </a:t>
            </a:r>
            <a:r>
              <a:rPr lang="ru-RU" sz="2400" dirty="0" err="1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психологічноі</a:t>
            </a:r>
            <a:r>
              <a:rPr lang="ru-RU" sz="2400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400" dirty="0" err="1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рівноваги</a:t>
            </a:r>
            <a:r>
              <a:rPr lang="ru-RU" sz="2400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400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[1, 2]. </a:t>
            </a:r>
            <a:r>
              <a:rPr lang="ru-RU" sz="2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Будь-</a:t>
            </a:r>
            <a:r>
              <a:rPr lang="ru-RU" sz="2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житті</a:t>
            </a:r>
            <a:r>
              <a:rPr lang="ru-RU" sz="2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(на </a:t>
            </a:r>
            <a:r>
              <a:rPr lang="ru-RU" sz="2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sz="2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гірше</a:t>
            </a:r>
            <a:r>
              <a:rPr lang="ru-RU" sz="2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змушують</a:t>
            </a:r>
            <a:r>
              <a:rPr lang="ru-RU" sz="2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</a:t>
            </a:r>
            <a:r>
              <a:rPr lang="ru-RU" sz="2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напружуватися</a:t>
            </a:r>
            <a:r>
              <a:rPr lang="ru-RU" sz="2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готуватися</a:t>
            </a:r>
            <a:r>
              <a:rPr lang="ru-RU" sz="2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діи</a:t>
            </a:r>
            <a:r>
              <a:rPr lang="ru-RU" sz="2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у </a:t>
            </a:r>
            <a:r>
              <a:rPr lang="ru-RU" sz="2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2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24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уявні</a:t>
            </a:r>
            <a:r>
              <a:rPr lang="ru-RU" sz="24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4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(особливо </a:t>
            </a:r>
            <a:r>
              <a:rPr lang="ru-RU" sz="2400" b="1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тривожні</a:t>
            </a:r>
            <a:r>
              <a:rPr lang="ru-RU" sz="24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b="1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викликають</a:t>
            </a:r>
            <a:r>
              <a:rPr lang="ru-RU" sz="24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стрес</a:t>
            </a:r>
            <a:r>
              <a:rPr lang="ru-RU" sz="24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b="1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 err="1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більшості</a:t>
            </a:r>
            <a:r>
              <a:rPr lang="ru-RU" sz="2400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випадків</a:t>
            </a:r>
            <a:r>
              <a:rPr lang="ru-RU" sz="2400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стрес</a:t>
            </a:r>
            <a:r>
              <a:rPr lang="ru-RU" sz="2400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сприймається</a:t>
            </a:r>
            <a:r>
              <a:rPr lang="ru-RU" sz="2400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400" dirty="0" err="1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негативне</a:t>
            </a:r>
            <a:r>
              <a:rPr lang="ru-RU" sz="2400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явище</a:t>
            </a:r>
            <a:r>
              <a:rPr lang="ru-RU" sz="2400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Але в </a:t>
            </a:r>
            <a:r>
              <a:rPr lang="ru-RU" sz="2400" dirty="0" err="1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невеликіи</a:t>
            </a:r>
            <a:r>
              <a:rPr lang="ru-RU" sz="2400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400" dirty="0" err="1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2400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2400" dirty="0" err="1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помірне</a:t>
            </a:r>
            <a:r>
              <a:rPr lang="ru-RU" sz="2400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емоційне</a:t>
            </a:r>
            <a:r>
              <a:rPr lang="ru-RU" sz="2400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фізичне</a:t>
            </a:r>
            <a:r>
              <a:rPr lang="ru-RU" sz="2400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напруження</a:t>
            </a:r>
            <a:r>
              <a:rPr lang="ru-RU" sz="2400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400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потрібен</a:t>
            </a:r>
            <a:r>
              <a:rPr lang="ru-RU" sz="2400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людині</a:t>
            </a:r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Розглянемо</a:t>
            </a:r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стресу</a:t>
            </a:r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 (табл. 8.1).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098534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9966DD5-0101-D955-22B0-8C68E1963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556" y="383822"/>
            <a:ext cx="10882488" cy="6095999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Реактивнии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̆ менеджмент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система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підприємством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яка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спрямована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реагування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усунення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стрес-факторів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зовнішнього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внутрішнього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середовищ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підприємства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підхід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подолання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стрес-факторів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застосовується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великими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потужними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підприємствами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високваліфіковании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персонал,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високии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фінансово-економічнии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потенціал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висока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конкурентоспроможність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інвестиційна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привабливість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велика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частка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ринку,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високии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інноваційнии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потенціал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відсутні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ресурсні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обмеження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гнучка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система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подолання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стрес-факторів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 реактивному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менеджменті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обрати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наступальну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передбачає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активну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протидію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стресорам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усунення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подолання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ліквідацію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оборонну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безпековоі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системи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рівня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захищеності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вичікувальну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відсутність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щодо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подолання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стрес-факторів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здійснення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моніторингу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впливу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стресорів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підприємство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Рефлексивнии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̆ менеджмент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передбачає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дослідження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спостереження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ідентифікацію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стану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підприємства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виявлення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існуючих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потенційних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стресорів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думок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експертів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консультантів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обробляється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аналізується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інформація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вплив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стресорів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підприємства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на результатах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аналізу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розробляються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підприємства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умовах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вдалого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подолання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стрес-факторів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Антисипативнии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̆ менеджмент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передбачає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завчасну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ідентифікацію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потенційних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зовнішньому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внутрішньому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середовищах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системного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дослідження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виявлення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потенційних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стресорів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ранніх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етапах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сценаріїв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підприємства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метою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прийняття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рішень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випереджального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характеру.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розглянуті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менеджменту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взаємопов’язані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реалізовуватись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одночасно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синергійного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боротьбі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стресами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287160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416DDDB-08CB-17B0-3B31-BC7BE119B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533" y="428979"/>
            <a:ext cx="10792178" cy="6208888"/>
          </a:xfrm>
        </p:spPr>
        <p:txBody>
          <a:bodyPr/>
          <a:lstStyle/>
          <a:p>
            <a:pPr algn="just"/>
            <a:r>
              <a:rPr lang="ru-RU" sz="1800" b="1" dirty="0">
                <a:effectLst/>
                <a:latin typeface="TimesNewRomanPS"/>
              </a:rPr>
              <a:t>4 </a:t>
            </a:r>
            <a:r>
              <a:rPr lang="ru-RU" sz="1800" b="1" dirty="0" err="1">
                <a:effectLst/>
                <a:latin typeface="TimesNewRomanPS"/>
              </a:rPr>
              <a:t>Методи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стрес</a:t>
            </a:r>
            <a:r>
              <a:rPr lang="ru-RU" sz="1800" b="1" dirty="0">
                <a:effectLst/>
                <a:latin typeface="TimesNewRomanPS"/>
              </a:rPr>
              <a:t>-менеджменту </a:t>
            </a:r>
            <a:endParaRPr lang="ru-RU" dirty="0"/>
          </a:p>
          <a:p>
            <a:pPr algn="just"/>
            <a:r>
              <a:rPr lang="ru-RU" sz="1800" b="1" dirty="0" err="1">
                <a:effectLst/>
                <a:latin typeface="TimesNewRomanPSMT"/>
              </a:rPr>
              <a:t>Методи</a:t>
            </a:r>
            <a:r>
              <a:rPr lang="ru-RU" sz="1800" b="1" dirty="0">
                <a:effectLst/>
                <a:latin typeface="TimesNewRomanPSMT"/>
              </a:rPr>
              <a:t> </a:t>
            </a:r>
            <a:r>
              <a:rPr lang="ru-RU" sz="1800" b="1" dirty="0" err="1">
                <a:effectLst/>
                <a:latin typeface="TimesNewRomanPSMT"/>
              </a:rPr>
              <a:t>стрес</a:t>
            </a:r>
            <a:r>
              <a:rPr lang="ru-RU" sz="1800" b="1" dirty="0">
                <a:effectLst/>
                <a:latin typeface="TimesNewRomanPSMT"/>
              </a:rPr>
              <a:t>-менеджменту – </a:t>
            </a:r>
            <a:r>
              <a:rPr lang="ru-RU" sz="1800" b="1" dirty="0" err="1">
                <a:effectLst/>
                <a:latin typeface="TimesNewRomanPSMT"/>
              </a:rPr>
              <a:t>це</a:t>
            </a:r>
            <a:r>
              <a:rPr lang="ru-RU" sz="1800" b="1" dirty="0">
                <a:effectLst/>
                <a:latin typeface="TimesNewRomanPSMT"/>
              </a:rPr>
              <a:t> </a:t>
            </a:r>
            <a:r>
              <a:rPr lang="ru-RU" sz="1800" b="1" dirty="0" err="1">
                <a:effectLst/>
                <a:latin typeface="TimesNewRomanPSMT"/>
              </a:rPr>
              <a:t>способи</a:t>
            </a:r>
            <a:r>
              <a:rPr lang="ru-RU" sz="1800" b="1" dirty="0">
                <a:effectLst/>
                <a:latin typeface="TimesNewRomanPSMT"/>
              </a:rPr>
              <a:t> та </a:t>
            </a:r>
            <a:r>
              <a:rPr lang="ru-RU" sz="1800" b="1" dirty="0" err="1">
                <a:effectLst/>
                <a:latin typeface="TimesNewRomanPSMT"/>
              </a:rPr>
              <a:t>прийоми</a:t>
            </a:r>
            <a:r>
              <a:rPr lang="ru-RU" sz="1800" b="1" dirty="0">
                <a:effectLst/>
                <a:latin typeface="TimesNewRomanPSMT"/>
              </a:rPr>
              <a:t> </a:t>
            </a:r>
            <a:r>
              <a:rPr lang="ru-RU" sz="1800" b="1" dirty="0" err="1">
                <a:effectLst/>
                <a:latin typeface="TimesNewRomanPSMT"/>
              </a:rPr>
              <a:t>цілеспрямованого</a:t>
            </a:r>
            <a:r>
              <a:rPr lang="ru-RU" sz="1800" b="1" dirty="0">
                <a:effectLst/>
                <a:latin typeface="TimesNewRomanPSMT"/>
              </a:rPr>
              <a:t> </a:t>
            </a:r>
            <a:r>
              <a:rPr lang="ru-RU" sz="1800" b="1" dirty="0" err="1">
                <a:effectLst/>
                <a:latin typeface="TimesNewRomanPSMT"/>
              </a:rPr>
              <a:t>впливу</a:t>
            </a:r>
            <a:r>
              <a:rPr lang="ru-RU" sz="1800" b="1" dirty="0">
                <a:effectLst/>
                <a:latin typeface="TimesNewRomanPSMT"/>
              </a:rPr>
              <a:t> на </a:t>
            </a:r>
            <a:r>
              <a:rPr lang="ru-RU" sz="1800" b="1" dirty="0" err="1">
                <a:effectLst/>
                <a:latin typeface="TimesNewRomanPSMT"/>
              </a:rPr>
              <a:t>особистісні</a:t>
            </a:r>
            <a:r>
              <a:rPr lang="ru-RU" sz="1800" b="1" dirty="0">
                <a:effectLst/>
                <a:latin typeface="TimesNewRomanPSMT"/>
              </a:rPr>
              <a:t>, </a:t>
            </a:r>
            <a:r>
              <a:rPr lang="ru-RU" sz="1800" b="1" dirty="0" err="1">
                <a:effectLst/>
                <a:latin typeface="TimesNewRomanPSMT"/>
              </a:rPr>
              <a:t>групові</a:t>
            </a:r>
            <a:r>
              <a:rPr lang="ru-RU" sz="1800" b="1" dirty="0">
                <a:effectLst/>
                <a:latin typeface="TimesNewRomanPSMT"/>
              </a:rPr>
              <a:t> та </a:t>
            </a:r>
            <a:r>
              <a:rPr lang="ru-RU" sz="1800" b="1" dirty="0" err="1">
                <a:effectLst/>
                <a:latin typeface="TimesNewRomanPSMT"/>
              </a:rPr>
              <a:t>корпоративні</a:t>
            </a:r>
            <a:r>
              <a:rPr lang="ru-RU" sz="1800" b="1" dirty="0">
                <a:effectLst/>
                <a:latin typeface="TimesNewRomanPSMT"/>
              </a:rPr>
              <a:t> </a:t>
            </a:r>
            <a:r>
              <a:rPr lang="ru-RU" sz="1800" b="1" dirty="0" err="1">
                <a:effectLst/>
                <a:latin typeface="TimesNewRomanPSMT"/>
              </a:rPr>
              <a:t>стреси</a:t>
            </a:r>
            <a:r>
              <a:rPr lang="ru-RU" sz="1800" b="1" dirty="0">
                <a:effectLst/>
                <a:latin typeface="TimesNewRomanPSMT"/>
              </a:rPr>
              <a:t>, </a:t>
            </a:r>
            <a:r>
              <a:rPr lang="ru-RU" sz="1800" b="1" dirty="0" err="1">
                <a:effectLst/>
                <a:latin typeface="TimesNewRomanPSMT"/>
              </a:rPr>
              <a:t>що</a:t>
            </a:r>
            <a:r>
              <a:rPr lang="ru-RU" sz="1800" b="1" dirty="0">
                <a:effectLst/>
                <a:latin typeface="TimesNewRomanPSMT"/>
              </a:rPr>
              <a:t> </a:t>
            </a:r>
            <a:r>
              <a:rPr lang="ru-RU" sz="1800" b="1" dirty="0" err="1">
                <a:effectLst/>
                <a:latin typeface="TimesNewRomanPSMT"/>
              </a:rPr>
              <a:t>виникають</a:t>
            </a:r>
            <a:r>
              <a:rPr lang="ru-RU" sz="1800" b="1" dirty="0">
                <a:effectLst/>
                <a:latin typeface="TimesNewRomanPSMT"/>
              </a:rPr>
              <a:t> у </a:t>
            </a:r>
            <a:r>
              <a:rPr lang="ru-RU" sz="1800" b="1" dirty="0" err="1">
                <a:effectLst/>
                <a:latin typeface="TimesNewRomanPSMT"/>
              </a:rPr>
              <a:t>діяльності</a:t>
            </a:r>
            <a:r>
              <a:rPr lang="ru-RU" sz="1800" b="1" dirty="0">
                <a:effectLst/>
                <a:latin typeface="TimesNewRomanPSMT"/>
              </a:rPr>
              <a:t> </a:t>
            </a:r>
            <a:r>
              <a:rPr lang="ru-RU" sz="1800" b="1" dirty="0" err="1">
                <a:effectLst/>
                <a:latin typeface="TimesNewRomanPSMT"/>
              </a:rPr>
              <a:t>підприємства</a:t>
            </a:r>
            <a:r>
              <a:rPr lang="ru-RU" sz="1800" b="1" dirty="0">
                <a:effectLst/>
                <a:latin typeface="TimesNewRomanPSMT"/>
              </a:rPr>
              <a:t>, з метою </a:t>
            </a:r>
            <a:r>
              <a:rPr lang="ru-RU" sz="1800" b="1" dirty="0" err="1">
                <a:effectLst/>
                <a:latin typeface="TimesNewRomanPSMT"/>
              </a:rPr>
              <a:t>подолання</a:t>
            </a:r>
            <a:r>
              <a:rPr lang="ru-RU" sz="1800" b="1" dirty="0">
                <a:effectLst/>
                <a:latin typeface="TimesNewRomanPSMT"/>
              </a:rPr>
              <a:t> </a:t>
            </a:r>
            <a:r>
              <a:rPr lang="ru-RU" sz="1800" b="1" dirty="0" err="1">
                <a:effectLst/>
                <a:latin typeface="TimesNewRomanPSMT"/>
              </a:rPr>
              <a:t>небажаних</a:t>
            </a:r>
            <a:r>
              <a:rPr lang="ru-RU" sz="1800" b="1" dirty="0">
                <a:effectLst/>
                <a:latin typeface="TimesNewRomanPSMT"/>
              </a:rPr>
              <a:t> </a:t>
            </a:r>
            <a:r>
              <a:rPr lang="ru-RU" sz="1800" b="1" dirty="0" err="1">
                <a:effectLst/>
                <a:latin typeface="TimesNewRomanPSMT"/>
              </a:rPr>
              <a:t>відхилень</a:t>
            </a:r>
            <a:r>
              <a:rPr lang="ru-RU" sz="1800" b="1" dirty="0">
                <a:effectLst/>
                <a:latin typeface="TimesNewRomanPSMT"/>
              </a:rPr>
              <a:t>. </a:t>
            </a:r>
            <a:endParaRPr lang="ru-RU" b="1" dirty="0"/>
          </a:p>
          <a:p>
            <a:pPr algn="just"/>
            <a:r>
              <a:rPr lang="ru-RU" sz="1800" b="1" dirty="0" err="1">
                <a:solidFill>
                  <a:srgbClr val="231E1E"/>
                </a:solidFill>
                <a:effectLst/>
                <a:latin typeface="TimesNewRomanPSMT"/>
              </a:rPr>
              <a:t>Методи</a:t>
            </a:r>
            <a:r>
              <a:rPr lang="ru-RU" sz="1800" b="1" dirty="0">
                <a:solidFill>
                  <a:srgbClr val="231E1E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231E1E"/>
                </a:solidFill>
                <a:effectLst/>
                <a:latin typeface="TimesNewRomanPSMT"/>
              </a:rPr>
              <a:t>стрес</a:t>
            </a:r>
            <a:r>
              <a:rPr lang="ru-RU" sz="1800" b="1" dirty="0">
                <a:solidFill>
                  <a:srgbClr val="231E1E"/>
                </a:solidFill>
                <a:effectLst/>
                <a:latin typeface="TimesNewRomanPSMT"/>
              </a:rPr>
              <a:t>-менеджменту: </a:t>
            </a:r>
            <a:endParaRPr lang="ru-RU" b="1" dirty="0"/>
          </a:p>
          <a:p>
            <a:pPr algn="just"/>
            <a:r>
              <a:rPr lang="ru-RU" sz="1800" dirty="0">
                <a:solidFill>
                  <a:srgbClr val="231E1E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rgbClr val="231E1E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rgbClr val="231E1E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rgbClr val="231E1E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rgbClr val="231E1E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rgbClr val="231E1E"/>
                </a:solidFill>
                <a:effectLst/>
                <a:latin typeface="TimesNewRomanPSMT"/>
              </a:rPr>
              <a:t>сформувати</a:t>
            </a:r>
            <a:r>
              <a:rPr lang="ru-RU" sz="1800" dirty="0">
                <a:solidFill>
                  <a:srgbClr val="231E1E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rgbClr val="231E1E"/>
                </a:solidFill>
                <a:effectLst/>
                <a:latin typeface="TimesNewRomanPSMT"/>
              </a:rPr>
              <a:t>під</a:t>
            </a:r>
            <a:r>
              <a:rPr lang="ru-RU" sz="1800" dirty="0">
                <a:solidFill>
                  <a:srgbClr val="231E1E"/>
                </a:solidFill>
                <a:effectLst/>
                <a:latin typeface="TimesNewRomanPSMT"/>
              </a:rPr>
              <a:t> час </a:t>
            </a:r>
            <a:r>
              <a:rPr lang="ru-RU" sz="1800" dirty="0" err="1">
                <a:solidFill>
                  <a:srgbClr val="231E1E"/>
                </a:solidFill>
                <a:effectLst/>
                <a:latin typeface="TimesNewRomanPSMT"/>
              </a:rPr>
              <a:t>реалізаціі</a:t>
            </a:r>
            <a:r>
              <a:rPr lang="ru-RU" sz="1800" dirty="0">
                <a:solidFill>
                  <a:srgbClr val="231E1E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rgbClr val="231E1E"/>
                </a:solidFill>
                <a:effectLst/>
                <a:latin typeface="TimesNewRomanPSMT"/>
              </a:rPr>
              <a:t>технологіі</a:t>
            </a:r>
            <a:r>
              <a:rPr lang="ru-RU" sz="1800" dirty="0">
                <a:solidFill>
                  <a:srgbClr val="231E1E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rgbClr val="231E1E"/>
                </a:solidFill>
                <a:effectLst/>
                <a:latin typeface="TimesNewRomanPSMT"/>
              </a:rPr>
              <a:t>стрес</a:t>
            </a:r>
            <a:r>
              <a:rPr lang="ru-RU" sz="1800" dirty="0">
                <a:solidFill>
                  <a:srgbClr val="231E1E"/>
                </a:solidFill>
                <a:effectLst/>
                <a:latin typeface="TimesNewRomanPSMT"/>
              </a:rPr>
              <a:t>-менеджменту (</a:t>
            </a:r>
            <a:r>
              <a:rPr lang="ru-RU" sz="1800" dirty="0" err="1">
                <a:solidFill>
                  <a:srgbClr val="231E1E"/>
                </a:solidFill>
                <a:effectLst/>
                <a:latin typeface="TimesNewRomanPSMT"/>
              </a:rPr>
              <a:t>управлінські</a:t>
            </a:r>
            <a:r>
              <a:rPr lang="ru-RU" sz="1800" dirty="0">
                <a:solidFill>
                  <a:srgbClr val="231E1E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rgbClr val="231E1E"/>
                </a:solidFill>
                <a:effectLst/>
                <a:latin typeface="TimesNewRomanPSMT"/>
              </a:rPr>
              <a:t>складові</a:t>
            </a:r>
            <a:r>
              <a:rPr lang="ru-RU" sz="1800" dirty="0">
                <a:solidFill>
                  <a:srgbClr val="231E1E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rgbClr val="231E1E"/>
                </a:solidFill>
                <a:effectLst/>
                <a:latin typeface="TimesNewRomanPSMT"/>
              </a:rPr>
              <a:t>планування</a:t>
            </a:r>
            <a:r>
              <a:rPr lang="ru-RU" sz="1800" dirty="0">
                <a:solidFill>
                  <a:srgbClr val="231E1E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rgbClr val="231E1E"/>
                </a:solidFill>
                <a:effectLst/>
                <a:latin typeface="TimesNewRomanPSMT"/>
              </a:rPr>
              <a:t>організування</a:t>
            </a:r>
            <a:r>
              <a:rPr lang="ru-RU" sz="1800" dirty="0">
                <a:solidFill>
                  <a:srgbClr val="231E1E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rgbClr val="231E1E"/>
                </a:solidFill>
                <a:effectLst/>
                <a:latin typeface="TimesNewRomanPSMT"/>
              </a:rPr>
              <a:t>мотивування</a:t>
            </a:r>
            <a:r>
              <a:rPr lang="ru-RU" sz="1800" dirty="0">
                <a:solidFill>
                  <a:srgbClr val="231E1E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rgbClr val="231E1E"/>
                </a:solidFill>
                <a:effectLst/>
                <a:latin typeface="TimesNewRomanPSMT"/>
              </a:rPr>
              <a:t>контролювання</a:t>
            </a:r>
            <a:r>
              <a:rPr lang="ru-RU" sz="1800" dirty="0">
                <a:solidFill>
                  <a:srgbClr val="231E1E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rgbClr val="231E1E"/>
                </a:solidFill>
                <a:effectLst/>
                <a:latin typeface="TimesNewRomanPSMT"/>
              </a:rPr>
              <a:t>регулювання</a:t>
            </a:r>
            <a:r>
              <a:rPr lang="ru-RU" sz="1800" dirty="0">
                <a:solidFill>
                  <a:srgbClr val="231E1E"/>
                </a:solidFill>
                <a:effectLst/>
                <a:latin typeface="TimesNewRomanPSMT"/>
              </a:rPr>
              <a:t>); </a:t>
            </a:r>
            <a:endParaRPr lang="ru-RU" dirty="0"/>
          </a:p>
          <a:p>
            <a:pPr algn="just"/>
            <a:r>
              <a:rPr lang="ru-RU" sz="1800" dirty="0">
                <a:solidFill>
                  <a:srgbClr val="231E1E"/>
                </a:solidFill>
                <a:effectLst/>
                <a:latin typeface="Wingdings" pitchFamily="2" charset="2"/>
              </a:rPr>
              <a:t> </a:t>
            </a:r>
            <a:r>
              <a:rPr lang="ru-RU" sz="1800" dirty="0" err="1">
                <a:solidFill>
                  <a:srgbClr val="231E1E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rgbClr val="231E1E"/>
                </a:solidFill>
                <a:effectLst/>
                <a:latin typeface="TimesNewRomanPSMT"/>
              </a:rPr>
              <a:t> результатом </a:t>
            </a:r>
            <a:r>
              <a:rPr lang="ru-RU" sz="1800" dirty="0" err="1">
                <a:solidFill>
                  <a:srgbClr val="231E1E"/>
                </a:solidFill>
                <a:effectLst/>
                <a:latin typeface="TimesNewRomanPSMT"/>
              </a:rPr>
              <a:t>управлінськоі</a:t>
            </a:r>
            <a:r>
              <a:rPr lang="ru-RU" sz="1800" dirty="0">
                <a:solidFill>
                  <a:srgbClr val="231E1E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rgbClr val="231E1E"/>
                </a:solidFill>
                <a:effectLst/>
                <a:latin typeface="TimesNewRomanPSMT"/>
              </a:rPr>
              <a:t>діяльності</a:t>
            </a:r>
            <a:r>
              <a:rPr lang="ru-RU" sz="1800" dirty="0">
                <a:solidFill>
                  <a:srgbClr val="231E1E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rgbClr val="231E1E"/>
                </a:solidFill>
                <a:effectLst/>
                <a:latin typeface="TimesNewRomanPSMT"/>
              </a:rPr>
              <a:t>керівноі</a:t>
            </a:r>
            <a:r>
              <a:rPr lang="ru-RU" sz="1800" dirty="0">
                <a:solidFill>
                  <a:srgbClr val="231E1E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rgbClr val="231E1E"/>
                </a:solidFill>
                <a:effectLst/>
                <a:latin typeface="TimesNewRomanPSMT"/>
              </a:rPr>
              <a:t>підсистеми</a:t>
            </a:r>
            <a:r>
              <a:rPr lang="ru-RU" sz="1800" dirty="0">
                <a:solidFill>
                  <a:srgbClr val="231E1E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rgbClr val="231E1E"/>
                </a:solidFill>
                <a:effectLst/>
                <a:latin typeface="TimesNewRomanPSMT"/>
              </a:rPr>
              <a:t>організаціі</a:t>
            </a:r>
            <a:r>
              <a:rPr lang="ru-RU" sz="1800" dirty="0">
                <a:solidFill>
                  <a:srgbClr val="231E1E"/>
                </a:solidFill>
                <a:effectLst/>
                <a:latin typeface="TimesNewRomanPSMT"/>
              </a:rPr>
              <a:t>̈ на кожному </a:t>
            </a:r>
            <a:r>
              <a:rPr lang="ru-RU" sz="1800" dirty="0" err="1">
                <a:solidFill>
                  <a:srgbClr val="231E1E"/>
                </a:solidFill>
                <a:effectLst/>
                <a:latin typeface="TimesNewRomanPSMT"/>
              </a:rPr>
              <a:t>рівні</a:t>
            </a:r>
            <a:r>
              <a:rPr lang="ru-RU" sz="1800" dirty="0">
                <a:solidFill>
                  <a:srgbClr val="231E1E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rgbClr val="231E1E"/>
                </a:solidFill>
                <a:effectLst/>
                <a:latin typeface="TimesNewRomanPSMT"/>
              </a:rPr>
              <a:t>управління</a:t>
            </a:r>
            <a:r>
              <a:rPr lang="ru-RU" sz="1800" dirty="0">
                <a:solidFill>
                  <a:srgbClr val="231E1E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rgbClr val="231E1E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rgbClr val="231E1E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rgbClr val="231E1E"/>
                </a:solidFill>
                <a:effectLst/>
                <a:latin typeface="TimesNewRomanPSMT"/>
              </a:rPr>
              <a:t>критичні</a:t>
            </a:r>
            <a:r>
              <a:rPr lang="ru-RU" sz="1800" dirty="0">
                <a:solidFill>
                  <a:srgbClr val="231E1E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rgbClr val="231E1E"/>
                </a:solidFill>
                <a:effectLst/>
                <a:latin typeface="TimesNewRomanPSMT"/>
              </a:rPr>
              <a:t>небажані</a:t>
            </a:r>
            <a:r>
              <a:rPr lang="ru-RU" sz="1800" dirty="0">
                <a:solidFill>
                  <a:srgbClr val="231E1E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rgbClr val="231E1E"/>
                </a:solidFill>
                <a:effectLst/>
                <a:latin typeface="TimesNewRomanPSMT"/>
              </a:rPr>
              <a:t>відхилення</a:t>
            </a:r>
            <a:r>
              <a:rPr lang="ru-RU" sz="1800" dirty="0">
                <a:solidFill>
                  <a:srgbClr val="231E1E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rgbClr val="231E1E"/>
                </a:solidFill>
                <a:effectLst/>
                <a:latin typeface="TimesNewRomanPSMT"/>
              </a:rPr>
              <a:t>пов’язані</a:t>
            </a:r>
            <a:r>
              <a:rPr lang="ru-RU" sz="1800" dirty="0">
                <a:solidFill>
                  <a:srgbClr val="231E1E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rgbClr val="231E1E"/>
                </a:solidFill>
                <a:effectLst/>
                <a:latin typeface="TimesNewRomanPSMT"/>
              </a:rPr>
              <a:t>різними</a:t>
            </a:r>
            <a:r>
              <a:rPr lang="ru-RU" sz="1800" dirty="0">
                <a:solidFill>
                  <a:srgbClr val="231E1E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rgbClr val="231E1E"/>
                </a:solidFill>
                <a:effectLst/>
                <a:latin typeface="TimesNewRomanPSMT"/>
              </a:rPr>
              <a:t>об’єктами</a:t>
            </a:r>
            <a:r>
              <a:rPr lang="ru-RU" sz="1800" dirty="0">
                <a:solidFill>
                  <a:srgbClr val="231E1E"/>
                </a:solidFill>
                <a:effectLst/>
                <a:latin typeface="TimesNewRomanPSMT"/>
              </a:rPr>
              <a:t>); </a:t>
            </a:r>
            <a:endParaRPr lang="ru-RU" dirty="0"/>
          </a:p>
          <a:p>
            <a:pPr algn="just"/>
            <a:r>
              <a:rPr lang="ru-RU" sz="1800" dirty="0">
                <a:solidFill>
                  <a:srgbClr val="231E1E"/>
                </a:solidFill>
                <a:effectLst/>
                <a:latin typeface="Wingdings" pitchFamily="2" charset="2"/>
              </a:rPr>
              <a:t> </a:t>
            </a:r>
            <a:r>
              <a:rPr lang="ru-RU" sz="1800" dirty="0" err="1">
                <a:solidFill>
                  <a:srgbClr val="231E1E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rgbClr val="231E1E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rgbClr val="231E1E"/>
                </a:solidFill>
                <a:effectLst/>
                <a:latin typeface="TimesNewRomanPSMT"/>
              </a:rPr>
              <a:t>альтернативнии</a:t>
            </a:r>
            <a:r>
              <a:rPr lang="ru-RU" sz="1800" dirty="0">
                <a:solidFill>
                  <a:srgbClr val="231E1E"/>
                </a:solidFill>
                <a:effectLst/>
                <a:latin typeface="TimesNewRomanPSMT"/>
              </a:rPr>
              <a:t>̆ характер, </a:t>
            </a:r>
            <a:r>
              <a:rPr lang="ru-RU" sz="1800" dirty="0" err="1">
                <a:solidFill>
                  <a:srgbClr val="231E1E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rgbClr val="231E1E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rgbClr val="231E1E"/>
                </a:solidFill>
                <a:effectLst/>
                <a:latin typeface="TimesNewRomanPSMT"/>
              </a:rPr>
              <a:t>розглядаються</a:t>
            </a:r>
            <a:r>
              <a:rPr lang="ru-RU" sz="1800" dirty="0">
                <a:solidFill>
                  <a:srgbClr val="231E1E"/>
                </a:solidFill>
                <a:effectLst/>
                <a:latin typeface="TimesNewRomanPSMT"/>
              </a:rPr>
              <a:t> як </a:t>
            </a:r>
            <a:r>
              <a:rPr lang="ru-RU" sz="1800" dirty="0" err="1">
                <a:solidFill>
                  <a:srgbClr val="231E1E"/>
                </a:solidFill>
                <a:effectLst/>
                <a:latin typeface="TimesNewRomanPSMT"/>
              </a:rPr>
              <a:t>потенційні</a:t>
            </a:r>
            <a:r>
              <a:rPr lang="ru-RU" sz="1800" dirty="0">
                <a:solidFill>
                  <a:srgbClr val="231E1E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rgbClr val="231E1E"/>
                </a:solidFill>
                <a:effectLst/>
                <a:latin typeface="TimesNewRomanPSMT"/>
              </a:rPr>
              <a:t>способи</a:t>
            </a:r>
            <a:r>
              <a:rPr lang="ru-RU" sz="1800" dirty="0">
                <a:solidFill>
                  <a:srgbClr val="231E1E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rgbClr val="231E1E"/>
                </a:solidFill>
                <a:effectLst/>
                <a:latin typeface="TimesNewRomanPSMT"/>
              </a:rPr>
              <a:t>прийоми</a:t>
            </a:r>
            <a:r>
              <a:rPr lang="ru-RU" sz="1800" dirty="0">
                <a:solidFill>
                  <a:srgbClr val="231E1E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rgbClr val="231E1E"/>
                </a:solidFill>
                <a:effectLst/>
                <a:latin typeface="TimesNewRomanPSMT"/>
              </a:rPr>
              <a:t>впливу</a:t>
            </a:r>
            <a:r>
              <a:rPr lang="ru-RU" sz="1800" dirty="0">
                <a:solidFill>
                  <a:srgbClr val="231E1E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rgbClr val="231E1E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rgbClr val="231E1E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rgbClr val="231E1E"/>
                </a:solidFill>
                <a:effectLst/>
                <a:latin typeface="TimesNewRomanPSMT"/>
              </a:rPr>
              <a:t>направлені</a:t>
            </a:r>
            <a:r>
              <a:rPr lang="ru-RU" sz="1800" dirty="0">
                <a:solidFill>
                  <a:srgbClr val="231E1E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rgbClr val="231E1E"/>
                </a:solidFill>
                <a:effectLst/>
                <a:latin typeface="TimesNewRomanPSMT"/>
              </a:rPr>
              <a:t>усунення</a:t>
            </a:r>
            <a:r>
              <a:rPr lang="ru-RU" sz="1800" dirty="0">
                <a:solidFill>
                  <a:srgbClr val="231E1E"/>
                </a:solidFill>
                <a:effectLst/>
                <a:latin typeface="TimesNewRomanPSMT"/>
              </a:rPr>
              <a:t> критично </a:t>
            </a:r>
            <a:r>
              <a:rPr lang="ru-RU" sz="1800" dirty="0" err="1">
                <a:solidFill>
                  <a:srgbClr val="231E1E"/>
                </a:solidFill>
                <a:effectLst/>
                <a:latin typeface="TimesNewRomanPSMT"/>
              </a:rPr>
              <a:t>небажаних</a:t>
            </a:r>
            <a:r>
              <a:rPr lang="ru-RU" sz="1800" dirty="0">
                <a:solidFill>
                  <a:srgbClr val="231E1E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rgbClr val="231E1E"/>
                </a:solidFill>
                <a:effectLst/>
                <a:latin typeface="TimesNewRomanPSMT"/>
              </a:rPr>
              <a:t>відхилень</a:t>
            </a:r>
            <a:r>
              <a:rPr lang="ru-RU" sz="1800" dirty="0">
                <a:solidFill>
                  <a:srgbClr val="231E1E"/>
                </a:solidFill>
                <a:effectLst/>
                <a:latin typeface="TimesNewRomanPSMT"/>
              </a:rPr>
              <a:t>; </a:t>
            </a:r>
            <a:endParaRPr lang="ru-RU" dirty="0"/>
          </a:p>
          <a:p>
            <a:pPr algn="just"/>
            <a:r>
              <a:rPr lang="ru-RU" sz="1800" dirty="0">
                <a:solidFill>
                  <a:srgbClr val="231E1E"/>
                </a:solidFill>
                <a:effectLst/>
                <a:latin typeface="Wingdings" pitchFamily="2" charset="2"/>
              </a:rPr>
              <a:t> </a:t>
            </a:r>
            <a:r>
              <a:rPr lang="ru-RU" sz="1800" dirty="0" err="1">
                <a:solidFill>
                  <a:srgbClr val="231E1E"/>
                </a:solidFill>
                <a:effectLst/>
                <a:latin typeface="TimesNewRomanPSMT"/>
              </a:rPr>
              <a:t>дають</a:t>
            </a:r>
            <a:r>
              <a:rPr lang="ru-RU" sz="1800" dirty="0">
                <a:solidFill>
                  <a:srgbClr val="231E1E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rgbClr val="231E1E"/>
                </a:solidFill>
                <a:effectLst/>
                <a:latin typeface="TimesNewRomanPSMT"/>
              </a:rPr>
              <a:t>можливість</a:t>
            </a:r>
            <a:r>
              <a:rPr lang="ru-RU" sz="1800" dirty="0">
                <a:solidFill>
                  <a:srgbClr val="231E1E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rgbClr val="231E1E"/>
                </a:solidFill>
                <a:effectLst/>
                <a:latin typeface="TimesNewRomanPSMT"/>
              </a:rPr>
              <a:t>сформулювати</a:t>
            </a:r>
            <a:r>
              <a:rPr lang="ru-RU" sz="1800" dirty="0">
                <a:solidFill>
                  <a:srgbClr val="231E1E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rgbClr val="231E1E"/>
                </a:solidFill>
                <a:effectLst/>
                <a:latin typeface="TimesNewRomanPSMT"/>
              </a:rPr>
              <a:t>інформаційну</a:t>
            </a:r>
            <a:r>
              <a:rPr lang="ru-RU" sz="1800" dirty="0">
                <a:solidFill>
                  <a:srgbClr val="231E1E"/>
                </a:solidFill>
                <a:effectLst/>
                <a:latin typeface="TimesNewRomanPSMT"/>
              </a:rPr>
              <a:t> базу для </a:t>
            </a:r>
            <a:r>
              <a:rPr lang="ru-RU" sz="1800" dirty="0" err="1">
                <a:solidFill>
                  <a:srgbClr val="231E1E"/>
                </a:solidFill>
                <a:effectLst/>
                <a:latin typeface="TimesNewRomanPSMT"/>
              </a:rPr>
              <a:t>управлінських</a:t>
            </a:r>
            <a:r>
              <a:rPr lang="ru-RU" sz="1800" dirty="0">
                <a:solidFill>
                  <a:srgbClr val="231E1E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rgbClr val="231E1E"/>
                </a:solidFill>
                <a:effectLst/>
                <a:latin typeface="TimesNewRomanPSMT"/>
              </a:rPr>
              <a:t>рішень</a:t>
            </a:r>
            <a:r>
              <a:rPr lang="ru-RU" sz="1800" dirty="0">
                <a:solidFill>
                  <a:srgbClr val="231E1E"/>
                </a:solidFill>
                <a:effectLst/>
                <a:latin typeface="TimesNewRomanPSMT"/>
              </a:rPr>
              <a:t> в межах </a:t>
            </a:r>
            <a:r>
              <a:rPr lang="ru-RU" sz="1800" dirty="0" err="1">
                <a:solidFill>
                  <a:srgbClr val="231E1E"/>
                </a:solidFill>
                <a:effectLst/>
                <a:latin typeface="TimesNewRomanPSMT"/>
              </a:rPr>
              <a:t>стрес</a:t>
            </a:r>
            <a:r>
              <a:rPr lang="ru-RU" sz="1800" dirty="0">
                <a:solidFill>
                  <a:srgbClr val="231E1E"/>
                </a:solidFill>
                <a:effectLst/>
                <a:latin typeface="TimesNewRomanPSMT"/>
              </a:rPr>
              <a:t>-менеджменту. </a:t>
            </a:r>
            <a:endParaRPr lang="ru-RU" dirty="0"/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методу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стрес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низки таких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про проблему,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491015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477BACF-CC63-582F-8443-9544590CD5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843" y="282222"/>
            <a:ext cx="11390490" cy="6333067"/>
          </a:xfrm>
        </p:spPr>
        <p:txBody>
          <a:bodyPr>
            <a:normAutofit/>
          </a:bodyPr>
          <a:lstStyle/>
          <a:p>
            <a:endParaRPr lang="ru-RU" sz="1800" dirty="0">
              <a:solidFill>
                <a:schemeClr val="tx1"/>
              </a:solidFill>
              <a:effectLst/>
              <a:latin typeface="TimesNewRomanPSMT"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стрес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класифікувати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нижченаведеними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1. За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характером: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(нова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калькуляція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кошторис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бюджет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якісні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вказівки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накази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моральні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стимули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охоплюють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плату,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преміі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доплати, надбавки,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компенсаційні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пакети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дивіденди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дарунки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конструкторських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нарад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зустрічеи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конструкторські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схеми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приладів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пристроїв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креслеників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моделеи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̆),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соціально-психологічні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подяки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грамоти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розміщення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світлини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дошці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похвали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зборах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трудового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ухвалення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коучинг, престижна посада,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оздоровлення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дозвілля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правила,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прямого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накази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192617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EBA2880-0169-1336-053D-755449E0F2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304799"/>
            <a:ext cx="10792178" cy="6344357"/>
          </a:xfrm>
        </p:spPr>
        <p:txBody>
          <a:bodyPr>
            <a:normAutofit lnSpcReduction="1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непрямого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подяки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пакети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компенсаційні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виплати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сумісністю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̈: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разового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(наказ по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оголошення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догани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кошторис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нового проекту),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періодичного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плата,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штатнии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розпис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надходження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платежів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рівнем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новизни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стандартні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використовувались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подолання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небажаних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відхилень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нестандартні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застосовувались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особистісними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груповими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стресами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6.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безконфліктні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компромісні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рівнем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сформовані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інституційному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сформовані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управлінському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сформовані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технологічному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829193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0471F4E-58E5-9976-7CE6-A32A376F2D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8667" y="417689"/>
            <a:ext cx="10735733" cy="6028267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За способом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інтуїтивні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відчуття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усунення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засновані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суб’єктивних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судженнях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думки, 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ретельнии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діагностика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  <a:latin typeface="TimesNewRomanPSMT"/>
              </a:rPr>
              <a:t>9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За способом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врахування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інтересів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працівників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 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матеріальним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враховують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майнові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інтереси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працівників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),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 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владним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націлені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впорядкування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функціи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обов’язків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прав 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працівників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регламентацію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нормування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їхньоі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),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 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моральним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спрямовані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соціальну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персоналу).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986450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9595997-913A-B2DA-2E5C-F103F6298C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533" y="395111"/>
            <a:ext cx="10803467" cy="6175022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ru-RU" sz="1800" b="1" dirty="0">
                <a:effectLst/>
                <a:latin typeface="TimesNewRomanPS"/>
              </a:rPr>
              <a:t>5 </a:t>
            </a:r>
            <a:r>
              <a:rPr lang="ru-RU" sz="1800" b="1" dirty="0" err="1">
                <a:effectLst/>
                <a:latin typeface="TimesNewRomanPS"/>
              </a:rPr>
              <a:t>Управління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стресами</a:t>
            </a:r>
            <a:r>
              <a:rPr lang="ru-RU" sz="1800" b="1" dirty="0">
                <a:effectLst/>
                <a:latin typeface="TimesNewRomanPS"/>
              </a:rPr>
              <a:t> </a:t>
            </a:r>
            <a:endParaRPr lang="ru-RU" dirty="0">
              <a:effectLst/>
            </a:endParaRPr>
          </a:p>
          <a:p>
            <a:pPr algn="just">
              <a:buFont typeface="+mj-lt"/>
              <a:buAutoNum type="arabicPeriod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Сьогодні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велика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кількість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безпечних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способів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допомагають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стресами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Управляти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означає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впливати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контролювати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змінювати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бажаному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напрямку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».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Розрізняють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фізичні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емоційні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інтелектуальні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духовні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способи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керування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стресом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  <a:highlight>
                <a:srgbClr val="FFFF00"/>
              </a:highlight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Фізичні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способи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керування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стресом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Фізичні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вправи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допомагають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майже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відразу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Фізична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щодня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 20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хвилин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значно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покращити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самопочуття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Обирайте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Вам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вподоби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біг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танці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фітнес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рухливі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ігри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свіжому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повітрі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(футбол,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волейбол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теніс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бадмінтон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Раціональне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харчування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Люди,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перебувають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хронічного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стресу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часто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зловживають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солодощами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допомагає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підтримувати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рівень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цукру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компенсаціі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ослабленоі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стресом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функціі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гормонів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Однак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набагато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корисніше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овочі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містяться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подолання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стресу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вітаміни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мінерали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Відпочинок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і сон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Першим симптомом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стресового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перевантаження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порушення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сну: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ввечері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заснути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вночі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прокидається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вранці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почувається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знесиленою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означає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біологічнии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годинник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зламався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».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відновлення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близько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трьох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тижнів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Щовечора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треба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лягати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один і той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час. Перед сном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прогулятися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провітрити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кімнату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прийняти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теплу ванну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душ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випити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склянку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трав’яного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молока з медом.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808648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FBCA83B-BF2F-CABE-D114-FCD2950603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711" y="349956"/>
            <a:ext cx="10735733" cy="5994399"/>
          </a:xfrm>
        </p:spPr>
        <p:txBody>
          <a:bodyPr/>
          <a:lstStyle/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Емоційні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способи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керування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стресом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Стрес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проговорити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висловити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словами,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розповісти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 них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близькіи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другові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подрузі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батькам, психологу. Проблема, обговорена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кілька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разів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поступово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зітреться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записати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думки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блокноті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Викладені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папір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втрачають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руйнівні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властивості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заспокоїти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емоціі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варто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відволіктися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них.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Допомагають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заспокійлива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музика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ігри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дітьми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тваринами,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відпочинок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природі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релаксацію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Інтелектуальні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способи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керування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стресом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часу –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ефективнии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засіб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профілактики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стресів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Організована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робить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набагато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ніж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та, яка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діє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хаотично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хапається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відразу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кілька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справ.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Замість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того,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перемкнутися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»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однієі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іншу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краще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скласти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список того,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хотілося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б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пріоритетністю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,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поступово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викреслювати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те,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зроблено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Найважливіші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термінові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зі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списку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виконувати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в першу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чергу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.</a:t>
            </a: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Позитивне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мислення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послаблює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емоційне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напруження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допомагає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знайти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ефективне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рішення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діяти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відповідно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обставин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Узагальнена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формула позитивного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мислення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звучить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приблизно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так: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Було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б добре,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якби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ми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завжди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отримували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те,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хочемо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Ми робимо 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все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можливе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Однак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попри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наші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зусилля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виконуються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ми,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зазвичаи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відчуваємо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розчарування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але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впадаємо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відчаи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̆,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панікуємо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зневажаємо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себе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̆».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074514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E74BA96-6FDA-5436-C0C7-6E0F05B1DB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556" y="372533"/>
            <a:ext cx="10950222" cy="6096000"/>
          </a:xfrm>
        </p:spPr>
        <p:txBody>
          <a:bodyPr/>
          <a:lstStyle/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Духовні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способи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керування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стресом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Кожна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прагне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знайти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своє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призначення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замислюється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над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сенсом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проблемами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справедливості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думки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посилювати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стрес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хто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усвідомив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своє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призначення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вірять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безсмертя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душі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простіше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переживають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період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духовного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становлення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Їм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легше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заспокоїтися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пережитих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випробувань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трагічних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подіи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важких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захворювань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навіть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смерті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близьких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Стикаючись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стресом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ми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сприймаємо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кожну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задачу як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смерті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та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встигаємо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зрозуміти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дійсно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вона зараз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важлива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легкии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спосіб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вирішити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. Тому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головнии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̆ крок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із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замкнутого кола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постійних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стресів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навчитися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дистанціюватися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стресу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дивитися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ситуацію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різних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боків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спокійно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без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суттєвих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переживань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.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проблеми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вимагають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термінового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вирішення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.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потребують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Вашоі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участі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Привчайте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себе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ставити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проблеми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на друге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місце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Ваших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бажань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. 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розглянемо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основні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рекомендаціі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дозволяють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стресостійким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легше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долати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стресові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ситуаціі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̈. </a:t>
            </a:r>
            <a:endParaRPr lang="ru-RU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1.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Складіть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список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своїх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бажань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Чим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завжди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хотіли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зайнятися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але до сих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пір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відкладали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?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Візьміть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правило регулярно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втілювати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кожне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раз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місяць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 квартал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півроку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Сходіть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концерт,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майстер-клас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малювання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екскурсію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давно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мріяли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Так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наповните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задоволенням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одна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головних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протиотрут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стресу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228184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19051F5-6081-9329-793B-09D22198C6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289" y="598311"/>
            <a:ext cx="10769600" cy="5791200"/>
          </a:xfrm>
        </p:spPr>
        <p:txBody>
          <a:bodyPr/>
          <a:lstStyle/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2.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Техніки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медитаціі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допомагають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усвідомити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присутність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тут і зараз,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конкретнии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день і в конкретному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Усвідомленість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контроль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свідомістю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уважно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ставитися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себе і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відбувається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навколо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хвилини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особливо сильного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стресу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спробуйте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зосередитися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диханні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спокійно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спостерігати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за думками,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приходять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 голову.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Намагайтеся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оцінку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назву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кожніи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спливаючіи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думці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: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моє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занепокоєння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»,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те, про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шкодую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».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Уявіть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негативні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думки – хмари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небі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зникають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кожним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Вашим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усвідомленим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видихом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розчищаючи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перед Вами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блакитне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безкрає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небо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можливостеи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̆. Чим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частіше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очищаєте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свіи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розум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кружляючих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тупикових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думок,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звільняєте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простору 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конструктивноі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творчості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3.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Задумайтесь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про правила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підпорядкували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засновані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?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змушує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думати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втратите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роботу, допустивши одну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помилку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кохании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кине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Вас,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схуднете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?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стоїть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Вашим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постійним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прагненням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ідеалу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?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i="1" dirty="0">
                <a:solidFill>
                  <a:schemeClr val="tx1"/>
                </a:solidFill>
                <a:effectLst/>
                <a:latin typeface="TimesNewRomanPSMT"/>
              </a:rPr>
              <a:t>4. 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Не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беріть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на себе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занадто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багато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Вантаж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дрібних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турбот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виявитися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нестерпним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одного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спільно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впоратися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ним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набагато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легше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Залучайте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домашніх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справ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близьких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погуляти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собакою,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сходити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хлібом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винести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сміття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силу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дітям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5.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Використовуйте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перфекціонізм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собі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благо.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навчилися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чудово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день?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ж,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заплануйте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час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відпочинку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Тверезо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оцінюйте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серйозно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ставитеся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потреб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здоров’ю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Пам’ятайте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набагато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простіше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попередити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стрес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справлятися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наслідками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398416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60601F5-C8A7-E8FB-790F-33A0E8088D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533" y="485422"/>
            <a:ext cx="10859911" cy="5983111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6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Вимикайте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всі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електронні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пристроі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̈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(телефон,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комп’ютер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), коли приходите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додому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Відпочиньте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робочоі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суєти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невідкладних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справ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вирушайте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перед сном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прогулянку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близькими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подихати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свіжим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повітрям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звільнитися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стресу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прекрасна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провести час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близькии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обмінятися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новинами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підтримати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один одного.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7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Якщо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Ви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займаєтеся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спортом,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відмовтеся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від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тренувань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знос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не любитель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фітнесу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один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найдієвіших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способів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нейтралізаціі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стресів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Розподіляйте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навантаження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заряджали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енергією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не забирали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життєві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чергуйте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хвилину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інтенсивноі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ходьби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трьома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хвилинами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спокійного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крокування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і так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протягом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півгодини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8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Протягом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робочого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дня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робіть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кілька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пауз: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закрийте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очі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декілька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хвилин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помедитируйте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вийдіть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коротку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прогулянку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послухайте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музику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розслабляє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Ви не можете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усунути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причини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стресу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постарайтеся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організувати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свіи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день так,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стрес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принаймні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накопичувався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9.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Вивчіть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межі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Ви в силах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знаходиться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межею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Ваших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можливостеи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̆; </a:t>
            </a:r>
            <a:r>
              <a:rPr lang="en-US" sz="1800" dirty="0">
                <a:solidFill>
                  <a:schemeClr val="tx1"/>
                </a:solidFill>
                <a:effectLst/>
                <a:latin typeface="TimesNewRomanPSMT"/>
              </a:rPr>
              <a:t>c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доручень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можете на себе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взяти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відмовитися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Іноді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провести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межу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вкраи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складно.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старіючі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батьки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потребують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допомоги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виражатися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?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Орієнтуйтеся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внутрішніи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голос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пам’ятайте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зможете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допомогти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нікому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вдома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впливом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стресу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доведете себе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виснаження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10. Ми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маємо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право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говорити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».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маємо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право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втому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нудьгу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роздратування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Сконцентруйтеся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на тому,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зробили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а не на тому,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чого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встигли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–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забувайте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відзначати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успіхи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навіть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найнезначніші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фундаменті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будується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Ваша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самооцінка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захищати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себе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стресів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13489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673FDE0C-CA0F-9555-82C8-9F054A242C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51874" y="271463"/>
            <a:ext cx="8496164" cy="607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96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DB442B8F-7985-94BE-6BFE-8EB03DE6E52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40681" y="719931"/>
            <a:ext cx="8775700" cy="5321300"/>
          </a:xfrm>
        </p:spPr>
      </p:pic>
    </p:spTree>
    <p:extLst>
      <p:ext uri="{BB962C8B-B14F-4D97-AF65-F5344CB8AC3E}">
        <p14:creationId xmlns:p14="http://schemas.microsoft.com/office/powerpoint/2010/main" val="20427549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64240C5F-4B53-BDC8-2358-7D1D727D9E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3511" y="462844"/>
            <a:ext cx="9843327" cy="5507744"/>
          </a:xfrm>
        </p:spPr>
      </p:pic>
    </p:spTree>
    <p:extLst>
      <p:ext uri="{BB962C8B-B14F-4D97-AF65-F5344CB8AC3E}">
        <p14:creationId xmlns:p14="http://schemas.microsoft.com/office/powerpoint/2010/main" val="342145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AEC03FD-77FD-FF96-5D2D-193F535256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867" y="395111"/>
            <a:ext cx="10972800" cy="5971822"/>
          </a:xfrm>
        </p:spPr>
        <p:txBody>
          <a:bodyPr/>
          <a:lstStyle/>
          <a:p>
            <a:pPr algn="just"/>
            <a:r>
              <a:rPr lang="ru-RU" sz="24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4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стрес</a:t>
            </a:r>
            <a:r>
              <a:rPr lang="ru-RU" sz="24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sz="24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велика </a:t>
            </a:r>
            <a:r>
              <a:rPr lang="ru-RU" sz="24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4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24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Як правило, </a:t>
            </a:r>
            <a:r>
              <a:rPr lang="ru-RU" sz="24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24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прийнято</a:t>
            </a:r>
            <a:r>
              <a:rPr lang="ru-RU" sz="24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поділяти</a:t>
            </a:r>
            <a:r>
              <a:rPr lang="ru-RU" sz="24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на: </a:t>
            </a:r>
            <a:r>
              <a:rPr lang="ru-RU" sz="24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фізіологічні</a:t>
            </a:r>
            <a:r>
              <a:rPr lang="ru-RU" sz="24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біль</a:t>
            </a:r>
            <a:r>
              <a:rPr lang="ru-RU" sz="24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голод, </a:t>
            </a:r>
            <a:r>
              <a:rPr lang="ru-RU" sz="24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спрага</a:t>
            </a:r>
            <a:r>
              <a:rPr lang="ru-RU" sz="24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тиск</a:t>
            </a:r>
            <a:r>
              <a:rPr lang="ru-RU" sz="24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4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lang="ru-RU" sz="24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психологічні</a:t>
            </a:r>
            <a:r>
              <a:rPr lang="ru-RU" sz="24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емоційні</a:t>
            </a:r>
            <a:r>
              <a:rPr lang="ru-RU" sz="24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інф</a:t>
            </a:r>
            <a:r>
              <a:rPr lang="ru-RU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ормаціи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̆ні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Американськии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психолог Абрахам Маслоу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розробив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піраміду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потреб, яка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семи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рівнів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потреб: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фізіологічні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безпекові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належність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певноі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соціальноі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потреба у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повазі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пізнавальні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естетичні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й потреба у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самовираження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(рис. 8.1). Суть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цієі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піраміди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зводиться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того,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перебуває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стресовому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стані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будуть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задоволені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первинні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(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поїсти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поспати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зігрітися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відчути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безепеку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будуть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задоволенні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первинні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– про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реалізацію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вищого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думати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буде.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36993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7FDA521A-C77E-7EF4-2AE0-DB7A18BA0F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33336" y="417513"/>
            <a:ext cx="8245952" cy="5870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5179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C0795A1-E7B3-F08F-BEEB-B3B3AFC832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555" y="508000"/>
            <a:ext cx="11017955" cy="6073421"/>
          </a:xfrm>
        </p:spPr>
        <p:txBody>
          <a:bodyPr/>
          <a:lstStyle/>
          <a:p>
            <a:r>
              <a:rPr lang="ru-RU" sz="1800" dirty="0" err="1">
                <a:effectLst/>
                <a:latin typeface="TimesNewRomanPSMT"/>
              </a:rPr>
              <a:t>Відповідно</a:t>
            </a:r>
            <a:r>
              <a:rPr lang="ru-RU" sz="1800" dirty="0">
                <a:effectLst/>
                <a:latin typeface="TimesNewRomanPSMT"/>
              </a:rPr>
              <a:t> до </a:t>
            </a:r>
            <a:r>
              <a:rPr lang="ru-RU" sz="1800" dirty="0" err="1">
                <a:effectLst/>
                <a:latin typeface="TimesNewRomanPSMT"/>
              </a:rPr>
              <a:t>кожноі</a:t>
            </a:r>
            <a:r>
              <a:rPr lang="ru-RU" sz="1800" dirty="0">
                <a:effectLst/>
                <a:latin typeface="TimesNewRomanPSMT"/>
              </a:rPr>
              <a:t>̈ </a:t>
            </a:r>
            <a:r>
              <a:rPr lang="ru-RU" sz="1800" dirty="0" err="1">
                <a:effectLst/>
                <a:latin typeface="TimesNewRomanPSMT"/>
              </a:rPr>
              <a:t>групи</a:t>
            </a:r>
            <a:r>
              <a:rPr lang="ru-RU" sz="1800" dirty="0">
                <a:effectLst/>
                <a:latin typeface="TimesNewRomanPSMT"/>
              </a:rPr>
              <a:t> потреб </a:t>
            </a:r>
            <a:r>
              <a:rPr lang="ru-RU" sz="1800" dirty="0" err="1">
                <a:effectLst/>
                <a:latin typeface="TimesNewRomanPSMT"/>
              </a:rPr>
              <a:t>можна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виділити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стресові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фактори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які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виникають</a:t>
            </a:r>
            <a:r>
              <a:rPr lang="ru-RU" sz="1800" dirty="0">
                <a:effectLst/>
                <a:latin typeface="TimesNewRomanPSMT"/>
              </a:rPr>
              <a:t> на кожному </a:t>
            </a:r>
            <a:r>
              <a:rPr lang="ru-RU" sz="1800" dirty="0" err="1">
                <a:effectLst/>
                <a:latin typeface="TimesNewRomanPSMT"/>
              </a:rPr>
              <a:t>етапі</a:t>
            </a:r>
            <a:r>
              <a:rPr lang="ru-RU" sz="1800" dirty="0">
                <a:effectLst/>
                <a:latin typeface="TimesNewRomanPSMT"/>
              </a:rPr>
              <a:t> (</a:t>
            </a:r>
            <a:r>
              <a:rPr lang="ru-RU" sz="1800" dirty="0" err="1">
                <a:effectLst/>
                <a:latin typeface="TimesNewRomanPSMT"/>
              </a:rPr>
              <a:t>таблиця</a:t>
            </a:r>
            <a:r>
              <a:rPr lang="ru-RU" sz="1800" dirty="0">
                <a:effectLst/>
                <a:latin typeface="TimesNewRomanPSMT"/>
              </a:rPr>
              <a:t> 8.2). </a:t>
            </a:r>
            <a:endParaRPr lang="ru-RU" dirty="0"/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1ECBCE2-EF15-394B-E212-0098E3D7B3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6000" y="1425939"/>
            <a:ext cx="9514096" cy="4557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6171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328E030-646B-5D89-74D7-0C666FC814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444" y="564445"/>
            <a:ext cx="11040534" cy="6208888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стрес-фактори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поділяють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стрес-факторів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віднести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кар’рного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розвинута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культура,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графік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відпустка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перерви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медичне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оздоровлення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відпочинку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клімат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взаємовідносини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атмосфера,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справедливість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моральних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норм;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3)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професіоналізм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займаніи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посаді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̈;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чітке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і задач,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обов’зків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система контролю, стиль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авторитарнии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ліберальнии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демократичнии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̆), система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застарілих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некваліфіковании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персонал,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сировинних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надлишок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стрес-факторів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віднести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інфляція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неконкурентоспроможна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податків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коливання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курсу валют,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низька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платоспроможність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тарифи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оренду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90866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520</TotalTime>
  <Words>4454</Words>
  <Application>Microsoft Macintosh PowerPoint</Application>
  <PresentationFormat>Широкоэкранный</PresentationFormat>
  <Paragraphs>127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7" baseType="lpstr">
      <vt:lpstr>Arial</vt:lpstr>
      <vt:lpstr>Times New Roman</vt:lpstr>
      <vt:lpstr>TimesNewRomanPS</vt:lpstr>
      <vt:lpstr>TimesNewRomanPSMT</vt:lpstr>
      <vt:lpstr>Trebuchet MS</vt:lpstr>
      <vt:lpstr>Wingdings</vt:lpstr>
      <vt:lpstr>Wingdings 3</vt:lpstr>
      <vt:lpstr>Facet</vt:lpstr>
      <vt:lpstr>СТРЕС-МЕНЕДЖМЕНТ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СТРЕС-МЕНЕДЖМЕНТ  </dc:title>
  <dc:creator>Александр Ткачук</dc:creator>
  <cp:lastModifiedBy>Александр Ткачук</cp:lastModifiedBy>
  <cp:revision>25</cp:revision>
  <dcterms:created xsi:type="dcterms:W3CDTF">2024-03-31T17:22:39Z</dcterms:created>
  <dcterms:modified xsi:type="dcterms:W3CDTF">2025-03-27T10:58:11Z</dcterms:modified>
</cp:coreProperties>
</file>