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5846"/>
  </p:normalViewPr>
  <p:slideViewPr>
    <p:cSldViewPr snapToGrid="0" snapToObjects="1">
      <p:cViewPr varScale="1">
        <p:scale>
          <a:sx n="112" d="100"/>
          <a:sy n="112" d="100"/>
        </p:scale>
        <p:origin x="57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5/12/22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5/12/22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5/12/22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5/12/22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5/12/22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5/12/22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5/12/22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5/12/22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5/12/22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5/12/22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5/12/22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5/12/22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CD96BD-EC17-6278-635B-81D68B6B9E4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Бенчмаркінг: визначення та практика використання в бізнес-моделюванні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F16BF6D-051A-B443-8EC5-DB4445C0EF1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ru-UA" dirty="0"/>
              <a:t>Лекція 8</a:t>
            </a:r>
          </a:p>
        </p:txBody>
      </p:sp>
    </p:spTree>
    <p:extLst>
      <p:ext uri="{BB962C8B-B14F-4D97-AF65-F5344CB8AC3E}">
        <p14:creationId xmlns:p14="http://schemas.microsoft.com/office/powerpoint/2010/main" val="260929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8B3610FD-8203-031F-4EE4-D73C071B52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02394" y="206375"/>
            <a:ext cx="7344349" cy="5519738"/>
          </a:xfrm>
        </p:spPr>
      </p:pic>
    </p:spTree>
    <p:extLst>
      <p:ext uri="{BB962C8B-B14F-4D97-AF65-F5344CB8AC3E}">
        <p14:creationId xmlns:p14="http://schemas.microsoft.com/office/powerpoint/2010/main" val="40785655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A2FD3731-122C-0C68-15DC-0034E03195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0228886"/>
              </p:ext>
            </p:extLst>
          </p:nvPr>
        </p:nvGraphicFramePr>
        <p:xfrm>
          <a:off x="365760" y="217170"/>
          <a:ext cx="10545921" cy="4948874"/>
        </p:xfrm>
        <a:graphic>
          <a:graphicData uri="http://schemas.openxmlformats.org/drawingml/2006/table">
            <a:tbl>
              <a:tblPr/>
              <a:tblGrid>
                <a:gridCol w="10545921">
                  <a:extLst>
                    <a:ext uri="{9D8B030D-6E8A-4147-A177-3AD203B41FA5}">
                      <a16:colId xmlns:a16="http://schemas.microsoft.com/office/drawing/2014/main" val="580766097"/>
                    </a:ext>
                  </a:extLst>
                </a:gridCol>
              </a:tblGrid>
              <a:tr h="403990">
                <a:tc>
                  <a:txBody>
                    <a:bodyPr/>
                    <a:lstStyle/>
                    <a:p>
                      <a:endParaRPr lang="ru-UA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1064687"/>
                  </a:ext>
                </a:extLst>
              </a:tr>
              <a:tr h="908976"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  <a:latin typeface="TimesNewRoman"/>
                        </a:rPr>
                        <a:t>Виділяють такі основні принципи бенчмаркінгу: </a:t>
                      </a:r>
                      <a:endParaRPr lang="ru-RU">
                        <a:effectLst/>
                      </a:endParaRPr>
                    </a:p>
                    <a:p>
                      <a:r>
                        <a:rPr lang="ru-RU" sz="1200">
                          <a:effectLst/>
                          <a:latin typeface="TimesNewRoman"/>
                        </a:rPr>
                        <a:t>— </a:t>
                      </a:r>
                      <a:r>
                        <a:rPr lang="ru-RU" sz="1200">
                          <a:effectLst/>
                          <a:latin typeface="TimesNewRoman,Italic"/>
                        </a:rPr>
                        <a:t>взаємність. </a:t>
                      </a:r>
                      <a:r>
                        <a:rPr lang="ru-RU" sz="1200">
                          <a:effectLst/>
                          <a:latin typeface="TimesNewRoman"/>
                        </a:rPr>
                        <a:t>Бенчмаркінг є діяльністю, базованою на взаєм- них і добровільних відносинах, згоді й обміні даними, що забез- печують «виграшну» ситуацію для обох сторін. Але взаємність не буває сліпою. Спочатку необхідно погодити межі діапазону необхідної інформації, порядок обміну даними, логіку проведен- </a:t>
                      </a:r>
                      <a:endParaRPr lang="ru-RU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6356863"/>
                  </a:ext>
                </a:extLst>
              </a:tr>
              <a:tr h="706982"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  <a:latin typeface="TimesNewRoman"/>
                        </a:rPr>
                        <a:t>ня дослідження. У бенчмаркінговому альянсі будь-який партнер повинен мати гарантії щодо поведінки інших, і тільки дотриман- ня правил гри всіма учасниками гарантує позитивний результат. Усе має бути заздалегідь встановлено і погоджено; </a:t>
                      </a:r>
                      <a:endParaRPr lang="ru-RU">
                        <a:effectLst/>
                      </a:endParaRPr>
                    </a:p>
                    <a:p>
                      <a:r>
                        <a:rPr lang="ru-RU" sz="1200">
                          <a:effectLst/>
                          <a:latin typeface="TimesNewRoman"/>
                        </a:rPr>
                        <a:t>— </a:t>
                      </a:r>
                      <a:r>
                        <a:rPr lang="ru-RU" sz="1200">
                          <a:effectLst/>
                          <a:latin typeface="TimesNewRoman,Italic"/>
                        </a:rPr>
                        <a:t>аналогія. </a:t>
                      </a:r>
                      <a:r>
                        <a:rPr lang="ru-RU" sz="1200">
                          <a:effectLst/>
                          <a:latin typeface="TimesNewRoman"/>
                        </a:rPr>
                        <a:t>Оперативні процеси партнерів повинні бути схо- жими. Може бути оцінений будь-який процес, але при цьому має </a:t>
                      </a:r>
                      <a:endParaRPr lang="ru-RU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2069719"/>
                  </a:ext>
                </a:extLst>
              </a:tr>
              <a:tr h="706982"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  <a:latin typeface="TimesNewRoman"/>
                        </a:rPr>
                        <a:t>бути можливість здійснення його в культурному, структурному і підприємницькому контексті свого підприємства. Аналогія про- цесів і встановлення критеріїв добору партнерів по бенчмаркінгу є тим аспектом, від чого залежить успіх діяльності; </a:t>
                      </a:r>
                      <a:endParaRPr lang="ru-RU">
                        <a:effectLst/>
                      </a:endParaRPr>
                    </a:p>
                    <a:p>
                      <a:r>
                        <a:rPr lang="ru-RU" sz="1200">
                          <a:effectLst/>
                          <a:latin typeface="TimesNewRoman"/>
                        </a:rPr>
                        <a:t>— </a:t>
                      </a:r>
                      <a:r>
                        <a:rPr lang="ru-RU" sz="1200">
                          <a:effectLst/>
                          <a:latin typeface="TimesNewRoman,Italic"/>
                        </a:rPr>
                        <a:t>вимірність. </a:t>
                      </a:r>
                      <a:r>
                        <a:rPr lang="ru-RU" sz="1200">
                          <a:effectLst/>
                          <a:latin typeface="TimesNewRoman"/>
                        </a:rPr>
                        <a:t>Бенчмаркінг — це порівняння характеристик, визначених на кількох підприємствах; ціллю є встановлення чин- </a:t>
                      </a:r>
                      <a:endParaRPr lang="ru-RU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3509247"/>
                  </a:ext>
                </a:extLst>
              </a:tr>
              <a:tr h="706982"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  <a:latin typeface="TimesNewRoman"/>
                        </a:rPr>
                        <a:t>ників, які зумовлюють розбіжності в характеристиках і визначен- ня шляхів досягнення їх найкращого значення. Найважливішим вважається виявлення ключових характеристик процесу, що доз- воляє підвищити його ефективність; </a:t>
                      </a:r>
                      <a:endParaRPr lang="ru-RU">
                        <a:effectLst/>
                      </a:endParaRPr>
                    </a:p>
                    <a:p>
                      <a:r>
                        <a:rPr lang="ru-RU" sz="1200">
                          <a:effectLst/>
                          <a:latin typeface="TimesNewRoman"/>
                        </a:rPr>
                        <a:t>— </a:t>
                      </a:r>
                      <a:r>
                        <a:rPr lang="ru-RU" sz="1200">
                          <a:effectLst/>
                          <a:latin typeface="TimesNewRoman,Italic"/>
                        </a:rPr>
                        <a:t>достовірність. </a:t>
                      </a:r>
                      <a:r>
                        <a:rPr lang="ru-RU" sz="1200">
                          <a:effectLst/>
                          <a:latin typeface="TimesNewRoman"/>
                        </a:rPr>
                        <a:t>Бенчмаркінг повинен проводитися на осно- ві фактичних даних, точного аналізу та вивчення процесу, а не </a:t>
                      </a:r>
                      <a:endParaRPr lang="ru-RU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6750826"/>
                  </a:ext>
                </a:extLst>
              </a:tr>
              <a:tr h="706982"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  <a:latin typeface="TimesNewRoman"/>
                        </a:rPr>
                        <a:t>тільки на базі інтуїції. Розвиток бенчмаркінгу тісно пов’язаний із тим, як підприємства розуміють та оцінюють якість. Можна ви- ділити кілька етапів у зміні розуміння та ставлення підприємств до якості: інспекція, посилення контролю (бенчмаркінг застосо- вується щодо всіх ключових питань бізнесу) та виникнення між компаніями і всередині них партнерських відносин і кооперації </a:t>
                      </a:r>
                      <a:endParaRPr lang="ru-RU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9970893"/>
                  </a:ext>
                </a:extLst>
              </a:tr>
              <a:tr h="403990">
                <a:tc>
                  <a:txBody>
                    <a:bodyPr/>
                    <a:lstStyle/>
                    <a:p>
                      <a:endParaRPr lang="ru-UA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4987254"/>
                  </a:ext>
                </a:extLst>
              </a:tr>
              <a:tr h="403990">
                <a:tc>
                  <a:txBody>
                    <a:bodyPr/>
                    <a:lstStyle/>
                    <a:p>
                      <a:endParaRPr lang="ru-UA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21566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98981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>
            <a:extLst>
              <a:ext uri="{FF2B5EF4-FFF2-40B4-BE49-F238E27FC236}">
                <a16:creationId xmlns:a16="http://schemas.microsoft.com/office/drawing/2014/main" id="{23E82BDD-3A66-EBF8-C1B1-F226F02BE9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0140" y="425517"/>
            <a:ext cx="7803427" cy="5040246"/>
          </a:xfrm>
        </p:spPr>
      </p:pic>
    </p:spTree>
    <p:extLst>
      <p:ext uri="{BB962C8B-B14F-4D97-AF65-F5344CB8AC3E}">
        <p14:creationId xmlns:p14="http://schemas.microsoft.com/office/powerpoint/2010/main" val="13000621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88A5F442-1E4B-59B3-7B67-C30617EFF94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0268778"/>
              </p:ext>
            </p:extLst>
          </p:nvPr>
        </p:nvGraphicFramePr>
        <p:xfrm>
          <a:off x="274320" y="297180"/>
          <a:ext cx="11590020" cy="4846320"/>
        </p:xfrm>
        <a:graphic>
          <a:graphicData uri="http://schemas.openxmlformats.org/drawingml/2006/table">
            <a:tbl>
              <a:tblPr/>
              <a:tblGrid>
                <a:gridCol w="11590020">
                  <a:extLst>
                    <a:ext uri="{9D8B030D-6E8A-4147-A177-3AD203B41FA5}">
                      <a16:colId xmlns:a16="http://schemas.microsoft.com/office/drawing/2014/main" val="3824556750"/>
                    </a:ext>
                  </a:extLst>
                </a:gridCol>
              </a:tblGrid>
              <a:tr h="632129"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  <a:latin typeface="TimesNewRoman"/>
                        </a:rPr>
                        <a:t>Бенчмаркінг здійснюється на двох рівнях: </a:t>
                      </a:r>
                      <a:endParaRPr lang="ru-RU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6598008"/>
                  </a:ext>
                </a:extLst>
              </a:tr>
              <a:tr h="1896386"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  <a:latin typeface="TimesNewRoman"/>
                        </a:rPr>
                        <a:t>1) </a:t>
                      </a:r>
                      <a:r>
                        <a:rPr lang="ru-RU" sz="1200" dirty="0" err="1">
                          <a:effectLst/>
                          <a:latin typeface="TimesNewRoman,Italic"/>
                        </a:rPr>
                        <a:t>стратегічнии</a:t>
                      </a:r>
                      <a:r>
                        <a:rPr lang="ru-RU" sz="1200" dirty="0">
                          <a:effectLst/>
                          <a:latin typeface="TimesNewRoman,Italic"/>
                        </a:rPr>
                        <a:t>̆ </a:t>
                      </a:r>
                      <a:r>
                        <a:rPr lang="ru-RU" sz="1200" dirty="0" err="1">
                          <a:effectLst/>
                          <a:latin typeface="TimesNewRoman,Italic"/>
                        </a:rPr>
                        <a:t>бенчмаркінг</a:t>
                      </a:r>
                      <a:r>
                        <a:rPr lang="ru-RU" sz="1200" dirty="0">
                          <a:effectLst/>
                          <a:latin typeface="TimesNewRoman,Italic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NewRoman"/>
                        </a:rPr>
                        <a:t>— </a:t>
                      </a:r>
                      <a:r>
                        <a:rPr lang="ru-RU" sz="1200" dirty="0" err="1">
                          <a:effectLst/>
                          <a:latin typeface="TimesNewRoman"/>
                        </a:rPr>
                        <a:t>процес</a:t>
                      </a:r>
                      <a:r>
                        <a:rPr lang="ru-RU" sz="1200" dirty="0">
                          <a:effectLst/>
                          <a:latin typeface="TimesNewRoman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NewRoman"/>
                        </a:rPr>
                        <a:t>забезпечення</a:t>
                      </a:r>
                      <a:r>
                        <a:rPr lang="ru-RU" sz="1200" dirty="0">
                          <a:effectLst/>
                          <a:latin typeface="TimesNewRoman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NewRoman"/>
                        </a:rPr>
                        <a:t>відповід</a:t>
                      </a:r>
                      <a:r>
                        <a:rPr lang="ru-RU" sz="1200" dirty="0">
                          <a:effectLst/>
                          <a:latin typeface="TimesNewRoman"/>
                        </a:rPr>
                        <a:t>- </a:t>
                      </a:r>
                      <a:r>
                        <a:rPr lang="ru-RU" sz="1200" dirty="0" err="1">
                          <a:effectLst/>
                          <a:latin typeface="TimesNewRoman"/>
                        </a:rPr>
                        <a:t>ності</a:t>
                      </a:r>
                      <a:r>
                        <a:rPr lang="ru-RU" sz="1200" dirty="0">
                          <a:effectLst/>
                          <a:latin typeface="TimesNewRoman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NewRoman"/>
                        </a:rPr>
                        <a:t>стратегіі</a:t>
                      </a:r>
                      <a:r>
                        <a:rPr lang="ru-RU" sz="1200" dirty="0">
                          <a:effectLst/>
                          <a:latin typeface="TimesNewRoman"/>
                        </a:rPr>
                        <a:t>̈ </a:t>
                      </a:r>
                      <a:r>
                        <a:rPr lang="ru-RU" sz="1200" dirty="0" err="1">
                          <a:effectLst/>
                          <a:latin typeface="TimesNewRoman"/>
                        </a:rPr>
                        <a:t>компаніі</a:t>
                      </a:r>
                      <a:r>
                        <a:rPr lang="ru-RU" sz="1200" dirty="0">
                          <a:effectLst/>
                          <a:latin typeface="TimesNewRoman"/>
                        </a:rPr>
                        <a:t>̈ </a:t>
                      </a:r>
                      <a:r>
                        <a:rPr lang="ru-RU" sz="1200" dirty="0" err="1">
                          <a:effectLst/>
                          <a:latin typeface="TimesNewRoman"/>
                        </a:rPr>
                        <a:t>ключовим</a:t>
                      </a:r>
                      <a:r>
                        <a:rPr lang="ru-RU" sz="1200" dirty="0">
                          <a:effectLst/>
                          <a:latin typeface="TimesNewRoman"/>
                        </a:rPr>
                        <a:t> факторам </a:t>
                      </a:r>
                      <a:r>
                        <a:rPr lang="ru-RU" sz="1200" dirty="0" err="1">
                          <a:effectLst/>
                          <a:latin typeface="TimesNewRoman"/>
                        </a:rPr>
                        <a:t>успіху</a:t>
                      </a:r>
                      <a:r>
                        <a:rPr lang="ru-RU" sz="1200" dirty="0">
                          <a:effectLst/>
                          <a:latin typeface="TimesNewRoman"/>
                        </a:rPr>
                        <a:t> в </a:t>
                      </a:r>
                      <a:r>
                        <a:rPr lang="ru-RU" sz="1200" dirty="0" err="1">
                          <a:effectLst/>
                          <a:latin typeface="TimesNewRoman"/>
                        </a:rPr>
                        <a:t>галузі</a:t>
                      </a:r>
                      <a:r>
                        <a:rPr lang="ru-RU" sz="1200" dirty="0">
                          <a:effectLst/>
                          <a:latin typeface="TimesNewRoman"/>
                        </a:rPr>
                        <a:t> і </a:t>
                      </a:r>
                      <a:r>
                        <a:rPr lang="ru-RU" sz="1200" dirty="0" err="1">
                          <a:effectLst/>
                          <a:latin typeface="TimesNewRoman"/>
                        </a:rPr>
                        <a:t>стратегіям</a:t>
                      </a:r>
                      <a:r>
                        <a:rPr lang="ru-RU" sz="1200" dirty="0">
                          <a:effectLst/>
                          <a:latin typeface="TimesNewRoman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NewRoman"/>
                        </a:rPr>
                        <a:t>поведінки</a:t>
                      </a:r>
                      <a:r>
                        <a:rPr lang="ru-RU" sz="1200" dirty="0">
                          <a:effectLst/>
                          <a:latin typeface="TimesNewRoman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NewRoman"/>
                        </a:rPr>
                        <a:t>конкурентів</a:t>
                      </a:r>
                      <a:r>
                        <a:rPr lang="ru-RU" sz="1200" dirty="0">
                          <a:effectLst/>
                          <a:latin typeface="TimesNewRoman"/>
                        </a:rPr>
                        <a:t>; </a:t>
                      </a:r>
                      <a:endParaRPr lang="ru-RU" dirty="0">
                        <a:effectLst/>
                      </a:endParaRPr>
                    </a:p>
                    <a:p>
                      <a:r>
                        <a:rPr lang="ru-RU" sz="1200" dirty="0">
                          <a:effectLst/>
                          <a:latin typeface="TimesNewRoman"/>
                        </a:rPr>
                        <a:t>2) </a:t>
                      </a:r>
                      <a:r>
                        <a:rPr lang="ru-RU" sz="1200" dirty="0" err="1">
                          <a:effectLst/>
                          <a:latin typeface="TimesNewRoman,Italic"/>
                        </a:rPr>
                        <a:t>операційнии</a:t>
                      </a:r>
                      <a:r>
                        <a:rPr lang="ru-RU" sz="1200" dirty="0">
                          <a:effectLst/>
                          <a:latin typeface="TimesNewRoman,Italic"/>
                        </a:rPr>
                        <a:t>̆ </a:t>
                      </a:r>
                      <a:r>
                        <a:rPr lang="ru-RU" sz="1200" dirty="0" err="1">
                          <a:effectLst/>
                          <a:latin typeface="TimesNewRoman,Italic"/>
                        </a:rPr>
                        <a:t>бенчмаркінг</a:t>
                      </a:r>
                      <a:r>
                        <a:rPr lang="ru-RU" sz="1200" dirty="0">
                          <a:effectLst/>
                          <a:latin typeface="TimesNewRoman,Italic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NewRoman"/>
                        </a:rPr>
                        <a:t>— </a:t>
                      </a:r>
                      <a:r>
                        <a:rPr lang="ru-RU" sz="1200" dirty="0" err="1">
                          <a:effectLst/>
                          <a:latin typeface="TimesNewRoman"/>
                        </a:rPr>
                        <a:t>детальнішии</a:t>
                      </a:r>
                      <a:r>
                        <a:rPr lang="ru-RU" sz="1200" dirty="0">
                          <a:effectLst/>
                          <a:latin typeface="TimesNewRoman"/>
                        </a:rPr>
                        <a:t>̆, </a:t>
                      </a:r>
                      <a:r>
                        <a:rPr lang="ru-RU" sz="1200" dirty="0" err="1">
                          <a:effectLst/>
                          <a:latin typeface="TimesNewRoman"/>
                        </a:rPr>
                        <a:t>ніж</a:t>
                      </a:r>
                      <a:r>
                        <a:rPr lang="ru-RU" sz="1200" dirty="0">
                          <a:effectLst/>
                          <a:latin typeface="TimesNewRoman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NewRoman"/>
                        </a:rPr>
                        <a:t>стратегічнии</a:t>
                      </a:r>
                      <a:r>
                        <a:rPr lang="ru-RU" sz="1200" dirty="0">
                          <a:effectLst/>
                          <a:latin typeface="TimesNewRoman"/>
                        </a:rPr>
                        <a:t>̆. </a:t>
                      </a:r>
                      <a:r>
                        <a:rPr lang="ru-RU" sz="1200" dirty="0" err="1">
                          <a:effectLst/>
                          <a:latin typeface="TimesNewRoman"/>
                        </a:rPr>
                        <a:t>Він</a:t>
                      </a:r>
                      <a:r>
                        <a:rPr lang="ru-RU" sz="1200" dirty="0">
                          <a:effectLst/>
                          <a:latin typeface="TimesNewRoman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NewRoman"/>
                        </a:rPr>
                        <a:t>спрямовании</a:t>
                      </a:r>
                      <a:r>
                        <a:rPr lang="ru-RU" sz="1200" dirty="0">
                          <a:effectLst/>
                          <a:latin typeface="TimesNewRoman"/>
                        </a:rPr>
                        <a:t>̆ на </a:t>
                      </a:r>
                      <a:r>
                        <a:rPr lang="ru-RU" sz="1200" dirty="0" err="1">
                          <a:effectLst/>
                          <a:latin typeface="TimesNewRoman"/>
                        </a:rPr>
                        <a:t>забезпечення</a:t>
                      </a:r>
                      <a:r>
                        <a:rPr lang="ru-RU" sz="1200" dirty="0">
                          <a:effectLst/>
                          <a:latin typeface="TimesNewRoman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NewRoman"/>
                        </a:rPr>
                        <a:t>переваг</a:t>
                      </a:r>
                      <a:r>
                        <a:rPr lang="ru-RU" sz="1200" dirty="0">
                          <a:effectLst/>
                          <a:latin typeface="TimesNewRoman"/>
                        </a:rPr>
                        <a:t> перед конкурентами (</a:t>
                      </a:r>
                      <a:r>
                        <a:rPr lang="ru-RU" sz="1200" dirty="0" err="1">
                          <a:effectLst/>
                          <a:latin typeface="TimesNewRoman"/>
                        </a:rPr>
                        <a:t>створення</a:t>
                      </a:r>
                      <a:r>
                        <a:rPr lang="ru-RU" sz="1200" dirty="0">
                          <a:effectLst/>
                          <a:latin typeface="TimesNewRoman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NewRoman"/>
                        </a:rPr>
                        <a:t>конкурентних</a:t>
                      </a:r>
                      <a:r>
                        <a:rPr lang="ru-RU" sz="1200" dirty="0">
                          <a:effectLst/>
                          <a:latin typeface="TimesNewRoman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NewRoman"/>
                        </a:rPr>
                        <a:t>переваг</a:t>
                      </a:r>
                      <a:r>
                        <a:rPr lang="ru-RU" sz="1200" dirty="0">
                          <a:effectLst/>
                          <a:latin typeface="TimesNewRoman"/>
                        </a:rPr>
                        <a:t>) у </a:t>
                      </a:r>
                      <a:r>
                        <a:rPr lang="ru-RU" sz="1200" dirty="0" err="1">
                          <a:effectLst/>
                          <a:latin typeface="TimesNewRoman"/>
                        </a:rPr>
                        <a:t>різних</a:t>
                      </a:r>
                      <a:r>
                        <a:rPr lang="ru-RU" sz="1200" dirty="0">
                          <a:effectLst/>
                          <a:latin typeface="TimesNewRoman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NewRoman"/>
                        </a:rPr>
                        <a:t>функціональних</a:t>
                      </a:r>
                      <a:r>
                        <a:rPr lang="ru-RU" sz="1200" dirty="0">
                          <a:effectLst/>
                          <a:latin typeface="TimesNewRoman"/>
                        </a:rPr>
                        <a:t> на-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3514656"/>
                  </a:ext>
                </a:extLst>
              </a:tr>
              <a:tr h="1474967">
                <a:tc>
                  <a:txBody>
                    <a:bodyPr/>
                    <a:lstStyle/>
                    <a:p>
                      <a:r>
                        <a:rPr lang="ru-RU" sz="1200" dirty="0" err="1">
                          <a:effectLst/>
                          <a:latin typeface="TimesNewRoman"/>
                        </a:rPr>
                        <a:t>прямах</a:t>
                      </a:r>
                      <a:r>
                        <a:rPr lang="ru-RU" sz="1200" dirty="0">
                          <a:effectLst/>
                          <a:latin typeface="TimesNewRoman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NewRoman"/>
                        </a:rPr>
                        <a:t>діяльності</a:t>
                      </a:r>
                      <a:r>
                        <a:rPr lang="ru-RU" sz="1200" dirty="0">
                          <a:effectLst/>
                          <a:latin typeface="TimesNewRoman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NewRoman"/>
                        </a:rPr>
                        <a:t>фірми</a:t>
                      </a:r>
                      <a:r>
                        <a:rPr lang="ru-RU" sz="1200" dirty="0">
                          <a:effectLst/>
                          <a:latin typeface="TimesNewRoman"/>
                        </a:rPr>
                        <a:t> — </a:t>
                      </a:r>
                      <a:r>
                        <a:rPr lang="ru-RU" sz="1200" dirty="0" err="1">
                          <a:effectLst/>
                          <a:latin typeface="TimesNewRoman"/>
                        </a:rPr>
                        <a:t>собівартості</a:t>
                      </a:r>
                      <a:r>
                        <a:rPr lang="ru-RU" sz="1200" dirty="0">
                          <a:effectLst/>
                          <a:latin typeface="TimesNewRoman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NewRoman"/>
                        </a:rPr>
                        <a:t>виробництва</a:t>
                      </a:r>
                      <a:r>
                        <a:rPr lang="ru-RU" sz="1200" dirty="0">
                          <a:effectLst/>
                          <a:latin typeface="TimesNewRoman"/>
                        </a:rPr>
                        <a:t>, </a:t>
                      </a:r>
                      <a:r>
                        <a:rPr lang="ru-RU" sz="1200" dirty="0" err="1">
                          <a:effectLst/>
                          <a:latin typeface="TimesNewRoman"/>
                        </a:rPr>
                        <a:t>ефектив</a:t>
                      </a:r>
                      <a:r>
                        <a:rPr lang="ru-RU" sz="1200" dirty="0">
                          <a:effectLst/>
                          <a:latin typeface="TimesNewRoman"/>
                        </a:rPr>
                        <a:t>- </a:t>
                      </a:r>
                      <a:r>
                        <a:rPr lang="ru-RU" sz="1200" dirty="0" err="1">
                          <a:effectLst/>
                          <a:latin typeface="TimesNewRoman"/>
                        </a:rPr>
                        <a:t>ності</a:t>
                      </a:r>
                      <a:r>
                        <a:rPr lang="ru-RU" sz="1200" dirty="0">
                          <a:effectLst/>
                          <a:latin typeface="TimesNewRoman"/>
                        </a:rPr>
                        <a:t> продажу, </a:t>
                      </a:r>
                      <a:r>
                        <a:rPr lang="ru-RU" sz="1200" dirty="0" err="1">
                          <a:effectLst/>
                          <a:latin typeface="TimesNewRoman"/>
                        </a:rPr>
                        <a:t>дослідженнях</a:t>
                      </a:r>
                      <a:r>
                        <a:rPr lang="ru-RU" sz="1200" dirty="0">
                          <a:effectLst/>
                          <a:latin typeface="TimesNewRoman"/>
                        </a:rPr>
                        <a:t> і </a:t>
                      </a:r>
                      <a:r>
                        <a:rPr lang="ru-RU" sz="1200" dirty="0" err="1">
                          <a:effectLst/>
                          <a:latin typeface="TimesNewRoman"/>
                        </a:rPr>
                        <a:t>розробках</a:t>
                      </a:r>
                      <a:r>
                        <a:rPr lang="ru-RU" sz="1200" dirty="0">
                          <a:effectLst/>
                          <a:latin typeface="TimesNewRoman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NewRoman"/>
                        </a:rPr>
                        <a:t>тощо</a:t>
                      </a:r>
                      <a:r>
                        <a:rPr lang="ru-RU" sz="1200" dirty="0">
                          <a:effectLst/>
                          <a:latin typeface="TimesNewRoman"/>
                        </a:rPr>
                        <a:t>. </a:t>
                      </a:r>
                      <a:endParaRPr lang="ru-RU" dirty="0">
                        <a:effectLst/>
                      </a:endParaRPr>
                    </a:p>
                    <a:p>
                      <a:r>
                        <a:rPr lang="ru-RU" sz="1200" dirty="0">
                          <a:effectLst/>
                          <a:latin typeface="TimesNewRoman"/>
                        </a:rPr>
                        <a:t>У табл. 8.3 подано </a:t>
                      </a:r>
                      <a:r>
                        <a:rPr lang="ru-RU" sz="1200" dirty="0" err="1">
                          <a:effectLst/>
                          <a:latin typeface="TimesNewRoman"/>
                        </a:rPr>
                        <a:t>обставини</a:t>
                      </a:r>
                      <a:r>
                        <a:rPr lang="ru-RU" sz="1200" dirty="0">
                          <a:effectLst/>
                          <a:latin typeface="TimesNewRoman"/>
                        </a:rPr>
                        <a:t>, за </a:t>
                      </a:r>
                      <a:r>
                        <a:rPr lang="ru-RU" sz="1200" dirty="0" err="1">
                          <a:effectLst/>
                          <a:latin typeface="TimesNewRoman"/>
                        </a:rPr>
                        <a:t>яких</a:t>
                      </a:r>
                      <a:r>
                        <a:rPr lang="ru-RU" sz="1200" dirty="0">
                          <a:effectLst/>
                          <a:latin typeface="TimesNewRoman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NewRoman"/>
                        </a:rPr>
                        <a:t>ті</a:t>
                      </a:r>
                      <a:r>
                        <a:rPr lang="ru-RU" sz="1200" dirty="0">
                          <a:effectLst/>
                          <a:latin typeface="TimesNewRoman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NewRoman"/>
                        </a:rPr>
                        <a:t>або</a:t>
                      </a:r>
                      <a:r>
                        <a:rPr lang="ru-RU" sz="1200" dirty="0">
                          <a:effectLst/>
                          <a:latin typeface="TimesNewRoman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NewRoman"/>
                        </a:rPr>
                        <a:t>інші</a:t>
                      </a:r>
                      <a:r>
                        <a:rPr lang="ru-RU" sz="1200" dirty="0">
                          <a:effectLst/>
                          <a:latin typeface="TimesNewRoman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NewRoman"/>
                        </a:rPr>
                        <a:t>види</a:t>
                      </a:r>
                      <a:r>
                        <a:rPr lang="ru-RU" sz="1200" dirty="0">
                          <a:effectLst/>
                          <a:latin typeface="TimesNewRoman"/>
                        </a:rPr>
                        <a:t> бенч- </a:t>
                      </a:r>
                      <a:r>
                        <a:rPr lang="ru-RU" sz="1200" dirty="0" err="1">
                          <a:effectLst/>
                          <a:latin typeface="TimesNewRoman"/>
                        </a:rPr>
                        <a:t>маркінгу</a:t>
                      </a:r>
                      <a:r>
                        <a:rPr lang="ru-RU" sz="1200" dirty="0">
                          <a:effectLst/>
                          <a:latin typeface="TimesNewRoman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NewRoman"/>
                        </a:rPr>
                        <a:t>є</a:t>
                      </a:r>
                      <a:r>
                        <a:rPr lang="ru-RU" sz="1200" dirty="0">
                          <a:effectLst/>
                          <a:latin typeface="TimesNewRoman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NewRoman"/>
                        </a:rPr>
                        <a:t>найдоцільнішими</a:t>
                      </a:r>
                      <a:r>
                        <a:rPr lang="ru-RU" sz="1200" dirty="0">
                          <a:effectLst/>
                          <a:latin typeface="TimesNewRoman"/>
                        </a:rPr>
                        <a:t>. </a:t>
                      </a:r>
                      <a:r>
                        <a:rPr lang="ru-RU" sz="1200" dirty="0" err="1">
                          <a:effectLst/>
                          <a:latin typeface="TimesNewRoman"/>
                        </a:rPr>
                        <a:t>Компаніі</a:t>
                      </a:r>
                      <a:r>
                        <a:rPr lang="ru-RU" sz="1200" dirty="0">
                          <a:effectLst/>
                          <a:latin typeface="TimesNewRoman"/>
                        </a:rPr>
                        <a:t>̈, </a:t>
                      </a:r>
                      <a:r>
                        <a:rPr lang="ru-RU" sz="1200" dirty="0" err="1">
                          <a:effectLst/>
                          <a:latin typeface="TimesNewRoman"/>
                        </a:rPr>
                        <a:t>які</a:t>
                      </a:r>
                      <a:r>
                        <a:rPr lang="ru-RU" sz="1200" dirty="0">
                          <a:effectLst/>
                          <a:latin typeface="TimesNewRoman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NewRoman"/>
                        </a:rPr>
                        <a:t>тільки</a:t>
                      </a:r>
                      <a:r>
                        <a:rPr lang="ru-RU" sz="1200" dirty="0">
                          <a:effectLst/>
                          <a:latin typeface="TimesNewRoman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NewRoman"/>
                        </a:rPr>
                        <a:t>починають</a:t>
                      </a:r>
                      <a:r>
                        <a:rPr lang="ru-RU" sz="1200" dirty="0">
                          <a:effectLst/>
                          <a:latin typeface="TimesNewRoman"/>
                        </a:rPr>
                        <a:t> за- </a:t>
                      </a:r>
                      <a:r>
                        <a:rPr lang="ru-RU" sz="1200" dirty="0" err="1">
                          <a:effectLst/>
                          <a:latin typeface="TimesNewRoman"/>
                        </a:rPr>
                        <a:t>йматися</a:t>
                      </a:r>
                      <a:r>
                        <a:rPr lang="ru-RU" sz="1200" dirty="0">
                          <a:effectLst/>
                          <a:latin typeface="TimesNewRoman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NewRoman"/>
                        </a:rPr>
                        <a:t>бенчмаркінгом</a:t>
                      </a:r>
                      <a:r>
                        <a:rPr lang="ru-RU" sz="1200" dirty="0">
                          <a:effectLst/>
                          <a:latin typeface="TimesNewRoman"/>
                        </a:rPr>
                        <a:t>, як правило, </a:t>
                      </a:r>
                      <a:r>
                        <a:rPr lang="ru-RU" sz="1200" dirty="0" err="1">
                          <a:effectLst/>
                          <a:latin typeface="TimesNewRoman"/>
                        </a:rPr>
                        <a:t>стартують</a:t>
                      </a:r>
                      <a:r>
                        <a:rPr lang="ru-RU" sz="1200" dirty="0">
                          <a:effectLst/>
                          <a:latin typeface="TimesNewRoman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NewRoman"/>
                        </a:rPr>
                        <a:t>із</a:t>
                      </a:r>
                      <a:r>
                        <a:rPr lang="ru-RU" sz="1200" dirty="0">
                          <a:effectLst/>
                          <a:latin typeface="TimesNewRoman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NewRoman"/>
                        </a:rPr>
                        <a:t>внутрішнього</a:t>
                      </a:r>
                      <a:r>
                        <a:rPr lang="ru-RU" sz="1200" dirty="0">
                          <a:effectLst/>
                          <a:latin typeface="TimesNewRoman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NewRoman"/>
                        </a:rPr>
                        <a:t>бенчмаркінгу</a:t>
                      </a:r>
                      <a:r>
                        <a:rPr lang="ru-RU" sz="1200" dirty="0">
                          <a:effectLst/>
                          <a:latin typeface="TimesNewRoman"/>
                        </a:rPr>
                        <a:t>, </a:t>
                      </a:r>
                      <a:r>
                        <a:rPr lang="ru-RU" sz="1200" dirty="0" err="1">
                          <a:effectLst/>
                          <a:latin typeface="TimesNewRoman"/>
                        </a:rPr>
                        <a:t>щоб</a:t>
                      </a:r>
                      <a:r>
                        <a:rPr lang="ru-RU" sz="1200" dirty="0">
                          <a:effectLst/>
                          <a:latin typeface="TimesNewRoman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NewRoman"/>
                        </a:rPr>
                        <a:t>отримати</a:t>
                      </a:r>
                      <a:r>
                        <a:rPr lang="ru-RU" sz="1200" dirty="0">
                          <a:effectLst/>
                          <a:latin typeface="TimesNewRoman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NewRoman"/>
                        </a:rPr>
                        <a:t>досвід</a:t>
                      </a:r>
                      <a:r>
                        <a:rPr lang="ru-RU" sz="1200" dirty="0">
                          <a:effectLst/>
                          <a:latin typeface="TimesNewRoman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NewRoman"/>
                        </a:rPr>
                        <a:t>вивчення</a:t>
                      </a:r>
                      <a:r>
                        <a:rPr lang="ru-RU" sz="1200" dirty="0">
                          <a:effectLst/>
                          <a:latin typeface="TimesNewRoman"/>
                        </a:rPr>
                        <a:t> самого </a:t>
                      </a:r>
                      <a:r>
                        <a:rPr lang="ru-RU" sz="1200" dirty="0" err="1">
                          <a:effectLst/>
                          <a:latin typeface="TimesNewRoman"/>
                        </a:rPr>
                        <a:t>процесу</a:t>
                      </a:r>
                      <a:r>
                        <a:rPr lang="ru-RU" sz="1200" dirty="0">
                          <a:effectLst/>
                          <a:latin typeface="TimesNewRoman"/>
                        </a:rPr>
                        <a:t>. </a:t>
                      </a:r>
                      <a:endParaRPr lang="ru-RU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190312"/>
                  </a:ext>
                </a:extLst>
              </a:tr>
              <a:tr h="842838">
                <a:tc>
                  <a:txBody>
                    <a:bodyPr/>
                    <a:lstStyle/>
                    <a:p>
                      <a:endParaRPr lang="ru-UA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99417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05357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EAB86942-0EDE-9D31-FCB9-7071A80A73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42851" y="193675"/>
            <a:ext cx="5144398" cy="5407025"/>
          </a:xfrm>
        </p:spPr>
      </p:pic>
    </p:spTree>
    <p:extLst>
      <p:ext uri="{BB962C8B-B14F-4D97-AF65-F5344CB8AC3E}">
        <p14:creationId xmlns:p14="http://schemas.microsoft.com/office/powerpoint/2010/main" val="5123528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B4A7485B-198C-6ABC-4708-AD689550EE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90712" y="541338"/>
            <a:ext cx="7810500" cy="4508500"/>
          </a:xfrm>
        </p:spPr>
      </p:pic>
    </p:spTree>
    <p:extLst>
      <p:ext uri="{BB962C8B-B14F-4D97-AF65-F5344CB8AC3E}">
        <p14:creationId xmlns:p14="http://schemas.microsoft.com/office/powerpoint/2010/main" val="37263264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8170455-2CCC-60AF-A9C2-C5E8205A2F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621" y="228600"/>
            <a:ext cx="10666234" cy="5237745"/>
          </a:xfrm>
        </p:spPr>
        <p:txBody>
          <a:bodyPr/>
          <a:lstStyle/>
          <a:p>
            <a:r>
              <a:rPr lang="ru-UA" dirty="0"/>
              <a:t>2. Бенчмаркінговий проект: характеристика та основні етапи реалізації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97CC414-6EA7-DA8E-F850-E7F90CE744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8330" y="1054100"/>
            <a:ext cx="8229600" cy="292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3089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2CAC3AD8-1F34-8DD7-8C49-DB3799C4B5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96790" y="250825"/>
            <a:ext cx="5993557" cy="5214938"/>
          </a:xfrm>
        </p:spPr>
      </p:pic>
    </p:spTree>
    <p:extLst>
      <p:ext uri="{BB962C8B-B14F-4D97-AF65-F5344CB8AC3E}">
        <p14:creationId xmlns:p14="http://schemas.microsoft.com/office/powerpoint/2010/main" val="28390065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E9E8B0B8-DD40-944F-9B77-89D01F847C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3706" y="636588"/>
            <a:ext cx="7924800" cy="4546600"/>
          </a:xfrm>
        </p:spPr>
      </p:pic>
    </p:spTree>
    <p:extLst>
      <p:ext uri="{BB962C8B-B14F-4D97-AF65-F5344CB8AC3E}">
        <p14:creationId xmlns:p14="http://schemas.microsoft.com/office/powerpoint/2010/main" val="2462467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6C33BBD1-ADB5-D5BA-5786-53E3F2D2C2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77390" y="-224362"/>
            <a:ext cx="7223760" cy="6140197"/>
          </a:xfrm>
        </p:spPr>
      </p:pic>
    </p:spTree>
    <p:extLst>
      <p:ext uri="{BB962C8B-B14F-4D97-AF65-F5344CB8AC3E}">
        <p14:creationId xmlns:p14="http://schemas.microsoft.com/office/powerpoint/2010/main" val="33272756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7B30DE5-78B9-1267-2830-CA0326966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228600"/>
            <a:ext cx="11544299" cy="5577840"/>
          </a:xfrm>
        </p:spPr>
        <p:txBody>
          <a:bodyPr>
            <a:normAutofit fontScale="92500" lnSpcReduction="10000"/>
          </a:bodyPr>
          <a:lstStyle/>
          <a:p>
            <a:r>
              <a:rPr lang="ru-UA" b="1" dirty="0"/>
              <a:t>1. Визначенн, види та генерації бенчмаркінгу</a:t>
            </a:r>
          </a:p>
          <a:p>
            <a:pPr algn="just"/>
            <a:r>
              <a:rPr lang="ru-RU" dirty="0"/>
              <a:t>У </a:t>
            </a:r>
            <a:r>
              <a:rPr lang="ru-RU" dirty="0" err="1"/>
              <a:t>сучасному</a:t>
            </a:r>
            <a:r>
              <a:rPr lang="ru-RU" dirty="0"/>
              <a:t> </a:t>
            </a:r>
            <a:r>
              <a:rPr lang="ru-RU" dirty="0" err="1"/>
              <a:t>світі</a:t>
            </a:r>
            <a:r>
              <a:rPr lang="ru-RU" dirty="0"/>
              <a:t> з </a:t>
            </a:r>
            <a:r>
              <a:rPr lang="ru-RU" dirty="0" err="1"/>
              <a:t>високим</a:t>
            </a:r>
            <a:r>
              <a:rPr lang="ru-RU" dirty="0"/>
              <a:t> </a:t>
            </a:r>
            <a:r>
              <a:rPr lang="ru-RU" dirty="0" err="1"/>
              <a:t>рівнем</a:t>
            </a:r>
            <a:r>
              <a:rPr lang="ru-RU" dirty="0"/>
              <a:t> </a:t>
            </a:r>
            <a:r>
              <a:rPr lang="ru-RU" dirty="0" err="1"/>
              <a:t>конкуренціі</a:t>
            </a:r>
            <a:r>
              <a:rPr lang="ru-RU" dirty="0"/>
              <a:t>̈ </a:t>
            </a:r>
            <a:r>
              <a:rPr lang="ru-RU" dirty="0" err="1"/>
              <a:t>функціонуючі</a:t>
            </a:r>
            <a:r>
              <a:rPr lang="ru-RU" dirty="0"/>
              <a:t> </a:t>
            </a:r>
            <a:r>
              <a:rPr lang="ru-RU" dirty="0" err="1"/>
              <a:t>підприємства</a:t>
            </a:r>
            <a:r>
              <a:rPr lang="ru-RU" dirty="0"/>
              <a:t> для </a:t>
            </a:r>
            <a:r>
              <a:rPr lang="ru-RU" dirty="0" err="1"/>
              <a:t>здійснення</a:t>
            </a:r>
            <a:r>
              <a:rPr lang="ru-RU" dirty="0"/>
              <a:t> </a:t>
            </a:r>
            <a:r>
              <a:rPr lang="ru-RU" dirty="0" err="1"/>
              <a:t>господарськоі</a:t>
            </a:r>
            <a:r>
              <a:rPr lang="ru-RU" dirty="0"/>
              <a:t>̈ </a:t>
            </a:r>
            <a:r>
              <a:rPr lang="ru-RU" dirty="0" err="1"/>
              <a:t>діяльності</a:t>
            </a:r>
            <a:r>
              <a:rPr lang="ru-RU" dirty="0"/>
              <a:t> </a:t>
            </a:r>
            <a:r>
              <a:rPr lang="ru-RU" dirty="0" err="1"/>
              <a:t>вимушені</a:t>
            </a:r>
            <a:r>
              <a:rPr lang="ru-RU" dirty="0"/>
              <a:t> </a:t>
            </a:r>
            <a:r>
              <a:rPr lang="ru-RU" dirty="0" err="1"/>
              <a:t>залучати</a:t>
            </a:r>
            <a:r>
              <a:rPr lang="ru-RU" dirty="0"/>
              <a:t> </a:t>
            </a:r>
            <a:r>
              <a:rPr lang="ru-RU" dirty="0" err="1"/>
              <a:t>значні</a:t>
            </a:r>
            <a:r>
              <a:rPr lang="ru-RU" dirty="0"/>
              <a:t> </a:t>
            </a:r>
            <a:r>
              <a:rPr lang="ru-RU" dirty="0" err="1"/>
              <a:t>людські</a:t>
            </a:r>
            <a:r>
              <a:rPr lang="ru-RU" dirty="0"/>
              <a:t> та </a:t>
            </a:r>
            <a:r>
              <a:rPr lang="ru-RU" dirty="0" err="1"/>
              <a:t>фінансові</a:t>
            </a:r>
            <a:r>
              <a:rPr lang="ru-RU" dirty="0"/>
              <a:t> </a:t>
            </a:r>
            <a:r>
              <a:rPr lang="ru-RU" dirty="0" err="1"/>
              <a:t>ресурси</a:t>
            </a:r>
            <a:r>
              <a:rPr lang="ru-RU" dirty="0"/>
              <a:t>. </a:t>
            </a:r>
            <a:r>
              <a:rPr lang="ru-RU" dirty="0" err="1"/>
              <a:t>Досвід</a:t>
            </a:r>
            <a:r>
              <a:rPr lang="ru-RU" dirty="0"/>
              <a:t> </a:t>
            </a:r>
            <a:r>
              <a:rPr lang="ru-RU" dirty="0" err="1"/>
              <a:t>багатьох</a:t>
            </a:r>
            <a:r>
              <a:rPr lang="ru-RU" dirty="0"/>
              <a:t> </a:t>
            </a:r>
            <a:r>
              <a:rPr lang="ru-RU" dirty="0" err="1"/>
              <a:t>компаніи</a:t>
            </a:r>
            <a:r>
              <a:rPr lang="ru-RU" dirty="0"/>
              <a:t>̆ і </a:t>
            </a:r>
            <a:r>
              <a:rPr lang="ru-RU" dirty="0" err="1"/>
              <a:t>менеджерів</a:t>
            </a:r>
            <a:r>
              <a:rPr lang="ru-RU" dirty="0"/>
              <a:t> </a:t>
            </a:r>
            <a:r>
              <a:rPr lang="ru-RU" dirty="0" err="1"/>
              <a:t>показує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в </a:t>
            </a:r>
            <a:r>
              <a:rPr lang="ru-RU" dirty="0" err="1"/>
              <a:t>конкурентніи</a:t>
            </a:r>
            <a:r>
              <a:rPr lang="ru-RU" dirty="0"/>
              <a:t>̆ </a:t>
            </a:r>
            <a:r>
              <a:rPr lang="ru-RU" dirty="0" err="1"/>
              <a:t>боротьбі</a:t>
            </a:r>
            <a:r>
              <a:rPr lang="ru-RU" dirty="0"/>
              <a:t> </a:t>
            </a:r>
            <a:r>
              <a:rPr lang="ru-RU" dirty="0" err="1"/>
              <a:t>перемагає</a:t>
            </a:r>
            <a:r>
              <a:rPr lang="ru-RU" dirty="0"/>
              <a:t> </a:t>
            </a:r>
            <a:r>
              <a:rPr lang="ru-RU" dirty="0" err="1"/>
              <a:t>компанія</a:t>
            </a:r>
            <a:r>
              <a:rPr lang="ru-RU" dirty="0"/>
              <a:t>, </a:t>
            </a:r>
            <a:r>
              <a:rPr lang="ru-RU" dirty="0" err="1"/>
              <a:t>бізнес</a:t>
            </a:r>
            <a:r>
              <a:rPr lang="ru-RU" dirty="0"/>
              <a:t>-модель </a:t>
            </a:r>
            <a:r>
              <a:rPr lang="ru-RU" dirty="0" err="1"/>
              <a:t>якоі</a:t>
            </a:r>
            <a:r>
              <a:rPr lang="ru-RU" dirty="0"/>
              <a:t>̈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конкретні</a:t>
            </a:r>
            <a:r>
              <a:rPr lang="ru-RU" dirty="0"/>
              <a:t> та </a:t>
            </a:r>
            <a:r>
              <a:rPr lang="ru-RU" dirty="0" err="1"/>
              <a:t>вимірні</a:t>
            </a:r>
            <a:r>
              <a:rPr lang="ru-RU" dirty="0"/>
              <a:t> </a:t>
            </a:r>
            <a:r>
              <a:rPr lang="ru-RU" dirty="0" err="1"/>
              <a:t>цілі</a:t>
            </a:r>
            <a:r>
              <a:rPr lang="ru-RU" dirty="0"/>
              <a:t> і яка </a:t>
            </a:r>
            <a:r>
              <a:rPr lang="ru-RU" dirty="0" err="1"/>
              <a:t>енергійно</a:t>
            </a:r>
            <a:r>
              <a:rPr lang="ru-RU" dirty="0"/>
              <a:t> </a:t>
            </a:r>
            <a:r>
              <a:rPr lang="ru-RU" dirty="0" err="1"/>
              <a:t>добивається</a:t>
            </a:r>
            <a:r>
              <a:rPr lang="ru-RU" dirty="0"/>
              <a:t> </a:t>
            </a:r>
            <a:r>
              <a:rPr lang="ru-RU" dirty="0" err="1"/>
              <a:t>їх</a:t>
            </a:r>
            <a:r>
              <a:rPr lang="ru-RU" dirty="0"/>
              <a:t> </a:t>
            </a:r>
            <a:r>
              <a:rPr lang="ru-RU" dirty="0" err="1"/>
              <a:t>виконання</a:t>
            </a:r>
            <a:r>
              <a:rPr lang="ru-RU" dirty="0"/>
              <a:t>. </a:t>
            </a:r>
          </a:p>
          <a:p>
            <a:pPr algn="just"/>
            <a:r>
              <a:rPr lang="ru-RU" dirty="0" err="1"/>
              <a:t>Бенчмаркінг</a:t>
            </a:r>
            <a:r>
              <a:rPr lang="ru-RU" dirty="0"/>
              <a:t> (</a:t>
            </a:r>
            <a:r>
              <a:rPr lang="ru-RU" dirty="0" err="1"/>
              <a:t>від</a:t>
            </a:r>
            <a:r>
              <a:rPr lang="ru-RU" dirty="0"/>
              <a:t> англ. </a:t>
            </a:r>
            <a:r>
              <a:rPr lang="en-US" dirty="0"/>
              <a:t>Benchmark — «</a:t>
            </a:r>
            <a:r>
              <a:rPr lang="ru-RU" dirty="0"/>
              <a:t>початок </a:t>
            </a:r>
            <a:r>
              <a:rPr lang="ru-RU" dirty="0" err="1"/>
              <a:t>відліку</a:t>
            </a:r>
            <a:r>
              <a:rPr lang="ru-RU" dirty="0"/>
              <a:t>», «</a:t>
            </a:r>
            <a:r>
              <a:rPr lang="ru-RU" dirty="0" err="1"/>
              <a:t>карб</a:t>
            </a:r>
            <a:r>
              <a:rPr lang="ru-RU" dirty="0"/>
              <a:t>») —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механізм</a:t>
            </a:r>
            <a:r>
              <a:rPr lang="ru-RU" dirty="0"/>
              <a:t> </a:t>
            </a:r>
            <a:r>
              <a:rPr lang="ru-RU" dirty="0" err="1"/>
              <a:t>порівняльного</a:t>
            </a:r>
            <a:r>
              <a:rPr lang="ru-RU" dirty="0"/>
              <a:t> </a:t>
            </a:r>
            <a:r>
              <a:rPr lang="ru-RU" dirty="0" err="1"/>
              <a:t>аналізу</a:t>
            </a:r>
            <a:r>
              <a:rPr lang="ru-RU" dirty="0"/>
              <a:t> </a:t>
            </a:r>
            <a:r>
              <a:rPr lang="ru-RU" dirty="0" err="1"/>
              <a:t>ефективності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 </a:t>
            </a:r>
            <a:r>
              <a:rPr lang="ru-RU" dirty="0" err="1"/>
              <a:t>однієі</a:t>
            </a:r>
            <a:r>
              <a:rPr lang="ru-RU" dirty="0"/>
              <a:t>̈ </a:t>
            </a:r>
            <a:r>
              <a:rPr lang="ru-RU" dirty="0" err="1"/>
              <a:t>компаніі</a:t>
            </a:r>
            <a:r>
              <a:rPr lang="ru-RU" dirty="0"/>
              <a:t>̈ з </a:t>
            </a:r>
            <a:r>
              <a:rPr lang="ru-RU" dirty="0" err="1"/>
              <a:t>показниками</a:t>
            </a:r>
            <a:r>
              <a:rPr lang="ru-RU" dirty="0"/>
              <a:t>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успішніших</a:t>
            </a:r>
            <a:r>
              <a:rPr lang="ru-RU" dirty="0"/>
              <a:t> </a:t>
            </a:r>
            <a:r>
              <a:rPr lang="ru-RU" dirty="0" err="1"/>
              <a:t>компаніи</a:t>
            </a:r>
            <a:r>
              <a:rPr lang="ru-RU" dirty="0"/>
              <a:t>̆. </a:t>
            </a:r>
            <a:r>
              <a:rPr lang="ru-RU" dirty="0" err="1"/>
              <a:t>Бенчмаркінг</a:t>
            </a:r>
            <a:r>
              <a:rPr lang="ru-RU" dirty="0"/>
              <a:t> </a:t>
            </a:r>
            <a:r>
              <a:rPr lang="ru-RU" dirty="0" err="1"/>
              <a:t>знаходить</a:t>
            </a:r>
            <a:r>
              <a:rPr lang="ru-RU" dirty="0"/>
              <a:t> </a:t>
            </a:r>
            <a:r>
              <a:rPr lang="ru-RU" dirty="0" err="1"/>
              <a:t>застосування</a:t>
            </a:r>
            <a:r>
              <a:rPr lang="ru-RU" dirty="0"/>
              <a:t> у </a:t>
            </a:r>
            <a:r>
              <a:rPr lang="ru-RU" dirty="0" err="1"/>
              <a:t>всіх</a:t>
            </a:r>
            <a:r>
              <a:rPr lang="ru-RU" dirty="0"/>
              <a:t> сферах </a:t>
            </a:r>
            <a:r>
              <a:rPr lang="ru-RU" dirty="0" err="1"/>
              <a:t>діяльності</a:t>
            </a:r>
            <a:r>
              <a:rPr lang="ru-RU" dirty="0"/>
              <a:t> </a:t>
            </a:r>
            <a:r>
              <a:rPr lang="ru-RU" dirty="0" err="1"/>
              <a:t>підприємства</a:t>
            </a:r>
            <a:r>
              <a:rPr lang="ru-RU" dirty="0"/>
              <a:t> — в </a:t>
            </a:r>
            <a:r>
              <a:rPr lang="ru-RU" dirty="0" err="1"/>
              <a:t>логістиці</a:t>
            </a:r>
            <a:r>
              <a:rPr lang="ru-RU" dirty="0"/>
              <a:t>, маркетингу, </a:t>
            </a:r>
            <a:r>
              <a:rPr lang="ru-RU" dirty="0" err="1"/>
              <a:t>управлінні</a:t>
            </a:r>
            <a:r>
              <a:rPr lang="ru-RU" dirty="0"/>
              <a:t> персоналом і т. д. </a:t>
            </a:r>
          </a:p>
          <a:p>
            <a:pPr algn="just"/>
            <a:r>
              <a:rPr lang="ru-RU" dirty="0" err="1"/>
              <a:t>Батьківщиною</a:t>
            </a:r>
            <a:r>
              <a:rPr lang="ru-RU" dirty="0"/>
              <a:t> </a:t>
            </a:r>
            <a:r>
              <a:rPr lang="ru-RU" dirty="0" err="1"/>
              <a:t>бенчмаркінгу</a:t>
            </a:r>
            <a:r>
              <a:rPr lang="ru-RU" dirty="0"/>
              <a:t> </a:t>
            </a:r>
            <a:r>
              <a:rPr lang="ru-RU" dirty="0" err="1"/>
              <a:t>вважається</a:t>
            </a:r>
            <a:r>
              <a:rPr lang="ru-RU" dirty="0"/>
              <a:t> США. </a:t>
            </a:r>
            <a:r>
              <a:rPr lang="ru-RU" dirty="0" err="1"/>
              <a:t>Проте</a:t>
            </a:r>
            <a:r>
              <a:rPr lang="ru-RU" dirty="0"/>
              <a:t> в </a:t>
            </a:r>
            <a:r>
              <a:rPr lang="ru-RU" dirty="0" err="1"/>
              <a:t>історіі</a:t>
            </a:r>
            <a:r>
              <a:rPr lang="ru-RU" dirty="0"/>
              <a:t>̈ </a:t>
            </a:r>
            <a:r>
              <a:rPr lang="ru-RU" dirty="0" err="1"/>
              <a:t>є</a:t>
            </a:r>
            <a:r>
              <a:rPr lang="ru-RU" dirty="0"/>
              <a:t> </a:t>
            </a:r>
            <a:r>
              <a:rPr lang="ru-RU" dirty="0" err="1"/>
              <a:t>дані</a:t>
            </a:r>
            <a:r>
              <a:rPr lang="ru-RU" dirty="0"/>
              <a:t> про </a:t>
            </a:r>
            <a:r>
              <a:rPr lang="ru-RU" dirty="0" err="1"/>
              <a:t>раніше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поняття</a:t>
            </a:r>
            <a:r>
              <a:rPr lang="ru-RU" dirty="0"/>
              <a:t> «</a:t>
            </a:r>
            <a:r>
              <a:rPr lang="ru-RU" dirty="0" err="1"/>
              <a:t>бенчмаркінг</a:t>
            </a:r>
            <a:r>
              <a:rPr lang="ru-RU" dirty="0"/>
              <a:t>». У </a:t>
            </a:r>
            <a:r>
              <a:rPr lang="ru-RU" dirty="0" err="1"/>
              <a:t>Японіі</a:t>
            </a:r>
            <a:r>
              <a:rPr lang="ru-RU" dirty="0"/>
              <a:t>̈ </a:t>
            </a:r>
            <a:r>
              <a:rPr lang="ru-RU" dirty="0" err="1"/>
              <a:t>бенчмаркінг</a:t>
            </a:r>
            <a:r>
              <a:rPr lang="ru-RU" dirty="0"/>
              <a:t> </a:t>
            </a:r>
            <a:r>
              <a:rPr lang="ru-RU" dirty="0" err="1"/>
              <a:t>співвідноситься</a:t>
            </a:r>
            <a:r>
              <a:rPr lang="ru-RU" dirty="0"/>
              <a:t> за </a:t>
            </a:r>
            <a:r>
              <a:rPr lang="ru-RU" dirty="0" err="1"/>
              <a:t>змістом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японським</a:t>
            </a:r>
            <a:r>
              <a:rPr lang="ru-RU" dirty="0"/>
              <a:t> словом «</a:t>
            </a:r>
            <a:r>
              <a:rPr lang="en-US" dirty="0" err="1"/>
              <a:t>dantotsu</a:t>
            </a:r>
            <a:r>
              <a:rPr lang="en-US" dirty="0"/>
              <a:t>»,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означає</a:t>
            </a:r>
            <a:r>
              <a:rPr lang="ru-RU" dirty="0"/>
              <a:t> «</a:t>
            </a:r>
            <a:r>
              <a:rPr lang="ru-RU" dirty="0" err="1"/>
              <a:t>зусилля</a:t>
            </a:r>
            <a:r>
              <a:rPr lang="ru-RU" dirty="0"/>
              <a:t>, </a:t>
            </a:r>
            <a:r>
              <a:rPr lang="ru-RU" dirty="0" err="1"/>
              <a:t>неспокіи</a:t>
            </a:r>
            <a:r>
              <a:rPr lang="ru-RU" dirty="0"/>
              <a:t>̆, </a:t>
            </a:r>
            <a:r>
              <a:rPr lang="ru-RU" dirty="0" err="1"/>
              <a:t>бажання</a:t>
            </a:r>
            <a:r>
              <a:rPr lang="ru-RU" dirty="0"/>
              <a:t> </a:t>
            </a:r>
            <a:r>
              <a:rPr lang="ru-RU" dirty="0" err="1"/>
              <a:t>кращого</a:t>
            </a:r>
            <a:r>
              <a:rPr lang="ru-RU" dirty="0"/>
              <a:t> (</a:t>
            </a:r>
            <a:r>
              <a:rPr lang="ru-RU" dirty="0" err="1"/>
              <a:t>лідера</a:t>
            </a:r>
            <a:r>
              <a:rPr lang="ru-RU" dirty="0"/>
              <a:t>) стати </a:t>
            </a:r>
            <a:r>
              <a:rPr lang="ru-RU" dirty="0" err="1"/>
              <a:t>ще</a:t>
            </a:r>
            <a:r>
              <a:rPr lang="ru-RU" dirty="0"/>
              <a:t> </a:t>
            </a:r>
            <a:r>
              <a:rPr lang="ru-RU" dirty="0" err="1"/>
              <a:t>кращим</a:t>
            </a:r>
            <a:r>
              <a:rPr lang="ru-RU" dirty="0"/>
              <a:t> (</a:t>
            </a:r>
            <a:r>
              <a:rPr lang="ru-RU" dirty="0" err="1"/>
              <a:t>лідером</a:t>
            </a:r>
            <a:r>
              <a:rPr lang="ru-RU" dirty="0"/>
              <a:t>)». У </a:t>
            </a:r>
            <a:r>
              <a:rPr lang="ru-RU" dirty="0" err="1"/>
              <a:t>Китаі</a:t>
            </a:r>
            <a:r>
              <a:rPr lang="ru-RU" dirty="0"/>
              <a:t>̈, </a:t>
            </a:r>
            <a:r>
              <a:rPr lang="ru-RU" dirty="0" err="1"/>
              <a:t>відоме</a:t>
            </a:r>
            <a:r>
              <a:rPr lang="ru-RU" dirty="0"/>
              <a:t> правило </a:t>
            </a:r>
            <a:r>
              <a:rPr lang="ru-RU" dirty="0" err="1"/>
              <a:t>китайського</a:t>
            </a:r>
            <a:r>
              <a:rPr lang="ru-RU" dirty="0"/>
              <a:t> генерала Сун </a:t>
            </a:r>
            <a:r>
              <a:rPr lang="ru-RU" dirty="0" err="1"/>
              <a:t>Тзу</a:t>
            </a:r>
            <a:r>
              <a:rPr lang="ru-RU" dirty="0"/>
              <a:t>, </a:t>
            </a:r>
            <a:r>
              <a:rPr lang="ru-RU" dirty="0" err="1"/>
              <a:t>якии</a:t>
            </a:r>
            <a:r>
              <a:rPr lang="ru-RU" dirty="0"/>
              <a:t>̆ писав: «Коли </a:t>
            </a:r>
            <a:r>
              <a:rPr lang="ru-RU" dirty="0" err="1"/>
              <a:t>ти</a:t>
            </a:r>
            <a:r>
              <a:rPr lang="ru-RU" dirty="0"/>
              <a:t> </a:t>
            </a:r>
            <a:r>
              <a:rPr lang="ru-RU" dirty="0" err="1"/>
              <a:t>знаєш</a:t>
            </a:r>
            <a:r>
              <a:rPr lang="ru-RU" dirty="0"/>
              <a:t> </a:t>
            </a:r>
            <a:r>
              <a:rPr lang="ru-RU" dirty="0" err="1"/>
              <a:t>свого</a:t>
            </a:r>
            <a:r>
              <a:rPr lang="ru-RU" dirty="0"/>
              <a:t> ворога і </a:t>
            </a:r>
            <a:r>
              <a:rPr lang="ru-RU" dirty="0" err="1"/>
              <a:t>знаєш</a:t>
            </a:r>
            <a:r>
              <a:rPr lang="ru-RU" dirty="0"/>
              <a:t> себе, </a:t>
            </a:r>
            <a:r>
              <a:rPr lang="ru-RU" dirty="0" err="1"/>
              <a:t>ти</a:t>
            </a:r>
            <a:r>
              <a:rPr lang="ru-RU" dirty="0"/>
              <a:t> не </a:t>
            </a:r>
            <a:r>
              <a:rPr lang="ru-RU" dirty="0" err="1"/>
              <a:t>страшишся</a:t>
            </a:r>
            <a:r>
              <a:rPr lang="ru-RU" dirty="0"/>
              <a:t> результату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сотні</a:t>
            </a:r>
            <a:r>
              <a:rPr lang="ru-RU" dirty="0"/>
              <a:t> </a:t>
            </a:r>
            <a:r>
              <a:rPr lang="ru-RU" dirty="0" err="1"/>
              <a:t>воєн</a:t>
            </a:r>
            <a:r>
              <a:rPr lang="ru-RU" dirty="0"/>
              <a:t>». </a:t>
            </a:r>
            <a:r>
              <a:rPr lang="ru-RU" dirty="0" err="1"/>
              <a:t>Бенчмаркінг</a:t>
            </a:r>
            <a:r>
              <a:rPr lang="ru-RU" dirty="0"/>
              <a:t> як метод </a:t>
            </a:r>
            <a:r>
              <a:rPr lang="ru-RU" dirty="0" err="1"/>
              <a:t>аналізу</a:t>
            </a:r>
            <a:r>
              <a:rPr lang="ru-RU" dirty="0"/>
              <a:t> </a:t>
            </a:r>
            <a:r>
              <a:rPr lang="ru-RU" dirty="0" err="1"/>
              <a:t>вперше</a:t>
            </a:r>
            <a:r>
              <a:rPr lang="ru-RU" dirty="0"/>
              <a:t> </a:t>
            </a:r>
            <a:r>
              <a:rPr lang="ru-RU" dirty="0" err="1"/>
              <a:t>з’явився</a:t>
            </a:r>
            <a:r>
              <a:rPr lang="ru-RU" dirty="0"/>
              <a:t> у 1972 </a:t>
            </a:r>
            <a:r>
              <a:rPr lang="ru-RU" dirty="0" err="1"/>
              <a:t>році</a:t>
            </a:r>
            <a:r>
              <a:rPr lang="ru-RU" dirty="0"/>
              <a:t>. </a:t>
            </a:r>
            <a:r>
              <a:rPr lang="ru-RU" dirty="0" err="1"/>
              <a:t>Тоді</a:t>
            </a:r>
            <a:r>
              <a:rPr lang="ru-RU" dirty="0"/>
              <a:t> </a:t>
            </a:r>
            <a:r>
              <a:rPr lang="ru-RU" dirty="0" err="1"/>
              <a:t>дослідницька</a:t>
            </a:r>
            <a:r>
              <a:rPr lang="ru-RU" dirty="0"/>
              <a:t> та </a:t>
            </a:r>
            <a:r>
              <a:rPr lang="ru-RU" dirty="0" err="1"/>
              <a:t>консалтингова</a:t>
            </a:r>
            <a:r>
              <a:rPr lang="ru-RU" dirty="0"/>
              <a:t> </a:t>
            </a:r>
            <a:r>
              <a:rPr lang="ru-RU" dirty="0" err="1"/>
              <a:t>організація</a:t>
            </a:r>
            <a:r>
              <a:rPr lang="ru-RU" dirty="0"/>
              <a:t> </a:t>
            </a:r>
            <a:r>
              <a:rPr lang="en-US" dirty="0"/>
              <a:t>PIMS </a:t>
            </a:r>
            <a:r>
              <a:rPr lang="ru-RU" dirty="0" err="1"/>
              <a:t>встановила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для того,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знайти</a:t>
            </a:r>
            <a:r>
              <a:rPr lang="ru-RU" dirty="0"/>
              <a:t> </a:t>
            </a:r>
            <a:r>
              <a:rPr lang="ru-RU" dirty="0" err="1"/>
              <a:t>ефективне</a:t>
            </a:r>
            <a:r>
              <a:rPr lang="ru-RU" dirty="0"/>
              <a:t> </a:t>
            </a:r>
            <a:r>
              <a:rPr lang="ru-RU" dirty="0" err="1"/>
              <a:t>рішення</a:t>
            </a:r>
            <a:r>
              <a:rPr lang="ru-RU" dirty="0"/>
              <a:t> у </a:t>
            </a:r>
            <a:r>
              <a:rPr lang="ru-RU" dirty="0" err="1"/>
              <a:t>сфері</a:t>
            </a:r>
            <a:r>
              <a:rPr lang="ru-RU" dirty="0"/>
              <a:t> </a:t>
            </a:r>
            <a:r>
              <a:rPr lang="ru-RU" dirty="0" err="1"/>
              <a:t>конкуренціі</a:t>
            </a:r>
            <a:r>
              <a:rPr lang="ru-RU" dirty="0"/>
              <a:t>̈, </a:t>
            </a:r>
            <a:r>
              <a:rPr lang="ru-RU" dirty="0" err="1"/>
              <a:t>необхідно</a:t>
            </a:r>
            <a:r>
              <a:rPr lang="ru-RU" dirty="0"/>
              <a:t> знати </a:t>
            </a:r>
            <a:r>
              <a:rPr lang="ru-RU" dirty="0" err="1"/>
              <a:t>кращии</a:t>
            </a:r>
            <a:r>
              <a:rPr lang="ru-RU" dirty="0"/>
              <a:t>̆ </a:t>
            </a:r>
            <a:r>
              <a:rPr lang="ru-RU" dirty="0" err="1"/>
              <a:t>досвід</a:t>
            </a:r>
            <a:r>
              <a:rPr lang="ru-RU" dirty="0"/>
              <a:t>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підприємств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успіх</a:t>
            </a:r>
            <a:r>
              <a:rPr lang="ru-RU" dirty="0"/>
              <a:t> у схожих </a:t>
            </a:r>
            <a:r>
              <a:rPr lang="ru-RU" dirty="0" err="1"/>
              <a:t>умовах</a:t>
            </a:r>
            <a:r>
              <a:rPr lang="ru-RU" dirty="0"/>
              <a:t>. </a:t>
            </a:r>
          </a:p>
          <a:p>
            <a:pPr algn="just"/>
            <a:endParaRPr lang="ru-RU" dirty="0"/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26969834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2832E604-8D83-9CD2-70BF-238718A966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9931" y="666750"/>
            <a:ext cx="8318500" cy="4610100"/>
          </a:xfrm>
        </p:spPr>
      </p:pic>
    </p:spTree>
    <p:extLst>
      <p:ext uri="{BB962C8B-B14F-4D97-AF65-F5344CB8AC3E}">
        <p14:creationId xmlns:p14="http://schemas.microsoft.com/office/powerpoint/2010/main" val="32278651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7B13B4AF-16E2-1BC7-0B32-CD1106BB71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28961" y="342900"/>
            <a:ext cx="5916615" cy="5421313"/>
          </a:xfrm>
        </p:spPr>
      </p:pic>
    </p:spTree>
    <p:extLst>
      <p:ext uri="{BB962C8B-B14F-4D97-AF65-F5344CB8AC3E}">
        <p14:creationId xmlns:p14="http://schemas.microsoft.com/office/powerpoint/2010/main" val="31514961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AA8D84DD-C51F-4285-3686-494A7E4E69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40858" y="103188"/>
            <a:ext cx="5394372" cy="5508625"/>
          </a:xfrm>
        </p:spPr>
      </p:pic>
    </p:spTree>
    <p:extLst>
      <p:ext uri="{BB962C8B-B14F-4D97-AF65-F5344CB8AC3E}">
        <p14:creationId xmlns:p14="http://schemas.microsoft.com/office/powerpoint/2010/main" val="18045756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4008964-4568-FF09-EB6C-40F4F3B091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2890" y="182880"/>
            <a:ext cx="11407139" cy="5417820"/>
          </a:xfrm>
        </p:spPr>
        <p:txBody>
          <a:bodyPr/>
          <a:lstStyle/>
          <a:p>
            <a:r>
              <a:rPr lang="ru-UA" dirty="0"/>
              <a:t>8.3. Стратегічний бенчмаркінг у бізнес-моделюванні</a:t>
            </a:r>
          </a:p>
          <a:p>
            <a:endParaRPr lang="ru-UA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2F1DD09-3B9B-3AA3-6B34-1E217FAB1E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6089" y="536516"/>
            <a:ext cx="7175439" cy="5955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1847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867440A6-B2A3-3992-9AAD-AAB8A5AF54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17896" y="160338"/>
            <a:ext cx="6218121" cy="5532437"/>
          </a:xfrm>
        </p:spPr>
      </p:pic>
    </p:spTree>
    <p:extLst>
      <p:ext uri="{BB962C8B-B14F-4D97-AF65-F5344CB8AC3E}">
        <p14:creationId xmlns:p14="http://schemas.microsoft.com/office/powerpoint/2010/main" val="20081147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B4EB5B66-226D-C38D-DCBB-41CC718012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2626" y="525780"/>
            <a:ext cx="9195149" cy="4391501"/>
          </a:xfrm>
        </p:spPr>
      </p:pic>
    </p:spTree>
    <p:extLst>
      <p:ext uri="{BB962C8B-B14F-4D97-AF65-F5344CB8AC3E}">
        <p14:creationId xmlns:p14="http://schemas.microsoft.com/office/powerpoint/2010/main" val="32631930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40714958-9FC4-EE6B-7435-DE688366C1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19205" y="250825"/>
            <a:ext cx="6071066" cy="5292725"/>
          </a:xfrm>
        </p:spPr>
      </p:pic>
    </p:spTree>
    <p:extLst>
      <p:ext uri="{BB962C8B-B14F-4D97-AF65-F5344CB8AC3E}">
        <p14:creationId xmlns:p14="http://schemas.microsoft.com/office/powerpoint/2010/main" val="21429965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CF0CC6A4-79AE-2400-3F99-EEB3130301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4953" y="411480"/>
            <a:ext cx="8880903" cy="4566920"/>
          </a:xfrm>
        </p:spPr>
      </p:pic>
    </p:spTree>
    <p:extLst>
      <p:ext uri="{BB962C8B-B14F-4D97-AF65-F5344CB8AC3E}">
        <p14:creationId xmlns:p14="http://schemas.microsoft.com/office/powerpoint/2010/main" val="29777484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5481E8DB-EE95-9D32-97F9-F7993B78A0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66777" y="217488"/>
            <a:ext cx="5793359" cy="5668962"/>
          </a:xfrm>
        </p:spPr>
      </p:pic>
    </p:spTree>
    <p:extLst>
      <p:ext uri="{BB962C8B-B14F-4D97-AF65-F5344CB8AC3E}">
        <p14:creationId xmlns:p14="http://schemas.microsoft.com/office/powerpoint/2010/main" val="29499252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A0B88276-92E0-F8AD-E963-91BF62EAD4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41970" y="239713"/>
            <a:ext cx="6993684" cy="5226050"/>
          </a:xfrm>
        </p:spPr>
      </p:pic>
    </p:spTree>
    <p:extLst>
      <p:ext uri="{BB962C8B-B14F-4D97-AF65-F5344CB8AC3E}">
        <p14:creationId xmlns:p14="http://schemas.microsoft.com/office/powerpoint/2010/main" val="21964926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1C02E8B-54D1-F69F-52F0-CE0CC662B1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2890" y="171450"/>
            <a:ext cx="11510009" cy="6046470"/>
          </a:xfrm>
        </p:spPr>
        <p:txBody>
          <a:bodyPr/>
          <a:lstStyle/>
          <a:p>
            <a:pPr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Однією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перших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практиці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бізнесу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застосовується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бенчмаркінг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1979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році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«Ксерокс». У той час вона приступила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проекту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Бенчмаркінг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конкурентоспроможності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базувався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витрат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товарів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порівняно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японськими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бенчмаркінгу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полягає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тому,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найефективніших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бізнес-моделеи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суб’єктів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господарювання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обгрунтувати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резерви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успішного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зростання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Бенчмаркінг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здійснюється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рамках конкурентного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нововведенням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хоча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деталізованою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впорядкованою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процедурою,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ніж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метод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підхід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конкурентного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Бенчмаркінг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розглядати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поняття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Бенчмаркінг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спрямовании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систематичну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постійного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моніторингу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коригування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бізнес-моделі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базуючись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найкращому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досвіді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партнерів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галузевому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міжгалузевому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міжнаціональному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рівнях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8472617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5A2B6FDF-E32D-609F-936C-823F25F0DD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61107" y="160338"/>
            <a:ext cx="5639574" cy="5508625"/>
          </a:xfrm>
        </p:spPr>
      </p:pic>
    </p:spTree>
    <p:extLst>
      <p:ext uri="{BB962C8B-B14F-4D97-AF65-F5344CB8AC3E}">
        <p14:creationId xmlns:p14="http://schemas.microsoft.com/office/powerpoint/2010/main" val="9854645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4011C9FC-94A8-2DBC-38DC-42A6319D66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83627" y="320675"/>
            <a:ext cx="6491396" cy="5291138"/>
          </a:xfrm>
        </p:spPr>
      </p:pic>
    </p:spTree>
    <p:extLst>
      <p:ext uri="{BB962C8B-B14F-4D97-AF65-F5344CB8AC3E}">
        <p14:creationId xmlns:p14="http://schemas.microsoft.com/office/powerpoint/2010/main" val="39351929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7694C3EE-BD24-14A3-1BFD-AE2265E8CD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17057" y="171450"/>
            <a:ext cx="6992686" cy="5294313"/>
          </a:xfrm>
        </p:spPr>
      </p:pic>
    </p:spTree>
    <p:extLst>
      <p:ext uri="{BB962C8B-B14F-4D97-AF65-F5344CB8AC3E}">
        <p14:creationId xmlns:p14="http://schemas.microsoft.com/office/powerpoint/2010/main" val="9173384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91A2D43E-845E-7CDC-03A5-3CAD8426ED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7499" y="136525"/>
            <a:ext cx="8289353" cy="5761038"/>
          </a:xfrm>
        </p:spPr>
      </p:pic>
    </p:spTree>
    <p:extLst>
      <p:ext uri="{BB962C8B-B14F-4D97-AF65-F5344CB8AC3E}">
        <p14:creationId xmlns:p14="http://schemas.microsoft.com/office/powerpoint/2010/main" val="8996129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9475D0C4-EC99-3EF1-82FD-592B9DDF88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24856" y="258762"/>
            <a:ext cx="7962900" cy="5448300"/>
          </a:xfrm>
        </p:spPr>
      </p:pic>
    </p:spTree>
    <p:extLst>
      <p:ext uri="{BB962C8B-B14F-4D97-AF65-F5344CB8AC3E}">
        <p14:creationId xmlns:p14="http://schemas.microsoft.com/office/powerpoint/2010/main" val="14215158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2DA8060-188F-B8E4-60AB-0B9E686D40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490" y="354330"/>
            <a:ext cx="11361419" cy="5394960"/>
          </a:xfrm>
        </p:spPr>
        <p:txBody>
          <a:bodyPr/>
          <a:lstStyle/>
          <a:p>
            <a:r>
              <a:rPr lang="ru-RU" dirty="0"/>
              <a:t>Н</a:t>
            </a:r>
            <a:r>
              <a:rPr lang="ru-UA" dirty="0"/>
              <a:t>а прикладі свого підприємсва обгрунтувати </a:t>
            </a:r>
            <a:r>
              <a:rPr lang="ru-UA"/>
              <a:t>доцільність впровадження </a:t>
            </a:r>
            <a:r>
              <a:rPr lang="ru-UA" dirty="0"/>
              <a:t>відповідного виду бенчмаркінгу</a:t>
            </a:r>
          </a:p>
          <a:p>
            <a:endParaRPr lang="ru-UA" dirty="0"/>
          </a:p>
          <a:p>
            <a:r>
              <a:rPr lang="ru-UA" dirty="0"/>
              <a:t>Опишіть можливість адаптації для вітчизняних підприємств  окремих аспектів зарубіжного досвіду ефективного використання бенчмаркінгу</a:t>
            </a:r>
          </a:p>
        </p:txBody>
      </p:sp>
    </p:spTree>
    <p:extLst>
      <p:ext uri="{BB962C8B-B14F-4D97-AF65-F5344CB8AC3E}">
        <p14:creationId xmlns:p14="http://schemas.microsoft.com/office/powerpoint/2010/main" val="21047499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835BC6D-2677-B122-D739-B73E95B7DD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0030" y="251460"/>
            <a:ext cx="11567159" cy="5669280"/>
          </a:xfrm>
        </p:spPr>
        <p:txBody>
          <a:bodyPr>
            <a:normAutofit fontScale="70000" lnSpcReduction="20000"/>
          </a:bodyPr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цілями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бенчмаркінгу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конкурентоспроможності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їі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слабких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сторін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усвідомлення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генерування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ідеи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кардинального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поліпшення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бізнес-процесів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виявлення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найкращих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прийомів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компаніях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галузі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вжиття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заходів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метою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продукціі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трансформація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корпоративноі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ментальності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Бенчмаркінг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здійснюється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детального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порівняння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сторін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бізнес-моделі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досліджуваного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подібними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компаніями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галузі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так і 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їі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 межами. 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Бенчмаркінг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♦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зіставлення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його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підрозділів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найуспішнішими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напряму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♦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порівняльнии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складових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бізнес-процесів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управлінських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найкращими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компаніях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♦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діагностику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зіставлення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аналогами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найкращими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сфері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♦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ефективноі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 практики, яка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застосована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♦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орієнтир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максимізацію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споживчоі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цінності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продукціі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випускається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♦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оцінювання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конкурентоспроможності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виявлення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недолі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власніи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бізнес-моделі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♦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обгрунтування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інноваційних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вдосконалення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бізнес-моделі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пдвищення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їі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якісних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характеристик [2]. </a:t>
            </a:r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32079373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A0B3EF1-39AE-5B67-13E9-C035735A15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330" y="251460"/>
            <a:ext cx="11487149" cy="5360670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вимог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його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зараховує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⎯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бенчмаркінг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змогу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вивчити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досвід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зекономити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звести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мінімуму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допущених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помилок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⎯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бенчмаркінг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оцінювання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тивності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порівняно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головними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конкурентами;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⎯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бенчмаркінг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розширює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інформаційну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базу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підвищує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об’єктивність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⎯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бенчмаркінг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допомагає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сформувати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детальні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найуспішніших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економічніи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виділяють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п’ять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історичних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генераціи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бенчмаркінгу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(рис. 8.1) 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25480235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334B1864-23EF-27F0-0102-A7327224C2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7844" y="290512"/>
            <a:ext cx="8267700" cy="5283200"/>
          </a:xfrm>
        </p:spPr>
      </p:pic>
    </p:spTree>
    <p:extLst>
      <p:ext uri="{BB962C8B-B14F-4D97-AF65-F5344CB8AC3E}">
        <p14:creationId xmlns:p14="http://schemas.microsoft.com/office/powerpoint/2010/main" val="28068321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6F7FCD0-8E5B-76F8-6270-E848748A7B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102870"/>
            <a:ext cx="11521439" cy="5680710"/>
          </a:xfrm>
        </p:spPr>
        <p:txBody>
          <a:bodyPr>
            <a:normAutofit fontScale="925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Перша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генерація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реверсивнии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бенчмаркінг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⎯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орієнтація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продукт,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вивчення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технічних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продукціі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здійснення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власному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⎯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порівняння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характеристик продукту,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його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функціональних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можливостеи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рентабельності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аналогічними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пропозиціями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курентів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⎯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конкурентнии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особливостеи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 продукту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орієнтованих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ринок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генерація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конкурентнии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бенчмаркінг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(особливо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поширении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період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1976—1986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⎯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підхід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впровадженні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лідером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Xerox;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⎯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порівняння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внутрішніх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конкурентами. 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Третя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генерація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процеснии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бенчмаркінг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характернии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приблизно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період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1982—1988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⎯початок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вивчення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найкращоі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 практики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галузях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тобто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неконкурентнии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підхід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бенчмаркінгу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⎯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поглиблене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вивчення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внутрішніх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розширення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науковоі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інформаційноі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бази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бенчмаркінгу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11634191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A800F0B-AE00-8601-43F7-E48553DC37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" y="205740"/>
            <a:ext cx="11910059" cy="537210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Четверта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генерація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стратегічнии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бенчмаркінг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⎯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систематичне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оцінювання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стратегічних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альтернатив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результативності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бізнесу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через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запозичення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успішних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зовнішніх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партнерів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⎯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оцінювання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перспектив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ділового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партнерства;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⎯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орієнтація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довгострокове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удосконалення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⎯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внесення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фундаментальних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бізнес-процеси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реінжиніринг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pPr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П’ята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генерація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глобальнии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бенчмаркінг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⎯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вивчення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запозичення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досвіду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глобальних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̆;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⎯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питань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пов’язаних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торгівлею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⎯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вивчення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можливостеи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подолання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міжнаціональних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бар’єрів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⎯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зменшення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різниці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ефективністю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бізнес-процесів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суб’єктів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господарювання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глобальному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через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врахування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досвіду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лідерів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початку ХХ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ст. все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популярність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завойовують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концепціі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стратегічного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глобального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бенчмаркінгу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провідні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посилюють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свою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конкурентоспроможність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Звичайно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концепціі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недоцільно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впроваджувати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тих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компаніях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відчувають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потреби. 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5175158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F86D575-02D2-7E35-697B-5169488DEB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321" y="285750"/>
            <a:ext cx="10780534" cy="5180595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консалтинговоі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 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Bain &amp; Co»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останні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роки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бенчмаркінг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входить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трійку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найпоширеніших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методів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бізнесом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великих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корпораціях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зумовлено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бенчмаркінг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допомагає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швидко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меншими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витратами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вдосконалювати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бізнес-процеси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дозволяє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зрозуміти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працюють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передові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̈,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досягнути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таких само, 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навіть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вищих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 </a:t>
            </a:r>
          </a:p>
          <a:p>
            <a:endParaRPr lang="ru-RU" dirty="0"/>
          </a:p>
          <a:p>
            <a:endParaRPr lang="ru-UA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1F0E0C9-3F45-7422-89D4-7F42EB4D48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50" y="2006599"/>
            <a:ext cx="10780534" cy="3154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285108"/>
      </p:ext>
    </p:extLst>
  </p:cSld>
  <p:clrMapOvr>
    <a:masterClrMapping/>
  </p:clrMapOvr>
</p:sld>
</file>

<file path=ppt/theme/theme1.xml><?xml version="1.0" encoding="utf-8"?>
<a:theme xmlns:a="http://schemas.openxmlformats.org/drawingml/2006/main" name="Галерея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Галерея</Template>
  <TotalTime>141</TotalTime>
  <Words>1556</Words>
  <Application>Microsoft Macintosh PowerPoint</Application>
  <PresentationFormat>Широкоэкранный</PresentationFormat>
  <Paragraphs>82</Paragraphs>
  <Slides>35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41" baseType="lpstr">
      <vt:lpstr>Arial</vt:lpstr>
      <vt:lpstr>Gill Sans MT</vt:lpstr>
      <vt:lpstr>Times New Roman</vt:lpstr>
      <vt:lpstr>TimesNewRoman</vt:lpstr>
      <vt:lpstr>TimesNewRoman,Italic</vt:lpstr>
      <vt:lpstr>Галерея</vt:lpstr>
      <vt:lpstr>Бенчмаркінг: визначення та практика використання в бізнес-моделюванні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Бенчмаркінг: визначення та практика використання в бізнес-моделюванні</dc:title>
  <dc:creator>Александр Ткачук</dc:creator>
  <cp:lastModifiedBy>Александр Ткачук</cp:lastModifiedBy>
  <cp:revision>66</cp:revision>
  <dcterms:created xsi:type="dcterms:W3CDTF">2022-05-09T09:45:58Z</dcterms:created>
  <dcterms:modified xsi:type="dcterms:W3CDTF">2022-05-12T10:49:59Z</dcterms:modified>
</cp:coreProperties>
</file>