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332" r:id="rId8"/>
    <p:sldId id="262" r:id="rId9"/>
    <p:sldId id="263" r:id="rId10"/>
    <p:sldId id="264" r:id="rId11"/>
    <p:sldId id="265" r:id="rId12"/>
    <p:sldId id="333" r:id="rId13"/>
    <p:sldId id="334" r:id="rId14"/>
    <p:sldId id="336" r:id="rId15"/>
    <p:sldId id="33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337" r:id="rId33"/>
    <p:sldId id="338" r:id="rId34"/>
    <p:sldId id="339" r:id="rId35"/>
    <p:sldId id="340" r:id="rId36"/>
    <p:sldId id="282" r:id="rId37"/>
    <p:sldId id="283" r:id="rId38"/>
    <p:sldId id="284" r:id="rId39"/>
    <p:sldId id="285" r:id="rId40"/>
    <p:sldId id="286" r:id="rId41"/>
    <p:sldId id="287" r:id="rId42"/>
    <p:sldId id="288" r:id="rId43"/>
    <p:sldId id="289" r:id="rId44"/>
    <p:sldId id="290" r:id="rId45"/>
    <p:sldId id="291" r:id="rId46"/>
    <p:sldId id="292" r:id="rId47"/>
    <p:sldId id="293" r:id="rId48"/>
    <p:sldId id="294" r:id="rId49"/>
    <p:sldId id="295" r:id="rId50"/>
    <p:sldId id="296" r:id="rId51"/>
    <p:sldId id="297" r:id="rId52"/>
    <p:sldId id="298" r:id="rId53"/>
    <p:sldId id="299" r:id="rId54"/>
    <p:sldId id="300" r:id="rId55"/>
    <p:sldId id="301" r:id="rId56"/>
    <p:sldId id="302" r:id="rId57"/>
    <p:sldId id="303" r:id="rId58"/>
    <p:sldId id="304" r:id="rId59"/>
    <p:sldId id="305" r:id="rId60"/>
    <p:sldId id="306" r:id="rId61"/>
    <p:sldId id="307" r:id="rId62"/>
    <p:sldId id="308" r:id="rId63"/>
    <p:sldId id="309" r:id="rId64"/>
    <p:sldId id="310" r:id="rId65"/>
    <p:sldId id="311" r:id="rId66"/>
    <p:sldId id="312" r:id="rId67"/>
    <p:sldId id="313" r:id="rId68"/>
    <p:sldId id="314" r:id="rId69"/>
    <p:sldId id="315" r:id="rId70"/>
    <p:sldId id="316" r:id="rId71"/>
    <p:sldId id="317" r:id="rId72"/>
    <p:sldId id="318" r:id="rId73"/>
    <p:sldId id="319" r:id="rId74"/>
    <p:sldId id="320" r:id="rId75"/>
    <p:sldId id="321" r:id="rId76"/>
    <p:sldId id="322" r:id="rId77"/>
    <p:sldId id="323" r:id="rId78"/>
    <p:sldId id="324" r:id="rId79"/>
    <p:sldId id="325" r:id="rId80"/>
    <p:sldId id="329" r:id="rId81"/>
    <p:sldId id="326" r:id="rId82"/>
    <p:sldId id="327" r:id="rId83"/>
    <p:sldId id="328" r:id="rId84"/>
    <p:sldId id="330" r:id="rId85"/>
    <p:sldId id="331" r:id="rId86"/>
  </p:sldIdLst>
  <p:sldSz cx="12192000" cy="6858000"/>
  <p:notesSz cx="6742113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5097" autoAdjust="0"/>
  </p:normalViewPr>
  <p:slideViewPr>
    <p:cSldViewPr snapToGrid="0">
      <p:cViewPr varScale="1">
        <p:scale>
          <a:sx n="83" d="100"/>
          <a:sy n="83" d="100"/>
        </p:scale>
        <p:origin x="1109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theme" Target="theme/theme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tableStyles" Target="tableStyles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presProps" Target="presProp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  <p:pic>
        <p:nvPicPr>
          <p:cNvPr id="17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48A87A34-81AB-432B-8DAE-1953F412C126}" type="datetimeFigureOut">
              <a:rPr lang="en-US" dirty="0"/>
              <a:pPr/>
              <a:t>1/21/2024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  <p:pic>
        <p:nvPicPr>
          <p:cNvPr id="2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‹№›</a:t>
            </a:fld>
            <a:endParaRPr lang="en-US" dirty="0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hyperlink" Target="https://uk.wikipedia.org/wiki/%D0%91%D0%B5%D1%80%D0%BC%D1%83%D0%B4%D1%81%D1%8C%D0%BA%D1%96_%D0%9E%D1%81%D1%82%D1%80%D0%BE%D0%B2%D0%B8" TargetMode="External"/><Relationship Id="rId18" Type="http://schemas.openxmlformats.org/officeDocument/2006/relationships/hyperlink" Target="https://uk.wikipedia.org/wiki/%D0%9C%D0%BE%D0%BD%D1%82%D1%81%D0%B5%D1%80%D1%80%D0%B0%D1%82" TargetMode="External"/><Relationship Id="rId26" Type="http://schemas.openxmlformats.org/officeDocument/2006/relationships/hyperlink" Target="https://uk.wikipedia.org/wiki/%D0%93%D1%80%D0%B5%D0%BD%D0%BB%D0%B0%D0%BD%D0%B4%D1%96%D1%8F" TargetMode="External"/><Relationship Id="rId39" Type="http://schemas.openxmlformats.org/officeDocument/2006/relationships/hyperlink" Target="https://uk.wikipedia.org/wiki/%D0%9E%D1%81%D1%82%D1%80%D1%96%D0%B2%D0%BD%D1%96_%D1%82%D0%B5%D1%80%D0%B8%D1%82%D0%BE%D1%80%D1%96%D1%97_%D0%A1%D0%A8%D0%90" TargetMode="External"/><Relationship Id="rId21" Type="http://schemas.openxmlformats.org/officeDocument/2006/relationships/hyperlink" Target="https://uk.wikipedia.org/wiki/%D0%9F%D1%96%D1%82%D0%BA%D0%B5%D1%80%D0%BD" TargetMode="External"/><Relationship Id="rId34" Type="http://schemas.openxmlformats.org/officeDocument/2006/relationships/hyperlink" Target="https://uk.wikipedia.org/wiki/%D0%9D%D1%96%D1%83%D0%B5" TargetMode="External"/><Relationship Id="rId42" Type="http://schemas.openxmlformats.org/officeDocument/2006/relationships/hyperlink" Target="https://uk.wikipedia.org/wiki/%D0%93%D1%83%D0%B0%D0%BC" TargetMode="External"/><Relationship Id="rId47" Type="http://schemas.openxmlformats.org/officeDocument/2006/relationships/hyperlink" Target="https://uk.wikipedia.org/wiki/%D0%92%D0%BE%D0%BB%D0%BB%D1%96%D1%81_%D1%96_%D0%A4%D1%83%D1%82%D1%83%D0%BD%D0%B0" TargetMode="External"/><Relationship Id="rId50" Type="http://schemas.openxmlformats.org/officeDocument/2006/relationships/hyperlink" Target="https://uk.wikipedia.org/wiki/%D0%A1%D0%B5%D0%BD-%D0%91%D0%B0%D1%80%D1%82%D0%B5%D0%BB%D1%8C%D0%BC%D1%96" TargetMode="External"/><Relationship Id="rId7" Type="http://schemas.openxmlformats.org/officeDocument/2006/relationships/hyperlink" Target="https://uk.wikipedia.org/wiki/%D0%91%D1%80%D0%B8%D1%82%D0%B0%D0%BD%D1%81%D1%8C%D0%BA%D1%96_%D0%B7%D0%B0%D0%BC%D0%BE%D1%80%D1%81%D1%8C%D0%BA%D1%96_%D1%82%D0%B5%D1%80%D0%B8%D1%82%D0%BE%D1%80%D1%96%D1%97" TargetMode="External"/><Relationship Id="rId2" Type="http://schemas.openxmlformats.org/officeDocument/2006/relationships/hyperlink" Target="https://uk.wikipedia.org/wiki/%D0%90%D0%B4%D0%BC%D1%96%D0%BD%D1%96%D1%81%D1%82%D1%80%D0%B0%D1%82%D0%B8%D0%B2%D0%BD%D0%B8%D0%B9_%D0%BF%D0%BE%D0%B4%D1%96%D0%BB_%D0%90%D0%B2%D1%81%D1%82%D1%80%D0%B0%D0%BB%D1%96%D1%97" TargetMode="External"/><Relationship Id="rId16" Type="http://schemas.openxmlformats.org/officeDocument/2006/relationships/hyperlink" Target="https://uk.wikipedia.org/wiki/%D0%93%D1%96%D0%B1%D1%80%D0%B0%D0%BB%D1%82%D0%B0%D1%80" TargetMode="External"/><Relationship Id="rId29" Type="http://schemas.openxmlformats.org/officeDocument/2006/relationships/hyperlink" Target="https://uk.wikipedia.org/wiki/%D0%90%D1%80%D1%83%D0%B1%D0%B0" TargetMode="External"/><Relationship Id="rId11" Type="http://schemas.openxmlformats.org/officeDocument/2006/relationships/hyperlink" Target="https://uk.wikipedia.org/wiki/%D0%94%D0%B6%D0%B5%D1%80%D1%81%D1%96" TargetMode="External"/><Relationship Id="rId24" Type="http://schemas.openxmlformats.org/officeDocument/2006/relationships/hyperlink" Target="https://uk.wikipedia.org/wiki/%D0%A4%D0%BE%D0%BB%D0%BA%D0%BB%D0%B5%D0%BD%D0%B4%D1%81%D1%8C%D0%BA%D1%96_%D0%BE%D1%81%D1%82%D1%80%D0%BE%D0%B2%D0%B8" TargetMode="External"/><Relationship Id="rId32" Type="http://schemas.openxmlformats.org/officeDocument/2006/relationships/hyperlink" Target="https://uk.wikipedia.org/wiki/%D0%90%D0%B4%D0%BC%D1%96%D0%BD%D1%96%D1%81%D1%82%D1%80%D0%B0%D1%82%D0%B8%D0%B2%D0%BD%D0%B8%D0%B9_%D0%BF%D0%BE%D0%B4%D1%96%D0%BB_%D0%9D%D0%BE%D0%B2%D0%BE%D1%97_%D0%97%D0%B5%D0%BB%D0%B0%D0%BD%D0%B4%D1%96%D1%97" TargetMode="External"/><Relationship Id="rId37" Type="http://schemas.openxmlformats.org/officeDocument/2006/relationships/hyperlink" Target="https://uk.wikipedia.org/wiki/%D0%A8%D0%BF%D1%96%D1%86%D0%B1%D0%B5%D1%80%D0%B3%D0%B5%D0%BD" TargetMode="External"/><Relationship Id="rId40" Type="http://schemas.openxmlformats.org/officeDocument/2006/relationships/hyperlink" Target="https://uk.wikipedia.org/wiki/%D0%9D%D0%B5%D1%96%D0%BD%D0%BA%D0%BE%D1%80%D0%BF%D0%BE%D1%80%D0%BE%D0%B2%D0%B0%D0%BD%D1%96_%D0%BE%D1%80%D0%B3%D0%B0%D0%BD%D1%96%D0%B7%D0%BE%D0%B2%D0%B0%D0%BD%D1%96_%D1%82%D0%B5%D0%BE%D1%80%D0%B8%D1%82%D0%BE%D1%80%D1%96%D1%97" TargetMode="External"/><Relationship Id="rId45" Type="http://schemas.openxmlformats.org/officeDocument/2006/relationships/hyperlink" Target="https://uk.wikipedia.org/wiki/%D0%90%D0%BC%D0%B5%D1%80%D0%B8%D0%BA%D0%B0%D0%BD%D1%81%D1%8C%D0%BA%D0%B5_%D0%A1%D0%B0%D0%BC%D0%BE%D0%B0" TargetMode="External"/><Relationship Id="rId5" Type="http://schemas.openxmlformats.org/officeDocument/2006/relationships/hyperlink" Target="https://uk.wikipedia.org/wiki/%D0%9E%D1%81%D1%82%D1%80%D1%96%D0%B2_%D0%9D%D0%BE%D1%80%D1%84%D0%BE%D0%BB%D0%BA" TargetMode="External"/><Relationship Id="rId15" Type="http://schemas.openxmlformats.org/officeDocument/2006/relationships/hyperlink" Target="https://uk.wikipedia.org/wiki/%D0%91%D1%80%D0%B8%D1%82%D0%B0%D0%BD%D1%81%D1%8C%D0%BA%D0%B0_%D0%A2%D0%B5%D1%80%D0%B8%D1%82%D0%BE%D1%80%D1%96%D1%8F_%D0%B2_%D0%86%D0%BD%D0%B4%D1%96%D0%B9%D1%81%D1%8C%D0%BA%D0%BE%D0%BC%D1%83_%D0%9E%D0%BA%D0%B5%D0%B0%D0%BD%D1%96" TargetMode="External"/><Relationship Id="rId23" Type="http://schemas.openxmlformats.org/officeDocument/2006/relationships/hyperlink" Target="https://uk.wikipedia.org/wiki/%D0%A4%D0%BE%D0%BB%D0%BA%D0%BB%D0%B5%D0%BD%D0%B4%D1%81%D1%8C%D0%BA%D1%96_%D0%9E%D1%81%D1%82%D1%80%D0%BE%D0%B2%D0%B8" TargetMode="External"/><Relationship Id="rId28" Type="http://schemas.openxmlformats.org/officeDocument/2006/relationships/hyperlink" Target="https://uk.wikipedia.org/wiki/%D0%90%D0%B4%D0%BC%D1%96%D0%BD%D1%96%D1%81%D1%82%D1%80%D0%B0%D1%82%D0%B8%D0%B2%D0%BD%D0%B8%D0%B9_%D0%BF%D0%BE%D0%B4%D1%96%D0%BB_%D0%9D%D1%96%D0%B4%D0%B5%D1%80%D0%BB%D0%B0%D0%BD%D0%B4%D1%96%D0%B2" TargetMode="External"/><Relationship Id="rId36" Type="http://schemas.openxmlformats.org/officeDocument/2006/relationships/hyperlink" Target="https://uk.wikipedia.org/wiki/%D0%97%D0%B0%D0%BC%D0%BE%D1%80%D1%81%D1%8C%D0%BA%D1%96_%D1%82%D0%B5%D1%80%D0%B8%D1%82%D0%BE%D1%80%D1%96%D1%97_%D0%9D%D0%BE%D1%80%D0%B2%D0%B5%D0%B3%D1%96%D1%97" TargetMode="External"/><Relationship Id="rId49" Type="http://schemas.openxmlformats.org/officeDocument/2006/relationships/hyperlink" Target="https://uk.wikipedia.org/wiki/%D0%A4%D1%80%D0%B0%D0%BD%D1%86%D1%83%D0%B7%D1%8C%D0%BA%D0%B0_%D0%9F%D0%BE%D0%BB%D1%96%D0%BD%D0%B5%D0%B7%D1%96%D1%8F" TargetMode="External"/><Relationship Id="rId10" Type="http://schemas.openxmlformats.org/officeDocument/2006/relationships/hyperlink" Target="https://uk.wikipedia.org/wiki/%D0%93%D0%B5%D1%80%D0%BD%D1%81%D1%96" TargetMode="External"/><Relationship Id="rId19" Type="http://schemas.openxmlformats.org/officeDocument/2006/relationships/hyperlink" Target="https://uk.wikipedia.org/wiki/%D0%9E%D1%81%D1%82%D1%80%D0%BE%D0%B2%D0%B8_%D0%A1%D0%B2%D1%8F%D1%82%D0%BE%D1%97_%D0%84%D0%BB%D0%B5%D0%BD%D0%B8,_%D0%92%D0%BE%D0%B7%D0%BD%D0%B5%D1%81%D1%96%D0%BD%D0%BD%D1%8F_%D1%96_%D0%A2%D1%80%D0%B8%D1%81%D1%82%D0%B0%D0%BD-%D0%B4%D0%B0-%D0%9A%D1%83%D0%BD%D1%8C%D1%8F" TargetMode="External"/><Relationship Id="rId31" Type="http://schemas.openxmlformats.org/officeDocument/2006/relationships/hyperlink" Target="https://uk.wikipedia.org/wiki/%D0%A1%D1%96%D0%BD%D1%82-%D0%9C%D0%B0%D1%80%D1%82%D0%B5%D0%BD" TargetMode="External"/><Relationship Id="rId44" Type="http://schemas.openxmlformats.org/officeDocument/2006/relationships/hyperlink" Target="https://uk.wikipedia.org/wiki/%D0%9F%D1%83%D0%B5%D1%80%D1%82%D0%BE-%D0%A0%D0%B8%D0%BA%D0%BE" TargetMode="External"/><Relationship Id="rId52" Type="http://schemas.openxmlformats.org/officeDocument/2006/relationships/hyperlink" Target="https://uk.wikipedia.org/wiki/%D0%A1%D0%B5%D0%BD-%D0%9F%27%D1%94%D1%80_%D1%96_%D0%9C%D1%96%D0%BA%D0%B5%D0%BB%D0%BE%D0%BD" TargetMode="External"/><Relationship Id="rId4" Type="http://schemas.openxmlformats.org/officeDocument/2006/relationships/hyperlink" Target="https://uk.wikipedia.org/wiki/%D0%9A%D0%BE%D0%BA%D0%BE%D1%81%D0%BE%D0%B2%D1%96_%D0%9E%D1%81%D1%82%D1%80%D0%BE%D0%B2%D0%B8" TargetMode="External"/><Relationship Id="rId9" Type="http://schemas.openxmlformats.org/officeDocument/2006/relationships/hyperlink" Target="https://uk.wikipedia.org/wiki/%D0%9E%D1%81%D1%82%D1%80%D1%96%D0%B2_%D0%9C%D0%B5%D0%BD" TargetMode="External"/><Relationship Id="rId14" Type="http://schemas.openxmlformats.org/officeDocument/2006/relationships/hyperlink" Target="https://uk.wikipedia.org/wiki/%D0%91%D1%80%D0%B8%D1%82%D0%B0%D0%BD%D1%81%D1%8C%D0%BA%D1%96_%D0%92%D1%96%D1%80%D0%B3%D1%96%D0%BD%D1%81%D1%8C%D0%BA%D1%96_%D0%9E%D1%81%D1%82%D1%80%D0%BE%D0%B2%D0%B8" TargetMode="External"/><Relationship Id="rId22" Type="http://schemas.openxmlformats.org/officeDocument/2006/relationships/hyperlink" Target="https://uk.wikipedia.org/wiki/%D0%9E%D1%81%D1%82%D1%80%D0%BE%D0%B2%D0%B8_%D0%A2%D0%B5%D1%80%D0%BA%D1%81_%D1%96_%D0%9A%D0%B0%D0%B9%D0%BA%D0%BE%D1%81" TargetMode="External"/><Relationship Id="rId27" Type="http://schemas.openxmlformats.org/officeDocument/2006/relationships/hyperlink" Target="https://uk.wikipedia.org/wiki/%D0%A4%D0%B0%D1%80%D0%B5%D1%80%D1%81%D1%8C%D0%BA%D1%96_%D0%9E%D1%81%D1%82%D1%80%D0%BE%D0%B2%D0%B8" TargetMode="External"/><Relationship Id="rId30" Type="http://schemas.openxmlformats.org/officeDocument/2006/relationships/hyperlink" Target="https://uk.wikipedia.org/wiki/%D0%9A%D1%8E%D1%80%D0%B0%D1%81%D0%B0%D0%BE" TargetMode="External"/><Relationship Id="rId35" Type="http://schemas.openxmlformats.org/officeDocument/2006/relationships/hyperlink" Target="https://uk.wikipedia.org/wiki/%D0%A2%D0%BE%D0%BA%D0%B5%D0%BB%D0%B0%D1%83" TargetMode="External"/><Relationship Id="rId43" Type="http://schemas.openxmlformats.org/officeDocument/2006/relationships/hyperlink" Target="https://uk.wikipedia.org/wiki/%D0%9F%D1%96%D0%B2%D0%BD%D1%96%D1%87%D0%BD%D1%96_%D0%9C%D0%B0%D1%80%D1%96%D0%B0%D0%BD%D1%81%D1%8C%D0%BA%D1%96_%D0%9E%D1%81%D1%82%D1%80%D0%BE%D0%B2%D0%B8" TargetMode="External"/><Relationship Id="rId48" Type="http://schemas.openxmlformats.org/officeDocument/2006/relationships/hyperlink" Target="https://uk.wikipedia.org/wiki/%D0%9D%D0%BE%D0%B2%D0%B0_%D0%9A%D0%B0%D0%BB%D0%B5%D0%B4%D0%BE%D0%BD%D1%96%D1%8F" TargetMode="External"/><Relationship Id="rId8" Type="http://schemas.openxmlformats.org/officeDocument/2006/relationships/hyperlink" Target="https://uk.wikipedia.org/wiki/%D0%9A%D0%BE%D1%80%D0%BE%D0%BD%D0%BD%D0%B0_%D0%B7%D0%B5%D0%BC%D0%BB%D1%8F" TargetMode="External"/><Relationship Id="rId51" Type="http://schemas.openxmlformats.org/officeDocument/2006/relationships/hyperlink" Target="https://uk.wikipedia.org/wiki/%D0%A1%D0%B5%D0%BD-%D0%9C%D0%B0%D1%80%D1%82%D0%B5%D0%BD_(%D0%A4%D1%80%D0%B0%D0%BD%D1%86%D1%96%D1%8F)" TargetMode="External"/><Relationship Id="rId3" Type="http://schemas.openxmlformats.org/officeDocument/2006/relationships/hyperlink" Target="https://uk.wikipedia.org/wiki/%D0%97%D0%BE%D0%B2%D0%BD%D1%96%D1%88%D0%BD%D1%96_%D1%82%D0%B5%D1%80%D0%B8%D1%82%D0%BE%D1%80%D1%96%D1%97_%D0%90%D0%B2%D1%81%D1%82%D1%80%D0%B0%D0%BB%D1%96%D1%97" TargetMode="External"/><Relationship Id="rId12" Type="http://schemas.openxmlformats.org/officeDocument/2006/relationships/hyperlink" Target="https://uk.wikipedia.org/wiki/%D0%90%D0%BD%D0%B3%D1%96%D0%BB%D1%8C%D1%8F" TargetMode="External"/><Relationship Id="rId17" Type="http://schemas.openxmlformats.org/officeDocument/2006/relationships/hyperlink" Target="https://uk.wikipedia.org/wiki/%D0%9A%D0%B0%D0%B9%D0%BC%D0%B0%D0%BD%D0%BE%D0%B2%D1%96_%D0%9E%D1%81%D1%82%D1%80%D0%BE%D0%B2%D0%B8" TargetMode="External"/><Relationship Id="rId25" Type="http://schemas.openxmlformats.org/officeDocument/2006/relationships/hyperlink" Target="https://uk.wikipedia.org/wiki/%D0%90%D0%B4%D0%BC%D1%96%D0%BD%D1%96%D1%81%D1%82%D1%80%D0%B0%D1%82%D0%B8%D0%B2%D0%BD%D0%B8%D0%B9_%D0%BF%D0%BE%D0%B4%D1%96%D0%BB_%D0%94%D0%B0%D0%BD%D1%96%D1%97" TargetMode="External"/><Relationship Id="rId33" Type="http://schemas.openxmlformats.org/officeDocument/2006/relationships/hyperlink" Target="https://uk.wikipedia.org/wiki/%D0%9E%D1%81%D1%82%D1%80%D0%BE%D0%B2%D0%B8_%D0%9A%D1%83%D0%BA%D0%B0" TargetMode="External"/><Relationship Id="rId38" Type="http://schemas.openxmlformats.org/officeDocument/2006/relationships/hyperlink" Target="https://uk.wikipedia.org/wiki/%D0%A2%D0%B5%D1%80%D0%B8%D1%82%D0%BE%D1%80%D1%96%D1%97_%D0%A1%D0%A8%D0%90" TargetMode="External"/><Relationship Id="rId46" Type="http://schemas.openxmlformats.org/officeDocument/2006/relationships/hyperlink" Target="https://uk.wikipedia.org/wiki/%D0%97%D0%B0%D0%BC%D0%BE%D1%80%D1%81%D1%8C%D0%BA%D1%96_%D0%B2%D0%BE%D0%BB%D0%BE%D0%B4%D1%96%D0%BD%D0%BD%D1%8F_%D0%A4%D1%80%D0%B0%D0%BD%D1%86%D1%96%D1%97" TargetMode="External"/><Relationship Id="rId20" Type="http://schemas.openxmlformats.org/officeDocument/2006/relationships/hyperlink" Target="https://uk.wikipedia.org/wiki/%D0%9F%D1%96%D0%B2%D0%B4%D0%B5%D0%BD%D0%BD%D0%B0_%D0%94%D0%B6%D0%BE%D1%80%D0%B4%D0%B6%D1%96%D1%8F_%D1%96_%D0%9F%D1%96%D0%B2%D0%B4%D0%B5%D0%BD%D0%BD%D1%96_%D0%A1%D0%B0%D0%BD%D0%B4%D0%B2%D1%96%D1%87%D0%B5%D0%B2%D1%96_%D0%9E%D1%81%D1%82%D1%80%D0%BE%D0%B2%D0%B8" TargetMode="External"/><Relationship Id="rId41" Type="http://schemas.openxmlformats.org/officeDocument/2006/relationships/hyperlink" Target="https://uk.wikipedia.org/wiki/%D0%90%D0%BC%D0%B5%D1%80%D0%B8%D0%BA%D0%B0%D0%BD%D1%81%D1%8C%D0%BA%D1%96_%D0%92%D1%96%D1%80%D0%B3%D1%96%D0%BD%D1%81%D1%8C%D0%BA%D1%96_%D0%9E%D1%81%D1%82%D1%80%D0%BE%D0%B2%D0%B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9E%D1%81%D1%82%D1%80%D1%96%D0%B2_%D0%A0%D1%96%D0%B7%D0%B4%D0%B2%D0%B0" TargetMode="External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hyperlink" Target="https://uk.wikipedia.org/wiki/%D0%9E%D1%81%D1%82%D1%80%D1%96%D0%B2_%D0%9F%D0%B5%D1%82%D1%80%D0%B0_I" TargetMode="External"/><Relationship Id="rId18" Type="http://schemas.openxmlformats.org/officeDocument/2006/relationships/hyperlink" Target="https://uk.wikipedia.org/wiki/%D0%93%D0%B0%D1%83%D0%BB%D0%B5%D0%BD%D0%B4" TargetMode="External"/><Relationship Id="rId26" Type="http://schemas.openxmlformats.org/officeDocument/2006/relationships/hyperlink" Target="https://uk.wikipedia.org/wiki/%D0%A4%D1%80%D0%B0%D0%BD%D1%86%D1%83%D0%B7%D1%8C%D0%BA%D1%96_%D0%9F%D1%96%D0%B2%D0%B4%D0%B5%D0%BD%D0%BD%D1%96_%D1%96_%D0%90%D0%BD%D1%82%D0%B0%D1%80%D0%BA%D1%82%D0%B8%D1%87%D0%BD%D1%96_%D0%A2%D0%B5%D1%80%D0%B8%D1%82%D0%BE%D1%80%D1%96%D1%97" TargetMode="External"/><Relationship Id="rId3" Type="http://schemas.openxmlformats.org/officeDocument/2006/relationships/hyperlink" Target="https://uk.wikipedia.org/wiki/%D0%94%D0%BE%D0%B3%D0%BE%D0%B2%D1%96%D1%80_%D0%BF%D1%80%D0%BE_%D0%90%D0%BD%D1%82%D0%B0%D1%80%D0%BA%D1%82%D0%B8%D0%BA%D1%83" TargetMode="External"/><Relationship Id="rId21" Type="http://schemas.openxmlformats.org/officeDocument/2006/relationships/hyperlink" Target="https://uk.wikipedia.org/wiki/%D0%9D%D0%B0%D0%B2%D0%B0%D1%81%D1%81%D0%B0" TargetMode="External"/><Relationship Id="rId34" Type="http://schemas.openxmlformats.org/officeDocument/2006/relationships/hyperlink" Target="https://uk.wikipedia.org/wiki/%D0%93%D1%83%D0%B0%D0%BD%D1%82%D0%B0%D0%BD%D0%B0%D0%BC%D0%BE_(%D0%B2%D1%96%D0%B9%D1%81%D1%8C%D0%BA%D0%BE%D0%B2%D0%BE-%D0%BC%D0%BE%D1%80%D1%81%D1%8C%D0%BA%D0%B0_%D0%B1%D0%B0%D0%B7%D0%B0)" TargetMode="External"/><Relationship Id="rId7" Type="http://schemas.openxmlformats.org/officeDocument/2006/relationships/hyperlink" Target="https://uk.wikipedia.org/wiki/%D0%90%D0%BA%D1%80%D0%BE%D1%82%D0%B8%D1%80%D1%96_%D1%96_%D0%94%D0%B5%D0%BA%D0%B5%D0%BB%D1%96%D1%8F" TargetMode="External"/><Relationship Id="rId12" Type="http://schemas.openxmlformats.org/officeDocument/2006/relationships/hyperlink" Target="https://uk.wikipedia.org/wiki/%D0%97%D0%B5%D0%BC%D0%BB%D1%8F_%D0%9A%D0%BE%D1%80%D0%BE%D0%BB%D0%B5%D0%B2%D0%B8_%D0%9C%D0%BE%D0%B4" TargetMode="External"/><Relationship Id="rId17" Type="http://schemas.openxmlformats.org/officeDocument/2006/relationships/hyperlink" Target="https://uk.wikipedia.org/wiki/%D0%94%D0%B6%D0%B0%D1%80%D0%B2%D1%96%D1%81_(%D0%BE%D1%81%D1%82%D1%80%D1%96%D0%B2)" TargetMode="External"/><Relationship Id="rId25" Type="http://schemas.openxmlformats.org/officeDocument/2006/relationships/hyperlink" Target="https://uk.wikipedia.org/wiki/%D0%9A%D0%BB%D1%96%D0%BF%D0%BF%D0%B5%D1%80%D1%82%D0%BE%D0%BD" TargetMode="External"/><Relationship Id="rId33" Type="http://schemas.openxmlformats.org/officeDocument/2006/relationships/hyperlink" Target="https://uk.wikipedia.org/wiki/%D0%92%D1%96%D0%B9%D1%81%D1%8C%D0%BA%D0%BE%D0%B2%D0%B0_%D0%B1%D0%B0%D0%B7%D0%B0" TargetMode="External"/><Relationship Id="rId2" Type="http://schemas.openxmlformats.org/officeDocument/2006/relationships/hyperlink" Target="https://uk.wikipedia.org/wiki/%D0%90%D0%B2%D1%81%D1%82%D1%80%D0%B0%D0%BB%D1%96%D0%B9%D1%81%D1%8C%D0%BA%D0%B0_%D0%90%D0%BD%D1%82%D0%B0%D1%80%D0%BA%D1%82%D0%B8%D1%87%D0%BD%D0%B0_%D0%A2%D0%B5%D1%80%D0%B8%D1%82%D0%BE%D1%80%D1%96%D1%8F" TargetMode="External"/><Relationship Id="rId16" Type="http://schemas.openxmlformats.org/officeDocument/2006/relationships/hyperlink" Target="https://uk.wikipedia.org/wiki/%D0%94%D0%B6%D0%BE%D0%BD%D1%81%D1%82%D0%BE%D0%BD_(%D0%B0%D1%82%D0%BE%D0%BB)" TargetMode="External"/><Relationship Id="rId20" Type="http://schemas.openxmlformats.org/officeDocument/2006/relationships/hyperlink" Target="https://uk.wikipedia.org/wiki/%D0%9C%D1%96%D0%B4%D0%B2%D0%B5%D0%B9_(%D0%B0%D1%82%D0%BE%D0%BB)" TargetMode="External"/><Relationship Id="rId29" Type="http://schemas.openxmlformats.org/officeDocument/2006/relationships/hyperlink" Target="https://uk.wikipedia.org/wiki/%D0%9C%27%D1%8F%D0%BD%D0%BC%D0%B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9E%D1%81%D1%82%D1%80%D0%BE%D0%B2%D0%B8_%D0%9A%D0%BE%D1%80%D0%B0%D0%BB%D0%BE%D0%B2%D0%BE%D0%B3%D0%BE_%D0%BC%D0%BE%D1%80%D1%8F" TargetMode="External"/><Relationship Id="rId11" Type="http://schemas.openxmlformats.org/officeDocument/2006/relationships/hyperlink" Target="https://uk.wikipedia.org/wiki/%D0%AF%D0%BD-%D0%9C%D0%B0%D1%94%D0%BD" TargetMode="External"/><Relationship Id="rId24" Type="http://schemas.openxmlformats.org/officeDocument/2006/relationships/hyperlink" Target="https://uk.wikipedia.org/wiki/%D0%97%D0%B0%D0%BC%D0%BE%D1%80%D1%81%D1%8C%D0%BA%D1%96_%D0%B2%D0%BE%D0%BB%D0%BE%D0%B4%D1%96%D0%BD%D0%BD%D1%8F_%D0%A4%D1%80%D0%B0%D0%BD%D1%86%D1%96%D1%97" TargetMode="External"/><Relationship Id="rId32" Type="http://schemas.openxmlformats.org/officeDocument/2006/relationships/hyperlink" Target="https://uk.wikipedia.org/wiki/%D0%A1%D0%BE%D0%BC%D0%B0%D0%BB%D1%96" TargetMode="External"/><Relationship Id="rId5" Type="http://schemas.openxmlformats.org/officeDocument/2006/relationships/hyperlink" Target="https://uk.wikipedia.org/wiki/%D0%9E%D1%81%D1%82%D1%80%D0%BE%D0%B2%D0%B8_%D0%93%D0%B5%D1%80%D0%B4_%D1%96_%D0%9C%D0%B0%D0%BA%D0%B4%D0%BE%D0%BD%D0%B0%D0%BB%D1%8C%D0%B4" TargetMode="External"/><Relationship Id="rId15" Type="http://schemas.openxmlformats.org/officeDocument/2006/relationships/hyperlink" Target="https://uk.wikipedia.org/wiki/%D0%91%D0%B5%D0%B9%D0%BA%D0%B5%D1%80_(%D0%BE%D1%81%D1%82%D1%80%D1%96%D0%B2)" TargetMode="External"/><Relationship Id="rId23" Type="http://schemas.openxmlformats.org/officeDocument/2006/relationships/hyperlink" Target="https://uk.wikipedia.org/wiki/%D0%9F%D0%B0%D0%BB%D1%8C%D0%BC%D1%96%D1%80%D0%B0_(%D0%B0%D1%82%D0%BE%D0%BB)" TargetMode="External"/><Relationship Id="rId28" Type="http://schemas.openxmlformats.org/officeDocument/2006/relationships/hyperlink" Target="https://uk.wikipedia.org/wiki/%D0%A0%D0%B0%D0%BA%D1%85%D0%B0%D0%B9%D0%BD_(%D1%88%D1%82%D0%B0%D1%82)" TargetMode="External"/><Relationship Id="rId10" Type="http://schemas.openxmlformats.org/officeDocument/2006/relationships/hyperlink" Target="https://uk.wikipedia.org/wiki/%D0%91%D1%83%D0%B2%D0%B5" TargetMode="External"/><Relationship Id="rId19" Type="http://schemas.openxmlformats.org/officeDocument/2006/relationships/hyperlink" Target="https://uk.wikipedia.org/wiki/%D0%9A%D1%96%D0%BD%D0%B3%D0%BC%D0%B5%D0%BD_(%D1%80%D0%B8%D1%84)" TargetMode="External"/><Relationship Id="rId31" Type="http://schemas.openxmlformats.org/officeDocument/2006/relationships/hyperlink" Target="https://uk.wikipedia.org/wiki/%D0%9F%D1%96%D0%B2%D0%B4%D0%B5%D0%BD%D0%BD%D0%BE-%D0%97%D0%B0%D1%85%D1%96%D0%B4%D0%BD%D0%B5_%D0%A1%D0%BE%D0%BC%D0%B0%D0%BB%D1%96" TargetMode="External"/><Relationship Id="rId4" Type="http://schemas.openxmlformats.org/officeDocument/2006/relationships/hyperlink" Target="https://uk.wikipedia.org/wiki/%D0%9E%D1%81%D1%82%D1%80%D0%BE%D0%B2%D0%B8_%D0%90%D1%88%D0%BC%D0%BE%D1%80_%D1%96_%D0%9A%D0%B0%D1%80%D1%82%D1%8C%D1%94" TargetMode="External"/><Relationship Id="rId9" Type="http://schemas.openxmlformats.org/officeDocument/2006/relationships/hyperlink" Target="https://uk.wikipedia.org/wiki/%D0%A2%D0%B5%D1%80%D0%B8%D1%82%D0%BE%D1%80%D1%96%D1%8F_%D0%A0%D0%BE%D1%81%D1%81%D0%B0" TargetMode="External"/><Relationship Id="rId14" Type="http://schemas.openxmlformats.org/officeDocument/2006/relationships/hyperlink" Target="https://uk.wikipedia.org/wiki/%D0%97%D0%BE%D0%B2%D0%BD%D1%96%D1%88%D0%BD%D1%96_%D0%BC%D0%B0%D0%BB%D1%96_%D0%BE%D1%81%D1%82%D1%80%D0%BE%D0%B2%D0%B8_%D0%A1%D0%A8%D0%90" TargetMode="External"/><Relationship Id="rId22" Type="http://schemas.openxmlformats.org/officeDocument/2006/relationships/hyperlink" Target="https://uk.wikipedia.org/wiki/%D0%92%D0%B5%D0%B9%D0%BA_(%D0%BE%D1%81%D1%82%D1%80%D1%96%D0%B2)" TargetMode="External"/><Relationship Id="rId27" Type="http://schemas.openxmlformats.org/officeDocument/2006/relationships/hyperlink" Target="https://uk.wikipedia.org/wiki/%D0%9D%D0%B5%D0%B7%D0%B0%D0%BB%D0%B5%D0%B6%D0%BD%D1%96%D1%81%D1%82%D1%8C" TargetMode="External"/><Relationship Id="rId30" Type="http://schemas.openxmlformats.org/officeDocument/2006/relationships/hyperlink" Target="https://uk.wikipedia.org/wiki/%D0%9F%D1%83%D0%BD%D1%82%D0%BB%D0%B5%D0%BD%D0%B4" TargetMode="External"/><Relationship Id="rId35" Type="http://schemas.openxmlformats.org/officeDocument/2006/relationships/hyperlink" Target="https://uk.wikipedia.org/wiki/%D0%91%D0%B0%D0%B9%D0%BA%D0%BE%D0%BD%D1%83%D1%80" TargetMode="External"/><Relationship Id="rId8" Type="http://schemas.openxmlformats.org/officeDocument/2006/relationships/hyperlink" Target="https://uk.wikipedia.org/wiki/%D0%91%D1%80%D0%B8%D1%82%D0%B0%D0%BD%D1%81%D1%8C%D0%BA%D0%B0_%D0%90%D0%BD%D1%82%D0%B0%D1%80%D0%BA%D1%82%D0%B8%D1%87%D0%BD%D0%B0_%D0%A2%D0%B5%D1%80%D0%B8%D1%82%D0%BE%D1%80%D1%96%D1%8F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A1%D0%B5%D0%BF%D0%B0%D1%80%D0%B0%D1%82%D0%B8%D0%B7%D0%BC" TargetMode="External"/><Relationship Id="rId2" Type="http://schemas.openxmlformats.org/officeDocument/2006/relationships/hyperlink" Target="https://uk.wikipedia.org/wiki/%D0%A1%D0%B5%D1%86%D0%B5%D1%81%D1%96%D1%8F_(%D0%BF%D1%80%D0%B0%D0%B2%D0%BE)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iki/%D0%9A%D0%B0%D0%BD%D0%B0%D1%80%D1%81%D1%8C%D0%BA%D1%96_%D0%9E%D1%81%D1%82%D1%80%D0%BE%D0%B2%D0%B8" TargetMode="External"/><Relationship Id="rId13" Type="http://schemas.openxmlformats.org/officeDocument/2006/relationships/hyperlink" Target="https://uk.wikipedia.org/wiki/%D0%9A%D0%B0%D1%80%D0%B8%D0%B1%D1%81%D1%8C%D0%BA%D1%96_%D0%9D%D1%96%D0%B4%D0%B5%D1%80%D0%BB%D0%B0%D0%BD%D0%B4%D0%B8" TargetMode="External"/><Relationship Id="rId18" Type="http://schemas.openxmlformats.org/officeDocument/2006/relationships/hyperlink" Target="https://uk.wikipedia.org/wiki/%D0%9F%D0%BE%D1%80%D1%82%D1%83%D0%B3%D0%B0%D0%BB%D1%96%D1%8F" TargetMode="External"/><Relationship Id="rId26" Type="http://schemas.openxmlformats.org/officeDocument/2006/relationships/hyperlink" Target="https://uk.wikipedia.org/wiki/%D0%A4%D1%80%D0%B0%D0%BD%D1%86%D1%83%D0%B7%D1%8C%D0%BA%D0%B0_%D0%93%D0%B2%D1%96%D0%B0%D0%BD%D0%B0" TargetMode="External"/><Relationship Id="rId3" Type="http://schemas.openxmlformats.org/officeDocument/2006/relationships/hyperlink" Target="https://uk.wikipedia.org/wiki/%D0%90%D0%BB%D0%B0%D0%BD%D0%B4%D1%81%D1%8C%D0%BA%D1%96_%D0%9E%D1%81%D1%82%D1%80%D0%BE%D0%B2%D0%B8" TargetMode="External"/><Relationship Id="rId21" Type="http://schemas.openxmlformats.org/officeDocument/2006/relationships/hyperlink" Target="https://uk.wikipedia.org/wiki/%D0%97%D0%B0%D0%BC%D0%BE%D1%80%D1%81%D1%8C%D0%BA%D1%96_%D0%B2%D0%BE%D0%BB%D0%BE%D0%B4%D1%96%D0%BD%D0%BD%D1%8F_%D0%A4%D1%80%D0%B0%D0%BD%D1%86%D1%96%D1%97" TargetMode="External"/><Relationship Id="rId7" Type="http://schemas.openxmlformats.org/officeDocument/2006/relationships/hyperlink" Target="https://uk.wikipedia.org/wiki/%D0%94%D0%B5%D0%BA%D0%BE%D0%BB%D0%BE%D0%BD%D1%96%D0%B7%D0%B0%D1%86%D1%96%D1%8F" TargetMode="External"/><Relationship Id="rId12" Type="http://schemas.openxmlformats.org/officeDocument/2006/relationships/hyperlink" Target="https://uk.wikipedia.org/wiki/%D0%86%D1%81%D0%BF%D0%B0%D0%BD%D1%96%D1%8F" TargetMode="External"/><Relationship Id="rId17" Type="http://schemas.openxmlformats.org/officeDocument/2006/relationships/hyperlink" Target="https://uk.wikipedia.org/wiki/%D0%A1%D1%96%D0%BD%D1%82-%D0%95%D1%81%D1%82%D0%B0%D1%82%D1%96%D1%83%D1%81" TargetMode="External"/><Relationship Id="rId25" Type="http://schemas.openxmlformats.org/officeDocument/2006/relationships/hyperlink" Target="https://uk.wikipedia.org/wiki/%D0%A0%D0%B5%D1%8E%D0%BD%D1%8C%D0%B9%D0%BE%D0%BD" TargetMode="External"/><Relationship Id="rId2" Type="http://schemas.openxmlformats.org/officeDocument/2006/relationships/hyperlink" Target="https://uk.wikipedia.org/wiki/%D0%A4%D1%96%D0%BD%D0%BB%D1%8F%D0%BD%D0%B4%D1%96%D1%8F" TargetMode="External"/><Relationship Id="rId16" Type="http://schemas.openxmlformats.org/officeDocument/2006/relationships/hyperlink" Target="https://uk.wikipedia.org/wiki/%D0%A1%D0%B0%D0%B1%D0%B0_(%D0%BE%D1%81%D1%82%D1%80%D1%96%D0%B2)" TargetMode="External"/><Relationship Id="rId20" Type="http://schemas.openxmlformats.org/officeDocument/2006/relationships/hyperlink" Target="https://uk.wikipedia.org/wiki/%D0%9C%D0%B0%D0%B4%D0%B5%D0%B9%D1%80%D0%B0_(%D0%BE%D1%81%D1%82%D1%80%D1%96%D0%B2)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9C%D0%B0%D0%BA%D0%B0%D0%BE" TargetMode="External"/><Relationship Id="rId11" Type="http://schemas.openxmlformats.org/officeDocument/2006/relationships/hyperlink" Target="https://uk.wikipedia.org/wiki/%D0%9C%D0%B5%D0%BB%D1%96%D0%BB%D1%8C%D1%8F" TargetMode="External"/><Relationship Id="rId24" Type="http://schemas.openxmlformats.org/officeDocument/2006/relationships/hyperlink" Target="https://uk.wikipedia.org/wiki/%D0%9C%D0%B0%D1%80%D1%82%D0%B8%D0%BD%D1%96%D0%BA%D0%B0" TargetMode="External"/><Relationship Id="rId5" Type="http://schemas.openxmlformats.org/officeDocument/2006/relationships/hyperlink" Target="https://uk.wikipedia.org/wiki/%D0%93%D0%BE%D0%BD%D0%BA%D0%BE%D0%BD%D0%B3" TargetMode="External"/><Relationship Id="rId15" Type="http://schemas.openxmlformats.org/officeDocument/2006/relationships/hyperlink" Target="https://uk.wikipedia.org/wiki/%D0%91%D0%BE%D0%BD%D0%B0%D0%B9%D1%80%D0%B5" TargetMode="External"/><Relationship Id="rId23" Type="http://schemas.openxmlformats.org/officeDocument/2006/relationships/hyperlink" Target="https://uk.wikipedia.org/wiki/%D0%93%D0%B2%D0%B0%D0%B4%D0%B5%D0%BB%D1%83%D0%BF%D0%B0" TargetMode="External"/><Relationship Id="rId10" Type="http://schemas.openxmlformats.org/officeDocument/2006/relationships/hyperlink" Target="https://uk.wikipedia.org/wiki/%D0%A1%D0%B5%D1%83%D1%82%D0%B0" TargetMode="External"/><Relationship Id="rId19" Type="http://schemas.openxmlformats.org/officeDocument/2006/relationships/hyperlink" Target="https://uk.wikipedia.org/wiki/%D0%90%D0%B7%D0%BE%D1%80%D1%81%D1%8C%D0%BA%D1%96_%D0%9E%D1%81%D1%82%D1%80%D0%BE%D0%B2%D0%B8" TargetMode="External"/><Relationship Id="rId4" Type="http://schemas.openxmlformats.org/officeDocument/2006/relationships/hyperlink" Target="https://uk.wikipedia.org/wiki/%D0%9A%D0%B8%D1%82%D0%B0%D0%B9%D1%81%D1%8C%D0%BA%D0%B0_%D0%9D%D0%B0%D1%80%D0%BE%D0%B4%D0%BD%D0%B0_%D0%A0%D0%B5%D1%81%D0%BF%D1%83%D0%B1%D0%BB%D1%96%D0%BA%D0%B0" TargetMode="External"/><Relationship Id="rId9" Type="http://schemas.openxmlformats.org/officeDocument/2006/relationships/hyperlink" Target="https://uk.wikipedia.org/wiki/%D0%A1%D1%83%D0%B2%D0%B5%D1%80%D0%B5%D0%BD%D0%BD%D1%96_%D1%82%D0%B5%D1%80%D0%B8%D1%82%D0%BE%D1%80%D1%96%D1%97_%D0%86%D1%81%D0%BF%D0%B0%D0%BD%D1%96%D1%97" TargetMode="External"/><Relationship Id="rId14" Type="http://schemas.openxmlformats.org/officeDocument/2006/relationships/hyperlink" Target="https://uk.wikipedia.org/wiki/%D0%9A%D0%BE%D1%80%D0%BE%D0%BB%D1%96%D0%B2%D1%81%D1%82%D0%B2%D0%BE_%D0%9D%D1%96%D0%B4%D0%B5%D1%80%D0%BB%D0%B0%D0%BD%D0%B4%D1%96%D0%B2" TargetMode="External"/><Relationship Id="rId22" Type="http://schemas.openxmlformats.org/officeDocument/2006/relationships/hyperlink" Target="https://uk.wikipedia.org/wiki/%D0%A4%D1%80%D0%B0%D0%BD%D1%86%D1%96%D1%8F" TargetMode="External"/><Relationship Id="rId27" Type="http://schemas.openxmlformats.org/officeDocument/2006/relationships/hyperlink" Target="https://uk.wikipedia.org/wiki/%D0%9C%D0%B0%D0%B9%D0%BE%D1%82%D1%82%D0%B0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s://uk.wikipedia.org/wiki/%D0%90%D0%B2%D1%81%D1%82%D1%80%D0%B0%D0%BB%D1%96%D1%8F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iki/%D0%A1%D0%BF%D0%BE%D0%BB%D1%83%D1%87%D0%B5%D0%BD%D1%96_%D0%A8%D1%82%D0%B0%D1%82%D0%B8_%D0%90%D0%BC%D0%B5%D1%80%D0%B8%D0%BA%D0%B8" TargetMode="External"/><Relationship Id="rId3" Type="http://schemas.openxmlformats.org/officeDocument/2006/relationships/hyperlink" Target="https://uk.wikipedia.org/wiki/%D0%92%D0%B0%D1%82%D0%B8%D0%BA%D0%B0%D0%BD" TargetMode="External"/><Relationship Id="rId7" Type="http://schemas.openxmlformats.org/officeDocument/2006/relationships/hyperlink" Target="https://uk.wikipedia.org/wiki/%D0%9D%D0%B0%D1%83%D1%80%D1%83" TargetMode="External"/><Relationship Id="rId2" Type="http://schemas.openxmlformats.org/officeDocument/2006/relationships/hyperlink" Target="https://uk.wikipedia.org/wiki/%D0%A0%D0%BE%D1%81%D1%96%D1%8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9A%D0%B8%D1%82%D0%B0%D0%B9%D1%81%D1%8C%D0%BA%D0%B0_%D0%9D%D0%B0%D1%80%D0%BE%D0%B4%D0%BD%D0%B0_%D0%A0%D0%B5%D1%81%D0%BF%D1%83%D0%B1%D0%BB%D1%96%D0%BA%D0%B0" TargetMode="External"/><Relationship Id="rId11" Type="http://schemas.openxmlformats.org/officeDocument/2006/relationships/hyperlink" Target="https://uk.wikipedia.org/wiki/%D0%A1%D0%B0%D0%BD-%D0%9C%D0%B0%D1%80%D0%B8%D0%BD%D0%BE" TargetMode="External"/><Relationship Id="rId5" Type="http://schemas.openxmlformats.org/officeDocument/2006/relationships/hyperlink" Target="https://uk.wikipedia.org/wiki/%D0%9C%D0%BE%D0%BD%D0%B0%D0%BA%D0%BE" TargetMode="External"/><Relationship Id="rId10" Type="http://schemas.openxmlformats.org/officeDocument/2006/relationships/hyperlink" Target="https://uk.wikipedia.org/wiki/%D0%91%D1%80%D0%B0%D0%B7%D0%B8%D0%BB%D1%96%D1%8F" TargetMode="External"/><Relationship Id="rId4" Type="http://schemas.openxmlformats.org/officeDocument/2006/relationships/hyperlink" Target="https://uk.wikipedia.org/wiki/%D0%9A%D0%B0%D0%BD%D0%B0%D0%B4%D0%B0" TargetMode="External"/><Relationship Id="rId9" Type="http://schemas.openxmlformats.org/officeDocument/2006/relationships/hyperlink" Target="https://uk.wikipedia.org/wiki/%D0%A2%D1%83%D0%B2%D0%B0%D0%BB%D1%83" TargetMode="Externa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iki/%D0%A1%D0%B0%D0%BD-%D0%9C%D0%B0%D1%80%D0%B8%D0%BD%D0%BE" TargetMode="External"/><Relationship Id="rId3" Type="http://schemas.openxmlformats.org/officeDocument/2006/relationships/hyperlink" Target="https://uk.wikipedia.org/wiki/%D0%92%D0%B0%D1%82%D0%B8%D0%BA%D0%B0%D0%BD" TargetMode="External"/><Relationship Id="rId7" Type="http://schemas.openxmlformats.org/officeDocument/2006/relationships/hyperlink" Target="https://uk.wikipedia.org/wiki/%D0%9F%D0%B0%D0%BB%D0%B0%D1%83" TargetMode="External"/><Relationship Id="rId2" Type="http://schemas.openxmlformats.org/officeDocument/2006/relationships/hyperlink" Target="https://uk.wikipedia.org/wiki/%D0%9A%D0%B8%D1%82%D0%B0%D0%B9%D1%81%D1%8C%D0%BA%D0%B0_%D0%9D%D0%B0%D1%80%D0%BE%D0%B4%D0%BD%D0%B0_%D0%A0%D0%B5%D1%81%D0%BF%D1%83%D0%B1%D0%BB%D1%96%D0%BA%D0%B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86%D0%BD%D0%B4%D0%BE%D0%BD%D0%B5%D0%B7%D1%96%D1%8F" TargetMode="External"/><Relationship Id="rId5" Type="http://schemas.openxmlformats.org/officeDocument/2006/relationships/hyperlink" Target="https://uk.wikipedia.org/wiki/%D0%A1%D0%BF%D0%BE%D0%BB%D1%83%D1%87%D0%B5%D0%BD%D1%96_%D0%A8%D1%82%D0%B0%D1%82%D0%B8_%D0%90%D0%BC%D0%B5%D1%80%D0%B8%D0%BA%D0%B8" TargetMode="External"/><Relationship Id="rId4" Type="http://schemas.openxmlformats.org/officeDocument/2006/relationships/hyperlink" Target="https://uk.wikipedia.org/wiki/%D0%86%D0%BD%D0%B4%D1%96%D1%8F" TargetMode="Externa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iki/%D0%9C%D0%B0%D0%BB%D0%B0%D0%B9%D0%B7%D1%96%D1%8F" TargetMode="External"/><Relationship Id="rId3" Type="http://schemas.openxmlformats.org/officeDocument/2006/relationships/hyperlink" Target="https://uk.wikipedia.org/wiki/%D0%92%D0%B5%D0%BD%D0%B5%D1%81%D1%83%D0%B5%D0%BB%D0%B0" TargetMode="External"/><Relationship Id="rId7" Type="http://schemas.openxmlformats.org/officeDocument/2006/relationships/hyperlink" Target="https://uk.wikipedia.org/wiki/%D0%A2%D0%B0%D0%B9%D0%B2%D0%B0%D0%BD%D1%8C" TargetMode="External"/><Relationship Id="rId2" Type="http://schemas.openxmlformats.org/officeDocument/2006/relationships/hyperlink" Target="https://uk.wikipedia.org/wiki/%D0%9D%D0%BE%D0%B2%D0%B0_%D0%97%D0%B5%D0%BB%D0%B0%D0%BD%D0%B4%D1%96%D1%8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9F%D1%96%D0%B2%D0%B4%D0%B5%D0%BD%D0%BD%D0%B0_%D0%9A%D0%BE%D1%80%D0%B5%D1%8F" TargetMode="External"/><Relationship Id="rId5" Type="http://schemas.openxmlformats.org/officeDocument/2006/relationships/hyperlink" Target="https://uk.wikipedia.org/wiki/%D0%91%D1%83%D1%82%D0%B0%D0%BD" TargetMode="External"/><Relationship Id="rId10" Type="http://schemas.openxmlformats.org/officeDocument/2006/relationships/hyperlink" Target="https://uk.wikipedia.org/wiki/%D0%A2%D1%83%D1%80%D0%B5%D1%87%D1%87%D0%B8%D0%BD%D0%B0" TargetMode="External"/><Relationship Id="rId4" Type="http://schemas.openxmlformats.org/officeDocument/2006/relationships/hyperlink" Target="https://uk.wikipedia.org/wiki/%D0%9B%D1%96%D0%B2%D1%96%D1%8F" TargetMode="External"/><Relationship Id="rId9" Type="http://schemas.openxmlformats.org/officeDocument/2006/relationships/hyperlink" Target="https://uk.wikipedia.org/wiki/%D0%90%D0%BB%D0%B6%D0%B8%D1%80" TargetMode="Externa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/index.php?title=%D0%9C%D0%B0%D1%85%D0%B1%D1%83%D0%B1-%D1%83%D0%BB%D1%8C-%D0%A5%D0%B0%D0%BA&amp;action=edit&amp;redlink=1" TargetMode="External"/><Relationship Id="rId3" Type="http://schemas.openxmlformats.org/officeDocument/2006/relationships/hyperlink" Target="https://uk.wikipedia.org/wiki/%D0%9F%D0%BE%D0%BA%D0%B0%D0%B7%D0%BD%D0%B8%D0%BA" TargetMode="External"/><Relationship Id="rId7" Type="http://schemas.openxmlformats.org/officeDocument/2006/relationships/hyperlink" Target="https://uk.wikipedia.org/wiki/%D0%9E%D0%9E%D0%9D" TargetMode="External"/><Relationship Id="rId2" Type="http://schemas.openxmlformats.org/officeDocument/2006/relationships/hyperlink" Target="https://uk.wikipedia.org/wiki/%D0%90%D0%BD%D0%B3%D0%BB%D1%96%D0%B9%D1%81%D1%8C%D0%BA%D0%B0_%D0%BC%D0%BE%D0%B2%D0%B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9F%D0%BE%D1%82%D0%B5%D0%BD%D1%86%D1%96%D0%B0%D0%BB" TargetMode="External"/><Relationship Id="rId5" Type="http://schemas.openxmlformats.org/officeDocument/2006/relationships/hyperlink" Target="https://uk.wikipedia.org/wiki/%D0%94%D0%BE%D0%B2%D0%B3%D0%BE%D0%BB%D1%96%D1%82%D1%82%D1%8F" TargetMode="External"/><Relationship Id="rId4" Type="http://schemas.openxmlformats.org/officeDocument/2006/relationships/hyperlink" Target="https://uk.wikipedia.org/wiki/%D0%93%D1%80%D0%B0%D0%BC%D0%BE%D1%82%D0%BD%D1%96%D1%81%D1%82%D1%8C" TargetMode="Externa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2%D0%B0%D0%BB%D0%BE%D0%B2%D0%B8%D0%B9_%D0%BD%D0%B0%D1%86%D1%96%D0%BE%D0%BD%D0%B0%D0%BB%D1%8C%D0%BD%D0%B8%D0%B9_%D0%B4%D0%BE%D1%85%D1%96%D0%B4" TargetMode="External"/><Relationship Id="rId2" Type="http://schemas.openxmlformats.org/officeDocument/2006/relationships/hyperlink" Target="https://uk.wikipedia.org/wiki/%D0%94%D0%BE%D0%B2%D0%B3%D0%BE%D0%BB%D1%96%D1%82%D1%82%D1%8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uk.wikipedia.org/wiki/%D0%9F%D0%B0%D1%80%D0%B8%D1%82%D0%B5%D1%82_%D0%BA%D1%83%D0%BF%D1%96%D0%B2%D0%B5%D0%BB%D1%8C%D0%BD%D0%BE%D1%97_%D1%81%D0%BF%D1%80%D0%BE%D0%BC%D0%BE%D0%B6%D0%BD%D0%BE%D1%81%D1%82%D1%96" TargetMode="Externa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hyperlink" Target="http://geoknigi.com/view_country.php?id=13" TargetMode="External"/><Relationship Id="rId13" Type="http://schemas.openxmlformats.org/officeDocument/2006/relationships/hyperlink" Target="http://geoknigi.com/view_country.php?id=49" TargetMode="External"/><Relationship Id="rId3" Type="http://schemas.openxmlformats.org/officeDocument/2006/relationships/hyperlink" Target="http://geoknigi.com/view_country.php?id=43" TargetMode="External"/><Relationship Id="rId7" Type="http://schemas.openxmlformats.org/officeDocument/2006/relationships/hyperlink" Target="http://geoknigi.com/view_country.php?id=18" TargetMode="External"/><Relationship Id="rId12" Type="http://schemas.openxmlformats.org/officeDocument/2006/relationships/hyperlink" Target="http://geoknigi.com/view_country.php?id=54" TargetMode="External"/><Relationship Id="rId2" Type="http://schemas.openxmlformats.org/officeDocument/2006/relationships/hyperlink" Target="http://geoknigi.com/view_country.php?id=9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geoknigi.com/view_country.php?id=1" TargetMode="External"/><Relationship Id="rId11" Type="http://schemas.openxmlformats.org/officeDocument/2006/relationships/hyperlink" Target="http://geoknigi.com/view_country.php?id=22" TargetMode="External"/><Relationship Id="rId5" Type="http://schemas.openxmlformats.org/officeDocument/2006/relationships/hyperlink" Target="http://geoknigi.com/book_view.php?id=181" TargetMode="External"/><Relationship Id="rId10" Type="http://schemas.openxmlformats.org/officeDocument/2006/relationships/hyperlink" Target="http://geoknigi.com/view_country.php?id=70" TargetMode="External"/><Relationship Id="rId4" Type="http://schemas.openxmlformats.org/officeDocument/2006/relationships/hyperlink" Target="http://geoknigi.com/view_country.php?id=77" TargetMode="External"/><Relationship Id="rId9" Type="http://schemas.openxmlformats.org/officeDocument/2006/relationships/hyperlink" Target="http://eduknigi.com/geo_view.php?id=318" TargetMode="External"/></Relationships>
</file>

<file path=ppt/slides/_rels/slide56.xml.rels><?xml version="1.0" encoding="UTF-8" standalone="yes"?>
<Relationships xmlns="http://schemas.openxmlformats.org/package/2006/relationships"><Relationship Id="rId8" Type="http://schemas.openxmlformats.org/officeDocument/2006/relationships/hyperlink" Target="http://eduknigi.com/geo_view.php?id=254" TargetMode="External"/><Relationship Id="rId13" Type="http://schemas.openxmlformats.org/officeDocument/2006/relationships/hyperlink" Target="http://eduknigi.com/geo_view.php?id=247" TargetMode="External"/><Relationship Id="rId3" Type="http://schemas.openxmlformats.org/officeDocument/2006/relationships/hyperlink" Target="http://eduknigi.com/geo_view.php?id=242" TargetMode="External"/><Relationship Id="rId7" Type="http://schemas.openxmlformats.org/officeDocument/2006/relationships/hyperlink" Target="http://eduknigi.com/geo_view.php?id=251" TargetMode="External"/><Relationship Id="rId12" Type="http://schemas.openxmlformats.org/officeDocument/2006/relationships/hyperlink" Target="http://eduknigi.com/geo_view.php?id=262" TargetMode="External"/><Relationship Id="rId2" Type="http://schemas.openxmlformats.org/officeDocument/2006/relationships/hyperlink" Target="http://eduknigi.com/geo_view.php?id=240" TargetMode="External"/><Relationship Id="rId16" Type="http://schemas.openxmlformats.org/officeDocument/2006/relationships/hyperlink" Target="http://eduknigi.com/geo_view.php?id=275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duknigi.com/geo_view.php?id=248" TargetMode="External"/><Relationship Id="rId11" Type="http://schemas.openxmlformats.org/officeDocument/2006/relationships/hyperlink" Target="http://eduknigi.com/istor_view.php?id=360" TargetMode="External"/><Relationship Id="rId5" Type="http://schemas.openxmlformats.org/officeDocument/2006/relationships/hyperlink" Target="http://eduknigi.com/geo_view.php?id=246" TargetMode="External"/><Relationship Id="rId15" Type="http://schemas.openxmlformats.org/officeDocument/2006/relationships/hyperlink" Target="http://eduknigi.com/geo_view.php?id=264" TargetMode="External"/><Relationship Id="rId10" Type="http://schemas.openxmlformats.org/officeDocument/2006/relationships/hyperlink" Target="http://eduknigi.com/geo_view.php?id=258" TargetMode="External"/><Relationship Id="rId4" Type="http://schemas.openxmlformats.org/officeDocument/2006/relationships/hyperlink" Target="http://eduknigi.com/geo_view.php?id=244" TargetMode="External"/><Relationship Id="rId9" Type="http://schemas.openxmlformats.org/officeDocument/2006/relationships/hyperlink" Target="http://eduknigi.com/geo_view.php?id=255" TargetMode="External"/><Relationship Id="rId14" Type="http://schemas.openxmlformats.org/officeDocument/2006/relationships/hyperlink" Target="http://eduknigi.com/geo_view.php?id=266" TargetMode="External"/></Relationships>
</file>

<file path=ppt/slides/_rels/slide57.xml.rels><?xml version="1.0" encoding="UTF-8" standalone="yes"?>
<Relationships xmlns="http://schemas.openxmlformats.org/package/2006/relationships"><Relationship Id="rId8" Type="http://schemas.openxmlformats.org/officeDocument/2006/relationships/hyperlink" Target="http://eduknigi.com/geo_view.php?id=365" TargetMode="External"/><Relationship Id="rId3" Type="http://schemas.openxmlformats.org/officeDocument/2006/relationships/hyperlink" Target="http://eduknigi.com/geo_view.php?id=287" TargetMode="External"/><Relationship Id="rId7" Type="http://schemas.openxmlformats.org/officeDocument/2006/relationships/hyperlink" Target="http://geoknigi.com/view_country.php?id=85" TargetMode="External"/><Relationship Id="rId2" Type="http://schemas.openxmlformats.org/officeDocument/2006/relationships/hyperlink" Target="http://eduknigi.com/geo_view.php?id=29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duknigi.com/geo_view.php?id=303" TargetMode="External"/><Relationship Id="rId5" Type="http://schemas.openxmlformats.org/officeDocument/2006/relationships/hyperlink" Target="http://eduknigi.com/geo_view.php?id=290" TargetMode="External"/><Relationship Id="rId4" Type="http://schemas.openxmlformats.org/officeDocument/2006/relationships/hyperlink" Target="http://geoknigi.com/book_view.php?id=191" TargetMode="External"/></Relationships>
</file>

<file path=ppt/slides/_rels/slide58.xml.rels><?xml version="1.0" encoding="UTF-8" standalone="yes"?>
<Relationships xmlns="http://schemas.openxmlformats.org/package/2006/relationships"><Relationship Id="rId8" Type="http://schemas.openxmlformats.org/officeDocument/2006/relationships/hyperlink" Target="http://eduknigi.com/geo_view.php?id=320" TargetMode="External"/><Relationship Id="rId3" Type="http://schemas.openxmlformats.org/officeDocument/2006/relationships/hyperlink" Target="http://geoknigi.com/view_country.php?id=10" TargetMode="External"/><Relationship Id="rId7" Type="http://schemas.openxmlformats.org/officeDocument/2006/relationships/hyperlink" Target="http://geoknigi.com/view_country.php?id=40" TargetMode="External"/><Relationship Id="rId2" Type="http://schemas.openxmlformats.org/officeDocument/2006/relationships/hyperlink" Target="http://eduknigi.com/geo_view.php?id=345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geoknigi.com/view_country.php?id=32" TargetMode="External"/><Relationship Id="rId5" Type="http://schemas.openxmlformats.org/officeDocument/2006/relationships/hyperlink" Target="http://geoknigi.com/view_country.php?id=5" TargetMode="External"/><Relationship Id="rId4" Type="http://schemas.openxmlformats.org/officeDocument/2006/relationships/hyperlink" Target="http://eduknigi.com/geo_view.php?id=453" TargetMode="Externa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iki/%D0%90%D0%BD%D0%B3%D0%BB%D1%96%D0%B9%D1%81%D1%8C%D0%BA%D0%B0_%D0%BC%D0%BE%D0%B2%D0%B0" TargetMode="External"/><Relationship Id="rId13" Type="http://schemas.openxmlformats.org/officeDocument/2006/relationships/image" Target="../media/image6.png"/><Relationship Id="rId3" Type="http://schemas.openxmlformats.org/officeDocument/2006/relationships/hyperlink" Target="https://uk.wikipedia.org/wiki/%D0%A3%D0%BA%D1%80%D0%B0%D1%97%D0%BD%D1%81%D1%8C%D0%BA%D0%B0_%D0%A0%D0%B0%D0%B4%D1%8F%D0%BD%D1%81%D1%8C%D0%BA%D0%B0_%D0%A1%D0%BE%D1%86%D1%96%D0%B0%D0%BB%D1%96%D1%81%D1%82%D0%B8%D1%87%D0%BD%D0%B0_%D0%A0%D0%B5%D1%81%D0%BF%D1%83%D0%B1%D0%BB%D1%96%D0%BA%D0%B0" TargetMode="External"/><Relationship Id="rId7" Type="http://schemas.openxmlformats.org/officeDocument/2006/relationships/hyperlink" Target="https://uk.wikipedia.org/wiki/%D0%9A%D0%B8%D1%82%D0%B0%D0%B9%D1%81%D1%8C%D0%BA%D0%B0_%D0%BC%D0%BE%D0%B2%D0%B0" TargetMode="External"/><Relationship Id="rId12" Type="http://schemas.openxmlformats.org/officeDocument/2006/relationships/image" Target="../media/image5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90%D1%80%D0%B0%D0%B1%D1%81%D1%8C%D0%BA%D0%B0_%D0%BC%D0%BE%D0%B2%D0%B0" TargetMode="External"/><Relationship Id="rId11" Type="http://schemas.openxmlformats.org/officeDocument/2006/relationships/hyperlink" Target="https://uk.wikipedia.org/wiki/%D0%86%D1%81%D0%BF%D0%B0%D0%BD%D1%81%D1%8C%D0%BA%D0%B0_%D0%BC%D0%BE%D0%B2%D0%B0" TargetMode="External"/><Relationship Id="rId5" Type="http://schemas.openxmlformats.org/officeDocument/2006/relationships/hyperlink" Target="https://uk.wikipedia.org/wiki/%D0%9E%D1%84%D1%96%D1%86%D1%96%D0%B9%D0%BD%D1%96_%D0%BC%D0%BE%D0%B2%D0%B8_%D0%9E%D0%9E%D0%9D" TargetMode="External"/><Relationship Id="rId10" Type="http://schemas.openxmlformats.org/officeDocument/2006/relationships/hyperlink" Target="https://uk.wikipedia.org/wiki/%D0%A0%D0%BE%D1%81%D1%96%D0%B9%D1%81%D1%8C%D0%BA%D0%B0_%D0%BC%D0%BE%D0%B2%D0%B0" TargetMode="External"/><Relationship Id="rId4" Type="http://schemas.openxmlformats.org/officeDocument/2006/relationships/hyperlink" Target="https://uk.wikipedia.org/wiki/%D0%94%D0%B5%D1%80%D0%B6%D0%B0%D0%B2%D0%B8-%D1%87%D0%BB%D0%B5%D0%BD%D0%B8_%D0%9E%D1%80%D0%B3%D0%B0%D0%BD%D1%96%D0%B7%D0%B0%D1%86%D1%96%D1%97_%D0%9E%D0%B1'%D1%94%D0%B4%D0%BD%D0%B0%D0%BD%D0%B8%D1%85_%D0%9D%D0%B0%D1%86%D1%96%D0%B9" TargetMode="External"/><Relationship Id="rId9" Type="http://schemas.openxmlformats.org/officeDocument/2006/relationships/hyperlink" Target="https://uk.wikipedia.org/wiki/%D0%A4%D1%80%D0%B0%D0%BD%D1%86%D1%83%D0%B7%D1%8C%D0%BA%D0%B0_%D0%BC%D0%BE%D0%B2%D0%B0" TargetMode="External"/><Relationship Id="rId14" Type="http://schemas.openxmlformats.org/officeDocument/2006/relationships/image" Target="../media/image1.jpg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.jp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A0%D0%B0%D0%BC%D0%BA%D0%BE%D0%B2%D0%B0_%D0%BF%D1%80%D0%BE%D0%B3%D1%80%D0%B0%D0%BC%D0%B0_%D0%BF%D0%B0%D1%80%D1%82%D0%BD%D0%B5%D1%80%D1%81%D1%82%D0%B2%D0%B0_%D0%BC%D1%96%D0%B6_%D0%A3%D1%80%D1%8F%D0%B4%D0%BE%D0%BC_%D0%A3%D0%BA%D1%80%D0%B0%D1%97%D0%BD%D0%B8_%D1%82%D0%B0_%D0%9E%D0%9E%D0%9D_%D0%BD%D0%B0_2018-2022_%D1%80%D0%BE%D0%BA%D0%B8" TargetMode="External"/><Relationship Id="rId5" Type="http://schemas.openxmlformats.org/officeDocument/2006/relationships/hyperlink" Target="https://uk.wikipedia.org/wiki/%D0%9F%D0%B0%D0%BD_%D0%93%D1%96_%D0%9C%D1%83%D0%BD" TargetMode="External"/><Relationship Id="rId4" Type="http://schemas.openxmlformats.org/officeDocument/2006/relationships/hyperlink" Target="https://uk.wikipedia.org/wiki/%D0%90%D0%BD%D1%82%D0%BE%D0%BD%D1%96%D1%83_%D0%93%D1%83%D1%82%D0%B5%D1%80%D1%80%D0%B5%D1%88" TargetMode="External"/></Relationships>
</file>

<file path=ppt/slides/_rels/slide66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iki/%D0%9F%D1%96%D0%B2%D0%BD%D1%96%D1%87%D0%BD%D0%BE%D0%B0%D1%82%D0%BB%D0%B0%D0%BD%D1%82%D0%B8%D1%87%D0%BD%D0%B8%D0%B9_%D0%B4%D0%BE%D0%B3%D0%BE%D0%B2%D1%96%D1%80" TargetMode="External"/><Relationship Id="rId13" Type="http://schemas.openxmlformats.org/officeDocument/2006/relationships/hyperlink" Target="https://uk.wikipedia.org/wiki/%D0%9F%D0%BE%D0%BB%D1%96%D1%82%D0%B8%D1%87%D0%BD%D0%B0_%D1%81%D0%B2%D0%BE%D0%B1%D0%BE%D0%B4%D0%B0" TargetMode="External"/><Relationship Id="rId3" Type="http://schemas.openxmlformats.org/officeDocument/2006/relationships/image" Target="../media/image2.emf"/><Relationship Id="rId7" Type="http://schemas.openxmlformats.org/officeDocument/2006/relationships/hyperlink" Target="https://uk.wikipedia.org/wiki/%D0%84%D0%B2%D1%80%D0%BE%D0%BF%D0%B0" TargetMode="External"/><Relationship Id="rId12" Type="http://schemas.openxmlformats.org/officeDocument/2006/relationships/hyperlink" Target="https://uk.wikipedia.org/wiki/%D0%94%D0%B5%D0%BC%D0%BE%D0%BA%D1%80%D0%B0%D1%82%D1%96%D1%8F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9F%D1%96%D0%B2%D0%BD%D1%96%D1%87%D0%BD%D0%B0_%D0%90%D0%BC%D0%B5%D1%80%D0%B8%D0%BA%D0%B0" TargetMode="External"/><Relationship Id="rId11" Type="http://schemas.openxmlformats.org/officeDocument/2006/relationships/hyperlink" Target="https://uk.wikipedia.org/wiki/1949" TargetMode="External"/><Relationship Id="rId5" Type="http://schemas.openxmlformats.org/officeDocument/2006/relationships/hyperlink" Target="https://uk.wikipedia.org/wiki/%D0%92%D0%BE%D1%94%D0%BD%D0%BD%D0%B8%D0%B9_%D0%B1%D0%BB%D0%BE%D0%BA" TargetMode="External"/><Relationship Id="rId15" Type="http://schemas.openxmlformats.org/officeDocument/2006/relationships/image" Target="../media/image1.jpg"/><Relationship Id="rId10" Type="http://schemas.openxmlformats.org/officeDocument/2006/relationships/hyperlink" Target="https://uk.wikipedia.org/wiki/4_%D0%BA%D0%B2%D1%96%D1%82%D0%BD%D1%8F" TargetMode="External"/><Relationship Id="rId4" Type="http://schemas.openxmlformats.org/officeDocument/2006/relationships/image" Target="../media/image9.png"/><Relationship Id="rId9" Type="http://schemas.openxmlformats.org/officeDocument/2006/relationships/hyperlink" Target="https://uk.wikipedia.org/wiki/%D0%92%D0%B0%D1%88%D0%B8%D0%BD%D0%B3%D1%82%D0%BE%D0%BD" TargetMode="External"/><Relationship Id="rId14" Type="http://schemas.openxmlformats.org/officeDocument/2006/relationships/hyperlink" Target="https://uk.wikipedia.org/wiki/%D0%92%D0%B5%D1%80%D1%85%D0%BE%D0%B2%D0%B5%D0%BD%D1%81%D1%82%D0%B2%D0%BE_%D0%BF%D1%80%D0%B0%D0%B2%D0%B0" TargetMode="Externa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F%D1%96%D0%B2%D0%BD%D1%96%D1%87%D0%BD%D0%B0_%D0%9C%D0%B0%D0%BA%D0%B5%D0%B4%D0%BE%D0%BD%D1%96%D1%8F" TargetMode="External"/><Relationship Id="rId2" Type="http://schemas.openxmlformats.org/officeDocument/2006/relationships/hyperlink" Target="https://uk.wikipedia.org/wiki/%D0%A7%D0%BE%D1%80%D0%BD%D0%BE%D0%B3%D0%BE%D1%80%D1%96%D1%8F" TargetMode="Externa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iki/%D0%84%D0%B2%D1%80%D0%BE%D0%BF%D0%B5%D0%B9%D1%81%D1%8C%D0%BA%D0%B0_%D1%81%D0%BF%D1%96%D0%BB%D1%8C%D0%BD%D0%BE%D1%82%D0%B0_%D0%B7_%D0%B2%D1%83%D0%B3%D1%96%D0%BB%D0%BB%D1%8F_%D1%82%D0%B0_%D1%81%D1%82%D0%B0%D0%BB%D1%96" TargetMode="External"/><Relationship Id="rId13" Type="http://schemas.openxmlformats.org/officeDocument/2006/relationships/hyperlink" Target="https://uk.wikipedia.org/wiki/%D0%A1%D1%82%D0%BE%D0%BB%D0%B8%D1%86%D1%8F" TargetMode="External"/><Relationship Id="rId3" Type="http://schemas.openxmlformats.org/officeDocument/2006/relationships/image" Target="../media/image10.jpeg"/><Relationship Id="rId7" Type="http://schemas.openxmlformats.org/officeDocument/2006/relationships/hyperlink" Target="https://uk.wikipedia.org/wiki/%D0%84%D0%B2%D1%80%D0%BE%D0%BF%D0%B0" TargetMode="External"/><Relationship Id="rId12" Type="http://schemas.openxmlformats.org/officeDocument/2006/relationships/hyperlink" Target="https://uk.wikipedia.org/wiki/%D0%9B%D1%96%D1%81%D0%B0%D0%B1%D0%BE%D0%BD%D1%81%D1%8C%D0%BA%D0%B0_%D1%83%D0%B3%D0%BE%D0%B4%D0%B0" TargetMode="External"/><Relationship Id="rId2" Type="http://schemas.openxmlformats.org/officeDocument/2006/relationships/image" Target="../media/image2.emf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A1%D0%BF%D0%B8%D1%81%D0%BE%D0%BA_%D0%BA%D1%80%D0%B0%D1%97%D0%BD_%D0%84%D0%B2%D1%80%D0%BE%D0%BF%D0%B5%D0%B9%D1%81%D1%8C%D0%BA%D0%BE%D0%B3%D0%BE_%D0%A1%D0%BE%D1%8E%D0%B7%D1%83" TargetMode="External"/><Relationship Id="rId11" Type="http://schemas.openxmlformats.org/officeDocument/2006/relationships/hyperlink" Target="https://uk.wikipedia.org/wiki/%D0%9C%D0%B0%D0%B0%D1%81%D1%82%D1%80%D0%B8%D1%85%D1%82%D1%81%D1%8C%D0%BA%D0%B8%D0%B9_%D0%B4%D0%BE%D0%B3%D0%BE%D0%B2%D1%96%D1%80" TargetMode="External"/><Relationship Id="rId5" Type="http://schemas.openxmlformats.org/officeDocument/2006/relationships/hyperlink" Target="https://uk.wikipedia.org/wiki/%D0%9F%D0%BE%D0%BB%D1%96%D1%82%D0%B8%D1%87%D0%BD%D0%B8%D0%B9_%D1%83%D1%81%D1%82%D1%80%D1%96%D0%B9_%D0%84%D0%B2%D1%80%D0%BE%D0%BF%D0%B5%D0%B9%D1%81%D1%8C%D0%BA%D0%BE%D0%B3%D0%BE_%D0%A1%D0%BE%D1%8E%D0%B7%D1%83" TargetMode="External"/><Relationship Id="rId15" Type="http://schemas.openxmlformats.org/officeDocument/2006/relationships/hyperlink" Target="https://uk.wikipedia.org/wiki/%D0%91%D1%80%D1%8E%D1%81%D1%81%D0%B5%D0%BB%D1%8C" TargetMode="External"/><Relationship Id="rId10" Type="http://schemas.openxmlformats.org/officeDocument/2006/relationships/hyperlink" Target="https://uk.wikipedia.org/wiki/%D0%A0%D0%BE%D0%B7%D1%88%D0%B8%D1%80%D0%B5%D0%BD%D0%BD%D1%8F_%D0%84%D0%B2%D1%80%D0%BE%D0%BF%D0%B5%D0%B9%D1%81%D1%8C%D0%BA%D0%BE%D0%B3%D0%BE_%D0%A1%D0%BE%D1%8E%D0%B7%D1%83" TargetMode="External"/><Relationship Id="rId4" Type="http://schemas.openxmlformats.org/officeDocument/2006/relationships/hyperlink" Target="https://uk.wikipedia.org/wiki/%D0%95%D0%BA%D0%BE%D0%BD%D0%BE%D0%BC%D1%96%D1%87%D0%BD%D0%B8%D0%B9_%D1%96_%D0%BC%D0%BE%D0%BD%D0%B5%D1%82%D0%B0%D1%80%D0%BD%D0%B8%D0%B9_%D1%81%D0%BE%D1%8E%D0%B7_%D0%84%D0%B2%D1%80%D0%BE%D0%BF%D0%B5%D0%B9%D1%81%D1%8C%D0%BA%D0%BE%D0%B3%D0%BE_%D0%A1%D0%BE%D1%8E%D0%B7%D1%83" TargetMode="External"/><Relationship Id="rId9" Type="http://schemas.openxmlformats.org/officeDocument/2006/relationships/hyperlink" Target="https://uk.wikipedia.org/wiki/%D0%84%D0%B2%D1%80%D0%BE%D0%BF%D0%B5%D0%B9%D1%81%D1%8C%D0%BA%D0%B0_%D0%B5%D0%BA%D0%BE%D0%BD%D0%BE%D0%BC%D1%96%D1%87%D0%BD%D0%B0_%D1%81%D0%BF%D1%96%D0%BB%D1%8C%D0%BD%D0%BE%D1%82%D0%B0" TargetMode="External"/><Relationship Id="rId14" Type="http://schemas.openxmlformats.org/officeDocument/2006/relationships/hyperlink" Target="https://uk.wikipedia.org/wiki/%D0%94%D0%B5-%D1%84%D0%B0%D0%BA%D1%82%D0%BE" TargetMode="External"/></Relationships>
</file>

<file path=ppt/slides/_rels/slide69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iki/%D0%A1%D0%BF%D0%B8%D1%81%D0%BE%D0%BA_%D0%BA%D1%80%D0%B0%D1%97%D0%BD_%D0%B7%D0%B0_%D0%92%D0%92%D0%9F_(%D0%BD%D0%BE%D0%BC%D1%96%D0%BD%D0%B0%D0%BB)_%D0%BD%D0%B0_%D0%B4%D1%83%D1%88%D1%83_%D0%BD%D0%B0%D1%81%D0%B5%D0%BB%D0%B5%D0%BD%D0%BD%D1%8F" TargetMode="External"/><Relationship Id="rId3" Type="http://schemas.openxmlformats.org/officeDocument/2006/relationships/hyperlink" Target="https://uk.wikipedia.org/wiki/%D0%A1%D0%BF%D0%B8%D1%81%D0%BE%D0%BA_%D0%BA%D1%80%D0%B0%D1%97%D0%BD_%D0%B7%D0%B0_%D0%BD%D0%B0%D1%81%D0%B5%D0%BB%D0%B5%D0%BD%D0%BD%D1%8F%D0%BC" TargetMode="External"/><Relationship Id="rId7" Type="http://schemas.openxmlformats.org/officeDocument/2006/relationships/hyperlink" Target="https://uk.wikipedia.org/wiki/%D0%A1%D0%BF%D0%B8%D1%81%D0%BE%D0%BA_%D0%BA%D1%80%D0%B0%D1%97%D0%BD_%D0%B7%D0%B0_%D0%92%D0%92%D0%9F_(%D0%9F%D0%9A%D0%A1)" TargetMode="External"/><Relationship Id="rId2" Type="http://schemas.openxmlformats.org/officeDocument/2006/relationships/hyperlink" Target="https://uk.wikipedia.org/wiki/%D0%A1%D0%BF%D0%B8%D1%81%D0%BE%D0%BA_%D0%BA%D1%80%D0%B0%D1%97%D0%BD_%D0%B7%D0%B0_%D0%BF%D0%BB%D0%BE%D1%89%D0%B5%D1%8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9F%D0%B0%D1%80%D0%B8%D1%82%D0%B5%D1%82_%D0%BA%D1%83%D0%BF%D1%96%D0%B2%D0%B5%D0%BB%D1%8C%D0%BD%D0%BE%D1%97_%D1%81%D0%BF%D1%80%D0%BE%D0%BC%D0%BE%D0%B6%D0%BD%D0%BE%D1%81%D1%82%D1%96" TargetMode="External"/><Relationship Id="rId5" Type="http://schemas.openxmlformats.org/officeDocument/2006/relationships/hyperlink" Target="https://uk.wikipedia.org/wiki/%D0%A1%D0%BF%D0%B8%D1%81%D0%BE%D0%BA_%D0%BA%D1%80%D0%B0%D1%97%D0%BD_%D0%B7%D0%B0_%D0%92%D0%92%D0%9F_(%D0%BD%D0%BE%D0%BC%D1%96%D0%BD%D0%B0%D0%BB)" TargetMode="External"/><Relationship Id="rId10" Type="http://schemas.openxmlformats.org/officeDocument/2006/relationships/hyperlink" Target="https://uk.wikipedia.org/wiki/%D0%9F%D0%BE%D1%82%D0%B5%D0%BD%D1%86%D1%96%D0%B9%D0%BD%D1%96_%D0%BD%D0%B0%D0%B4%D0%B4%D0%B5%D1%80%D0%B6%D0%B0%D0%B2%D0%B8" TargetMode="External"/><Relationship Id="rId4" Type="http://schemas.openxmlformats.org/officeDocument/2006/relationships/hyperlink" Target="https://uk.wikipedia.org/wiki/%D0%92%D0%B0%D0%BB%D0%BE%D0%B2%D0%B8%D0%B9_%D0%B2%D0%BD%D1%83%D1%82%D1%80%D1%96%D1%88%D0%BD%D1%96%D0%B9_%D0%BF%D1%80%D0%BE%D0%B4%D1%83%D0%BA%D1%82" TargetMode="External"/><Relationship Id="rId9" Type="http://schemas.openxmlformats.org/officeDocument/2006/relationships/hyperlink" Target="https://uk.wikipedia.org/wiki/%D0%9D%D0%90%D0%A2%D0%9E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iki/%D0%9C%D0%B0%D1%80%D0%BE%D0%BA%D0%BA%D0%BE" TargetMode="External"/><Relationship Id="rId13" Type="http://schemas.openxmlformats.org/officeDocument/2006/relationships/hyperlink" Target="https://uk.wikipedia.org/wiki/%D0%9A%D0%B8%D1%82%D0%B0%D0%B9%D1%81%D1%8C%D0%BA%D0%B0_%D0%9D%D0%B0%D1%80%D0%BE%D0%B4%D0%BD%D0%B0_%D0%A0%D0%B5%D1%81%D0%BF%D1%83%D0%B1%D0%BB%D1%96%D0%BA%D0%B0" TargetMode="External"/><Relationship Id="rId3" Type="http://schemas.openxmlformats.org/officeDocument/2006/relationships/hyperlink" Target="https://uk.wikipedia.org/wiki/%D0%9F%D0%B0%D0%BB%D0%B5%D1%81%D1%82%D0%B8%D0%BD%D1%81%D1%8C%D0%BA%D0%B0_%D0%B4%D0%B5%D1%80%D0%B6%D0%B0%D0%B2%D0%B0" TargetMode="External"/><Relationship Id="rId7" Type="http://schemas.openxmlformats.org/officeDocument/2006/relationships/hyperlink" Target="https://uk.wikipedia.org/wiki/%D0%97%D0%B0%D1%85%D1%96%D0%B4%D0%BD%D0%B0_%D0%A1%D0%B0%D1%85%D0%B0%D1%80%D0%B0" TargetMode="External"/><Relationship Id="rId12" Type="http://schemas.openxmlformats.org/officeDocument/2006/relationships/hyperlink" Target="https://uk.wikipedia.org/wiki/%D0%A0%D0%B0%D0%B4%D0%B0_%D0%91%D0%B5%D0%B7%D0%BF%D0%B5%D0%BA%D0%B8_%D0%9E%D0%9E%D0%9D" TargetMode="External"/><Relationship Id="rId2" Type="http://schemas.openxmlformats.org/officeDocument/2006/relationships/hyperlink" Target="https://uk.wikipedia.org/wiki/%D0%92%D0%B0%D1%82%D0%B8%D0%BA%D0%B0%D0%B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86%D0%B7%D1%80%D0%B0%D1%97%D0%BB%D1%8C" TargetMode="External"/><Relationship Id="rId11" Type="http://schemas.openxmlformats.org/officeDocument/2006/relationships/hyperlink" Target="https://uk.wikipedia.org/wiki/%D0%A0%D0%B5%D1%81%D0%BF%D1%83%D0%B1%D0%BB%D1%96%D0%BA%D0%B0_%D0%9A%D0%B8%D1%82%D0%B0%D0%B9" TargetMode="External"/><Relationship Id="rId5" Type="http://schemas.openxmlformats.org/officeDocument/2006/relationships/hyperlink" Target="https://uk.wikipedia.org/wiki/%D0%97%D0%B0%D1%85%D1%96%D0%B4%D0%BD%D0%B8%D0%B9_%D0%B1%D0%B5%D1%80%D0%B5%D0%B3_%D1%80%D1%96%D1%87%D0%BA%D0%B8_%D0%99%D0%BE%D1%80%D0%B4%D0%B0%D0%BD" TargetMode="External"/><Relationship Id="rId10" Type="http://schemas.openxmlformats.org/officeDocument/2006/relationships/hyperlink" Target="https://uk.wikipedia.org/wiki/%D0%A1%D0%B5%D1%80%D0%B1%D1%96%D1%8F" TargetMode="External"/><Relationship Id="rId4" Type="http://schemas.openxmlformats.org/officeDocument/2006/relationships/hyperlink" Target="https://uk.wikipedia.org/wiki/%D0%A1%D0%B5%D0%BA%D1%82%D0%BE%D1%80_%D0%93%D0%B0%D0%B7%D0%B8" TargetMode="External"/><Relationship Id="rId9" Type="http://schemas.openxmlformats.org/officeDocument/2006/relationships/hyperlink" Target="https://uk.wikipedia.org/wiki/%D0%9A%D0%BE%D1%81%D0%BE%D0%B2%D0%BE" TargetMode="Externa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iki/%D0%91%D1%96%D0%BE%D0%B5%D1%82%D0%B8%D0%BA%D0%B0" TargetMode="External"/><Relationship Id="rId13" Type="http://schemas.openxmlformats.org/officeDocument/2006/relationships/hyperlink" Target="https://uk.wikipedia.org/wiki/1950" TargetMode="External"/><Relationship Id="rId18" Type="http://schemas.openxmlformats.org/officeDocument/2006/relationships/hyperlink" Target="https://uk.wikipedia.org/w/index.php?title=%D0%9F%D0%B0%D0%BB%D0%B0%D1%86_%D0%84%D0%B2%D1%80%D0%BE%D0%BF%D0%B8&amp;action=edit&amp;redlink=1" TargetMode="External"/><Relationship Id="rId3" Type="http://schemas.openxmlformats.org/officeDocument/2006/relationships/hyperlink" Target="https://uk.wikipedia.org/wiki/%D0%84%D0%B2%D1%80%D0%BE%D0%BF%D0%B0" TargetMode="External"/><Relationship Id="rId7" Type="http://schemas.openxmlformats.org/officeDocument/2006/relationships/hyperlink" Target="https://uk.wikipedia.org/wiki/%D0%9E%D1%85%D0%BE%D1%80%D0%BE%D0%BD%D0%B0_%D0%B4%D0%BE%D0%B2%D0%BA%D1%96%D0%BB%D0%BB%D1%8F" TargetMode="External"/><Relationship Id="rId12" Type="http://schemas.openxmlformats.org/officeDocument/2006/relationships/hyperlink" Target="https://uk.wikipedia.org/wiki/%D0%9A%D0%BE%D0%BD%D0%B2%D0%B5%D0%BD%D1%86%D1%96%D1%8F_%D0%BF%D1%80%D0%BE_%D0%B7%D0%B0%D1%85%D0%B8%D1%81%D1%82_%D0%BF%D1%80%D0%B0%D0%B2_%D0%BB%D1%8E%D0%B4%D0%B8%D0%BD%D0%B8_%D1%96_%D0%BE%D1%81%D0%BD%D0%BE%D0%B2%D0%BE%D0%BF%D0%BE%D0%BB%D0%BE%D0%B6%D0%BD%D0%B8%D1%85_%D1%81%D0%B2%D0%BE%D0%B1%D0%BE%D0%B4" TargetMode="External"/><Relationship Id="rId17" Type="http://schemas.openxmlformats.org/officeDocument/2006/relationships/hyperlink" Target="https://uk.wikipedia.org/wiki/%D0%9C%D1%96%D1%81%D1%82%D0%BE" TargetMode="External"/><Relationship Id="rId2" Type="http://schemas.openxmlformats.org/officeDocument/2006/relationships/image" Target="../media/image2.emf"/><Relationship Id="rId16" Type="http://schemas.openxmlformats.org/officeDocument/2006/relationships/hyperlink" Target="https://uk.wikipedia.org/wiki/%D0%9E%D0%BA%D0%BE%D0%BB%D0%B8%D1%86%D1%8F" TargetMode="External"/><Relationship Id="rId20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9D%D0%B0%D1%80%D0%BA%D0%BE%D1%82%D0%B8%D0%BA%D0%B8" TargetMode="External"/><Relationship Id="rId11" Type="http://schemas.openxmlformats.org/officeDocument/2006/relationships/hyperlink" Target="https://uk.wikipedia.org/wiki/%D0%9A%D0%BE%D0%BD%D0%B2%D0%B5%D0%BD%D1%86%D1%96%D1%8F" TargetMode="External"/><Relationship Id="rId5" Type="http://schemas.openxmlformats.org/officeDocument/2006/relationships/hyperlink" Target="https://uk.wikipedia.org/wiki/%D0%97%D0%BB%D0%BE%D1%87%D0%B8%D0%BD%D0%BD%D1%96%D1%81%D1%82%D1%8C" TargetMode="External"/><Relationship Id="rId15" Type="http://schemas.openxmlformats.org/officeDocument/2006/relationships/hyperlink" Target="https://uk.wikipedia.org/wiki/1977" TargetMode="External"/><Relationship Id="rId10" Type="http://schemas.openxmlformats.org/officeDocument/2006/relationships/hyperlink" Target="https://uk.wikipedia.org/wiki/%D0%A3%D0%B3%D0%BE%D0%B4%D0%B0" TargetMode="External"/><Relationship Id="rId19" Type="http://schemas.openxmlformats.org/officeDocument/2006/relationships/image" Target="../media/image12.png"/><Relationship Id="rId4" Type="http://schemas.openxmlformats.org/officeDocument/2006/relationships/hyperlink" Target="https://uk.wikipedia.org/wiki/%D0%9F%D1%80%D0%B0%D0%B2%D0%B0_%D0%BB%D1%8E%D0%B4%D0%B8%D0%BD%D0%B8" TargetMode="External"/><Relationship Id="rId9" Type="http://schemas.openxmlformats.org/officeDocument/2006/relationships/hyperlink" Target="https://uk.wikipedia.org/wiki/%D0%9C%D1%96%D0%B6%D0%BD%D0%B0%D1%80%D0%BE%D0%B4%D0%BD%D0%B8%D0%B9_%D0%B4%D0%BE%D0%B3%D0%BE%D0%B2%D1%96%D1%80" TargetMode="External"/><Relationship Id="rId14" Type="http://schemas.openxmlformats.org/officeDocument/2006/relationships/hyperlink" Target="https://uk.wikipedia.org/wiki/%D0%A1%D1%82%D1%80%D0%B0%D1%81%D0%B1%D1%83%D1%80%D0%B3" TargetMode="Externa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g"/><Relationship Id="rId4" Type="http://schemas.openxmlformats.org/officeDocument/2006/relationships/image" Target="../media/image14.jpeg"/></Relationships>
</file>

<file path=ppt/slides/_rels/slide73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iki/1945" TargetMode="External"/><Relationship Id="rId13" Type="http://schemas.openxmlformats.org/officeDocument/2006/relationships/hyperlink" Target="https://uk.wikipedia.org/wiki/%D0%99%D0%BE%D1%80%D0%B4%D0%B0%D0%BD%D1%96%D1%8F" TargetMode="External"/><Relationship Id="rId3" Type="http://schemas.openxmlformats.org/officeDocument/2006/relationships/image" Target="../media/image15.png"/><Relationship Id="rId7" Type="http://schemas.openxmlformats.org/officeDocument/2006/relationships/hyperlink" Target="https://uk.wikipedia.org/wiki/22_%D0%B1%D0%B5%D1%80%D0%B5%D0%B7%D0%BD%D1%8F" TargetMode="External"/><Relationship Id="rId12" Type="http://schemas.openxmlformats.org/officeDocument/2006/relationships/hyperlink" Target="https://uk.wikipedia.org/wiki/%D0%9B%D1%96%D0%B2%D0%B0%D0%BD" TargetMode="External"/><Relationship Id="rId2" Type="http://schemas.openxmlformats.org/officeDocument/2006/relationships/image" Target="../media/image2.emf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9A%D0%B0%D1%97%D1%80" TargetMode="External"/><Relationship Id="rId11" Type="http://schemas.openxmlformats.org/officeDocument/2006/relationships/hyperlink" Target="https://uk.wikipedia.org/wiki/%D0%86%D1%80%D0%B0%D0%BA" TargetMode="External"/><Relationship Id="rId5" Type="http://schemas.openxmlformats.org/officeDocument/2006/relationships/hyperlink" Target="https://uk.wikipedia.org/wiki/%D0%90%D1%80%D0%B0%D0%B1%D0%B8" TargetMode="External"/><Relationship Id="rId15" Type="http://schemas.openxmlformats.org/officeDocument/2006/relationships/hyperlink" Target="https://uk.wikipedia.org/wiki/%D0%84%D0%BC%D0%B5%D0%BD" TargetMode="External"/><Relationship Id="rId10" Type="http://schemas.openxmlformats.org/officeDocument/2006/relationships/hyperlink" Target="https://uk.wikipedia.org/wiki/%D0%A1%D0%B8%D1%80%D1%96%D1%8F" TargetMode="External"/><Relationship Id="rId4" Type="http://schemas.openxmlformats.org/officeDocument/2006/relationships/hyperlink" Target="https://uk.wikipedia.org/wiki/%D0%9C%D1%96%D0%B6%D0%BD%D0%B0%D1%80%D0%BE%D0%B4%D0%BD%D0%B0_%D0%BE%D1%80%D0%B3%D0%B0%D0%BD%D1%96%D0%B7%D0%B0%D1%86%D1%96%D1%8F" TargetMode="External"/><Relationship Id="rId9" Type="http://schemas.openxmlformats.org/officeDocument/2006/relationships/hyperlink" Target="https://uk.wikipedia.org/wiki/%D0%84%D0%B3%D0%B8%D0%BF%D0%B5%D1%82" TargetMode="External"/><Relationship Id="rId14" Type="http://schemas.openxmlformats.org/officeDocument/2006/relationships/hyperlink" Target="https://uk.wikipedia.org/wiki/%D0%A1%D0%B0%D1%83%D0%B4%D1%96%D0%B2%D1%81%D1%8C%D0%BA%D0%B0_%D0%90%D1%80%D0%B0%D0%B2%D1%96%D1%8F" TargetMode="Externa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A%D0%B0%D1%80%D1%82%D0%B5%D0%BB%D1%8C" TargetMode="External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95%D0%BA%D1%81%D0%BF%D0%BE%D1%80%D1%82" TargetMode="External"/><Relationship Id="rId5" Type="http://schemas.openxmlformats.org/officeDocument/2006/relationships/hyperlink" Target="https://uk.wikipedia.org/wiki/%D0%90%D1%81%D0%BE%D1%86%D1%96%D0%B0%D1%86%D1%96%D1%97_%D0%BA%D1%80%D0%B0%D1%97%D0%BD-%D0%B5%D0%BA%D1%81%D0%BF%D0%BE%D1%80%D1%82%D0%B5%D1%80%D1%96%D0%B2" TargetMode="External"/><Relationship Id="rId4" Type="http://schemas.openxmlformats.org/officeDocument/2006/relationships/hyperlink" Target="https://uk.wikipedia.org/wiki/%D0%9D%D0%B0%D1%84%D1%82%D0%B0" TargetMode="External"/></Relationships>
</file>

<file path=ppt/slides/_rels/slide75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iki/%D0%86%D0%BD%D0%B4%D0%BE%D0%BD%D0%B5%D0%B7%D1%96%D1%8F" TargetMode="External"/><Relationship Id="rId13" Type="http://schemas.openxmlformats.org/officeDocument/2006/relationships/hyperlink" Target="https://uk.wikipedia.org/wiki/%D0%92'%D1%94%D1%82%D0%BD%D0%B0%D0%BC" TargetMode="External"/><Relationship Id="rId18" Type="http://schemas.openxmlformats.org/officeDocument/2006/relationships/hyperlink" Target="https://uk.wikipedia.org/wiki/%D0%9A%D0%B0%D0%BC%D0%B1%D0%BE%D0%B4%D0%B6%D0%B0" TargetMode="External"/><Relationship Id="rId3" Type="http://schemas.openxmlformats.org/officeDocument/2006/relationships/hyperlink" Target="https://uk.wikipedia.org/wiki/%D0%90%D0%BD%D0%B3%D0%BB%D1%96%D0%B9%D1%81%D1%8C%D0%BA%D0%B0_%D0%BC%D0%BE%D0%B2%D0%B0" TargetMode="External"/><Relationship Id="rId7" Type="http://schemas.openxmlformats.org/officeDocument/2006/relationships/hyperlink" Target="https://uk.wikipedia.org/wiki/%D0%9C%D0%B0%D0%BB%D0%B0%D0%B9%D0%B7%D1%96%D1%8F" TargetMode="External"/><Relationship Id="rId12" Type="http://schemas.openxmlformats.org/officeDocument/2006/relationships/hyperlink" Target="https://uk.wikipedia.org/wiki/1995" TargetMode="External"/><Relationship Id="rId17" Type="http://schemas.openxmlformats.org/officeDocument/2006/relationships/hyperlink" Target="https://uk.wikipedia.org/wiki/1999" TargetMode="External"/><Relationship Id="rId2" Type="http://schemas.openxmlformats.org/officeDocument/2006/relationships/image" Target="../media/image17.png"/><Relationship Id="rId16" Type="http://schemas.openxmlformats.org/officeDocument/2006/relationships/hyperlink" Target="https://uk.wikipedia.org/wiki/%D0%9C'%D1%8F%D0%BD%D0%BC%D0%B0" TargetMode="External"/><Relationship Id="rId20" Type="http://schemas.openxmlformats.org/officeDocument/2006/relationships/hyperlink" Target="https://uk.wikipedia.org/wiki/%D0%A1%D1%85%D1%96%D0%B4%D0%BD%D0%B8%D0%B9_%D0%A2%D0%B8%D0%BC%D0%BE%D1%8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A4%D1%96%D0%BB%D1%96%D0%BF%D0%BF%D1%96%D0%BD%D0%B8" TargetMode="External"/><Relationship Id="rId11" Type="http://schemas.openxmlformats.org/officeDocument/2006/relationships/hyperlink" Target="https://uk.wikipedia.org/wiki/%D0%91%D1%80%D1%83%D0%BD%D0%B5%D0%B9-%D0%94%D0%B0%D1%80%D1%83%D1%81%D1%81%D0%B0%D0%BB%D0%B0%D0%BC" TargetMode="External"/><Relationship Id="rId5" Type="http://schemas.openxmlformats.org/officeDocument/2006/relationships/hyperlink" Target="https://uk.wikipedia.org/wiki/%D0%9F%D1%96%D0%B2%D0%B4%D0%B5%D0%BD%D0%BD%D0%BE-%D0%A1%D1%85%D1%96%D0%B4%D0%BD%D0%B0_%D0%90%D0%B7%D1%96%D1%8F" TargetMode="External"/><Relationship Id="rId15" Type="http://schemas.openxmlformats.org/officeDocument/2006/relationships/hyperlink" Target="https://uk.wikipedia.org/wiki/%D0%9B%D0%B0%D0%BE%D1%81" TargetMode="External"/><Relationship Id="rId10" Type="http://schemas.openxmlformats.org/officeDocument/2006/relationships/hyperlink" Target="https://uk.wikipedia.org/w/index.php?title=%D0%A2%D0%B0%C3%AF%D0%BB%D0%B0%D0%BD%D0%B4&amp;action=edit&amp;redlink=1" TargetMode="External"/><Relationship Id="rId19" Type="http://schemas.openxmlformats.org/officeDocument/2006/relationships/hyperlink" Target="https://uk.wikipedia.org/wiki/%D0%9F%D0%B0%D0%BF%D1%83%D0%B0_%D0%9D%D0%BE%D0%B2%D0%B0_%D0%93%D0%B2%D1%96%D0%BD%D0%B5%D1%8F" TargetMode="External"/><Relationship Id="rId4" Type="http://schemas.openxmlformats.org/officeDocument/2006/relationships/hyperlink" Target="https://uk.wikipedia.org/wiki/%D0%9C%D1%96%D0%B6%D0%BD%D0%B0%D1%80%D0%BE%D0%B4%D0%BD%D0%B0_%D0%BE%D1%80%D0%B3%D0%B0%D0%BD%D1%96%D0%B7%D0%B0%D1%86%D1%96%D1%8F" TargetMode="External"/><Relationship Id="rId9" Type="http://schemas.openxmlformats.org/officeDocument/2006/relationships/hyperlink" Target="https://uk.wikipedia.org/wiki/%D0%A1%D1%96%D0%BD%D0%B3%D0%B0%D0%BF%D1%83%D1%80" TargetMode="External"/><Relationship Id="rId14" Type="http://schemas.openxmlformats.org/officeDocument/2006/relationships/hyperlink" Target="https://uk.wikipedia.org/wiki/1997" TargetMode="External"/></Relationships>
</file>

<file path=ppt/slides/_rels/slide76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iki/%D0%A1%D0%A8%D0%90" TargetMode="External"/><Relationship Id="rId13" Type="http://schemas.openxmlformats.org/officeDocument/2006/relationships/hyperlink" Target="https://uk.wikipedia.org/wiki/%D0%95%D0%BD%D1%80%D1%96%D0%BA%D0%B5_%D0%9F%D0%B5%D0%BD%D1%8C%D1%8F_%D0%9D%D1%8C%D1%94%D1%82%D0%BE" TargetMode="External"/><Relationship Id="rId3" Type="http://schemas.openxmlformats.org/officeDocument/2006/relationships/hyperlink" Target="https://uk.wikipedia.org/wiki/%D0%90%D0%BD%D0%B3%D0%BB%D1%96%D0%B9%D1%81%D1%8C%D0%BA%D0%B0_%D0%BC%D0%BE%D0%B2%D0%B0" TargetMode="External"/><Relationship Id="rId7" Type="http://schemas.openxmlformats.org/officeDocument/2006/relationships/hyperlink" Target="https://uk.wikipedia.org/wiki/%D0%90%D1%80%D0%B3%D0%B5%D0%BD%D1%82%D0%B8%D0%BD%D0%B0" TargetMode="External"/><Relationship Id="rId12" Type="http://schemas.openxmlformats.org/officeDocument/2006/relationships/hyperlink" Target="https://uk.wikipedia.org/wiki/%D0%94%D0%BE%D0%BD%D0%B0%D0%BB%D1%8C%D0%B4_%D0%A2%D1%80%D0%B0%D0%BC%D0%BF" TargetMode="External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91%D1%83%D0%B5%D0%BD%D0%BE%D1%81-%D0%90%D0%B9%D1%80%D0%B5%D1%81" TargetMode="External"/><Relationship Id="rId11" Type="http://schemas.openxmlformats.org/officeDocument/2006/relationships/hyperlink" Target="https://en.wikipedia.org/wiki/United_States%E2%80%93Mexico%E2%80%93Canada_Agreement" TargetMode="External"/><Relationship Id="rId5" Type="http://schemas.openxmlformats.org/officeDocument/2006/relationships/hyperlink" Target="https://uk.wikipedia.org/wiki/2009" TargetMode="External"/><Relationship Id="rId15" Type="http://schemas.openxmlformats.org/officeDocument/2006/relationships/hyperlink" Target="https://uk.wikipedia.org/wiki/G20" TargetMode="External"/><Relationship Id="rId10" Type="http://schemas.openxmlformats.org/officeDocument/2006/relationships/hyperlink" Target="https://uk.wikipedia.org/wiki/%D0%9A%D0%B0%D0%BD%D0%B0%D0%B4%D0%B0" TargetMode="External"/><Relationship Id="rId4" Type="http://schemas.openxmlformats.org/officeDocument/2006/relationships/hyperlink" Target="https://uk.wikipedia.org/wiki/1994" TargetMode="External"/><Relationship Id="rId9" Type="http://schemas.openxmlformats.org/officeDocument/2006/relationships/hyperlink" Target="https://uk.wikipedia.org/wiki/%D0%9C%D0%B5%D0%BA%D1%81%D0%B8%D0%BA%D0%B0" TargetMode="External"/><Relationship Id="rId14" Type="http://schemas.openxmlformats.org/officeDocument/2006/relationships/hyperlink" Target="https://uk.wikipedia.org/wiki/%D0%94%D0%B6%D0%B0%D1%81%D1%82%D1%96%D0%BD_%D0%A2%D1%80%D1%8E%D0%B4%D0%BE" TargetMode="External"/></Relationships>
</file>

<file path=ppt/slides/_rels/slide77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iki/%D0%91%D1%80%D0%B0%D0%B7%D0%B8%D0%BB%D1%96%D1%8F" TargetMode="External"/><Relationship Id="rId13" Type="http://schemas.openxmlformats.org/officeDocument/2006/relationships/hyperlink" Target="https://uk.wikipedia.org/wiki/%D0%91%D0%BE%D0%BB%D1%96%D0%B2%D1%96%D1%8F" TargetMode="External"/><Relationship Id="rId18" Type="http://schemas.openxmlformats.org/officeDocument/2006/relationships/hyperlink" Target="https://uk.wikipedia.org/wiki/%D0%84%D0%A1" TargetMode="External"/><Relationship Id="rId3" Type="http://schemas.openxmlformats.org/officeDocument/2006/relationships/image" Target="../media/image19.png"/><Relationship Id="rId7" Type="http://schemas.openxmlformats.org/officeDocument/2006/relationships/hyperlink" Target="https://uk.wikipedia.org/wiki/%D0%90%D1%80%D0%B3%D0%B5%D0%BD%D1%82%D0%B8%D0%BD%D0%B0" TargetMode="External"/><Relationship Id="rId12" Type="http://schemas.openxmlformats.org/officeDocument/2006/relationships/hyperlink" Target="https://uk.wikipedia.org/wiki/%D0%A7%D0%B8%D0%BB%D1%96" TargetMode="External"/><Relationship Id="rId17" Type="http://schemas.openxmlformats.org/officeDocument/2006/relationships/hyperlink" Target="https://uk.wikipedia.org/wiki/%D0%92%D0%92%D0%9F" TargetMode="External"/><Relationship Id="rId2" Type="http://schemas.openxmlformats.org/officeDocument/2006/relationships/image" Target="../media/image2.emf"/><Relationship Id="rId16" Type="http://schemas.openxmlformats.org/officeDocument/2006/relationships/hyperlink" Target="https://uk.wikipedia.org/wiki/%D0%95%D0%BA%D0%B2%D0%B0%D0%B4%D0%BE%D1%80" TargetMode="External"/><Relationship Id="rId20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9F%D1%96%D0%B2%D0%B4%D0%B5%D0%BD%D0%BD%D0%B0_%D0%90%D0%BC%D0%B5%D1%80%D0%B8%D0%BA%D0%B0" TargetMode="External"/><Relationship Id="rId11" Type="http://schemas.openxmlformats.org/officeDocument/2006/relationships/hyperlink" Target="https://uk.wikipedia.org/wiki/%D0%92%D0%B5%D0%BD%D0%B5%D1%81%D1%83%D0%B5%D0%BB%D0%B0" TargetMode="External"/><Relationship Id="rId5" Type="http://schemas.openxmlformats.org/officeDocument/2006/relationships/hyperlink" Target="https://uk.wikipedia.org/wiki/%D0%94%D0%B5%D1%80%D0%B6%D0%B0%D0%B2%D0%B0" TargetMode="External"/><Relationship Id="rId15" Type="http://schemas.openxmlformats.org/officeDocument/2006/relationships/hyperlink" Target="https://uk.wikipedia.org/wiki/%D0%9A%D0%BE%D0%BB%D1%83%D0%BC%D0%B1%D1%96%D1%8F" TargetMode="External"/><Relationship Id="rId10" Type="http://schemas.openxmlformats.org/officeDocument/2006/relationships/hyperlink" Target="https://uk.wikipedia.org/wiki/%D0%A3%D1%80%D1%83%D0%B3%D0%B2%D0%B0%D0%B9" TargetMode="External"/><Relationship Id="rId19" Type="http://schemas.openxmlformats.org/officeDocument/2006/relationships/hyperlink" Target="https://uk.wikipedia.org/wiki/%D0%9D%D0%90%D0%A4%D0%A2%D0%90" TargetMode="External"/><Relationship Id="rId4" Type="http://schemas.openxmlformats.org/officeDocument/2006/relationships/image" Target="../media/image20.jpeg"/><Relationship Id="rId9" Type="http://schemas.openxmlformats.org/officeDocument/2006/relationships/hyperlink" Target="https://uk.wikipedia.org/wiki/%D0%9F%D0%B0%D1%80%D0%B0%D0%B3%D0%B2%D0%B0%D0%B9" TargetMode="External"/><Relationship Id="rId14" Type="http://schemas.openxmlformats.org/officeDocument/2006/relationships/hyperlink" Target="https://uk.wikipedia.org/wiki/%D0%9F%D0%B5%D1%80%D1%83" TargetMode="External"/></Relationships>
</file>

<file path=ppt/slides/_rels/slide78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iki/1999" TargetMode="External"/><Relationship Id="rId13" Type="http://schemas.openxmlformats.org/officeDocument/2006/relationships/hyperlink" Target="https://uk.wikipedia.org/wiki/%D0%9C%D0%B0%D0%B9%D0%B4%D0%B0%D0%BD_%D0%9D%D0%B5%D0%B7%D0%B0%D0%BB%D0%B5%D0%B6%D0%BD%D0%BE%D1%81%D1%82%D1%96" TargetMode="External"/><Relationship Id="rId3" Type="http://schemas.openxmlformats.org/officeDocument/2006/relationships/hyperlink" Target="https://uk.wikipedia.org/wiki/%D0%A3%D0%BA%D1%80%D0%B0%D1%97%D0%BD%D0%B0" TargetMode="External"/><Relationship Id="rId7" Type="http://schemas.openxmlformats.org/officeDocument/2006/relationships/hyperlink" Target="https://uk.wikipedia.org/wiki/%D0%A1%D0%BF%D0%BE%D0%BB%D1%83%D1%87%D0%B5%D0%BD%D1%96_%D0%A8%D1%82%D0%B0%D1%82%D0%B8_%D0%90%D0%BC%D0%B5%D1%80%D0%B8%D0%BA%D0%B8" TargetMode="External"/><Relationship Id="rId12" Type="http://schemas.openxmlformats.org/officeDocument/2006/relationships/hyperlink" Target="https://uk.wikipedia.org/wiki/%D0%9A%D0%B8%D1%97%D0%B2" TargetMode="External"/><Relationship Id="rId2" Type="http://schemas.openxmlformats.org/officeDocument/2006/relationships/hyperlink" Target="https://uk.wikipedia.org/wiki/%D0%93%D1%80%D1%83%D0%B7%D1%96%D1%8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1997" TargetMode="External"/><Relationship Id="rId11" Type="http://schemas.openxmlformats.org/officeDocument/2006/relationships/hyperlink" Target="https://uk.wikipedia.org/wiki/2005" TargetMode="External"/><Relationship Id="rId5" Type="http://schemas.openxmlformats.org/officeDocument/2006/relationships/hyperlink" Target="https://uk.wikipedia.org/wiki/%D0%9C%D0%BE%D0%BB%D0%B4%D0%BE%D0%B2%D0%B0" TargetMode="External"/><Relationship Id="rId10" Type="http://schemas.openxmlformats.org/officeDocument/2006/relationships/hyperlink" Target="https://uk.wikipedia.org/wiki/5_%D1%82%D1%80%D0%B0%D0%B2%D0%BD%D1%8F" TargetMode="External"/><Relationship Id="rId4" Type="http://schemas.openxmlformats.org/officeDocument/2006/relationships/hyperlink" Target="https://uk.wikipedia.org/wiki/%D0%90%D0%B7%D0%B5%D1%80%D0%B1%D0%B0%D0%B9%D0%B4%D0%B6%D0%B0%D0%BD" TargetMode="External"/><Relationship Id="rId9" Type="http://schemas.openxmlformats.org/officeDocument/2006/relationships/hyperlink" Target="https://uk.wikipedia.org/wiki/%D0%A3%D0%B7%D0%B1%D0%B5%D0%BA%D0%B8%D1%81%D1%82%D0%B0%D0%BD" TargetMode="External"/><Relationship Id="rId14" Type="http://schemas.openxmlformats.org/officeDocument/2006/relationships/image" Target="../media/image21.png"/></Relationships>
</file>

<file path=ppt/slides/_rels/slide7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hyperlink" Target="https://uk.wikipedia.org/wiki/%D0%91%D1%96%D0%BB%D0%BE%D1%80%D1%83%D1%81%D1%8C" TargetMode="External"/><Relationship Id="rId7" Type="http://schemas.openxmlformats.org/officeDocument/2006/relationships/hyperlink" Target="https://uk.wikipedia.org/wiki/%D0%9A%D0%B8%D1%80%D0%B3%D0%B8%D0%B7%D1%81%D1%82%D0%B0%D0%BD" TargetMode="Externa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92%D1%96%D1%80%D0%BC%D0%B5%D0%BD%D1%96%D1%8F" TargetMode="External"/><Relationship Id="rId5" Type="http://schemas.openxmlformats.org/officeDocument/2006/relationships/hyperlink" Target="https://uk.wikipedia.org/wiki/%D0%A0%D0%BE%D1%81%D1%96%D1%8F" TargetMode="External"/><Relationship Id="rId4" Type="http://schemas.openxmlformats.org/officeDocument/2006/relationships/hyperlink" Target="https://uk.wikipedia.org/wiki/%D0%9A%D0%B0%D0%B7%D0%B0%D1%85%D1%81%D1%82%D0%B0%D0%BD" TargetMode="External"/><Relationship Id="rId9" Type="http://schemas.openxmlformats.org/officeDocument/2006/relationships/image" Target="../media/image1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F%D0%BE%D1%81%D1%82%D1%80%D0%B0%D0%B4%D1%8F%D0%BD%D1%81%D1%8C%D0%BA%D1%96_%D0%B4%D0%B5%D1%80%D0%B6%D0%B0%D0%B2%D0%B8" TargetMode="External"/><Relationship Id="rId2" Type="http://schemas.openxmlformats.org/officeDocument/2006/relationships/hyperlink" Target="https://uk.wikipedia.org/wiki/%D0%9C%D1%96%D0%B6%D0%BD%D0%B0%D1%80%D0%BE%D0%B4%D0%BD%D1%96_%D0%BE%D1%80%D0%B3%D0%B0%D0%BD%D1%96%D0%B7%D0%B0%D1%86%D1%96%D1%97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81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iki/%D0%9A%D0%B8%D1%80%D0%B3%D0%B8%D0%B7%D1%8C%D0%BA%D0%B0_%D0%A0%D0%B5%D1%81%D0%BF%D1%83%D0%B1%D0%BB%D1%96%D0%BA%D0%B0" TargetMode="External"/><Relationship Id="rId13" Type="http://schemas.openxmlformats.org/officeDocument/2006/relationships/hyperlink" Target="https://uk.wikipedia.org/wiki/%D0%A0%D0%B5%D1%81%D0%BF%D1%83%D0%B1%D0%BB%D1%96%D0%BA%D0%B0_%D0%A3%D0%B7%D0%B1%D0%B5%D0%BA%D0%B8%D1%81%D1%82%D0%B0%D0%BD" TargetMode="External"/><Relationship Id="rId3" Type="http://schemas.openxmlformats.org/officeDocument/2006/relationships/hyperlink" Target="https://uk.wikipedia.org/wiki/2001" TargetMode="External"/><Relationship Id="rId7" Type="http://schemas.openxmlformats.org/officeDocument/2006/relationships/hyperlink" Target="https://uk.wikipedia.org/wiki/%D0%A0%D0%B5%D1%81%D0%BF%D1%83%D0%B1%D0%BB%D1%96%D0%BA%D0%B0_%D0%9A%D0%B0%D0%B7%D0%B0%D1%85%D1%81%D1%82%D0%B0%D0%BD" TargetMode="External"/><Relationship Id="rId12" Type="http://schemas.openxmlformats.org/officeDocument/2006/relationships/hyperlink" Target="https://uk.wikipedia.org/wiki/%D0%A0%D0%B5%D1%81%D0%BF%D1%83%D0%B1%D0%BB%D1%96%D0%BA%D0%B0_%D0%A2%D0%B0%D0%B4%D0%B6%D0%B8%D0%BA%D0%B8%D1%81%D1%82%D0%B0%D0%BD" TargetMode="External"/><Relationship Id="rId17" Type="http://schemas.openxmlformats.org/officeDocument/2006/relationships/image" Target="../media/image24.png"/><Relationship Id="rId2" Type="http://schemas.openxmlformats.org/officeDocument/2006/relationships/hyperlink" Target="https://uk.wikipedia.org/wiki/15_%D1%87%D0%B5%D1%80%D0%B2%D0%BD%D1%8F" TargetMode="External"/><Relationship Id="rId16" Type="http://schemas.openxmlformats.org/officeDocument/2006/relationships/hyperlink" Target="https://uk.wikipedia.org/wiki/%D0%9A%D0%B8%D1%82%D0%B0%D0%B9%D1%81%D1%8C%D0%BA%D0%B0_%D0%BC%D0%BE%D0%B2%D0%B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A0%D0%B5%D1%81%D0%BF%D1%83%D0%B1%D0%BB%D1%96%D0%BA%D0%B0_%D0%86%D0%BD%D0%B4%D1%96%D1%8F" TargetMode="External"/><Relationship Id="rId11" Type="http://schemas.openxmlformats.org/officeDocument/2006/relationships/hyperlink" Target="https://uk.wikipedia.org/wiki/%D0%A0%D0%BE%D1%81%D1%96%D1%8F" TargetMode="External"/><Relationship Id="rId5" Type="http://schemas.openxmlformats.org/officeDocument/2006/relationships/hyperlink" Target="https://uk.wikipedia.org/wiki/%D0%9A%D0%9D%D0%A0" TargetMode="External"/><Relationship Id="rId15" Type="http://schemas.openxmlformats.org/officeDocument/2006/relationships/hyperlink" Target="https://uk.wikipedia.org/wiki/%D0%A0%D0%BE%D1%81%D1%96%D0%B9%D1%81%D1%8C%D0%BA%D0%B0_%D0%BC%D0%BE%D0%B2%D0%B0" TargetMode="External"/><Relationship Id="rId10" Type="http://schemas.openxmlformats.org/officeDocument/2006/relationships/hyperlink" Target="https://uk.wikipedia.org/wiki/%D0%86%D1%81%D0%BB%D0%B0%D0%BC%D1%81%D1%8C%D0%BA%D0%B0_%D0%A0%D0%B5%D1%81%D0%BF%D1%83%D0%B1%D0%BB%D1%96%D0%BA%D0%B0_%D0%9F%D0%B0%D0%BA%D0%B8%D1%81%D1%82%D0%B0%D0%BD" TargetMode="External"/><Relationship Id="rId4" Type="http://schemas.openxmlformats.org/officeDocument/2006/relationships/hyperlink" Target="https://uk.wikipedia.org/wiki/%D0%A8%D0%B0%D0%BD%D1%85%D0%B0%D0%B9" TargetMode="External"/><Relationship Id="rId9" Type="http://schemas.openxmlformats.org/officeDocument/2006/relationships/hyperlink" Target="https://uk.wikipedia.org/wiki/%D0%9A%D0%B8%D1%82%D0%B0%D0%B9%D1%81%D1%8C%D0%BA%D0%B0_%D0%9D%D0%B0%D1%80%D0%BE%D0%B4%D0%BD%D0%B0_%D0%A0%D0%B5%D1%81%D0%BF%D1%83%D0%B1%D0%BB%D1%96%D0%BA%D0%B0" TargetMode="External"/><Relationship Id="rId14" Type="http://schemas.openxmlformats.org/officeDocument/2006/relationships/hyperlink" Target="https://uk.wikipedia.org/wiki/%D0%9F%D0%B5%D0%BA%D1%96%D0%BD" TargetMode="External"/></Relationships>
</file>

<file path=ppt/slides/_rels/slide82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iki/%D0%9F%D0%90%D0%A0" TargetMode="External"/><Relationship Id="rId3" Type="http://schemas.openxmlformats.org/officeDocument/2006/relationships/hyperlink" Target="https://uk.wikipedia.org/wiki/%D0%90%D0%BD%D0%B3%D0%BB%D1%96%D0%B9%D1%81%D1%8C%D0%BA%D0%B0_%D0%BC%D0%BE%D0%B2%D0%B0" TargetMode="External"/><Relationship Id="rId7" Type="http://schemas.openxmlformats.org/officeDocument/2006/relationships/hyperlink" Target="https://uk.wikipedia.org/wiki/%D0%9A%D0%9D%D0%A0" TargetMode="External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86%D0%BD%D0%B4%D1%96%D1%8F" TargetMode="External"/><Relationship Id="rId5" Type="http://schemas.openxmlformats.org/officeDocument/2006/relationships/hyperlink" Target="https://uk.wikipedia.org/wiki/%D0%A0%D0%BE%D1%81%D1%96%D1%8F" TargetMode="External"/><Relationship Id="rId4" Type="http://schemas.openxmlformats.org/officeDocument/2006/relationships/hyperlink" Target="https://uk.wikipedia.org/wiki/%D0%91%D1%80%D0%B0%D0%B7%D0%B8%D0%BB%D1%96%D1%8F" TargetMode="External"/><Relationship Id="rId9" Type="http://schemas.openxmlformats.org/officeDocument/2006/relationships/hyperlink" Target="https://uk.wikipedia.org/wiki/%D0%9A%D1%80%D0%B0%D1%97%D0%BD%D0%B8,_%D1%89%D0%BE_%D1%80%D0%BE%D0%B7%D0%B2%D0%B8%D0%B2%D0%B0%D1%8E%D1%82%D1%8C%D1%81%D1%8F" TargetMode="External"/></Relationships>
</file>

<file path=ppt/slides/_rels/slide83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iki/%D0%94%D1%80%D0%B5%D1%81-%D0%BA%D0%BE%D0%B4" TargetMode="External"/><Relationship Id="rId3" Type="http://schemas.openxmlformats.org/officeDocument/2006/relationships/hyperlink" Target="https://uk.wikipedia.org/wiki/%D0%90%D0%BD%D0%B3%D0%BB%D1%96%D0%B9%D1%81%D1%8C%D0%BA%D0%B0_%D0%BC%D0%BE%D0%B2%D0%B0" TargetMode="External"/><Relationship Id="rId7" Type="http://schemas.openxmlformats.org/officeDocument/2006/relationships/hyperlink" Target="https://uk.wikipedia.org/wiki/%D0%92%D0%92%D0%9F" TargetMode="External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9F%D1%96%D0%B2%D0%BD%D1%96%D1%87%D0%BD%D0%BE%D0%B0%D0%BC%D0%B5%D1%80%D0%B8%D0%BA%D0%B0%D0%BD%D1%81%D1%8C%D0%BA%D0%B0_%D0%B7%D0%BE%D0%BD%D0%B0_%D0%B2%D1%96%D0%BB%D1%8C%D0%BD%D0%BE%D1%97_%D1%82%D0%BE%D1%80%D0%B3%D1%96%D0%B2%D0%BB%D1%96" TargetMode="External"/><Relationship Id="rId5" Type="http://schemas.openxmlformats.org/officeDocument/2006/relationships/hyperlink" Target="https://uk.wikipedia.org/wiki/%D0%84%D0%B2%D1%80%D0%BE%D0%BF%D0%B5%D0%B9%D1%81%D1%8C%D0%BA%D0%B8%D0%B9_%D0%A1%D0%BE%D1%8E%D0%B7" TargetMode="External"/><Relationship Id="rId4" Type="http://schemas.openxmlformats.org/officeDocument/2006/relationships/hyperlink" Target="https://uk.wikipedia.org/wiki/1989" TargetMode="External"/></Relationships>
</file>

<file path=ppt/slides/_rels/slide84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iki/%D0%92%D0%B5%D0%BB%D0%B8%D0%BA%D0%B0_%D0%91%D1%80%D0%B8%D1%82%D0%B0%D0%BD%D1%96%D1%8F" TargetMode="External"/><Relationship Id="rId3" Type="http://schemas.openxmlformats.org/officeDocument/2006/relationships/hyperlink" Target="https://en.wikipedia.org/wiki/Help:IPA_for_English" TargetMode="External"/><Relationship Id="rId7" Type="http://schemas.openxmlformats.org/officeDocument/2006/relationships/hyperlink" Target="https://uk.wikipedia.org/wiki/%D0%90%D0%B2%D1%81%D1%82%D1%80%D0%B0%D0%BB%D1%96%D1%8F" TargetMode="External"/><Relationship Id="rId12" Type="http://schemas.openxmlformats.org/officeDocument/2006/relationships/image" Target="../media/image1.jp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92%D0%BE%D1%94%D0%BD%D0%BD%D0%B8%D0%B9_%D0%B1%D0%BB%D0%BE%D0%BA" TargetMode="External"/><Relationship Id="rId11" Type="http://schemas.openxmlformats.org/officeDocument/2006/relationships/image" Target="../media/image27.jpeg"/><Relationship Id="rId5" Type="http://schemas.openxmlformats.org/officeDocument/2006/relationships/hyperlink" Target="https://uk.wikipedia.org/wiki/%D0%90%D0%BD%D0%B3%D0%BB%D1%96%D0%B9%D1%81%D1%8C%D0%BA%D0%B0_%D0%BC%D0%BE%D0%B2%D0%B0" TargetMode="External"/><Relationship Id="rId10" Type="http://schemas.openxmlformats.org/officeDocument/2006/relationships/hyperlink" Target="https://uk.wikipedia.org/wiki/2021" TargetMode="External"/><Relationship Id="rId4" Type="http://schemas.openxmlformats.org/officeDocument/2006/relationships/hyperlink" Target="https://en.wikipedia.org/wiki/Wikipedia:IPA_for_English#Key" TargetMode="External"/><Relationship Id="rId9" Type="http://schemas.openxmlformats.org/officeDocument/2006/relationships/hyperlink" Target="https://uk.wikipedia.org/wiki/%D0%A1%D0%BF%D0%BE%D0%BB%D1%83%D1%87%D0%B5%D0%BD%D1%96_%D0%A8%D1%82%D0%B0%D1%82%D0%B8_%D0%90%D0%BC%D0%B5%D1%80%D0%B8%D0%BA%D0%B8" TargetMode="External"/></Relationships>
</file>

<file path=ppt/slides/_rels/slide85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iki/%D0%94%D0%B6%D0%BE_%D0%91%D0%B0%D0%B9%D0%B4%D0%B5%D0%BD" TargetMode="External"/><Relationship Id="rId13" Type="http://schemas.openxmlformats.org/officeDocument/2006/relationships/hyperlink" Target="https://uk.wikipedia.org/wiki/%D0%93%D1%80%D0%BE%D0%BC%D0%B0%D0%B4%D1%8F%D0%BD%D1%81%D1%8C%D0%BA%D0%B0_%D0%B2%D1%96%D0%B9%D0%BD%D0%B0_%D0%B2_%D0%9A%D0%B8%D1%82%D0%B0%D1%97" TargetMode="External"/><Relationship Id="rId18" Type="http://schemas.openxmlformats.org/officeDocument/2006/relationships/hyperlink" Target="https://uk.wikipedia.org/wiki/Five_Eyes" TargetMode="External"/><Relationship Id="rId3" Type="http://schemas.openxmlformats.org/officeDocument/2006/relationships/hyperlink" Target="https://uk.wikipedia.org/wiki/%D0%9F%D1%80%D0%B5%D0%BC'%D1%94%D1%80-%D0%BC%D1%96%D0%BD%D1%96%D1%81%D1%82%D1%80_%D0%90%D0%B2%D1%81%D1%82%D1%80%D0%B0%D0%BB%D1%96%D1%97" TargetMode="External"/><Relationship Id="rId7" Type="http://schemas.openxmlformats.org/officeDocument/2006/relationships/hyperlink" Target="https://uk.wikipedia.org/wiki/%D0%9F%D1%80%D0%B5%D0%B7%D0%B8%D0%B4%D0%B5%D0%BD%D1%82_%D0%A1%D0%A8%D0%90" TargetMode="External"/><Relationship Id="rId12" Type="http://schemas.openxmlformats.org/officeDocument/2006/relationships/hyperlink" Target="https://uk.wikipedia.org/wiki/%D0%A0%D0%B5%D1%81%D0%BF%D1%83%D0%B1%D0%BB%D1%96%D0%BA%D0%B0_%D0%9A%D0%B8%D1%82%D0%B0%D0%B9" TargetMode="External"/><Relationship Id="rId17" Type="http://schemas.openxmlformats.org/officeDocument/2006/relationships/hyperlink" Target="https://uk.wikipedia.org/wiki/%D0%9A%D1%96%D0%B1%D0%B5%D1%80%D0%B2%D1%96%D0%B9%D0%BD%D0%B0" TargetMode="External"/><Relationship Id="rId2" Type="http://schemas.openxmlformats.org/officeDocument/2006/relationships/hyperlink" Target="https://uk.wikipedia.org/wiki/%D0%90%D1%82%D0%BE%D0%BC%D0%BD%D0%B8%D0%B9_%D0%BF%D1%96%D0%B4%D0%B2%D0%BE%D0%B4%D0%BD%D0%B8%D0%B9_%D1%87%D0%BE%D0%B2%D0%B5%D0%BD" TargetMode="External"/><Relationship Id="rId16" Type="http://schemas.openxmlformats.org/officeDocument/2006/relationships/hyperlink" Target="https://uk.wikipedia.org/wiki/%D0%A8%D1%82%D1%83%D1%87%D0%BD%D0%B8%D0%B9_%D1%96%D0%BD%D1%82%D0%B5%D0%BB%D0%B5%D0%BA%D1%8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91%D0%BE%D1%80%D0%B8%D1%81_%D0%94%D0%B6%D0%BE%D0%BD%D1%81%D0%BE%D0%BD" TargetMode="External"/><Relationship Id="rId11" Type="http://schemas.openxmlformats.org/officeDocument/2006/relationships/hyperlink" Target="https://uk.wikipedia.org/wiki/%D0%86%D0%BD%D0%B4%D0%BE-%D0%A2%D0%B8%D1%85%D0%BE%D0%BE%D0%BA%D0%B5%D0%B0%D0%BD%D1%81%D1%8C%D0%BA%D0%B0_%D0%BE%D0%B1%D0%BB%D0%B0%D1%81%D1%82%D1%8C" TargetMode="External"/><Relationship Id="rId5" Type="http://schemas.openxmlformats.org/officeDocument/2006/relationships/hyperlink" Target="https://uk.wikipedia.org/wiki/%D0%9F%D1%80%D0%B5%D0%BC'%D1%94%D1%80-%D0%BC%D1%96%D0%BD%D1%96%D1%81%D1%82%D1%80_%D0%92%D0%B5%D0%BB%D0%B8%D0%BA%D0%BE%D1%97_%D0%91%D1%80%D0%B8%D1%82%D0%B0%D0%BD%D1%96%D1%97" TargetMode="External"/><Relationship Id="rId15" Type="http://schemas.openxmlformats.org/officeDocument/2006/relationships/hyperlink" Target="https://uk.wikipedia.org/wiki/%D0%9D%D0%BE%D0%B2%D0%B0_%D0%97%D0%B5%D0%BB%D0%B0%D0%BD%D0%B4%D1%96%D1%8F" TargetMode="External"/><Relationship Id="rId10" Type="http://schemas.openxmlformats.org/officeDocument/2006/relationships/hyperlink" Target="https://uk.wikipedia.org/wiki/%D0%9A%D0%B8%D1%82%D0%B0%D0%B9%D1%81%D1%8C%D0%BA%D0%B0_%D0%9D%D0%B0%D1%80%D0%BE%D0%B4%D0%BD%D0%B0_%D0%A0%D0%B5%D1%81%D0%BF%D1%83%D0%B1%D0%BB%D1%96%D0%BA%D0%B0" TargetMode="External"/><Relationship Id="rId19" Type="http://schemas.openxmlformats.org/officeDocument/2006/relationships/hyperlink" Target="https://uk.wikipedia.org/wiki/%D0%9A%D0%BE%D1%80%D0%BE%D0%BB%D1%96%D0%B2%D1%81%D1%8C%D0%BA%D0%B8%D0%B9_%D0%B0%D0%B2%D1%81%D1%82%D1%80%D0%B0%D0%BB%D1%96%D0%B9%D1%81%D1%8C%D0%BA%D0%B8%D0%B9_%D0%B2%D1%96%D0%B9%D1%81%D1%8C%D0%BA%D0%BE%D0%B2%D0%BE-%D0%BC%D0%BE%D1%80%D1%81%D1%8C%D0%BA%D0%B8%D0%B9_%D1%84%D0%BB%D0%BE%D1%82" TargetMode="External"/><Relationship Id="rId4" Type="http://schemas.openxmlformats.org/officeDocument/2006/relationships/hyperlink" Target="https://uk.wikipedia.org/wiki/%D0%A1%D0%BA%D0%BE%D1%82%D1%82_%D0%9C%D0%BE%D1%80%D1%80%D1%96%D1%81%D0%BE%D0%BD" TargetMode="External"/><Relationship Id="rId9" Type="http://schemas.openxmlformats.org/officeDocument/2006/relationships/hyperlink" Target="https://uk.wikipedia.org/wiki/%D0%91%D1%96%D0%BB%D0%B8%D0%B9_%D0%B4%D1%96%D0%BC" TargetMode="External"/><Relationship Id="rId14" Type="http://schemas.openxmlformats.org/officeDocument/2006/relationships/hyperlink" Target="https://uk.wikipedia.org/wiki/%D0%90%D0%9D%D0%97%D0%AE%D0%A1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77345A-DC9A-48EC-B2C3-365A965A1F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Політична карта світу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03C6A55-2035-43A7-901C-9E0079A4AE7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Лекція 4,5,6, гр. ТЗ-9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23403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64C6987-FFB3-47A9-8B83-D952208D86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954157"/>
            <a:ext cx="9603275" cy="4512188"/>
          </a:xfrm>
        </p:spPr>
        <p:txBody>
          <a:bodyPr>
            <a:normAutofit/>
          </a:bodyPr>
          <a:lstStyle/>
          <a:p>
            <a:r>
              <a:rPr lang="uk-UA" u="sng" dirty="0"/>
              <a:t>В. Ф. Семенов</a:t>
            </a:r>
            <a:r>
              <a:rPr lang="uk-UA" dirty="0"/>
              <a:t> (2010): основні об’єкти політичної карти світу: суверенні держави; колонії; острівні території («заморські департаменти»); території з невизначеним статусом (Західна Сахара).</a:t>
            </a:r>
            <a:endParaRPr lang="ru-RU" dirty="0"/>
          </a:p>
          <a:p>
            <a:r>
              <a:rPr lang="uk-UA" dirty="0"/>
              <a:t>Колонії: Пуерто-Рико – США, Антильські острови – Нідерланди, Бермудські острови – Великобританія, Самоа – США.</a:t>
            </a:r>
            <a:endParaRPr lang="ru-RU" dirty="0"/>
          </a:p>
          <a:p>
            <a:r>
              <a:rPr lang="uk-UA" dirty="0"/>
              <a:t>Усього суб’єктами міжнародних відносин є 192 держави (в Європі 43, Азії – 46, Африці – 53, Австралії та Океанії – 15, Америці – 35), з яких 166 незалежних суверенних держав, 26 держав – із частково обмеженим суверенітетом. Членами ООН є 193 країни (Ватикан не є членом ООН). Окрім цього, є території з визнаним міжнародною спільнотою статусом: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81669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59F2140-3FAE-47FA-8EBF-519C0A902A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768626"/>
            <a:ext cx="9603275" cy="4697719"/>
          </a:xfrm>
        </p:spPr>
        <p:txBody>
          <a:bodyPr>
            <a:normAutofit fontScale="77500" lnSpcReduction="20000"/>
          </a:bodyPr>
          <a:lstStyle/>
          <a:p>
            <a:r>
              <a:rPr lang="uk-UA" i="1" dirty="0"/>
              <a:t>Підопічні території</a:t>
            </a:r>
            <a:r>
              <a:rPr lang="uk-UA" dirty="0"/>
              <a:t> – землі, тимчасово передані ООН під управління тієї чи іншої держави (Острови Палау в Тихому океані).</a:t>
            </a:r>
            <a:endParaRPr lang="ru-RU" dirty="0"/>
          </a:p>
          <a:p>
            <a:r>
              <a:rPr lang="uk-UA" i="1" dirty="0"/>
              <a:t>Протекторати –</a:t>
            </a:r>
            <a:r>
              <a:rPr lang="uk-UA" dirty="0"/>
              <a:t> державні утворення, що делегують свої зовнішньополітичні (іноді й внутрішньополітичні) права суверенній державі. Серед них є острівні території – залежні заморські території, на які розповсюджується суверенітет метрополій (Французька Гвіана, Нова Каледонія, Французька Полінезія – французькі регіони; Азорські острови, острів Мадейра – португальські регіони тощо).</a:t>
            </a:r>
            <a:endParaRPr lang="ru-RU" dirty="0"/>
          </a:p>
          <a:p>
            <a:r>
              <a:rPr lang="uk-UA" i="1" dirty="0"/>
              <a:t>Володіння </a:t>
            </a:r>
            <a:r>
              <a:rPr lang="uk-UA" dirty="0"/>
              <a:t>– малі, малонаселені острови (австралійські: Кокосові острови, острів Різдва; британські: острів </a:t>
            </a:r>
            <a:r>
              <a:rPr lang="uk-UA" dirty="0" err="1"/>
              <a:t>Піктерн</a:t>
            </a:r>
            <a:r>
              <a:rPr lang="uk-UA" dirty="0"/>
              <a:t>, </a:t>
            </a:r>
            <a:r>
              <a:rPr lang="uk-UA" dirty="0" err="1"/>
              <a:t>Вознесенія</a:t>
            </a:r>
            <a:r>
              <a:rPr lang="uk-UA" dirty="0"/>
              <a:t>, </a:t>
            </a:r>
            <a:r>
              <a:rPr lang="uk-UA" dirty="0" err="1"/>
              <a:t>Св</a:t>
            </a:r>
            <a:r>
              <a:rPr lang="uk-UA" dirty="0"/>
              <a:t>. </a:t>
            </a:r>
            <a:r>
              <a:rPr lang="ru-RU" dirty="0"/>
              <a:t>Олени, Тристан-да-Кунья; </a:t>
            </a:r>
            <a:r>
              <a:rPr lang="ru-RU" dirty="0" err="1"/>
              <a:t>американські</a:t>
            </a:r>
            <a:r>
              <a:rPr lang="ru-RU" dirty="0"/>
              <a:t>: </a:t>
            </a:r>
            <a:r>
              <a:rPr lang="ru-RU" dirty="0" err="1"/>
              <a:t>острови</a:t>
            </a:r>
            <a:r>
              <a:rPr lang="ru-RU" dirty="0"/>
              <a:t> </a:t>
            </a:r>
            <a:r>
              <a:rPr lang="ru-RU" dirty="0" err="1"/>
              <a:t>Уейк</a:t>
            </a:r>
            <a:r>
              <a:rPr lang="ru-RU" dirty="0"/>
              <a:t>, Норфолк, </a:t>
            </a:r>
            <a:r>
              <a:rPr lang="ru-RU" dirty="0" err="1"/>
              <a:t>Мідуей</a:t>
            </a:r>
            <a:r>
              <a:rPr lang="ru-RU" dirty="0"/>
              <a:t>; </a:t>
            </a:r>
            <a:r>
              <a:rPr lang="ru-RU" dirty="0" err="1"/>
              <a:t>чилійський</a:t>
            </a:r>
            <a:r>
              <a:rPr lang="ru-RU" dirty="0"/>
              <a:t> </a:t>
            </a:r>
            <a:r>
              <a:rPr lang="ru-RU" dirty="0" err="1"/>
              <a:t>острів</a:t>
            </a:r>
            <a:r>
              <a:rPr lang="ru-RU" dirty="0"/>
              <a:t> Пасхи та </a:t>
            </a:r>
            <a:r>
              <a:rPr lang="ru-RU" dirty="0" err="1"/>
              <a:t>ін</a:t>
            </a:r>
            <a:r>
              <a:rPr lang="ru-RU" dirty="0"/>
              <a:t>.);</a:t>
            </a:r>
          </a:p>
          <a:p>
            <a:r>
              <a:rPr lang="ru-RU" i="1" dirty="0" err="1"/>
              <a:t>Невизнані</a:t>
            </a:r>
            <a:r>
              <a:rPr lang="ru-RU" i="1" dirty="0"/>
              <a:t> </a:t>
            </a:r>
            <a:r>
              <a:rPr lang="ru-RU" i="1" dirty="0" err="1"/>
              <a:t>країни</a:t>
            </a:r>
            <a:r>
              <a:rPr lang="ru-RU" i="1" dirty="0"/>
              <a:t> </a:t>
            </a:r>
            <a:r>
              <a:rPr lang="ru-RU" dirty="0"/>
              <a:t>– </a:t>
            </a:r>
            <a:r>
              <a:rPr lang="ru-RU" dirty="0" err="1"/>
              <a:t>самопроголошені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визнаються</a:t>
            </a:r>
            <a:r>
              <a:rPr lang="ru-RU" dirty="0"/>
              <a:t> абсолютною </a:t>
            </a:r>
            <a:r>
              <a:rPr lang="ru-RU" dirty="0" err="1"/>
              <a:t>більшістю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: </a:t>
            </a:r>
            <a:r>
              <a:rPr lang="ru-RU" dirty="0" err="1"/>
              <a:t>Придністровська</a:t>
            </a:r>
            <a:r>
              <a:rPr lang="ru-RU" dirty="0"/>
              <a:t> </a:t>
            </a:r>
            <a:r>
              <a:rPr lang="ru-RU" dirty="0" err="1"/>
              <a:t>Молдавська</a:t>
            </a:r>
            <a:r>
              <a:rPr lang="ru-RU" dirty="0"/>
              <a:t> </a:t>
            </a:r>
            <a:r>
              <a:rPr lang="ru-RU" dirty="0" err="1"/>
              <a:t>Республіка</a:t>
            </a:r>
            <a:r>
              <a:rPr lang="ru-RU" dirty="0"/>
              <a:t>, </a:t>
            </a:r>
            <a:r>
              <a:rPr lang="ru-RU" dirty="0" err="1"/>
              <a:t>Турецька</a:t>
            </a:r>
            <a:r>
              <a:rPr lang="ru-RU" dirty="0"/>
              <a:t> </a:t>
            </a:r>
            <a:r>
              <a:rPr lang="ru-RU" dirty="0" err="1"/>
              <a:t>Республіка</a:t>
            </a:r>
            <a:r>
              <a:rPr lang="ru-RU" dirty="0"/>
              <a:t> </a:t>
            </a:r>
            <a:r>
              <a:rPr lang="ru-RU" dirty="0" err="1"/>
              <a:t>Північного</a:t>
            </a:r>
            <a:r>
              <a:rPr lang="ru-RU" dirty="0"/>
              <a:t> </a:t>
            </a:r>
            <a:r>
              <a:rPr lang="ru-RU" dirty="0" err="1"/>
              <a:t>Кіпру</a:t>
            </a:r>
            <a:r>
              <a:rPr lang="ru-RU" dirty="0"/>
              <a:t>, Косово, </a:t>
            </a:r>
            <a:r>
              <a:rPr lang="ru-RU" dirty="0" err="1"/>
              <a:t>Абхазія</a:t>
            </a:r>
            <a:r>
              <a:rPr lang="ru-RU" dirty="0"/>
              <a:t>, </a:t>
            </a:r>
            <a:r>
              <a:rPr lang="ru-RU" dirty="0" err="1"/>
              <a:t>Нагорний</a:t>
            </a:r>
            <a:r>
              <a:rPr lang="ru-RU" dirty="0"/>
              <a:t> Карабах, </a:t>
            </a:r>
            <a:r>
              <a:rPr lang="ru-RU" dirty="0" err="1"/>
              <a:t>Південна</a:t>
            </a:r>
            <a:r>
              <a:rPr lang="ru-RU" dirty="0"/>
              <a:t> </a:t>
            </a:r>
            <a:r>
              <a:rPr lang="ru-RU" dirty="0" err="1"/>
              <a:t>Осетія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</a:t>
            </a:r>
          </a:p>
          <a:p>
            <a:r>
              <a:rPr lang="ru-RU" i="1" dirty="0"/>
              <a:t>«</a:t>
            </a:r>
            <a:r>
              <a:rPr lang="ru-RU" i="1" dirty="0" err="1"/>
              <a:t>Неприєднані</a:t>
            </a:r>
            <a:r>
              <a:rPr lang="ru-RU" i="1" dirty="0"/>
              <a:t>» </a:t>
            </a:r>
            <a:r>
              <a:rPr lang="ru-RU" i="1" dirty="0" err="1"/>
              <a:t>країни</a:t>
            </a:r>
            <a:r>
              <a:rPr lang="ru-RU" i="1" dirty="0"/>
              <a:t> з </a:t>
            </a:r>
            <a:r>
              <a:rPr lang="ru-RU" i="1" dirty="0" err="1"/>
              <a:t>особливим</a:t>
            </a:r>
            <a:r>
              <a:rPr lang="ru-RU" i="1" dirty="0"/>
              <a:t> статусом </a:t>
            </a:r>
            <a:r>
              <a:rPr lang="ru-RU" dirty="0"/>
              <a:t>– </a:t>
            </a:r>
            <a:r>
              <a:rPr lang="ru-RU" dirty="0" err="1"/>
              <a:t>самокеровані</a:t>
            </a:r>
            <a:r>
              <a:rPr lang="uk-UA" dirty="0"/>
              <a:t> (автономні) заморські території (Сен-</a:t>
            </a:r>
            <a:r>
              <a:rPr lang="uk-UA" dirty="0" err="1"/>
              <a:t>Пʼєр</a:t>
            </a:r>
            <a:r>
              <a:rPr lang="uk-UA" dirty="0"/>
              <a:t> і Мікелон, Майотта – французькі «територіальні утворення особливого статусу»).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72698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0270" y="875763"/>
            <a:ext cx="9603275" cy="4590582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err="1">
                <a:solidFill>
                  <a:srgbClr val="202122"/>
                </a:solidFill>
                <a:latin typeface="Arial"/>
              </a:rPr>
              <a:t>Залежні</a:t>
            </a:r>
            <a:r>
              <a:rPr lang="ru-RU" b="1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b="1" dirty="0" err="1">
                <a:solidFill>
                  <a:srgbClr val="202122"/>
                </a:solidFill>
                <a:latin typeface="Arial"/>
              </a:rPr>
              <a:t>країни</a:t>
            </a:r>
            <a:r>
              <a:rPr lang="ru-RU" b="1" dirty="0">
                <a:solidFill>
                  <a:srgbClr val="202122"/>
                </a:solidFill>
                <a:latin typeface="Arial"/>
              </a:rPr>
              <a:t> з </a:t>
            </a:r>
            <a:r>
              <a:rPr lang="ru-RU" b="1" dirty="0" err="1">
                <a:solidFill>
                  <a:srgbClr val="202122"/>
                </a:solidFill>
                <a:latin typeface="Arial"/>
              </a:rPr>
              <a:t>різним</a:t>
            </a:r>
            <a:r>
              <a:rPr lang="ru-RU" b="1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b="1" dirty="0" err="1">
                <a:solidFill>
                  <a:srgbClr val="202122"/>
                </a:solidFill>
                <a:latin typeface="Arial"/>
              </a:rPr>
              <a:t>ступенем</a:t>
            </a:r>
            <a:r>
              <a:rPr lang="ru-RU" b="1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b="1" dirty="0" err="1">
                <a:solidFill>
                  <a:srgbClr val="202122"/>
                </a:solidFill>
                <a:latin typeface="Arial"/>
              </a:rPr>
              <a:t>самоврядності</a:t>
            </a:r>
            <a:r>
              <a:rPr lang="ru-RU" b="1" dirty="0">
                <a:solidFill>
                  <a:srgbClr val="202122"/>
                </a:solidFill>
                <a:latin typeface="Arial"/>
              </a:rPr>
              <a:t> та </a:t>
            </a:r>
            <a:r>
              <a:rPr lang="ru-RU" b="1" dirty="0" err="1">
                <a:solidFill>
                  <a:srgbClr val="202122"/>
                </a:solidFill>
                <a:latin typeface="Arial"/>
              </a:rPr>
              <a:t>постійним</a:t>
            </a:r>
            <a:r>
              <a:rPr lang="ru-RU" b="1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b="1" dirty="0" err="1">
                <a:solidFill>
                  <a:srgbClr val="202122"/>
                </a:solidFill>
                <a:latin typeface="Arial"/>
              </a:rPr>
              <a:t>населенням</a:t>
            </a:r>
            <a:r>
              <a:rPr lang="ru-RU" b="1" dirty="0">
                <a:solidFill>
                  <a:srgbClr val="202122"/>
                </a:solidFill>
                <a:latin typeface="Arial"/>
              </a:rPr>
              <a:t> (38):</a:t>
            </a:r>
            <a:endParaRPr lang="ru-RU" dirty="0">
              <a:solidFill>
                <a:srgbClr val="202122"/>
              </a:solidFill>
              <a:latin typeface="Arial"/>
            </a:endParaRPr>
          </a:p>
          <a:p>
            <a:pPr>
              <a:buFont typeface="Arial"/>
              <a:buChar char="•"/>
            </a:pPr>
            <a:r>
              <a:rPr lang="ru-RU" b="1" dirty="0" err="1">
                <a:solidFill>
                  <a:srgbClr val="0645AD"/>
                </a:solidFill>
                <a:latin typeface="Arial"/>
                <a:hlinkClick r:id="rId2" tooltip="Адміністративний поділ Австралії"/>
              </a:rPr>
              <a:t>Австралія</a:t>
            </a:r>
            <a:r>
              <a:rPr lang="ru-RU" b="1" dirty="0">
                <a:solidFill>
                  <a:srgbClr val="202122"/>
                </a:solidFill>
                <a:latin typeface="Arial"/>
              </a:rPr>
              <a:t>.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3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3" tooltip="Зовнішні території Австралії"/>
              </a:rPr>
              <a:t>зовнішні</a:t>
            </a:r>
            <a:r>
              <a:rPr lang="ru-RU" dirty="0">
                <a:solidFill>
                  <a:srgbClr val="0645AD"/>
                </a:solidFill>
                <a:latin typeface="Arial"/>
                <a:hlinkClick r:id="rId3" tooltip="Зовнішні території Австралії"/>
              </a:rPr>
              <a:t>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3" tooltip="Зовнішні території Австралії"/>
              </a:rPr>
              <a:t>території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(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4" tooltip="Кокосові Острови"/>
              </a:rPr>
              <a:t>Кокосові</a:t>
            </a:r>
            <a:r>
              <a:rPr lang="ru-RU" dirty="0">
                <a:solidFill>
                  <a:srgbClr val="0645AD"/>
                </a:solidFill>
                <a:latin typeface="Arial"/>
                <a:hlinkClick r:id="rId4" tooltip="Кокосові Острови"/>
              </a:rPr>
              <a:t>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4" tooltip="Кокосові Острови"/>
              </a:rPr>
              <a:t>Острови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,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5" tooltip="Острів Норфолк"/>
              </a:rPr>
              <a:t>Острів</a:t>
            </a:r>
            <a:r>
              <a:rPr lang="ru-RU" dirty="0">
                <a:solidFill>
                  <a:srgbClr val="0645AD"/>
                </a:solidFill>
                <a:latin typeface="Arial"/>
                <a:hlinkClick r:id="rId5" tooltip="Острів Норфолк"/>
              </a:rPr>
              <a:t> Норфолк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,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6" tooltip="Острів Різдва"/>
              </a:rPr>
              <a:t>Острів</a:t>
            </a:r>
            <a:r>
              <a:rPr lang="ru-RU" dirty="0">
                <a:solidFill>
                  <a:srgbClr val="0645AD"/>
                </a:solidFill>
                <a:latin typeface="Arial"/>
                <a:hlinkClick r:id="rId6" tooltip="Острів Різдва"/>
              </a:rPr>
              <a:t>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6" tooltip="Острів Різдва"/>
              </a:rPr>
              <a:t>Різдва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).</a:t>
            </a:r>
          </a:p>
          <a:p>
            <a:pPr>
              <a:buFont typeface="Arial"/>
              <a:buChar char="•"/>
            </a:pPr>
            <a:r>
              <a:rPr lang="ru-RU" b="1" dirty="0">
                <a:solidFill>
                  <a:srgbClr val="0645AD"/>
                </a:solidFill>
                <a:latin typeface="Arial"/>
                <a:hlinkClick r:id="rId7" tooltip="Британські заморські території"/>
              </a:rPr>
              <a:t>Велика </a:t>
            </a:r>
            <a:r>
              <a:rPr lang="ru-RU" b="1" dirty="0" err="1">
                <a:solidFill>
                  <a:srgbClr val="0645AD"/>
                </a:solidFill>
                <a:latin typeface="Arial"/>
                <a:hlinkClick r:id="rId7" tooltip="Британські заморські території"/>
              </a:rPr>
              <a:t>Британія</a:t>
            </a:r>
            <a:r>
              <a:rPr lang="ru-RU" b="1" dirty="0">
                <a:solidFill>
                  <a:srgbClr val="202122"/>
                </a:solidFill>
                <a:latin typeface="Arial"/>
              </a:rPr>
              <a:t>.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3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8" tooltip="Коронна земля"/>
              </a:rPr>
              <a:t>коронні</a:t>
            </a:r>
            <a:r>
              <a:rPr lang="ru-RU" dirty="0">
                <a:solidFill>
                  <a:srgbClr val="0645AD"/>
                </a:solidFill>
                <a:latin typeface="Arial"/>
                <a:hlinkClick r:id="rId8" tooltip="Коронна земля"/>
              </a:rPr>
              <a:t>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8" tooltip="Коронна земля"/>
              </a:rPr>
              <a:t>землі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(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9" tooltip="Острів Мен"/>
              </a:rPr>
              <a:t>Острів</a:t>
            </a:r>
            <a:r>
              <a:rPr lang="ru-RU" dirty="0">
                <a:solidFill>
                  <a:srgbClr val="0645AD"/>
                </a:solidFill>
                <a:latin typeface="Arial"/>
                <a:hlinkClick r:id="rId9" tooltip="Острів Мен"/>
              </a:rPr>
              <a:t> Мен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,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10" tooltip="Гернсі"/>
              </a:rPr>
              <a:t>Гернсі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і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11" tooltip="Джерсі"/>
              </a:rPr>
              <a:t>Джерсі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) і 12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заморських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територій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(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12" tooltip="Ангілья"/>
              </a:rPr>
              <a:t>Ангілья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,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13" tooltip="Бермудські Острови"/>
              </a:rPr>
              <a:t>Бермудські</a:t>
            </a:r>
            <a:r>
              <a:rPr lang="ru-RU" dirty="0">
                <a:solidFill>
                  <a:srgbClr val="0645AD"/>
                </a:solidFill>
                <a:latin typeface="Arial"/>
                <a:hlinkClick r:id="rId13" tooltip="Бермудські Острови"/>
              </a:rPr>
              <a:t>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13" tooltip="Бермудські Острови"/>
              </a:rPr>
              <a:t>Острови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,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14" tooltip="Британські Віргінські Острови"/>
              </a:rPr>
              <a:t>Британські</a:t>
            </a:r>
            <a:r>
              <a:rPr lang="ru-RU" dirty="0">
                <a:solidFill>
                  <a:srgbClr val="0645AD"/>
                </a:solidFill>
                <a:latin typeface="Arial"/>
                <a:hlinkClick r:id="rId14" tooltip="Британські Віргінські Острови"/>
              </a:rPr>
              <a:t>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14" tooltip="Британські Віргінські Острови"/>
              </a:rPr>
              <a:t>Віргінські</a:t>
            </a:r>
            <a:r>
              <a:rPr lang="ru-RU" dirty="0">
                <a:solidFill>
                  <a:srgbClr val="0645AD"/>
                </a:solidFill>
                <a:latin typeface="Arial"/>
                <a:hlinkClick r:id="rId14" tooltip="Британські Віргінські Острови"/>
              </a:rPr>
              <a:t>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14" tooltip="Британські Віргінські Острови"/>
              </a:rPr>
              <a:t>Острови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,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15" tooltip="Британська Територія в Індійському Океані"/>
              </a:rPr>
              <a:t>Британська</a:t>
            </a:r>
            <a:r>
              <a:rPr lang="ru-RU" dirty="0">
                <a:solidFill>
                  <a:srgbClr val="0645AD"/>
                </a:solidFill>
                <a:latin typeface="Arial"/>
                <a:hlinkClick r:id="rId15" tooltip="Британська Територія в Індійському Океані"/>
              </a:rPr>
              <a:t>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15" tooltip="Британська Територія в Індійському Океані"/>
              </a:rPr>
              <a:t>Територія</a:t>
            </a:r>
            <a:r>
              <a:rPr lang="ru-RU" dirty="0">
                <a:solidFill>
                  <a:srgbClr val="0645AD"/>
                </a:solidFill>
                <a:latin typeface="Arial"/>
                <a:hlinkClick r:id="rId15" tooltip="Британська Територія в Індійському Океані"/>
              </a:rPr>
              <a:t> в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15" tooltip="Британська Територія в Індійському Океані"/>
              </a:rPr>
              <a:t>Індійському</a:t>
            </a:r>
            <a:r>
              <a:rPr lang="ru-RU" dirty="0">
                <a:solidFill>
                  <a:srgbClr val="0645AD"/>
                </a:solidFill>
                <a:latin typeface="Arial"/>
                <a:hlinkClick r:id="rId15" tooltip="Британська Територія в Індійському Океані"/>
              </a:rPr>
              <a:t>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15" tooltip="Британська Територія в Індійському Океані"/>
              </a:rPr>
              <a:t>Океані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,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16" tooltip="Гібралтар"/>
              </a:rPr>
              <a:t>Гібралтар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(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територіальні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претензії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Іспанії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),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17" tooltip="Кайманові Острови"/>
              </a:rPr>
              <a:t>Кайманові</a:t>
            </a:r>
            <a:r>
              <a:rPr lang="ru-RU" dirty="0">
                <a:solidFill>
                  <a:srgbClr val="0645AD"/>
                </a:solidFill>
                <a:latin typeface="Arial"/>
                <a:hlinkClick r:id="rId17" tooltip="Кайманові Острови"/>
              </a:rPr>
              <a:t>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17" tooltip="Кайманові Острови"/>
              </a:rPr>
              <a:t>Острови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,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18" tooltip="Монтсеррат"/>
              </a:rPr>
              <a:t>Монтсеррат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,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19" tooltip="Острови Святої Єлени, Вознесіння і Тристан-да-Кунья"/>
              </a:rPr>
              <a:t>Острови</a:t>
            </a:r>
            <a:r>
              <a:rPr lang="ru-RU" dirty="0">
                <a:solidFill>
                  <a:srgbClr val="0645AD"/>
                </a:solidFill>
                <a:latin typeface="Arial"/>
                <a:hlinkClick r:id="rId19" tooltip="Острови Святої Єлени, Вознесіння і Тристан-да-Кунья"/>
              </a:rPr>
              <a:t>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19" tooltip="Острови Святої Єлени, Вознесіння і Тристан-да-Кунья"/>
              </a:rPr>
              <a:t>Святої</a:t>
            </a:r>
            <a:r>
              <a:rPr lang="ru-RU" dirty="0">
                <a:solidFill>
                  <a:srgbClr val="0645AD"/>
                </a:solidFill>
                <a:latin typeface="Arial"/>
                <a:hlinkClick r:id="rId19" tooltip="Острови Святої Єлени, Вознесіння і Тристан-да-Кунья"/>
              </a:rPr>
              <a:t>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19" tooltip="Острови Святої Єлени, Вознесіння і Тристан-да-Кунья"/>
              </a:rPr>
              <a:t>Єлени</a:t>
            </a:r>
            <a:r>
              <a:rPr lang="ru-RU" dirty="0">
                <a:solidFill>
                  <a:srgbClr val="0645AD"/>
                </a:solidFill>
                <a:latin typeface="Arial"/>
                <a:hlinkClick r:id="rId19" tooltip="Острови Святої Єлени, Вознесіння і Тристан-да-Кунья"/>
              </a:rPr>
              <a:t>,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19" tooltip="Острови Святої Єлени, Вознесіння і Тристан-да-Кунья"/>
              </a:rPr>
              <a:t>Вознесіння</a:t>
            </a:r>
            <a:r>
              <a:rPr lang="ru-RU" dirty="0">
                <a:solidFill>
                  <a:srgbClr val="0645AD"/>
                </a:solidFill>
                <a:latin typeface="Arial"/>
                <a:hlinkClick r:id="rId19" tooltip="Острови Святої Єлени, Вознесіння і Тристан-да-Кунья"/>
              </a:rPr>
              <a:t> і Тристан-да-Кунья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,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20" tooltip="Південна Джорджія і Південні Сандвічеві Острови"/>
              </a:rPr>
              <a:t>Південна</a:t>
            </a:r>
            <a:r>
              <a:rPr lang="ru-RU" dirty="0">
                <a:solidFill>
                  <a:srgbClr val="0645AD"/>
                </a:solidFill>
                <a:latin typeface="Arial"/>
                <a:hlinkClick r:id="rId20" tooltip="Південна Джорджія і Південні Сандвічеві Острови"/>
              </a:rPr>
              <a:t>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20" tooltip="Південна Джорджія і Південні Сандвічеві Острови"/>
              </a:rPr>
              <a:t>Джорджія</a:t>
            </a:r>
            <a:r>
              <a:rPr lang="ru-RU" dirty="0">
                <a:solidFill>
                  <a:srgbClr val="0645AD"/>
                </a:solidFill>
                <a:latin typeface="Arial"/>
                <a:hlinkClick r:id="rId20" tooltip="Південна Джорджія і Південні Сандвічеві Острови"/>
              </a:rPr>
              <a:t> і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20" tooltip="Південна Джорджія і Південні Сандвічеві Острови"/>
              </a:rPr>
              <a:t>Південні</a:t>
            </a:r>
            <a:r>
              <a:rPr lang="ru-RU" dirty="0">
                <a:solidFill>
                  <a:srgbClr val="0645AD"/>
                </a:solidFill>
                <a:latin typeface="Arial"/>
                <a:hlinkClick r:id="rId20" tooltip="Південна Джорджія і Південні Сандвічеві Острови"/>
              </a:rPr>
              <a:t>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20" tooltip="Південна Джорджія і Південні Сандвічеві Острови"/>
              </a:rPr>
              <a:t>Сандвічеві</a:t>
            </a:r>
            <a:r>
              <a:rPr lang="ru-RU" dirty="0">
                <a:solidFill>
                  <a:srgbClr val="0645AD"/>
                </a:solidFill>
                <a:latin typeface="Arial"/>
                <a:hlinkClick r:id="rId20" tooltip="Південна Джорджія і Південні Сандвічеві Острови"/>
              </a:rPr>
              <a:t>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20" tooltip="Південна Джорджія і Південні Сандвічеві Острови"/>
              </a:rPr>
              <a:t>Острови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,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21" tooltip="Піткерн"/>
              </a:rPr>
              <a:t>Піткерн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,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22" tooltip="Острови Теркс і Кайкос"/>
              </a:rPr>
              <a:t>Острови</a:t>
            </a:r>
            <a:r>
              <a:rPr lang="ru-RU" dirty="0">
                <a:solidFill>
                  <a:srgbClr val="0645AD"/>
                </a:solidFill>
                <a:latin typeface="Arial"/>
                <a:hlinkClick r:id="rId22" tooltip="Острови Теркс і Кайкос"/>
              </a:rPr>
              <a:t>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22" tooltip="Острови Теркс і Кайкос"/>
              </a:rPr>
              <a:t>Теркс</a:t>
            </a:r>
            <a:r>
              <a:rPr lang="ru-RU" dirty="0">
                <a:solidFill>
                  <a:srgbClr val="0645AD"/>
                </a:solidFill>
                <a:latin typeface="Arial"/>
                <a:hlinkClick r:id="rId22" tooltip="Острови Теркс і Кайкос"/>
              </a:rPr>
              <a:t> і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22" tooltip="Острови Теркс і Кайкос"/>
              </a:rPr>
              <a:t>Кайкос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,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23" tooltip="Фолклендські Острови"/>
              </a:rPr>
              <a:t>Фолклендські</a:t>
            </a:r>
            <a:r>
              <a:rPr lang="ru-RU" dirty="0">
                <a:solidFill>
                  <a:srgbClr val="0645AD"/>
                </a:solidFill>
                <a:latin typeface="Arial"/>
                <a:hlinkClick r:id="rId23" tooltip="Фолклендські Острови"/>
              </a:rPr>
              <a:t>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23" tooltip="Фолклендські Острови"/>
              </a:rPr>
              <a:t>Острови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на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спірній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з Аргентиною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території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архіпелагу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24" tooltip="Фолклендські острови"/>
              </a:rPr>
              <a:t>Фолклендські</a:t>
            </a:r>
            <a:r>
              <a:rPr lang="ru-RU" dirty="0">
                <a:solidFill>
                  <a:srgbClr val="0645AD"/>
                </a:solidFill>
                <a:latin typeface="Arial"/>
                <a:hlinkClick r:id="rId24" tooltip="Фолклендські острови"/>
              </a:rPr>
              <a:t> (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24" tooltip="Фолклендські острови"/>
              </a:rPr>
              <a:t>Мальвінські</a:t>
            </a:r>
            <a:r>
              <a:rPr lang="ru-RU" dirty="0">
                <a:solidFill>
                  <a:srgbClr val="0645AD"/>
                </a:solidFill>
                <a:latin typeface="Arial"/>
                <a:hlinkClick r:id="rId24" tooltip="Фолклендські острови"/>
              </a:rPr>
              <a:t>)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24" tooltip="Фолклендські острови"/>
              </a:rPr>
              <a:t>острови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).</a:t>
            </a:r>
          </a:p>
          <a:p>
            <a:pPr>
              <a:buFont typeface="Arial"/>
              <a:buChar char="•"/>
            </a:pPr>
            <a:r>
              <a:rPr lang="ru-RU" b="1" dirty="0" err="1">
                <a:solidFill>
                  <a:srgbClr val="0645AD"/>
                </a:solidFill>
                <a:latin typeface="Arial"/>
                <a:hlinkClick r:id="rId25" tooltip="Адміністративний поділ Данії"/>
              </a:rPr>
              <a:t>Данія</a:t>
            </a:r>
            <a:r>
              <a:rPr lang="ru-RU" b="1" dirty="0">
                <a:solidFill>
                  <a:srgbClr val="202122"/>
                </a:solidFill>
                <a:latin typeface="Arial"/>
              </a:rPr>
              <a:t>.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2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самоврядні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країни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з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частковою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суб'єктністю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у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міжнародно-правових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відносинах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(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26" tooltip="Гренландія"/>
              </a:rPr>
              <a:t>Гренландія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і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27" tooltip="Фарерські Острови"/>
              </a:rPr>
              <a:t>Фарери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).</a:t>
            </a:r>
          </a:p>
          <a:p>
            <a:pPr>
              <a:buFont typeface="Arial"/>
              <a:buChar char="•"/>
            </a:pPr>
            <a:r>
              <a:rPr lang="ru-RU" b="1" dirty="0" err="1">
                <a:solidFill>
                  <a:srgbClr val="0645AD"/>
                </a:solidFill>
                <a:latin typeface="Arial"/>
                <a:hlinkClick r:id="rId28" tooltip="Адміністративний поділ Нідерландів"/>
              </a:rPr>
              <a:t>Нідерланди</a:t>
            </a:r>
            <a:r>
              <a:rPr lang="ru-RU" b="1" dirty="0">
                <a:solidFill>
                  <a:srgbClr val="202122"/>
                </a:solidFill>
                <a:latin typeface="Arial"/>
              </a:rPr>
              <a:t>.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3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заморські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країни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(</a:t>
            </a:r>
            <a:r>
              <a:rPr lang="ru-RU" dirty="0">
                <a:solidFill>
                  <a:srgbClr val="0645AD"/>
                </a:solidFill>
                <a:latin typeface="Arial"/>
                <a:hlinkClick r:id="rId29" tooltip="Аруба"/>
              </a:rPr>
              <a:t>Аруба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, </a:t>
            </a:r>
            <a:r>
              <a:rPr lang="ru-RU" dirty="0">
                <a:solidFill>
                  <a:srgbClr val="0645AD"/>
                </a:solidFill>
                <a:latin typeface="Arial"/>
                <a:hlinkClick r:id="rId30" tooltip="Кюрасао"/>
              </a:rPr>
              <a:t>Кюрасао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і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31" tooltip="Сінт-Мартен"/>
              </a:rPr>
              <a:t>Сінт</a:t>
            </a:r>
            <a:r>
              <a:rPr lang="ru-RU" dirty="0">
                <a:solidFill>
                  <a:srgbClr val="0645AD"/>
                </a:solidFill>
                <a:latin typeface="Arial"/>
                <a:hlinkClick r:id="rId31" tooltip="Сінт-Мартен"/>
              </a:rPr>
              <a:t>-Мартен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).</a:t>
            </a:r>
          </a:p>
          <a:p>
            <a:pPr>
              <a:buFont typeface="Arial"/>
              <a:buChar char="•"/>
            </a:pPr>
            <a:r>
              <a:rPr lang="ru-RU" b="1" dirty="0">
                <a:solidFill>
                  <a:srgbClr val="0645AD"/>
                </a:solidFill>
                <a:latin typeface="Arial"/>
                <a:hlinkClick r:id="rId32" tooltip="Адміністративний поділ Нової Зеландії"/>
              </a:rPr>
              <a:t>Нова </a:t>
            </a:r>
            <a:r>
              <a:rPr lang="ru-RU" b="1" dirty="0" err="1">
                <a:solidFill>
                  <a:srgbClr val="0645AD"/>
                </a:solidFill>
                <a:latin typeface="Arial"/>
                <a:hlinkClick r:id="rId32" tooltip="Адміністративний поділ Нової Зеландії"/>
              </a:rPr>
              <a:t>Зеландія</a:t>
            </a:r>
            <a:r>
              <a:rPr lang="ru-RU" b="1" dirty="0">
                <a:solidFill>
                  <a:srgbClr val="202122"/>
                </a:solidFill>
                <a:latin typeface="Arial"/>
              </a:rPr>
              <a:t>.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2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самоврядних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території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у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вільній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асоціації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(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33" tooltip="Острови Кука"/>
              </a:rPr>
              <a:t>Острови</a:t>
            </a:r>
            <a:r>
              <a:rPr lang="ru-RU" dirty="0">
                <a:solidFill>
                  <a:srgbClr val="0645AD"/>
                </a:solidFill>
                <a:latin typeface="Arial"/>
                <a:hlinkClick r:id="rId33" tooltip="Острови Кука"/>
              </a:rPr>
              <a:t> Кука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,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34" tooltip="Ніуе"/>
              </a:rPr>
              <a:t>Ніуе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) і 1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залежна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територія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(</a:t>
            </a:r>
            <a:r>
              <a:rPr lang="ru-RU" dirty="0">
                <a:solidFill>
                  <a:srgbClr val="0645AD"/>
                </a:solidFill>
                <a:latin typeface="Arial"/>
                <a:hlinkClick r:id="rId35" tooltip="Токелау"/>
              </a:rPr>
              <a:t>Токелау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).</a:t>
            </a:r>
          </a:p>
          <a:p>
            <a:pPr>
              <a:buFont typeface="Arial"/>
              <a:buChar char="•"/>
            </a:pPr>
            <a:r>
              <a:rPr lang="ru-RU" b="1" dirty="0" err="1">
                <a:solidFill>
                  <a:srgbClr val="0645AD"/>
                </a:solidFill>
                <a:latin typeface="Arial"/>
                <a:hlinkClick r:id="rId36" tooltip="Заморські території Норвегії"/>
              </a:rPr>
              <a:t>Норвегія</a:t>
            </a:r>
            <a:r>
              <a:rPr lang="ru-RU" b="1" dirty="0">
                <a:solidFill>
                  <a:srgbClr val="202122"/>
                </a:solidFill>
                <a:latin typeface="Arial"/>
              </a:rPr>
              <a:t>.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1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територія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з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особливим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міжнародним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статусом (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37" tooltip="Шпіцберген"/>
              </a:rPr>
              <a:t>Свальбард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).</a:t>
            </a:r>
          </a:p>
          <a:p>
            <a:pPr>
              <a:buFont typeface="Arial"/>
              <a:buChar char="•"/>
            </a:pPr>
            <a:r>
              <a:rPr lang="ru-RU" b="1" dirty="0">
                <a:solidFill>
                  <a:srgbClr val="0645AD"/>
                </a:solidFill>
                <a:latin typeface="Arial"/>
                <a:hlinkClick r:id="rId38" tooltip="Території США"/>
              </a:rPr>
              <a:t>США</a:t>
            </a:r>
            <a:r>
              <a:rPr lang="ru-RU" b="1" dirty="0">
                <a:solidFill>
                  <a:srgbClr val="202122"/>
                </a:solidFill>
                <a:latin typeface="Arial"/>
              </a:rPr>
              <a:t>.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5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39" tooltip="Острівні території США"/>
              </a:rPr>
              <a:t>острівних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40" tooltip="Неінкорпоровані організовані теориторії"/>
              </a:rPr>
              <a:t>неінкорпорованих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(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невключених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)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територій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, з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яких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4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організовані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(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41" tooltip="Американські Віргінські Острови"/>
              </a:rPr>
              <a:t>Американські</a:t>
            </a:r>
            <a:r>
              <a:rPr lang="ru-RU" dirty="0">
                <a:solidFill>
                  <a:srgbClr val="0645AD"/>
                </a:solidFill>
                <a:latin typeface="Arial"/>
                <a:hlinkClick r:id="rId41" tooltip="Американські Віргінські Острови"/>
              </a:rPr>
              <a:t>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41" tooltip="Американські Віргінські Острови"/>
              </a:rPr>
              <a:t>Віргінські</a:t>
            </a:r>
            <a:r>
              <a:rPr lang="ru-RU" dirty="0">
                <a:solidFill>
                  <a:srgbClr val="0645AD"/>
                </a:solidFill>
                <a:latin typeface="Arial"/>
                <a:hlinkClick r:id="rId41" tooltip="Американські Віргінські Острови"/>
              </a:rPr>
              <a:t>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41" tooltip="Американські Віргінські Острови"/>
              </a:rPr>
              <a:t>Острови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, </a:t>
            </a:r>
            <a:r>
              <a:rPr lang="ru-RU" dirty="0">
                <a:solidFill>
                  <a:srgbClr val="0645AD"/>
                </a:solidFill>
                <a:latin typeface="Arial"/>
                <a:hlinkClick r:id="rId42" tooltip="Гуам"/>
              </a:rPr>
              <a:t>Гуам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,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43" tooltip="Північні Маріанські Острови"/>
              </a:rPr>
              <a:t>Північні</a:t>
            </a:r>
            <a:r>
              <a:rPr lang="ru-RU" dirty="0">
                <a:solidFill>
                  <a:srgbClr val="0645AD"/>
                </a:solidFill>
                <a:latin typeface="Arial"/>
                <a:hlinkClick r:id="rId43" tooltip="Північні Маріанські Острови"/>
              </a:rPr>
              <a:t>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43" tooltip="Північні Маріанські Острови"/>
              </a:rPr>
              <a:t>Маріанські</a:t>
            </a:r>
            <a:r>
              <a:rPr lang="ru-RU" dirty="0">
                <a:solidFill>
                  <a:srgbClr val="0645AD"/>
                </a:solidFill>
                <a:latin typeface="Arial"/>
                <a:hlinkClick r:id="rId43" tooltip="Північні Маріанські Острови"/>
              </a:rPr>
              <a:t>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43" tooltip="Північні Маріанські Острови"/>
              </a:rPr>
              <a:t>Острови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та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44" tooltip="Пуерто-Рико"/>
              </a:rPr>
              <a:t>Пуерто-Рико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) і одна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неорганізована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(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45" tooltip="Американське Самоа"/>
              </a:rPr>
              <a:t>Американське</a:t>
            </a:r>
            <a:r>
              <a:rPr lang="ru-RU" dirty="0">
                <a:solidFill>
                  <a:srgbClr val="0645AD"/>
                </a:solidFill>
                <a:latin typeface="Arial"/>
                <a:hlinkClick r:id="rId45" tooltip="Американське Самоа"/>
              </a:rPr>
              <a:t> Самоа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).</a:t>
            </a:r>
          </a:p>
          <a:p>
            <a:pPr>
              <a:buFont typeface="Arial"/>
              <a:buChar char="•"/>
            </a:pPr>
            <a:r>
              <a:rPr lang="ru-RU" b="1" dirty="0" err="1">
                <a:solidFill>
                  <a:srgbClr val="0645AD"/>
                </a:solidFill>
                <a:latin typeface="Arial"/>
                <a:hlinkClick r:id="rId46" tooltip="Заморські володіння Франції"/>
              </a:rPr>
              <a:t>Франція</a:t>
            </a:r>
            <a:r>
              <a:rPr lang="ru-RU" b="1" dirty="0">
                <a:solidFill>
                  <a:srgbClr val="202122"/>
                </a:solidFill>
                <a:latin typeface="Arial"/>
              </a:rPr>
              <a:t>.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6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46" tooltip="Заморські володіння Франції"/>
              </a:rPr>
              <a:t>заморських</a:t>
            </a:r>
            <a:r>
              <a:rPr lang="ru-RU" dirty="0">
                <a:solidFill>
                  <a:srgbClr val="0645AD"/>
                </a:solidFill>
                <a:latin typeface="Arial"/>
                <a:hlinkClick r:id="rId46" tooltip="Заморські володіння Франції"/>
              </a:rPr>
              <a:t>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46" tooltip="Заморські володіння Франції"/>
              </a:rPr>
              <a:t>володінь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(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47" tooltip="Волліс і Футуна"/>
              </a:rPr>
              <a:t>Волліс</a:t>
            </a:r>
            <a:r>
              <a:rPr lang="ru-RU" dirty="0">
                <a:solidFill>
                  <a:srgbClr val="0645AD"/>
                </a:solidFill>
                <a:latin typeface="Arial"/>
                <a:hlinkClick r:id="rId47" tooltip="Волліс і Футуна"/>
              </a:rPr>
              <a:t> і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47" tooltip="Волліс і Футуна"/>
              </a:rPr>
              <a:t>Футуна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, </a:t>
            </a:r>
            <a:r>
              <a:rPr lang="ru-RU" dirty="0">
                <a:solidFill>
                  <a:srgbClr val="0645AD"/>
                </a:solidFill>
                <a:latin typeface="Arial"/>
                <a:hlinkClick r:id="rId48" tooltip="Нова Каледонія"/>
              </a:rPr>
              <a:t>Нова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48" tooltip="Нова Каледонія"/>
              </a:rPr>
              <a:t>Каледонія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,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49" tooltip="Французька Полінезія"/>
              </a:rPr>
              <a:t>Французька</a:t>
            </a:r>
            <a:r>
              <a:rPr lang="ru-RU" dirty="0">
                <a:solidFill>
                  <a:srgbClr val="0645AD"/>
                </a:solidFill>
                <a:latin typeface="Arial"/>
                <a:hlinkClick r:id="rId49" tooltip="Французька Полінезія"/>
              </a:rPr>
              <a:t>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49" tooltip="Французька Полінезія"/>
              </a:rPr>
              <a:t>Полінезія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, </a:t>
            </a:r>
            <a:r>
              <a:rPr lang="ru-RU" dirty="0">
                <a:solidFill>
                  <a:srgbClr val="0645AD"/>
                </a:solidFill>
                <a:latin typeface="Arial"/>
                <a:hlinkClick r:id="rId50" tooltip="Сен-Бартельмі"/>
              </a:rPr>
              <a:t>Сен-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50" tooltip="Сен-Бартельмі"/>
              </a:rPr>
              <a:t>Бартельмі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, </a:t>
            </a:r>
            <a:r>
              <a:rPr lang="ru-RU" dirty="0">
                <a:solidFill>
                  <a:srgbClr val="0645AD"/>
                </a:solidFill>
                <a:latin typeface="Arial"/>
                <a:hlinkClick r:id="rId51" tooltip="Сен-Мартен (Франція)"/>
              </a:rPr>
              <a:t>Сен-Мартен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і </a:t>
            </a:r>
            <a:r>
              <a:rPr lang="ru-RU" dirty="0">
                <a:solidFill>
                  <a:srgbClr val="0645AD"/>
                </a:solidFill>
                <a:latin typeface="Arial"/>
                <a:hlinkClick r:id="rId52" tooltip="Сен-П'єр і Мікелон"/>
              </a:rPr>
              <a:t>Сен-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52" tooltip="Сен-П'єр і Мікелон"/>
              </a:rPr>
              <a:t>П'єр</a:t>
            </a:r>
            <a:r>
              <a:rPr lang="ru-RU" dirty="0">
                <a:solidFill>
                  <a:srgbClr val="0645AD"/>
                </a:solidFill>
                <a:latin typeface="Arial"/>
                <a:hlinkClick r:id="rId52" tooltip="Сен-П'єр і Мікелон"/>
              </a:rPr>
              <a:t> і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52" tooltip="Сен-П'єр і Мікелон"/>
              </a:rPr>
              <a:t>Мікелон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57680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6028" y="922518"/>
            <a:ext cx="9603275" cy="4769943"/>
          </a:xfrm>
        </p:spPr>
        <p:txBody>
          <a:bodyPr>
            <a:normAutofit fontScale="55000" lnSpcReduction="20000"/>
          </a:bodyPr>
          <a:lstStyle/>
          <a:p>
            <a:r>
              <a:rPr lang="ru-RU" b="1" dirty="0" err="1">
                <a:solidFill>
                  <a:srgbClr val="202122"/>
                </a:solidFill>
                <a:latin typeface="Arial"/>
              </a:rPr>
              <a:t>Інші</a:t>
            </a:r>
            <a:r>
              <a:rPr lang="ru-RU" b="1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b="1" dirty="0" err="1">
                <a:solidFill>
                  <a:srgbClr val="202122"/>
                </a:solidFill>
                <a:latin typeface="Arial"/>
              </a:rPr>
              <a:t>залежні</a:t>
            </a:r>
            <a:r>
              <a:rPr lang="ru-RU" b="1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b="1" dirty="0" err="1">
                <a:solidFill>
                  <a:srgbClr val="202122"/>
                </a:solidFill>
                <a:latin typeface="Arial"/>
              </a:rPr>
              <a:t>території</a:t>
            </a:r>
            <a:r>
              <a:rPr lang="ru-RU" b="1" dirty="0">
                <a:solidFill>
                  <a:srgbClr val="202122"/>
                </a:solidFill>
                <a:latin typeface="Arial"/>
              </a:rPr>
              <a:t>, </a:t>
            </a:r>
            <a:r>
              <a:rPr lang="ru-RU" b="1" dirty="0" err="1">
                <a:solidFill>
                  <a:srgbClr val="202122"/>
                </a:solidFill>
                <a:latin typeface="Arial"/>
              </a:rPr>
              <a:t>що</a:t>
            </a:r>
            <a:r>
              <a:rPr lang="ru-RU" b="1" dirty="0">
                <a:solidFill>
                  <a:srgbClr val="202122"/>
                </a:solidFill>
                <a:latin typeface="Arial"/>
              </a:rPr>
              <a:t> не </a:t>
            </a:r>
            <a:r>
              <a:rPr lang="ru-RU" b="1" dirty="0" err="1">
                <a:solidFill>
                  <a:srgbClr val="202122"/>
                </a:solidFill>
                <a:latin typeface="Arial"/>
              </a:rPr>
              <a:t>мають</a:t>
            </a:r>
            <a:r>
              <a:rPr lang="ru-RU" b="1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b="1" dirty="0" err="1">
                <a:solidFill>
                  <a:srgbClr val="202122"/>
                </a:solidFill>
                <a:latin typeface="Arial"/>
              </a:rPr>
              <a:t>постійного</a:t>
            </a:r>
            <a:r>
              <a:rPr lang="ru-RU" b="1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b="1" dirty="0" err="1">
                <a:solidFill>
                  <a:srgbClr val="202122"/>
                </a:solidFill>
                <a:latin typeface="Arial"/>
              </a:rPr>
              <a:t>населення</a:t>
            </a:r>
            <a:r>
              <a:rPr lang="ru-RU" b="1" dirty="0">
                <a:solidFill>
                  <a:srgbClr val="202122"/>
                </a:solidFill>
                <a:latin typeface="Arial"/>
              </a:rPr>
              <a:t> (22):</a:t>
            </a:r>
            <a:endParaRPr lang="ru-RU" dirty="0">
              <a:solidFill>
                <a:srgbClr val="202122"/>
              </a:solidFill>
              <a:latin typeface="Arial"/>
            </a:endParaRPr>
          </a:p>
          <a:p>
            <a:pPr>
              <a:buFont typeface="Arial"/>
              <a:buChar char="•"/>
            </a:pPr>
            <a:r>
              <a:rPr lang="ru-RU" dirty="0">
                <a:solidFill>
                  <a:srgbClr val="202122"/>
                </a:solidFill>
                <a:latin typeface="Arial"/>
              </a:rPr>
              <a:t>4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території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Австралії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: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2" tooltip="Австралійська Антарктична Територія"/>
              </a:rPr>
              <a:t>Австралійська</a:t>
            </a:r>
            <a:r>
              <a:rPr lang="ru-RU" dirty="0">
                <a:solidFill>
                  <a:srgbClr val="0645AD"/>
                </a:solidFill>
                <a:latin typeface="Arial"/>
                <a:hlinkClick r:id="rId2" tooltip="Австралійська Антарктична Територія"/>
              </a:rPr>
              <a:t>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2" tooltip="Австралійська Антарктична Територія"/>
              </a:rPr>
              <a:t>Антарктична</a:t>
            </a:r>
            <a:r>
              <a:rPr lang="ru-RU" dirty="0">
                <a:solidFill>
                  <a:srgbClr val="0645AD"/>
                </a:solidFill>
                <a:latin typeface="Arial"/>
                <a:hlinkClick r:id="rId2" tooltip="Австралійська Антарктична Територія"/>
              </a:rPr>
              <a:t>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2" tooltip="Австралійська Антарктична Територія"/>
              </a:rPr>
              <a:t>Територія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(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підпадає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під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дію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3" tooltip="Договір про Антарктику"/>
              </a:rPr>
              <a:t>Антарктичного</a:t>
            </a:r>
            <a:r>
              <a:rPr lang="ru-RU" dirty="0">
                <a:solidFill>
                  <a:srgbClr val="0645AD"/>
                </a:solidFill>
                <a:latin typeface="Arial"/>
                <a:hlinkClick r:id="rId3" tooltip="Договір про Антарктику"/>
              </a:rPr>
              <a:t> договору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),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4" tooltip="Острови Ашмор і Картьє"/>
              </a:rPr>
              <a:t>Острови</a:t>
            </a:r>
            <a:r>
              <a:rPr lang="ru-RU" dirty="0">
                <a:solidFill>
                  <a:srgbClr val="0645AD"/>
                </a:solidFill>
                <a:latin typeface="Arial"/>
                <a:hlinkClick r:id="rId4" tooltip="Острови Ашмор і Картьє"/>
              </a:rPr>
              <a:t>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4" tooltip="Острови Ашмор і Картьє"/>
              </a:rPr>
              <a:t>Ашмор</a:t>
            </a:r>
            <a:r>
              <a:rPr lang="ru-RU" dirty="0">
                <a:solidFill>
                  <a:srgbClr val="0645AD"/>
                </a:solidFill>
                <a:latin typeface="Arial"/>
                <a:hlinkClick r:id="rId4" tooltip="Острови Ашмор і Картьє"/>
              </a:rPr>
              <a:t> і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4" tooltip="Острови Ашмор і Картьє"/>
              </a:rPr>
              <a:t>Картьє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,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5" tooltip="Острови Герд і Макдональд"/>
              </a:rPr>
              <a:t>Острів</a:t>
            </a:r>
            <a:r>
              <a:rPr lang="ru-RU" dirty="0">
                <a:solidFill>
                  <a:srgbClr val="0645AD"/>
                </a:solidFill>
                <a:latin typeface="Arial"/>
                <a:hlinkClick r:id="rId5" tooltip="Острови Герд і Макдональд"/>
              </a:rPr>
              <a:t> Герд і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5" tooltip="Острови Герд і Макдональд"/>
              </a:rPr>
              <a:t>Острови</a:t>
            </a:r>
            <a:r>
              <a:rPr lang="ru-RU" dirty="0">
                <a:solidFill>
                  <a:srgbClr val="0645AD"/>
                </a:solidFill>
                <a:latin typeface="Arial"/>
                <a:hlinkClick r:id="rId5" tooltip="Острови Герд і Макдональд"/>
              </a:rPr>
              <a:t> Макдональд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,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6" tooltip="Острови Коралового моря"/>
              </a:rPr>
              <a:t>Острови</a:t>
            </a:r>
            <a:r>
              <a:rPr lang="ru-RU" dirty="0">
                <a:solidFill>
                  <a:srgbClr val="0645AD"/>
                </a:solidFill>
                <a:latin typeface="Arial"/>
                <a:hlinkClick r:id="rId6" tooltip="Острови Коралового моря"/>
              </a:rPr>
              <a:t>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6" tooltip="Острови Коралового моря"/>
              </a:rPr>
              <a:t>Коралового</a:t>
            </a:r>
            <a:r>
              <a:rPr lang="ru-RU" dirty="0">
                <a:solidFill>
                  <a:srgbClr val="0645AD"/>
                </a:solidFill>
                <a:latin typeface="Arial"/>
                <a:hlinkClick r:id="rId6" tooltip="Острови Коралового моря"/>
              </a:rPr>
              <a:t> моря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.</a:t>
            </a:r>
          </a:p>
          <a:p>
            <a:pPr>
              <a:buFont typeface="Arial"/>
              <a:buChar char="•"/>
            </a:pPr>
            <a:r>
              <a:rPr lang="ru-RU" dirty="0">
                <a:solidFill>
                  <a:srgbClr val="202122"/>
                </a:solidFill>
                <a:latin typeface="Arial"/>
              </a:rPr>
              <a:t>2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території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Великої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Британії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: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7" tooltip="Акротирі і Декелія"/>
              </a:rPr>
              <a:t>Акротирі</a:t>
            </a:r>
            <a:r>
              <a:rPr lang="ru-RU" dirty="0">
                <a:solidFill>
                  <a:srgbClr val="0645AD"/>
                </a:solidFill>
                <a:latin typeface="Arial"/>
                <a:hlinkClick r:id="rId7" tooltip="Акротирі і Декелія"/>
              </a:rPr>
              <a:t> і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7" tooltip="Акротирі і Декелія"/>
              </a:rPr>
              <a:t>Декелія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,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8" tooltip="Британська Антарктична Територія"/>
              </a:rPr>
              <a:t>Британська</a:t>
            </a:r>
            <a:r>
              <a:rPr lang="ru-RU" dirty="0">
                <a:solidFill>
                  <a:srgbClr val="0645AD"/>
                </a:solidFill>
                <a:latin typeface="Arial"/>
                <a:hlinkClick r:id="rId8" tooltip="Британська Антарктична Територія"/>
              </a:rPr>
              <a:t>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8" tooltip="Британська Антарктична Територія"/>
              </a:rPr>
              <a:t>Антарктична</a:t>
            </a:r>
            <a:r>
              <a:rPr lang="ru-RU" dirty="0">
                <a:solidFill>
                  <a:srgbClr val="0645AD"/>
                </a:solidFill>
                <a:latin typeface="Arial"/>
                <a:hlinkClick r:id="rId8" tooltip="Британська Антарктична Територія"/>
              </a:rPr>
              <a:t>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8" tooltip="Британська Антарктична Територія"/>
              </a:rPr>
              <a:t>Територія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(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підпадає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під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дію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Антарктичного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договору).</a:t>
            </a:r>
          </a:p>
          <a:p>
            <a:pPr>
              <a:buFont typeface="Arial"/>
              <a:buChar char="•"/>
            </a:pPr>
            <a:r>
              <a:rPr lang="ru-RU" dirty="0">
                <a:solidFill>
                  <a:srgbClr val="202122"/>
                </a:solidFill>
                <a:latin typeface="Arial"/>
              </a:rPr>
              <a:t>1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територія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Нової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Зеландії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: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9" tooltip="Територія Росса"/>
              </a:rPr>
              <a:t>Територія</a:t>
            </a:r>
            <a:r>
              <a:rPr lang="ru-RU" dirty="0">
                <a:solidFill>
                  <a:srgbClr val="0645AD"/>
                </a:solidFill>
                <a:latin typeface="Arial"/>
                <a:hlinkClick r:id="rId9" tooltip="Територія Росса"/>
              </a:rPr>
              <a:t> Росса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(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підпадає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під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дію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Антарктичного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договору).</a:t>
            </a:r>
          </a:p>
          <a:p>
            <a:pPr>
              <a:buFont typeface="Arial"/>
              <a:buChar char="•"/>
            </a:pPr>
            <a:r>
              <a:rPr lang="ru-RU" dirty="0">
                <a:solidFill>
                  <a:srgbClr val="202122"/>
                </a:solidFill>
                <a:latin typeface="Arial"/>
              </a:rPr>
              <a:t>4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території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Норвегії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: 2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зовнішніх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острови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(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10" tooltip="Буве"/>
              </a:rPr>
              <a:t>Буве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і </a:t>
            </a:r>
            <a:r>
              <a:rPr lang="ru-RU" dirty="0">
                <a:solidFill>
                  <a:srgbClr val="0645AD"/>
                </a:solidFill>
                <a:latin typeface="Arial"/>
                <a:hlinkClick r:id="rId11" tooltip="Ян-Маєн"/>
              </a:rPr>
              <a:t>Ян-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11" tooltip="Ян-Маєн"/>
              </a:rPr>
              <a:t>Маєн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) та 2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антарктичні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території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(</a:t>
            </a:r>
            <a:r>
              <a:rPr lang="ru-RU" dirty="0">
                <a:solidFill>
                  <a:srgbClr val="0645AD"/>
                </a:solidFill>
                <a:latin typeface="Arial"/>
                <a:hlinkClick r:id="rId12" tooltip="Земля Королеви Мод"/>
              </a:rPr>
              <a:t>Земля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12" tooltip="Земля Королеви Мод"/>
              </a:rPr>
              <a:t>Королеви</a:t>
            </a:r>
            <a:r>
              <a:rPr lang="ru-RU" dirty="0">
                <a:solidFill>
                  <a:srgbClr val="0645AD"/>
                </a:solidFill>
                <a:latin typeface="Arial"/>
                <a:hlinkClick r:id="rId12" tooltip="Земля Королеви Мод"/>
              </a:rPr>
              <a:t> Мод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,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13" tooltip="Острів Петра I"/>
              </a:rPr>
              <a:t>острів</a:t>
            </a:r>
            <a:r>
              <a:rPr lang="ru-RU" dirty="0">
                <a:solidFill>
                  <a:srgbClr val="0645AD"/>
                </a:solidFill>
                <a:latin typeface="Arial"/>
                <a:hlinkClick r:id="rId13" tooltip="Острів Петра I"/>
              </a:rPr>
              <a:t> Петра </a:t>
            </a:r>
            <a:r>
              <a:rPr lang="en-GB" dirty="0">
                <a:solidFill>
                  <a:srgbClr val="0645AD"/>
                </a:solidFill>
                <a:latin typeface="Arial"/>
                <a:hlinkClick r:id="rId13" tooltip="Острів Петра I"/>
              </a:rPr>
              <a:t>I</a:t>
            </a:r>
            <a:r>
              <a:rPr lang="en-GB" dirty="0">
                <a:solidFill>
                  <a:srgbClr val="202122"/>
                </a:solidFill>
                <a:latin typeface="Arial"/>
              </a:rPr>
              <a:t>),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що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підпадають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під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дію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Антарктичного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договору).</a:t>
            </a:r>
          </a:p>
          <a:p>
            <a:pPr>
              <a:buFont typeface="Arial"/>
              <a:buChar char="•"/>
            </a:pPr>
            <a:r>
              <a:rPr lang="ru-RU" dirty="0">
                <a:solidFill>
                  <a:srgbClr val="202122"/>
                </a:solidFill>
                <a:latin typeface="Arial"/>
              </a:rPr>
              <a:t>9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територій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США: 8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неінкорпорованих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14" tooltip="Зовнішні малі острови США"/>
              </a:rPr>
              <a:t>Зовнішніх</a:t>
            </a:r>
            <a:r>
              <a:rPr lang="ru-RU" dirty="0">
                <a:solidFill>
                  <a:srgbClr val="0645AD"/>
                </a:solidFill>
                <a:latin typeface="Arial"/>
                <a:hlinkClick r:id="rId14" tooltip="Зовнішні малі острови США"/>
              </a:rPr>
              <a:t>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14" tooltip="Зовнішні малі острови США"/>
              </a:rPr>
              <a:t>малих</a:t>
            </a:r>
            <a:r>
              <a:rPr lang="ru-RU" dirty="0">
                <a:solidFill>
                  <a:srgbClr val="0645AD"/>
                </a:solidFill>
                <a:latin typeface="Arial"/>
                <a:hlinkClick r:id="rId14" tooltip="Зовнішні малі острови США"/>
              </a:rPr>
              <a:t>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14" tooltip="Зовнішні малі острови США"/>
              </a:rPr>
              <a:t>островів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(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15" tooltip="Бейкер (острів)"/>
              </a:rPr>
              <a:t>острів</a:t>
            </a:r>
            <a:r>
              <a:rPr lang="ru-RU" dirty="0">
                <a:solidFill>
                  <a:srgbClr val="0645AD"/>
                </a:solidFill>
                <a:latin typeface="Arial"/>
                <a:hlinkClick r:id="rId15" tooltip="Бейкер (острів)"/>
              </a:rPr>
              <a:t> Бейкер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,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16" tooltip="Джонстон (атол)"/>
              </a:rPr>
              <a:t>атол</a:t>
            </a:r>
            <a:r>
              <a:rPr lang="ru-RU" dirty="0">
                <a:solidFill>
                  <a:srgbClr val="0645AD"/>
                </a:solidFill>
                <a:latin typeface="Arial"/>
                <a:hlinkClick r:id="rId16" tooltip="Джонстон (атол)"/>
              </a:rPr>
              <a:t>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16" tooltip="Джонстон (атол)"/>
              </a:rPr>
              <a:t>Джонстон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,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17" tooltip="Джарвіс (острів)"/>
              </a:rPr>
              <a:t>острів</a:t>
            </a:r>
            <a:r>
              <a:rPr lang="ru-RU" dirty="0">
                <a:solidFill>
                  <a:srgbClr val="0645AD"/>
                </a:solidFill>
                <a:latin typeface="Arial"/>
                <a:hlinkClick r:id="rId17" tooltip="Джарвіс (острів)"/>
              </a:rPr>
              <a:t>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17" tooltip="Джарвіс (острів)"/>
              </a:rPr>
              <a:t>Джарвіс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,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18" tooltip="Гауленд"/>
              </a:rPr>
              <a:t>острів</a:t>
            </a:r>
            <a:r>
              <a:rPr lang="ru-RU" dirty="0">
                <a:solidFill>
                  <a:srgbClr val="0645AD"/>
                </a:solidFill>
                <a:latin typeface="Arial"/>
                <a:hlinkClick r:id="rId18" tooltip="Гауленд"/>
              </a:rPr>
              <a:t>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18" tooltip="Гауленд"/>
              </a:rPr>
              <a:t>Гауленд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, </a:t>
            </a:r>
            <a:r>
              <a:rPr lang="ru-RU" dirty="0">
                <a:solidFill>
                  <a:srgbClr val="0645AD"/>
                </a:solidFill>
                <a:latin typeface="Arial"/>
                <a:hlinkClick r:id="rId19" tooltip="Кінгмен (риф)"/>
              </a:rPr>
              <a:t>риф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19" tooltip="Кінгмен (риф)"/>
              </a:rPr>
              <a:t>Кінгмен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,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20" tooltip="Мідвей (атол)"/>
              </a:rPr>
              <a:t>атол</a:t>
            </a:r>
            <a:r>
              <a:rPr lang="ru-RU" dirty="0">
                <a:solidFill>
                  <a:srgbClr val="0645AD"/>
                </a:solidFill>
                <a:latin typeface="Arial"/>
                <a:hlinkClick r:id="rId20" tooltip="Мідвей (атол)"/>
              </a:rPr>
              <a:t>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20" tooltip="Мідвей (атол)"/>
              </a:rPr>
              <a:t>Мідвей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,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21" tooltip="Навасса"/>
              </a:rPr>
              <a:t>острів</a:t>
            </a:r>
            <a:r>
              <a:rPr lang="ru-RU" dirty="0">
                <a:solidFill>
                  <a:srgbClr val="0645AD"/>
                </a:solidFill>
                <a:latin typeface="Arial"/>
                <a:hlinkClick r:id="rId21" tooltip="Навасса"/>
              </a:rPr>
              <a:t>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21" tooltip="Навасса"/>
              </a:rPr>
              <a:t>Навасса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і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22" tooltip="Вейк (острів)"/>
              </a:rPr>
              <a:t>острів</a:t>
            </a:r>
            <a:r>
              <a:rPr lang="ru-RU" dirty="0">
                <a:solidFill>
                  <a:srgbClr val="0645AD"/>
                </a:solidFill>
                <a:latin typeface="Arial"/>
                <a:hlinkClick r:id="rId22" tooltip="Вейк (острів)"/>
              </a:rPr>
              <a:t>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22" tooltip="Вейк (острів)"/>
              </a:rPr>
              <a:t>Вейк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) та 1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інкорпорована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неорганізована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територія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23" tooltip="Пальміра (атол)"/>
              </a:rPr>
              <a:t>атолу</a:t>
            </a:r>
            <a:r>
              <a:rPr lang="ru-RU" dirty="0">
                <a:solidFill>
                  <a:srgbClr val="0645AD"/>
                </a:solidFill>
                <a:latin typeface="Arial"/>
                <a:hlinkClick r:id="rId23" tooltip="Пальміра (атол)"/>
              </a:rPr>
              <a:t>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23" tooltip="Пальміра (атол)"/>
              </a:rPr>
              <a:t>Пальміра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.</a:t>
            </a:r>
          </a:p>
          <a:p>
            <a:pPr>
              <a:buFont typeface="Arial"/>
              <a:buChar char="•"/>
            </a:pPr>
            <a:r>
              <a:rPr lang="ru-RU" dirty="0">
                <a:solidFill>
                  <a:srgbClr val="202122"/>
                </a:solidFill>
                <a:latin typeface="Arial"/>
              </a:rPr>
              <a:t>2 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24" tooltip="Заморські володіння Франції"/>
              </a:rPr>
              <a:t>заморські</a:t>
            </a:r>
            <a:r>
              <a:rPr lang="ru-RU" dirty="0">
                <a:solidFill>
                  <a:srgbClr val="0645AD"/>
                </a:solidFill>
                <a:latin typeface="Arial"/>
                <a:hlinkClick r:id="rId24" tooltip="Заморські володіння Франції"/>
              </a:rPr>
              <a:t>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24" tooltip="Заморські володіння Франції"/>
              </a:rPr>
              <a:t>території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Франції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(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25" tooltip="Кліппертон"/>
              </a:rPr>
              <a:t>Кліппертон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і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26" tooltip="Французькі Південні і Антарктичні Території"/>
              </a:rPr>
              <a:t>Французькі</a:t>
            </a:r>
            <a:r>
              <a:rPr lang="ru-RU" dirty="0">
                <a:solidFill>
                  <a:srgbClr val="0645AD"/>
                </a:solidFill>
                <a:latin typeface="Arial"/>
                <a:hlinkClick r:id="rId26" tooltip="Французькі Південні і Антарктичні Території"/>
              </a:rPr>
              <a:t>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26" tooltip="Французькі Південні і Антарктичні Території"/>
              </a:rPr>
              <a:t>Південні</a:t>
            </a:r>
            <a:r>
              <a:rPr lang="ru-RU" dirty="0">
                <a:solidFill>
                  <a:srgbClr val="0645AD"/>
                </a:solidFill>
                <a:latin typeface="Arial"/>
                <a:hlinkClick r:id="rId26" tooltip="Французькі Південні і Антарктичні Території"/>
              </a:rPr>
              <a:t> і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26" tooltip="Французькі Південні і Антарктичні Території"/>
              </a:rPr>
              <a:t>Антарктичні</a:t>
            </a:r>
            <a:r>
              <a:rPr lang="ru-RU" dirty="0">
                <a:solidFill>
                  <a:srgbClr val="0645AD"/>
                </a:solidFill>
                <a:latin typeface="Arial"/>
                <a:hlinkClick r:id="rId26" tooltip="Французькі Південні і Антарктичні Території"/>
              </a:rPr>
              <a:t>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26" tooltip="Французькі Південні і Антарктичні Території"/>
              </a:rPr>
              <a:t>Території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),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остання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з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яких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частково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підпадає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під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дію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Антарктичного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договору.</a:t>
            </a:r>
          </a:p>
          <a:p>
            <a:r>
              <a:rPr lang="ru-RU" dirty="0">
                <a:solidFill>
                  <a:srgbClr val="202122"/>
                </a:solidFill>
                <a:latin typeface="Arial"/>
              </a:rPr>
              <a:t>До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цього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списку не включено:</a:t>
            </a: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202122"/>
                </a:solidFill>
                <a:latin typeface="Arial"/>
              </a:rPr>
              <a:t>території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, не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контрольовані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центральним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урядом, але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що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не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претендують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на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повну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27" tooltip="Незалежність"/>
              </a:rPr>
              <a:t>незалежність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(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наприклад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,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28" tooltip="Ракхайн (штат)"/>
              </a:rPr>
              <a:t>Аракан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в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29" tooltip="М'янма"/>
              </a:rPr>
              <a:t>М'янмі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,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30" tooltip="Пунтленд"/>
              </a:rPr>
              <a:t>Пунтленд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і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31" tooltip="Південно-Західне Сомалі"/>
              </a:rPr>
              <a:t>Південно-Західне</a:t>
            </a:r>
            <a:r>
              <a:rPr lang="ru-RU" dirty="0">
                <a:solidFill>
                  <a:srgbClr val="0645AD"/>
                </a:solidFill>
                <a:latin typeface="Arial"/>
                <a:hlinkClick r:id="rId31" tooltip="Південно-Західне Сомалі"/>
              </a:rPr>
              <a:t>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31" tooltip="Південно-Західне Сомалі"/>
              </a:rPr>
              <a:t>Сомалі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у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32" tooltip="Сомалі"/>
              </a:rPr>
              <a:t>Сомалі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).</a:t>
            </a: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0645AD"/>
                </a:solidFill>
                <a:latin typeface="Arial"/>
                <a:hlinkClick r:id="rId33" tooltip="Військова база"/>
              </a:rPr>
              <a:t>військові</a:t>
            </a:r>
            <a:r>
              <a:rPr lang="ru-RU" dirty="0">
                <a:solidFill>
                  <a:srgbClr val="0645AD"/>
                </a:solidFill>
                <a:latin typeface="Arial"/>
                <a:hlinkClick r:id="rId33" tooltip="Військова база"/>
              </a:rPr>
              <a:t> і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33" tooltip="Військова база"/>
              </a:rPr>
              <a:t>військово-морські</a:t>
            </a:r>
            <a:r>
              <a:rPr lang="ru-RU" dirty="0">
                <a:solidFill>
                  <a:srgbClr val="0645AD"/>
                </a:solidFill>
                <a:latin typeface="Arial"/>
                <a:hlinkClick r:id="rId33" tooltip="Військова база"/>
              </a:rPr>
              <a:t>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33" tooltip="Військова база"/>
              </a:rPr>
              <a:t>бази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(</a:t>
            </a:r>
            <a:r>
              <a:rPr lang="ru-RU" dirty="0">
                <a:solidFill>
                  <a:srgbClr val="0645AD"/>
                </a:solidFill>
                <a:latin typeface="Arial"/>
                <a:hlinkClick r:id="rId34" tooltip="Гуантанамо (військово-морська база)"/>
              </a:rPr>
              <a:t>Гуантанамо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),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арендовані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території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(</a:t>
            </a:r>
            <a:r>
              <a:rPr lang="ru-RU" dirty="0">
                <a:solidFill>
                  <a:srgbClr val="0645AD"/>
                </a:solidFill>
                <a:latin typeface="Arial"/>
                <a:hlinkClick r:id="rId35" tooltip="Байконур"/>
              </a:rPr>
              <a:t>Байконур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),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що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розташовані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на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території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інших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держав (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крім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суверенних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британських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баз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7" tooltip="Акротирі і Декелія"/>
              </a:rPr>
              <a:t>Акротирі</a:t>
            </a:r>
            <a:r>
              <a:rPr lang="ru-RU" dirty="0">
                <a:solidFill>
                  <a:srgbClr val="0645AD"/>
                </a:solidFill>
                <a:latin typeface="Arial"/>
                <a:hlinkClick r:id="rId7" tooltip="Акротирі і Декелія"/>
              </a:rPr>
              <a:t> і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7" tooltip="Акротирі і Декелія"/>
              </a:rPr>
              <a:t>Декелія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на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Кіпрі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).</a:t>
            </a:r>
          </a:p>
          <a:p>
            <a:pPr>
              <a:buFont typeface="Arial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96870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0270" y="888642"/>
            <a:ext cx="9603275" cy="4577703"/>
          </a:xfrm>
        </p:spPr>
        <p:txBody>
          <a:bodyPr/>
          <a:lstStyle/>
          <a:p>
            <a:r>
              <a:rPr lang="ru-RU" dirty="0" err="1">
                <a:solidFill>
                  <a:srgbClr val="000000"/>
                </a:solidFill>
                <a:latin typeface="Linux Libertine"/>
              </a:rPr>
              <a:t>Невизнані</a:t>
            </a:r>
            <a:r>
              <a:rPr lang="ru-RU" dirty="0">
                <a:solidFill>
                  <a:srgbClr val="000000"/>
                </a:solidFill>
                <a:latin typeface="Linux Libertine"/>
              </a:rPr>
              <a:t> та </a:t>
            </a:r>
            <a:r>
              <a:rPr lang="ru-RU" dirty="0" err="1">
                <a:solidFill>
                  <a:srgbClr val="000000"/>
                </a:solidFill>
                <a:latin typeface="Linux Libertine"/>
              </a:rPr>
              <a:t>частково</a:t>
            </a:r>
            <a:r>
              <a:rPr lang="ru-RU" dirty="0">
                <a:solidFill>
                  <a:srgbClr val="000000"/>
                </a:solidFill>
                <a:latin typeface="Linux Libertine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Linux Libertine"/>
              </a:rPr>
              <a:t>визнані</a:t>
            </a:r>
            <a:endParaRPr lang="ru-RU" dirty="0">
              <a:solidFill>
                <a:srgbClr val="000000"/>
              </a:solidFill>
              <a:latin typeface="Linux Libertine"/>
            </a:endParaRPr>
          </a:p>
          <a:p>
            <a:r>
              <a:rPr lang="ru-RU" dirty="0">
                <a:solidFill>
                  <a:srgbClr val="202122"/>
                </a:solidFill>
                <a:latin typeface="Arial"/>
              </a:rPr>
              <a:t>До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країн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,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що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не є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суб'єктами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міжнародно-правових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відносин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,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мають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ніким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не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визнаний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державний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статус (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або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лише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окремими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країнами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), але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здійснюють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самоврядування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на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певній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території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,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відносять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7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державних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утворень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.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Частина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таких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країн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є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2" tooltip="Сецесія (право)"/>
              </a:rPr>
              <a:t>сецесійними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,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тобто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утворення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яких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відбулось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внаслідок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дії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політичних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3" tooltip="Сепаратизм"/>
              </a:rPr>
              <a:t>сепаритиських</a:t>
            </a:r>
            <a:r>
              <a:rPr lang="ru-RU" dirty="0">
                <a:solidFill>
                  <a:srgbClr val="0645AD"/>
                </a:solidFill>
                <a:latin typeface="Arial"/>
                <a:hlinkClick r:id="rId3" tooltip="Сепаратизм"/>
              </a:rPr>
              <a:t>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3" tooltip="Сепаратизм"/>
              </a:rPr>
              <a:t>рухів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(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Турецька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Республіка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Північного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Кіпру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, Косово,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Абхазія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,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Південні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Камеруни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,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Сомаліленд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і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Південна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Осетія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),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частина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несецесійні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(Тайвань, Палестина,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Західна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Сахара).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0462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0270" y="927279"/>
            <a:ext cx="9603275" cy="4539066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err="1">
                <a:solidFill>
                  <a:srgbClr val="000000"/>
                </a:solidFill>
                <a:latin typeface="Arial"/>
              </a:rPr>
              <a:t>Інші</a:t>
            </a:r>
            <a:endParaRPr lang="ru-RU" b="1" dirty="0">
              <a:solidFill>
                <a:srgbClr val="000000"/>
              </a:solidFill>
              <a:latin typeface="Arial"/>
            </a:endParaRPr>
          </a:p>
          <a:p>
            <a:r>
              <a:rPr lang="ru-RU" dirty="0" err="1">
                <a:solidFill>
                  <a:srgbClr val="202122"/>
                </a:solidFill>
                <a:latin typeface="Arial"/>
              </a:rPr>
              <a:t>Існує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3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автономних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регіони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,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що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є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невід'ємною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складовою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частиною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свої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держав, але чий </a:t>
            </a:r>
            <a:r>
              <a:rPr lang="ru-RU" dirty="0" err="1">
                <a:latin typeface="Arial"/>
              </a:rPr>
              <a:t>правовий</a:t>
            </a:r>
            <a:r>
              <a:rPr lang="ru-RU" dirty="0">
                <a:latin typeface="Arial"/>
              </a:rPr>
              <a:t> статус </a:t>
            </a:r>
            <a:r>
              <a:rPr lang="ru-RU" dirty="0" err="1">
                <a:latin typeface="Arial"/>
              </a:rPr>
              <a:t>визначається</a:t>
            </a:r>
            <a:r>
              <a:rPr lang="ru-RU" dirty="0">
                <a:latin typeface="Arial"/>
              </a:rPr>
              <a:t> </a:t>
            </a:r>
            <a:r>
              <a:rPr lang="ru-RU" dirty="0" err="1">
                <a:latin typeface="Arial"/>
              </a:rPr>
              <a:t>окремими</a:t>
            </a:r>
            <a:r>
              <a:rPr lang="ru-RU" dirty="0">
                <a:latin typeface="Arial"/>
              </a:rPr>
              <a:t> </a:t>
            </a:r>
            <a:r>
              <a:rPr lang="ru-RU" dirty="0" err="1">
                <a:latin typeface="Arial"/>
              </a:rPr>
              <a:t>міжнародними</a:t>
            </a:r>
            <a:r>
              <a:rPr lang="ru-RU" dirty="0">
                <a:latin typeface="Arial"/>
              </a:rPr>
              <a:t> </a:t>
            </a:r>
            <a:r>
              <a:rPr lang="ru-RU" dirty="0" err="1">
                <a:latin typeface="Arial"/>
              </a:rPr>
              <a:t>угодами</a:t>
            </a:r>
            <a:r>
              <a:rPr lang="ru-RU" dirty="0">
                <a:latin typeface="Arial"/>
              </a:rPr>
              <a:t>. </a:t>
            </a:r>
            <a:r>
              <a:rPr lang="ru-RU" dirty="0" err="1">
                <a:latin typeface="Arial"/>
              </a:rPr>
              <a:t>Це</a:t>
            </a:r>
            <a:r>
              <a:rPr lang="ru-RU" dirty="0">
                <a:latin typeface="Arial"/>
              </a:rPr>
              <a:t> </a:t>
            </a:r>
            <a:r>
              <a:rPr lang="ru-RU" dirty="0" err="1">
                <a:latin typeface="Arial"/>
              </a:rPr>
              <a:t>автономний</a:t>
            </a:r>
            <a:r>
              <a:rPr lang="ru-RU" dirty="0">
                <a:latin typeface="Arial"/>
              </a:rPr>
              <a:t> </a:t>
            </a:r>
            <a:r>
              <a:rPr lang="ru-RU" dirty="0" err="1">
                <a:latin typeface="Arial"/>
              </a:rPr>
              <a:t>регіон</a:t>
            </a:r>
            <a:r>
              <a:rPr lang="ru-RU" dirty="0">
                <a:latin typeface="Arial"/>
              </a:rPr>
              <a:t> </a:t>
            </a:r>
            <a:r>
              <a:rPr lang="ru-RU" dirty="0" err="1">
                <a:latin typeface="Arial"/>
                <a:hlinkClick r:id="rId2" tooltip="Фінляндія"/>
              </a:rPr>
              <a:t>Фінляндії</a:t>
            </a:r>
            <a:r>
              <a:rPr lang="ru-RU" dirty="0">
                <a:latin typeface="Arial"/>
              </a:rPr>
              <a:t> — </a:t>
            </a:r>
            <a:r>
              <a:rPr lang="ru-RU" dirty="0" err="1">
                <a:latin typeface="Arial"/>
                <a:hlinkClick r:id="rId3" tooltip="Аландські Острови"/>
              </a:rPr>
              <a:t>Аландські</a:t>
            </a:r>
            <a:r>
              <a:rPr lang="ru-RU" dirty="0">
                <a:latin typeface="Arial"/>
                <a:hlinkClick r:id="rId3" tooltip="Аландські Острови"/>
              </a:rPr>
              <a:t> </a:t>
            </a:r>
            <a:r>
              <a:rPr lang="ru-RU" dirty="0" err="1">
                <a:latin typeface="Arial"/>
                <a:hlinkClick r:id="rId3" tooltip="Аландські Острови"/>
              </a:rPr>
              <a:t>Острови</a:t>
            </a:r>
            <a:r>
              <a:rPr lang="ru-RU" dirty="0">
                <a:latin typeface="Arial"/>
              </a:rPr>
              <a:t>; 2 </a:t>
            </a:r>
            <a:r>
              <a:rPr lang="ru-RU" dirty="0" err="1">
                <a:latin typeface="Arial"/>
              </a:rPr>
              <a:t>спеціальні</a:t>
            </a:r>
            <a:r>
              <a:rPr lang="ru-RU" dirty="0">
                <a:latin typeface="Arial"/>
              </a:rPr>
              <a:t> </a:t>
            </a:r>
            <a:r>
              <a:rPr lang="ru-RU" dirty="0" err="1">
                <a:latin typeface="Arial"/>
              </a:rPr>
              <a:t>адміністративні</a:t>
            </a:r>
            <a:r>
              <a:rPr lang="ru-RU" dirty="0">
                <a:latin typeface="Arial"/>
              </a:rPr>
              <a:t> </a:t>
            </a:r>
            <a:r>
              <a:rPr lang="ru-RU" dirty="0" err="1">
                <a:latin typeface="Arial"/>
              </a:rPr>
              <a:t>регіони</a:t>
            </a:r>
            <a:r>
              <a:rPr lang="ru-RU" dirty="0">
                <a:latin typeface="Arial"/>
              </a:rPr>
              <a:t> </a:t>
            </a:r>
            <a:r>
              <a:rPr lang="ru-RU" dirty="0" err="1">
                <a:latin typeface="Arial"/>
                <a:hlinkClick r:id="rId4" tooltip="Китайська Народна Республіка"/>
              </a:rPr>
              <a:t>Китайської</a:t>
            </a:r>
            <a:r>
              <a:rPr lang="ru-RU" dirty="0">
                <a:latin typeface="Arial"/>
                <a:hlinkClick r:id="rId4" tooltip="Китайська Народна Республіка"/>
              </a:rPr>
              <a:t> </a:t>
            </a:r>
            <a:r>
              <a:rPr lang="ru-RU" dirty="0" err="1">
                <a:latin typeface="Arial"/>
                <a:hlinkClick r:id="rId4" tooltip="Китайська Народна Республіка"/>
              </a:rPr>
              <a:t>Народної</a:t>
            </a:r>
            <a:r>
              <a:rPr lang="ru-RU" dirty="0">
                <a:latin typeface="Arial"/>
                <a:hlinkClick r:id="rId4" tooltip="Китайська Народна Республіка"/>
              </a:rPr>
              <a:t> </a:t>
            </a:r>
            <a:r>
              <a:rPr lang="ru-RU" dirty="0" err="1">
                <a:latin typeface="Arial"/>
                <a:hlinkClick r:id="rId4" tooltip="Китайська Народна Республіка"/>
              </a:rPr>
              <a:t>Республіки</a:t>
            </a:r>
            <a:r>
              <a:rPr lang="ru-RU" dirty="0">
                <a:latin typeface="Arial"/>
              </a:rPr>
              <a:t> — </a:t>
            </a:r>
            <a:r>
              <a:rPr lang="ru-RU" dirty="0">
                <a:latin typeface="Arial"/>
                <a:hlinkClick r:id="rId5" tooltip="Гонконг"/>
              </a:rPr>
              <a:t>Гонконг</a:t>
            </a:r>
            <a:r>
              <a:rPr lang="ru-RU" dirty="0">
                <a:latin typeface="Arial"/>
              </a:rPr>
              <a:t> і </a:t>
            </a:r>
            <a:r>
              <a:rPr lang="ru-RU" dirty="0">
                <a:latin typeface="Arial"/>
                <a:hlinkClick r:id="rId6" tooltip="Макао"/>
              </a:rPr>
              <a:t>Макао</a:t>
            </a:r>
            <a:r>
              <a:rPr lang="ru-RU" dirty="0">
                <a:latin typeface="Arial"/>
              </a:rPr>
              <a:t>. </a:t>
            </a:r>
            <a:r>
              <a:rPr lang="ru-RU" dirty="0" err="1">
                <a:latin typeface="Arial"/>
              </a:rPr>
              <a:t>Також</a:t>
            </a:r>
            <a:r>
              <a:rPr lang="ru-RU" dirty="0">
                <a:latin typeface="Arial"/>
              </a:rPr>
              <a:t> </a:t>
            </a:r>
            <a:r>
              <a:rPr lang="ru-RU" dirty="0" err="1">
                <a:latin typeface="Arial"/>
              </a:rPr>
              <a:t>окремо</a:t>
            </a:r>
            <a:r>
              <a:rPr lang="ru-RU" dirty="0">
                <a:latin typeface="Arial"/>
              </a:rPr>
              <a:t> </a:t>
            </a:r>
            <a:r>
              <a:rPr lang="ru-RU" dirty="0" err="1">
                <a:latin typeface="Arial"/>
              </a:rPr>
              <a:t>можна</a:t>
            </a:r>
            <a:r>
              <a:rPr lang="ru-RU" dirty="0">
                <a:latin typeface="Arial"/>
              </a:rPr>
              <a:t> </a:t>
            </a:r>
            <a:r>
              <a:rPr lang="ru-RU" dirty="0" err="1">
                <a:latin typeface="Arial"/>
              </a:rPr>
              <a:t>зазначити</a:t>
            </a:r>
            <a:r>
              <a:rPr lang="ru-RU" dirty="0">
                <a:latin typeface="Arial"/>
              </a:rPr>
              <a:t> ряд </a:t>
            </a:r>
            <a:r>
              <a:rPr lang="ru-RU" dirty="0" err="1">
                <a:latin typeface="Arial"/>
              </a:rPr>
              <a:t>країн</a:t>
            </a:r>
            <a:r>
              <a:rPr lang="ru-RU" dirty="0">
                <a:latin typeface="Arial"/>
              </a:rPr>
              <a:t>, </a:t>
            </a:r>
            <a:r>
              <a:rPr lang="ru-RU" dirty="0" err="1">
                <a:latin typeface="Arial"/>
              </a:rPr>
              <a:t>що</a:t>
            </a:r>
            <a:r>
              <a:rPr lang="ru-RU" dirty="0">
                <a:latin typeface="Arial"/>
              </a:rPr>
              <a:t> </a:t>
            </a:r>
            <a:r>
              <a:rPr lang="ru-RU" dirty="0" err="1">
                <a:latin typeface="Arial"/>
              </a:rPr>
              <a:t>під</a:t>
            </a:r>
            <a:r>
              <a:rPr lang="ru-RU" dirty="0">
                <a:latin typeface="Arial"/>
              </a:rPr>
              <a:t> час </a:t>
            </a:r>
            <a:r>
              <a:rPr lang="ru-RU" dirty="0" err="1">
                <a:latin typeface="Arial"/>
              </a:rPr>
              <a:t>процесів</a:t>
            </a:r>
            <a:r>
              <a:rPr lang="ru-RU" dirty="0">
                <a:latin typeface="Arial"/>
              </a:rPr>
              <a:t> </a:t>
            </a:r>
            <a:r>
              <a:rPr lang="ru-RU" dirty="0" err="1">
                <a:latin typeface="Arial"/>
                <a:hlinkClick r:id="rId7" tooltip="Деколонізація"/>
              </a:rPr>
              <a:t>деколонізації</a:t>
            </a:r>
            <a:r>
              <a:rPr lang="ru-RU" dirty="0">
                <a:latin typeface="Arial"/>
              </a:rPr>
              <a:t> </a:t>
            </a:r>
            <a:r>
              <a:rPr lang="ru-RU" dirty="0" err="1">
                <a:latin typeface="Arial"/>
              </a:rPr>
              <a:t>обрали</a:t>
            </a:r>
            <a:r>
              <a:rPr lang="ru-RU" dirty="0">
                <a:latin typeface="Arial"/>
              </a:rPr>
              <a:t> шлях </a:t>
            </a:r>
            <a:r>
              <a:rPr lang="ru-RU" dirty="0" err="1">
                <a:latin typeface="Arial"/>
              </a:rPr>
              <a:t>більш</a:t>
            </a:r>
            <a:r>
              <a:rPr lang="ru-RU" dirty="0">
                <a:latin typeface="Arial"/>
              </a:rPr>
              <a:t> </a:t>
            </a:r>
            <a:r>
              <a:rPr lang="ru-RU" dirty="0" err="1">
                <a:latin typeface="Arial"/>
              </a:rPr>
              <a:t>тісної</a:t>
            </a:r>
            <a:r>
              <a:rPr lang="ru-RU" dirty="0">
                <a:latin typeface="Arial"/>
              </a:rPr>
              <a:t> </a:t>
            </a:r>
            <a:r>
              <a:rPr lang="ru-RU" dirty="0" err="1">
                <a:latin typeface="Arial"/>
              </a:rPr>
              <a:t>інтеграції</a:t>
            </a:r>
            <a:r>
              <a:rPr lang="ru-RU" dirty="0">
                <a:latin typeface="Arial"/>
              </a:rPr>
              <a:t> </a:t>
            </a:r>
            <a:r>
              <a:rPr lang="ru-RU" dirty="0" err="1">
                <a:latin typeface="Arial"/>
              </a:rPr>
              <a:t>із</a:t>
            </a:r>
            <a:r>
              <a:rPr lang="ru-RU" dirty="0">
                <a:latin typeface="Arial"/>
              </a:rPr>
              <a:t> </a:t>
            </a:r>
            <a:r>
              <a:rPr lang="ru-RU" dirty="0" err="1">
                <a:latin typeface="Arial"/>
              </a:rPr>
              <a:t>метрополією</a:t>
            </a:r>
            <a:r>
              <a:rPr lang="ru-RU" dirty="0">
                <a:latin typeface="Arial"/>
              </a:rPr>
              <a:t>, </a:t>
            </a:r>
            <a:r>
              <a:rPr lang="ru-RU" dirty="0" err="1">
                <a:latin typeface="Arial"/>
              </a:rPr>
              <a:t>тобто</a:t>
            </a:r>
            <a:r>
              <a:rPr lang="ru-RU" dirty="0">
                <a:latin typeface="Arial"/>
              </a:rPr>
              <a:t> стали </a:t>
            </a:r>
            <a:r>
              <a:rPr lang="ru-RU" dirty="0" err="1">
                <a:latin typeface="Arial"/>
              </a:rPr>
              <a:t>невід'ємною</a:t>
            </a:r>
            <a:r>
              <a:rPr lang="ru-RU" dirty="0">
                <a:latin typeface="Arial"/>
              </a:rPr>
              <a:t> </a:t>
            </a:r>
            <a:r>
              <a:rPr lang="ru-RU" dirty="0" err="1">
                <a:latin typeface="Arial"/>
              </a:rPr>
              <a:t>складовою</a:t>
            </a:r>
            <a:r>
              <a:rPr lang="ru-RU" dirty="0">
                <a:latin typeface="Arial"/>
              </a:rPr>
              <a:t> </a:t>
            </a:r>
            <a:r>
              <a:rPr lang="ru-RU" dirty="0" err="1">
                <a:latin typeface="Arial"/>
              </a:rPr>
              <a:t>своїх</a:t>
            </a:r>
            <a:r>
              <a:rPr lang="ru-RU" dirty="0">
                <a:latin typeface="Arial"/>
              </a:rPr>
              <a:t> держав, </a:t>
            </a:r>
            <a:r>
              <a:rPr lang="ru-RU" dirty="0" err="1">
                <a:latin typeface="Arial"/>
              </a:rPr>
              <a:t>позбувшись</a:t>
            </a:r>
            <a:r>
              <a:rPr lang="ru-RU" dirty="0">
                <a:latin typeface="Arial"/>
              </a:rPr>
              <a:t> </a:t>
            </a:r>
            <a:r>
              <a:rPr lang="ru-RU" dirty="0" err="1">
                <a:latin typeface="Arial"/>
              </a:rPr>
              <a:t>суеверенітету</a:t>
            </a:r>
            <a:r>
              <a:rPr lang="ru-RU" dirty="0">
                <a:latin typeface="Arial"/>
              </a:rPr>
              <a:t>. </a:t>
            </a:r>
            <a:r>
              <a:rPr lang="ru-RU" dirty="0" err="1">
                <a:latin typeface="Arial"/>
              </a:rPr>
              <a:t>Рядовий</a:t>
            </a:r>
            <a:r>
              <a:rPr lang="ru-RU" dirty="0">
                <a:latin typeface="Arial"/>
              </a:rPr>
              <a:t> (</a:t>
            </a:r>
            <a:r>
              <a:rPr lang="ru-RU" dirty="0" err="1">
                <a:latin typeface="Arial"/>
              </a:rPr>
              <a:t>або</a:t>
            </a:r>
            <a:r>
              <a:rPr lang="ru-RU" dirty="0">
                <a:latin typeface="Arial"/>
              </a:rPr>
              <a:t> </a:t>
            </a:r>
            <a:r>
              <a:rPr lang="ru-RU" dirty="0" err="1">
                <a:latin typeface="Arial"/>
              </a:rPr>
              <a:t>спеціальний</a:t>
            </a:r>
            <a:r>
              <a:rPr lang="ru-RU" dirty="0">
                <a:latin typeface="Arial"/>
              </a:rPr>
              <a:t>) </a:t>
            </a:r>
            <a:r>
              <a:rPr lang="ru-RU" dirty="0" err="1">
                <a:latin typeface="Arial"/>
              </a:rPr>
              <a:t>адміністративний</a:t>
            </a:r>
            <a:r>
              <a:rPr lang="ru-RU" dirty="0">
                <a:latin typeface="Arial"/>
              </a:rPr>
              <a:t> статус таких </a:t>
            </a:r>
            <a:r>
              <a:rPr lang="ru-RU" dirty="0" err="1">
                <a:latin typeface="Arial"/>
              </a:rPr>
              <a:t>заморських</a:t>
            </a:r>
            <a:r>
              <a:rPr lang="ru-RU" dirty="0">
                <a:latin typeface="Arial"/>
              </a:rPr>
              <a:t> </a:t>
            </a:r>
            <a:r>
              <a:rPr lang="ru-RU" dirty="0" err="1">
                <a:latin typeface="Arial"/>
              </a:rPr>
              <a:t>територій</a:t>
            </a:r>
            <a:r>
              <a:rPr lang="ru-RU" dirty="0">
                <a:latin typeface="Arial"/>
              </a:rPr>
              <a:t> </a:t>
            </a:r>
            <a:r>
              <a:rPr lang="ru-RU" dirty="0" err="1">
                <a:latin typeface="Arial"/>
              </a:rPr>
              <a:t>закріплено</a:t>
            </a:r>
            <a:r>
              <a:rPr lang="ru-RU" dirty="0">
                <a:latin typeface="Arial"/>
              </a:rPr>
              <a:t> у </a:t>
            </a:r>
            <a:r>
              <a:rPr lang="ru-RU" dirty="0" err="1">
                <a:latin typeface="Arial"/>
              </a:rPr>
              <a:t>конституціях</a:t>
            </a:r>
            <a:r>
              <a:rPr lang="ru-RU" dirty="0">
                <a:latin typeface="Arial"/>
              </a:rPr>
              <a:t> </a:t>
            </a:r>
            <a:r>
              <a:rPr lang="ru-RU" dirty="0" err="1">
                <a:latin typeface="Arial"/>
              </a:rPr>
              <a:t>відповідних</a:t>
            </a:r>
            <a:r>
              <a:rPr lang="ru-RU" dirty="0">
                <a:latin typeface="Arial"/>
              </a:rPr>
              <a:t> держав. </a:t>
            </a:r>
            <a:r>
              <a:rPr lang="ru-RU" dirty="0" err="1">
                <a:latin typeface="Arial"/>
              </a:rPr>
              <a:t>Це</a:t>
            </a:r>
            <a:r>
              <a:rPr lang="ru-RU" dirty="0">
                <a:latin typeface="Arial"/>
              </a:rPr>
              <a:t> </a:t>
            </a:r>
            <a:r>
              <a:rPr lang="ru-RU" dirty="0" err="1">
                <a:latin typeface="Arial"/>
                <a:hlinkClick r:id="rId8" tooltip="Канарські Острови"/>
              </a:rPr>
              <a:t>Канарські</a:t>
            </a:r>
            <a:r>
              <a:rPr lang="ru-RU" dirty="0">
                <a:latin typeface="Arial"/>
                <a:hlinkClick r:id="rId8" tooltip="Канарські Острови"/>
              </a:rPr>
              <a:t> </a:t>
            </a:r>
            <a:r>
              <a:rPr lang="ru-RU" dirty="0" err="1">
                <a:latin typeface="Arial"/>
                <a:hlinkClick r:id="rId8" tooltip="Канарські Острови"/>
              </a:rPr>
              <a:t>Острови</a:t>
            </a:r>
            <a:r>
              <a:rPr lang="ru-RU" dirty="0">
                <a:latin typeface="Arial"/>
              </a:rPr>
              <a:t>, </a:t>
            </a:r>
            <a:r>
              <a:rPr lang="ru-RU" dirty="0" err="1">
                <a:latin typeface="Arial"/>
                <a:hlinkClick r:id="rId9" tooltip="Суверенні території Іспанії"/>
              </a:rPr>
              <a:t>Суверенні</a:t>
            </a:r>
            <a:r>
              <a:rPr lang="ru-RU" dirty="0">
                <a:latin typeface="Arial"/>
                <a:hlinkClick r:id="rId9" tooltip="Суверенні території Іспанії"/>
              </a:rPr>
              <a:t> </a:t>
            </a:r>
            <a:r>
              <a:rPr lang="ru-RU" dirty="0" err="1">
                <a:latin typeface="Arial"/>
                <a:hlinkClick r:id="rId9" tooltip="Суверенні території Іспанії"/>
              </a:rPr>
              <a:t>території</a:t>
            </a:r>
            <a:r>
              <a:rPr lang="ru-RU" dirty="0">
                <a:latin typeface="Arial"/>
              </a:rPr>
              <a:t> і 2 </a:t>
            </a:r>
            <a:r>
              <a:rPr lang="ru-RU" dirty="0" err="1">
                <a:latin typeface="Arial"/>
              </a:rPr>
              <a:t>автономні</a:t>
            </a:r>
            <a:r>
              <a:rPr lang="ru-RU" dirty="0">
                <a:latin typeface="Arial"/>
              </a:rPr>
              <a:t> </a:t>
            </a:r>
            <a:r>
              <a:rPr lang="ru-RU" dirty="0" err="1">
                <a:latin typeface="Arial"/>
              </a:rPr>
              <a:t>міста</a:t>
            </a:r>
            <a:r>
              <a:rPr lang="ru-RU" dirty="0">
                <a:latin typeface="Arial"/>
              </a:rPr>
              <a:t> (</a:t>
            </a:r>
            <a:r>
              <a:rPr lang="ru-RU" dirty="0" err="1">
                <a:latin typeface="Arial"/>
                <a:hlinkClick r:id="rId10" tooltip="Сеута"/>
              </a:rPr>
              <a:t>Сеута</a:t>
            </a:r>
            <a:r>
              <a:rPr lang="ru-RU" dirty="0">
                <a:latin typeface="Arial"/>
              </a:rPr>
              <a:t> і </a:t>
            </a:r>
            <a:r>
              <a:rPr lang="ru-RU" dirty="0" err="1">
                <a:latin typeface="Arial"/>
                <a:hlinkClick r:id="rId11" tooltip="Мелілья"/>
              </a:rPr>
              <a:t>Мелілья</a:t>
            </a:r>
            <a:r>
              <a:rPr lang="ru-RU" dirty="0">
                <a:latin typeface="Arial"/>
              </a:rPr>
              <a:t>) в </a:t>
            </a:r>
            <a:r>
              <a:rPr lang="ru-RU" dirty="0" err="1">
                <a:latin typeface="Arial"/>
              </a:rPr>
              <a:t>Африці</a:t>
            </a:r>
            <a:r>
              <a:rPr lang="ru-RU" dirty="0">
                <a:latin typeface="Arial"/>
              </a:rPr>
              <a:t>, </a:t>
            </a:r>
            <a:r>
              <a:rPr lang="ru-RU" dirty="0" err="1">
                <a:latin typeface="Arial"/>
              </a:rPr>
              <a:t>що</a:t>
            </a:r>
            <a:r>
              <a:rPr lang="ru-RU" dirty="0">
                <a:latin typeface="Arial"/>
              </a:rPr>
              <a:t> належать </a:t>
            </a:r>
            <a:r>
              <a:rPr lang="ru-RU" dirty="0" err="1">
                <a:latin typeface="Arial"/>
                <a:hlinkClick r:id="rId12" tooltip="Іспанія"/>
              </a:rPr>
              <a:t>Іспанії</a:t>
            </a:r>
            <a:r>
              <a:rPr lang="ru-RU" dirty="0">
                <a:latin typeface="Arial"/>
              </a:rPr>
              <a:t>; 3 </a:t>
            </a:r>
            <a:r>
              <a:rPr lang="ru-RU" dirty="0" err="1">
                <a:latin typeface="Arial"/>
                <a:hlinkClick r:id="rId13" tooltip="Карибські Нідерланди"/>
              </a:rPr>
              <a:t>заморських</a:t>
            </a:r>
            <a:r>
              <a:rPr lang="ru-RU" dirty="0">
                <a:latin typeface="Arial"/>
                <a:hlinkClick r:id="rId13" tooltip="Карибські Нідерланди"/>
              </a:rPr>
              <a:t> </a:t>
            </a:r>
            <a:r>
              <a:rPr lang="ru-RU" dirty="0" err="1">
                <a:latin typeface="Arial"/>
                <a:hlinkClick r:id="rId13" tooltip="Карибські Нідерланди"/>
              </a:rPr>
              <a:t>муніципалітети</a:t>
            </a:r>
            <a:r>
              <a:rPr lang="ru-RU" dirty="0">
                <a:latin typeface="Arial"/>
              </a:rPr>
              <a:t> </a:t>
            </a:r>
            <a:r>
              <a:rPr lang="ru-RU" dirty="0" err="1">
                <a:latin typeface="Arial"/>
                <a:hlinkClick r:id="rId14" tooltip="Королівство Нідерландів"/>
              </a:rPr>
              <a:t>Нідерландів</a:t>
            </a:r>
            <a:r>
              <a:rPr lang="ru-RU" dirty="0">
                <a:latin typeface="Arial"/>
              </a:rPr>
              <a:t> (</a:t>
            </a:r>
            <a:r>
              <a:rPr lang="ru-RU" dirty="0" err="1">
                <a:latin typeface="Arial"/>
                <a:hlinkClick r:id="rId15" tooltip="Бонайре"/>
              </a:rPr>
              <a:t>Бонайре</a:t>
            </a:r>
            <a:r>
              <a:rPr lang="ru-RU" dirty="0">
                <a:latin typeface="Arial"/>
              </a:rPr>
              <a:t>, </a:t>
            </a:r>
            <a:r>
              <a:rPr lang="ru-RU" dirty="0" err="1">
                <a:latin typeface="Arial"/>
                <a:hlinkClick r:id="rId16" tooltip="Саба (острів)"/>
              </a:rPr>
              <a:t>Саба</a:t>
            </a:r>
            <a:r>
              <a:rPr lang="ru-RU" dirty="0">
                <a:latin typeface="Arial"/>
              </a:rPr>
              <a:t> і </a:t>
            </a:r>
            <a:r>
              <a:rPr lang="ru-RU" dirty="0" err="1">
                <a:latin typeface="Arial"/>
                <a:hlinkClick r:id="rId17" tooltip="Сінт-Естатіус"/>
              </a:rPr>
              <a:t>Сінт-Естатіус</a:t>
            </a:r>
            <a:r>
              <a:rPr lang="ru-RU" dirty="0">
                <a:latin typeface="Arial"/>
              </a:rPr>
              <a:t>); 2 </a:t>
            </a:r>
            <a:r>
              <a:rPr lang="ru-RU" dirty="0" err="1">
                <a:latin typeface="Arial"/>
              </a:rPr>
              <a:t>автономних</a:t>
            </a:r>
            <a:r>
              <a:rPr lang="ru-RU" dirty="0">
                <a:latin typeface="Arial"/>
              </a:rPr>
              <a:t> </a:t>
            </a:r>
            <a:r>
              <a:rPr lang="ru-RU" dirty="0" err="1">
                <a:latin typeface="Arial"/>
              </a:rPr>
              <a:t>регіони</a:t>
            </a:r>
            <a:r>
              <a:rPr lang="ru-RU" dirty="0">
                <a:latin typeface="Arial"/>
              </a:rPr>
              <a:t> </a:t>
            </a:r>
            <a:r>
              <a:rPr lang="ru-RU" dirty="0" err="1">
                <a:latin typeface="Arial"/>
                <a:hlinkClick r:id="rId18" tooltip="Португалія"/>
              </a:rPr>
              <a:t>Португалії</a:t>
            </a:r>
            <a:r>
              <a:rPr lang="ru-RU" dirty="0">
                <a:latin typeface="Arial"/>
              </a:rPr>
              <a:t> (</a:t>
            </a:r>
            <a:r>
              <a:rPr lang="ru-RU" dirty="0" err="1">
                <a:latin typeface="Arial"/>
                <a:hlinkClick r:id="rId19" tooltip="Азорські Острови"/>
              </a:rPr>
              <a:t>Азорські</a:t>
            </a:r>
            <a:r>
              <a:rPr lang="ru-RU" dirty="0">
                <a:latin typeface="Arial"/>
                <a:hlinkClick r:id="rId19" tooltip="Азорські Острови"/>
              </a:rPr>
              <a:t> </a:t>
            </a:r>
            <a:r>
              <a:rPr lang="ru-RU" dirty="0" err="1">
                <a:latin typeface="Arial"/>
                <a:hlinkClick r:id="rId19" tooltip="Азорські Острови"/>
              </a:rPr>
              <a:t>Острови</a:t>
            </a:r>
            <a:r>
              <a:rPr lang="ru-RU" dirty="0">
                <a:latin typeface="Arial"/>
              </a:rPr>
              <a:t> і </a:t>
            </a:r>
            <a:r>
              <a:rPr lang="ru-RU" dirty="0" err="1">
                <a:latin typeface="Arial"/>
                <a:hlinkClick r:id="rId20" tooltip="Мадейра (острів)"/>
              </a:rPr>
              <a:t>архіпелаг</a:t>
            </a:r>
            <a:r>
              <a:rPr lang="ru-RU" dirty="0">
                <a:latin typeface="Arial"/>
                <a:hlinkClick r:id="rId20" tooltip="Мадейра (острів)"/>
              </a:rPr>
              <a:t> Мадейра</a:t>
            </a:r>
            <a:r>
              <a:rPr lang="ru-RU" dirty="0">
                <a:latin typeface="Arial"/>
              </a:rPr>
              <a:t>); 5 </a:t>
            </a:r>
            <a:r>
              <a:rPr lang="ru-RU" dirty="0" err="1">
                <a:latin typeface="Arial"/>
                <a:hlinkClick r:id="rId21" tooltip="Заморські володіння Франції"/>
              </a:rPr>
              <a:t>заморських</a:t>
            </a:r>
            <a:r>
              <a:rPr lang="ru-RU" dirty="0">
                <a:latin typeface="Arial"/>
                <a:hlinkClick r:id="rId21" tooltip="Заморські володіння Франції"/>
              </a:rPr>
              <a:t> </a:t>
            </a:r>
            <a:r>
              <a:rPr lang="ru-RU" dirty="0" err="1">
                <a:latin typeface="Arial"/>
                <a:hlinkClick r:id="rId21" tooltip="Заморські володіння Франції"/>
              </a:rPr>
              <a:t>департаментів</a:t>
            </a:r>
            <a:r>
              <a:rPr lang="ru-RU" dirty="0">
                <a:latin typeface="Arial"/>
              </a:rPr>
              <a:t> </a:t>
            </a:r>
            <a:r>
              <a:rPr lang="ru-RU" dirty="0" err="1">
                <a:latin typeface="Arial"/>
                <a:hlinkClick r:id="rId22" tooltip="Франція"/>
              </a:rPr>
              <a:t>Франції</a:t>
            </a:r>
            <a:r>
              <a:rPr lang="ru-RU" dirty="0">
                <a:latin typeface="Arial"/>
              </a:rPr>
              <a:t> (</a:t>
            </a:r>
            <a:r>
              <a:rPr lang="ru-RU" dirty="0">
                <a:latin typeface="Arial"/>
                <a:hlinkClick r:id="rId23" tooltip="Гваделупа"/>
              </a:rPr>
              <a:t>Гваделупа</a:t>
            </a:r>
            <a:r>
              <a:rPr lang="ru-RU" dirty="0">
                <a:latin typeface="Arial"/>
              </a:rPr>
              <a:t>, </a:t>
            </a:r>
            <a:r>
              <a:rPr lang="ru-RU" dirty="0" err="1">
                <a:latin typeface="Arial"/>
                <a:hlinkClick r:id="rId24" tooltip="Мартиніка"/>
              </a:rPr>
              <a:t>Мартиніка</a:t>
            </a:r>
            <a:r>
              <a:rPr lang="ru-RU" dirty="0">
                <a:latin typeface="Arial"/>
              </a:rPr>
              <a:t>, </a:t>
            </a:r>
            <a:r>
              <a:rPr lang="ru-RU" dirty="0" err="1">
                <a:latin typeface="Arial"/>
                <a:hlinkClick r:id="rId25" tooltip="Реюньйон"/>
              </a:rPr>
              <a:t>Реюньйон</a:t>
            </a:r>
            <a:r>
              <a:rPr lang="ru-RU" dirty="0">
                <a:latin typeface="Arial"/>
              </a:rPr>
              <a:t>, </a:t>
            </a:r>
            <a:r>
              <a:rPr lang="ru-RU" dirty="0" err="1">
                <a:latin typeface="Arial"/>
                <a:hlinkClick r:id="rId26" tooltip="Французька Гвіана"/>
              </a:rPr>
              <a:t>Гвіана</a:t>
            </a:r>
            <a:r>
              <a:rPr lang="ru-RU" dirty="0">
                <a:latin typeface="Arial"/>
              </a:rPr>
              <a:t>, </a:t>
            </a:r>
            <a:r>
              <a:rPr lang="ru-RU" dirty="0" err="1">
                <a:latin typeface="Arial"/>
                <a:hlinkClick r:id="rId27" tooltip="Майотта"/>
              </a:rPr>
              <a:t>Майотта</a:t>
            </a:r>
            <a:r>
              <a:rPr lang="ru-RU" dirty="0">
                <a:latin typeface="Arial"/>
              </a:rPr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11993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F1948D4-131C-4551-8730-872D4B9B52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662609"/>
            <a:ext cx="9603275" cy="4803736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/>
              <a:t>Більшу</a:t>
            </a:r>
            <a:r>
              <a:rPr lang="ru-RU" dirty="0"/>
              <a:t> </a:t>
            </a:r>
            <a:r>
              <a:rPr lang="ru-RU" dirty="0" err="1"/>
              <a:t>частину</a:t>
            </a:r>
            <a:r>
              <a:rPr lang="ru-RU" dirty="0"/>
              <a:t> </a:t>
            </a:r>
            <a:r>
              <a:rPr lang="ru-RU" dirty="0" err="1"/>
              <a:t>нашої</a:t>
            </a:r>
            <a:r>
              <a:rPr lang="ru-RU" dirty="0"/>
              <a:t> </a:t>
            </a:r>
            <a:r>
              <a:rPr lang="ru-RU" dirty="0" err="1"/>
              <a:t>планети</a:t>
            </a:r>
            <a:r>
              <a:rPr lang="ru-RU" dirty="0"/>
              <a:t> </a:t>
            </a:r>
            <a:r>
              <a:rPr lang="ru-RU" dirty="0" err="1"/>
              <a:t>займає</a:t>
            </a:r>
            <a:r>
              <a:rPr lang="ru-RU" dirty="0"/>
              <a:t> </a:t>
            </a:r>
            <a:r>
              <a:rPr lang="ru-RU" dirty="0" err="1"/>
              <a:t>Світовий</a:t>
            </a:r>
            <a:r>
              <a:rPr lang="ru-RU" dirty="0"/>
              <a:t> океан. Води </a:t>
            </a:r>
            <a:r>
              <a:rPr lang="ru-RU" dirty="0" err="1"/>
              <a:t>відкритих</a:t>
            </a:r>
            <a:r>
              <a:rPr lang="ru-RU" dirty="0"/>
              <a:t> </a:t>
            </a:r>
            <a:r>
              <a:rPr lang="ru-RU" dirty="0" err="1"/>
              <a:t>морів</a:t>
            </a:r>
            <a:r>
              <a:rPr lang="ru-RU" dirty="0"/>
              <a:t> і </a:t>
            </a:r>
            <a:r>
              <a:rPr lang="ru-RU" dirty="0" err="1"/>
              <a:t>океанів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не належать до </a:t>
            </a:r>
            <a:r>
              <a:rPr lang="ru-RU" dirty="0" err="1"/>
              <a:t>чиїхось</a:t>
            </a:r>
            <a:r>
              <a:rPr lang="ru-RU" dirty="0"/>
              <a:t> </a:t>
            </a:r>
            <a:r>
              <a:rPr lang="ru-RU" dirty="0" err="1"/>
              <a:t>територіальних</a:t>
            </a:r>
            <a:r>
              <a:rPr lang="ru-RU" dirty="0"/>
              <a:t> вод і </a:t>
            </a:r>
            <a:r>
              <a:rPr lang="ru-RU" dirty="0" err="1"/>
              <a:t>економічних</a:t>
            </a:r>
            <a:r>
              <a:rPr lang="ru-RU" dirty="0"/>
              <a:t> зон, </a:t>
            </a:r>
            <a:r>
              <a:rPr lang="ru-RU" dirty="0" err="1"/>
              <a:t>перебувають</a:t>
            </a:r>
            <a:r>
              <a:rPr lang="ru-RU" dirty="0"/>
              <a:t> у </a:t>
            </a:r>
            <a:r>
              <a:rPr lang="ru-RU" dirty="0" err="1"/>
              <a:t>спільному</a:t>
            </a:r>
            <a:r>
              <a:rPr lang="ru-RU" dirty="0"/>
              <a:t> </a:t>
            </a:r>
            <a:r>
              <a:rPr lang="ru-RU" dirty="0" err="1"/>
              <a:t>користуванні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, </a:t>
            </a:r>
            <a:r>
              <a:rPr lang="ru-RU" dirty="0" err="1"/>
              <a:t>навіть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деякі</a:t>
            </a:r>
            <a:r>
              <a:rPr lang="ru-RU" dirty="0"/>
              <a:t> з них не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безпосереднього</a:t>
            </a:r>
            <a:r>
              <a:rPr lang="ru-RU" dirty="0"/>
              <a:t> </a:t>
            </a:r>
            <a:r>
              <a:rPr lang="ru-RU" dirty="0" err="1"/>
              <a:t>виходу</a:t>
            </a:r>
            <a:r>
              <a:rPr lang="ru-RU" dirty="0"/>
              <a:t> до моря. Тут </a:t>
            </a:r>
            <a:r>
              <a:rPr lang="ru-RU" dirty="0" err="1"/>
              <a:t>кожна</a:t>
            </a:r>
            <a:r>
              <a:rPr lang="ru-RU" dirty="0"/>
              <a:t> держава </a:t>
            </a:r>
            <a:r>
              <a:rPr lang="ru-RU" dirty="0" err="1"/>
              <a:t>світу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ловити</a:t>
            </a:r>
            <a:r>
              <a:rPr lang="ru-RU" dirty="0"/>
              <a:t> </a:t>
            </a:r>
            <a:r>
              <a:rPr lang="ru-RU" dirty="0" err="1"/>
              <a:t>рибу</a:t>
            </a:r>
            <a:r>
              <a:rPr lang="ru-RU" dirty="0"/>
              <a:t>, </a:t>
            </a:r>
            <a:r>
              <a:rPr lang="ru-RU" dirty="0" err="1"/>
              <a:t>перевозити</a:t>
            </a:r>
            <a:r>
              <a:rPr lang="ru-RU" dirty="0"/>
              <a:t> людей і </a:t>
            </a:r>
            <a:r>
              <a:rPr lang="ru-RU" dirty="0" err="1"/>
              <a:t>вантажі</a:t>
            </a:r>
            <a:r>
              <a:rPr lang="ru-RU" dirty="0"/>
              <a:t>, </a:t>
            </a:r>
            <a:r>
              <a:rPr lang="ru-RU" dirty="0" err="1"/>
              <a:t>проводити</a:t>
            </a:r>
            <a:r>
              <a:rPr lang="ru-RU" dirty="0"/>
              <a:t> </a:t>
            </a:r>
            <a:r>
              <a:rPr lang="ru-RU" dirty="0" err="1"/>
              <a:t>військово-морські</a:t>
            </a:r>
            <a:r>
              <a:rPr lang="ru-RU" dirty="0"/>
              <a:t> </a:t>
            </a:r>
            <a:r>
              <a:rPr lang="ru-RU" dirty="0" err="1"/>
              <a:t>маневри</a:t>
            </a:r>
            <a:r>
              <a:rPr lang="ru-RU" dirty="0"/>
              <a:t>. </a:t>
            </a:r>
            <a:r>
              <a:rPr lang="ru-RU" dirty="0" err="1"/>
              <a:t>Вільно</a:t>
            </a:r>
            <a:r>
              <a:rPr lang="ru-RU" dirty="0"/>
              <a:t> </a:t>
            </a:r>
            <a:r>
              <a:rPr lang="ru-RU" dirty="0" err="1"/>
              <a:t>літають</a:t>
            </a:r>
            <a:r>
              <a:rPr lang="ru-RU" dirty="0"/>
              <a:t> над </a:t>
            </a:r>
            <a:r>
              <a:rPr lang="ru-RU" dirty="0" err="1"/>
              <a:t>Світовим</a:t>
            </a:r>
            <a:r>
              <a:rPr lang="ru-RU" dirty="0"/>
              <a:t> океаном і </a:t>
            </a:r>
            <a:r>
              <a:rPr lang="ru-RU" dirty="0" err="1"/>
              <a:t>літаки</a:t>
            </a:r>
            <a:r>
              <a:rPr lang="ru-RU" dirty="0"/>
              <a:t>. </a:t>
            </a:r>
          </a:p>
          <a:p>
            <a:r>
              <a:rPr lang="ru-RU" dirty="0" err="1"/>
              <a:t>Згідно</a:t>
            </a:r>
            <a:r>
              <a:rPr lang="ru-RU" dirty="0"/>
              <a:t> з </a:t>
            </a:r>
            <a:r>
              <a:rPr lang="ru-RU" dirty="0" err="1"/>
              <a:t>міжнародно-правовим</a:t>
            </a:r>
            <a:r>
              <a:rPr lang="ru-RU" dirty="0"/>
              <a:t> режимом дна </a:t>
            </a:r>
            <a:r>
              <a:rPr lang="ru-RU" dirty="0" err="1"/>
              <a:t>морів</a:t>
            </a:r>
            <a:r>
              <a:rPr lang="ru-RU" dirty="0"/>
              <a:t> і </a:t>
            </a:r>
            <a:r>
              <a:rPr lang="ru-RU" dirty="0" err="1"/>
              <a:t>океанів</a:t>
            </a:r>
            <a:r>
              <a:rPr lang="ru-RU" dirty="0"/>
              <a:t> та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надр</a:t>
            </a:r>
            <a:r>
              <a:rPr lang="ru-RU" dirty="0"/>
              <a:t> за межами континентального шельфу та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юрисдикції</a:t>
            </a:r>
            <a:r>
              <a:rPr lang="ru-RU" dirty="0"/>
              <a:t> держав </a:t>
            </a:r>
            <a:r>
              <a:rPr lang="ru-RU" dirty="0" err="1"/>
              <a:t>морське</a:t>
            </a:r>
            <a:r>
              <a:rPr lang="ru-RU" dirty="0"/>
              <a:t> дно є </a:t>
            </a:r>
            <a:r>
              <a:rPr lang="ru-RU" dirty="0" err="1"/>
              <a:t>відкритим</a:t>
            </a:r>
            <a:r>
              <a:rPr lang="ru-RU" dirty="0"/>
              <a:t> для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всіма</a:t>
            </a:r>
            <a:r>
              <a:rPr lang="ru-RU" dirty="0"/>
              <a:t> державами </a:t>
            </a:r>
            <a:r>
              <a:rPr lang="ru-RU" dirty="0" err="1"/>
              <a:t>виключно</a:t>
            </a:r>
            <a:r>
              <a:rPr lang="ru-RU" dirty="0"/>
              <a:t> в </a:t>
            </a:r>
            <a:r>
              <a:rPr lang="ru-RU" dirty="0" err="1"/>
              <a:t>мирних</a:t>
            </a:r>
            <a:r>
              <a:rPr lang="ru-RU" dirty="0"/>
              <a:t> </a:t>
            </a:r>
            <a:r>
              <a:rPr lang="ru-RU" dirty="0" err="1"/>
              <a:t>цілях</a:t>
            </a:r>
            <a:r>
              <a:rPr lang="ru-RU" dirty="0"/>
              <a:t>. </a:t>
            </a:r>
            <a:r>
              <a:rPr lang="ru-RU" dirty="0" err="1"/>
              <a:t>Морські</a:t>
            </a:r>
            <a:r>
              <a:rPr lang="ru-RU" dirty="0"/>
              <a:t> </a:t>
            </a:r>
            <a:r>
              <a:rPr lang="ru-RU" dirty="0" err="1"/>
              <a:t>наукові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в таких районах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здійснюватися</a:t>
            </a:r>
            <a:r>
              <a:rPr lang="ru-RU" dirty="0"/>
              <a:t> та </a:t>
            </a:r>
            <a:r>
              <a:rPr lang="ru-RU" dirty="0" err="1"/>
              <a:t>контролюватись</a:t>
            </a:r>
            <a:r>
              <a:rPr lang="ru-RU" dirty="0"/>
              <a:t> </a:t>
            </a:r>
            <a:r>
              <a:rPr lang="ru-RU" dirty="0" err="1"/>
              <a:t>Міжнародним</a:t>
            </a:r>
            <a:r>
              <a:rPr lang="ru-RU" dirty="0"/>
              <a:t> органом з </a:t>
            </a:r>
            <a:r>
              <a:rPr lang="ru-RU" dirty="0" err="1"/>
              <a:t>морського</a:t>
            </a:r>
            <a:r>
              <a:rPr lang="ru-RU" dirty="0"/>
              <a:t> дна,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передбачено</a:t>
            </a:r>
            <a:r>
              <a:rPr lang="ru-RU" dirty="0"/>
              <a:t> </a:t>
            </a:r>
            <a:r>
              <a:rPr lang="ru-RU" dirty="0" err="1"/>
              <a:t>Конвенцією</a:t>
            </a:r>
            <a:r>
              <a:rPr lang="ru-RU" dirty="0"/>
              <a:t> ООН з </a:t>
            </a:r>
            <a:r>
              <a:rPr lang="ru-RU" dirty="0" err="1"/>
              <a:t>морського</a:t>
            </a:r>
            <a:r>
              <a:rPr lang="ru-RU" dirty="0"/>
              <a:t> права (1982). </a:t>
            </a:r>
            <a:r>
              <a:rPr lang="ru-RU" dirty="0" err="1"/>
              <a:t>Міжнародний</a:t>
            </a:r>
            <a:r>
              <a:rPr lang="ru-RU" dirty="0"/>
              <a:t> </a:t>
            </a:r>
            <a:r>
              <a:rPr lang="ru-RU" dirty="0" err="1"/>
              <a:t>договір</a:t>
            </a:r>
            <a:r>
              <a:rPr lang="ru-RU" dirty="0"/>
              <a:t> 1971 р. </a:t>
            </a:r>
            <a:r>
              <a:rPr lang="ru-RU" dirty="0" err="1"/>
              <a:t>забороняє</a:t>
            </a:r>
            <a:r>
              <a:rPr lang="ru-RU" dirty="0"/>
              <a:t> </a:t>
            </a:r>
            <a:r>
              <a:rPr lang="ru-RU" dirty="0" err="1"/>
              <a:t>планування</a:t>
            </a:r>
            <a:r>
              <a:rPr lang="ru-RU" dirty="0"/>
              <a:t> ядерного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зброї</a:t>
            </a:r>
            <a:r>
              <a:rPr lang="ru-RU" dirty="0"/>
              <a:t> </a:t>
            </a:r>
            <a:r>
              <a:rPr lang="ru-RU" dirty="0" err="1"/>
              <a:t>масового</a:t>
            </a:r>
            <a:r>
              <a:rPr lang="ru-RU" dirty="0"/>
              <a:t> </a:t>
            </a:r>
            <a:r>
              <a:rPr lang="ru-RU" dirty="0" err="1"/>
              <a:t>знищення</a:t>
            </a:r>
            <a:r>
              <a:rPr lang="ru-RU" dirty="0"/>
              <a:t> на </a:t>
            </a:r>
            <a:r>
              <a:rPr lang="ru-RU" dirty="0" err="1"/>
              <a:t>морському</a:t>
            </a:r>
            <a:r>
              <a:rPr lang="ru-RU" dirty="0"/>
              <a:t> </a:t>
            </a:r>
            <a:r>
              <a:rPr lang="ru-RU" dirty="0" err="1"/>
              <a:t>дні</a:t>
            </a:r>
            <a:r>
              <a:rPr lang="ru-RU" dirty="0"/>
              <a:t> та в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надрах</a:t>
            </a:r>
            <a:r>
              <a:rPr lang="ru-RU" dirty="0"/>
              <a:t>. У 1959 р. </a:t>
            </a:r>
            <a:r>
              <a:rPr lang="ru-RU" dirty="0" err="1"/>
              <a:t>укладено</a:t>
            </a:r>
            <a:r>
              <a:rPr lang="ru-RU" dirty="0"/>
              <a:t> </a:t>
            </a:r>
            <a:r>
              <a:rPr lang="ru-RU" dirty="0" err="1"/>
              <a:t>міжнародний</a:t>
            </a:r>
            <a:r>
              <a:rPr lang="ru-RU" dirty="0"/>
              <a:t> </a:t>
            </a:r>
            <a:r>
              <a:rPr lang="ru-RU" dirty="0" err="1"/>
              <a:t>договір</a:t>
            </a:r>
            <a:r>
              <a:rPr lang="ru-RU" dirty="0"/>
              <a:t>, за </a:t>
            </a:r>
            <a:r>
              <a:rPr lang="ru-RU" dirty="0" err="1"/>
              <a:t>яким</a:t>
            </a:r>
            <a:r>
              <a:rPr lang="ru-RU" dirty="0"/>
              <a:t> </a:t>
            </a:r>
            <a:r>
              <a:rPr lang="ru-RU" dirty="0" err="1"/>
              <a:t>жодній</a:t>
            </a:r>
            <a:r>
              <a:rPr lang="ru-RU" dirty="0"/>
              <a:t> </a:t>
            </a:r>
            <a:r>
              <a:rPr lang="ru-RU" dirty="0" err="1"/>
              <a:t>державі</a:t>
            </a:r>
            <a:r>
              <a:rPr lang="ru-RU" dirty="0"/>
              <a:t> не </a:t>
            </a:r>
            <a:r>
              <a:rPr lang="ru-RU" dirty="0" err="1"/>
              <a:t>належить</a:t>
            </a:r>
            <a:r>
              <a:rPr lang="ru-RU" dirty="0"/>
              <a:t> Антарктида. Будь-яка </a:t>
            </a:r>
            <a:r>
              <a:rPr lang="ru-RU" dirty="0" err="1"/>
              <a:t>країна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проводити</a:t>
            </a:r>
            <a:r>
              <a:rPr lang="ru-RU" dirty="0"/>
              <a:t> в </a:t>
            </a:r>
            <a:r>
              <a:rPr lang="ru-RU" dirty="0" err="1"/>
              <a:t>ній</a:t>
            </a:r>
            <a:r>
              <a:rPr lang="ru-RU" dirty="0"/>
              <a:t> </a:t>
            </a:r>
            <a:r>
              <a:rPr lang="ru-RU" dirty="0" err="1"/>
              <a:t>наукові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. Заборонено тут і </a:t>
            </a:r>
            <a:r>
              <a:rPr lang="ru-RU" dirty="0" err="1"/>
              <a:t>будівництво</a:t>
            </a:r>
            <a:r>
              <a:rPr lang="ru-RU" dirty="0"/>
              <a:t> </a:t>
            </a:r>
            <a:r>
              <a:rPr lang="ru-RU" dirty="0" err="1"/>
              <a:t>військових</a:t>
            </a:r>
            <a:r>
              <a:rPr lang="ru-RU" dirty="0"/>
              <a:t> баз та </a:t>
            </a:r>
            <a:r>
              <a:rPr lang="ru-RU" dirty="0" err="1"/>
              <a:t>розробку</a:t>
            </a:r>
            <a:r>
              <a:rPr lang="ru-RU" dirty="0"/>
              <a:t> </a:t>
            </a:r>
            <a:r>
              <a:rPr lang="ru-RU" dirty="0" err="1"/>
              <a:t>родовищ</a:t>
            </a:r>
            <a:r>
              <a:rPr lang="ru-RU" dirty="0"/>
              <a:t> </a:t>
            </a:r>
            <a:r>
              <a:rPr lang="ru-RU" dirty="0" err="1"/>
              <a:t>корисних</a:t>
            </a:r>
            <a:r>
              <a:rPr lang="ru-RU" dirty="0"/>
              <a:t> </a:t>
            </a:r>
            <a:r>
              <a:rPr lang="ru-RU" dirty="0" err="1"/>
              <a:t>копалин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97776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CA714D-B44B-44B6-8000-BFA72DB57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676693"/>
          </a:xfrm>
        </p:spPr>
        <p:txBody>
          <a:bodyPr/>
          <a:lstStyle/>
          <a:p>
            <a:pPr algn="ctr"/>
            <a:r>
              <a:rPr lang="uk-UA" dirty="0"/>
              <a:t>Типи держав за формами правління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6274BDC-B266-4D06-8E0E-41FE4B4CB5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630017"/>
            <a:ext cx="9603275" cy="3836328"/>
          </a:xfrm>
        </p:spPr>
        <p:txBody>
          <a:bodyPr>
            <a:normAutofit fontScale="70000" lnSpcReduction="20000"/>
          </a:bodyPr>
          <a:lstStyle/>
          <a:p>
            <a:r>
              <a:rPr lang="ru-RU" b="1" i="1" dirty="0" err="1"/>
              <a:t>Монархічна</a:t>
            </a:r>
            <a:r>
              <a:rPr lang="ru-RU" b="1" i="1" dirty="0"/>
              <a:t> форма </a:t>
            </a:r>
            <a:r>
              <a:rPr lang="ru-RU" b="1" i="1" dirty="0" err="1"/>
              <a:t>правління</a:t>
            </a:r>
            <a:r>
              <a:rPr lang="ru-RU" b="1" i="1" dirty="0"/>
              <a:t> </a:t>
            </a:r>
            <a:r>
              <a:rPr lang="ru-RU" dirty="0" err="1"/>
              <a:t>виникла</a:t>
            </a:r>
            <a:r>
              <a:rPr lang="ru-RU" dirty="0"/>
              <a:t> 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рабовласництва</a:t>
            </a:r>
            <a:r>
              <a:rPr lang="ru-RU" dirty="0"/>
              <a:t> і почала </a:t>
            </a:r>
            <a:r>
              <a:rPr lang="ru-RU" dirty="0" err="1"/>
              <a:t>домінувати</a:t>
            </a:r>
            <a:r>
              <a:rPr lang="ru-RU" dirty="0"/>
              <a:t> у </a:t>
            </a:r>
            <a:r>
              <a:rPr lang="ru-RU" dirty="0" err="1"/>
              <a:t>середні</a:t>
            </a:r>
            <a:r>
              <a:rPr lang="ru-RU" dirty="0"/>
              <a:t> </a:t>
            </a:r>
            <a:r>
              <a:rPr lang="ru-RU" dirty="0" err="1"/>
              <a:t>віки</a:t>
            </a:r>
            <a:r>
              <a:rPr lang="ru-RU" dirty="0"/>
              <a:t>. У наш час </a:t>
            </a:r>
            <a:r>
              <a:rPr lang="ru-RU" dirty="0" err="1"/>
              <a:t>збереглися</a:t>
            </a:r>
            <a:r>
              <a:rPr lang="ru-RU" dirty="0"/>
              <a:t> </a:t>
            </a:r>
            <a:r>
              <a:rPr lang="ru-RU" dirty="0" err="1"/>
              <a:t>переважно</a:t>
            </a:r>
            <a:r>
              <a:rPr lang="ru-RU" dirty="0"/>
              <a:t> </a:t>
            </a:r>
            <a:r>
              <a:rPr lang="ru-RU" dirty="0" err="1"/>
              <a:t>формальні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 </a:t>
            </a:r>
            <a:r>
              <a:rPr lang="ru-RU" dirty="0" err="1"/>
              <a:t>монархічного</a:t>
            </a:r>
            <a:r>
              <a:rPr lang="ru-RU" dirty="0"/>
              <a:t> </a:t>
            </a:r>
            <a:r>
              <a:rPr lang="ru-RU" dirty="0" err="1"/>
              <a:t>правління</a:t>
            </a:r>
            <a:r>
              <a:rPr lang="ru-RU" dirty="0"/>
              <a:t>. У </a:t>
            </a:r>
            <a:r>
              <a:rPr lang="ru-RU" dirty="0" err="1"/>
              <a:t>класичному</a:t>
            </a:r>
            <a:r>
              <a:rPr lang="ru-RU" dirty="0"/>
              <a:t> </a:t>
            </a:r>
            <a:r>
              <a:rPr lang="ru-RU" dirty="0" err="1"/>
              <a:t>розумінні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слова </a:t>
            </a:r>
            <a:r>
              <a:rPr lang="ru-RU" i="1" dirty="0" err="1"/>
              <a:t>монархія</a:t>
            </a:r>
            <a:r>
              <a:rPr lang="uk-UA" i="1" dirty="0"/>
              <a:t> – </a:t>
            </a:r>
            <a:r>
              <a:rPr lang="ru-RU" i="1" dirty="0" err="1"/>
              <a:t>це</a:t>
            </a:r>
            <a:r>
              <a:rPr lang="ru-RU" i="1" dirty="0"/>
              <a:t> форма державного </a:t>
            </a:r>
            <a:r>
              <a:rPr lang="ru-RU" i="1" dirty="0" err="1"/>
              <a:t>правління</a:t>
            </a:r>
            <a:r>
              <a:rPr lang="ru-RU" i="1" dirty="0"/>
              <a:t>, за </a:t>
            </a:r>
            <a:r>
              <a:rPr lang="ru-RU" i="1" dirty="0" err="1"/>
              <a:t>якої</a:t>
            </a:r>
            <a:r>
              <a:rPr lang="ru-RU" i="1" dirty="0"/>
              <a:t> </a:t>
            </a:r>
            <a:r>
              <a:rPr lang="ru-RU" i="1" dirty="0" err="1"/>
              <a:t>найвища</a:t>
            </a:r>
            <a:r>
              <a:rPr lang="ru-RU" i="1" dirty="0"/>
              <a:t> </a:t>
            </a:r>
            <a:r>
              <a:rPr lang="ru-RU" i="1" dirty="0" err="1"/>
              <a:t>влада</a:t>
            </a:r>
            <a:r>
              <a:rPr lang="ru-RU" i="1" dirty="0"/>
              <a:t> в </a:t>
            </a:r>
            <a:r>
              <a:rPr lang="ru-RU" i="1" dirty="0" err="1"/>
              <a:t>країні</a:t>
            </a:r>
            <a:r>
              <a:rPr lang="ru-RU" i="1" dirty="0"/>
              <a:t> </a:t>
            </a:r>
            <a:r>
              <a:rPr lang="ru-RU" i="1" dirty="0" err="1"/>
              <a:t>належить</a:t>
            </a:r>
            <a:r>
              <a:rPr lang="ru-RU" i="1" dirty="0"/>
              <a:t> </a:t>
            </a:r>
            <a:r>
              <a:rPr lang="ru-RU" i="1" dirty="0" err="1"/>
              <a:t>одній</a:t>
            </a:r>
            <a:r>
              <a:rPr lang="ru-RU" i="1" dirty="0"/>
              <a:t> </a:t>
            </a:r>
            <a:r>
              <a:rPr lang="ru-RU" i="1" dirty="0" err="1"/>
              <a:t>особі</a:t>
            </a:r>
            <a:r>
              <a:rPr lang="uk-UA" i="1" dirty="0"/>
              <a:t> – </a:t>
            </a:r>
            <a:r>
              <a:rPr lang="ru-RU" i="1" dirty="0" err="1"/>
              <a:t>монархові</a:t>
            </a:r>
            <a:r>
              <a:rPr lang="ru-RU" i="1" dirty="0"/>
              <a:t>. </a:t>
            </a:r>
            <a:r>
              <a:rPr lang="ru-RU" dirty="0"/>
              <a:t>У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країнах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називають</a:t>
            </a:r>
            <a:r>
              <a:rPr lang="ru-RU" dirty="0"/>
              <a:t> </a:t>
            </a:r>
            <a:r>
              <a:rPr lang="ru-RU" dirty="0" err="1"/>
              <a:t>по-різному</a:t>
            </a:r>
            <a:r>
              <a:rPr lang="ru-RU" dirty="0"/>
              <a:t>: король, </a:t>
            </a:r>
            <a:r>
              <a:rPr lang="ru-RU" dirty="0" err="1"/>
              <a:t>імператор</a:t>
            </a:r>
            <a:r>
              <a:rPr lang="ru-RU" dirty="0"/>
              <a:t>, шах, султан, </a:t>
            </a:r>
            <a:r>
              <a:rPr lang="ru-RU" dirty="0" err="1"/>
              <a:t>цар</a:t>
            </a:r>
            <a:r>
              <a:rPr lang="ru-RU" dirty="0"/>
              <a:t>, князь, </a:t>
            </a:r>
            <a:r>
              <a:rPr lang="ru-RU" dirty="0" err="1"/>
              <a:t>емір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 </a:t>
            </a:r>
          </a:p>
          <a:p>
            <a:r>
              <a:rPr lang="uk-UA" u="sng" dirty="0"/>
              <a:t>Основні ознаки класичної монархічної форми правління</a:t>
            </a:r>
            <a:r>
              <a:rPr lang="uk-UA" dirty="0"/>
              <a:t>:</a:t>
            </a:r>
            <a:endParaRPr lang="ru-RU" dirty="0"/>
          </a:p>
          <a:p>
            <a:pPr lvl="0"/>
            <a:r>
              <a:rPr lang="uk-UA" dirty="0"/>
              <a:t>існування одноособового глави держави, що користується своєю владою довічно (цар, король, імператор, шах);</a:t>
            </a:r>
            <a:endParaRPr lang="ru-RU" dirty="0"/>
          </a:p>
          <a:p>
            <a:pPr lvl="0"/>
            <a:r>
              <a:rPr lang="uk-UA" dirty="0"/>
              <a:t>спадковий (за звичаєм або законом) порядок наступності верховної влади;</a:t>
            </a:r>
            <a:endParaRPr lang="ru-RU" dirty="0"/>
          </a:p>
          <a:p>
            <a:pPr lvl="0"/>
            <a:r>
              <a:rPr lang="uk-UA" dirty="0"/>
              <a:t>монарх уособлює єдність нації, історичну спадкоємність традиції, представляє державу на міжнародній арені;</a:t>
            </a:r>
            <a:endParaRPr lang="ru-RU" dirty="0"/>
          </a:p>
          <a:p>
            <a:pPr lvl="0"/>
            <a:r>
              <a:rPr lang="uk-UA" dirty="0"/>
              <a:t>юридичний імунітет і незалежність монарха, які підкреслює інститут </a:t>
            </a:r>
            <a:r>
              <a:rPr lang="uk-UA" dirty="0" err="1"/>
              <a:t>контрасігнатури</a:t>
            </a:r>
            <a:r>
              <a:rPr lang="uk-UA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26775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A04F792-F1A4-4DF7-97BD-5400938DAC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099930"/>
            <a:ext cx="9603275" cy="4366415"/>
          </a:xfrm>
        </p:spPr>
        <p:txBody>
          <a:bodyPr/>
          <a:lstStyle/>
          <a:p>
            <a:r>
              <a:rPr lang="uk-UA" dirty="0"/>
              <a:t>У багатьох випадках держави, що традиційно вважаються монархічними, не задовольняють перерахованим ознаками. Більш того, в деяких випадках важко провести межу між монархією і республікою. Такі виборні монархії, як Рим періоду принципату і Річ Посполита зберігали республіканські інститути. Імператор, спочатку, - республіканська надзвичайна магістратура, а сама назва Річ Посполита дослівно перекладається як «республіка».</a:t>
            </a:r>
            <a:endParaRPr lang="ru-RU" dirty="0"/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3942" y="3623951"/>
            <a:ext cx="2457450" cy="185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208637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08BA1C7-0DFB-4D52-994F-C55240A14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874643"/>
            <a:ext cx="9603275" cy="4591702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/>
              <a:t>Монархії</a:t>
            </a:r>
            <a:r>
              <a:rPr lang="ru-RU" dirty="0"/>
              <a:t> </a:t>
            </a:r>
            <a:r>
              <a:rPr lang="ru-RU" dirty="0" err="1"/>
              <a:t>бувають</a:t>
            </a:r>
            <a:r>
              <a:rPr lang="ru-RU" dirty="0"/>
              <a:t> </a:t>
            </a:r>
            <a:r>
              <a:rPr lang="ru-RU" i="1" dirty="0" err="1"/>
              <a:t>абсолютними</a:t>
            </a:r>
            <a:r>
              <a:rPr lang="ru-RU" i="1" dirty="0"/>
              <a:t> </a:t>
            </a:r>
            <a:r>
              <a:rPr lang="ru-RU" dirty="0"/>
              <a:t>і </a:t>
            </a:r>
            <a:r>
              <a:rPr lang="ru-RU" i="1" dirty="0" err="1"/>
              <a:t>конституційними</a:t>
            </a:r>
            <a:r>
              <a:rPr lang="ru-RU" i="1" dirty="0"/>
              <a:t>. </a:t>
            </a:r>
            <a:r>
              <a:rPr lang="ru-RU" dirty="0" err="1"/>
              <a:t>Більшість</a:t>
            </a:r>
            <a:r>
              <a:rPr lang="ru-RU" dirty="0"/>
              <a:t> з </a:t>
            </a:r>
            <a:r>
              <a:rPr lang="ru-RU" dirty="0" err="1"/>
              <a:t>існуючих</a:t>
            </a:r>
            <a:r>
              <a:rPr lang="ru-RU" dirty="0"/>
              <a:t> </a:t>
            </a:r>
            <a:r>
              <a:rPr lang="ru-RU" dirty="0" err="1"/>
              <a:t>нині</a:t>
            </a:r>
            <a:r>
              <a:rPr lang="ru-RU" dirty="0"/>
              <a:t> </a:t>
            </a:r>
            <a:r>
              <a:rPr lang="ru-RU" dirty="0" err="1"/>
              <a:t>монархій</a:t>
            </a:r>
            <a:r>
              <a:rPr lang="ru-RU" dirty="0"/>
              <a:t> є </a:t>
            </a:r>
            <a:r>
              <a:rPr lang="ru-RU" dirty="0" err="1"/>
              <a:t>конституційними</a:t>
            </a:r>
            <a:r>
              <a:rPr lang="ru-RU" dirty="0"/>
              <a:t>. Реальна </a:t>
            </a:r>
            <a:r>
              <a:rPr lang="ru-RU" dirty="0" err="1"/>
              <a:t>влада</a:t>
            </a:r>
            <a:r>
              <a:rPr lang="ru-RU" dirty="0"/>
              <a:t> в таких </a:t>
            </a:r>
            <a:r>
              <a:rPr lang="ru-RU" dirty="0" err="1"/>
              <a:t>країнах</a:t>
            </a:r>
            <a:r>
              <a:rPr lang="ru-RU" dirty="0"/>
              <a:t> </a:t>
            </a:r>
            <a:r>
              <a:rPr lang="ru-RU" dirty="0" err="1"/>
              <a:t>належить</a:t>
            </a:r>
            <a:r>
              <a:rPr lang="ru-RU" dirty="0"/>
              <a:t> парламенту (</a:t>
            </a:r>
            <a:r>
              <a:rPr lang="ru-RU" dirty="0" err="1"/>
              <a:t>законодавча</a:t>
            </a:r>
            <a:r>
              <a:rPr lang="ru-RU" dirty="0"/>
              <a:t>) і уряду (</a:t>
            </a:r>
            <a:r>
              <a:rPr lang="ru-RU" dirty="0" err="1"/>
              <a:t>виконавча</a:t>
            </a:r>
            <a:r>
              <a:rPr lang="ru-RU" dirty="0"/>
              <a:t>). Монарх </a:t>
            </a:r>
            <a:r>
              <a:rPr lang="ru-RU" dirty="0" err="1"/>
              <a:t>виконує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представницькі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, є </a:t>
            </a:r>
            <a:r>
              <a:rPr lang="ru-RU" dirty="0" err="1"/>
              <a:t>певним</a:t>
            </a:r>
            <a:r>
              <a:rPr lang="ru-RU" dirty="0"/>
              <a:t> символом </a:t>
            </a:r>
            <a:r>
              <a:rPr lang="ru-RU" dirty="0" err="1"/>
              <a:t>держави</a:t>
            </a:r>
            <a:r>
              <a:rPr lang="ru-RU" dirty="0"/>
              <a:t>. Прикладами </a:t>
            </a:r>
            <a:r>
              <a:rPr lang="ru-RU" dirty="0" err="1"/>
              <a:t>конституційних</a:t>
            </a:r>
            <a:r>
              <a:rPr lang="ru-RU" dirty="0"/>
              <a:t> </a:t>
            </a:r>
            <a:r>
              <a:rPr lang="ru-RU" dirty="0" err="1"/>
              <a:t>монархій</a:t>
            </a:r>
            <a:r>
              <a:rPr lang="ru-RU" dirty="0"/>
              <a:t> є </a:t>
            </a:r>
            <a:r>
              <a:rPr lang="ru-RU" dirty="0" err="1"/>
              <a:t>переважно</a:t>
            </a:r>
            <a:r>
              <a:rPr lang="ru-RU" dirty="0"/>
              <a:t> </a:t>
            </a:r>
            <a:r>
              <a:rPr lang="ru-RU" dirty="0" err="1"/>
              <a:t>європейські</a:t>
            </a:r>
            <a:r>
              <a:rPr lang="ru-RU" dirty="0"/>
              <a:t> та </a:t>
            </a:r>
            <a:r>
              <a:rPr lang="ru-RU" dirty="0" err="1"/>
              <a:t>подібні</a:t>
            </a:r>
            <a:r>
              <a:rPr lang="ru-RU" dirty="0"/>
              <a:t> до них за </a:t>
            </a:r>
            <a:r>
              <a:rPr lang="ru-RU" dirty="0" err="1"/>
              <a:t>устроєм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: Велика </a:t>
            </a:r>
            <a:r>
              <a:rPr lang="ru-RU" dirty="0" err="1"/>
              <a:t>Британія</a:t>
            </a:r>
            <a:r>
              <a:rPr lang="ru-RU" dirty="0"/>
              <a:t>, </a:t>
            </a:r>
            <a:r>
              <a:rPr lang="ru-RU" dirty="0" err="1"/>
              <a:t>Норвегія</a:t>
            </a:r>
            <a:r>
              <a:rPr lang="ru-RU" dirty="0"/>
              <a:t>, </a:t>
            </a:r>
            <a:r>
              <a:rPr lang="ru-RU" dirty="0" err="1"/>
              <a:t>Данія</a:t>
            </a:r>
            <a:r>
              <a:rPr lang="ru-RU" dirty="0"/>
              <a:t>, </a:t>
            </a:r>
            <a:r>
              <a:rPr lang="ru-RU" dirty="0" err="1"/>
              <a:t>Бельгія</a:t>
            </a:r>
            <a:r>
              <a:rPr lang="ru-RU" dirty="0"/>
              <a:t>, </a:t>
            </a:r>
            <a:r>
              <a:rPr lang="ru-RU" dirty="0" err="1"/>
              <a:t>Іспанія</a:t>
            </a:r>
            <a:r>
              <a:rPr lang="ru-RU" dirty="0"/>
              <a:t>, </a:t>
            </a:r>
            <a:r>
              <a:rPr lang="ru-RU" dirty="0" err="1"/>
              <a:t>Швеція</a:t>
            </a:r>
            <a:r>
              <a:rPr lang="ru-RU" dirty="0"/>
              <a:t>, Монако, </a:t>
            </a:r>
            <a:r>
              <a:rPr lang="ru-RU" dirty="0" err="1"/>
              <a:t>Ліхтенштейн</a:t>
            </a:r>
            <a:r>
              <a:rPr lang="ru-RU" dirty="0"/>
              <a:t>, Люксембург, </a:t>
            </a:r>
            <a:r>
              <a:rPr lang="ru-RU" dirty="0" err="1"/>
              <a:t>Японія</a:t>
            </a:r>
            <a:r>
              <a:rPr lang="ru-RU" dirty="0"/>
              <a:t>, Марокко. </a:t>
            </a:r>
          </a:p>
          <a:p>
            <a:r>
              <a:rPr lang="uk-UA" dirty="0"/>
              <a:t>Конституційна монархія існує в двох формах: </a:t>
            </a:r>
            <a:r>
              <a:rPr lang="uk-UA" i="1" dirty="0"/>
              <a:t>дуалістична монархія</a:t>
            </a:r>
            <a:r>
              <a:rPr lang="uk-UA" dirty="0"/>
              <a:t> (Австро-Угорська імперія 1867-1918 рр., Японія 1889-1945 рр., Німецька імперія 1871-1918 рр., Російська імперія 1906-1917 рр., в даний час існує в Марокко, Йорданії, Кувейті і, з деякими застереженнями, також в Монако і Ліхтенштейні) і </a:t>
            </a:r>
            <a:r>
              <a:rPr lang="uk-UA" i="1" dirty="0"/>
              <a:t>парламентська</a:t>
            </a:r>
            <a:r>
              <a:rPr lang="uk-UA" dirty="0"/>
              <a:t> монархія (в даний час Великобританія, Данія, Швеція).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7323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28DB9E8-86CB-4A62-9770-AC1FCE9303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7597A9C-06D1-426F-9B61-6DC99A3E3F4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50000"/>
          </a:blip>
          <a:srcRect t="375" r="-1" b="6261"/>
          <a:stretch/>
        </p:blipFill>
        <p:spPr>
          <a:xfrm>
            <a:off x="305" y="10"/>
            <a:ext cx="12191695" cy="685799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44620D9D-C767-4FC1-9926-0D375B3468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  <a:alpha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2EB95275-B987-4453-B4D1-C22DE0DE43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922644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план</a:t>
            </a:r>
            <a:endParaRPr lang="ru-RU" dirty="0"/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id="{1534B464-9315-493F-B1C9-BB2D6DB688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28404" y="2015559"/>
            <a:ext cx="8637072" cy="2620004"/>
          </a:xfrm>
        </p:spPr>
        <p:txBody>
          <a:bodyPr>
            <a:normAutofit/>
          </a:bodyPr>
          <a:lstStyle/>
          <a:p>
            <a:pPr lvl="0"/>
            <a:r>
              <a:rPr lang="uk-UA" dirty="0"/>
              <a:t>1. Держава і країна. Форми їх правління та адміністративно-територіального устрою.</a:t>
            </a:r>
            <a:endParaRPr lang="ru-RU" dirty="0"/>
          </a:p>
          <a:p>
            <a:pPr lvl="0"/>
            <a:r>
              <a:rPr lang="uk-UA" dirty="0"/>
              <a:t>2. Етапи формування політичної карти світу. Типи країн.</a:t>
            </a:r>
            <a:endParaRPr lang="ru-RU" dirty="0"/>
          </a:p>
          <a:p>
            <a:pPr lvl="0"/>
            <a:r>
              <a:rPr lang="uk-UA" dirty="0"/>
              <a:t>3. Міжнародні організації. Геополітика та геостратегія.</a:t>
            </a:r>
            <a:endParaRPr lang="ru-RU" dirty="0"/>
          </a:p>
          <a:p>
            <a:endParaRPr lang="ru-RU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F4C26172-3DE3-412D-B10B-6CDDA0CC42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18E8FCF-29A1-414C-8A45-614030087B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967AD205-74A9-416E-A9D4-1F38AD6AB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69768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13225D9-A0F1-41FC-AFD4-36E356D58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901148"/>
            <a:ext cx="9603275" cy="4565197"/>
          </a:xfrm>
        </p:spPr>
        <p:txBody>
          <a:bodyPr>
            <a:normAutofit fontScale="92500" lnSpcReduction="20000"/>
          </a:bodyPr>
          <a:lstStyle/>
          <a:p>
            <a:r>
              <a:rPr lang="uk-UA" i="1" dirty="0"/>
              <a:t>Парламентарна монархія</a:t>
            </a:r>
            <a:r>
              <a:rPr lang="uk-UA" dirty="0"/>
              <a:t> – вид конституційної монархії, в якій монарх не має владу і виконує переважно представницьку функцію. При парламентській монархії уряд відповідальний перед парламентом, який має більшу владу, ніж інші органи держави (хоча в різних країнах це може змінюватися). Повноваження монарха обмежені конституцією, а основні важелі влади зосереджені в руках парламентів та урядів. У більшості парламентських монархій глава держави має тільки представницькі функції й лише частково – виконавчі. </a:t>
            </a:r>
            <a:endParaRPr lang="ru-RU" dirty="0"/>
          </a:p>
          <a:p>
            <a:r>
              <a:rPr lang="uk-UA" i="1" dirty="0"/>
              <a:t>Дуалістична монархія</a:t>
            </a:r>
            <a:r>
              <a:rPr lang="uk-UA" dirty="0"/>
              <a:t> (лат. </a:t>
            </a:r>
            <a:r>
              <a:rPr lang="uk-UA" dirty="0" err="1"/>
              <a:t>Dualis</a:t>
            </a:r>
            <a:r>
              <a:rPr lang="uk-UA" dirty="0"/>
              <a:t> - двоїстий) – вид конституційної монархії, в якій влада монарха обмежена конституцією і парламентом у законодавчій області, але в заданих ними рамках монарх має повне право вільно вирішувати прийняття рішень (в даний час Марокко, Йорданія, Кувейт). Монарх має право призначати уряд. Тобто монарх має тільки виконавчу владу й лише частково законодавчу.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52368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683FC84-2FDF-4E45-B490-96994FECB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821635"/>
            <a:ext cx="9603275" cy="4644710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За </a:t>
            </a:r>
            <a:r>
              <a:rPr lang="ru-RU" dirty="0" err="1"/>
              <a:t>абсолютної</a:t>
            </a:r>
            <a:r>
              <a:rPr lang="ru-RU" dirty="0"/>
              <a:t> </a:t>
            </a:r>
            <a:r>
              <a:rPr lang="ru-RU" dirty="0" err="1"/>
              <a:t>монархії</a:t>
            </a:r>
            <a:r>
              <a:rPr lang="ru-RU" dirty="0"/>
              <a:t> </a:t>
            </a:r>
            <a:r>
              <a:rPr lang="ru-RU" dirty="0" err="1"/>
              <a:t>влада</a:t>
            </a:r>
            <a:r>
              <a:rPr lang="ru-RU" dirty="0"/>
              <a:t> монарха практично </a:t>
            </a:r>
            <a:r>
              <a:rPr lang="ru-RU" dirty="0" err="1"/>
              <a:t>нічим</a:t>
            </a:r>
            <a:r>
              <a:rPr lang="ru-RU" dirty="0"/>
              <a:t> не </a:t>
            </a:r>
            <a:r>
              <a:rPr lang="ru-RU" dirty="0" err="1"/>
              <a:t>обмежена</a:t>
            </a:r>
            <a:r>
              <a:rPr lang="ru-RU" dirty="0"/>
              <a:t>. У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країнах</a:t>
            </a:r>
            <a:r>
              <a:rPr lang="ru-RU" dirty="0"/>
              <a:t> уряди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</a:t>
            </a:r>
            <a:r>
              <a:rPr lang="ru-RU" dirty="0" err="1"/>
              <a:t>відповідальні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перед монархом як главою </a:t>
            </a:r>
            <a:r>
              <a:rPr lang="ru-RU" dirty="0" err="1"/>
              <a:t>держави</a:t>
            </a:r>
            <a:r>
              <a:rPr lang="ru-RU" dirty="0"/>
              <a:t>. Монарх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радитися</a:t>
            </a:r>
            <a:r>
              <a:rPr lang="ru-RU" dirty="0"/>
              <a:t> з ким </a:t>
            </a:r>
            <a:r>
              <a:rPr lang="ru-RU" dirty="0" err="1"/>
              <a:t>завгодно</a:t>
            </a:r>
            <a:r>
              <a:rPr lang="ru-RU" dirty="0"/>
              <a:t>, але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приймає</a:t>
            </a:r>
            <a:r>
              <a:rPr lang="ru-RU" dirty="0"/>
              <a:t> </a:t>
            </a:r>
            <a:r>
              <a:rPr lang="ru-RU" dirty="0" err="1"/>
              <a:t>одноосібно</a:t>
            </a:r>
            <a:r>
              <a:rPr lang="ru-RU" dirty="0"/>
              <a:t>. Парламенту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взагалі</a:t>
            </a:r>
            <a:r>
              <a:rPr lang="ru-RU" dirty="0"/>
              <a:t> </a:t>
            </a:r>
            <a:r>
              <a:rPr lang="ru-RU" dirty="0" err="1"/>
              <a:t>немає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ж </a:t>
            </a:r>
            <a:r>
              <a:rPr lang="ru-RU" dirty="0" err="1"/>
              <a:t>він</a:t>
            </a:r>
            <a:r>
              <a:rPr lang="ru-RU" dirty="0"/>
              <a:t> є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дорадчим</a:t>
            </a:r>
            <a:r>
              <a:rPr lang="ru-RU" dirty="0"/>
              <a:t> органом. До таких держав належать </a:t>
            </a:r>
            <a:r>
              <a:rPr lang="ru-RU" dirty="0" err="1"/>
              <a:t>Саудівська</a:t>
            </a:r>
            <a:r>
              <a:rPr lang="ru-RU" dirty="0"/>
              <a:t> </a:t>
            </a:r>
            <a:r>
              <a:rPr lang="ru-RU" dirty="0" err="1"/>
              <a:t>Аравія</a:t>
            </a:r>
            <a:r>
              <a:rPr lang="ru-RU" dirty="0"/>
              <a:t>, Бахрейн, </a:t>
            </a:r>
            <a:r>
              <a:rPr lang="uk-UA" dirty="0"/>
              <a:t>Катар, </a:t>
            </a:r>
            <a:r>
              <a:rPr lang="ru-RU" dirty="0"/>
              <a:t>Оман, </a:t>
            </a:r>
            <a:r>
              <a:rPr lang="ru-RU" dirty="0" err="1"/>
              <a:t>Об'єднані</a:t>
            </a:r>
            <a:r>
              <a:rPr lang="ru-RU" dirty="0"/>
              <a:t> </a:t>
            </a:r>
            <a:r>
              <a:rPr lang="ru-RU" dirty="0" err="1"/>
              <a:t>Арабські</a:t>
            </a:r>
            <a:r>
              <a:rPr lang="ru-RU" dirty="0"/>
              <a:t> </a:t>
            </a:r>
            <a:r>
              <a:rPr lang="ru-RU" dirty="0" err="1"/>
              <a:t>Емірати</a:t>
            </a:r>
            <a:r>
              <a:rPr lang="ru-RU" dirty="0"/>
              <a:t> (ОАЕ), Бруней та </a:t>
            </a:r>
            <a:r>
              <a:rPr lang="ru-RU" dirty="0" err="1"/>
              <a:t>ін</a:t>
            </a:r>
            <a:r>
              <a:rPr lang="ru-RU" dirty="0"/>
              <a:t>. </a:t>
            </a:r>
            <a:r>
              <a:rPr lang="uk-UA" dirty="0"/>
              <a:t>Існують світські й теократичні абсолютні монархії, в останній глава держави одночасно є релігійним главою.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папська</a:t>
            </a:r>
            <a:r>
              <a:rPr lang="ru-RU" dirty="0"/>
              <a:t> держава Ватикан, яка </a:t>
            </a:r>
            <a:r>
              <a:rPr lang="ru-RU" dirty="0" err="1"/>
              <a:t>займає</a:t>
            </a:r>
            <a:r>
              <a:rPr lang="ru-RU" dirty="0"/>
              <a:t> один квартал (44 га) в </a:t>
            </a:r>
            <a:r>
              <a:rPr lang="ru-RU" dirty="0" err="1"/>
              <a:t>центрі</a:t>
            </a:r>
            <a:r>
              <a:rPr lang="ru-RU" dirty="0"/>
              <a:t>  Риму. Тут монарх є главою церкви, а </a:t>
            </a:r>
            <a:r>
              <a:rPr lang="ru-RU" dirty="0" err="1"/>
              <a:t>політична</a:t>
            </a:r>
            <a:r>
              <a:rPr lang="ru-RU" dirty="0"/>
              <a:t> </a:t>
            </a:r>
            <a:r>
              <a:rPr lang="ru-RU" dirty="0" err="1"/>
              <a:t>влада</a:t>
            </a:r>
            <a:r>
              <a:rPr lang="ru-RU" dirty="0"/>
              <a:t> </a:t>
            </a:r>
            <a:r>
              <a:rPr lang="ru-RU" dirty="0" err="1"/>
              <a:t>належить</a:t>
            </a:r>
            <a:r>
              <a:rPr lang="ru-RU" dirty="0"/>
              <a:t> </a:t>
            </a:r>
            <a:r>
              <a:rPr lang="ru-RU" dirty="0" err="1"/>
              <a:t>духівництву</a:t>
            </a:r>
            <a:r>
              <a:rPr lang="ru-RU" dirty="0"/>
              <a:t>. </a:t>
            </a:r>
            <a:r>
              <a:rPr lang="uk-UA" dirty="0"/>
              <a:t>Крім Ватикану, теократичними монархіями є також Саудівська Аравія, Бруней-Даруссалам, натомість Катар, Оман – світські абсолютні монархії.</a:t>
            </a:r>
            <a:endParaRPr lang="ru-RU" dirty="0"/>
          </a:p>
          <a:p>
            <a:r>
              <a:rPr lang="ru-RU" dirty="0"/>
              <a:t>У </a:t>
            </a:r>
            <a:r>
              <a:rPr lang="ru-RU" dirty="0" err="1"/>
              <a:t>світі</a:t>
            </a:r>
            <a:r>
              <a:rPr lang="ru-RU" dirty="0"/>
              <a:t> </a:t>
            </a:r>
            <a:r>
              <a:rPr lang="ru-RU" dirty="0" err="1"/>
              <a:t>нині</a:t>
            </a:r>
            <a:r>
              <a:rPr lang="ru-RU" dirty="0"/>
              <a:t> </a:t>
            </a:r>
            <a:r>
              <a:rPr lang="ru-RU" dirty="0" err="1"/>
              <a:t>нараховується</a:t>
            </a:r>
            <a:r>
              <a:rPr lang="ru-RU" dirty="0"/>
              <a:t> </a:t>
            </a:r>
            <a:r>
              <a:rPr lang="ru-RU" dirty="0" err="1"/>
              <a:t>понад</a:t>
            </a:r>
            <a:r>
              <a:rPr lang="ru-RU" dirty="0"/>
              <a:t> 30 </a:t>
            </a:r>
            <a:r>
              <a:rPr lang="ru-RU" dirty="0" err="1"/>
              <a:t>монархій</a:t>
            </a:r>
            <a:r>
              <a:rPr lang="ru-RU" dirty="0"/>
              <a:t>. </a:t>
            </a:r>
            <a:r>
              <a:rPr lang="ru-RU" dirty="0" err="1"/>
              <a:t>Найбільше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в </a:t>
            </a:r>
            <a:r>
              <a:rPr lang="ru-RU" dirty="0" err="1"/>
              <a:t>Азії</a:t>
            </a:r>
            <a:r>
              <a:rPr lang="ru-RU" dirty="0"/>
              <a:t> і </a:t>
            </a:r>
            <a:r>
              <a:rPr lang="ru-RU" dirty="0" err="1"/>
              <a:t>Європі</a:t>
            </a:r>
            <a:r>
              <a:rPr lang="ru-RU" dirty="0"/>
              <a:t>, три в </a:t>
            </a:r>
            <a:r>
              <a:rPr lang="ru-RU" dirty="0" err="1"/>
              <a:t>Африці</a:t>
            </a:r>
            <a:r>
              <a:rPr lang="ru-RU" dirty="0"/>
              <a:t> і одна в </a:t>
            </a:r>
            <a:r>
              <a:rPr lang="ru-RU" dirty="0" err="1"/>
              <a:t>Океанії</a:t>
            </a:r>
            <a:r>
              <a:rPr lang="ru-RU" dirty="0"/>
              <a:t>. </a:t>
            </a:r>
            <a:r>
              <a:rPr lang="ru-RU" dirty="0" err="1"/>
              <a:t>Серед</a:t>
            </a:r>
            <a:r>
              <a:rPr lang="ru-RU" dirty="0"/>
              <a:t> них є </a:t>
            </a:r>
            <a:r>
              <a:rPr lang="ru-RU" dirty="0" err="1"/>
              <a:t>імперія</a:t>
            </a:r>
            <a:r>
              <a:rPr lang="ru-RU" dirty="0"/>
              <a:t> (</a:t>
            </a:r>
            <a:r>
              <a:rPr lang="ru-RU" dirty="0" err="1"/>
              <a:t>Японія</a:t>
            </a:r>
            <a:r>
              <a:rPr lang="ru-RU" dirty="0"/>
              <a:t>), </a:t>
            </a:r>
            <a:r>
              <a:rPr lang="ru-RU" dirty="0" err="1"/>
              <a:t>королівства</a:t>
            </a:r>
            <a:r>
              <a:rPr lang="ru-RU" dirty="0"/>
              <a:t> (Велика </a:t>
            </a:r>
            <a:r>
              <a:rPr lang="ru-RU" dirty="0" err="1"/>
              <a:t>Британія</a:t>
            </a:r>
            <a:r>
              <a:rPr lang="ru-RU" dirty="0"/>
              <a:t>, </a:t>
            </a:r>
            <a:r>
              <a:rPr lang="ru-RU" dirty="0" err="1"/>
              <a:t>Швеція</a:t>
            </a:r>
            <a:r>
              <a:rPr lang="ru-RU" dirty="0"/>
              <a:t>, </a:t>
            </a:r>
            <a:r>
              <a:rPr lang="ru-RU" dirty="0" err="1"/>
              <a:t>Бельгія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.), </a:t>
            </a:r>
            <a:r>
              <a:rPr lang="ru-RU" dirty="0" err="1"/>
              <a:t>князівства</a:t>
            </a:r>
            <a:r>
              <a:rPr lang="ru-RU" dirty="0"/>
              <a:t> (Андорра, </a:t>
            </a:r>
            <a:r>
              <a:rPr lang="ru-RU" dirty="0" err="1"/>
              <a:t>Ліхтенштейн</a:t>
            </a:r>
            <a:r>
              <a:rPr lang="ru-RU" dirty="0"/>
              <a:t>, Монако), герцогство (Люксембург), </a:t>
            </a:r>
            <a:r>
              <a:rPr lang="ru-RU" dirty="0" err="1"/>
              <a:t>султанати</a:t>
            </a:r>
            <a:r>
              <a:rPr lang="ru-RU" dirty="0"/>
              <a:t> (Бруней, </a:t>
            </a:r>
            <a:r>
              <a:rPr lang="ru-RU" dirty="0" err="1"/>
              <a:t>Малайзія</a:t>
            </a:r>
            <a:r>
              <a:rPr lang="ru-RU" dirty="0"/>
              <a:t>, Оман та </a:t>
            </a:r>
            <a:r>
              <a:rPr lang="ru-RU" dirty="0" err="1"/>
              <a:t>ін</a:t>
            </a:r>
            <a:r>
              <a:rPr lang="ru-RU" dirty="0"/>
              <a:t>.), </a:t>
            </a:r>
            <a:r>
              <a:rPr lang="ru-RU" dirty="0" err="1"/>
              <a:t>емірати</a:t>
            </a:r>
            <a:r>
              <a:rPr lang="ru-RU" dirty="0"/>
              <a:t> (Бахрейн, Катар, ОАЕ).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25652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65ABACD-9EE5-4427-B5F6-0B56CC3CBC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808383"/>
            <a:ext cx="9603275" cy="4657962"/>
          </a:xfrm>
        </p:spPr>
        <p:txBody>
          <a:bodyPr>
            <a:normAutofit fontScale="70000" lnSpcReduction="20000"/>
          </a:bodyPr>
          <a:lstStyle/>
          <a:p>
            <a:r>
              <a:rPr lang="ru-RU" b="1" i="1" dirty="0" err="1"/>
              <a:t>Республіка</a:t>
            </a:r>
            <a:r>
              <a:rPr lang="uk-UA" b="1" i="1" dirty="0"/>
              <a:t> – </a:t>
            </a:r>
            <a:r>
              <a:rPr lang="ru-RU" i="1" dirty="0" err="1"/>
              <a:t>це</a:t>
            </a:r>
            <a:r>
              <a:rPr lang="ru-RU" i="1" dirty="0"/>
              <a:t> форма державного </a:t>
            </a:r>
            <a:r>
              <a:rPr lang="ru-RU" i="1" dirty="0" err="1"/>
              <a:t>правління</a:t>
            </a:r>
            <a:r>
              <a:rPr lang="ru-RU" i="1" dirty="0"/>
              <a:t>, за </a:t>
            </a:r>
            <a:r>
              <a:rPr lang="ru-RU" i="1" dirty="0" err="1"/>
              <a:t>якої</a:t>
            </a:r>
            <a:r>
              <a:rPr lang="ru-RU" i="1" dirty="0"/>
              <a:t> </a:t>
            </a:r>
            <a:r>
              <a:rPr lang="ru-RU" i="1" dirty="0" err="1"/>
              <a:t>всі</a:t>
            </a:r>
            <a:r>
              <a:rPr lang="ru-RU" i="1" dirty="0"/>
              <a:t> </a:t>
            </a:r>
            <a:r>
              <a:rPr lang="ru-RU" i="1" dirty="0" err="1"/>
              <a:t>вищі</a:t>
            </a:r>
            <a:r>
              <a:rPr lang="ru-RU" i="1" dirty="0"/>
              <a:t> </a:t>
            </a:r>
            <a:r>
              <a:rPr lang="ru-RU" i="1" dirty="0" err="1"/>
              <a:t>органи</a:t>
            </a:r>
            <a:r>
              <a:rPr lang="ru-RU" i="1" dirty="0"/>
              <a:t> </a:t>
            </a:r>
            <a:r>
              <a:rPr lang="ru-RU" i="1" dirty="0" err="1"/>
              <a:t>влади</a:t>
            </a:r>
            <a:r>
              <a:rPr lang="ru-RU" i="1" dirty="0"/>
              <a:t>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обираються</a:t>
            </a:r>
            <a:r>
              <a:rPr lang="ru-RU" i="1" dirty="0"/>
              <a:t> народом, 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формуються</a:t>
            </a:r>
            <a:r>
              <a:rPr lang="ru-RU" i="1" dirty="0"/>
              <a:t> парламентом, </a:t>
            </a:r>
            <a:r>
              <a:rPr lang="ru-RU" i="1" dirty="0" err="1"/>
              <a:t>який</a:t>
            </a:r>
            <a:r>
              <a:rPr lang="ru-RU" i="1" dirty="0"/>
              <a:t> </a:t>
            </a:r>
            <a:r>
              <a:rPr lang="ru-RU" i="1" dirty="0" err="1"/>
              <a:t>обирається</a:t>
            </a:r>
            <a:r>
              <a:rPr lang="ru-RU" i="1" dirty="0"/>
              <a:t> народом. </a:t>
            </a:r>
            <a:r>
              <a:rPr lang="ru-RU" dirty="0" err="1"/>
              <a:t>Нині</a:t>
            </a:r>
            <a:r>
              <a:rPr lang="ru-RU" dirty="0"/>
              <a:t> у </a:t>
            </a:r>
            <a:r>
              <a:rPr lang="ru-RU" dirty="0" err="1"/>
              <a:t>світі</a:t>
            </a:r>
            <a:r>
              <a:rPr lang="ru-RU" dirty="0"/>
              <a:t> </a:t>
            </a:r>
            <a:r>
              <a:rPr lang="ru-RU" dirty="0" err="1"/>
              <a:t>переважають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з </a:t>
            </a:r>
            <a:r>
              <a:rPr lang="ru-RU" dirty="0" err="1"/>
              <a:t>республіканською</a:t>
            </a:r>
            <a:r>
              <a:rPr lang="ru-RU" dirty="0"/>
              <a:t> формою </a:t>
            </a:r>
            <a:r>
              <a:rPr lang="ru-RU" dirty="0" err="1"/>
              <a:t>правління</a:t>
            </a:r>
            <a:r>
              <a:rPr lang="ru-RU" dirty="0"/>
              <a:t>. </a:t>
            </a:r>
            <a:r>
              <a:rPr lang="uk-UA" dirty="0"/>
              <a:t>Ї</a:t>
            </a:r>
            <a:r>
              <a:rPr lang="ru-RU" dirty="0"/>
              <a:t>х </a:t>
            </a:r>
            <a:r>
              <a:rPr lang="ru-RU" dirty="0" err="1"/>
              <a:t>понад</a:t>
            </a:r>
            <a:r>
              <a:rPr lang="ru-RU" dirty="0"/>
              <a:t> 140. </a:t>
            </a:r>
            <a:r>
              <a:rPr lang="ru-RU" dirty="0" err="1"/>
              <a:t>Республіканська</a:t>
            </a:r>
            <a:r>
              <a:rPr lang="ru-RU" dirty="0"/>
              <a:t> форма </a:t>
            </a:r>
            <a:r>
              <a:rPr lang="ru-RU" dirty="0" err="1"/>
              <a:t>правління</a:t>
            </a:r>
            <a:r>
              <a:rPr lang="ru-RU" dirty="0"/>
              <a:t> </a:t>
            </a:r>
            <a:r>
              <a:rPr lang="ru-RU" dirty="0" err="1"/>
              <a:t>виникла</a:t>
            </a:r>
            <a:r>
              <a:rPr lang="ru-RU" dirty="0"/>
              <a:t> </a:t>
            </a:r>
            <a:r>
              <a:rPr lang="ru-RU" dirty="0" err="1"/>
              <a:t>дуже</a:t>
            </a:r>
            <a:r>
              <a:rPr lang="ru-RU" dirty="0"/>
              <a:t> давно. Так, </a:t>
            </a:r>
            <a:r>
              <a:rPr lang="ru-RU" dirty="0" err="1"/>
              <a:t>Афінська</a:t>
            </a:r>
            <a:r>
              <a:rPr lang="ru-RU" dirty="0"/>
              <a:t> демократична </a:t>
            </a:r>
            <a:r>
              <a:rPr lang="ru-RU" dirty="0" err="1"/>
              <a:t>республіка</a:t>
            </a:r>
            <a:r>
              <a:rPr lang="ru-RU" dirty="0"/>
              <a:t> </a:t>
            </a:r>
            <a:r>
              <a:rPr lang="ru-RU" dirty="0" err="1"/>
              <a:t>існувала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в V</a:t>
            </a:r>
            <a:r>
              <a:rPr lang="uk-UA" dirty="0"/>
              <a:t>–</a:t>
            </a:r>
            <a:r>
              <a:rPr lang="ru-RU" dirty="0"/>
              <a:t>IV ст. до н. е., </a:t>
            </a:r>
            <a:r>
              <a:rPr lang="ru-RU" dirty="0" err="1"/>
              <a:t>Римська</a:t>
            </a:r>
            <a:r>
              <a:rPr lang="ru-RU" dirty="0"/>
              <a:t> аристократична </a:t>
            </a:r>
            <a:r>
              <a:rPr lang="ru-RU" dirty="0" err="1"/>
              <a:t>республіка</a:t>
            </a:r>
            <a:r>
              <a:rPr lang="ru-RU" dirty="0"/>
              <a:t> в V</a:t>
            </a:r>
            <a:r>
              <a:rPr lang="uk-UA" dirty="0"/>
              <a:t>–</a:t>
            </a:r>
            <a:r>
              <a:rPr lang="ru-RU" dirty="0"/>
              <a:t>II ст. до н. є. </a:t>
            </a:r>
          </a:p>
          <a:p>
            <a:r>
              <a:rPr lang="uk-UA" u="sng" dirty="0"/>
              <a:t>Ознаки сучасної республіки</a:t>
            </a:r>
            <a:r>
              <a:rPr lang="uk-UA" dirty="0"/>
              <a:t>:</a:t>
            </a:r>
            <a:endParaRPr lang="ru-RU" dirty="0"/>
          </a:p>
          <a:p>
            <a:pPr lvl="0"/>
            <a:r>
              <a:rPr lang="uk-UA" dirty="0"/>
              <a:t>Існування одноосібного глави держави – президента, парламенту і кабінету міністрів. Парламент представляє законодавчу владу. Завдання президента – очолювати виконавчу владу, але це характерно не для всіх типів республік;</a:t>
            </a:r>
            <a:endParaRPr lang="ru-RU" dirty="0"/>
          </a:p>
          <a:p>
            <a:pPr lvl="0"/>
            <a:r>
              <a:rPr lang="uk-UA" dirty="0"/>
              <a:t>Виборність на певний термін глави держави, парламенту і ряду інших верховних органів державної влади. Всі виборні органи і посади повинні обиратися на певний термін;</a:t>
            </a:r>
            <a:endParaRPr lang="ru-RU" dirty="0"/>
          </a:p>
          <a:p>
            <a:pPr lvl="0"/>
            <a:r>
              <a:rPr lang="uk-UA" dirty="0"/>
              <a:t>Юридична відповідальність глави держави. Наприклад, згідно з Конституцією Російської Федерації, у парламенту є право відмови від посади президента за тяжкі злочини проти держави;</a:t>
            </a:r>
            <a:endParaRPr lang="ru-RU" dirty="0"/>
          </a:p>
          <a:p>
            <a:pPr lvl="0"/>
            <a:r>
              <a:rPr lang="uk-UA" dirty="0"/>
              <a:t>У випадках, передбачених конституцією, правом виступу від імені держави має президент;</a:t>
            </a:r>
            <a:endParaRPr lang="ru-RU" dirty="0"/>
          </a:p>
          <a:p>
            <a:pPr lvl="0"/>
            <a:r>
              <a:rPr lang="uk-UA" dirty="0"/>
              <a:t>Вища державна влада заснована на принципі поділу влади, чіткому розмежуванні повноважень (характерно не для всіх республік).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47175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9508407-6841-475C-9B55-1109507B06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954157"/>
            <a:ext cx="9603275" cy="4512188"/>
          </a:xfrm>
        </p:spPr>
        <p:txBody>
          <a:bodyPr/>
          <a:lstStyle/>
          <a:p>
            <a:r>
              <a:rPr lang="ru-RU" dirty="0"/>
              <a:t>За </a:t>
            </a:r>
            <a:r>
              <a:rPr lang="ru-RU" dirty="0" err="1"/>
              <a:t>республіканського</a:t>
            </a:r>
            <a:r>
              <a:rPr lang="ru-RU" dirty="0"/>
              <a:t> ладу </a:t>
            </a:r>
            <a:r>
              <a:rPr lang="ru-RU" dirty="0" err="1"/>
              <a:t>законодавча</a:t>
            </a:r>
            <a:r>
              <a:rPr lang="ru-RU" dirty="0"/>
              <a:t> </a:t>
            </a:r>
            <a:r>
              <a:rPr lang="ru-RU" dirty="0" err="1"/>
              <a:t>влада</a:t>
            </a:r>
            <a:r>
              <a:rPr lang="ru-RU" dirty="0"/>
              <a:t> </a:t>
            </a:r>
            <a:r>
              <a:rPr lang="ru-RU" dirty="0" err="1"/>
              <a:t>належить</a:t>
            </a:r>
            <a:r>
              <a:rPr lang="ru-RU" dirty="0"/>
              <a:t> парламенту, </a:t>
            </a:r>
            <a:r>
              <a:rPr lang="ru-RU" dirty="0" err="1"/>
              <a:t>виконавча</a:t>
            </a:r>
            <a:r>
              <a:rPr lang="uk-UA" dirty="0"/>
              <a:t> – </a:t>
            </a:r>
            <a:r>
              <a:rPr lang="ru-RU" dirty="0"/>
              <a:t>уряду. </a:t>
            </a:r>
            <a:r>
              <a:rPr lang="ru-RU" dirty="0" err="1"/>
              <a:t>Розрізняють</a:t>
            </a:r>
            <a:r>
              <a:rPr lang="ru-RU" dirty="0"/>
              <a:t> </a:t>
            </a:r>
            <a:r>
              <a:rPr lang="ru-RU" i="1" dirty="0" err="1"/>
              <a:t>президентські</a:t>
            </a:r>
            <a:r>
              <a:rPr lang="ru-RU" i="1" dirty="0"/>
              <a:t> </a:t>
            </a:r>
            <a:r>
              <a:rPr lang="ru-RU" dirty="0"/>
              <a:t>й </a:t>
            </a:r>
            <a:r>
              <a:rPr lang="ru-RU" i="1" dirty="0" err="1"/>
              <a:t>парламентські</a:t>
            </a:r>
            <a:r>
              <a:rPr lang="ru-RU" i="1" dirty="0"/>
              <a:t> </a:t>
            </a:r>
            <a:r>
              <a:rPr lang="ru-RU" dirty="0" err="1"/>
              <a:t>республіки</a:t>
            </a:r>
            <a:r>
              <a:rPr lang="ru-RU" dirty="0"/>
              <a:t>. </a:t>
            </a:r>
          </a:p>
          <a:p>
            <a:r>
              <a:rPr lang="ru-RU" dirty="0"/>
              <a:t>У</a:t>
            </a:r>
            <a:r>
              <a:rPr lang="ru-RU" b="1" dirty="0"/>
              <a:t> </a:t>
            </a:r>
            <a:r>
              <a:rPr lang="ru-RU" dirty="0"/>
              <a:t>перших президент </a:t>
            </a:r>
            <a:r>
              <a:rPr lang="ru-RU" dirty="0" err="1"/>
              <a:t>очолює</a:t>
            </a:r>
            <a:r>
              <a:rPr lang="ru-RU" dirty="0"/>
              <a:t> уряд і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доволі</a:t>
            </a:r>
            <a:r>
              <a:rPr lang="ru-RU" dirty="0"/>
              <a:t> </a:t>
            </a:r>
            <a:r>
              <a:rPr lang="ru-RU" dirty="0" err="1"/>
              <a:t>значні</a:t>
            </a:r>
            <a:r>
              <a:rPr lang="ru-RU" dirty="0"/>
              <a:t> </a:t>
            </a:r>
            <a:r>
              <a:rPr lang="ru-RU" dirty="0" err="1"/>
              <a:t>повноваження</a:t>
            </a:r>
            <a:r>
              <a:rPr lang="ru-RU" dirty="0"/>
              <a:t> (США, </a:t>
            </a:r>
            <a:r>
              <a:rPr lang="ru-RU" dirty="0" err="1"/>
              <a:t>деякі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 </a:t>
            </a:r>
            <a:r>
              <a:rPr lang="ru-RU" dirty="0" err="1"/>
              <a:t>Латинської</a:t>
            </a:r>
            <a:r>
              <a:rPr lang="ru-RU" dirty="0"/>
              <a:t> Америки, </a:t>
            </a:r>
            <a:r>
              <a:rPr lang="ru-RU" dirty="0" err="1"/>
              <a:t>які</a:t>
            </a:r>
            <a:r>
              <a:rPr lang="ru-RU" dirty="0"/>
              <a:t> взяли </a:t>
            </a:r>
            <a:r>
              <a:rPr lang="ru-RU" dirty="0" err="1"/>
              <a:t>собі</a:t>
            </a:r>
            <a:r>
              <a:rPr lang="ru-RU" dirty="0"/>
              <a:t> за </a:t>
            </a:r>
            <a:r>
              <a:rPr lang="ru-RU" dirty="0" err="1"/>
              <a:t>взірець</a:t>
            </a:r>
            <a:r>
              <a:rPr lang="ru-RU" dirty="0"/>
              <a:t> форму </a:t>
            </a:r>
            <a:r>
              <a:rPr lang="ru-RU" dirty="0" err="1"/>
              <a:t>правління</a:t>
            </a:r>
            <a:r>
              <a:rPr lang="ru-RU" dirty="0"/>
              <a:t> США). У </a:t>
            </a:r>
            <a:r>
              <a:rPr lang="ru-RU" dirty="0" err="1"/>
              <a:t>парламентських</a:t>
            </a:r>
            <a:r>
              <a:rPr lang="ru-RU" dirty="0"/>
              <a:t> </a:t>
            </a:r>
            <a:r>
              <a:rPr lang="ru-RU" dirty="0" err="1"/>
              <a:t>республіках</a:t>
            </a:r>
            <a:r>
              <a:rPr lang="ru-RU" dirty="0"/>
              <a:t> роль президента </a:t>
            </a:r>
            <a:r>
              <a:rPr lang="ru-RU" dirty="0" err="1"/>
              <a:t>менша</a:t>
            </a:r>
            <a:r>
              <a:rPr lang="ru-RU" dirty="0"/>
              <a:t>. Уряд тут </a:t>
            </a:r>
            <a:r>
              <a:rPr lang="ru-RU" dirty="0" err="1"/>
              <a:t>очолює</a:t>
            </a:r>
            <a:r>
              <a:rPr lang="ru-RU" dirty="0"/>
              <a:t> </a:t>
            </a:r>
            <a:r>
              <a:rPr lang="ru-RU" dirty="0" err="1"/>
              <a:t>прем'єр-міністр</a:t>
            </a:r>
            <a:r>
              <a:rPr lang="ru-RU" dirty="0"/>
              <a:t> (</a:t>
            </a:r>
            <a:r>
              <a:rPr lang="ru-RU" dirty="0" err="1"/>
              <a:t>Індія</a:t>
            </a:r>
            <a:r>
              <a:rPr lang="ru-RU" dirty="0"/>
              <a:t>, </a:t>
            </a:r>
            <a:r>
              <a:rPr lang="ru-RU" dirty="0" err="1"/>
              <a:t>Німеччина</a:t>
            </a:r>
            <a:r>
              <a:rPr lang="ru-RU" dirty="0"/>
              <a:t>, </a:t>
            </a:r>
            <a:r>
              <a:rPr lang="ru-RU" dirty="0" err="1"/>
              <a:t>Італія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.). </a:t>
            </a:r>
            <a:r>
              <a:rPr lang="ru-RU" dirty="0" err="1"/>
              <a:t>Суто</a:t>
            </a:r>
            <a:r>
              <a:rPr lang="ru-RU" dirty="0"/>
              <a:t> </a:t>
            </a:r>
            <a:r>
              <a:rPr lang="ru-RU" dirty="0" err="1"/>
              <a:t>парламентськими</a:t>
            </a:r>
            <a:r>
              <a:rPr lang="ru-RU" dirty="0"/>
              <a:t> </a:t>
            </a:r>
            <a:r>
              <a:rPr lang="ru-RU" dirty="0" err="1"/>
              <a:t>республіками</a:t>
            </a:r>
            <a:r>
              <a:rPr lang="ru-RU" dirty="0"/>
              <a:t>, де президента </a:t>
            </a:r>
            <a:r>
              <a:rPr lang="ru-RU" dirty="0" err="1"/>
              <a:t>немає</a:t>
            </a:r>
            <a:r>
              <a:rPr lang="ru-RU" dirty="0"/>
              <a:t> </a:t>
            </a:r>
            <a:r>
              <a:rPr lang="ru-RU" dirty="0" err="1"/>
              <a:t>взагалі</a:t>
            </a:r>
            <a:r>
              <a:rPr lang="ru-RU" dirty="0"/>
              <a:t>,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назвати</a:t>
            </a:r>
            <a:r>
              <a:rPr lang="ru-RU" dirty="0"/>
              <a:t> Канаду та </a:t>
            </a:r>
            <a:r>
              <a:rPr lang="ru-RU" dirty="0" err="1"/>
              <a:t>Австралію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23790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35D0944-76A9-4EC4-AE5A-6D5B3606A3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2" y="1045335"/>
            <a:ext cx="9603275" cy="4520578"/>
          </a:xfrm>
        </p:spPr>
        <p:txBody>
          <a:bodyPr>
            <a:normAutofit/>
          </a:bodyPr>
          <a:lstStyle/>
          <a:p>
            <a:r>
              <a:rPr lang="uk-UA" i="1" dirty="0"/>
              <a:t>Президентська республіка</a:t>
            </a:r>
            <a:r>
              <a:rPr lang="uk-UA" dirty="0"/>
              <a:t>. Основні владні повноваження зосереджені в руках президента, який виступає главою держави, уряду, керує внутрішньою й зовнішньою політикою та є верховним головнокомандувачем. Він обирається безпосередньо народом і особисто призначає членів уряду (іноді зі схваленням парламенту), який перед ним звітує. Президентська форма правління передбачає чітке розмежування законодавчої й виконавчої влади, їх значну самостійність. Відносини між парламентом і президентом ґрунтуються на системі стримувань та </a:t>
            </a:r>
            <a:r>
              <a:rPr lang="uk-UA" dirty="0" err="1"/>
              <a:t>противаг</a:t>
            </a:r>
            <a:r>
              <a:rPr lang="uk-UA" dirty="0"/>
              <a:t>. Так, парламент може обмежувати діяльність президента за допомогою прийняття законів та бюджету країни, тоді як президент може скористатися правом вето на рішення парламенту.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56574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C982D35-6949-4979-B927-32048E180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662609"/>
            <a:ext cx="9603275" cy="4803736"/>
          </a:xfrm>
        </p:spPr>
        <p:txBody>
          <a:bodyPr>
            <a:normAutofit/>
          </a:bodyPr>
          <a:lstStyle/>
          <a:p>
            <a:r>
              <a:rPr lang="uk-UA" i="1" dirty="0"/>
              <a:t>Парламентська республіка</a:t>
            </a:r>
            <a:r>
              <a:rPr lang="uk-UA" dirty="0"/>
              <a:t>. Особливостями парламентської республіки є утворення уряду на парламентській основі (парламентською більшістю) і його відповідальність перед парламентом. Хоч керівник уряду й не є офіційним главою держави, фактично він – перша особа в політичній ієрархії. Функції президента значною мірою обмежені, його політичний вплив обмежується представницькими функціями. Він обирається або парламентом, або колегією виборців, або безпосередньо народом. Ізраїль, Індія, Італія, Німеччина, Швейцарія.</a:t>
            </a:r>
          </a:p>
          <a:p>
            <a:r>
              <a:rPr lang="uk-UA" i="1" dirty="0"/>
              <a:t>Змішана республіка</a:t>
            </a:r>
            <a:r>
              <a:rPr lang="uk-UA" dirty="0"/>
              <a:t>. Існує в Ірландії, Португалії, Польщі, Фінляндії, Франції, Болгарії. Передбачає сильну президентську владу, що поєднується з пильним контролем парламенту за діяльністю уряду.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65416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8CB0A84-3554-4060-816F-CE9EE97E23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086678"/>
            <a:ext cx="9603275" cy="4379667"/>
          </a:xfrm>
        </p:spPr>
        <p:txBody>
          <a:bodyPr/>
          <a:lstStyle/>
          <a:p>
            <a:r>
              <a:rPr lang="uk-UA" i="1" dirty="0" err="1"/>
              <a:t>Ідеократичні</a:t>
            </a:r>
            <a:r>
              <a:rPr lang="uk-UA" i="1" dirty="0"/>
              <a:t> республіки. </a:t>
            </a:r>
            <a:r>
              <a:rPr lang="uk-UA" dirty="0"/>
              <a:t>Здійснення владних повноважень президентом, урядом, парламентом, як і вся політична система країни, спираються на певну політичну чи релігійну ідеологію. Ключову роль відіграє партія або політичний лідер, які є виразниками певної ідеології. У сучасному світі серед основних </a:t>
            </a:r>
            <a:r>
              <a:rPr lang="uk-UA" dirty="0" err="1"/>
              <a:t>ідеократичних</a:t>
            </a:r>
            <a:r>
              <a:rPr lang="uk-UA" dirty="0"/>
              <a:t> республік виокремлюють соціалістичні (Китайська Народна Республіка, Корейська Народно-Демократична Республіка, В’єтнам, Лаос, Куба) та ісламські країни (Іран, Пакистан, Афганістан, Судан).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71873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01D257B-DD1D-4594-9E5B-821E18741A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940904"/>
            <a:ext cx="9603275" cy="4525441"/>
          </a:xfrm>
        </p:spPr>
        <p:txBody>
          <a:bodyPr>
            <a:normAutofit fontScale="92500" lnSpcReduction="10000"/>
          </a:bodyPr>
          <a:lstStyle/>
          <a:p>
            <a:r>
              <a:rPr lang="uk-UA" b="1" i="1" dirty="0"/>
              <a:t>За формами адміністративно-територіального </a:t>
            </a:r>
            <a:r>
              <a:rPr lang="uk-UA" i="1" dirty="0"/>
              <a:t>устрою </a:t>
            </a:r>
            <a:r>
              <a:rPr lang="uk-UA" dirty="0"/>
              <a:t>всі країни світу поділяють на </a:t>
            </a:r>
            <a:r>
              <a:rPr lang="uk-UA" i="1" dirty="0"/>
              <a:t>унітарні </a:t>
            </a:r>
            <a:r>
              <a:rPr lang="uk-UA" dirty="0"/>
              <a:t>й </a:t>
            </a:r>
            <a:r>
              <a:rPr lang="uk-UA" i="1" dirty="0"/>
              <a:t>федеративні. </a:t>
            </a:r>
            <a:r>
              <a:rPr lang="uk-UA" b="1" i="1" dirty="0"/>
              <a:t>Унітарна </a:t>
            </a:r>
            <a:r>
              <a:rPr lang="ru-RU" b="1" i="1" dirty="0"/>
              <a:t>держава </a:t>
            </a:r>
            <a:r>
              <a:rPr lang="ru-RU" i="1" dirty="0"/>
              <a:t>є </a:t>
            </a:r>
            <a:r>
              <a:rPr lang="ru-RU" i="1" dirty="0" err="1"/>
              <a:t>єдиним</a:t>
            </a:r>
            <a:r>
              <a:rPr lang="ru-RU" i="1" dirty="0"/>
              <a:t> </a:t>
            </a:r>
            <a:r>
              <a:rPr lang="ru-RU" i="1" dirty="0" err="1"/>
              <a:t>цілісним</a:t>
            </a:r>
            <a:r>
              <a:rPr lang="ru-RU" i="1" dirty="0"/>
              <a:t> </a:t>
            </a:r>
            <a:r>
              <a:rPr lang="ru-RU" i="1" dirty="0" err="1"/>
              <a:t>утворенням</a:t>
            </a:r>
            <a:r>
              <a:rPr lang="ru-RU" i="1" dirty="0"/>
              <a:t>, </a:t>
            </a:r>
            <a:r>
              <a:rPr lang="ru-RU" i="1" dirty="0" err="1"/>
              <a:t>що</a:t>
            </a:r>
            <a:r>
              <a:rPr lang="ru-RU" i="1" dirty="0"/>
              <a:t> </a:t>
            </a:r>
            <a:r>
              <a:rPr lang="ru-RU" i="1" dirty="0" err="1"/>
              <a:t>складається</a:t>
            </a:r>
            <a:r>
              <a:rPr lang="ru-RU" i="1" dirty="0"/>
              <a:t> з </a:t>
            </a:r>
            <a:r>
              <a:rPr lang="ru-RU" i="1" dirty="0" err="1"/>
              <a:t>адміністративно-територіальних</a:t>
            </a:r>
            <a:r>
              <a:rPr lang="ru-RU" i="1" dirty="0"/>
              <a:t> </a:t>
            </a:r>
            <a:r>
              <a:rPr lang="ru-RU" i="1" dirty="0" err="1"/>
              <a:t>одиниць</a:t>
            </a:r>
            <a:r>
              <a:rPr lang="ru-RU" i="1" dirty="0"/>
              <a:t> (областей, </a:t>
            </a:r>
            <a:r>
              <a:rPr lang="ru-RU" i="1" dirty="0" err="1"/>
              <a:t>провінцій</a:t>
            </a:r>
            <a:r>
              <a:rPr lang="ru-RU" i="1" dirty="0"/>
              <a:t>, </a:t>
            </a:r>
            <a:r>
              <a:rPr lang="ru-RU" i="1" dirty="0" err="1"/>
              <a:t>районів</a:t>
            </a:r>
            <a:r>
              <a:rPr lang="ru-RU" i="1" dirty="0"/>
              <a:t> </a:t>
            </a:r>
            <a:r>
              <a:rPr lang="ru-RU" i="1" dirty="0" err="1"/>
              <a:t>тощо</a:t>
            </a:r>
            <a:r>
              <a:rPr lang="ru-RU" i="1" dirty="0"/>
              <a:t>), </a:t>
            </a:r>
            <a:r>
              <a:rPr lang="ru-RU" i="1" dirty="0" err="1"/>
              <a:t>які</a:t>
            </a:r>
            <a:r>
              <a:rPr lang="ru-RU" i="1" dirty="0"/>
              <a:t> </a:t>
            </a:r>
            <a:r>
              <a:rPr lang="ru-RU" i="1" dirty="0" err="1"/>
              <a:t>чітко</a:t>
            </a:r>
            <a:r>
              <a:rPr lang="ru-RU" i="1" dirty="0"/>
              <a:t> </a:t>
            </a:r>
            <a:r>
              <a:rPr lang="ru-RU" i="1" dirty="0" err="1"/>
              <a:t>підпорядковані</a:t>
            </a:r>
            <a:r>
              <a:rPr lang="ru-RU" i="1" dirty="0"/>
              <a:t> </a:t>
            </a:r>
            <a:r>
              <a:rPr lang="ru-RU" i="1" dirty="0" err="1"/>
              <a:t>центральним</a:t>
            </a:r>
            <a:r>
              <a:rPr lang="ru-RU" i="1" dirty="0"/>
              <a:t> органам </a:t>
            </a:r>
            <a:r>
              <a:rPr lang="ru-RU" i="1" dirty="0" err="1"/>
              <a:t>влади</a:t>
            </a:r>
            <a:r>
              <a:rPr lang="ru-RU" i="1" dirty="0"/>
              <a:t>. </a:t>
            </a:r>
            <a:r>
              <a:rPr lang="ru-RU" dirty="0" err="1"/>
              <a:t>Унітарні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єдину</a:t>
            </a:r>
            <a:r>
              <a:rPr lang="ru-RU" dirty="0"/>
              <a:t> </a:t>
            </a:r>
            <a:r>
              <a:rPr lang="ru-RU" dirty="0" err="1"/>
              <a:t>конституцію</a:t>
            </a:r>
            <a:r>
              <a:rPr lang="ru-RU" dirty="0"/>
              <a:t> і </a:t>
            </a:r>
            <a:r>
              <a:rPr lang="ru-RU" dirty="0" err="1"/>
              <a:t>єдину</a:t>
            </a:r>
            <a:r>
              <a:rPr lang="ru-RU" dirty="0"/>
              <a:t> </a:t>
            </a:r>
            <a:r>
              <a:rPr lang="ru-RU" dirty="0" err="1"/>
              <a:t>ієрархічну</a:t>
            </a:r>
            <a:r>
              <a:rPr lang="ru-RU" dirty="0"/>
              <a:t> систему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. </a:t>
            </a:r>
            <a:r>
              <a:rPr lang="ru-RU" dirty="0" err="1"/>
              <a:t>Області</a:t>
            </a:r>
            <a:r>
              <a:rPr lang="ru-RU" dirty="0"/>
              <a:t>, </a:t>
            </a:r>
            <a:r>
              <a:rPr lang="ru-RU" dirty="0" err="1"/>
              <a:t>провінції</a:t>
            </a:r>
            <a:r>
              <a:rPr lang="ru-RU" dirty="0"/>
              <a:t>, </a:t>
            </a:r>
            <a:r>
              <a:rPr lang="ru-RU" dirty="0" err="1"/>
              <a:t>райони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виконавчої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. Вони не </a:t>
            </a:r>
            <a:r>
              <a:rPr lang="ru-RU" dirty="0" err="1"/>
              <a:t>наділені</a:t>
            </a:r>
            <a:r>
              <a:rPr lang="ru-RU" dirty="0"/>
              <a:t> </a:t>
            </a:r>
            <a:r>
              <a:rPr lang="ru-RU" dirty="0" err="1"/>
              <a:t>жодними</a:t>
            </a:r>
            <a:r>
              <a:rPr lang="ru-RU" dirty="0"/>
              <a:t> </a:t>
            </a:r>
            <a:r>
              <a:rPr lang="ru-RU" dirty="0" err="1"/>
              <a:t>законодавчими</a:t>
            </a:r>
            <a:r>
              <a:rPr lang="ru-RU" dirty="0"/>
              <a:t> </a:t>
            </a:r>
            <a:r>
              <a:rPr lang="ru-RU" dirty="0" err="1"/>
              <a:t>функціями</a:t>
            </a:r>
            <a:r>
              <a:rPr lang="ru-RU" dirty="0"/>
              <a:t>. У наш час, коли </a:t>
            </a:r>
            <a:r>
              <a:rPr lang="ru-RU" dirty="0" err="1"/>
              <a:t>ефективність</a:t>
            </a:r>
            <a:r>
              <a:rPr lang="ru-RU" dirty="0"/>
              <a:t> державного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стає</a:t>
            </a:r>
            <a:r>
              <a:rPr lang="ru-RU" dirty="0"/>
              <a:t> одним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головних</a:t>
            </a:r>
            <a:r>
              <a:rPr lang="ru-RU" dirty="0"/>
              <a:t> </a:t>
            </a:r>
            <a:r>
              <a:rPr lang="ru-RU" dirty="0" err="1"/>
              <a:t>чинників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функціонування</a:t>
            </a:r>
            <a:r>
              <a:rPr lang="ru-RU" dirty="0"/>
              <a:t> </a:t>
            </a:r>
            <a:r>
              <a:rPr lang="ru-RU" dirty="0" err="1"/>
              <a:t>самої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, </a:t>
            </a:r>
            <a:r>
              <a:rPr lang="ru-RU" dirty="0" err="1"/>
              <a:t>більшість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 є </a:t>
            </a:r>
            <a:r>
              <a:rPr lang="ru-RU" dirty="0" err="1"/>
              <a:t>унітарними</a:t>
            </a:r>
            <a:r>
              <a:rPr lang="ru-RU" dirty="0"/>
              <a:t>. </a:t>
            </a:r>
            <a:r>
              <a:rPr lang="ru-RU" dirty="0" err="1"/>
              <a:t>Така</a:t>
            </a:r>
            <a:r>
              <a:rPr lang="ru-RU" dirty="0"/>
              <a:t> форма </a:t>
            </a:r>
            <a:r>
              <a:rPr lang="ru-RU" dirty="0" err="1"/>
              <a:t>адміністративно-територіального</a:t>
            </a:r>
            <a:r>
              <a:rPr lang="ru-RU" dirty="0"/>
              <a:t> устрою </a:t>
            </a:r>
            <a:r>
              <a:rPr lang="ru-RU" dirty="0" err="1"/>
              <a:t>вважається</a:t>
            </a:r>
            <a:r>
              <a:rPr lang="ru-RU" dirty="0"/>
              <a:t>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ефективною</a:t>
            </a:r>
            <a:r>
              <a:rPr lang="ru-RU" dirty="0"/>
              <a:t> і </a:t>
            </a:r>
            <a:r>
              <a:rPr lang="ru-RU" dirty="0" err="1"/>
              <a:t>життєздатною</a:t>
            </a:r>
            <a:r>
              <a:rPr lang="ru-RU" dirty="0"/>
              <a:t>. До </a:t>
            </a:r>
            <a:r>
              <a:rPr lang="ru-RU" dirty="0" err="1"/>
              <a:t>унітарних</a:t>
            </a:r>
            <a:r>
              <a:rPr lang="ru-RU" dirty="0"/>
              <a:t> держав належать </a:t>
            </a:r>
            <a:r>
              <a:rPr lang="ru-RU" dirty="0" err="1"/>
              <a:t>Японія</a:t>
            </a:r>
            <a:r>
              <a:rPr lang="ru-RU" dirty="0"/>
              <a:t>, </a:t>
            </a:r>
            <a:r>
              <a:rPr lang="ru-RU" dirty="0" err="1"/>
              <a:t>Франція</a:t>
            </a:r>
            <a:r>
              <a:rPr lang="ru-RU" dirty="0"/>
              <a:t>, </a:t>
            </a:r>
            <a:r>
              <a:rPr lang="ru-RU" dirty="0" err="1"/>
              <a:t>Італія</a:t>
            </a:r>
            <a:r>
              <a:rPr lang="ru-RU" dirty="0"/>
              <a:t>, </a:t>
            </a:r>
            <a:r>
              <a:rPr lang="ru-RU" dirty="0" err="1"/>
              <a:t>Греція</a:t>
            </a:r>
            <a:r>
              <a:rPr lang="ru-RU" dirty="0"/>
              <a:t>, </a:t>
            </a:r>
            <a:r>
              <a:rPr lang="ru-RU" dirty="0" err="1"/>
              <a:t>Польща</a:t>
            </a:r>
            <a:r>
              <a:rPr lang="ru-RU" dirty="0"/>
              <a:t>, </a:t>
            </a:r>
            <a:r>
              <a:rPr lang="ru-RU" dirty="0" err="1"/>
              <a:t>Естонія</a:t>
            </a:r>
            <a:r>
              <a:rPr lang="ru-RU" dirty="0"/>
              <a:t>, </a:t>
            </a:r>
            <a:r>
              <a:rPr lang="ru-RU" dirty="0" err="1"/>
              <a:t>Угорщина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36307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24399DD-BC50-4BFC-97E4-FE9EB0E42D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954157"/>
            <a:ext cx="9603275" cy="4512188"/>
          </a:xfrm>
        </p:spPr>
        <p:txBody>
          <a:bodyPr>
            <a:normAutofit fontScale="92500" lnSpcReduction="10000"/>
          </a:bodyPr>
          <a:lstStyle/>
          <a:p>
            <a:r>
              <a:rPr lang="ru-RU" b="1" i="1" dirty="0" err="1"/>
              <a:t>Федеративні</a:t>
            </a:r>
            <a:r>
              <a:rPr lang="ru-RU" b="1" i="1" dirty="0"/>
              <a:t> </a:t>
            </a:r>
            <a:r>
              <a:rPr lang="ru-RU" b="1" i="1" dirty="0" err="1"/>
              <a:t>держави</a:t>
            </a:r>
            <a:r>
              <a:rPr lang="ru-RU" b="1" i="1" dirty="0"/>
              <a:t> </a:t>
            </a:r>
            <a:r>
              <a:rPr lang="ru-RU" i="1" dirty="0" err="1"/>
              <a:t>мають</a:t>
            </a:r>
            <a:r>
              <a:rPr lang="ru-RU" i="1" dirty="0"/>
              <a:t> у </a:t>
            </a:r>
            <a:r>
              <a:rPr lang="ru-RU" i="1" dirty="0" err="1"/>
              <a:t>своєму</a:t>
            </a:r>
            <a:r>
              <a:rPr lang="ru-RU" i="1" dirty="0"/>
              <a:t> </a:t>
            </a:r>
            <a:r>
              <a:rPr lang="ru-RU" i="1" dirty="0" err="1"/>
              <a:t>складі</a:t>
            </a:r>
            <a:r>
              <a:rPr lang="ru-RU" i="1" dirty="0"/>
              <a:t> </a:t>
            </a:r>
            <a:r>
              <a:rPr lang="ru-RU" i="1" dirty="0" err="1"/>
              <a:t>самоврядні</a:t>
            </a:r>
            <a:r>
              <a:rPr lang="ru-RU" i="1" dirty="0"/>
              <a:t> </a:t>
            </a:r>
            <a:r>
              <a:rPr lang="ru-RU" i="1" dirty="0" err="1"/>
              <a:t>території</a:t>
            </a:r>
            <a:r>
              <a:rPr lang="ru-RU" i="1" dirty="0"/>
              <a:t> </a:t>
            </a:r>
            <a:r>
              <a:rPr lang="ru-RU" dirty="0"/>
              <a:t>(</a:t>
            </a:r>
            <a:r>
              <a:rPr lang="ru-RU" dirty="0" err="1"/>
              <a:t>республіки</a:t>
            </a:r>
            <a:r>
              <a:rPr lang="ru-RU" dirty="0"/>
              <a:t>, </a:t>
            </a:r>
            <a:r>
              <a:rPr lang="ru-RU" dirty="0" err="1"/>
              <a:t>штати</a:t>
            </a:r>
            <a:r>
              <a:rPr lang="ru-RU" dirty="0"/>
              <a:t>, </a:t>
            </a:r>
            <a:r>
              <a:rPr lang="ru-RU" dirty="0" err="1"/>
              <a:t>землі</a:t>
            </a:r>
            <a:r>
              <a:rPr lang="ru-RU" dirty="0"/>
              <a:t>, </a:t>
            </a:r>
            <a:r>
              <a:rPr lang="ru-RU" dirty="0" err="1"/>
              <a:t>області</a:t>
            </a:r>
            <a:r>
              <a:rPr lang="ru-RU" dirty="0"/>
              <a:t>, </a:t>
            </a:r>
            <a:r>
              <a:rPr lang="ru-RU" dirty="0" err="1"/>
              <a:t>краї</a:t>
            </a:r>
            <a:r>
              <a:rPr lang="ru-RU" dirty="0"/>
              <a:t>, </a:t>
            </a:r>
            <a:r>
              <a:rPr lang="ru-RU" dirty="0" err="1"/>
              <a:t>кантони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).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хоча</a:t>
            </a:r>
            <a:r>
              <a:rPr lang="ru-RU" dirty="0"/>
              <a:t> і </a:t>
            </a:r>
            <a:r>
              <a:rPr lang="ru-RU" dirty="0" err="1"/>
              <a:t>входять</a:t>
            </a:r>
            <a:r>
              <a:rPr lang="ru-RU" dirty="0"/>
              <a:t> до складу </a:t>
            </a:r>
            <a:r>
              <a:rPr lang="ru-RU" dirty="0" err="1"/>
              <a:t>єдиної</a:t>
            </a:r>
            <a:r>
              <a:rPr lang="ru-RU" dirty="0"/>
              <a:t> </a:t>
            </a:r>
            <a:r>
              <a:rPr lang="ru-RU" dirty="0" err="1"/>
              <a:t>союзної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, </a:t>
            </a:r>
            <a:r>
              <a:rPr lang="ru-RU" dirty="0" err="1"/>
              <a:t>проте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dirty="0" err="1"/>
              <a:t>значну</a:t>
            </a:r>
            <a:r>
              <a:rPr lang="ru-RU" dirty="0"/>
              <a:t> </a:t>
            </a:r>
            <a:r>
              <a:rPr lang="ru-RU" dirty="0" err="1"/>
              <a:t>автономію</a:t>
            </a:r>
            <a:r>
              <a:rPr lang="ru-RU" dirty="0"/>
              <a:t>. </a:t>
            </a:r>
            <a:r>
              <a:rPr lang="uk-UA" dirty="0"/>
              <a:t>Ї</a:t>
            </a:r>
            <a:r>
              <a:rPr lang="ru-RU" dirty="0"/>
              <a:t>м </a:t>
            </a:r>
            <a:r>
              <a:rPr lang="ru-RU" dirty="0" err="1"/>
              <a:t>притаманні</a:t>
            </a:r>
            <a:r>
              <a:rPr lang="ru-RU" dirty="0"/>
              <a:t> </a:t>
            </a:r>
            <a:r>
              <a:rPr lang="ru-RU" dirty="0" err="1"/>
              <a:t>деякі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 </a:t>
            </a:r>
            <a:r>
              <a:rPr lang="ru-RU" dirty="0" err="1"/>
              <a:t>незалежних</a:t>
            </a:r>
            <a:r>
              <a:rPr lang="ru-RU" dirty="0"/>
              <a:t> держав</a:t>
            </a:r>
            <a:r>
              <a:rPr lang="uk-UA" dirty="0"/>
              <a:t> – </a:t>
            </a:r>
            <a:r>
              <a:rPr lang="ru-RU" dirty="0" err="1"/>
              <a:t>власна</a:t>
            </a:r>
            <a:r>
              <a:rPr lang="ru-RU" dirty="0"/>
              <a:t> </a:t>
            </a:r>
            <a:r>
              <a:rPr lang="ru-RU" dirty="0" err="1"/>
              <a:t>конституція</a:t>
            </a:r>
            <a:r>
              <a:rPr lang="ru-RU" dirty="0"/>
              <a:t>, </a:t>
            </a:r>
            <a:r>
              <a:rPr lang="ru-RU" dirty="0" err="1"/>
              <a:t>парламенти</a:t>
            </a:r>
            <a:r>
              <a:rPr lang="ru-RU" dirty="0"/>
              <a:t>, президент </a:t>
            </a:r>
            <a:r>
              <a:rPr lang="ru-RU" dirty="0" err="1"/>
              <a:t>тощо</a:t>
            </a:r>
            <a:r>
              <a:rPr lang="ru-RU" dirty="0"/>
              <a:t>. До </a:t>
            </a:r>
            <a:r>
              <a:rPr lang="ru-RU" dirty="0" err="1"/>
              <a:t>федеративних</a:t>
            </a:r>
            <a:r>
              <a:rPr lang="ru-RU" dirty="0"/>
              <a:t> держав належать </a:t>
            </a:r>
            <a:r>
              <a:rPr lang="ru-RU" dirty="0" err="1"/>
              <a:t>переважно</a:t>
            </a:r>
            <a:r>
              <a:rPr lang="ru-RU" dirty="0"/>
              <a:t> </a:t>
            </a:r>
            <a:r>
              <a:rPr lang="ru-RU" dirty="0" err="1"/>
              <a:t>великі</a:t>
            </a:r>
            <a:r>
              <a:rPr lang="ru-RU" dirty="0"/>
              <a:t> </a:t>
            </a:r>
            <a:r>
              <a:rPr lang="ru-RU" dirty="0" err="1"/>
              <a:t>багатонаціональні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uk-UA" dirty="0"/>
              <a:t> – </a:t>
            </a:r>
            <a:r>
              <a:rPr lang="ru-RU" dirty="0" err="1"/>
              <a:t>Росія</a:t>
            </a:r>
            <a:r>
              <a:rPr lang="ru-RU" dirty="0"/>
              <a:t>, </a:t>
            </a:r>
            <a:r>
              <a:rPr lang="ru-RU" dirty="0" err="1"/>
              <a:t>Бразилія</a:t>
            </a:r>
            <a:r>
              <a:rPr lang="ru-RU" dirty="0"/>
              <a:t>, </a:t>
            </a:r>
            <a:r>
              <a:rPr lang="ru-RU" dirty="0" err="1"/>
              <a:t>Індія</a:t>
            </a:r>
            <a:r>
              <a:rPr lang="ru-RU" dirty="0"/>
              <a:t>, США, </a:t>
            </a:r>
            <a:r>
              <a:rPr lang="ru-RU" dirty="0" err="1"/>
              <a:t>Нігерія</a:t>
            </a:r>
            <a:r>
              <a:rPr lang="ru-RU" dirty="0"/>
              <a:t>, Канада та </a:t>
            </a:r>
            <a:r>
              <a:rPr lang="ru-RU" dirty="0" err="1"/>
              <a:t>ін</a:t>
            </a:r>
            <a:r>
              <a:rPr lang="ru-RU" dirty="0"/>
              <a:t>. </a:t>
            </a:r>
          </a:p>
          <a:p>
            <a:r>
              <a:rPr lang="ru-RU" b="1" i="1" dirty="0" err="1"/>
              <a:t>Конфедерація</a:t>
            </a:r>
            <a:r>
              <a:rPr lang="ru-RU" b="1" i="1" dirty="0"/>
              <a:t> </a:t>
            </a:r>
            <a:r>
              <a:rPr lang="ru-RU" dirty="0"/>
              <a:t>є </a:t>
            </a:r>
            <a:r>
              <a:rPr lang="ru-RU" dirty="0" err="1"/>
              <a:t>юридичним</a:t>
            </a:r>
            <a:r>
              <a:rPr lang="ru-RU" dirty="0"/>
              <a:t> </a:t>
            </a:r>
            <a:r>
              <a:rPr lang="ru-RU" dirty="0" err="1"/>
              <a:t>об'єднанням</a:t>
            </a:r>
            <a:r>
              <a:rPr lang="ru-RU" dirty="0"/>
              <a:t> </a:t>
            </a:r>
            <a:r>
              <a:rPr lang="ru-RU" dirty="0" err="1"/>
              <a:t>суверенних</a:t>
            </a:r>
            <a:r>
              <a:rPr lang="ru-RU" dirty="0"/>
              <a:t> держав, яке </a:t>
            </a:r>
            <a:r>
              <a:rPr lang="ru-RU" dirty="0" err="1"/>
              <a:t>створене</a:t>
            </a:r>
            <a:r>
              <a:rPr lang="ru-RU" dirty="0"/>
              <a:t> з метою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їхніх</a:t>
            </a:r>
            <a:r>
              <a:rPr lang="ru-RU" dirty="0"/>
              <a:t> </a:t>
            </a:r>
            <a:r>
              <a:rPr lang="ru-RU" dirty="0" err="1"/>
              <a:t>загальних</a:t>
            </a:r>
            <a:r>
              <a:rPr lang="ru-RU" dirty="0"/>
              <a:t> </a:t>
            </a:r>
            <a:r>
              <a:rPr lang="ru-RU" dirty="0" err="1"/>
              <a:t>інтересів</a:t>
            </a:r>
            <a:r>
              <a:rPr lang="ru-RU" dirty="0"/>
              <a:t> і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спільних</a:t>
            </a:r>
            <a:r>
              <a:rPr lang="ru-RU" dirty="0"/>
              <a:t> </a:t>
            </a:r>
            <a:r>
              <a:rPr lang="ru-RU" dirty="0" err="1"/>
              <a:t>проектів</a:t>
            </a:r>
            <a:r>
              <a:rPr lang="ru-RU" dirty="0"/>
              <a:t> (</a:t>
            </a:r>
            <a:r>
              <a:rPr lang="ru-RU" dirty="0" err="1"/>
              <a:t>Швейцарський</a:t>
            </a:r>
            <a:r>
              <a:rPr lang="ru-RU" dirty="0"/>
              <a:t> союз). </a:t>
            </a:r>
            <a:r>
              <a:rPr lang="ru-RU" dirty="0" err="1"/>
              <a:t>Конфедерація</a:t>
            </a:r>
            <a:r>
              <a:rPr lang="ru-RU" dirty="0"/>
              <a:t> </a:t>
            </a:r>
            <a:r>
              <a:rPr lang="ru-RU" dirty="0" err="1"/>
              <a:t>створює</a:t>
            </a:r>
            <a:r>
              <a:rPr lang="ru-RU" dirty="0"/>
              <a:t> </a:t>
            </a:r>
            <a:r>
              <a:rPr lang="ru-RU" dirty="0" err="1"/>
              <a:t>центральні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володіють</a:t>
            </a:r>
            <a:r>
              <a:rPr lang="ru-RU" dirty="0"/>
              <a:t> </a:t>
            </a:r>
            <a:r>
              <a:rPr lang="ru-RU" dirty="0" err="1"/>
              <a:t>повноваженнями</a:t>
            </a:r>
            <a:r>
              <a:rPr lang="ru-RU" dirty="0"/>
              <a:t>, </a:t>
            </a:r>
            <a:r>
              <a:rPr lang="ru-RU" dirty="0" err="1"/>
              <a:t>делегованими</a:t>
            </a:r>
            <a:r>
              <a:rPr lang="ru-RU" dirty="0"/>
              <a:t> </a:t>
            </a:r>
            <a:r>
              <a:rPr lang="ru-RU" dirty="0" err="1"/>
              <a:t>їм</a:t>
            </a:r>
            <a:r>
              <a:rPr lang="ru-RU" dirty="0"/>
              <a:t> державами</a:t>
            </a:r>
            <a:r>
              <a:rPr lang="uk-UA" dirty="0"/>
              <a:t> – </a:t>
            </a:r>
            <a:r>
              <a:rPr lang="ru-RU" dirty="0"/>
              <a:t>членами союзу. Правовою основою </a:t>
            </a:r>
            <a:r>
              <a:rPr lang="ru-RU" dirty="0" err="1"/>
              <a:t>конфедерації</a:t>
            </a:r>
            <a:r>
              <a:rPr lang="ru-RU" dirty="0"/>
              <a:t> є </a:t>
            </a:r>
            <a:r>
              <a:rPr lang="ru-RU" dirty="0" err="1"/>
              <a:t>договір</a:t>
            </a:r>
            <a:r>
              <a:rPr lang="ru-RU" dirty="0"/>
              <a:t>. При федеративному </a:t>
            </a:r>
            <a:r>
              <a:rPr lang="ru-RU" dirty="0" err="1"/>
              <a:t>устрої</a:t>
            </a:r>
            <a:r>
              <a:rPr lang="ru-RU" dirty="0"/>
              <a:t> такою основою є </a:t>
            </a:r>
            <a:r>
              <a:rPr lang="ru-RU" dirty="0" err="1"/>
              <a:t>конституція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620586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B0A5960-4B5D-409D-AA58-D490FFBEC0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901148"/>
            <a:ext cx="9603275" cy="4565197"/>
          </a:xfrm>
        </p:spPr>
        <p:txBody>
          <a:bodyPr>
            <a:normAutofit/>
          </a:bodyPr>
          <a:lstStyle/>
          <a:p>
            <a:r>
              <a:rPr lang="uk-UA" dirty="0"/>
              <a:t>Суб’єкти конфедерації – постійний союз незалежних держав, об’єднаних з метою досягнення спільних цілей (військових, політичних, соціально-економічних тощо). Її члени повністю зберігають державний суверенітет і віддають до компетенції союзних органів вирішення обмеженого кола проблем, таких як зовнішня політика, оборона країни, грошова система, організація системи транспорту і зв'язку. У певний час конфедераціями були Швейцарія, США, Об'єднана Арабська Республіка. Нині юридично оформлених конфедерацій у світі не існує. Ознаки конфедерації до певної міри має Європейський Союз, а також союз Білорусі і Росії. Вважається, що ця форма державного об’єднання дуже нестійка і зазвичай або еволюціонує у федерацію, або розпадається.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8186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7139B7-5E24-4ACB-B67F-F7077143D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/>
              <a:t>Держава і країна. Форми їх правління та адміністративно-територіального устрою.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00455D-9D9C-4DD1-AE1E-73C89CC7A1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i="1" dirty="0"/>
              <a:t>Держава </a:t>
            </a:r>
            <a:r>
              <a:rPr lang="ru-RU" i="1" dirty="0"/>
              <a:t>є </a:t>
            </a:r>
            <a:r>
              <a:rPr lang="ru-RU" i="1" dirty="0" err="1"/>
              <a:t>політичною</a:t>
            </a:r>
            <a:r>
              <a:rPr lang="ru-RU" i="1" dirty="0"/>
              <a:t> формою </a:t>
            </a:r>
            <a:r>
              <a:rPr lang="ru-RU" i="1" dirty="0" err="1"/>
              <a:t>організації</a:t>
            </a:r>
            <a:r>
              <a:rPr lang="ru-RU" i="1" dirty="0"/>
              <a:t>, </a:t>
            </a:r>
            <a:r>
              <a:rPr lang="ru-RU" i="1" dirty="0" err="1"/>
              <a:t>суспільства</a:t>
            </a:r>
            <a:r>
              <a:rPr lang="ru-RU" i="1" dirty="0"/>
              <a:t>. Вона </a:t>
            </a:r>
            <a:r>
              <a:rPr lang="ru-RU" i="1" dirty="0" err="1"/>
              <a:t>утворюється</a:t>
            </a:r>
            <a:r>
              <a:rPr lang="ru-RU" i="1" dirty="0"/>
              <a:t> як результат </a:t>
            </a:r>
            <a:r>
              <a:rPr lang="ru-RU" i="1" dirty="0" err="1"/>
              <a:t>виникнення</a:t>
            </a:r>
            <a:r>
              <a:rPr lang="ru-RU" i="1" dirty="0"/>
              <a:t> і </a:t>
            </a:r>
            <a:r>
              <a:rPr lang="ru-RU" i="1" dirty="0" err="1"/>
              <a:t>діяльності</a:t>
            </a:r>
            <a:r>
              <a:rPr lang="ru-RU" i="1" dirty="0"/>
              <a:t> </a:t>
            </a:r>
            <a:r>
              <a:rPr lang="ru-RU" i="1" dirty="0" err="1"/>
              <a:t>публічної</a:t>
            </a:r>
            <a:r>
              <a:rPr lang="ru-RU" i="1" dirty="0"/>
              <a:t> </a:t>
            </a:r>
            <a:r>
              <a:rPr lang="ru-RU" i="1" dirty="0" err="1"/>
              <a:t>влади</a:t>
            </a:r>
            <a:r>
              <a:rPr lang="ru-RU" i="1" dirty="0"/>
              <a:t>. </a:t>
            </a:r>
            <a:r>
              <a:rPr lang="ru-RU" dirty="0" err="1"/>
              <a:t>Остання</a:t>
            </a:r>
            <a:r>
              <a:rPr lang="ru-RU" dirty="0"/>
              <a:t> є особливою системою, яка </a:t>
            </a:r>
            <a:r>
              <a:rPr lang="ru-RU" dirty="0" err="1"/>
              <a:t>керує</a:t>
            </a:r>
            <a:r>
              <a:rPr lang="ru-RU" dirty="0"/>
              <a:t> </a:t>
            </a:r>
            <a:r>
              <a:rPr lang="ru-RU" dirty="0" err="1"/>
              <a:t>основними</a:t>
            </a:r>
            <a:r>
              <a:rPr lang="ru-RU" dirty="0"/>
              <a:t> сферами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. До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характерних</a:t>
            </a:r>
            <a:r>
              <a:rPr lang="ru-RU" dirty="0"/>
              <a:t> </a:t>
            </a:r>
            <a:r>
              <a:rPr lang="ru-RU" i="1" dirty="0" err="1"/>
              <a:t>ознак</a:t>
            </a:r>
            <a:r>
              <a:rPr lang="ru-RU" i="1" dirty="0"/>
              <a:t> </a:t>
            </a:r>
            <a:r>
              <a:rPr lang="ru-RU" i="1" dirty="0" err="1"/>
              <a:t>держави</a:t>
            </a:r>
            <a:r>
              <a:rPr lang="ru-RU" i="1" dirty="0"/>
              <a:t> </a:t>
            </a:r>
            <a:r>
              <a:rPr lang="ru-RU" dirty="0"/>
              <a:t>належать: </a:t>
            </a:r>
          </a:p>
          <a:p>
            <a:r>
              <a:rPr lang="ru-RU" dirty="0"/>
              <a:t>1) </a:t>
            </a:r>
            <a:r>
              <a:rPr lang="ru-RU" dirty="0" err="1"/>
              <a:t>наявність</a:t>
            </a:r>
            <a:r>
              <a:rPr lang="ru-RU" dirty="0"/>
              <a:t> і </a:t>
            </a:r>
            <a:r>
              <a:rPr lang="ru-RU" dirty="0" err="1"/>
              <a:t>функціонування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владних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і </a:t>
            </a:r>
            <a:r>
              <a:rPr lang="ru-RU" dirty="0" err="1"/>
              <a:t>установ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у </a:t>
            </a:r>
            <a:r>
              <a:rPr lang="ru-RU" dirty="0" err="1"/>
              <a:t>своїй</a:t>
            </a:r>
            <a:r>
              <a:rPr lang="ru-RU" dirty="0"/>
              <a:t> </a:t>
            </a:r>
            <a:r>
              <a:rPr lang="ru-RU" dirty="0" err="1"/>
              <a:t>сукупності</a:t>
            </a:r>
            <a:r>
              <a:rPr lang="ru-RU" dirty="0"/>
              <a:t> </a:t>
            </a:r>
            <a:r>
              <a:rPr lang="ru-RU" dirty="0" err="1"/>
              <a:t>формують</a:t>
            </a:r>
            <a:r>
              <a:rPr lang="ru-RU" dirty="0"/>
              <a:t> </a:t>
            </a:r>
            <a:r>
              <a:rPr lang="ru-RU" dirty="0" err="1"/>
              <a:t>механізм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; </a:t>
            </a:r>
          </a:p>
          <a:p>
            <a:r>
              <a:rPr lang="ru-RU" dirty="0"/>
              <a:t>2) </a:t>
            </a:r>
            <a:r>
              <a:rPr lang="ru-RU" dirty="0" err="1"/>
              <a:t>існування</a:t>
            </a:r>
            <a:r>
              <a:rPr lang="ru-RU" dirty="0"/>
              <a:t>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правової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</a:t>
            </a:r>
            <a:r>
              <a:rPr lang="ru-RU" dirty="0" err="1"/>
              <a:t>встановленої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санкціонованої</a:t>
            </a:r>
            <a:r>
              <a:rPr lang="ru-RU" dirty="0"/>
              <a:t> державою, яка </a:t>
            </a:r>
            <a:r>
              <a:rPr lang="ru-RU" dirty="0" err="1"/>
              <a:t>визначає</a:t>
            </a:r>
            <a:r>
              <a:rPr lang="ru-RU" dirty="0"/>
              <a:t> правила </a:t>
            </a:r>
            <a:r>
              <a:rPr lang="ru-RU" dirty="0" err="1"/>
              <a:t>поведінки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; </a:t>
            </a:r>
          </a:p>
          <a:p>
            <a:r>
              <a:rPr lang="ru-RU" dirty="0"/>
              <a:t>3) </a:t>
            </a:r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певної</a:t>
            </a:r>
            <a:r>
              <a:rPr lang="ru-RU" dirty="0"/>
              <a:t>, </a:t>
            </a:r>
            <a:r>
              <a:rPr lang="ru-RU" dirty="0" err="1"/>
              <a:t>чітко</a:t>
            </a:r>
            <a:r>
              <a:rPr lang="ru-RU" dirty="0"/>
              <a:t> </a:t>
            </a:r>
            <a:r>
              <a:rPr lang="ru-RU" dirty="0" err="1"/>
              <a:t>обмеженої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(</a:t>
            </a:r>
            <a:r>
              <a:rPr lang="ru-RU" dirty="0" err="1"/>
              <a:t>акваторії</a:t>
            </a:r>
            <a:r>
              <a:rPr lang="ru-RU" dirty="0"/>
              <a:t>), в межах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функціонує</a:t>
            </a:r>
            <a:r>
              <a:rPr lang="ru-RU" dirty="0"/>
              <a:t> </a:t>
            </a:r>
            <a:r>
              <a:rPr lang="ru-RU" dirty="0" err="1"/>
              <a:t>певна</a:t>
            </a:r>
            <a:r>
              <a:rPr lang="ru-RU" dirty="0"/>
              <a:t> </a:t>
            </a:r>
            <a:r>
              <a:rPr lang="ru-RU" dirty="0" err="1"/>
              <a:t>державна</a:t>
            </a:r>
            <a:r>
              <a:rPr lang="ru-RU" dirty="0"/>
              <a:t> </a:t>
            </a:r>
            <a:r>
              <a:rPr lang="ru-RU" dirty="0" err="1"/>
              <a:t>влада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039735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AF967F2-677F-4D0A-A6BA-52CC45699C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954157"/>
            <a:ext cx="9603275" cy="4512188"/>
          </a:xfrm>
        </p:spPr>
        <p:txBody>
          <a:bodyPr>
            <a:normAutofit fontScale="85000" lnSpcReduction="10000"/>
          </a:bodyPr>
          <a:lstStyle/>
          <a:p>
            <a:r>
              <a:rPr lang="uk-UA" i="1" dirty="0"/>
              <a:t>Політичний режим </a:t>
            </a:r>
            <a:r>
              <a:rPr lang="uk-UA" dirty="0"/>
              <a:t>відображає засоби і методи здійснення владних повноважень, що характеризують відносини між державою і суспільством.</a:t>
            </a:r>
            <a:endParaRPr lang="ru-RU" dirty="0"/>
          </a:p>
          <a:p>
            <a:r>
              <a:rPr lang="uk-UA" dirty="0"/>
              <a:t>Переважна більшість країн політичної карти світу належать до демократичних держав. Демократичними вважаються режими державної влади, де мають місце виборність і розмежування гілок влади на законодавчу, виконавчу та судову. Демократична держава розвивається на правовій основі, передбачає рівність кожного перед законом і багатопартійну політичну систему.</a:t>
            </a:r>
            <a:endParaRPr lang="ru-RU" dirty="0"/>
          </a:p>
          <a:p>
            <a:r>
              <a:rPr lang="uk-UA" b="1" dirty="0"/>
              <a:t>Авторитарний режим </a:t>
            </a:r>
            <a:r>
              <a:rPr lang="uk-UA" dirty="0"/>
              <a:t>передбачає концентрацію влади в руках однієї особи, групи осіб або в одному державному органі, що здійснює контроль над політичним та ідеологічним життям, обмежує соціально-політичні права і свободи громадян.</a:t>
            </a:r>
            <a:endParaRPr lang="ru-RU" dirty="0"/>
          </a:p>
          <a:p>
            <a:r>
              <a:rPr lang="uk-UA" b="1" dirty="0"/>
              <a:t>Тоталітарний режим </a:t>
            </a:r>
            <a:r>
              <a:rPr lang="uk-UA" dirty="0"/>
              <a:t>вважається крайньою формою авторитарного і становить державно-політичну систему управління, що контролює всі сфери життя суспільства, включаючи особисте життя.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143770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14BEA68-887E-4B81-869B-8B9D11A6DE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887896"/>
            <a:ext cx="9603275" cy="4578449"/>
          </a:xfrm>
        </p:spPr>
        <p:txBody>
          <a:bodyPr>
            <a:normAutofit/>
          </a:bodyPr>
          <a:lstStyle/>
          <a:p>
            <a:r>
              <a:rPr lang="uk-UA" dirty="0"/>
              <a:t>Інтенсивні процеси територіальної диференціації у світі наприкінці </a:t>
            </a:r>
            <a:r>
              <a:rPr lang="ru-RU" dirty="0"/>
              <a:t>XX</a:t>
            </a:r>
            <a:r>
              <a:rPr lang="uk-UA"/>
              <a:t> століття </a:t>
            </a:r>
            <a:r>
              <a:rPr lang="uk-UA" dirty="0"/>
              <a:t>породили своєрідні форми державного устрою та характерні особливості взаємодії між країнами. </a:t>
            </a:r>
            <a:r>
              <a:rPr lang="ru-RU" dirty="0"/>
              <a:t>Так </a:t>
            </a:r>
            <a:r>
              <a:rPr lang="ru-RU" dirty="0" err="1"/>
              <a:t>виникли</a:t>
            </a:r>
            <a:r>
              <a:rPr lang="ru-RU" dirty="0"/>
              <a:t> </a:t>
            </a:r>
            <a:r>
              <a:rPr lang="ru-RU" b="1" i="1" dirty="0" err="1"/>
              <a:t>протодержави</a:t>
            </a:r>
            <a:r>
              <a:rPr lang="uk-UA" b="1" i="1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державні</a:t>
            </a:r>
            <a:r>
              <a:rPr lang="ru-RU" dirty="0"/>
              <a:t> </a:t>
            </a:r>
            <a:r>
              <a:rPr lang="ru-RU" dirty="0" err="1"/>
              <a:t>утворення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набули</a:t>
            </a:r>
            <a:r>
              <a:rPr lang="ru-RU" dirty="0"/>
              <a:t> </a:t>
            </a:r>
            <a:r>
              <a:rPr lang="ru-RU" dirty="0" err="1"/>
              <a:t>майже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ознак</a:t>
            </a:r>
            <a:r>
              <a:rPr lang="ru-RU" dirty="0"/>
              <a:t> </a:t>
            </a:r>
            <a:r>
              <a:rPr lang="ru-RU" dirty="0" err="1"/>
              <a:t>самостійної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, формально </a:t>
            </a:r>
            <a:r>
              <a:rPr lang="ru-RU" dirty="0" err="1"/>
              <a:t>залишаючись</a:t>
            </a:r>
            <a:r>
              <a:rPr lang="ru-RU" dirty="0"/>
              <a:t> у </a:t>
            </a:r>
            <a:r>
              <a:rPr lang="ru-RU" dirty="0" err="1"/>
              <a:t>складі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. Так, до складу </a:t>
            </a:r>
            <a:r>
              <a:rPr lang="ru-RU" dirty="0" err="1"/>
              <a:t>Російської</a:t>
            </a:r>
            <a:r>
              <a:rPr lang="ru-RU" dirty="0"/>
              <a:t> </a:t>
            </a:r>
            <a:r>
              <a:rPr lang="ru-RU" dirty="0" err="1"/>
              <a:t>Федерації</a:t>
            </a:r>
            <a:r>
              <a:rPr lang="ru-RU" dirty="0"/>
              <a:t> входить </a:t>
            </a:r>
            <a:r>
              <a:rPr lang="ru-RU" dirty="0" err="1"/>
              <a:t>протодержава</a:t>
            </a:r>
            <a:r>
              <a:rPr lang="ru-RU" dirty="0"/>
              <a:t> Татарстан. Вона </a:t>
            </a:r>
            <a:r>
              <a:rPr lang="ru-RU" dirty="0" err="1"/>
              <a:t>навіть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зносин</a:t>
            </a:r>
            <a:r>
              <a:rPr lang="ru-RU" dirty="0"/>
              <a:t> з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країнами</a:t>
            </a:r>
            <a:r>
              <a:rPr lang="ru-RU" dirty="0"/>
              <a:t>. </a:t>
            </a:r>
            <a:r>
              <a:rPr lang="ru-RU" dirty="0" err="1"/>
              <a:t>Шотландія</a:t>
            </a:r>
            <a:r>
              <a:rPr lang="ru-RU" dirty="0"/>
              <a:t>, </a:t>
            </a:r>
            <a:r>
              <a:rPr lang="ru-RU" dirty="0" err="1"/>
              <a:t>перебуваючи</a:t>
            </a:r>
            <a:r>
              <a:rPr lang="ru-RU" dirty="0"/>
              <a:t> у </a:t>
            </a:r>
            <a:r>
              <a:rPr lang="ru-RU" dirty="0" err="1"/>
              <a:t>складі</a:t>
            </a:r>
            <a:r>
              <a:rPr lang="ru-RU" dirty="0"/>
              <a:t> </a:t>
            </a:r>
            <a:r>
              <a:rPr lang="ru-RU" dirty="0" err="1"/>
              <a:t>Великобританії</a:t>
            </a:r>
            <a:r>
              <a:rPr lang="ru-RU" dirty="0"/>
              <a:t>, </a:t>
            </a:r>
            <a:r>
              <a:rPr lang="ru-RU" dirty="0" err="1"/>
              <a:t>нині</a:t>
            </a:r>
            <a:r>
              <a:rPr lang="ru-RU" dirty="0"/>
              <a:t> </a:t>
            </a:r>
            <a:r>
              <a:rPr lang="ru-RU" dirty="0" err="1"/>
              <a:t>вже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не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власний</a:t>
            </a:r>
            <a:r>
              <a:rPr lang="ru-RU" dirty="0"/>
              <a:t> парламент, а й свою валюту. </a:t>
            </a:r>
            <a:r>
              <a:rPr lang="ru-RU" dirty="0" err="1"/>
              <a:t>Власні</a:t>
            </a:r>
            <a:r>
              <a:rPr lang="ru-RU" dirty="0"/>
              <a:t> </a:t>
            </a:r>
            <a:r>
              <a:rPr lang="ru-RU" dirty="0" err="1"/>
              <a:t>паспорти-посвідчення</a:t>
            </a:r>
            <a:r>
              <a:rPr lang="ru-RU" dirty="0"/>
              <a:t> ввела на </a:t>
            </a:r>
            <a:r>
              <a:rPr lang="ru-RU" dirty="0" err="1"/>
              <a:t>своїй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іспанська</a:t>
            </a:r>
            <a:r>
              <a:rPr lang="ru-RU" dirty="0"/>
              <a:t> </a:t>
            </a:r>
            <a:r>
              <a:rPr lang="ru-RU" dirty="0" err="1"/>
              <a:t>Каталонія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639878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1401532" y="977567"/>
          <a:ext cx="9060324" cy="4490118"/>
        </p:xfrm>
        <a:graphic>
          <a:graphicData uri="http://schemas.openxmlformats.org/drawingml/2006/table">
            <a:tbl>
              <a:tblPr/>
              <a:tblGrid>
                <a:gridCol w="12943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43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43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43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43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43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943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45098">
                <a:tc rowSpan="2">
                  <a:txBody>
                    <a:bodyPr/>
                    <a:lstStyle/>
                    <a:p>
                      <a:pPr algn="ctr"/>
                      <a:r>
                        <a:rPr lang="ru-RU" sz="1700">
                          <a:effectLst/>
                        </a:rPr>
                        <a:t>Регіон</a:t>
                      </a:r>
                    </a:p>
                  </a:txBody>
                  <a:tcPr marL="86275" marR="86275" marT="43137" marB="431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700">
                          <a:effectLst/>
                        </a:rPr>
                        <a:t>Кількість незалежних держав</a:t>
                      </a:r>
                    </a:p>
                  </a:txBody>
                  <a:tcPr marL="86275" marR="86275" marT="43137" marB="431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700">
                          <a:effectLst/>
                        </a:rPr>
                        <a:t>У тому числі</a:t>
                      </a:r>
                    </a:p>
                  </a:txBody>
                  <a:tcPr marL="86275" marR="86275" marT="43137" marB="431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700">
                          <a:effectLst/>
                        </a:rPr>
                        <a:t>З них</a:t>
                      </a:r>
                    </a:p>
                  </a:txBody>
                  <a:tcPr marL="86275" marR="86275" marT="43137" marB="431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700">
                          <a:effectLst/>
                        </a:rPr>
                        <a:t>Залежні території</a:t>
                      </a:r>
                    </a:p>
                  </a:txBody>
                  <a:tcPr marL="86275" marR="86275" marT="43137" marB="431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64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>
                          <a:effectLst/>
                        </a:rPr>
                        <a:t>Республіки</a:t>
                      </a:r>
                    </a:p>
                  </a:txBody>
                  <a:tcPr marL="86275" marR="86275" marT="43137" marB="431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>
                          <a:effectLst/>
                        </a:rPr>
                        <a:t>монархії</a:t>
                      </a:r>
                    </a:p>
                  </a:txBody>
                  <a:tcPr marL="86275" marR="86275" marT="43137" marB="431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>
                          <a:effectLst/>
                        </a:rPr>
                        <a:t>федерації</a:t>
                      </a:r>
                    </a:p>
                  </a:txBody>
                  <a:tcPr marL="86275" marR="86275" marT="43137" marB="431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>
                          <a:effectLst/>
                        </a:rPr>
                        <a:t>унітарії</a:t>
                      </a:r>
                    </a:p>
                  </a:txBody>
                  <a:tcPr marL="86275" marR="86275" marT="43137" marB="431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5098">
                <a:tc>
                  <a:txBody>
                    <a:bodyPr/>
                    <a:lstStyle/>
                    <a:p>
                      <a:r>
                        <a:rPr lang="ru-RU" sz="1700"/>
                        <a:t>Європа</a:t>
                      </a:r>
                    </a:p>
                  </a:txBody>
                  <a:tcPr marL="86275" marR="86275" marT="43137" marB="431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>
                          <a:effectLst/>
                        </a:rPr>
                        <a:t>41</a:t>
                      </a:r>
                    </a:p>
                  </a:txBody>
                  <a:tcPr marL="86275" marR="86275" marT="43137" marB="431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>
                          <a:effectLst/>
                        </a:rPr>
                        <a:t>31</a:t>
                      </a:r>
                    </a:p>
                  </a:txBody>
                  <a:tcPr marL="86275" marR="86275" marT="43137" marB="431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>
                          <a:effectLst/>
                        </a:rPr>
                        <a:t>12</a:t>
                      </a:r>
                    </a:p>
                  </a:txBody>
                  <a:tcPr marL="86275" marR="86275" marT="43137" marB="431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>
                          <a:effectLst/>
                        </a:rPr>
                        <a:t>6</a:t>
                      </a:r>
                    </a:p>
                  </a:txBody>
                  <a:tcPr marL="86275" marR="86275" marT="43137" marB="431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>
                          <a:effectLst/>
                        </a:rPr>
                        <a:t>37</a:t>
                      </a:r>
                    </a:p>
                  </a:txBody>
                  <a:tcPr marL="86275" marR="86275" marT="43137" marB="431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>
                          <a:effectLst/>
                        </a:rPr>
                        <a:t>1</a:t>
                      </a:r>
                    </a:p>
                  </a:txBody>
                  <a:tcPr marL="86275" marR="86275" marT="43137" marB="431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5098">
                <a:tc>
                  <a:txBody>
                    <a:bodyPr/>
                    <a:lstStyle/>
                    <a:p>
                      <a:r>
                        <a:rPr lang="ru-RU" sz="1700"/>
                        <a:t>Азія</a:t>
                      </a:r>
                    </a:p>
                  </a:txBody>
                  <a:tcPr marL="86275" marR="86275" marT="43137" marB="431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>
                          <a:effectLst/>
                        </a:rPr>
                        <a:t>49</a:t>
                      </a:r>
                    </a:p>
                  </a:txBody>
                  <a:tcPr marL="86275" marR="86275" marT="43137" marB="431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>
                          <a:effectLst/>
                        </a:rPr>
                        <a:t>35</a:t>
                      </a:r>
                    </a:p>
                  </a:txBody>
                  <a:tcPr marL="86275" marR="86275" marT="43137" marB="431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>
                          <a:effectLst/>
                        </a:rPr>
                        <a:t>14</a:t>
                      </a:r>
                    </a:p>
                  </a:txBody>
                  <a:tcPr marL="86275" marR="86275" marT="43137" marB="431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>
                          <a:effectLst/>
                        </a:rPr>
                        <a:t>9</a:t>
                      </a:r>
                    </a:p>
                  </a:txBody>
                  <a:tcPr marL="86275" marR="86275" marT="43137" marB="431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>
                          <a:effectLst/>
                        </a:rPr>
                        <a:t>40</a:t>
                      </a:r>
                    </a:p>
                  </a:txBody>
                  <a:tcPr marL="86275" marR="86275" marT="43137" marB="431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>
                          <a:effectLst/>
                        </a:rPr>
                        <a:t>3</a:t>
                      </a:r>
                    </a:p>
                  </a:txBody>
                  <a:tcPr marL="86275" marR="86275" marT="43137" marB="431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5098">
                <a:tc>
                  <a:txBody>
                    <a:bodyPr/>
                    <a:lstStyle/>
                    <a:p>
                      <a:r>
                        <a:rPr lang="ru-RU" sz="1700"/>
                        <a:t>Африка</a:t>
                      </a:r>
                    </a:p>
                  </a:txBody>
                  <a:tcPr marL="86275" marR="86275" marT="43137" marB="431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>
                          <a:effectLst/>
                        </a:rPr>
                        <a:t>54</a:t>
                      </a:r>
                    </a:p>
                  </a:txBody>
                  <a:tcPr marL="86275" marR="86275" marT="43137" marB="431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>
                          <a:effectLst/>
                        </a:rPr>
                        <a:t>50</a:t>
                      </a:r>
                    </a:p>
                  </a:txBody>
                  <a:tcPr marL="86275" marR="86275" marT="43137" marB="431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>
                          <a:effectLst/>
                        </a:rPr>
                        <a:t>3</a:t>
                      </a:r>
                    </a:p>
                  </a:txBody>
                  <a:tcPr marL="86275" marR="86275" marT="43137" marB="431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>
                          <a:effectLst/>
                        </a:rPr>
                        <a:t>3</a:t>
                      </a:r>
                    </a:p>
                  </a:txBody>
                  <a:tcPr marL="86275" marR="86275" marT="43137" marB="431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>
                          <a:effectLst/>
                        </a:rPr>
                        <a:t>50</a:t>
                      </a:r>
                    </a:p>
                  </a:txBody>
                  <a:tcPr marL="86275" marR="86275" marT="43137" marB="431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>
                          <a:effectLst/>
                        </a:rPr>
                        <a:t>5</a:t>
                      </a:r>
                    </a:p>
                  </a:txBody>
                  <a:tcPr marL="86275" marR="86275" marT="43137" marB="431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3922">
                <a:tc>
                  <a:txBody>
                    <a:bodyPr/>
                    <a:lstStyle/>
                    <a:p>
                      <a:r>
                        <a:rPr lang="ru-RU" sz="1700"/>
                        <a:t>Північна Америка</a:t>
                      </a:r>
                    </a:p>
                  </a:txBody>
                  <a:tcPr marL="86275" marR="86275" marT="43137" marB="431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>
                          <a:effectLst/>
                        </a:rPr>
                        <a:t>2</a:t>
                      </a:r>
                    </a:p>
                  </a:txBody>
                  <a:tcPr marL="86275" marR="86275" marT="43137" marB="431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>
                          <a:effectLst/>
                        </a:rPr>
                        <a:t>2</a:t>
                      </a:r>
                    </a:p>
                  </a:txBody>
                  <a:tcPr marL="86275" marR="86275" marT="43137" marB="431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>
                          <a:effectLst/>
                        </a:rPr>
                        <a:t>-</a:t>
                      </a:r>
                    </a:p>
                  </a:txBody>
                  <a:tcPr marL="86275" marR="86275" marT="43137" marB="431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>
                          <a:effectLst/>
                        </a:rPr>
                        <a:t>2</a:t>
                      </a:r>
                    </a:p>
                  </a:txBody>
                  <a:tcPr marL="86275" marR="86275" marT="43137" marB="431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>
                          <a:effectLst/>
                        </a:rPr>
                        <a:t>-</a:t>
                      </a:r>
                    </a:p>
                  </a:txBody>
                  <a:tcPr marL="86275" marR="86275" marT="43137" marB="431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>
                          <a:effectLst/>
                        </a:rPr>
                        <a:t>2</a:t>
                      </a:r>
                    </a:p>
                  </a:txBody>
                  <a:tcPr marL="86275" marR="86275" marT="43137" marB="431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62745">
                <a:tc>
                  <a:txBody>
                    <a:bodyPr/>
                    <a:lstStyle/>
                    <a:p>
                      <a:r>
                        <a:rPr lang="ru-RU" sz="1700"/>
                        <a:t>Латинська Америка</a:t>
                      </a:r>
                    </a:p>
                  </a:txBody>
                  <a:tcPr marL="86275" marR="86275" marT="43137" marB="431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>
                          <a:effectLst/>
                        </a:rPr>
                        <a:t>33</a:t>
                      </a:r>
                    </a:p>
                  </a:txBody>
                  <a:tcPr marL="86275" marR="86275" marT="43137" marB="431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>
                          <a:effectLst/>
                        </a:rPr>
                        <a:t>33</a:t>
                      </a:r>
                    </a:p>
                  </a:txBody>
                  <a:tcPr marL="86275" marR="86275" marT="43137" marB="431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>
                          <a:effectLst/>
                        </a:rPr>
                        <a:t>-</a:t>
                      </a:r>
                    </a:p>
                  </a:txBody>
                  <a:tcPr marL="86275" marR="86275" marT="43137" marB="431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>
                          <a:effectLst/>
                        </a:rPr>
                        <a:t>3</a:t>
                      </a:r>
                    </a:p>
                  </a:txBody>
                  <a:tcPr marL="86275" marR="86275" marT="43137" marB="431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>
                          <a:effectLst/>
                        </a:rPr>
                        <a:t>30</a:t>
                      </a:r>
                    </a:p>
                  </a:txBody>
                  <a:tcPr marL="86275" marR="86275" marT="43137" marB="431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>
                          <a:effectLst/>
                        </a:rPr>
                        <a:t>14</a:t>
                      </a:r>
                    </a:p>
                  </a:txBody>
                  <a:tcPr marL="86275" marR="86275" marT="43137" marB="431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62745">
                <a:tc>
                  <a:txBody>
                    <a:bodyPr/>
                    <a:lstStyle/>
                    <a:p>
                      <a:r>
                        <a:rPr lang="ru-RU" sz="1700" u="none" strike="noStrike">
                          <a:solidFill>
                            <a:srgbClr val="0645AD"/>
                          </a:solidFill>
                          <a:effectLst/>
                          <a:hlinkClick r:id="rId2" tooltip="Австралія"/>
                        </a:rPr>
                        <a:t>Австралія</a:t>
                      </a:r>
                      <a:r>
                        <a:rPr lang="ru-RU" sz="1700"/>
                        <a:t> та Океанія</a:t>
                      </a:r>
                    </a:p>
                  </a:txBody>
                  <a:tcPr marL="86275" marR="86275" marT="43137" marB="431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>
                          <a:effectLst/>
                        </a:rPr>
                        <a:t>13</a:t>
                      </a:r>
                    </a:p>
                  </a:txBody>
                  <a:tcPr marL="86275" marR="86275" marT="43137" marB="431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>
                          <a:effectLst/>
                        </a:rPr>
                        <a:t>12</a:t>
                      </a:r>
                    </a:p>
                  </a:txBody>
                  <a:tcPr marL="86275" marR="86275" marT="43137" marB="431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>
                          <a:effectLst/>
                        </a:rPr>
                        <a:t>1</a:t>
                      </a:r>
                    </a:p>
                  </a:txBody>
                  <a:tcPr marL="86275" marR="86275" marT="43137" marB="431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>
                          <a:effectLst/>
                        </a:rPr>
                        <a:t>2</a:t>
                      </a:r>
                    </a:p>
                  </a:txBody>
                  <a:tcPr marL="86275" marR="86275" marT="43137" marB="431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>
                          <a:effectLst/>
                        </a:rPr>
                        <a:t>11</a:t>
                      </a:r>
                    </a:p>
                  </a:txBody>
                  <a:tcPr marL="86275" marR="86275" marT="43137" marB="431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>
                          <a:effectLst/>
                        </a:rPr>
                        <a:t>17</a:t>
                      </a:r>
                    </a:p>
                  </a:txBody>
                  <a:tcPr marL="86275" marR="86275" marT="43137" marB="4313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34043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455096"/>
              </p:ext>
            </p:extLst>
          </p:nvPr>
        </p:nvGraphicFramePr>
        <p:xfrm>
          <a:off x="1130300" y="914400"/>
          <a:ext cx="9602788" cy="3535521"/>
        </p:xfrm>
        <a:graphic>
          <a:graphicData uri="http://schemas.openxmlformats.org/drawingml/2006/table">
            <a:tbl>
              <a:tblPr/>
              <a:tblGrid>
                <a:gridCol w="24006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06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006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006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706721">
                <a:tc>
                  <a:txBody>
                    <a:bodyPr/>
                    <a:lstStyle/>
                    <a:p>
                      <a:r>
                        <a:rPr lang="ru-RU" b="1" dirty="0" err="1"/>
                        <a:t>Найбільші</a:t>
                      </a:r>
                      <a:r>
                        <a:rPr lang="ru-RU" b="1" dirty="0"/>
                        <a:t> </a:t>
                      </a:r>
                      <a:r>
                        <a:rPr lang="ru-RU" b="1" dirty="0" err="1"/>
                        <a:t>країни</a:t>
                      </a:r>
                      <a:endParaRPr lang="ru-R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/>
                        <a:t>Територія, млн кв. км</a:t>
                      </a:r>
                      <a:endParaRPr lang="ru-RU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/>
                        <a:t>Найменші країни</a:t>
                      </a:r>
                      <a:endParaRPr lang="ru-RU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/>
                        <a:t>територія, кв. км</a:t>
                      </a:r>
                      <a:endParaRPr lang="ru-RU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u="none" strike="noStrike">
                          <a:solidFill>
                            <a:srgbClr val="0645AD"/>
                          </a:solidFill>
                          <a:effectLst/>
                          <a:hlinkClick r:id="rId2" tooltip="Росія"/>
                        </a:rPr>
                        <a:t>Росія</a:t>
                      </a:r>
                      <a:endParaRPr lang="ru-RU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17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u="none" strike="noStrike">
                          <a:solidFill>
                            <a:srgbClr val="0645AD"/>
                          </a:solidFill>
                          <a:effectLst/>
                          <a:hlinkClick r:id="rId3" tooltip="Ватикан"/>
                        </a:rPr>
                        <a:t>Ватикан</a:t>
                      </a:r>
                      <a:endParaRPr lang="ru-RU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0,4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u="none" strike="noStrike">
                          <a:solidFill>
                            <a:srgbClr val="0645AD"/>
                          </a:solidFill>
                          <a:effectLst/>
                          <a:hlinkClick r:id="rId4" tooltip="Канада"/>
                        </a:rPr>
                        <a:t>Канада</a:t>
                      </a:r>
                      <a:endParaRPr lang="ru-RU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10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u="none" strike="noStrike">
                          <a:solidFill>
                            <a:srgbClr val="0645AD"/>
                          </a:solidFill>
                          <a:effectLst/>
                          <a:hlinkClick r:id="rId5" tooltip="Монако"/>
                        </a:rPr>
                        <a:t>Монако</a:t>
                      </a:r>
                      <a:endParaRPr lang="ru-RU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u="none" strike="noStrike">
                          <a:solidFill>
                            <a:srgbClr val="0645AD"/>
                          </a:solidFill>
                          <a:effectLst/>
                          <a:hlinkClick r:id="rId6" tooltip="Китайська Народна Республіка"/>
                        </a:rPr>
                        <a:t>Китай</a:t>
                      </a:r>
                      <a:endParaRPr lang="ru-RU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9,57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u="none" strike="noStrike">
                          <a:solidFill>
                            <a:srgbClr val="0645AD"/>
                          </a:solidFill>
                          <a:effectLst/>
                          <a:hlinkClick r:id="rId7" tooltip="Науру"/>
                        </a:rPr>
                        <a:t>Науру</a:t>
                      </a:r>
                      <a:endParaRPr lang="ru-RU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21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u="none" strike="noStrike">
                          <a:solidFill>
                            <a:srgbClr val="0645AD"/>
                          </a:solidFill>
                          <a:effectLst/>
                          <a:hlinkClick r:id="rId8" tooltip="Сполучені Штати Америки"/>
                        </a:rPr>
                        <a:t>США</a:t>
                      </a:r>
                      <a:endParaRPr lang="ru-RU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9,52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u="sng">
                          <a:solidFill>
                            <a:srgbClr val="0645AD"/>
                          </a:solidFill>
                          <a:effectLst/>
                          <a:hlinkClick r:id="rId9"/>
                        </a:rPr>
                        <a:t>Тувалу</a:t>
                      </a:r>
                      <a:endParaRPr lang="ru-RU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24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u="none" strike="noStrike" dirty="0" err="1">
                          <a:solidFill>
                            <a:srgbClr val="0645AD"/>
                          </a:solidFill>
                          <a:effectLst/>
                          <a:hlinkClick r:id="rId10" tooltip="Бразилія"/>
                        </a:rPr>
                        <a:t>Бразилія</a:t>
                      </a:r>
                      <a:endParaRPr lang="ru-R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8,51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u="none" strike="noStrike">
                          <a:solidFill>
                            <a:srgbClr val="0645AD"/>
                          </a:solidFill>
                          <a:effectLst/>
                          <a:hlinkClick r:id="rId11" tooltip="Сан-Марино"/>
                        </a:rPr>
                        <a:t>Сан-Марино</a:t>
                      </a:r>
                      <a:endParaRPr lang="ru-RU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62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445280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5059745"/>
              </p:ext>
            </p:extLst>
          </p:nvPr>
        </p:nvGraphicFramePr>
        <p:xfrm>
          <a:off x="1130300" y="1884998"/>
          <a:ext cx="9602788" cy="2468880"/>
        </p:xfrm>
        <a:graphic>
          <a:graphicData uri="http://schemas.openxmlformats.org/drawingml/2006/table">
            <a:tbl>
              <a:tblPr/>
              <a:tblGrid>
                <a:gridCol w="24006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06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006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006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 b="1" dirty="0" err="1"/>
                        <a:t>Країна</a:t>
                      </a:r>
                      <a:endParaRPr lang="ru-R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/>
                        <a:t>Населення</a:t>
                      </a:r>
                      <a:r>
                        <a:rPr lang="ru-RU" b="1" dirty="0"/>
                        <a:t>, млн </a:t>
                      </a:r>
                      <a:r>
                        <a:rPr lang="ru-RU" b="1" dirty="0" err="1"/>
                        <a:t>чол</a:t>
                      </a:r>
                      <a:r>
                        <a:rPr lang="ru-RU" b="1" dirty="0"/>
                        <a:t>. (2022 </a:t>
                      </a:r>
                      <a:r>
                        <a:rPr lang="ru-RU" b="1" dirty="0" err="1"/>
                        <a:t>рік</a:t>
                      </a:r>
                      <a:r>
                        <a:rPr lang="ru-RU" b="1" dirty="0"/>
                        <a:t>)</a:t>
                      </a:r>
                      <a:endParaRPr lang="ru-R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/>
                        <a:t>Країна</a:t>
                      </a:r>
                      <a:endParaRPr lang="ru-RU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/>
                        <a:t>населення тис. чол.</a:t>
                      </a:r>
                      <a:endParaRPr lang="ru-RU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u="none" strike="noStrike">
                          <a:solidFill>
                            <a:srgbClr val="0645AD"/>
                          </a:solidFill>
                          <a:effectLst/>
                          <a:hlinkClick r:id="rId2" tooltip="Китайська Народна Республіка"/>
                        </a:rPr>
                        <a:t>Китай</a:t>
                      </a:r>
                      <a:endParaRPr lang="ru-RU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  <a:r>
                        <a:rPr lang="ru-RU" baseline="0" dirty="0"/>
                        <a:t> </a:t>
                      </a:r>
                      <a:r>
                        <a:rPr lang="ru-RU" dirty="0"/>
                        <a:t>424 791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u="none" strike="noStrike">
                          <a:solidFill>
                            <a:srgbClr val="0645AD"/>
                          </a:solidFill>
                          <a:effectLst/>
                          <a:hlinkClick r:id="rId3" tooltip="Ватикан"/>
                        </a:rPr>
                        <a:t>Ватикан</a:t>
                      </a:r>
                      <a:endParaRPr lang="ru-RU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0,8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u="none" strike="noStrike">
                          <a:solidFill>
                            <a:srgbClr val="0645AD"/>
                          </a:solidFill>
                          <a:effectLst/>
                          <a:hlinkClick r:id="rId4" tooltip="Індія"/>
                        </a:rPr>
                        <a:t>Індія</a:t>
                      </a:r>
                      <a:endParaRPr lang="ru-RU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1 408 927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u="none" strike="noStrike" dirty="0">
                          <a:solidFill>
                            <a:srgbClr val="0645AD"/>
                          </a:solidFill>
                          <a:effectLst/>
                        </a:rPr>
                        <a:t>Тувалу</a:t>
                      </a:r>
                      <a:endParaRPr lang="ru-R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10,927</a:t>
                      </a:r>
                      <a:endParaRPr lang="ru-R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u="none" strike="noStrike">
                          <a:solidFill>
                            <a:srgbClr val="0645AD"/>
                          </a:solidFill>
                          <a:effectLst/>
                          <a:hlinkClick r:id="rId5" tooltip="Сполучені Штати Америки"/>
                        </a:rPr>
                        <a:t>США</a:t>
                      </a:r>
                      <a:endParaRPr lang="ru-RU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336</a:t>
                      </a:r>
                      <a:r>
                        <a:rPr lang="ru-RU" baseline="0" dirty="0"/>
                        <a:t> 023</a:t>
                      </a:r>
                      <a:endParaRPr lang="ru-R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Науру</a:t>
                      </a:r>
                      <a:endParaRPr lang="ru-R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11,086</a:t>
                      </a:r>
                      <a:endParaRPr lang="ru-R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u="none" strike="noStrike">
                          <a:solidFill>
                            <a:srgbClr val="0645AD"/>
                          </a:solidFill>
                          <a:effectLst/>
                          <a:hlinkClick r:id="rId6" tooltip="Індонезія"/>
                        </a:rPr>
                        <a:t>Індонезія</a:t>
                      </a:r>
                      <a:endParaRPr lang="ru-RU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280</a:t>
                      </a:r>
                      <a:r>
                        <a:rPr lang="uk-UA" baseline="0" dirty="0"/>
                        <a:t> 488</a:t>
                      </a:r>
                      <a:endParaRPr lang="ru-R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u="none" strike="noStrike">
                          <a:solidFill>
                            <a:srgbClr val="0645AD"/>
                          </a:solidFill>
                          <a:effectLst/>
                          <a:hlinkClick r:id="rId7" tooltip="Палау"/>
                        </a:rPr>
                        <a:t>Палау</a:t>
                      </a:r>
                      <a:endParaRPr lang="ru-RU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21,507</a:t>
                      </a:r>
                      <a:endParaRPr lang="ru-R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uk-UA" u="none" strike="noStrike" dirty="0">
                          <a:solidFill>
                            <a:srgbClr val="0645AD"/>
                          </a:solidFill>
                          <a:effectLst/>
                        </a:rPr>
                        <a:t>Пакистан</a:t>
                      </a:r>
                      <a:endParaRPr lang="ru-R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227</a:t>
                      </a:r>
                      <a:r>
                        <a:rPr lang="uk-UA" baseline="0" dirty="0"/>
                        <a:t> 848 </a:t>
                      </a:r>
                      <a:endParaRPr lang="ru-R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u="none" strike="noStrike">
                          <a:solidFill>
                            <a:srgbClr val="0645AD"/>
                          </a:solidFill>
                          <a:effectLst/>
                          <a:hlinkClick r:id="rId8" tooltip="Сан-Марино"/>
                        </a:rPr>
                        <a:t>Сан-Марино</a:t>
                      </a:r>
                      <a:endParaRPr lang="ru-RU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34,</a:t>
                      </a:r>
                      <a:r>
                        <a:rPr lang="uk-UA" baseline="0" dirty="0"/>
                        <a:t> 590</a:t>
                      </a:r>
                      <a:endParaRPr lang="ru-R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705842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1130300" y="1386205"/>
          <a:ext cx="9602788" cy="3749040"/>
        </p:xfrm>
        <a:graphic>
          <a:graphicData uri="http://schemas.openxmlformats.org/drawingml/2006/table">
            <a:tbl>
              <a:tblPr/>
              <a:tblGrid>
                <a:gridCol w="48013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013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b="1">
                          <a:effectLst/>
                        </a:rPr>
                        <a:t>Показник ВВП на душу населення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>
                          <a:effectLst/>
                        </a:rPr>
                        <a:t>Країна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/>
                        <a:t>понад 10 тис. доларів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країни Північної та Середньої Європи, США, Канада, Австралія, Японія, Кувейт, </a:t>
                      </a:r>
                      <a:r>
                        <a:rPr lang="ru-RU" u="none" strike="noStrike">
                          <a:solidFill>
                            <a:srgbClr val="0645AD"/>
                          </a:solidFill>
                          <a:effectLst/>
                          <a:hlinkClick r:id="rId2" tooltip="Нова Зеландія"/>
                        </a:rPr>
                        <a:t>Нова Зеландія</a:t>
                      </a:r>
                      <a:r>
                        <a:rPr lang="ru-RU"/>
                        <a:t> Сінгапур, ОАЕ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/>
                        <a:t>3-10 тисяч доларів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u="none" strike="noStrike">
                          <a:solidFill>
                            <a:srgbClr val="0645AD"/>
                          </a:solidFill>
                          <a:effectLst/>
                          <a:hlinkClick r:id="rId3" tooltip="Венесуела"/>
                        </a:rPr>
                        <a:t>Венесуела</a:t>
                      </a:r>
                      <a:r>
                        <a:rPr lang="ru-RU"/>
                        <a:t>, </a:t>
                      </a:r>
                      <a:r>
                        <a:rPr lang="ru-RU" u="none" strike="noStrike">
                          <a:solidFill>
                            <a:srgbClr val="0645AD"/>
                          </a:solidFill>
                          <a:effectLst/>
                          <a:hlinkClick r:id="rId4" tooltip="Лівія"/>
                        </a:rPr>
                        <a:t>Лівія</a:t>
                      </a:r>
                      <a:r>
                        <a:rPr lang="ru-RU"/>
                        <a:t>, ПАР, європейські країни (крім постсоціалістичних), країни Перської затоки (крім Ірану), </a:t>
                      </a:r>
                      <a:r>
                        <a:rPr lang="ru-RU" u="none" strike="noStrike">
                          <a:solidFill>
                            <a:srgbClr val="0645AD"/>
                          </a:solidFill>
                          <a:effectLst/>
                          <a:hlinkClick r:id="rId5" tooltip="Бутан"/>
                        </a:rPr>
                        <a:t>Бутан</a:t>
                      </a:r>
                      <a:r>
                        <a:rPr lang="ru-RU"/>
                        <a:t>, </a:t>
                      </a:r>
                      <a:r>
                        <a:rPr lang="ru-RU" u="none" strike="noStrike">
                          <a:solidFill>
                            <a:srgbClr val="0645AD"/>
                          </a:solidFill>
                          <a:effectLst/>
                          <a:hlinkClick r:id="rId6" tooltip="Південна Корея"/>
                        </a:rPr>
                        <a:t>Південна Корея</a:t>
                      </a:r>
                      <a:r>
                        <a:rPr lang="ru-RU"/>
                        <a:t> </a:t>
                      </a:r>
                      <a:r>
                        <a:rPr lang="ru-RU" u="none" strike="noStrike">
                          <a:solidFill>
                            <a:srgbClr val="0645AD"/>
                          </a:solidFill>
                          <a:effectLst/>
                          <a:hlinkClick r:id="rId7" tooltip="Тайвань"/>
                        </a:rPr>
                        <a:t>Тайвань</a:t>
                      </a:r>
                      <a:endParaRPr lang="ru-RU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/>
                        <a:t>1-3 тисячі доларів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Таїланд, </a:t>
                      </a:r>
                      <a:r>
                        <a:rPr lang="ru-RU" u="none" strike="noStrike">
                          <a:solidFill>
                            <a:srgbClr val="0645AD"/>
                          </a:solidFill>
                          <a:effectLst/>
                          <a:hlinkClick r:id="rId8" tooltip="Малайзія"/>
                        </a:rPr>
                        <a:t>Малайзія</a:t>
                      </a:r>
                      <a:r>
                        <a:rPr lang="ru-RU"/>
                        <a:t>, Мексика, </a:t>
                      </a:r>
                      <a:r>
                        <a:rPr lang="ru-RU" u="none" strike="noStrike">
                          <a:solidFill>
                            <a:srgbClr val="0645AD"/>
                          </a:solidFill>
                          <a:effectLst/>
                          <a:hlinkClick r:id="rId9" tooltip="Алжир"/>
                        </a:rPr>
                        <a:t>Алжир</a:t>
                      </a:r>
                      <a:r>
                        <a:rPr lang="ru-RU"/>
                        <a:t>, </a:t>
                      </a:r>
                      <a:r>
                        <a:rPr lang="ru-RU" u="none" strike="noStrike">
                          <a:solidFill>
                            <a:srgbClr val="0645AD"/>
                          </a:solidFill>
                          <a:effectLst/>
                          <a:hlinkClick r:id="rId10" tooltip="Туреччина"/>
                        </a:rPr>
                        <a:t>Туреччина</a:t>
                      </a:r>
                      <a:r>
                        <a:rPr lang="ru-RU"/>
                        <a:t>, деякі країни Південної Америки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/>
                        <a:t>до 1 тисячі доларів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решта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країн</a:t>
                      </a:r>
                      <a:endParaRPr lang="ru-R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130300" y="13858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804939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00FD26-5EC2-4F18-84B9-8F5DA1F2A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err="1"/>
              <a:t>Етапи</a:t>
            </a:r>
            <a:r>
              <a:rPr lang="ru-RU" b="1" dirty="0"/>
              <a:t> </a:t>
            </a:r>
            <a:r>
              <a:rPr lang="ru-RU" b="1" dirty="0" err="1"/>
              <a:t>формування</a:t>
            </a:r>
            <a:r>
              <a:rPr lang="ru-RU" b="1" dirty="0"/>
              <a:t> </a:t>
            </a:r>
            <a:r>
              <a:rPr lang="ru-RU" b="1" dirty="0" err="1"/>
              <a:t>політичної</a:t>
            </a:r>
            <a:r>
              <a:rPr lang="ru-RU" b="1" dirty="0"/>
              <a:t> </a:t>
            </a:r>
            <a:r>
              <a:rPr lang="ru-RU" b="1" dirty="0" err="1"/>
              <a:t>карти</a:t>
            </a:r>
            <a:r>
              <a:rPr lang="ru-RU" b="1" dirty="0"/>
              <a:t> </a:t>
            </a:r>
            <a:r>
              <a:rPr lang="ru-RU" b="1" dirty="0" err="1"/>
              <a:t>світу</a:t>
            </a:r>
            <a:r>
              <a:rPr lang="ru-RU" b="1" dirty="0"/>
              <a:t>. Типи </a:t>
            </a:r>
            <a:r>
              <a:rPr lang="ru-RU" b="1" dirty="0" err="1"/>
              <a:t>країн</a:t>
            </a:r>
            <a:r>
              <a:rPr lang="ru-RU" b="1" dirty="0"/>
              <a:t> 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20FC6D4-F8C1-4AC8-87EE-B692E23805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dirty="0"/>
              <a:t>Можна виділити чотири етапи формування політичної карти світу: стародавній, середньовічний, новий і новітній. </a:t>
            </a:r>
            <a:endParaRPr lang="ru-RU" dirty="0"/>
          </a:p>
          <a:p>
            <a:r>
              <a:rPr lang="ru-RU" b="1" dirty="0" err="1"/>
              <a:t>Стародавній</a:t>
            </a:r>
            <a:r>
              <a:rPr lang="ru-RU" b="1" dirty="0"/>
              <a:t> </a:t>
            </a:r>
            <a:r>
              <a:rPr lang="ru-RU" b="1" dirty="0" err="1"/>
              <a:t>етап</a:t>
            </a:r>
            <a:r>
              <a:rPr lang="ru-RU" b="1" dirty="0"/>
              <a:t> </a:t>
            </a:r>
            <a:r>
              <a:rPr lang="ru-RU" dirty="0" err="1"/>
              <a:t>розпочався</a:t>
            </a:r>
            <a:r>
              <a:rPr lang="ru-RU" dirty="0"/>
              <a:t> з </a:t>
            </a:r>
            <a:r>
              <a:rPr lang="ru-RU" dirty="0" err="1"/>
              <a:t>виникненням</a:t>
            </a:r>
            <a:r>
              <a:rPr lang="ru-RU" dirty="0"/>
              <a:t>, </a:t>
            </a:r>
            <a:r>
              <a:rPr lang="ru-RU" dirty="0" err="1"/>
              <a:t>розквітом</a:t>
            </a:r>
            <a:r>
              <a:rPr lang="ru-RU" dirty="0"/>
              <a:t> і </a:t>
            </a:r>
            <a:r>
              <a:rPr lang="ru-RU" dirty="0" err="1"/>
              <a:t>занепадом</a:t>
            </a:r>
            <a:r>
              <a:rPr lang="ru-RU" dirty="0"/>
              <a:t> перших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утворень</a:t>
            </a:r>
            <a:r>
              <a:rPr lang="ru-RU" dirty="0"/>
              <a:t>. Одним з перших (</a:t>
            </a:r>
            <a:r>
              <a:rPr lang="ru-RU" dirty="0" err="1"/>
              <a:t>можливо</a:t>
            </a:r>
            <a:r>
              <a:rPr lang="ru-RU" dirty="0"/>
              <a:t>, </a:t>
            </a:r>
            <a:r>
              <a:rPr lang="ru-RU" dirty="0" err="1"/>
              <a:t>взагалі</a:t>
            </a:r>
            <a:r>
              <a:rPr lang="ru-RU" dirty="0"/>
              <a:t> першим) </a:t>
            </a:r>
            <a:r>
              <a:rPr lang="ru-RU" dirty="0" err="1"/>
              <a:t>державним</a:t>
            </a:r>
            <a:r>
              <a:rPr lang="ru-RU" dirty="0"/>
              <a:t> </a:t>
            </a:r>
            <a:r>
              <a:rPr lang="ru-RU" dirty="0" err="1"/>
              <a:t>утворенням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знаменита </a:t>
            </a:r>
            <a:r>
              <a:rPr lang="ru-RU" dirty="0" err="1"/>
              <a:t>Трипільська</a:t>
            </a:r>
            <a:r>
              <a:rPr lang="ru-RU" dirty="0"/>
              <a:t> </a:t>
            </a:r>
            <a:r>
              <a:rPr lang="ru-RU" dirty="0" err="1"/>
              <a:t>цивілізація</a:t>
            </a:r>
            <a:r>
              <a:rPr lang="ru-RU" dirty="0"/>
              <a:t> (культура), яка </a:t>
            </a:r>
            <a:r>
              <a:rPr lang="ru-RU" dirty="0" err="1"/>
              <a:t>виникла</a:t>
            </a:r>
            <a:r>
              <a:rPr lang="ru-RU" dirty="0"/>
              <a:t> і </a:t>
            </a:r>
            <a:r>
              <a:rPr lang="ru-RU" dirty="0" err="1"/>
              <a:t>розквітла</a:t>
            </a:r>
            <a:r>
              <a:rPr lang="ru-RU" dirty="0"/>
              <a:t> на </a:t>
            </a:r>
            <a:r>
              <a:rPr lang="ru-RU" dirty="0" err="1"/>
              <a:t>теренах</a:t>
            </a:r>
            <a:r>
              <a:rPr lang="ru-RU" dirty="0"/>
              <a:t> </a:t>
            </a:r>
            <a:r>
              <a:rPr lang="ru-RU" dirty="0" err="1"/>
              <a:t>нинішньої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.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занепаду</a:t>
            </a:r>
            <a:r>
              <a:rPr lang="ru-RU" dirty="0"/>
              <a:t> на </a:t>
            </a:r>
            <a:r>
              <a:rPr lang="ru-RU" dirty="0" err="1"/>
              <a:t>надзвичайно</a:t>
            </a:r>
            <a:r>
              <a:rPr lang="ru-RU" dirty="0"/>
              <a:t> </a:t>
            </a:r>
            <a:r>
              <a:rPr lang="ru-RU" dirty="0" err="1"/>
              <a:t>багатій</a:t>
            </a:r>
            <a:r>
              <a:rPr lang="ru-RU" dirty="0"/>
              <a:t> </a:t>
            </a:r>
            <a:r>
              <a:rPr lang="ru-RU" dirty="0" err="1"/>
              <a:t>природними</a:t>
            </a:r>
            <a:r>
              <a:rPr lang="ru-RU" dirty="0"/>
              <a:t> ресурсами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 в </a:t>
            </a:r>
            <a:r>
              <a:rPr lang="ru-RU" dirty="0" err="1"/>
              <a:t>найкращих</a:t>
            </a:r>
            <a:r>
              <a:rPr lang="ru-RU" dirty="0"/>
              <a:t> на </a:t>
            </a:r>
            <a:r>
              <a:rPr lang="ru-RU" dirty="0" err="1"/>
              <a:t>планеті</a:t>
            </a:r>
            <a:r>
              <a:rPr lang="ru-RU" dirty="0"/>
              <a:t> </a:t>
            </a:r>
            <a:r>
              <a:rPr lang="ru-RU" dirty="0" err="1"/>
              <a:t>природних</a:t>
            </a:r>
            <a:r>
              <a:rPr lang="ru-RU" dirty="0"/>
              <a:t>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одне</a:t>
            </a:r>
            <a:r>
              <a:rPr lang="ru-RU" dirty="0"/>
              <a:t> за одним </a:t>
            </a:r>
            <a:r>
              <a:rPr lang="ru-RU" dirty="0" err="1"/>
              <a:t>послідовно</a:t>
            </a:r>
            <a:r>
              <a:rPr lang="ru-RU" dirty="0"/>
              <a:t> </a:t>
            </a:r>
            <a:r>
              <a:rPr lang="ru-RU" dirty="0" err="1"/>
              <a:t>виникали</a:t>
            </a:r>
            <a:r>
              <a:rPr lang="ru-RU" dirty="0"/>
              <a:t> все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державні</a:t>
            </a:r>
            <a:r>
              <a:rPr lang="ru-RU" dirty="0"/>
              <a:t> </a:t>
            </a:r>
            <a:r>
              <a:rPr lang="ru-RU" dirty="0" err="1"/>
              <a:t>утворення</a:t>
            </a:r>
            <a:r>
              <a:rPr lang="ru-RU" dirty="0"/>
              <a:t>: Велика </a:t>
            </a:r>
            <a:r>
              <a:rPr lang="ru-RU" dirty="0" err="1"/>
              <a:t>Скіфія</a:t>
            </a:r>
            <a:r>
              <a:rPr lang="ru-RU" dirty="0"/>
              <a:t>, Велика </a:t>
            </a:r>
            <a:r>
              <a:rPr lang="ru-RU" dirty="0" err="1"/>
              <a:t>Сарматія</a:t>
            </a:r>
            <a:r>
              <a:rPr lang="ru-RU" dirty="0"/>
              <a:t>, </a:t>
            </a:r>
            <a:r>
              <a:rPr lang="ru-RU" dirty="0" err="1"/>
              <a:t>Антський</a:t>
            </a:r>
            <a:r>
              <a:rPr lang="ru-RU" dirty="0"/>
              <a:t> союз, </a:t>
            </a:r>
            <a:r>
              <a:rPr lang="ru-RU" dirty="0" err="1"/>
              <a:t>Київська</a:t>
            </a:r>
            <a:r>
              <a:rPr lang="ru-RU" dirty="0"/>
              <a:t> Русь. З </a:t>
            </a:r>
            <a:r>
              <a:rPr lang="ru-RU" dirty="0" err="1"/>
              <a:t>нинішньою</a:t>
            </a:r>
            <a:r>
              <a:rPr lang="ru-RU" dirty="0"/>
              <a:t> державою </a:t>
            </a:r>
            <a:r>
              <a:rPr lang="ru-RU" dirty="0" err="1"/>
              <a:t>Україна</a:t>
            </a:r>
            <a:r>
              <a:rPr lang="ru-RU" dirty="0"/>
              <a:t> вони </a:t>
            </a:r>
            <a:r>
              <a:rPr lang="ru-RU" dirty="0" err="1"/>
              <a:t>споріднені</a:t>
            </a:r>
            <a:r>
              <a:rPr lang="ru-RU" dirty="0"/>
              <a:t> </a:t>
            </a:r>
            <a:r>
              <a:rPr lang="ru-RU" dirty="0" err="1"/>
              <a:t>генетично</a:t>
            </a:r>
            <a:r>
              <a:rPr lang="ru-RU" dirty="0"/>
              <a:t>.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Давній</a:t>
            </a:r>
            <a:r>
              <a:rPr lang="ru-RU" dirty="0"/>
              <a:t> </a:t>
            </a:r>
            <a:r>
              <a:rPr lang="ru-RU" dirty="0" err="1"/>
              <a:t>Єгипет</a:t>
            </a:r>
            <a:r>
              <a:rPr lang="ru-RU" dirty="0"/>
              <a:t>, </a:t>
            </a:r>
            <a:r>
              <a:rPr lang="ru-RU" dirty="0" err="1"/>
              <a:t>Давня</a:t>
            </a:r>
            <a:r>
              <a:rPr lang="ru-RU" dirty="0"/>
              <a:t> </a:t>
            </a:r>
            <a:r>
              <a:rPr lang="ru-RU" dirty="0" err="1"/>
              <a:t>Греція</a:t>
            </a:r>
            <a:r>
              <a:rPr lang="ru-RU" dirty="0"/>
              <a:t>, </a:t>
            </a:r>
            <a:r>
              <a:rPr lang="ru-RU" dirty="0" err="1"/>
              <a:t>Давній</a:t>
            </a:r>
            <a:r>
              <a:rPr lang="ru-RU" dirty="0"/>
              <a:t> Рим, </a:t>
            </a:r>
            <a:r>
              <a:rPr lang="ru-RU" dirty="0" err="1"/>
              <a:t>Індія</a:t>
            </a:r>
            <a:r>
              <a:rPr lang="ru-RU" dirty="0"/>
              <a:t>, Китай та </a:t>
            </a:r>
            <a:r>
              <a:rPr lang="ru-RU" dirty="0" err="1"/>
              <a:t>ін</a:t>
            </a:r>
            <a:r>
              <a:rPr lang="ru-RU" dirty="0"/>
              <a:t>. </a:t>
            </a:r>
            <a:r>
              <a:rPr lang="ru-RU" dirty="0" err="1"/>
              <a:t>зробили</a:t>
            </a:r>
            <a:r>
              <a:rPr lang="ru-RU" dirty="0"/>
              <a:t> великий </a:t>
            </a:r>
            <a:r>
              <a:rPr lang="ru-RU" dirty="0" err="1"/>
              <a:t>внесок</a:t>
            </a:r>
            <a:r>
              <a:rPr lang="ru-RU" dirty="0"/>
              <a:t> у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світової</a:t>
            </a:r>
            <a:r>
              <a:rPr lang="ru-RU" dirty="0"/>
              <a:t> </a:t>
            </a:r>
            <a:r>
              <a:rPr lang="ru-RU" dirty="0" err="1"/>
              <a:t>цивілізації</a:t>
            </a:r>
            <a:r>
              <a:rPr lang="ru-RU" dirty="0"/>
              <a:t>. Вони </a:t>
            </a:r>
            <a:r>
              <a:rPr lang="ru-RU" dirty="0" err="1"/>
              <a:t>розпочали</a:t>
            </a:r>
            <a:r>
              <a:rPr lang="ru-RU" dirty="0"/>
              <a:t> через </a:t>
            </a:r>
            <a:r>
              <a:rPr lang="ru-RU" dirty="0" err="1"/>
              <a:t>систематичні</a:t>
            </a:r>
            <a:r>
              <a:rPr lang="ru-RU" dirty="0"/>
              <a:t> </a:t>
            </a:r>
            <a:r>
              <a:rPr lang="ru-RU" dirty="0" err="1"/>
              <a:t>завоювання</a:t>
            </a:r>
            <a:r>
              <a:rPr lang="ru-RU" dirty="0"/>
              <a:t> </a:t>
            </a:r>
            <a:r>
              <a:rPr lang="ru-RU" dirty="0" err="1"/>
              <a:t>близьких</a:t>
            </a:r>
            <a:r>
              <a:rPr lang="ru-RU" dirty="0"/>
              <a:t> і далеких </a:t>
            </a:r>
            <a:r>
              <a:rPr lang="ru-RU" dirty="0" err="1"/>
              <a:t>територій</a:t>
            </a:r>
            <a:r>
              <a:rPr lang="ru-RU" dirty="0"/>
              <a:t> </a:t>
            </a:r>
            <a:r>
              <a:rPr lang="ru-RU" dirty="0" err="1"/>
              <a:t>політико-географічний</a:t>
            </a:r>
            <a:r>
              <a:rPr lang="ru-RU" dirty="0"/>
              <a:t> </a:t>
            </a:r>
            <a:r>
              <a:rPr lang="ru-RU" dirty="0" err="1"/>
              <a:t>поділ</a:t>
            </a:r>
            <a:r>
              <a:rPr lang="ru-RU" dirty="0"/>
              <a:t> </a:t>
            </a:r>
            <a:r>
              <a:rPr lang="ru-RU" dirty="0" err="1"/>
              <a:t>існуючого</a:t>
            </a:r>
            <a:r>
              <a:rPr lang="ru-RU" dirty="0"/>
              <a:t> на той час </a:t>
            </a:r>
            <a:r>
              <a:rPr lang="ru-RU" dirty="0" err="1"/>
              <a:t>географічного</a:t>
            </a:r>
            <a:r>
              <a:rPr lang="ru-RU" dirty="0"/>
              <a:t> простору. В той час </a:t>
            </a:r>
            <a:r>
              <a:rPr lang="ru-RU" dirty="0" err="1"/>
              <a:t>державні</a:t>
            </a:r>
            <a:r>
              <a:rPr lang="ru-RU" dirty="0"/>
              <a:t> </a:t>
            </a:r>
            <a:r>
              <a:rPr lang="ru-RU" dirty="0" err="1"/>
              <a:t>кордони</a:t>
            </a:r>
            <a:r>
              <a:rPr lang="ru-RU" dirty="0"/>
              <a:t> </a:t>
            </a:r>
            <a:r>
              <a:rPr lang="ru-RU" dirty="0" err="1"/>
              <a:t>переважно</a:t>
            </a:r>
            <a:r>
              <a:rPr lang="ru-RU" dirty="0"/>
              <a:t> </a:t>
            </a:r>
            <a:r>
              <a:rPr lang="ru-RU" dirty="0" err="1"/>
              <a:t>збігалися</a:t>
            </a:r>
            <a:r>
              <a:rPr lang="ru-RU" dirty="0"/>
              <a:t> з природно-</a:t>
            </a:r>
            <a:r>
              <a:rPr lang="ru-RU" dirty="0" err="1"/>
              <a:t>географічними</a:t>
            </a:r>
            <a:r>
              <a:rPr lang="ru-RU" dirty="0"/>
              <a:t> рубежами.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етап</a:t>
            </a:r>
            <a:r>
              <a:rPr lang="ru-RU" dirty="0"/>
              <a:t> </a:t>
            </a:r>
            <a:r>
              <a:rPr lang="ru-RU" dirty="0" err="1"/>
              <a:t>тривав</a:t>
            </a:r>
            <a:r>
              <a:rPr lang="ru-RU" dirty="0"/>
              <a:t> до V ст. н. </a:t>
            </a:r>
            <a:r>
              <a:rPr lang="uk-UA" dirty="0"/>
              <a:t>е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5133797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E738948-742F-405B-A1CB-C81F933CF0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861391"/>
            <a:ext cx="9603275" cy="4604954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 err="1"/>
              <a:t>Середньовічний</a:t>
            </a:r>
            <a:r>
              <a:rPr lang="ru-RU" b="1" dirty="0"/>
              <a:t> </a:t>
            </a:r>
            <a:r>
              <a:rPr lang="ru-RU" b="1" dirty="0" err="1"/>
              <a:t>етап</a:t>
            </a:r>
            <a:r>
              <a:rPr lang="ru-RU" b="1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політичної</a:t>
            </a:r>
            <a:r>
              <a:rPr lang="ru-RU" dirty="0"/>
              <a:t> </a:t>
            </a:r>
            <a:r>
              <a:rPr lang="ru-RU" dirty="0" err="1"/>
              <a:t>карти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 </a:t>
            </a:r>
            <a:r>
              <a:rPr lang="ru-RU" dirty="0" err="1"/>
              <a:t>охоплював</a:t>
            </a:r>
            <a:r>
              <a:rPr lang="ru-RU" dirty="0"/>
              <a:t> V</a:t>
            </a:r>
            <a:r>
              <a:rPr lang="uk-UA" dirty="0"/>
              <a:t>–</a:t>
            </a:r>
            <a:r>
              <a:rPr lang="ru-RU" dirty="0"/>
              <a:t>XVII ст.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феодалізму</a:t>
            </a:r>
            <a:r>
              <a:rPr lang="ru-RU" dirty="0"/>
              <a:t>. </a:t>
            </a:r>
            <a:r>
              <a:rPr lang="ru-RU" dirty="0" err="1"/>
              <a:t>Відбувались</a:t>
            </a:r>
            <a:r>
              <a:rPr lang="ru-RU" dirty="0"/>
              <a:t> </a:t>
            </a:r>
            <a:r>
              <a:rPr lang="ru-RU" dirty="0" err="1"/>
              <a:t>суттєві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. Почало </a:t>
            </a:r>
            <a:r>
              <a:rPr lang="ru-RU" dirty="0" err="1"/>
              <a:t>швидкими</a:t>
            </a:r>
            <a:r>
              <a:rPr lang="ru-RU" dirty="0"/>
              <a:t> темпами </a:t>
            </a:r>
            <a:r>
              <a:rPr lang="ru-RU" dirty="0" err="1"/>
              <a:t>розвиватися</a:t>
            </a:r>
            <a:r>
              <a:rPr lang="ru-RU" dirty="0"/>
              <a:t> </a:t>
            </a:r>
            <a:r>
              <a:rPr lang="ru-RU" dirty="0" err="1"/>
              <a:t>господарство</a:t>
            </a:r>
            <a:r>
              <a:rPr lang="ru-RU" dirty="0"/>
              <a:t>. </a:t>
            </a:r>
            <a:r>
              <a:rPr lang="ru-RU" dirty="0" err="1"/>
              <a:t>Виникли</a:t>
            </a:r>
            <a:r>
              <a:rPr lang="ru-RU" dirty="0"/>
              <a:t> </a:t>
            </a:r>
            <a:r>
              <a:rPr lang="ru-RU" dirty="0" err="1"/>
              <a:t>ремісні</a:t>
            </a:r>
            <a:r>
              <a:rPr lang="ru-RU" dirty="0"/>
              <a:t> цехи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дуже</a:t>
            </a:r>
            <a:r>
              <a:rPr lang="ru-RU" dirty="0"/>
              <a:t> сильною </a:t>
            </a:r>
            <a:r>
              <a:rPr lang="ru-RU" dirty="0" err="1"/>
              <a:t>внутрішньою</a:t>
            </a:r>
            <a:r>
              <a:rPr lang="ru-RU" dirty="0"/>
              <a:t> </a:t>
            </a:r>
            <a:r>
              <a:rPr lang="ru-RU" dirty="0" err="1"/>
              <a:t>організацією</a:t>
            </a:r>
            <a:r>
              <a:rPr lang="ru-RU" dirty="0"/>
              <a:t>. </a:t>
            </a:r>
            <a:r>
              <a:rPr lang="ru-RU" dirty="0" err="1"/>
              <a:t>Зародження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 </a:t>
            </a:r>
            <a:r>
              <a:rPr lang="ru-RU" dirty="0" err="1"/>
              <a:t>ринкової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 </a:t>
            </a:r>
            <a:r>
              <a:rPr lang="ru-RU" dirty="0" err="1"/>
              <a:t>поєднувалося</a:t>
            </a:r>
            <a:r>
              <a:rPr lang="ru-RU" dirty="0"/>
              <a:t> з </a:t>
            </a:r>
            <a:r>
              <a:rPr lang="ru-RU" dirty="0" err="1"/>
              <a:t>поширенням</a:t>
            </a:r>
            <a:r>
              <a:rPr lang="ru-RU" dirty="0"/>
              <a:t> </a:t>
            </a:r>
            <a:r>
              <a:rPr lang="ru-RU" dirty="0" err="1"/>
              <a:t>феодальної</a:t>
            </a:r>
            <a:r>
              <a:rPr lang="ru-RU" dirty="0"/>
              <a:t> </a:t>
            </a:r>
            <a:r>
              <a:rPr lang="ru-RU" dirty="0" err="1"/>
              <a:t>роздробленості</a:t>
            </a:r>
            <a:r>
              <a:rPr lang="ru-RU" dirty="0"/>
              <a:t>. </a:t>
            </a:r>
            <a:r>
              <a:rPr lang="ru-RU" dirty="0" err="1"/>
              <a:t>Поступовий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ремесел і особливо </a:t>
            </a:r>
            <a:r>
              <a:rPr lang="ru-RU" dirty="0" err="1"/>
              <a:t>торгівлі</a:t>
            </a:r>
            <a:r>
              <a:rPr lang="ru-RU" dirty="0"/>
              <a:t> </a:t>
            </a:r>
            <a:r>
              <a:rPr lang="ru-RU" dirty="0" err="1"/>
              <a:t>починає</a:t>
            </a:r>
            <a:r>
              <a:rPr lang="ru-RU" dirty="0"/>
              <a:t> </a:t>
            </a:r>
            <a:r>
              <a:rPr lang="ru-RU" dirty="0" err="1"/>
              <a:t>поєднувати</a:t>
            </a:r>
            <a:r>
              <a:rPr lang="ru-RU" dirty="0"/>
              <a:t> </a:t>
            </a:r>
            <a:r>
              <a:rPr lang="ru-RU" dirty="0" err="1"/>
              <a:t>феодальні</a:t>
            </a:r>
            <a:r>
              <a:rPr lang="ru-RU" dirty="0"/>
              <a:t> і </a:t>
            </a:r>
            <a:r>
              <a:rPr lang="ru-RU" dirty="0" err="1"/>
              <a:t>церковні</a:t>
            </a:r>
            <a:r>
              <a:rPr lang="ru-RU" dirty="0"/>
              <a:t> </a:t>
            </a:r>
            <a:r>
              <a:rPr lang="ru-RU" dirty="0" err="1"/>
              <a:t>володіння</a:t>
            </a:r>
            <a:r>
              <a:rPr lang="ru-RU" dirty="0"/>
              <a:t>, </a:t>
            </a:r>
            <a:r>
              <a:rPr lang="ru-RU" dirty="0" err="1"/>
              <a:t>міста-держави</a:t>
            </a:r>
            <a:r>
              <a:rPr lang="ru-RU" dirty="0"/>
              <a:t>. </a:t>
            </a:r>
            <a:r>
              <a:rPr lang="ru-RU" dirty="0" err="1"/>
              <a:t>З'являються</a:t>
            </a:r>
            <a:r>
              <a:rPr lang="ru-RU" dirty="0"/>
              <a:t> </a:t>
            </a:r>
            <a:r>
              <a:rPr lang="ru-RU" dirty="0" err="1"/>
              <a:t>реальні</a:t>
            </a:r>
            <a:r>
              <a:rPr lang="ru-RU" dirty="0"/>
              <a:t> </a:t>
            </a:r>
            <a:r>
              <a:rPr lang="ru-RU" dirty="0" err="1"/>
              <a:t>передумови</a:t>
            </a:r>
            <a:r>
              <a:rPr lang="ru-RU" dirty="0"/>
              <a:t> для </a:t>
            </a:r>
            <a:r>
              <a:rPr lang="ru-RU" dirty="0" err="1"/>
              <a:t>об'єднання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владою</a:t>
            </a:r>
            <a:r>
              <a:rPr lang="ru-RU" dirty="0"/>
              <a:t> </a:t>
            </a:r>
            <a:r>
              <a:rPr lang="ru-RU" dirty="0" err="1"/>
              <a:t>монархів</a:t>
            </a:r>
            <a:r>
              <a:rPr lang="ru-RU" dirty="0"/>
              <a:t>. Так </a:t>
            </a:r>
            <a:r>
              <a:rPr lang="ru-RU" dirty="0" err="1"/>
              <a:t>виникають</a:t>
            </a:r>
            <a:r>
              <a:rPr lang="ru-RU" dirty="0"/>
              <a:t> </a:t>
            </a:r>
            <a:r>
              <a:rPr lang="ru-RU" dirty="0" err="1"/>
              <a:t>феодальні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в </a:t>
            </a:r>
            <a:r>
              <a:rPr lang="ru-RU" dirty="0" err="1"/>
              <a:t>Індії</a:t>
            </a:r>
            <a:r>
              <a:rPr lang="ru-RU" dirty="0"/>
              <a:t>, </a:t>
            </a:r>
            <a:r>
              <a:rPr lang="ru-RU" dirty="0" err="1"/>
              <a:t>Китаї</a:t>
            </a:r>
            <a:r>
              <a:rPr lang="ru-RU" dirty="0"/>
              <a:t>, </a:t>
            </a:r>
            <a:r>
              <a:rPr lang="ru-RU" dirty="0" err="1"/>
              <a:t>могутня</a:t>
            </a:r>
            <a:r>
              <a:rPr lang="ru-RU" dirty="0"/>
              <a:t> </a:t>
            </a:r>
            <a:r>
              <a:rPr lang="ru-RU" dirty="0" err="1"/>
              <a:t>Османська</a:t>
            </a:r>
            <a:r>
              <a:rPr lang="ru-RU" dirty="0"/>
              <a:t> </a:t>
            </a:r>
            <a:r>
              <a:rPr lang="ru-RU" dirty="0" err="1"/>
              <a:t>імперія</a:t>
            </a:r>
            <a:r>
              <a:rPr lang="ru-RU" dirty="0"/>
              <a:t>. В </a:t>
            </a:r>
            <a:r>
              <a:rPr lang="ru-RU" dirty="0" err="1"/>
              <a:t>Європі</a:t>
            </a:r>
            <a:r>
              <a:rPr lang="ru-RU" dirty="0"/>
              <a:t> </a:t>
            </a:r>
            <a:r>
              <a:rPr lang="ru-RU" dirty="0" err="1"/>
              <a:t>вже</a:t>
            </a:r>
            <a:r>
              <a:rPr lang="ru-RU" dirty="0"/>
              <a:t> з </a:t>
            </a:r>
            <a:r>
              <a:rPr lang="ru-RU" dirty="0" err="1"/>
              <a:t>раннього</a:t>
            </a:r>
            <a:r>
              <a:rPr lang="ru-RU" dirty="0"/>
              <a:t> </a:t>
            </a:r>
            <a:r>
              <a:rPr lang="ru-RU" dirty="0" err="1"/>
              <a:t>середньовіччя</a:t>
            </a:r>
            <a:r>
              <a:rPr lang="ru-RU" dirty="0"/>
              <a:t> </a:t>
            </a:r>
            <a:r>
              <a:rPr lang="ru-RU" dirty="0" err="1"/>
              <a:t>існували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</a:t>
            </a:r>
            <a:r>
              <a:rPr lang="ru-RU" dirty="0" err="1"/>
              <a:t>Київська</a:t>
            </a:r>
            <a:r>
              <a:rPr lang="ru-RU" dirty="0"/>
              <a:t> Русь, </a:t>
            </a:r>
            <a:r>
              <a:rPr lang="ru-RU" dirty="0" err="1"/>
              <a:t>Візантія</a:t>
            </a:r>
            <a:r>
              <a:rPr lang="ru-RU" dirty="0"/>
              <a:t>, Священна </a:t>
            </a:r>
            <a:r>
              <a:rPr lang="ru-RU" dirty="0" err="1"/>
              <a:t>Римська</a:t>
            </a:r>
            <a:r>
              <a:rPr lang="ru-RU" dirty="0"/>
              <a:t> </a:t>
            </a:r>
            <a:r>
              <a:rPr lang="ru-RU" dirty="0" err="1"/>
              <a:t>імперія</a:t>
            </a:r>
            <a:r>
              <a:rPr lang="ru-RU" dirty="0"/>
              <a:t>, </a:t>
            </a:r>
            <a:r>
              <a:rPr lang="ru-RU" dirty="0" err="1"/>
              <a:t>Англія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 </a:t>
            </a:r>
            <a:r>
              <a:rPr lang="ru-RU" dirty="0" err="1"/>
              <a:t>Зміцнення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держав </a:t>
            </a:r>
            <a:r>
              <a:rPr lang="ru-RU" dirty="0" err="1"/>
              <a:t>сприяло</a:t>
            </a:r>
            <a:r>
              <a:rPr lang="ru-RU" dirty="0"/>
              <a:t> </a:t>
            </a:r>
            <a:r>
              <a:rPr lang="ru-RU" dirty="0" err="1"/>
              <a:t>посиленню</a:t>
            </a:r>
            <a:r>
              <a:rPr lang="ru-RU" dirty="0"/>
              <a:t> </a:t>
            </a:r>
            <a:r>
              <a:rPr lang="ru-RU" dirty="0" err="1"/>
              <a:t>їхнього</a:t>
            </a:r>
            <a:r>
              <a:rPr lang="ru-RU" dirty="0"/>
              <a:t> </a:t>
            </a:r>
            <a:r>
              <a:rPr lang="ru-RU" dirty="0" err="1"/>
              <a:t>прагнення</a:t>
            </a:r>
            <a:r>
              <a:rPr lang="ru-RU" dirty="0"/>
              <a:t> до далеких </a:t>
            </a:r>
            <a:r>
              <a:rPr lang="ru-RU" dirty="0" err="1"/>
              <a:t>територіальних</a:t>
            </a:r>
            <a:r>
              <a:rPr lang="ru-RU" dirty="0"/>
              <a:t> </a:t>
            </a:r>
            <a:r>
              <a:rPr lang="ru-RU" dirty="0" err="1"/>
              <a:t>завоювань</a:t>
            </a:r>
            <a:r>
              <a:rPr lang="ru-RU" dirty="0"/>
              <a:t>. </a:t>
            </a:r>
            <a:r>
              <a:rPr lang="ru-RU" dirty="0" err="1"/>
              <a:t>Наприкінці</a:t>
            </a:r>
            <a:r>
              <a:rPr lang="ru-RU" dirty="0"/>
              <a:t> </a:t>
            </a:r>
            <a:r>
              <a:rPr lang="ru-RU" dirty="0" err="1"/>
              <a:t>середньовічного</a:t>
            </a:r>
            <a:r>
              <a:rPr lang="ru-RU" dirty="0"/>
              <a:t> </a:t>
            </a:r>
            <a:r>
              <a:rPr lang="ru-RU" dirty="0" err="1"/>
              <a:t>етапу</a:t>
            </a:r>
            <a:r>
              <a:rPr lang="ru-RU" dirty="0"/>
              <a:t> </a:t>
            </a:r>
            <a:r>
              <a:rPr lang="ru-RU" dirty="0" err="1"/>
              <a:t>розпочалась</a:t>
            </a:r>
            <a:r>
              <a:rPr lang="ru-RU" dirty="0"/>
              <a:t> </a:t>
            </a:r>
            <a:r>
              <a:rPr lang="ru-RU" dirty="0" err="1"/>
              <a:t>епоха</a:t>
            </a:r>
            <a:r>
              <a:rPr lang="ru-RU" dirty="0"/>
              <a:t> Великих </a:t>
            </a:r>
            <a:r>
              <a:rPr lang="ru-RU" dirty="0" err="1"/>
              <a:t>географічних</a:t>
            </a:r>
            <a:r>
              <a:rPr lang="ru-RU" dirty="0"/>
              <a:t> </a:t>
            </a:r>
            <a:r>
              <a:rPr lang="ru-RU" dirty="0" err="1"/>
              <a:t>відкриттів</a:t>
            </a:r>
            <a:r>
              <a:rPr lang="ru-RU" dirty="0"/>
              <a:t>. За </a:t>
            </a:r>
            <a:r>
              <a:rPr lang="ru-RU" dirty="0" err="1"/>
              <a:t>рівнем</a:t>
            </a:r>
            <a:r>
              <a:rPr lang="ru-RU" dirty="0"/>
              <a:t> державно-</a:t>
            </a:r>
            <a:r>
              <a:rPr lang="ru-RU" dirty="0" err="1"/>
              <a:t>тери</a:t>
            </a:r>
            <a:r>
              <a:rPr lang="uk-UA" dirty="0"/>
              <a:t>т</a:t>
            </a:r>
            <a:r>
              <a:rPr lang="ru-RU" dirty="0" err="1"/>
              <a:t>оріального</a:t>
            </a:r>
            <a:r>
              <a:rPr lang="ru-RU" dirty="0"/>
              <a:t> </a:t>
            </a:r>
            <a:r>
              <a:rPr lang="ru-RU" dirty="0" err="1"/>
              <a:t>поділу</a:t>
            </a:r>
            <a:r>
              <a:rPr lang="ru-RU" dirty="0"/>
              <a:t> суходолу </a:t>
            </a:r>
            <a:r>
              <a:rPr lang="ru-RU" dirty="0" err="1"/>
              <a:t>попереду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Європа</a:t>
            </a:r>
            <a:r>
              <a:rPr lang="ru-RU" dirty="0"/>
              <a:t>. </a:t>
            </a:r>
            <a:r>
              <a:rPr lang="ru-RU" dirty="0" err="1"/>
              <a:t>Певною</a:t>
            </a:r>
            <a:r>
              <a:rPr lang="ru-RU" dirty="0"/>
              <a:t> </a:t>
            </a:r>
            <a:r>
              <a:rPr lang="ru-RU" dirty="0" err="1"/>
              <a:t>мірою</a:t>
            </a:r>
            <a:r>
              <a:rPr lang="ru-RU" dirty="0"/>
              <a:t> до </a:t>
            </a:r>
            <a:r>
              <a:rPr lang="ru-RU" dirty="0" err="1"/>
              <a:t>неї</a:t>
            </a:r>
            <a:r>
              <a:rPr lang="ru-RU" dirty="0"/>
              <a:t> </a:t>
            </a:r>
            <a:r>
              <a:rPr lang="ru-RU" dirty="0" err="1"/>
              <a:t>наближалась</a:t>
            </a:r>
            <a:r>
              <a:rPr lang="ru-RU" dirty="0"/>
              <a:t> </a:t>
            </a:r>
            <a:r>
              <a:rPr lang="ru-RU" dirty="0" err="1"/>
              <a:t>Азія</a:t>
            </a:r>
            <a:r>
              <a:rPr lang="ru-RU" dirty="0"/>
              <a:t>. Африка, Америка, </a:t>
            </a:r>
            <a:r>
              <a:rPr lang="ru-RU" dirty="0" err="1"/>
              <a:t>Австралія</a:t>
            </a:r>
            <a:r>
              <a:rPr lang="ru-RU" dirty="0"/>
              <a:t> з </a:t>
            </a:r>
            <a:r>
              <a:rPr lang="ru-RU" dirty="0" err="1"/>
              <a:t>Океанією</a:t>
            </a:r>
            <a:r>
              <a:rPr lang="ru-RU" dirty="0"/>
              <a:t> </a:t>
            </a:r>
            <a:r>
              <a:rPr lang="ru-RU" dirty="0" err="1"/>
              <a:t>залишалися</a:t>
            </a:r>
            <a:r>
              <a:rPr lang="ru-RU" dirty="0"/>
              <a:t> далеко </a:t>
            </a:r>
            <a:r>
              <a:rPr lang="ru-RU" dirty="0" err="1"/>
              <a:t>позаду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027948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80484F4-D682-49FE-9458-FE7BC89B62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940904"/>
            <a:ext cx="9603275" cy="4525441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err="1"/>
              <a:t>Новий</a:t>
            </a:r>
            <a:r>
              <a:rPr lang="ru-RU" b="1" dirty="0"/>
              <a:t> </a:t>
            </a:r>
            <a:r>
              <a:rPr lang="ru-RU" b="1" dirty="0" err="1"/>
              <a:t>етап</a:t>
            </a:r>
            <a:r>
              <a:rPr lang="ru-RU" b="1" dirty="0"/>
              <a:t> </a:t>
            </a:r>
            <a:r>
              <a:rPr lang="ru-RU" dirty="0" err="1"/>
              <a:t>творення</a:t>
            </a:r>
            <a:r>
              <a:rPr lang="ru-RU" dirty="0"/>
              <a:t> </a:t>
            </a:r>
            <a:r>
              <a:rPr lang="ru-RU" dirty="0" err="1"/>
              <a:t>політичної</a:t>
            </a:r>
            <a:r>
              <a:rPr lang="ru-RU" dirty="0"/>
              <a:t> </a:t>
            </a:r>
            <a:r>
              <a:rPr lang="ru-RU" dirty="0" err="1"/>
              <a:t>карти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 </a:t>
            </a:r>
            <a:r>
              <a:rPr lang="ru-RU" dirty="0" err="1"/>
              <a:t>тривав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середини</a:t>
            </a:r>
            <a:r>
              <a:rPr lang="ru-RU" dirty="0"/>
              <a:t> XVII ст. до </a:t>
            </a:r>
            <a:r>
              <a:rPr lang="ru-RU" dirty="0" err="1"/>
              <a:t>Першої</a:t>
            </a:r>
            <a:r>
              <a:rPr lang="ru-RU" dirty="0"/>
              <a:t> </a:t>
            </a:r>
            <a:r>
              <a:rPr lang="ru-RU" dirty="0" err="1"/>
              <a:t>світової</a:t>
            </a:r>
            <a:r>
              <a:rPr lang="ru-RU" dirty="0"/>
              <a:t> </a:t>
            </a:r>
            <a:r>
              <a:rPr lang="ru-RU" dirty="0" err="1"/>
              <a:t>війни</a:t>
            </a:r>
            <a:r>
              <a:rPr lang="ru-RU" dirty="0"/>
              <a:t> на початку XX ст.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ознаменувався</a:t>
            </a:r>
            <a:r>
              <a:rPr lang="ru-RU" dirty="0"/>
              <a:t> </a:t>
            </a:r>
            <a:r>
              <a:rPr lang="ru-RU" dirty="0" err="1"/>
              <a:t>утвердженням</a:t>
            </a:r>
            <a:r>
              <a:rPr lang="ru-RU" dirty="0"/>
              <a:t> і </a:t>
            </a:r>
            <a:r>
              <a:rPr lang="ru-RU" dirty="0" err="1"/>
              <a:t>пануванням</a:t>
            </a:r>
            <a:r>
              <a:rPr lang="ru-RU" dirty="0"/>
              <a:t> </a:t>
            </a:r>
            <a:r>
              <a:rPr lang="ru-RU" dirty="0" err="1"/>
              <a:t>ринкових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. </a:t>
            </a:r>
            <a:r>
              <a:rPr lang="ru-RU" dirty="0" err="1"/>
              <a:t>Розквіт</a:t>
            </a:r>
            <a:r>
              <a:rPr lang="ru-RU" dirty="0"/>
              <a:t> </a:t>
            </a:r>
            <a:r>
              <a:rPr lang="ru-RU" dirty="0" err="1"/>
              <a:t>епохи</a:t>
            </a:r>
            <a:r>
              <a:rPr lang="ru-RU" dirty="0"/>
              <a:t> Великих </a:t>
            </a:r>
            <a:r>
              <a:rPr lang="ru-RU" dirty="0" err="1"/>
              <a:t>географічних</a:t>
            </a:r>
            <a:r>
              <a:rPr lang="ru-RU" dirty="0"/>
              <a:t> </a:t>
            </a:r>
            <a:r>
              <a:rPr lang="ru-RU" dirty="0" err="1"/>
              <a:t>відкриттів</a:t>
            </a:r>
            <a:r>
              <a:rPr lang="ru-RU" dirty="0"/>
              <a:t> заклав </a:t>
            </a:r>
            <a:r>
              <a:rPr lang="ru-RU" dirty="0" err="1"/>
              <a:t>підвалини</a:t>
            </a:r>
            <a:r>
              <a:rPr lang="ru-RU" dirty="0"/>
              <a:t> </a:t>
            </a:r>
            <a:r>
              <a:rPr lang="ru-RU" dirty="0" err="1"/>
              <a:t>європейської</a:t>
            </a:r>
            <a:r>
              <a:rPr lang="ru-RU" dirty="0"/>
              <a:t> </a:t>
            </a:r>
            <a:r>
              <a:rPr lang="ru-RU" dirty="0" err="1"/>
              <a:t>колоніальної</a:t>
            </a:r>
            <a:r>
              <a:rPr lang="ru-RU" dirty="0"/>
              <a:t> </a:t>
            </a:r>
            <a:r>
              <a:rPr lang="ru-RU" dirty="0" err="1"/>
              <a:t>експансії</a:t>
            </a:r>
            <a:r>
              <a:rPr lang="ru-RU" dirty="0"/>
              <a:t>. У сферу </a:t>
            </a:r>
            <a:r>
              <a:rPr lang="ru-RU" dirty="0" err="1"/>
              <a:t>ринкових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</a:t>
            </a:r>
            <a:r>
              <a:rPr lang="ru-RU" dirty="0" err="1"/>
              <a:t>починають</a:t>
            </a:r>
            <a:r>
              <a:rPr lang="ru-RU" dirty="0"/>
              <a:t> </a:t>
            </a:r>
            <a:r>
              <a:rPr lang="ru-RU" dirty="0" err="1"/>
              <a:t>втягуватися</a:t>
            </a:r>
            <a:r>
              <a:rPr lang="ru-RU" dirty="0"/>
              <a:t> </a:t>
            </a:r>
            <a:r>
              <a:rPr lang="ru-RU" dirty="0" err="1"/>
              <a:t>найвіддаленіші</a:t>
            </a:r>
            <a:r>
              <a:rPr lang="ru-RU" dirty="0"/>
              <a:t> </a:t>
            </a:r>
            <a:r>
              <a:rPr lang="ru-RU" dirty="0" err="1"/>
              <a:t>куточки</a:t>
            </a:r>
            <a:r>
              <a:rPr lang="ru-RU" dirty="0"/>
              <a:t> </a:t>
            </a:r>
            <a:r>
              <a:rPr lang="ru-RU" dirty="0" err="1"/>
              <a:t>планети</a:t>
            </a:r>
            <a:r>
              <a:rPr lang="ru-RU" dirty="0"/>
              <a:t>. </a:t>
            </a:r>
            <a:r>
              <a:rPr lang="ru-RU" dirty="0" err="1"/>
              <a:t>Колоніальні</a:t>
            </a:r>
            <a:r>
              <a:rPr lang="ru-RU" dirty="0"/>
              <a:t> </a:t>
            </a:r>
            <a:r>
              <a:rPr lang="ru-RU" dirty="0" err="1"/>
              <a:t>завоювання</a:t>
            </a:r>
            <a:r>
              <a:rPr lang="ru-RU" dirty="0"/>
              <a:t>, </a:t>
            </a:r>
            <a:r>
              <a:rPr lang="ru-RU" dirty="0" err="1"/>
              <a:t>розпочаті</a:t>
            </a:r>
            <a:r>
              <a:rPr lang="ru-RU" dirty="0"/>
              <a:t> </a:t>
            </a:r>
            <a:r>
              <a:rPr lang="ru-RU" dirty="0" err="1"/>
              <a:t>Іспанією</a:t>
            </a:r>
            <a:r>
              <a:rPr lang="ru-RU" dirty="0"/>
              <a:t> і </a:t>
            </a:r>
            <a:r>
              <a:rPr lang="ru-RU" dirty="0" err="1"/>
              <a:t>Португалією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в </a:t>
            </a:r>
            <a:r>
              <a:rPr lang="ru-RU" dirty="0" err="1"/>
              <a:t>часи</a:t>
            </a:r>
            <a:r>
              <a:rPr lang="ru-RU" dirty="0"/>
              <a:t> </a:t>
            </a:r>
            <a:r>
              <a:rPr lang="ru-RU" dirty="0" err="1"/>
              <a:t>середньовіччя</a:t>
            </a:r>
            <a:r>
              <a:rPr lang="ru-RU" dirty="0"/>
              <a:t>, </a:t>
            </a:r>
            <a:r>
              <a:rPr lang="ru-RU" dirty="0" err="1"/>
              <a:t>охоплюють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куточки</a:t>
            </a:r>
            <a:r>
              <a:rPr lang="ru-RU" dirty="0"/>
              <a:t> </a:t>
            </a:r>
            <a:r>
              <a:rPr lang="ru-RU" dirty="0" err="1"/>
              <a:t>Землі</a:t>
            </a:r>
            <a:r>
              <a:rPr lang="ru-RU" dirty="0"/>
              <a:t>. До них </a:t>
            </a:r>
            <a:r>
              <a:rPr lang="ru-RU" dirty="0" err="1"/>
              <a:t>приєднуються</a:t>
            </a:r>
            <a:r>
              <a:rPr lang="ru-RU" dirty="0"/>
              <a:t> </a:t>
            </a:r>
            <a:r>
              <a:rPr lang="ru-RU" dirty="0" err="1"/>
              <a:t>молоді</a:t>
            </a:r>
            <a:r>
              <a:rPr lang="ru-RU" dirty="0"/>
              <a:t> </a:t>
            </a:r>
            <a:r>
              <a:rPr lang="ru-RU" dirty="0" err="1"/>
              <a:t>капіталістичні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uk-UA" dirty="0"/>
              <a:t> – </a:t>
            </a:r>
            <a:r>
              <a:rPr lang="ru-RU" dirty="0" err="1"/>
              <a:t>Нідерланди</a:t>
            </a:r>
            <a:r>
              <a:rPr lang="ru-RU" dirty="0"/>
              <a:t>, </a:t>
            </a:r>
            <a:r>
              <a:rPr lang="ru-RU" dirty="0" err="1"/>
              <a:t>Англія</a:t>
            </a:r>
            <a:r>
              <a:rPr lang="ru-RU" dirty="0"/>
              <a:t>, </a:t>
            </a:r>
            <a:r>
              <a:rPr lang="ru-RU" dirty="0" err="1"/>
              <a:t>Франція</a:t>
            </a:r>
            <a:r>
              <a:rPr lang="ru-RU" dirty="0"/>
              <a:t>, а </a:t>
            </a:r>
            <a:r>
              <a:rPr lang="ru-RU" dirty="0" err="1"/>
              <a:t>згодом</a:t>
            </a:r>
            <a:r>
              <a:rPr lang="ru-RU" dirty="0"/>
              <a:t> і </a:t>
            </a:r>
            <a:r>
              <a:rPr lang="ru-RU" dirty="0" err="1"/>
              <a:t>Німеччина</a:t>
            </a:r>
            <a:r>
              <a:rPr lang="ru-RU" dirty="0"/>
              <a:t>. </a:t>
            </a:r>
            <a:r>
              <a:rPr lang="ru-RU" dirty="0" err="1"/>
              <a:t>Росія</a:t>
            </a:r>
            <a:r>
              <a:rPr lang="ru-RU" dirty="0"/>
              <a:t> </a:t>
            </a:r>
            <a:r>
              <a:rPr lang="ru-RU" dirty="0" err="1"/>
              <a:t>захоплює</a:t>
            </a:r>
            <a:r>
              <a:rPr lang="ru-RU" dirty="0"/>
              <a:t> </a:t>
            </a:r>
            <a:r>
              <a:rPr lang="ru-RU" dirty="0" err="1"/>
              <a:t>Україну</a:t>
            </a:r>
            <a:r>
              <a:rPr lang="ru-RU" dirty="0"/>
              <a:t>, Кавказ, </a:t>
            </a:r>
            <a:r>
              <a:rPr lang="ru-RU" dirty="0" err="1"/>
              <a:t>величезні</a:t>
            </a:r>
            <a:r>
              <a:rPr lang="ru-RU" dirty="0"/>
              <a:t> </a:t>
            </a:r>
            <a:r>
              <a:rPr lang="ru-RU" dirty="0" err="1"/>
              <a:t>простори</a:t>
            </a:r>
            <a:r>
              <a:rPr lang="ru-RU" dirty="0"/>
              <a:t> </a:t>
            </a:r>
            <a:r>
              <a:rPr lang="ru-RU" dirty="0" err="1"/>
              <a:t>Сибіру</a:t>
            </a:r>
            <a:r>
              <a:rPr lang="ru-RU" dirty="0"/>
              <a:t> і Далекого Сходу.</a:t>
            </a:r>
          </a:p>
          <a:p>
            <a:r>
              <a:rPr lang="ru-RU" dirty="0" err="1"/>
              <a:t>Водночас</a:t>
            </a:r>
            <a:r>
              <a:rPr lang="ru-RU" dirty="0"/>
              <a:t> </a:t>
            </a:r>
            <a:r>
              <a:rPr lang="ru-RU" dirty="0" err="1"/>
              <a:t>розростання</a:t>
            </a:r>
            <a:r>
              <a:rPr lang="ru-RU" dirty="0"/>
              <a:t> </a:t>
            </a:r>
            <a:r>
              <a:rPr lang="ru-RU" dirty="0" err="1"/>
              <a:t>площі</a:t>
            </a:r>
            <a:r>
              <a:rPr lang="ru-RU" dirty="0"/>
              <a:t> </a:t>
            </a:r>
            <a:r>
              <a:rPr lang="ru-RU" dirty="0" err="1"/>
              <a:t>колоніальних</a:t>
            </a:r>
            <a:r>
              <a:rPr lang="ru-RU" dirty="0"/>
              <a:t> </a:t>
            </a:r>
            <a:r>
              <a:rPr lang="ru-RU" dirty="0" err="1"/>
              <a:t>володінь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стають</a:t>
            </a:r>
            <a:r>
              <a:rPr lang="ru-RU" dirty="0"/>
              <a:t> все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віддаленими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держав-</a:t>
            </a:r>
            <a:r>
              <a:rPr lang="ru-RU" dirty="0" err="1"/>
              <a:t>метрополій</a:t>
            </a:r>
            <a:r>
              <a:rPr lang="ru-RU" dirty="0"/>
              <a:t>, а тому мало </a:t>
            </a:r>
            <a:r>
              <a:rPr lang="ru-RU" dirty="0" err="1"/>
              <a:t>керованими</a:t>
            </a:r>
            <a:r>
              <a:rPr lang="ru-RU" dirty="0"/>
              <a:t>, </a:t>
            </a:r>
            <a:r>
              <a:rPr lang="ru-RU" dirty="0" err="1"/>
              <a:t>створює</a:t>
            </a:r>
            <a:r>
              <a:rPr lang="ru-RU" dirty="0"/>
              <a:t> </a:t>
            </a:r>
            <a:r>
              <a:rPr lang="ru-RU" dirty="0" err="1"/>
              <a:t>передумови</a:t>
            </a:r>
            <a:r>
              <a:rPr lang="ru-RU" dirty="0"/>
              <a:t> для </a:t>
            </a:r>
            <a:r>
              <a:rPr lang="ru-RU" dirty="0" err="1"/>
              <a:t>виникнення</a:t>
            </a:r>
            <a:r>
              <a:rPr lang="ru-RU" dirty="0"/>
              <a:t> на </a:t>
            </a:r>
            <a:r>
              <a:rPr lang="ru-RU" dirty="0" err="1"/>
              <a:t>уламках</a:t>
            </a:r>
            <a:r>
              <a:rPr lang="ru-RU" dirty="0"/>
              <a:t> </a:t>
            </a:r>
            <a:r>
              <a:rPr lang="ru-RU" dirty="0" err="1"/>
              <a:t>імперій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держав. У XVIII ст. </a:t>
            </a:r>
            <a:r>
              <a:rPr lang="ru-RU" dirty="0" err="1"/>
              <a:t>вибороли</a:t>
            </a:r>
            <a:r>
              <a:rPr lang="ru-RU" dirty="0"/>
              <a:t> </a:t>
            </a:r>
            <a:r>
              <a:rPr lang="ru-RU" dirty="0" err="1"/>
              <a:t>незалежність</a:t>
            </a:r>
            <a:r>
              <a:rPr lang="ru-RU" dirty="0"/>
              <a:t> </a:t>
            </a:r>
            <a:r>
              <a:rPr lang="ru-RU" dirty="0" err="1"/>
              <a:t>Сполучені</a:t>
            </a:r>
            <a:r>
              <a:rPr lang="ru-RU" dirty="0"/>
              <a:t> </a:t>
            </a:r>
            <a:r>
              <a:rPr lang="ru-RU" dirty="0" err="1"/>
              <a:t>Штати</a:t>
            </a:r>
            <a:r>
              <a:rPr lang="ru-RU" dirty="0"/>
              <a:t> Америки. На початку XIX ст. </a:t>
            </a:r>
            <a:r>
              <a:rPr lang="ru-RU" dirty="0" err="1"/>
              <a:t>звільнились</a:t>
            </a:r>
            <a:r>
              <a:rPr lang="ru-RU" dirty="0"/>
              <a:t> </a:t>
            </a:r>
            <a:r>
              <a:rPr lang="ru-RU" dirty="0" err="1"/>
              <a:t>іспанські</a:t>
            </a:r>
            <a:r>
              <a:rPr lang="ru-RU" dirty="0"/>
              <a:t> й </a:t>
            </a:r>
            <a:r>
              <a:rPr lang="ru-RU" dirty="0" err="1"/>
              <a:t>португальські</a:t>
            </a:r>
            <a:r>
              <a:rPr lang="ru-RU" dirty="0"/>
              <a:t> </a:t>
            </a:r>
            <a:r>
              <a:rPr lang="ru-RU" dirty="0" err="1"/>
              <a:t>колонії</a:t>
            </a:r>
            <a:r>
              <a:rPr lang="ru-RU" dirty="0"/>
              <a:t> </a:t>
            </a:r>
            <a:r>
              <a:rPr lang="ru-RU" dirty="0" err="1"/>
              <a:t>Латинської</a:t>
            </a:r>
            <a:r>
              <a:rPr lang="ru-RU" dirty="0"/>
              <a:t> Америки. </a:t>
            </a:r>
            <a:r>
              <a:rPr lang="ru-RU" dirty="0" err="1"/>
              <a:t>Виникло</a:t>
            </a:r>
            <a:r>
              <a:rPr lang="ru-RU" dirty="0"/>
              <a:t> 15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незалежних</a:t>
            </a:r>
            <a:r>
              <a:rPr lang="ru-RU" dirty="0"/>
              <a:t> держав. </a:t>
            </a:r>
          </a:p>
          <a:p>
            <a:r>
              <a:rPr lang="ru-RU" dirty="0" err="1"/>
              <a:t>Упродовж</a:t>
            </a:r>
            <a:r>
              <a:rPr lang="ru-RU" dirty="0"/>
              <a:t> XIX ст. і до </a:t>
            </a:r>
            <a:r>
              <a:rPr lang="ru-RU" dirty="0" err="1"/>
              <a:t>Першої</a:t>
            </a:r>
            <a:r>
              <a:rPr lang="ru-RU" dirty="0"/>
              <a:t> </a:t>
            </a:r>
            <a:r>
              <a:rPr lang="ru-RU" dirty="0" err="1"/>
              <a:t>світової</a:t>
            </a:r>
            <a:r>
              <a:rPr lang="ru-RU" dirty="0"/>
              <a:t> </a:t>
            </a:r>
            <a:r>
              <a:rPr lang="ru-RU" dirty="0" err="1"/>
              <a:t>війни</a:t>
            </a:r>
            <a:r>
              <a:rPr lang="ru-RU" dirty="0"/>
              <a:t> </a:t>
            </a:r>
            <a:r>
              <a:rPr lang="ru-RU" dirty="0" err="1"/>
              <a:t>європейські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</a:t>
            </a:r>
            <a:r>
              <a:rPr lang="ru-RU" dirty="0" err="1"/>
              <a:t>захопили</a:t>
            </a:r>
            <a:r>
              <a:rPr lang="ru-RU" dirty="0"/>
              <a:t> </a:t>
            </a:r>
            <a:r>
              <a:rPr lang="ru-RU" dirty="0" err="1"/>
              <a:t>майже</a:t>
            </a:r>
            <a:r>
              <a:rPr lang="ru-RU" dirty="0"/>
              <a:t> всю Африку, </a:t>
            </a:r>
            <a:r>
              <a:rPr lang="ru-RU" dirty="0" err="1"/>
              <a:t>Росія</a:t>
            </a:r>
            <a:r>
              <a:rPr lang="ru-RU" dirty="0"/>
              <a:t> </a:t>
            </a:r>
            <a:r>
              <a:rPr lang="uk-UA" dirty="0"/>
              <a:t>приєднала</a:t>
            </a:r>
            <a:r>
              <a:rPr lang="ru-RU" dirty="0"/>
              <a:t> </a:t>
            </a:r>
            <a:r>
              <a:rPr lang="ru-RU" dirty="0" err="1"/>
              <a:t>Середню</a:t>
            </a:r>
            <a:r>
              <a:rPr lang="ru-RU" dirty="0"/>
              <a:t> </a:t>
            </a:r>
            <a:r>
              <a:rPr lang="ru-RU" dirty="0" err="1"/>
              <a:t>Азію</a:t>
            </a:r>
            <a:r>
              <a:rPr lang="ru-RU" dirty="0"/>
              <a:t>. </a:t>
            </a:r>
            <a:r>
              <a:rPr lang="ru-RU" dirty="0" err="1"/>
              <a:t>Було</a:t>
            </a:r>
            <a:r>
              <a:rPr lang="ru-RU" dirty="0"/>
              <a:t> завершено </a:t>
            </a:r>
            <a:r>
              <a:rPr lang="ru-RU" dirty="0" err="1"/>
              <a:t>поділ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найсильнішими</a:t>
            </a:r>
            <a:r>
              <a:rPr lang="ru-RU" dirty="0"/>
              <a:t> державами. </a:t>
            </a:r>
            <a:r>
              <a:rPr lang="ru-RU" dirty="0" err="1"/>
              <a:t>Закінчився</a:t>
            </a:r>
            <a:r>
              <a:rPr lang="ru-RU" dirty="0"/>
              <a:t> і </a:t>
            </a:r>
            <a:r>
              <a:rPr lang="ru-RU" dirty="0" err="1"/>
              <a:t>новий</a:t>
            </a:r>
            <a:r>
              <a:rPr lang="ru-RU" dirty="0"/>
              <a:t> </a:t>
            </a:r>
            <a:r>
              <a:rPr lang="ru-RU" dirty="0" err="1"/>
              <a:t>етап</a:t>
            </a:r>
            <a:r>
              <a:rPr lang="ru-RU" dirty="0"/>
              <a:t> </a:t>
            </a:r>
            <a:r>
              <a:rPr lang="ru-RU" dirty="0" err="1"/>
              <a:t>творення</a:t>
            </a:r>
            <a:r>
              <a:rPr lang="ru-RU" dirty="0"/>
              <a:t> </a:t>
            </a:r>
            <a:r>
              <a:rPr lang="ru-RU" dirty="0" err="1"/>
              <a:t>політичної</a:t>
            </a:r>
            <a:r>
              <a:rPr lang="ru-RU" dirty="0"/>
              <a:t> </a:t>
            </a:r>
            <a:r>
              <a:rPr lang="ru-RU" dirty="0" err="1"/>
              <a:t>карти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844960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1641CB1-4393-4778-ABF0-A77FE0A451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901148"/>
            <a:ext cx="9603275" cy="4565197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 err="1"/>
              <a:t>Новітній</a:t>
            </a:r>
            <a:r>
              <a:rPr lang="ru-RU" b="1" dirty="0"/>
              <a:t> </a:t>
            </a:r>
            <a:r>
              <a:rPr lang="ru-RU" b="1" dirty="0" err="1"/>
              <a:t>етап</a:t>
            </a:r>
            <a:r>
              <a:rPr lang="ru-RU" b="1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політичної</a:t>
            </a:r>
            <a:r>
              <a:rPr lang="ru-RU" dirty="0"/>
              <a:t> </a:t>
            </a:r>
            <a:r>
              <a:rPr lang="ru-RU" dirty="0" err="1"/>
              <a:t>карти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 </a:t>
            </a:r>
            <a:r>
              <a:rPr lang="ru-RU" dirty="0" err="1"/>
              <a:t>розпочався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завершення</a:t>
            </a:r>
            <a:r>
              <a:rPr lang="ru-RU" dirty="0"/>
              <a:t> </a:t>
            </a:r>
            <a:r>
              <a:rPr lang="ru-RU" dirty="0" err="1"/>
              <a:t>Першої</a:t>
            </a:r>
            <a:r>
              <a:rPr lang="ru-RU" dirty="0"/>
              <a:t> </a:t>
            </a:r>
            <a:r>
              <a:rPr lang="ru-RU" dirty="0" err="1"/>
              <a:t>світової</a:t>
            </a:r>
            <a:r>
              <a:rPr lang="ru-RU" dirty="0"/>
              <a:t> </a:t>
            </a:r>
            <a:r>
              <a:rPr lang="ru-RU" dirty="0" err="1"/>
              <a:t>війни</a:t>
            </a:r>
            <a:r>
              <a:rPr lang="ru-RU" dirty="0"/>
              <a:t> і </a:t>
            </a:r>
            <a:r>
              <a:rPr lang="ru-RU" dirty="0" err="1"/>
              <a:t>триває</a:t>
            </a:r>
            <a:r>
              <a:rPr lang="ru-RU" dirty="0"/>
              <a:t> </a:t>
            </a:r>
            <a:r>
              <a:rPr lang="ru-RU" dirty="0" err="1"/>
              <a:t>донині</a:t>
            </a:r>
            <a:r>
              <a:rPr lang="ru-RU" dirty="0"/>
              <a:t>. На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етапі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доволі</a:t>
            </a:r>
            <a:r>
              <a:rPr lang="ru-RU" dirty="0"/>
              <a:t> </a:t>
            </a:r>
            <a:r>
              <a:rPr lang="ru-RU" dirty="0" err="1"/>
              <a:t>чітко</a:t>
            </a:r>
            <a:r>
              <a:rPr lang="ru-RU" dirty="0"/>
              <a:t> </a:t>
            </a:r>
            <a:r>
              <a:rPr lang="ru-RU" dirty="0" err="1"/>
              <a:t>виділити</a:t>
            </a:r>
            <a:r>
              <a:rPr lang="ru-RU" dirty="0"/>
              <a:t> три </a:t>
            </a:r>
            <a:r>
              <a:rPr lang="ru-RU" dirty="0" err="1"/>
              <a:t>періоди</a:t>
            </a:r>
            <a:r>
              <a:rPr lang="ru-RU" dirty="0"/>
              <a:t>. </a:t>
            </a:r>
          </a:p>
          <a:p>
            <a:r>
              <a:rPr lang="ru-RU" b="1" i="1" dirty="0"/>
              <a:t>Перший </a:t>
            </a:r>
            <a:r>
              <a:rPr lang="ru-RU" b="1" i="1" dirty="0" err="1"/>
              <a:t>період</a:t>
            </a:r>
            <a:r>
              <a:rPr lang="ru-RU" b="1" i="1" dirty="0"/>
              <a:t> </a:t>
            </a:r>
            <a:r>
              <a:rPr lang="ru-RU" dirty="0" err="1"/>
              <a:t>почався</a:t>
            </a:r>
            <a:r>
              <a:rPr lang="ru-RU" dirty="0"/>
              <a:t> </a:t>
            </a:r>
            <a:r>
              <a:rPr lang="ru-RU" dirty="0" err="1"/>
              <a:t>фактично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наприкінці</a:t>
            </a:r>
            <a:r>
              <a:rPr lang="ru-RU" dirty="0"/>
              <a:t> </a:t>
            </a:r>
            <a:r>
              <a:rPr lang="ru-RU" dirty="0" err="1"/>
              <a:t>Першої</a:t>
            </a:r>
            <a:r>
              <a:rPr lang="ru-RU" dirty="0"/>
              <a:t> </a:t>
            </a:r>
            <a:r>
              <a:rPr lang="ru-RU" dirty="0" err="1"/>
              <a:t>світової</a:t>
            </a:r>
            <a:r>
              <a:rPr lang="ru-RU" dirty="0"/>
              <a:t> </a:t>
            </a:r>
            <a:r>
              <a:rPr lang="ru-RU" dirty="0" err="1"/>
              <a:t>війни</a:t>
            </a:r>
            <a:r>
              <a:rPr lang="ru-RU" dirty="0"/>
              <a:t>. Почали </a:t>
            </a:r>
            <a:r>
              <a:rPr lang="ru-RU" dirty="0" err="1"/>
              <a:t>руйнуватися</a:t>
            </a:r>
            <a:r>
              <a:rPr lang="ru-RU" dirty="0"/>
              <a:t> </a:t>
            </a:r>
            <a:r>
              <a:rPr lang="ru-RU" dirty="0" err="1"/>
              <a:t>великі</a:t>
            </a:r>
            <a:r>
              <a:rPr lang="ru-RU" dirty="0"/>
              <a:t> </a:t>
            </a:r>
            <a:r>
              <a:rPr lang="ru-RU" dirty="0" err="1"/>
              <a:t>багатонаціональні</a:t>
            </a:r>
            <a:r>
              <a:rPr lang="ru-RU" dirty="0"/>
              <a:t> </a:t>
            </a:r>
            <a:r>
              <a:rPr lang="ru-RU" dirty="0" err="1"/>
              <a:t>імперії</a:t>
            </a:r>
            <a:r>
              <a:rPr lang="ru-RU" dirty="0"/>
              <a:t>: </a:t>
            </a:r>
            <a:r>
              <a:rPr lang="ru-RU" dirty="0" err="1"/>
              <a:t>Російська</a:t>
            </a:r>
            <a:r>
              <a:rPr lang="ru-RU" dirty="0"/>
              <a:t> і Австро-</a:t>
            </a:r>
            <a:r>
              <a:rPr lang="ru-RU" dirty="0" err="1"/>
              <a:t>Угорська</a:t>
            </a:r>
            <a:r>
              <a:rPr lang="uk-UA" dirty="0"/>
              <a:t>, Німецька, Османська</a:t>
            </a:r>
            <a:r>
              <a:rPr lang="ru-RU" dirty="0"/>
              <a:t>. На </a:t>
            </a:r>
            <a:r>
              <a:rPr lang="ru-RU" dirty="0" err="1"/>
              <a:t>політичній</a:t>
            </a:r>
            <a:r>
              <a:rPr lang="ru-RU" dirty="0"/>
              <a:t> </a:t>
            </a:r>
            <a:r>
              <a:rPr lang="ru-RU" dirty="0" err="1"/>
              <a:t>карті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 </a:t>
            </a:r>
            <a:r>
              <a:rPr lang="ru-RU" dirty="0" err="1"/>
              <a:t>з'явилися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: </a:t>
            </a:r>
            <a:r>
              <a:rPr lang="ru-RU" dirty="0" err="1"/>
              <a:t>Польща</a:t>
            </a:r>
            <a:r>
              <a:rPr lang="ru-RU" dirty="0"/>
              <a:t>, </a:t>
            </a:r>
            <a:r>
              <a:rPr lang="ru-RU" dirty="0" err="1"/>
              <a:t>Чехословаччина</a:t>
            </a:r>
            <a:r>
              <a:rPr lang="ru-RU" dirty="0"/>
              <a:t>, </a:t>
            </a:r>
            <a:r>
              <a:rPr lang="ru-RU" dirty="0" err="1"/>
              <a:t>Фінляндія</a:t>
            </a:r>
            <a:r>
              <a:rPr lang="ru-RU" dirty="0"/>
              <a:t>, </a:t>
            </a:r>
            <a:r>
              <a:rPr lang="ru-RU" dirty="0" err="1"/>
              <a:t>Естонія</a:t>
            </a:r>
            <a:r>
              <a:rPr lang="ru-RU" dirty="0"/>
              <a:t>, </a:t>
            </a:r>
            <a:r>
              <a:rPr lang="ru-RU" dirty="0" err="1"/>
              <a:t>Латвія</a:t>
            </a:r>
            <a:r>
              <a:rPr lang="ru-RU" dirty="0"/>
              <a:t>, Литва, </a:t>
            </a:r>
            <a:r>
              <a:rPr lang="ru-RU" dirty="0" err="1"/>
              <a:t>Королівство</a:t>
            </a:r>
            <a:r>
              <a:rPr lang="ru-RU" dirty="0"/>
              <a:t> </a:t>
            </a:r>
            <a:r>
              <a:rPr lang="ru-RU" dirty="0" err="1"/>
              <a:t>сербів</a:t>
            </a:r>
            <a:r>
              <a:rPr lang="ru-RU" dirty="0"/>
              <a:t>, </a:t>
            </a:r>
            <a:r>
              <a:rPr lang="ru-RU" dirty="0" err="1"/>
              <a:t>хорватів</a:t>
            </a:r>
            <a:r>
              <a:rPr lang="ru-RU" dirty="0"/>
              <a:t> і </a:t>
            </a:r>
            <a:r>
              <a:rPr lang="ru-RU" dirty="0" err="1"/>
              <a:t>словенців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 Були </a:t>
            </a:r>
            <a:r>
              <a:rPr lang="ru-RU" dirty="0" err="1"/>
              <a:t>проголошені</a:t>
            </a:r>
            <a:r>
              <a:rPr lang="ru-RU" dirty="0"/>
              <a:t> </a:t>
            </a:r>
            <a:r>
              <a:rPr lang="ru-RU" dirty="0" err="1"/>
              <a:t>незалежними</a:t>
            </a:r>
            <a:r>
              <a:rPr lang="ru-RU" dirty="0"/>
              <a:t> державами </a:t>
            </a:r>
            <a:r>
              <a:rPr lang="ru-RU" dirty="0" err="1"/>
              <a:t>Україна</a:t>
            </a:r>
            <a:r>
              <a:rPr lang="ru-RU" dirty="0"/>
              <a:t>, </a:t>
            </a:r>
            <a:r>
              <a:rPr lang="ru-RU" dirty="0" err="1"/>
              <a:t>Білорусь</a:t>
            </a:r>
            <a:r>
              <a:rPr lang="ru-RU" dirty="0"/>
              <a:t>, </a:t>
            </a:r>
            <a:r>
              <a:rPr lang="ru-RU" dirty="0" err="1"/>
              <a:t>Грузія</a:t>
            </a:r>
            <a:r>
              <a:rPr lang="ru-RU" dirty="0"/>
              <a:t>, Азербайджан, </a:t>
            </a:r>
            <a:r>
              <a:rPr lang="ru-RU" dirty="0" err="1"/>
              <a:t>Вірменія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 </a:t>
            </a:r>
            <a:r>
              <a:rPr lang="ru-RU" dirty="0" err="1"/>
              <a:t>Однак</a:t>
            </a:r>
            <a:r>
              <a:rPr lang="ru-RU" dirty="0"/>
              <a:t>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не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однозначним</a:t>
            </a:r>
            <a:r>
              <a:rPr lang="ru-RU" dirty="0"/>
              <a:t>. </a:t>
            </a:r>
            <a:r>
              <a:rPr lang="ru-RU" dirty="0" err="1"/>
              <a:t>Намагання</a:t>
            </a:r>
            <a:r>
              <a:rPr lang="ru-RU" dirty="0"/>
              <a:t> </a:t>
            </a:r>
            <a:r>
              <a:rPr lang="ru-RU" dirty="0" err="1"/>
              <a:t>Росії</a:t>
            </a:r>
            <a:r>
              <a:rPr lang="ru-RU" dirty="0"/>
              <a:t> </a:t>
            </a:r>
            <a:r>
              <a:rPr lang="ru-RU" dirty="0" err="1"/>
              <a:t>відновити</a:t>
            </a:r>
            <a:r>
              <a:rPr lang="ru-RU" dirty="0"/>
              <a:t> </a:t>
            </a:r>
            <a:r>
              <a:rPr lang="ru-RU" dirty="0" err="1"/>
              <a:t>імперію</a:t>
            </a:r>
            <a:r>
              <a:rPr lang="ru-RU" dirty="0"/>
              <a:t> в </a:t>
            </a:r>
            <a:r>
              <a:rPr lang="ru-RU" dirty="0" err="1"/>
              <a:t>іншій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 в основному </a:t>
            </a:r>
            <a:r>
              <a:rPr lang="ru-RU" dirty="0" err="1"/>
              <a:t>здійснилося</a:t>
            </a:r>
            <a:r>
              <a:rPr lang="ru-RU" dirty="0"/>
              <a:t>.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окупації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держав,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виникли</a:t>
            </a:r>
            <a:r>
              <a:rPr lang="ru-RU" dirty="0"/>
              <a:t> на </a:t>
            </a:r>
            <a:r>
              <a:rPr lang="ru-RU" dirty="0" err="1"/>
              <a:t>уламках</a:t>
            </a:r>
            <a:r>
              <a:rPr lang="ru-RU" dirty="0"/>
              <a:t> </a:t>
            </a:r>
            <a:r>
              <a:rPr lang="ru-RU" dirty="0" err="1"/>
              <a:t>Російської</a:t>
            </a:r>
            <a:r>
              <a:rPr lang="ru-RU" dirty="0"/>
              <a:t> </a:t>
            </a:r>
            <a:r>
              <a:rPr lang="ru-RU" dirty="0" err="1"/>
              <a:t>імперії</a:t>
            </a:r>
            <a:r>
              <a:rPr lang="ru-RU" dirty="0"/>
              <a:t>, </a:t>
            </a:r>
            <a:r>
              <a:rPr lang="uk-UA" dirty="0"/>
              <a:t>було створено СРСР</a:t>
            </a:r>
            <a:r>
              <a:rPr lang="ru-RU" dirty="0"/>
              <a:t>.</a:t>
            </a:r>
          </a:p>
          <a:p>
            <a:r>
              <a:rPr lang="ru-RU" dirty="0" err="1"/>
              <a:t>Втратила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колонії</a:t>
            </a:r>
            <a:r>
              <a:rPr lang="ru-RU" dirty="0"/>
              <a:t> в </a:t>
            </a:r>
            <a:r>
              <a:rPr lang="ru-RU" dirty="0" err="1"/>
              <a:t>Африці</a:t>
            </a:r>
            <a:r>
              <a:rPr lang="ru-RU" dirty="0"/>
              <a:t> </a:t>
            </a:r>
            <a:r>
              <a:rPr lang="ru-RU" dirty="0" err="1"/>
              <a:t>Німеччина</a:t>
            </a:r>
            <a:r>
              <a:rPr lang="ru-RU" dirty="0"/>
              <a:t>, яка </a:t>
            </a:r>
            <a:r>
              <a:rPr lang="ru-RU" dirty="0" err="1"/>
              <a:t>програла</a:t>
            </a:r>
            <a:r>
              <a:rPr lang="ru-RU" dirty="0"/>
              <a:t> </a:t>
            </a:r>
            <a:r>
              <a:rPr lang="ru-RU" dirty="0" err="1"/>
              <a:t>війну</a:t>
            </a:r>
            <a:r>
              <a:rPr lang="ru-RU" dirty="0"/>
              <a:t>. </a:t>
            </a:r>
            <a:r>
              <a:rPr lang="ru-RU" dirty="0" err="1"/>
              <a:t>Розширилися</a:t>
            </a:r>
            <a:r>
              <a:rPr lang="ru-RU" dirty="0"/>
              <a:t> </a:t>
            </a:r>
            <a:r>
              <a:rPr lang="ru-RU" dirty="0" err="1"/>
              <a:t>колоніальні</a:t>
            </a:r>
            <a:r>
              <a:rPr lang="ru-RU" dirty="0"/>
              <a:t> </a:t>
            </a:r>
            <a:r>
              <a:rPr lang="ru-RU" dirty="0" err="1"/>
              <a:t>володіння</a:t>
            </a:r>
            <a:r>
              <a:rPr lang="ru-RU" dirty="0"/>
              <a:t> </a:t>
            </a:r>
            <a:r>
              <a:rPr lang="ru-RU" dirty="0" err="1"/>
              <a:t>Великої</a:t>
            </a:r>
            <a:r>
              <a:rPr lang="ru-RU" dirty="0"/>
              <a:t> </a:t>
            </a:r>
            <a:r>
              <a:rPr lang="ru-RU" dirty="0" err="1"/>
              <a:t>Британії</a:t>
            </a:r>
            <a:r>
              <a:rPr lang="ru-RU" dirty="0"/>
              <a:t>, </a:t>
            </a:r>
            <a:r>
              <a:rPr lang="ru-RU" dirty="0" err="1"/>
              <a:t>Бельгії</a:t>
            </a:r>
            <a:r>
              <a:rPr lang="ru-RU" dirty="0"/>
              <a:t>, </a:t>
            </a:r>
            <a:r>
              <a:rPr lang="ru-RU" dirty="0" err="1"/>
              <a:t>Франції</a:t>
            </a:r>
            <a:r>
              <a:rPr lang="ru-RU" dirty="0"/>
              <a:t> та </a:t>
            </a:r>
            <a:r>
              <a:rPr lang="ru-RU" dirty="0" err="1"/>
              <a:t>Японії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169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1998A01-9C84-4033-8321-4CF7B69D5D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927652"/>
            <a:ext cx="9603275" cy="4538693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Держава </a:t>
            </a:r>
            <a:r>
              <a:rPr lang="ru-RU" dirty="0" err="1"/>
              <a:t>постійно</a:t>
            </a:r>
            <a:r>
              <a:rPr lang="ru-RU" dirty="0"/>
              <a:t> </a:t>
            </a:r>
            <a:r>
              <a:rPr lang="ru-RU" dirty="0" err="1"/>
              <a:t>виконує</a:t>
            </a:r>
            <a:r>
              <a:rPr lang="ru-RU" dirty="0"/>
              <a:t> </a:t>
            </a:r>
            <a:r>
              <a:rPr lang="ru-RU" i="1" dirty="0" err="1"/>
              <a:t>внутрішні</a:t>
            </a:r>
            <a:r>
              <a:rPr lang="ru-RU" i="1" dirty="0"/>
              <a:t> і </a:t>
            </a:r>
            <a:r>
              <a:rPr lang="ru-RU" i="1" dirty="0" err="1"/>
              <a:t>зовнішні</a:t>
            </a:r>
            <a:r>
              <a:rPr lang="ru-RU" i="1" dirty="0"/>
              <a:t> </a:t>
            </a:r>
            <a:r>
              <a:rPr lang="ru-RU" i="1" dirty="0" err="1"/>
              <a:t>функції</a:t>
            </a:r>
            <a:r>
              <a:rPr lang="ru-RU" i="1" dirty="0"/>
              <a:t>. </a:t>
            </a:r>
            <a:r>
              <a:rPr lang="ru-RU" dirty="0"/>
              <a:t>До перших належать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функціонування</a:t>
            </a:r>
            <a:r>
              <a:rPr lang="ru-RU" dirty="0"/>
              <a:t> </a:t>
            </a:r>
            <a:r>
              <a:rPr lang="ru-RU" dirty="0" err="1"/>
              <a:t>суспільного</a:t>
            </a:r>
            <a:r>
              <a:rPr lang="ru-RU" dirty="0"/>
              <a:t> </a:t>
            </a:r>
            <a:r>
              <a:rPr lang="ru-RU" dirty="0" err="1"/>
              <a:t>організму</a:t>
            </a:r>
            <a:r>
              <a:rPr lang="ru-RU" dirty="0"/>
              <a:t> як </a:t>
            </a:r>
            <a:r>
              <a:rPr lang="ru-RU" dirty="0" err="1"/>
              <a:t>єдиної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</a:t>
            </a:r>
            <a:r>
              <a:rPr lang="ru-RU" dirty="0" err="1"/>
              <a:t>збереження</a:t>
            </a:r>
            <a:r>
              <a:rPr lang="ru-RU" dirty="0"/>
              <a:t> і </a:t>
            </a:r>
            <a:r>
              <a:rPr lang="ru-RU" dirty="0" err="1"/>
              <a:t>диверсифікація</a:t>
            </a:r>
            <a:r>
              <a:rPr lang="ru-RU" dirty="0"/>
              <a:t> в </a:t>
            </a:r>
            <a:r>
              <a:rPr lang="ru-RU" dirty="0" err="1"/>
              <a:t>ньому</a:t>
            </a:r>
            <a:r>
              <a:rPr lang="ru-RU" dirty="0"/>
              <a:t> </a:t>
            </a:r>
            <a:r>
              <a:rPr lang="ru-RU" dirty="0" err="1"/>
              <a:t>ефективних</a:t>
            </a:r>
            <a:r>
              <a:rPr lang="ru-RU" dirty="0"/>
              <a:t> </a:t>
            </a:r>
            <a:r>
              <a:rPr lang="ru-RU" dirty="0" err="1"/>
              <a:t>зв'язків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окремими</a:t>
            </a:r>
            <a:r>
              <a:rPr lang="ru-RU" dirty="0"/>
              <a:t> сферами, </a:t>
            </a:r>
            <a:r>
              <a:rPr lang="ru-RU" dirty="0" err="1"/>
              <a:t>задоволення</a:t>
            </a:r>
            <a:r>
              <a:rPr lang="ru-RU" dirty="0"/>
              <a:t> </a:t>
            </a:r>
            <a:r>
              <a:rPr lang="ru-RU" dirty="0" err="1"/>
              <a:t>інтересів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верств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і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, </a:t>
            </a:r>
            <a:r>
              <a:rPr lang="ru-RU" dirty="0" err="1"/>
              <a:t>боротьба</a:t>
            </a:r>
            <a:r>
              <a:rPr lang="ru-RU" dirty="0"/>
              <a:t> з </a:t>
            </a:r>
            <a:r>
              <a:rPr lang="ru-RU" dirty="0" err="1"/>
              <a:t>внутрішніми</a:t>
            </a:r>
            <a:r>
              <a:rPr lang="ru-RU" dirty="0"/>
              <a:t> </a:t>
            </a:r>
            <a:r>
              <a:rPr lang="ru-RU" dirty="0" err="1"/>
              <a:t>деструктивними</a:t>
            </a:r>
            <a:r>
              <a:rPr lang="ru-RU" dirty="0"/>
              <a:t> силами та </a:t>
            </a:r>
            <a:r>
              <a:rPr lang="ru-RU" dirty="0" err="1"/>
              <a:t>стихійними</a:t>
            </a:r>
            <a:r>
              <a:rPr lang="ru-RU" dirty="0"/>
              <a:t> лихами. </a:t>
            </a:r>
          </a:p>
          <a:p>
            <a:r>
              <a:rPr lang="ru-RU" dirty="0" err="1"/>
              <a:t>Зовнішня</a:t>
            </a:r>
            <a:r>
              <a:rPr lang="ru-RU" dirty="0"/>
              <a:t> </a:t>
            </a:r>
            <a:r>
              <a:rPr lang="ru-RU" dirty="0" err="1"/>
              <a:t>функція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в </a:t>
            </a:r>
            <a:r>
              <a:rPr lang="ru-RU" dirty="0" err="1"/>
              <a:t>захисті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кордонів</a:t>
            </a:r>
            <a:r>
              <a:rPr lang="ru-RU" dirty="0"/>
              <a:t>, </a:t>
            </a:r>
            <a:r>
              <a:rPr lang="ru-RU" dirty="0" err="1"/>
              <a:t>цілісності</a:t>
            </a:r>
            <a:r>
              <a:rPr lang="ru-RU" dirty="0"/>
              <a:t> </a:t>
            </a:r>
            <a:r>
              <a:rPr lang="ru-RU" dirty="0" err="1"/>
              <a:t>власної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, </a:t>
            </a:r>
            <a:r>
              <a:rPr lang="ru-RU" dirty="0" err="1"/>
              <a:t>суверенітету</a:t>
            </a:r>
            <a:r>
              <a:rPr lang="ru-RU" dirty="0"/>
              <a:t>, </a:t>
            </a:r>
            <a:r>
              <a:rPr lang="ru-RU" dirty="0" err="1"/>
              <a:t>сприянні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взаємовигідних</a:t>
            </a:r>
            <a:r>
              <a:rPr lang="ru-RU" dirty="0"/>
              <a:t>, </a:t>
            </a:r>
            <a:r>
              <a:rPr lang="ru-RU" dirty="0" err="1"/>
              <a:t>справедливих</a:t>
            </a:r>
            <a:r>
              <a:rPr lang="ru-RU" dirty="0"/>
              <a:t> форм </a:t>
            </a:r>
            <a:r>
              <a:rPr lang="ru-RU" dirty="0" err="1"/>
              <a:t>співробітництва</a:t>
            </a:r>
            <a:r>
              <a:rPr lang="ru-RU" dirty="0"/>
              <a:t> і </a:t>
            </a:r>
            <a:r>
              <a:rPr lang="ru-RU" dirty="0" err="1"/>
              <a:t>взаємодії</a:t>
            </a:r>
            <a:r>
              <a:rPr lang="ru-RU" dirty="0"/>
              <a:t> з </a:t>
            </a:r>
            <a:r>
              <a:rPr lang="ru-RU" dirty="0" err="1"/>
              <a:t>іншими</a:t>
            </a:r>
            <a:r>
              <a:rPr lang="ru-RU" dirty="0"/>
              <a:t> державами </a:t>
            </a:r>
            <a:r>
              <a:rPr lang="ru-RU" dirty="0" err="1"/>
              <a:t>світу</a:t>
            </a:r>
            <a:r>
              <a:rPr lang="ru-RU" dirty="0"/>
              <a:t>. </a:t>
            </a:r>
          </a:p>
          <a:p>
            <a:r>
              <a:rPr lang="ru-RU" dirty="0"/>
              <a:t>Держава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виступати</a:t>
            </a:r>
            <a:r>
              <a:rPr lang="ru-RU" dirty="0"/>
              <a:t> на </a:t>
            </a:r>
            <a:r>
              <a:rPr lang="ru-RU" dirty="0" err="1"/>
              <a:t>міжнародній</a:t>
            </a:r>
            <a:r>
              <a:rPr lang="ru-RU" dirty="0"/>
              <a:t> </a:t>
            </a:r>
            <a:r>
              <a:rPr lang="ru-RU" dirty="0" err="1"/>
              <a:t>арені</a:t>
            </a:r>
            <a:r>
              <a:rPr lang="ru-RU" dirty="0"/>
              <a:t> як </a:t>
            </a:r>
            <a:r>
              <a:rPr lang="ru-RU" dirty="0" err="1"/>
              <a:t>єдиний</a:t>
            </a:r>
            <a:r>
              <a:rPr lang="ru-RU" dirty="0"/>
              <a:t> </a:t>
            </a:r>
            <a:r>
              <a:rPr lang="ru-RU" dirty="0" err="1"/>
              <a:t>географічний</a:t>
            </a:r>
            <a:r>
              <a:rPr lang="ru-RU" dirty="0"/>
              <a:t>, </a:t>
            </a:r>
            <a:r>
              <a:rPr lang="ru-RU" dirty="0" err="1"/>
              <a:t>релігійний</a:t>
            </a:r>
            <a:r>
              <a:rPr lang="ru-RU" dirty="0"/>
              <a:t>, </a:t>
            </a:r>
            <a:r>
              <a:rPr lang="ru-RU" dirty="0" err="1"/>
              <a:t>мовний</a:t>
            </a:r>
            <a:r>
              <a:rPr lang="ru-RU" dirty="0"/>
              <a:t>, </a:t>
            </a:r>
            <a:r>
              <a:rPr lang="ru-RU" dirty="0" err="1"/>
              <a:t>культурний</a:t>
            </a:r>
            <a:r>
              <a:rPr lang="ru-RU" dirty="0"/>
              <a:t>, </a:t>
            </a:r>
            <a:r>
              <a:rPr lang="ru-RU" dirty="0" err="1"/>
              <a:t>правовий</a:t>
            </a:r>
            <a:r>
              <a:rPr lang="ru-RU" dirty="0"/>
              <a:t>, </a:t>
            </a:r>
            <a:r>
              <a:rPr lang="ru-RU" dirty="0" err="1"/>
              <a:t>господарський</a:t>
            </a:r>
            <a:r>
              <a:rPr lang="ru-RU" dirty="0"/>
              <a:t> і </a:t>
            </a:r>
            <a:r>
              <a:rPr lang="ru-RU" dirty="0" err="1"/>
              <a:t>геостратегічний</a:t>
            </a:r>
            <a:r>
              <a:rPr lang="ru-RU" dirty="0"/>
              <a:t> </a:t>
            </a:r>
            <a:r>
              <a:rPr lang="ru-RU" dirty="0" err="1"/>
              <a:t>організм</a:t>
            </a:r>
            <a:r>
              <a:rPr lang="ru-RU" dirty="0"/>
              <a:t>. Лише за </a:t>
            </a:r>
            <a:r>
              <a:rPr lang="ru-RU" dirty="0" err="1"/>
              <a:t>такої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вона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сподіватися</a:t>
            </a:r>
            <a:r>
              <a:rPr lang="ru-RU" dirty="0"/>
              <a:t> </a:t>
            </a:r>
            <a:r>
              <a:rPr lang="ru-RU" dirty="0" err="1"/>
              <a:t>знайти</a:t>
            </a:r>
            <a:r>
              <a:rPr lang="ru-RU" dirty="0"/>
              <a:t> і </a:t>
            </a:r>
            <a:r>
              <a:rPr lang="ru-RU" dirty="0" err="1"/>
              <a:t>утримати</a:t>
            </a:r>
            <a:r>
              <a:rPr lang="ru-RU" dirty="0"/>
              <a:t> </a:t>
            </a:r>
            <a:r>
              <a:rPr lang="ru-RU" dirty="0" err="1"/>
              <a:t>власне</a:t>
            </a:r>
            <a:r>
              <a:rPr lang="ru-RU" dirty="0"/>
              <a:t> "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Сонцем</a:t>
            </a:r>
            <a:r>
              <a:rPr lang="ru-RU" dirty="0"/>
              <a:t>". 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324532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6AA0FE1-C98A-406C-A80E-52C6CEE759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967409"/>
            <a:ext cx="9603275" cy="4498936"/>
          </a:xfrm>
        </p:spPr>
        <p:txBody>
          <a:bodyPr>
            <a:normAutofit fontScale="92500" lnSpcReduction="20000"/>
          </a:bodyPr>
          <a:lstStyle/>
          <a:p>
            <a:r>
              <a:rPr lang="ru-RU" b="1" i="1" dirty="0" err="1"/>
              <a:t>Другий</a:t>
            </a:r>
            <a:r>
              <a:rPr lang="ru-RU" b="1" i="1" dirty="0"/>
              <a:t> </a:t>
            </a:r>
            <a:r>
              <a:rPr lang="ru-RU" b="1" i="1" dirty="0" err="1"/>
              <a:t>період</a:t>
            </a:r>
            <a:r>
              <a:rPr lang="ru-RU" b="1" i="1" dirty="0"/>
              <a:t> </a:t>
            </a:r>
            <a:r>
              <a:rPr lang="ru-RU" dirty="0" err="1"/>
              <a:t>новітнього</a:t>
            </a:r>
            <a:r>
              <a:rPr lang="ru-RU" dirty="0"/>
              <a:t> </a:t>
            </a:r>
            <a:r>
              <a:rPr lang="ru-RU" dirty="0" err="1"/>
              <a:t>етапу</a:t>
            </a:r>
            <a:r>
              <a:rPr lang="ru-RU" dirty="0"/>
              <a:t> </a:t>
            </a:r>
            <a:r>
              <a:rPr lang="ru-RU" dirty="0" err="1"/>
              <a:t>творення</a:t>
            </a:r>
            <a:r>
              <a:rPr lang="ru-RU" dirty="0"/>
              <a:t> </a:t>
            </a:r>
            <a:r>
              <a:rPr lang="ru-RU" dirty="0" err="1"/>
              <a:t>політичної</a:t>
            </a:r>
            <a:r>
              <a:rPr lang="ru-RU" dirty="0"/>
              <a:t> </a:t>
            </a:r>
            <a:r>
              <a:rPr lang="ru-RU" dirty="0" err="1"/>
              <a:t>карти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 </a:t>
            </a:r>
            <a:r>
              <a:rPr lang="ru-RU" dirty="0" err="1"/>
              <a:t>почався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завершення</a:t>
            </a:r>
            <a:r>
              <a:rPr lang="ru-RU" dirty="0"/>
              <a:t> </a:t>
            </a:r>
            <a:r>
              <a:rPr lang="ru-RU" dirty="0" err="1"/>
              <a:t>Другої</a:t>
            </a:r>
            <a:r>
              <a:rPr lang="ru-RU" dirty="0"/>
              <a:t> </a:t>
            </a:r>
            <a:r>
              <a:rPr lang="ru-RU" dirty="0" err="1"/>
              <a:t>світової</a:t>
            </a:r>
            <a:r>
              <a:rPr lang="ru-RU" dirty="0"/>
              <a:t> </a:t>
            </a:r>
            <a:r>
              <a:rPr lang="ru-RU" dirty="0" err="1"/>
              <a:t>війни</a:t>
            </a:r>
            <a:r>
              <a:rPr lang="ru-RU" dirty="0"/>
              <a:t>. </a:t>
            </a:r>
            <a:r>
              <a:rPr lang="ru-RU" dirty="0" err="1"/>
              <a:t>Окупація</a:t>
            </a:r>
            <a:r>
              <a:rPr lang="ru-RU" dirty="0"/>
              <a:t> </a:t>
            </a:r>
            <a:r>
              <a:rPr lang="ru-RU" dirty="0" err="1"/>
              <a:t>деяких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</a:t>
            </a:r>
            <a:r>
              <a:rPr lang="ru-RU" dirty="0" err="1"/>
              <a:t>Європи</a:t>
            </a:r>
            <a:r>
              <a:rPr lang="ru-RU" dirty="0"/>
              <a:t> і </a:t>
            </a:r>
            <a:r>
              <a:rPr lang="ru-RU" dirty="0" err="1"/>
              <a:t>Азії</a:t>
            </a:r>
            <a:r>
              <a:rPr lang="ru-RU" dirty="0"/>
              <a:t> </a:t>
            </a:r>
            <a:r>
              <a:rPr lang="ru-RU" dirty="0" err="1"/>
              <a:t>радянськими</a:t>
            </a:r>
            <a:r>
              <a:rPr lang="ru-RU" dirty="0"/>
              <a:t> та </a:t>
            </a:r>
            <a:r>
              <a:rPr lang="ru-RU" dirty="0" err="1"/>
              <a:t>американськими</a:t>
            </a:r>
            <a:r>
              <a:rPr lang="ru-RU" dirty="0"/>
              <a:t> </a:t>
            </a:r>
            <a:r>
              <a:rPr lang="ru-RU" dirty="0" err="1"/>
              <a:t>військами</a:t>
            </a:r>
            <a:r>
              <a:rPr lang="ru-RU" dirty="0"/>
              <a:t> </a:t>
            </a:r>
            <a:r>
              <a:rPr lang="ru-RU" dirty="0" err="1"/>
              <a:t>призвела</a:t>
            </a:r>
            <a:r>
              <a:rPr lang="ru-RU" dirty="0"/>
              <a:t> до </a:t>
            </a:r>
            <a:r>
              <a:rPr lang="ru-RU" dirty="0" err="1"/>
              <a:t>поділу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 на два </a:t>
            </a:r>
            <a:r>
              <a:rPr lang="ru-RU" dirty="0" err="1"/>
              <a:t>ворожі</a:t>
            </a:r>
            <a:r>
              <a:rPr lang="ru-RU" dirty="0"/>
              <a:t> </a:t>
            </a:r>
            <a:r>
              <a:rPr lang="ru-RU" dirty="0" err="1"/>
              <a:t>табори</a:t>
            </a:r>
            <a:r>
              <a:rPr lang="ru-RU" dirty="0"/>
              <a:t>. </a:t>
            </a:r>
            <a:r>
              <a:rPr lang="ru-RU" dirty="0" err="1"/>
              <a:t>Крім</a:t>
            </a:r>
            <a:r>
              <a:rPr lang="ru-RU" dirty="0"/>
              <a:t> того, СРСР і США </a:t>
            </a:r>
            <a:r>
              <a:rPr lang="ru-RU" dirty="0" err="1"/>
              <a:t>захопили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одних і тих самих </a:t>
            </a:r>
            <a:r>
              <a:rPr lang="ru-RU" dirty="0" err="1"/>
              <a:t>країн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призвело</a:t>
            </a:r>
            <a:r>
              <a:rPr lang="ru-RU" dirty="0"/>
              <a:t> до </a:t>
            </a:r>
            <a:r>
              <a:rPr lang="ru-RU" dirty="0" err="1"/>
              <a:t>утворення</a:t>
            </a:r>
            <a:r>
              <a:rPr lang="ru-RU" dirty="0"/>
              <a:t> "</a:t>
            </a:r>
            <a:r>
              <a:rPr lang="ru-RU" dirty="0" err="1"/>
              <a:t>двох</a:t>
            </a:r>
            <a:r>
              <a:rPr lang="ru-RU" dirty="0"/>
              <a:t>" </a:t>
            </a:r>
            <a:r>
              <a:rPr lang="ru-RU" dirty="0" err="1"/>
              <a:t>Німеччин</a:t>
            </a:r>
            <a:r>
              <a:rPr lang="ru-RU" dirty="0"/>
              <a:t>, "</a:t>
            </a:r>
            <a:r>
              <a:rPr lang="ru-RU" dirty="0" err="1"/>
              <a:t>двох</a:t>
            </a:r>
            <a:r>
              <a:rPr lang="ru-RU" dirty="0"/>
              <a:t>" Корей, "</a:t>
            </a:r>
            <a:r>
              <a:rPr lang="ru-RU" dirty="0" err="1"/>
              <a:t>двох</a:t>
            </a:r>
            <a:r>
              <a:rPr lang="ru-RU" dirty="0"/>
              <a:t>" </a:t>
            </a:r>
            <a:r>
              <a:rPr lang="ru-RU" dirty="0" err="1"/>
              <a:t>В'єтнамів</a:t>
            </a:r>
            <a:r>
              <a:rPr lang="ru-RU" dirty="0"/>
              <a:t>. </a:t>
            </a:r>
            <a:r>
              <a:rPr lang="ru-RU" dirty="0" err="1"/>
              <a:t>Утворилося</a:t>
            </a:r>
            <a:r>
              <a:rPr lang="ru-RU" dirty="0"/>
              <a:t> і "два" </a:t>
            </a:r>
            <a:r>
              <a:rPr lang="ru-RU" dirty="0" err="1"/>
              <a:t>Китаї</a:t>
            </a:r>
            <a:r>
              <a:rPr lang="ru-RU" dirty="0"/>
              <a:t> (КНР і Тайвань). </a:t>
            </a:r>
            <a:r>
              <a:rPr lang="ru-RU" dirty="0" err="1"/>
              <a:t>Одні</a:t>
            </a:r>
            <a:r>
              <a:rPr lang="ru-RU" dirty="0"/>
              <a:t> й </a:t>
            </a:r>
            <a:r>
              <a:rPr lang="ru-RU" dirty="0" err="1"/>
              <a:t>ті</a:t>
            </a:r>
            <a:r>
              <a:rPr lang="ru-RU" dirty="0"/>
              <a:t> </a:t>
            </a:r>
            <a:r>
              <a:rPr lang="ru-RU" dirty="0" err="1"/>
              <a:t>самі</a:t>
            </a:r>
            <a:r>
              <a:rPr lang="ru-RU" dirty="0"/>
              <a:t> </a:t>
            </a:r>
            <a:r>
              <a:rPr lang="ru-RU" dirty="0" err="1"/>
              <a:t>нації</a:t>
            </a:r>
            <a:r>
              <a:rPr lang="ru-RU" dirty="0"/>
              <a:t>, але </a:t>
            </a:r>
            <a:r>
              <a:rPr lang="ru-RU" dirty="0" err="1"/>
              <a:t>тепер</a:t>
            </a:r>
            <a:r>
              <a:rPr lang="ru-RU" dirty="0"/>
              <a:t> уже в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країнах</a:t>
            </a:r>
            <a:r>
              <a:rPr lang="ru-RU" dirty="0"/>
              <a:t>, почали </a:t>
            </a:r>
            <a:r>
              <a:rPr lang="ru-RU" dirty="0" err="1"/>
              <a:t>одночасно</a:t>
            </a:r>
            <a:r>
              <a:rPr lang="ru-RU" dirty="0"/>
              <a:t> </a:t>
            </a:r>
            <a:r>
              <a:rPr lang="ru-RU" dirty="0" err="1"/>
              <a:t>будувати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uk-UA" dirty="0"/>
              <a:t> – </a:t>
            </a:r>
            <a:r>
              <a:rPr lang="ru-RU" dirty="0" err="1"/>
              <a:t>комуністичну</a:t>
            </a:r>
            <a:r>
              <a:rPr lang="ru-RU" dirty="0"/>
              <a:t> і </a:t>
            </a:r>
            <a:r>
              <a:rPr lang="ru-RU" dirty="0" err="1"/>
              <a:t>ринкову</a:t>
            </a:r>
            <a:r>
              <a:rPr lang="ru-RU" dirty="0"/>
              <a:t> (</a:t>
            </a:r>
            <a:r>
              <a:rPr lang="ru-RU" dirty="0" err="1"/>
              <a:t>капіталістичну</a:t>
            </a:r>
            <a:r>
              <a:rPr lang="ru-RU" dirty="0"/>
              <a:t>). </a:t>
            </a:r>
          </a:p>
          <a:p>
            <a:r>
              <a:rPr lang="uk-UA" dirty="0"/>
              <a:t>В цей час відбувся також розпад колоніальної системи та утворення великої кількості незалежних держав у Африці, Азії, Океанії, Латинській Америці. Близько третини сучасних країн світу отримали незалежність у 1960-1980-ті рр.. так, 1960-й рік отримав назву «Року Африки». В 1970-ті рр. суверенними стали 25 країн (Ангола, Мозамбік, Оман, Бангладеш, </a:t>
            </a:r>
            <a:r>
              <a:rPr lang="uk-UA" dirty="0" err="1"/>
              <a:t>Сурінам</a:t>
            </a:r>
            <a:r>
              <a:rPr lang="uk-UA" dirty="0"/>
              <a:t>, Фіджі та Соломонові острови), у 1980-ті рр. – лише 7 країн.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489120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9A78776-99F7-45F0-AEE8-F406B5CF9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980661"/>
            <a:ext cx="9603275" cy="4485684"/>
          </a:xfrm>
        </p:spPr>
        <p:txBody>
          <a:bodyPr>
            <a:normAutofit fontScale="85000" lnSpcReduction="20000"/>
          </a:bodyPr>
          <a:lstStyle/>
          <a:p>
            <a:r>
              <a:rPr lang="ru-RU" b="1" i="1" dirty="0" err="1"/>
              <a:t>Третій</a:t>
            </a:r>
            <a:r>
              <a:rPr lang="ru-RU" b="1" i="1" dirty="0"/>
              <a:t> </a:t>
            </a:r>
            <a:r>
              <a:rPr lang="ru-RU" b="1" i="1" dirty="0" err="1"/>
              <a:t>період</a:t>
            </a:r>
            <a:r>
              <a:rPr lang="ru-RU" b="1" i="1" dirty="0"/>
              <a:t> </a:t>
            </a:r>
            <a:r>
              <a:rPr lang="ru-RU" dirty="0" err="1"/>
              <a:t>ознаменувався</a:t>
            </a:r>
            <a:r>
              <a:rPr lang="ru-RU" dirty="0"/>
              <a:t> крахом </a:t>
            </a:r>
            <a:r>
              <a:rPr lang="ru-RU" dirty="0" err="1"/>
              <a:t>комуністичної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.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розпочався</a:t>
            </a:r>
            <a:r>
              <a:rPr lang="ru-RU" dirty="0"/>
              <a:t> з 90-х </a:t>
            </a:r>
            <a:r>
              <a:rPr lang="ru-RU" dirty="0" err="1"/>
              <a:t>років</a:t>
            </a:r>
            <a:r>
              <a:rPr lang="ru-RU" dirty="0"/>
              <a:t> XX ст. </a:t>
            </a:r>
            <a:r>
              <a:rPr lang="ru-RU" dirty="0" err="1"/>
              <a:t>Спочатку</a:t>
            </a:r>
            <a:r>
              <a:rPr lang="ru-RU" dirty="0"/>
              <a:t> в </a:t>
            </a:r>
            <a:r>
              <a:rPr lang="ru-RU" dirty="0" err="1"/>
              <a:t>єдину</a:t>
            </a:r>
            <a:r>
              <a:rPr lang="ru-RU" dirty="0"/>
              <a:t> державу </a:t>
            </a:r>
            <a:r>
              <a:rPr lang="ru-RU" dirty="0" err="1"/>
              <a:t>об'єдналися</a:t>
            </a:r>
            <a:r>
              <a:rPr lang="ru-RU" dirty="0"/>
              <a:t> </a:t>
            </a:r>
            <a:r>
              <a:rPr lang="ru-RU" dirty="0" err="1"/>
              <a:t>Федеративна</a:t>
            </a:r>
            <a:r>
              <a:rPr lang="ru-RU" dirty="0"/>
              <a:t> </a:t>
            </a:r>
            <a:r>
              <a:rPr lang="ru-RU" dirty="0" err="1"/>
              <a:t>Республіка</a:t>
            </a:r>
            <a:r>
              <a:rPr lang="ru-RU" dirty="0"/>
              <a:t> </a:t>
            </a:r>
            <a:r>
              <a:rPr lang="ru-RU" dirty="0" err="1"/>
              <a:t>Німеччина</a:t>
            </a:r>
            <a:r>
              <a:rPr lang="ru-RU" dirty="0"/>
              <a:t> (ФРН) і </a:t>
            </a:r>
            <a:r>
              <a:rPr lang="ru-RU" dirty="0" err="1"/>
              <a:t>Німецька</a:t>
            </a:r>
            <a:r>
              <a:rPr lang="ru-RU" dirty="0"/>
              <a:t> Демократична </a:t>
            </a:r>
            <a:r>
              <a:rPr lang="ru-RU" dirty="0" err="1"/>
              <a:t>Республіка</a:t>
            </a:r>
            <a:r>
              <a:rPr lang="ru-RU" dirty="0"/>
              <a:t> (НДР). </a:t>
            </a:r>
            <a:r>
              <a:rPr lang="ru-RU" dirty="0" err="1"/>
              <a:t>Потім</a:t>
            </a:r>
            <a:r>
              <a:rPr lang="ru-RU" dirty="0"/>
              <a:t> </a:t>
            </a:r>
            <a:r>
              <a:rPr lang="ru-RU" dirty="0" err="1"/>
              <a:t>розпалися</a:t>
            </a:r>
            <a:r>
              <a:rPr lang="ru-RU" dirty="0"/>
              <a:t> </a:t>
            </a:r>
            <a:r>
              <a:rPr lang="ru-RU" dirty="0" err="1"/>
              <a:t>соціалістичні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uk-UA" dirty="0"/>
              <a:t> – </a:t>
            </a:r>
            <a:r>
              <a:rPr lang="ru-RU" dirty="0"/>
              <a:t>СРСР, </a:t>
            </a:r>
            <a:r>
              <a:rPr lang="ru-RU" dirty="0" err="1"/>
              <a:t>Югославія</a:t>
            </a:r>
            <a:r>
              <a:rPr lang="ru-RU" dirty="0"/>
              <a:t> і </a:t>
            </a:r>
            <a:r>
              <a:rPr lang="ru-RU" dirty="0" err="1"/>
              <a:t>Чехословаччина</a:t>
            </a:r>
            <a:r>
              <a:rPr lang="ru-RU" dirty="0"/>
              <a:t>.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докорінно</a:t>
            </a:r>
            <a:r>
              <a:rPr lang="ru-RU" dirty="0"/>
              <a:t> </a:t>
            </a:r>
            <a:r>
              <a:rPr lang="ru-RU" dirty="0" err="1"/>
              <a:t>змінилася</a:t>
            </a:r>
            <a:r>
              <a:rPr lang="ru-RU" dirty="0"/>
              <a:t> </a:t>
            </a:r>
            <a:r>
              <a:rPr lang="ru-RU" dirty="0" err="1"/>
              <a:t>політична</a:t>
            </a:r>
            <a:r>
              <a:rPr lang="ru-RU" dirty="0"/>
              <a:t> карта </a:t>
            </a:r>
            <a:r>
              <a:rPr lang="ru-RU" dirty="0" err="1"/>
              <a:t>Європи</a:t>
            </a:r>
            <a:r>
              <a:rPr lang="ru-RU" dirty="0"/>
              <a:t> і </a:t>
            </a:r>
            <a:r>
              <a:rPr lang="ru-RU" dirty="0" err="1"/>
              <a:t>Азії</a:t>
            </a:r>
            <a:r>
              <a:rPr lang="ru-RU" dirty="0"/>
              <a:t>. У 1993 р.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змінена</a:t>
            </a:r>
            <a:r>
              <a:rPr lang="ru-RU" dirty="0"/>
              <a:t> форма </a:t>
            </a:r>
            <a:r>
              <a:rPr lang="ru-RU" dirty="0" err="1"/>
              <a:t>правління</a:t>
            </a:r>
            <a:r>
              <a:rPr lang="ru-RU" dirty="0"/>
              <a:t> в </a:t>
            </a:r>
            <a:r>
              <a:rPr lang="ru-RU" dirty="0" err="1"/>
              <a:t>Камбоджі</a:t>
            </a:r>
            <a:r>
              <a:rPr lang="ru-RU" dirty="0"/>
              <a:t>. Там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відновлена</a:t>
            </a:r>
            <a:r>
              <a:rPr lang="ru-RU" dirty="0"/>
              <a:t> </a:t>
            </a:r>
            <a:r>
              <a:rPr lang="ru-RU" dirty="0" err="1"/>
              <a:t>монархія</a:t>
            </a:r>
            <a:r>
              <a:rPr lang="uk-UA" dirty="0"/>
              <a:t>,</a:t>
            </a:r>
            <a:r>
              <a:rPr lang="ru-RU" dirty="0"/>
              <a:t> і вона </a:t>
            </a:r>
            <a:r>
              <a:rPr lang="ru-RU" dirty="0" err="1"/>
              <a:t>знову</a:t>
            </a:r>
            <a:r>
              <a:rPr lang="ru-RU" dirty="0"/>
              <a:t> стала </a:t>
            </a:r>
            <a:r>
              <a:rPr lang="ru-RU" dirty="0" err="1"/>
              <a:t>королівством</a:t>
            </a:r>
            <a:r>
              <a:rPr lang="ru-RU" dirty="0"/>
              <a:t>. В </a:t>
            </a:r>
            <a:r>
              <a:rPr lang="ru-RU" dirty="0" err="1"/>
              <a:t>Африці</a:t>
            </a:r>
            <a:r>
              <a:rPr lang="ru-RU" dirty="0"/>
              <a:t> в </a:t>
            </a:r>
            <a:r>
              <a:rPr lang="uk-UA" dirty="0"/>
              <a:t>1993 р. </a:t>
            </a:r>
            <a:r>
              <a:rPr lang="ru-RU" dirty="0" err="1"/>
              <a:t>здобула</a:t>
            </a:r>
            <a:r>
              <a:rPr lang="ru-RU" dirty="0"/>
              <a:t> </a:t>
            </a:r>
            <a:r>
              <a:rPr lang="ru-RU" dirty="0" err="1"/>
              <a:t>незалежність</a:t>
            </a:r>
            <a:r>
              <a:rPr lang="ru-RU" dirty="0"/>
              <a:t> </a:t>
            </a:r>
            <a:r>
              <a:rPr lang="ru-RU" dirty="0" err="1"/>
              <a:t>Еритрея</a:t>
            </a:r>
            <a:r>
              <a:rPr lang="ru-RU" dirty="0"/>
              <a:t>, яка </a:t>
            </a:r>
            <a:r>
              <a:rPr lang="ru-RU" dirty="0" err="1"/>
              <a:t>відокремилася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Ефіопії</a:t>
            </a:r>
            <a:r>
              <a:rPr lang="ru-RU" dirty="0"/>
              <a:t>. </a:t>
            </a:r>
            <a:r>
              <a:rPr lang="ru-RU" dirty="0" err="1"/>
              <a:t>Наприкінці</a:t>
            </a:r>
            <a:r>
              <a:rPr lang="ru-RU" dirty="0"/>
              <a:t> 1994 р. </a:t>
            </a:r>
            <a:r>
              <a:rPr lang="ru-RU" dirty="0" err="1"/>
              <a:t>Республіка</a:t>
            </a:r>
            <a:r>
              <a:rPr lang="ru-RU" dirty="0"/>
              <a:t> Палау (в </a:t>
            </a:r>
            <a:r>
              <a:rPr lang="ru-RU" dirty="0" err="1"/>
              <a:t>Океанії</a:t>
            </a:r>
            <a:r>
              <a:rPr lang="ru-RU" dirty="0"/>
              <a:t>) </a:t>
            </a:r>
            <a:r>
              <a:rPr lang="ru-RU" dirty="0" err="1"/>
              <a:t>вийшла</a:t>
            </a:r>
            <a:r>
              <a:rPr lang="ru-RU" dirty="0"/>
              <a:t> з </a:t>
            </a:r>
            <a:r>
              <a:rPr lang="ru-RU" dirty="0" err="1"/>
              <a:t>Мікронезії</a:t>
            </a:r>
            <a:r>
              <a:rPr lang="ru-RU" dirty="0"/>
              <a:t> і </a:t>
            </a:r>
            <a:r>
              <a:rPr lang="ru-RU" dirty="0" err="1"/>
              <a:t>звільнилася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опіки</a:t>
            </a:r>
            <a:r>
              <a:rPr lang="ru-RU" dirty="0"/>
              <a:t> С</a:t>
            </a:r>
            <a:r>
              <a:rPr lang="uk-UA" dirty="0"/>
              <a:t>Ш</a:t>
            </a:r>
            <a:r>
              <a:rPr lang="ru-RU" dirty="0"/>
              <a:t>А. </a:t>
            </a:r>
            <a:r>
              <a:rPr lang="uk-UA" dirty="0"/>
              <a:t>Єменська Арабська Республіка і Народно-Демократична Республіка Ємен створили єдину державу Ємен, отримала незалежність остання колонія Африки – Намібія, Гонконг (Сянган) і Макао (</a:t>
            </a:r>
            <a:r>
              <a:rPr lang="uk-UA" dirty="0" err="1"/>
              <a:t>Аомінь</a:t>
            </a:r>
            <a:r>
              <a:rPr lang="uk-UA" dirty="0"/>
              <a:t>) увійшли до складу Китаю як особливі адміністративні утворення. Отже</a:t>
            </a:r>
            <a:r>
              <a:rPr lang="ru-RU" dirty="0"/>
              <a:t>, у </a:t>
            </a:r>
            <a:r>
              <a:rPr lang="uk-UA" dirty="0"/>
              <a:t>19</a:t>
            </a:r>
            <a:r>
              <a:rPr lang="ru-RU" dirty="0"/>
              <a:t>90-х </a:t>
            </a:r>
            <a:r>
              <a:rPr lang="ru-RU" dirty="0" err="1"/>
              <a:t>рр</a:t>
            </a:r>
            <a:r>
              <a:rPr lang="ru-RU" dirty="0"/>
              <a:t>. </a:t>
            </a:r>
            <a:r>
              <a:rPr lang="ru-RU" dirty="0" err="1"/>
              <a:t>виникло</a:t>
            </a:r>
            <a:r>
              <a:rPr lang="ru-RU" dirty="0"/>
              <a:t> </a:t>
            </a:r>
            <a:r>
              <a:rPr lang="ru-RU" dirty="0" err="1"/>
              <a:t>понад</a:t>
            </a:r>
            <a:r>
              <a:rPr lang="ru-RU" dirty="0"/>
              <a:t> 20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. </a:t>
            </a:r>
            <a:r>
              <a:rPr lang="uk-UA" dirty="0"/>
              <a:t>Ї</a:t>
            </a:r>
            <a:r>
              <a:rPr lang="ru-RU" dirty="0"/>
              <a:t>х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прийнято</a:t>
            </a:r>
            <a:r>
              <a:rPr lang="ru-RU" dirty="0"/>
              <a:t> до ООН</a:t>
            </a:r>
            <a:r>
              <a:rPr lang="uk-UA" dirty="0"/>
              <a:t>,</a:t>
            </a:r>
            <a:r>
              <a:rPr lang="ru-RU" dirty="0"/>
              <a:t> вони почали </a:t>
            </a:r>
            <a:r>
              <a:rPr lang="ru-RU" dirty="0" err="1"/>
              <a:t>здійснювати</a:t>
            </a:r>
            <a:r>
              <a:rPr lang="ru-RU" dirty="0"/>
              <a:t> </a:t>
            </a:r>
            <a:r>
              <a:rPr lang="ru-RU" dirty="0" err="1"/>
              <a:t>власну</a:t>
            </a:r>
            <a:r>
              <a:rPr lang="ru-RU" dirty="0"/>
              <a:t> </a:t>
            </a:r>
            <a:r>
              <a:rPr lang="ru-RU" dirty="0" err="1"/>
              <a:t>внутрішню</a:t>
            </a:r>
            <a:r>
              <a:rPr lang="ru-RU" dirty="0"/>
              <a:t> і </a:t>
            </a:r>
            <a:r>
              <a:rPr lang="ru-RU" dirty="0" err="1"/>
              <a:t>зовнішню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.</a:t>
            </a:r>
          </a:p>
          <a:p>
            <a:r>
              <a:rPr lang="uk-UA" dirty="0"/>
              <a:t>Але соціалістичними залишаються Китай, Куба, </a:t>
            </a:r>
            <a:r>
              <a:rPr lang="uk-UA" dirty="0" err="1"/>
              <a:t>Вʼєтнам</a:t>
            </a:r>
            <a:r>
              <a:rPr lang="uk-UA" dirty="0"/>
              <a:t>, Корейська Народно-Демократична Республіка.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241089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6D9B503-A18D-4EDF-9B90-4746B1E5BE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927652"/>
            <a:ext cx="9603275" cy="4538693"/>
          </a:xfrm>
        </p:spPr>
        <p:txBody>
          <a:bodyPr>
            <a:normAutofit/>
          </a:bodyPr>
          <a:lstStyle/>
          <a:p>
            <a:r>
              <a:rPr lang="ru-RU" dirty="0" err="1"/>
              <a:t>Новим</a:t>
            </a:r>
            <a:r>
              <a:rPr lang="ru-RU" dirty="0"/>
              <a:t> </a:t>
            </a:r>
            <a:r>
              <a:rPr lang="ru-RU" dirty="0" err="1"/>
              <a:t>міжнародним</a:t>
            </a:r>
            <a:r>
              <a:rPr lang="ru-RU" dirty="0"/>
              <a:t> </a:t>
            </a:r>
            <a:r>
              <a:rPr lang="ru-RU" dirty="0" err="1"/>
              <a:t>політичним</a:t>
            </a:r>
            <a:r>
              <a:rPr lang="ru-RU" dirty="0"/>
              <a:t> </a:t>
            </a:r>
            <a:r>
              <a:rPr lang="ru-RU" dirty="0" err="1"/>
              <a:t>явищем</a:t>
            </a:r>
            <a:r>
              <a:rPr lang="ru-RU" dirty="0"/>
              <a:t> у наш час стало </a:t>
            </a:r>
            <a:r>
              <a:rPr lang="ru-RU" dirty="0" err="1"/>
              <a:t>утворення</a:t>
            </a:r>
            <a:r>
              <a:rPr lang="ru-RU" dirty="0"/>
              <a:t> держав, не </a:t>
            </a:r>
            <a:r>
              <a:rPr lang="ru-RU" dirty="0" err="1"/>
              <a:t>визнаних</a:t>
            </a:r>
            <a:r>
              <a:rPr lang="ru-RU" dirty="0"/>
              <a:t> </a:t>
            </a:r>
            <a:r>
              <a:rPr lang="ru-RU" dirty="0" err="1"/>
              <a:t>світовим</a:t>
            </a:r>
            <a:r>
              <a:rPr lang="ru-RU" dirty="0"/>
              <a:t> </a:t>
            </a:r>
            <a:r>
              <a:rPr lang="ru-RU" dirty="0" err="1"/>
              <a:t>співтовариством</a:t>
            </a:r>
            <a:r>
              <a:rPr lang="ru-RU" dirty="0"/>
              <a:t>.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є </a:t>
            </a:r>
            <a:r>
              <a:rPr lang="ru-RU" dirty="0" err="1"/>
              <a:t>незаконними</a:t>
            </a:r>
            <a:r>
              <a:rPr lang="ru-RU" dirty="0"/>
              <a:t> за </a:t>
            </a:r>
            <a:r>
              <a:rPr lang="ru-RU" dirty="0" err="1"/>
              <a:t>всіма</a:t>
            </a:r>
            <a:r>
              <a:rPr lang="ru-RU" dirty="0"/>
              <a:t> нормами </a:t>
            </a:r>
            <a:r>
              <a:rPr lang="ru-RU" dirty="0" err="1"/>
              <a:t>міжнародного</a:t>
            </a:r>
            <a:r>
              <a:rPr lang="ru-RU" dirty="0"/>
              <a:t> права. </a:t>
            </a:r>
            <a:r>
              <a:rPr lang="ru-RU" dirty="0" err="1"/>
              <a:t>Однак</a:t>
            </a:r>
            <a:r>
              <a:rPr lang="ru-RU" dirty="0"/>
              <a:t> реально (</a:t>
            </a:r>
            <a:r>
              <a:rPr lang="ru-RU" dirty="0" err="1"/>
              <a:t>фактично</a:t>
            </a:r>
            <a:r>
              <a:rPr lang="ru-RU" dirty="0"/>
              <a:t>) вони </a:t>
            </a:r>
            <a:r>
              <a:rPr lang="ru-RU" dirty="0" err="1"/>
              <a:t>існують</a:t>
            </a:r>
            <a:r>
              <a:rPr lang="ru-RU" dirty="0"/>
              <a:t>, </a:t>
            </a:r>
            <a:r>
              <a:rPr lang="ru-RU" dirty="0" err="1"/>
              <a:t>реалізують</a:t>
            </a:r>
            <a:r>
              <a:rPr lang="ru-RU" dirty="0"/>
              <a:t> </a:t>
            </a:r>
            <a:r>
              <a:rPr lang="ru-RU" dirty="0" err="1"/>
              <a:t>власну</a:t>
            </a:r>
            <a:r>
              <a:rPr lang="ru-RU" dirty="0"/>
              <a:t> </a:t>
            </a:r>
            <a:r>
              <a:rPr lang="ru-RU" dirty="0" err="1"/>
              <a:t>внутрішню</a:t>
            </a:r>
            <a:r>
              <a:rPr lang="ru-RU" dirty="0"/>
              <a:t> і </a:t>
            </a:r>
            <a:r>
              <a:rPr lang="ru-RU" dirty="0" err="1"/>
              <a:t>зовнішню</a:t>
            </a:r>
            <a:r>
              <a:rPr lang="ru-RU" dirty="0"/>
              <a:t> </a:t>
            </a:r>
            <a:r>
              <a:rPr lang="ru-RU" dirty="0" err="1"/>
              <a:t>політику</a:t>
            </a:r>
            <a:r>
              <a:rPr lang="ru-RU" dirty="0"/>
              <a:t>,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створюють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 проблем для </a:t>
            </a:r>
            <a:r>
              <a:rPr lang="ru-RU" dirty="0" err="1"/>
              <a:t>світового</a:t>
            </a:r>
            <a:r>
              <a:rPr lang="ru-RU" dirty="0"/>
              <a:t> </a:t>
            </a:r>
            <a:r>
              <a:rPr lang="ru-RU" dirty="0" err="1"/>
              <a:t>співтовариства</a:t>
            </a:r>
            <a:r>
              <a:rPr lang="ru-RU" dirty="0"/>
              <a:t>, </a:t>
            </a:r>
            <a:r>
              <a:rPr lang="uk-UA" dirty="0"/>
              <a:t>адже</a:t>
            </a:r>
            <a:r>
              <a:rPr lang="ru-RU" dirty="0"/>
              <a:t> є </a:t>
            </a:r>
            <a:r>
              <a:rPr lang="ru-RU" dirty="0" err="1"/>
              <a:t>осередками</a:t>
            </a:r>
            <a:r>
              <a:rPr lang="ru-RU" dirty="0"/>
              <a:t> </a:t>
            </a:r>
            <a:r>
              <a:rPr lang="ru-RU" dirty="0" err="1"/>
              <a:t>гострих</a:t>
            </a:r>
            <a:r>
              <a:rPr lang="ru-RU" dirty="0"/>
              <a:t> </a:t>
            </a:r>
            <a:r>
              <a:rPr lang="ru-RU" dirty="0" err="1"/>
              <a:t>конфліктів</a:t>
            </a:r>
            <a:r>
              <a:rPr lang="ru-RU" dirty="0"/>
              <a:t>, </a:t>
            </a:r>
            <a:r>
              <a:rPr lang="ru-RU" dirty="0" err="1"/>
              <a:t>серйозних</a:t>
            </a:r>
            <a:r>
              <a:rPr lang="ru-RU" dirty="0"/>
              <a:t> </a:t>
            </a:r>
            <a:r>
              <a:rPr lang="ru-RU" dirty="0" err="1"/>
              <a:t>політичних</a:t>
            </a:r>
            <a:r>
              <a:rPr lang="ru-RU" dirty="0"/>
              <a:t> і </a:t>
            </a:r>
            <a:r>
              <a:rPr lang="ru-RU" dirty="0" err="1"/>
              <a:t>воєнних</a:t>
            </a:r>
            <a:r>
              <a:rPr lang="ru-RU" dirty="0"/>
              <a:t> </a:t>
            </a:r>
            <a:r>
              <a:rPr lang="ru-RU" dirty="0" err="1"/>
              <a:t>потрясінь</a:t>
            </a:r>
            <a:r>
              <a:rPr lang="ru-RU" dirty="0"/>
              <a:t>, </a:t>
            </a:r>
            <a:r>
              <a:rPr lang="ru-RU" dirty="0" err="1"/>
              <a:t>постійного</a:t>
            </a:r>
            <a:r>
              <a:rPr lang="ru-RU" dirty="0"/>
              <a:t> </a:t>
            </a:r>
            <a:r>
              <a:rPr lang="ru-RU" dirty="0" err="1"/>
              <a:t>тиску</a:t>
            </a:r>
            <a:r>
              <a:rPr lang="ru-RU" dirty="0"/>
              <a:t> на </a:t>
            </a:r>
            <a:r>
              <a:rPr lang="ru-RU" dirty="0" err="1"/>
              <a:t>політичну</a:t>
            </a:r>
            <a:r>
              <a:rPr lang="ru-RU" dirty="0"/>
              <a:t> </a:t>
            </a:r>
            <a:r>
              <a:rPr lang="ru-RU" dirty="0" err="1"/>
              <a:t>ситуацію</a:t>
            </a:r>
            <a:r>
              <a:rPr lang="ru-RU" dirty="0"/>
              <a:t> в </a:t>
            </a:r>
            <a:r>
              <a:rPr lang="ru-RU" dirty="0" err="1"/>
              <a:t>світі</a:t>
            </a:r>
            <a:r>
              <a:rPr lang="ru-RU" dirty="0"/>
              <a:t> і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регіонах</a:t>
            </a:r>
            <a:r>
              <a:rPr lang="ru-RU" dirty="0"/>
              <a:t>. Так, у 1983 р.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проголошена</a:t>
            </a:r>
            <a:r>
              <a:rPr lang="ru-RU" dirty="0"/>
              <a:t> </a:t>
            </a:r>
            <a:r>
              <a:rPr lang="ru-RU" dirty="0" err="1"/>
              <a:t>Турецька</a:t>
            </a:r>
            <a:r>
              <a:rPr lang="ru-RU" dirty="0"/>
              <a:t> </a:t>
            </a:r>
            <a:r>
              <a:rPr lang="ru-RU" dirty="0" err="1"/>
              <a:t>Республіка</a:t>
            </a:r>
            <a:r>
              <a:rPr lang="ru-RU" dirty="0"/>
              <a:t> </a:t>
            </a:r>
            <a:r>
              <a:rPr lang="ru-RU" dirty="0" err="1"/>
              <a:t>Північного</a:t>
            </a:r>
            <a:r>
              <a:rPr lang="ru-RU" dirty="0"/>
              <a:t> </a:t>
            </a:r>
            <a:r>
              <a:rPr lang="ru-RU" dirty="0" err="1"/>
              <a:t>Кіпру</a:t>
            </a:r>
            <a:r>
              <a:rPr lang="ru-RU" dirty="0"/>
              <a:t>, яка у </a:t>
            </a:r>
            <a:r>
              <a:rPr lang="ru-RU" dirty="0" err="1"/>
              <a:t>світі</a:t>
            </a:r>
            <a:r>
              <a:rPr lang="ru-RU" dirty="0"/>
              <a:t> </a:t>
            </a:r>
            <a:r>
              <a:rPr lang="ru-RU" dirty="0" err="1"/>
              <a:t>визнана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Туреччиною</a:t>
            </a:r>
            <a:r>
              <a:rPr lang="ru-RU" dirty="0"/>
              <a:t>. Але </a:t>
            </a:r>
            <a:r>
              <a:rPr lang="ru-RU" dirty="0" err="1"/>
              <a:t>найбільше</a:t>
            </a:r>
            <a:r>
              <a:rPr lang="ru-RU" dirty="0"/>
              <a:t> таких </a:t>
            </a:r>
            <a:r>
              <a:rPr lang="ru-RU" dirty="0" err="1"/>
              <a:t>країн</a:t>
            </a:r>
            <a:r>
              <a:rPr lang="ru-RU" dirty="0"/>
              <a:t> </a:t>
            </a:r>
            <a:r>
              <a:rPr lang="ru-RU" dirty="0" err="1"/>
              <a:t>виникло</a:t>
            </a:r>
            <a:r>
              <a:rPr lang="ru-RU" dirty="0"/>
              <a:t> на </a:t>
            </a:r>
            <a:r>
              <a:rPr lang="ru-RU" dirty="0" err="1"/>
              <a:t>теренах</a:t>
            </a:r>
            <a:r>
              <a:rPr lang="ru-RU" dirty="0"/>
              <a:t> </a:t>
            </a:r>
            <a:r>
              <a:rPr lang="ru-RU" dirty="0" err="1"/>
              <a:t>колишнього</a:t>
            </a:r>
            <a:r>
              <a:rPr lang="ru-RU" dirty="0"/>
              <a:t> СРСР. До них належать </a:t>
            </a:r>
            <a:r>
              <a:rPr lang="ru-RU" dirty="0" err="1"/>
              <a:t>Абхазія</a:t>
            </a:r>
            <a:r>
              <a:rPr lang="ru-RU" dirty="0"/>
              <a:t> і </a:t>
            </a:r>
            <a:r>
              <a:rPr lang="ru-RU" dirty="0" err="1"/>
              <a:t>Південна</a:t>
            </a:r>
            <a:r>
              <a:rPr lang="ru-RU" dirty="0"/>
              <a:t> </a:t>
            </a:r>
            <a:r>
              <a:rPr lang="ru-RU" dirty="0" err="1"/>
              <a:t>Осетія</a:t>
            </a:r>
            <a:r>
              <a:rPr lang="ru-RU" dirty="0"/>
              <a:t> в </a:t>
            </a:r>
            <a:r>
              <a:rPr lang="ru-RU" dirty="0" err="1"/>
              <a:t>Грузії</a:t>
            </a:r>
            <a:r>
              <a:rPr lang="ru-RU" dirty="0"/>
              <a:t>, </a:t>
            </a:r>
            <a:r>
              <a:rPr lang="ru-RU" dirty="0" err="1"/>
              <a:t>Нагірно-Карабахська</a:t>
            </a:r>
            <a:r>
              <a:rPr lang="uk-UA" dirty="0"/>
              <a:t> – </a:t>
            </a:r>
            <a:r>
              <a:rPr lang="ru-RU" dirty="0"/>
              <a:t>в </a:t>
            </a:r>
            <a:r>
              <a:rPr lang="ru-RU" dirty="0" err="1"/>
              <a:t>Азербайджані</a:t>
            </a:r>
            <a:r>
              <a:rPr lang="ru-RU" dirty="0"/>
              <a:t>, </a:t>
            </a:r>
            <a:r>
              <a:rPr lang="ru-RU" dirty="0" err="1"/>
              <a:t>Придністровська</a:t>
            </a:r>
            <a:r>
              <a:rPr lang="ru-RU" dirty="0"/>
              <a:t> </a:t>
            </a:r>
            <a:r>
              <a:rPr lang="ru-RU" dirty="0" err="1"/>
              <a:t>Республіка</a:t>
            </a:r>
            <a:r>
              <a:rPr lang="uk-UA" dirty="0"/>
              <a:t> – </a:t>
            </a:r>
            <a:r>
              <a:rPr lang="ru-RU" dirty="0"/>
              <a:t>в </a:t>
            </a:r>
            <a:r>
              <a:rPr lang="ru-RU" dirty="0" err="1"/>
              <a:t>Молдові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831867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816CFC-2627-426F-8740-964D1AD03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5"/>
            <a:ext cx="9603275" cy="756206"/>
          </a:xfrm>
        </p:spPr>
        <p:txBody>
          <a:bodyPr/>
          <a:lstStyle/>
          <a:p>
            <a:pPr algn="ctr"/>
            <a:r>
              <a:rPr lang="ru-RU" dirty="0"/>
              <a:t>Типи </a:t>
            </a:r>
            <a:r>
              <a:rPr lang="ru-RU" dirty="0" err="1"/>
              <a:t>кра</a:t>
            </a:r>
            <a:r>
              <a:rPr lang="uk-UA" dirty="0" err="1"/>
              <a:t>їн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A07FDEA-A89F-454D-A076-76739B8CEA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709531"/>
            <a:ext cx="9603275" cy="3756814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За будь-</a:t>
            </a:r>
            <a:r>
              <a:rPr lang="ru-RU" dirty="0" err="1"/>
              <a:t>якими</a:t>
            </a:r>
            <a:r>
              <a:rPr lang="ru-RU" dirty="0"/>
              <a:t> </a:t>
            </a:r>
            <a:r>
              <a:rPr lang="ru-RU" dirty="0" err="1"/>
              <a:t>ознаками</a:t>
            </a:r>
            <a:r>
              <a:rPr lang="ru-RU" dirty="0"/>
              <a:t> (</a:t>
            </a:r>
            <a:r>
              <a:rPr lang="ru-RU" dirty="0" err="1"/>
              <a:t>площа</a:t>
            </a:r>
            <a:r>
              <a:rPr lang="ru-RU" dirty="0"/>
              <a:t>, </a:t>
            </a:r>
            <a:r>
              <a:rPr lang="ru-RU" dirty="0" err="1"/>
              <a:t>чисельність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, </a:t>
            </a:r>
            <a:r>
              <a:rPr lang="ru-RU" dirty="0" err="1"/>
              <a:t>природні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і </a:t>
            </a:r>
            <a:r>
              <a:rPr lang="ru-RU" dirty="0" err="1"/>
              <a:t>ресурси</a:t>
            </a:r>
            <a:r>
              <a:rPr lang="ru-RU" dirty="0"/>
              <a:t>,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, </a:t>
            </a:r>
            <a:r>
              <a:rPr lang="ru-RU" dirty="0" err="1"/>
              <a:t>національних</a:t>
            </a:r>
            <a:r>
              <a:rPr lang="ru-RU" dirty="0"/>
              <a:t> склад </a:t>
            </a:r>
            <a:r>
              <a:rPr lang="ru-RU" dirty="0" err="1"/>
              <a:t>населення</a:t>
            </a:r>
            <a:r>
              <a:rPr lang="ru-RU" dirty="0"/>
              <a:t>, </a:t>
            </a:r>
            <a:r>
              <a:rPr lang="ru-RU" dirty="0" err="1"/>
              <a:t>місце</a:t>
            </a:r>
            <a:r>
              <a:rPr lang="ru-RU" dirty="0"/>
              <a:t> в </a:t>
            </a:r>
            <a:r>
              <a:rPr lang="ru-RU" dirty="0" err="1"/>
              <a:t>міжнародному</a:t>
            </a:r>
            <a:r>
              <a:rPr lang="ru-RU" dirty="0"/>
              <a:t> </a:t>
            </a:r>
            <a:r>
              <a:rPr lang="ru-RU" dirty="0" err="1"/>
              <a:t>поділі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,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) </a:t>
            </a:r>
            <a:r>
              <a:rPr lang="ru-RU" dirty="0" err="1"/>
              <a:t>знайдемо</a:t>
            </a:r>
            <a:r>
              <a:rPr lang="ru-RU" dirty="0"/>
              <a:t> у </a:t>
            </a:r>
            <a:r>
              <a:rPr lang="ru-RU" dirty="0" err="1"/>
              <a:t>світі</a:t>
            </a:r>
            <a:r>
              <a:rPr lang="ru-RU" dirty="0"/>
              <a:t> </a:t>
            </a:r>
            <a:r>
              <a:rPr lang="ru-RU" dirty="0" err="1"/>
              <a:t>чимало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схожі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собою. За </a:t>
            </a:r>
            <a:r>
              <a:rPr lang="ru-RU" dirty="0" err="1"/>
              <a:t>подібністю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 </a:t>
            </a:r>
            <a:r>
              <a:rPr lang="ru-RU" dirty="0" err="1"/>
              <a:t>планети</a:t>
            </a:r>
            <a:r>
              <a:rPr lang="ru-RU" dirty="0"/>
              <a:t> </a:t>
            </a:r>
            <a:r>
              <a:rPr lang="ru-RU" dirty="0" err="1"/>
              <a:t>об'єднують</a:t>
            </a:r>
            <a:r>
              <a:rPr lang="ru-RU" dirty="0"/>
              <a:t> у </a:t>
            </a:r>
            <a:r>
              <a:rPr lang="ru-RU" dirty="0" err="1"/>
              <a:t>певні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здійснюють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типологію</a:t>
            </a:r>
            <a:r>
              <a:rPr lang="ru-RU" dirty="0"/>
              <a:t>. </a:t>
            </a:r>
          </a:p>
          <a:p>
            <a:r>
              <a:rPr lang="ru-RU" dirty="0" err="1"/>
              <a:t>Класифікуючи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 </a:t>
            </a:r>
            <a:r>
              <a:rPr lang="ru-RU" i="1" dirty="0"/>
              <a:t>за величиною </a:t>
            </a:r>
            <a:r>
              <a:rPr lang="ru-RU" i="1" dirty="0" err="1"/>
              <a:t>території</a:t>
            </a:r>
            <a:r>
              <a:rPr lang="ru-RU" i="1" dirty="0"/>
              <a:t> і </a:t>
            </a:r>
            <a:r>
              <a:rPr lang="ru-RU" i="1" dirty="0" err="1"/>
              <a:t>чисельністю</a:t>
            </a:r>
            <a:r>
              <a:rPr lang="ru-RU" i="1" dirty="0"/>
              <a:t> </a:t>
            </a:r>
            <a:r>
              <a:rPr lang="ru-RU" i="1" dirty="0" err="1"/>
              <a:t>населення</a:t>
            </a:r>
            <a:r>
              <a:rPr lang="ru-RU" i="1" dirty="0"/>
              <a:t>, </a:t>
            </a:r>
            <a:r>
              <a:rPr lang="ru-RU" dirty="0" err="1"/>
              <a:t>виділяють</a:t>
            </a:r>
            <a:r>
              <a:rPr lang="ru-RU" dirty="0"/>
              <a:t> </a:t>
            </a:r>
            <a:r>
              <a:rPr lang="ru-RU" b="1" i="1" dirty="0" err="1"/>
              <a:t>великі</a:t>
            </a:r>
            <a:r>
              <a:rPr lang="ru-RU" b="1" i="1" dirty="0"/>
              <a:t> </a:t>
            </a:r>
            <a:r>
              <a:rPr lang="ru-RU" b="1" i="1" dirty="0" err="1"/>
              <a:t>держави</a:t>
            </a:r>
            <a:r>
              <a:rPr lang="ru-RU" b="1" i="1" dirty="0"/>
              <a:t> </a:t>
            </a:r>
            <a:r>
              <a:rPr lang="ru-RU" dirty="0"/>
              <a:t>(Китай, </a:t>
            </a:r>
            <a:r>
              <a:rPr lang="ru-RU" dirty="0" err="1"/>
              <a:t>Індія</a:t>
            </a:r>
            <a:r>
              <a:rPr lang="ru-RU" dirty="0"/>
              <a:t>, США), </a:t>
            </a:r>
            <a:r>
              <a:rPr lang="ru-RU" i="1" dirty="0" err="1"/>
              <a:t>середні</a:t>
            </a:r>
            <a:r>
              <a:rPr lang="ru-RU" i="1" dirty="0"/>
              <a:t> </a:t>
            </a:r>
            <a:r>
              <a:rPr lang="ru-RU" dirty="0"/>
              <a:t>(</a:t>
            </a:r>
            <a:r>
              <a:rPr lang="ru-RU" dirty="0" err="1"/>
              <a:t>Франція</a:t>
            </a:r>
            <a:r>
              <a:rPr lang="ru-RU" dirty="0"/>
              <a:t>, </a:t>
            </a:r>
            <a:r>
              <a:rPr lang="ru-RU" dirty="0" err="1"/>
              <a:t>Україна</a:t>
            </a:r>
            <a:r>
              <a:rPr lang="ru-RU" dirty="0"/>
              <a:t>, </a:t>
            </a:r>
            <a:r>
              <a:rPr lang="ru-RU" dirty="0" err="1"/>
              <a:t>Туреччина</a:t>
            </a:r>
            <a:r>
              <a:rPr lang="ru-RU" dirty="0"/>
              <a:t>) і </a:t>
            </a:r>
            <a:r>
              <a:rPr lang="ru-RU" b="1" i="1" dirty="0" err="1"/>
              <a:t>малі</a:t>
            </a:r>
            <a:r>
              <a:rPr lang="ru-RU" b="1" i="1" dirty="0"/>
              <a:t> </a:t>
            </a:r>
            <a:r>
              <a:rPr lang="ru-RU" dirty="0"/>
              <a:t>(</a:t>
            </a:r>
            <a:r>
              <a:rPr lang="ru-RU" dirty="0" err="1"/>
              <a:t>Бельгія</a:t>
            </a:r>
            <a:r>
              <a:rPr lang="ru-RU" dirty="0"/>
              <a:t>, </a:t>
            </a:r>
            <a:r>
              <a:rPr lang="ru-RU" dirty="0" err="1"/>
              <a:t>Еквадор</a:t>
            </a:r>
            <a:r>
              <a:rPr lang="ru-RU" dirty="0"/>
              <a:t>, </a:t>
            </a:r>
            <a:r>
              <a:rPr lang="ru-RU" dirty="0" err="1"/>
              <a:t>Ліван</a:t>
            </a:r>
            <a:r>
              <a:rPr lang="ru-RU" dirty="0"/>
              <a:t>). </a:t>
            </a:r>
            <a:r>
              <a:rPr lang="ru-RU" dirty="0" err="1"/>
              <a:t>Можна</a:t>
            </a:r>
            <a:r>
              <a:rPr lang="ru-RU" dirty="0"/>
              <a:t> до </a:t>
            </a:r>
            <a:r>
              <a:rPr lang="ru-RU" dirty="0" err="1"/>
              <a:t>окремої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віднести</a:t>
            </a:r>
            <a:r>
              <a:rPr lang="ru-RU" dirty="0"/>
              <a:t> і </a:t>
            </a:r>
            <a:r>
              <a:rPr lang="ru-RU" b="1" i="1" dirty="0" err="1"/>
              <a:t>карликові</a:t>
            </a:r>
            <a:r>
              <a:rPr lang="ru-RU" b="1" i="1" dirty="0"/>
              <a:t> </a:t>
            </a:r>
            <a:r>
              <a:rPr lang="ru-RU" b="1" i="1" dirty="0" err="1"/>
              <a:t>країни</a:t>
            </a:r>
            <a:r>
              <a:rPr lang="ru-RU" b="1" i="1" dirty="0"/>
              <a:t> </a:t>
            </a:r>
            <a:r>
              <a:rPr lang="ru-RU" dirty="0"/>
              <a:t>(Монако, Андорра, </a:t>
            </a:r>
            <a:r>
              <a:rPr lang="ru-RU" dirty="0" err="1"/>
              <a:t>Ліхтенштейн</a:t>
            </a:r>
            <a:r>
              <a:rPr lang="ru-RU" dirty="0"/>
              <a:t>). </a:t>
            </a:r>
          </a:p>
          <a:p>
            <a:r>
              <a:rPr lang="ru-RU" i="1" dirty="0"/>
              <a:t>За </a:t>
            </a:r>
            <a:r>
              <a:rPr lang="ru-RU" i="1" dirty="0" err="1"/>
              <a:t>національним</a:t>
            </a:r>
            <a:r>
              <a:rPr lang="ru-RU" i="1" dirty="0"/>
              <a:t> складом </a:t>
            </a:r>
            <a:r>
              <a:rPr lang="ru-RU" i="1" dirty="0" err="1"/>
              <a:t>населення</a:t>
            </a:r>
            <a:r>
              <a:rPr lang="ru-RU" i="1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виділити</a:t>
            </a:r>
            <a:r>
              <a:rPr lang="ru-RU" dirty="0"/>
              <a:t> </a:t>
            </a:r>
            <a:r>
              <a:rPr lang="ru-RU" b="1" i="1" dirty="0" err="1"/>
              <a:t>однонаціональні</a:t>
            </a:r>
            <a:r>
              <a:rPr lang="ru-RU" b="1" i="1" dirty="0"/>
              <a:t> </a:t>
            </a:r>
            <a:r>
              <a:rPr lang="ru-RU" b="1" i="1" dirty="0" err="1"/>
              <a:t>держави</a:t>
            </a:r>
            <a:r>
              <a:rPr lang="ru-RU" b="1" i="1" dirty="0"/>
              <a:t> </a:t>
            </a:r>
            <a:r>
              <a:rPr lang="ru-RU" dirty="0"/>
              <a:t>(</a:t>
            </a:r>
            <a:r>
              <a:rPr lang="ru-RU" dirty="0" err="1"/>
              <a:t>Швеція</a:t>
            </a:r>
            <a:r>
              <a:rPr lang="ru-RU" dirty="0"/>
              <a:t>, </a:t>
            </a:r>
            <a:r>
              <a:rPr lang="ru-RU" dirty="0" err="1"/>
              <a:t>Японія</a:t>
            </a:r>
            <a:r>
              <a:rPr lang="ru-RU" dirty="0"/>
              <a:t>, </a:t>
            </a:r>
            <a:r>
              <a:rPr lang="ru-RU" dirty="0" err="1"/>
              <a:t>Польща</a:t>
            </a:r>
            <a:r>
              <a:rPr lang="ru-RU" dirty="0"/>
              <a:t>) і </a:t>
            </a:r>
            <a:r>
              <a:rPr lang="ru-RU" b="1" i="1" dirty="0" err="1"/>
              <a:t>багатонаціональні</a:t>
            </a:r>
            <a:r>
              <a:rPr lang="ru-RU" b="1" i="1" dirty="0"/>
              <a:t> </a:t>
            </a:r>
            <a:r>
              <a:rPr lang="ru-RU" dirty="0"/>
              <a:t>(</a:t>
            </a:r>
            <a:r>
              <a:rPr lang="ru-RU" dirty="0" err="1"/>
              <a:t>Росія</a:t>
            </a:r>
            <a:r>
              <a:rPr lang="ru-RU" dirty="0"/>
              <a:t>, </a:t>
            </a:r>
            <a:r>
              <a:rPr lang="ru-RU" dirty="0" err="1"/>
              <a:t>Індія</a:t>
            </a:r>
            <a:r>
              <a:rPr lang="ru-RU" dirty="0"/>
              <a:t>, С</a:t>
            </a:r>
            <a:r>
              <a:rPr lang="uk-UA" dirty="0"/>
              <a:t>Ш</a:t>
            </a:r>
            <a:r>
              <a:rPr lang="ru-RU" dirty="0"/>
              <a:t>А). А </a:t>
            </a:r>
            <a:r>
              <a:rPr lang="ru-RU" dirty="0" err="1"/>
              <a:t>хіба</a:t>
            </a:r>
            <a:r>
              <a:rPr lang="ru-RU" dirty="0"/>
              <a:t> не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класифікувати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 за </a:t>
            </a:r>
            <a:r>
              <a:rPr lang="ru-RU" dirty="0" err="1"/>
              <a:t>рівнем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окремими</a:t>
            </a:r>
            <a:r>
              <a:rPr lang="ru-RU" dirty="0"/>
              <a:t> видами </a:t>
            </a:r>
            <a:r>
              <a:rPr lang="ru-RU" dirty="0" err="1"/>
              <a:t>природних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, </a:t>
            </a:r>
            <a:r>
              <a:rPr lang="ru-RU" dirty="0" err="1"/>
              <a:t>наприклад</a:t>
            </a:r>
            <a:r>
              <a:rPr lang="ru-RU" dirty="0"/>
              <a:t> </a:t>
            </a:r>
            <a:r>
              <a:rPr lang="ru-RU" dirty="0" err="1"/>
              <a:t>нафтою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залізною</a:t>
            </a:r>
            <a:r>
              <a:rPr lang="ru-RU" dirty="0"/>
              <a:t> рудою? </a:t>
            </a:r>
            <a:r>
              <a:rPr lang="ru-RU" dirty="0" err="1"/>
              <a:t>Чітко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поділити</a:t>
            </a:r>
            <a:r>
              <a:rPr lang="ru-RU" dirty="0"/>
              <a:t> все </a:t>
            </a:r>
            <a:r>
              <a:rPr lang="ru-RU" dirty="0" err="1"/>
              <a:t>світове</a:t>
            </a:r>
            <a:r>
              <a:rPr lang="ru-RU" dirty="0"/>
              <a:t> </a:t>
            </a:r>
            <a:r>
              <a:rPr lang="ru-RU" dirty="0" err="1"/>
              <a:t>співтовариство</a:t>
            </a:r>
            <a:r>
              <a:rPr lang="ru-RU" dirty="0"/>
              <a:t> на </a:t>
            </a:r>
            <a:r>
              <a:rPr lang="ru-RU" dirty="0" err="1"/>
              <a:t>країни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безпосередній</a:t>
            </a:r>
            <a:r>
              <a:rPr lang="ru-RU" dirty="0"/>
              <a:t> </a:t>
            </a:r>
            <a:r>
              <a:rPr lang="ru-RU" dirty="0" err="1"/>
              <a:t>вихід</a:t>
            </a:r>
            <a:r>
              <a:rPr lang="ru-RU" dirty="0"/>
              <a:t> до </a:t>
            </a:r>
            <a:r>
              <a:rPr lang="ru-RU" dirty="0" err="1"/>
              <a:t>Світового</a:t>
            </a:r>
            <a:r>
              <a:rPr lang="ru-RU" dirty="0"/>
              <a:t> океану, й </a:t>
            </a:r>
            <a:r>
              <a:rPr lang="ru-RU" dirty="0" err="1"/>
              <a:t>такі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не </a:t>
            </a:r>
            <a:r>
              <a:rPr lang="ru-RU" dirty="0" err="1"/>
              <a:t>мають</a:t>
            </a:r>
            <a:r>
              <a:rPr lang="ru-RU" dirty="0"/>
              <a:t>. Або ж </a:t>
            </a:r>
            <a:r>
              <a:rPr lang="ru-RU" dirty="0" err="1"/>
              <a:t>виокремити</a:t>
            </a:r>
            <a:r>
              <a:rPr lang="ru-RU" dirty="0"/>
              <a:t> </a:t>
            </a:r>
            <a:r>
              <a:rPr lang="ru-RU" dirty="0" err="1"/>
              <a:t>континентальні</a:t>
            </a:r>
            <a:r>
              <a:rPr lang="ru-RU" dirty="0"/>
              <a:t> й </a:t>
            </a:r>
            <a:r>
              <a:rPr lang="ru-RU" dirty="0" err="1"/>
              <a:t>острівні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695559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E8A0083-F5DE-4CA6-8ACB-40ABD83A56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993913"/>
            <a:ext cx="9603275" cy="4472432"/>
          </a:xfrm>
        </p:spPr>
        <p:txBody>
          <a:bodyPr>
            <a:normAutofit fontScale="85000" lnSpcReduction="20000"/>
          </a:bodyPr>
          <a:lstStyle/>
          <a:p>
            <a:r>
              <a:rPr lang="ru-RU" b="1" i="1" dirty="0"/>
              <a:t>Тип </a:t>
            </a:r>
            <a:r>
              <a:rPr lang="ru-RU" b="1" i="1" dirty="0" err="1"/>
              <a:t>країни</a:t>
            </a:r>
            <a:r>
              <a:rPr lang="uk-UA" b="1" i="1" dirty="0"/>
              <a:t> – </a:t>
            </a:r>
            <a:r>
              <a:rPr lang="ru-RU" i="1" dirty="0" err="1"/>
              <a:t>це</a:t>
            </a:r>
            <a:r>
              <a:rPr lang="ru-RU" i="1" dirty="0"/>
              <a:t> </a:t>
            </a:r>
            <a:r>
              <a:rPr lang="ru-RU" i="1" dirty="0" err="1"/>
              <a:t>сформований</a:t>
            </a:r>
            <a:r>
              <a:rPr lang="ru-RU" i="1" dirty="0"/>
              <a:t> комплекс </a:t>
            </a:r>
            <a:r>
              <a:rPr lang="ru-RU" i="1" dirty="0" err="1"/>
              <a:t>властивих</a:t>
            </a:r>
            <a:r>
              <a:rPr lang="ru-RU" i="1" dirty="0"/>
              <a:t> </a:t>
            </a:r>
            <a:r>
              <a:rPr lang="ru-RU" i="1" dirty="0" err="1"/>
              <a:t>їй</a:t>
            </a:r>
            <a:r>
              <a:rPr lang="ru-RU" i="1" dirty="0"/>
              <a:t> умов, </a:t>
            </a:r>
            <a:r>
              <a:rPr lang="ru-RU" i="1" dirty="0" err="1"/>
              <a:t>ресурсів</a:t>
            </a:r>
            <a:r>
              <a:rPr lang="ru-RU" i="1" dirty="0"/>
              <a:t> і </a:t>
            </a:r>
            <a:r>
              <a:rPr lang="ru-RU" i="1" dirty="0" err="1"/>
              <a:t>особливостей</a:t>
            </a:r>
            <a:r>
              <a:rPr lang="ru-RU" i="1" dirty="0"/>
              <a:t> </a:t>
            </a:r>
            <a:r>
              <a:rPr lang="ru-RU" i="1" dirty="0" err="1"/>
              <a:t>розвитку</a:t>
            </a:r>
            <a:r>
              <a:rPr lang="ru-RU" i="1" dirty="0"/>
              <a:t>, </a:t>
            </a:r>
            <a:r>
              <a:rPr lang="ru-RU" i="1" dirty="0" err="1"/>
              <a:t>які</a:t>
            </a:r>
            <a:r>
              <a:rPr lang="ru-RU" i="1" dirty="0"/>
              <a:t> </a:t>
            </a:r>
            <a:r>
              <a:rPr lang="ru-RU" i="1" dirty="0" err="1"/>
              <a:t>визначають</a:t>
            </a:r>
            <a:r>
              <a:rPr lang="ru-RU" i="1" dirty="0"/>
              <a:t> </a:t>
            </a:r>
            <a:r>
              <a:rPr lang="ru-RU" i="1" dirty="0" err="1"/>
              <a:t>її</a:t>
            </a:r>
            <a:r>
              <a:rPr lang="ru-RU" i="1" dirty="0"/>
              <a:t> роль і </a:t>
            </a:r>
            <a:r>
              <a:rPr lang="ru-RU" i="1" dirty="0" err="1"/>
              <a:t>місце</a:t>
            </a:r>
            <a:r>
              <a:rPr lang="ru-RU" i="1" dirty="0"/>
              <a:t> у </a:t>
            </a:r>
            <a:r>
              <a:rPr lang="ru-RU" i="1" dirty="0" err="1"/>
              <a:t>світовому</a:t>
            </a:r>
            <a:r>
              <a:rPr lang="ru-RU" i="1" dirty="0"/>
              <a:t> </a:t>
            </a:r>
            <a:r>
              <a:rPr lang="ru-RU" i="1" dirty="0" err="1"/>
              <a:t>співтоваристві</a:t>
            </a:r>
            <a:r>
              <a:rPr lang="ru-RU" i="1" dirty="0"/>
              <a:t> на </a:t>
            </a:r>
            <a:r>
              <a:rPr lang="ru-RU" i="1" dirty="0" err="1"/>
              <a:t>певному</a:t>
            </a:r>
            <a:r>
              <a:rPr lang="ru-RU" i="1" dirty="0"/>
              <a:t> </a:t>
            </a:r>
            <a:r>
              <a:rPr lang="ru-RU" i="1" dirty="0" err="1"/>
              <a:t>етапі</a:t>
            </a:r>
            <a:r>
              <a:rPr lang="ru-RU" i="1" dirty="0"/>
              <a:t> </a:t>
            </a:r>
            <a:r>
              <a:rPr lang="ru-RU" i="1" dirty="0" err="1"/>
              <a:t>всесвітньо-історичного</a:t>
            </a:r>
            <a:r>
              <a:rPr lang="ru-RU" i="1" dirty="0"/>
              <a:t> </a:t>
            </a:r>
            <a:r>
              <a:rPr lang="ru-RU" i="1" dirty="0" err="1"/>
              <a:t>процесу</a:t>
            </a:r>
            <a:r>
              <a:rPr lang="ru-RU" i="1" dirty="0"/>
              <a:t>. </a:t>
            </a:r>
            <a:r>
              <a:rPr lang="ru-RU" dirty="0"/>
              <a:t>Вся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ознак</a:t>
            </a:r>
            <a:r>
              <a:rPr lang="ru-RU" dirty="0"/>
              <a:t> будь-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, з одного боку, </a:t>
            </a:r>
            <a:r>
              <a:rPr lang="ru-RU" dirty="0" err="1"/>
              <a:t>робить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схожою</a:t>
            </a:r>
            <a:r>
              <a:rPr lang="ru-RU" dirty="0"/>
              <a:t> на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, а з </a:t>
            </a:r>
            <a:r>
              <a:rPr lang="ru-RU" dirty="0" err="1"/>
              <a:t>іншого</a:t>
            </a:r>
            <a:r>
              <a:rPr lang="uk-UA" dirty="0"/>
              <a:t> – </a:t>
            </a:r>
            <a:r>
              <a:rPr lang="ru-RU" dirty="0" err="1"/>
              <a:t>виділяє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. </a:t>
            </a:r>
          </a:p>
          <a:p>
            <a:r>
              <a:rPr lang="ru-RU" dirty="0" err="1"/>
              <a:t>Типологія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не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загальнонаукове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навчальне</a:t>
            </a:r>
            <a:r>
              <a:rPr lang="ru-RU" dirty="0"/>
              <a:t>, а й </a:t>
            </a:r>
            <a:r>
              <a:rPr lang="ru-RU" dirty="0" err="1"/>
              <a:t>практичне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. Так, ООН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типологію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метою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фінансової</a:t>
            </a:r>
            <a:r>
              <a:rPr lang="ru-RU" dirty="0"/>
              <a:t>, </a:t>
            </a:r>
            <a:r>
              <a:rPr lang="ru-RU" dirty="0" err="1"/>
              <a:t>гуманітарної</a:t>
            </a:r>
            <a:r>
              <a:rPr lang="ru-RU" dirty="0"/>
              <a:t>, </a:t>
            </a:r>
            <a:r>
              <a:rPr lang="ru-RU" dirty="0" err="1"/>
              <a:t>освітньої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 державам,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визначені</a:t>
            </a:r>
            <a:r>
              <a:rPr lang="ru-RU" dirty="0"/>
              <a:t> як </a:t>
            </a:r>
            <a:r>
              <a:rPr lang="ru-RU" dirty="0" err="1"/>
              <a:t>найменш</a:t>
            </a:r>
            <a:r>
              <a:rPr lang="ru-RU" dirty="0"/>
              <a:t> </a:t>
            </a:r>
            <a:r>
              <a:rPr lang="ru-RU" dirty="0" err="1"/>
              <a:t>розвинені</a:t>
            </a:r>
            <a:r>
              <a:rPr lang="ru-RU" dirty="0"/>
              <a:t>. У наш час за </a:t>
            </a:r>
            <a:r>
              <a:rPr lang="ru-RU" dirty="0" err="1"/>
              <a:t>цією</a:t>
            </a:r>
            <a:r>
              <a:rPr lang="ru-RU" dirty="0"/>
              <a:t> </a:t>
            </a:r>
            <a:r>
              <a:rPr lang="ru-RU" dirty="0" err="1"/>
              <a:t>класифікацією</a:t>
            </a:r>
            <a:r>
              <a:rPr lang="ru-RU" dirty="0"/>
              <a:t> </a:t>
            </a:r>
            <a:r>
              <a:rPr lang="ru-RU" dirty="0" err="1"/>
              <a:t>допомога</a:t>
            </a:r>
            <a:r>
              <a:rPr lang="ru-RU" dirty="0"/>
              <a:t> </a:t>
            </a:r>
            <a:r>
              <a:rPr lang="ru-RU" dirty="0" err="1"/>
              <a:t>надається</a:t>
            </a:r>
            <a:r>
              <a:rPr lang="ru-RU" dirty="0"/>
              <a:t> </a:t>
            </a:r>
            <a:r>
              <a:rPr lang="ru-RU" dirty="0" err="1"/>
              <a:t>близько</a:t>
            </a:r>
            <a:r>
              <a:rPr lang="ru-RU" dirty="0"/>
              <a:t> 40 </a:t>
            </a:r>
            <a:r>
              <a:rPr lang="ru-RU" dirty="0" err="1"/>
              <a:t>країнам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. </a:t>
            </a:r>
          </a:p>
          <a:p>
            <a:r>
              <a:rPr lang="ru-RU" dirty="0"/>
              <a:t>Яку ж </a:t>
            </a:r>
            <a:r>
              <a:rPr lang="ru-RU" dirty="0" err="1"/>
              <a:t>ознаку</a:t>
            </a:r>
            <a:r>
              <a:rPr lang="ru-RU" dirty="0"/>
              <a:t> для </a:t>
            </a:r>
            <a:r>
              <a:rPr lang="ru-RU" dirty="0" err="1"/>
              <a:t>типології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поділу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 на </a:t>
            </a:r>
            <a:r>
              <a:rPr lang="ru-RU" dirty="0" err="1"/>
              <a:t>групи</a:t>
            </a:r>
            <a:r>
              <a:rPr lang="ru-RU" dirty="0"/>
              <a:t> за </a:t>
            </a:r>
            <a:r>
              <a:rPr lang="ru-RU" dirty="0" err="1"/>
              <a:t>спільними</a:t>
            </a:r>
            <a:r>
              <a:rPr lang="ru-RU" dirty="0"/>
              <a:t> </a:t>
            </a:r>
            <a:r>
              <a:rPr lang="ru-RU" dirty="0" err="1"/>
              <a:t>ознаками</a:t>
            </a:r>
            <a:r>
              <a:rPr lang="ru-RU" dirty="0"/>
              <a:t>, </a:t>
            </a:r>
            <a:r>
              <a:rPr lang="ru-RU" dirty="0" err="1"/>
              <a:t>беруть</a:t>
            </a:r>
            <a:r>
              <a:rPr lang="ru-RU" dirty="0"/>
              <a:t> за </a:t>
            </a:r>
            <a:r>
              <a:rPr lang="ru-RU" dirty="0" err="1"/>
              <a:t>визначальну</a:t>
            </a:r>
            <a:r>
              <a:rPr lang="ru-RU" dirty="0"/>
              <a:t>? </a:t>
            </a:r>
            <a:r>
              <a:rPr lang="ru-RU" b="1" i="1" dirty="0" err="1"/>
              <a:t>Це</a:t>
            </a:r>
            <a:r>
              <a:rPr lang="ru-RU" b="1" i="1" dirty="0"/>
              <a:t> </a:t>
            </a:r>
            <a:r>
              <a:rPr lang="ru-RU" b="1" i="1" dirty="0" err="1"/>
              <a:t>загальний</a:t>
            </a:r>
            <a:r>
              <a:rPr lang="ru-RU" b="1" i="1" dirty="0"/>
              <a:t> </a:t>
            </a:r>
            <a:r>
              <a:rPr lang="ru-RU" b="1" i="1" dirty="0" err="1"/>
              <a:t>рівень</a:t>
            </a:r>
            <a:r>
              <a:rPr lang="ru-RU" b="1" i="1" dirty="0"/>
              <a:t> </a:t>
            </a:r>
            <a:r>
              <a:rPr lang="ru-RU" b="1" i="1" dirty="0" err="1"/>
              <a:t>їх</a:t>
            </a:r>
            <a:r>
              <a:rPr lang="ru-RU" b="1" i="1" dirty="0"/>
              <a:t> </a:t>
            </a:r>
            <a:r>
              <a:rPr lang="ru-RU" b="1" i="1" dirty="0" err="1"/>
              <a:t>соціально-економічного</a:t>
            </a:r>
            <a:r>
              <a:rPr lang="ru-RU" b="1" i="1" dirty="0"/>
              <a:t> </a:t>
            </a:r>
            <a:r>
              <a:rPr lang="ru-RU" b="1" i="1" dirty="0" err="1"/>
              <a:t>розвитку</a:t>
            </a:r>
            <a:r>
              <a:rPr lang="ru-RU" b="1" dirty="0"/>
              <a:t>. </a:t>
            </a:r>
            <a:r>
              <a:rPr lang="ru-RU" dirty="0" err="1"/>
              <a:t>Найреальніше</a:t>
            </a:r>
            <a:r>
              <a:rPr lang="ru-RU" dirty="0"/>
              <a:t> у наш час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характеризує</a:t>
            </a:r>
            <a:r>
              <a:rPr lang="ru-RU" dirty="0"/>
              <a:t> </a:t>
            </a:r>
            <a:r>
              <a:rPr lang="ru-RU" dirty="0" err="1"/>
              <a:t>показник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валового </a:t>
            </a:r>
            <a:r>
              <a:rPr lang="ru-RU" dirty="0" err="1"/>
              <a:t>національного</a:t>
            </a:r>
            <a:r>
              <a:rPr lang="ru-RU" dirty="0"/>
              <a:t> продукту (ВНП) у </a:t>
            </a:r>
            <a:r>
              <a:rPr lang="ru-RU" dirty="0" err="1"/>
              <a:t>доларах</a:t>
            </a:r>
            <a:r>
              <a:rPr lang="ru-RU" dirty="0"/>
              <a:t> США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якійсь</a:t>
            </a:r>
            <a:r>
              <a:rPr lang="ru-RU" dirty="0"/>
              <a:t> </a:t>
            </a:r>
            <a:r>
              <a:rPr lang="ru-RU" dirty="0" err="1"/>
              <a:t>іншій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/>
              <a:t> на душу </a:t>
            </a:r>
            <a:r>
              <a:rPr lang="ru-RU" dirty="0" err="1"/>
              <a:t>населення</a:t>
            </a:r>
            <a:r>
              <a:rPr lang="ru-RU" dirty="0"/>
              <a:t>. За ним </a:t>
            </a:r>
            <a:r>
              <a:rPr lang="ru-RU" dirty="0" err="1"/>
              <a:t>усі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</a:t>
            </a:r>
            <a:r>
              <a:rPr lang="ru-RU" dirty="0" err="1"/>
              <a:t>землі</a:t>
            </a:r>
            <a:r>
              <a:rPr lang="ru-RU" dirty="0"/>
              <a:t> </a:t>
            </a:r>
            <a:r>
              <a:rPr lang="ru-RU" dirty="0" err="1"/>
              <a:t>об'єднуються</a:t>
            </a:r>
            <a:r>
              <a:rPr lang="ru-RU" dirty="0"/>
              <a:t> у три </a:t>
            </a:r>
            <a:r>
              <a:rPr lang="ru-RU" dirty="0" err="1"/>
              <a:t>групи</a:t>
            </a:r>
            <a:r>
              <a:rPr lang="ru-RU" dirty="0"/>
              <a:t>: </a:t>
            </a:r>
            <a:r>
              <a:rPr lang="ru-RU" i="1" dirty="0" err="1"/>
              <a:t>високорозвинені</a:t>
            </a:r>
            <a:r>
              <a:rPr lang="ru-RU" i="1" dirty="0"/>
              <a:t> </a:t>
            </a:r>
            <a:r>
              <a:rPr lang="ru-RU" dirty="0" err="1"/>
              <a:t>країни</a:t>
            </a:r>
            <a:r>
              <a:rPr lang="ru-RU" dirty="0"/>
              <a:t>, </a:t>
            </a:r>
            <a:r>
              <a:rPr lang="ru-RU" i="1" dirty="0" err="1"/>
              <a:t>середньорозвинені</a:t>
            </a:r>
            <a:r>
              <a:rPr lang="ru-RU" i="1" dirty="0"/>
              <a:t> </a:t>
            </a:r>
            <a:r>
              <a:rPr lang="ru-RU" dirty="0"/>
              <a:t>та </a:t>
            </a:r>
            <a:r>
              <a:rPr lang="ru-RU" i="1" dirty="0" err="1"/>
              <a:t>ті</a:t>
            </a:r>
            <a:r>
              <a:rPr lang="ru-RU" i="1" dirty="0"/>
              <a:t>, </a:t>
            </a:r>
            <a:r>
              <a:rPr lang="ru-RU" i="1" dirty="0" err="1"/>
              <a:t>що</a:t>
            </a:r>
            <a:r>
              <a:rPr lang="ru-RU" i="1" dirty="0"/>
              <a:t> </a:t>
            </a:r>
            <a:r>
              <a:rPr lang="ru-RU" i="1" dirty="0" err="1"/>
              <a:t>розвиваються</a:t>
            </a:r>
            <a:r>
              <a:rPr lang="ru-RU" i="1" dirty="0"/>
              <a:t>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948035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1CE1FF2-9CDF-40BF-AD79-AD4B302138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821635"/>
            <a:ext cx="9603275" cy="4644710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До </a:t>
            </a:r>
            <a:r>
              <a:rPr lang="ru-RU" b="1" i="1" dirty="0" err="1"/>
              <a:t>високорозвинених</a:t>
            </a:r>
            <a:r>
              <a:rPr lang="ru-RU" b="1" i="1" dirty="0"/>
              <a:t> </a:t>
            </a:r>
            <a:r>
              <a:rPr lang="ru-RU" dirty="0" err="1"/>
              <a:t>країн</a:t>
            </a:r>
            <a:r>
              <a:rPr lang="ru-RU" dirty="0"/>
              <a:t> </a:t>
            </a:r>
            <a:r>
              <a:rPr lang="ru-RU" dirty="0" err="1"/>
              <a:t>Міжнародний</a:t>
            </a:r>
            <a:r>
              <a:rPr lang="ru-RU" dirty="0"/>
              <a:t> </a:t>
            </a:r>
            <a:r>
              <a:rPr lang="ru-RU" dirty="0" err="1"/>
              <a:t>валютний</a:t>
            </a:r>
            <a:r>
              <a:rPr lang="ru-RU" dirty="0"/>
              <a:t> фонд </a:t>
            </a:r>
            <a:r>
              <a:rPr lang="ru-RU" dirty="0" err="1"/>
              <a:t>включає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 </a:t>
            </a:r>
            <a:r>
              <a:rPr lang="ru-RU" dirty="0" err="1"/>
              <a:t>Західної</a:t>
            </a:r>
            <a:r>
              <a:rPr lang="ru-RU" dirty="0"/>
              <a:t> </a:t>
            </a:r>
            <a:r>
              <a:rPr lang="ru-RU" dirty="0" err="1"/>
              <a:t>Європи</a:t>
            </a:r>
            <a:r>
              <a:rPr lang="ru-RU" dirty="0"/>
              <a:t>, а за </a:t>
            </a:r>
            <a:r>
              <a:rPr lang="ru-RU" dirty="0" err="1"/>
              <a:t>її</a:t>
            </a:r>
            <a:r>
              <a:rPr lang="ru-RU" dirty="0"/>
              <a:t> межами</a:t>
            </a:r>
            <a:r>
              <a:rPr lang="uk-UA" dirty="0"/>
              <a:t> – </a:t>
            </a:r>
            <a:r>
              <a:rPr lang="ru-RU" dirty="0"/>
              <a:t>США і Канаду, </a:t>
            </a:r>
            <a:r>
              <a:rPr lang="ru-RU" dirty="0" err="1"/>
              <a:t>Австралію</a:t>
            </a:r>
            <a:r>
              <a:rPr lang="ru-RU" dirty="0"/>
              <a:t> і </a:t>
            </a:r>
            <a:r>
              <a:rPr lang="ru-RU" dirty="0" err="1"/>
              <a:t>Нову</a:t>
            </a:r>
            <a:r>
              <a:rPr lang="ru-RU" dirty="0"/>
              <a:t> </a:t>
            </a:r>
            <a:r>
              <a:rPr lang="ru-RU" dirty="0" err="1"/>
              <a:t>Зеландію</a:t>
            </a:r>
            <a:r>
              <a:rPr lang="ru-RU" dirty="0"/>
              <a:t>, </a:t>
            </a:r>
            <a:r>
              <a:rPr lang="ru-RU" dirty="0" err="1"/>
              <a:t>Японію</a:t>
            </a:r>
            <a:r>
              <a:rPr lang="ru-RU" dirty="0"/>
              <a:t>, </a:t>
            </a:r>
            <a:r>
              <a:rPr lang="ru-RU" dirty="0" err="1"/>
              <a:t>Південну</a:t>
            </a:r>
            <a:r>
              <a:rPr lang="ru-RU" dirty="0"/>
              <a:t> Корею, </a:t>
            </a:r>
            <a:r>
              <a:rPr lang="ru-RU" dirty="0" err="1"/>
              <a:t>Сінгапур</a:t>
            </a:r>
            <a:r>
              <a:rPr lang="ru-RU" dirty="0"/>
              <a:t>, Тайвань та </a:t>
            </a:r>
            <a:r>
              <a:rPr lang="ru-RU" dirty="0" err="1"/>
              <a:t>Ізраїль</a:t>
            </a:r>
            <a:r>
              <a:rPr lang="ru-RU" dirty="0"/>
              <a:t>. О</a:t>
            </a:r>
            <a:r>
              <a:rPr lang="uk-UA" dirty="0"/>
              <a:t>ОН</a:t>
            </a:r>
            <a:r>
              <a:rPr lang="ru-RU" dirty="0"/>
              <a:t> </a:t>
            </a:r>
            <a:r>
              <a:rPr lang="ru-RU" dirty="0" err="1"/>
              <a:t>додає</a:t>
            </a:r>
            <a:r>
              <a:rPr lang="ru-RU" dirty="0"/>
              <a:t> до </a:t>
            </a:r>
            <a:r>
              <a:rPr lang="ru-RU" dirty="0" err="1"/>
              <a:t>цього</a:t>
            </a:r>
            <a:r>
              <a:rPr lang="ru-RU" dirty="0"/>
              <a:t> списку </a:t>
            </a:r>
            <a:r>
              <a:rPr lang="ru-RU" dirty="0" err="1"/>
              <a:t>ще</a:t>
            </a:r>
            <a:r>
              <a:rPr lang="ru-RU" dirty="0"/>
              <a:t> й державу Африки</a:t>
            </a:r>
            <a:r>
              <a:rPr lang="uk-UA" dirty="0"/>
              <a:t> – </a:t>
            </a:r>
            <a:r>
              <a:rPr lang="ru-RU" dirty="0" err="1"/>
              <a:t>Південно-Африканську</a:t>
            </a:r>
            <a:r>
              <a:rPr lang="ru-RU" dirty="0"/>
              <a:t> </a:t>
            </a:r>
            <a:r>
              <a:rPr lang="ru-RU" dirty="0" err="1"/>
              <a:t>Республіку</a:t>
            </a:r>
            <a:r>
              <a:rPr lang="ru-RU" dirty="0"/>
              <a:t>. </a:t>
            </a:r>
            <a:r>
              <a:rPr lang="ru-RU" dirty="0" err="1"/>
              <a:t>Всього</a:t>
            </a:r>
            <a:r>
              <a:rPr lang="ru-RU" dirty="0"/>
              <a:t> до "</a:t>
            </a:r>
            <a:r>
              <a:rPr lang="ru-RU" dirty="0" err="1"/>
              <a:t>елітного</a:t>
            </a:r>
            <a:r>
              <a:rPr lang="ru-RU" dirty="0"/>
              <a:t> клубу" </a:t>
            </a:r>
            <a:r>
              <a:rPr lang="ru-RU" dirty="0" err="1"/>
              <a:t>економічно</a:t>
            </a:r>
            <a:r>
              <a:rPr lang="ru-RU" dirty="0"/>
              <a:t> </a:t>
            </a:r>
            <a:r>
              <a:rPr lang="ru-RU" dirty="0" err="1"/>
              <a:t>високорозвинених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належать </a:t>
            </a:r>
            <a:r>
              <a:rPr lang="ru-RU" dirty="0" err="1"/>
              <a:t>близько</a:t>
            </a:r>
            <a:r>
              <a:rPr lang="ru-RU" dirty="0"/>
              <a:t> 30 держав.</a:t>
            </a:r>
          </a:p>
          <a:p>
            <a:r>
              <a:rPr lang="ru-RU" dirty="0" err="1"/>
              <a:t>Високорозвинені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</a:t>
            </a:r>
            <a:r>
              <a:rPr lang="ru-RU" dirty="0" err="1"/>
              <a:t>теж</a:t>
            </a:r>
            <a:r>
              <a:rPr lang="ru-RU" dirty="0"/>
              <a:t> не є абсолютно </a:t>
            </a:r>
            <a:r>
              <a:rPr lang="ru-RU" dirty="0" err="1"/>
              <a:t>однорідними</a:t>
            </a:r>
            <a:r>
              <a:rPr lang="ru-RU" dirty="0"/>
              <a:t>. Перший </a:t>
            </a:r>
            <a:r>
              <a:rPr lang="ru-RU" dirty="0" err="1"/>
              <a:t>підтип</a:t>
            </a:r>
            <a:r>
              <a:rPr lang="ru-RU" dirty="0"/>
              <a:t> (</a:t>
            </a:r>
            <a:r>
              <a:rPr lang="ru-RU" dirty="0" err="1"/>
              <a:t>підгрупу</a:t>
            </a:r>
            <a:r>
              <a:rPr lang="ru-RU" dirty="0"/>
              <a:t>) </a:t>
            </a:r>
            <a:r>
              <a:rPr lang="ru-RU" dirty="0" err="1"/>
              <a:t>формують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так </a:t>
            </a:r>
            <a:r>
              <a:rPr lang="ru-RU" dirty="0" err="1"/>
              <a:t>званої</a:t>
            </a:r>
            <a:r>
              <a:rPr lang="ru-RU" dirty="0"/>
              <a:t> "</a:t>
            </a:r>
            <a:r>
              <a:rPr lang="ru-RU" dirty="0" err="1"/>
              <a:t>Великої</a:t>
            </a:r>
            <a:r>
              <a:rPr lang="ru-RU" dirty="0"/>
              <a:t> </a:t>
            </a:r>
            <a:r>
              <a:rPr lang="ru-RU" dirty="0" err="1"/>
              <a:t>сімки</a:t>
            </a:r>
            <a:r>
              <a:rPr lang="ru-RU" dirty="0"/>
              <a:t>". </a:t>
            </a:r>
            <a:r>
              <a:rPr lang="ru-RU" dirty="0" err="1"/>
              <a:t>Це</a:t>
            </a:r>
            <a:r>
              <a:rPr lang="ru-RU" dirty="0"/>
              <a:t> США, Канада, </a:t>
            </a:r>
            <a:r>
              <a:rPr lang="ru-RU" dirty="0" err="1"/>
              <a:t>Японія</a:t>
            </a:r>
            <a:r>
              <a:rPr lang="ru-RU" dirty="0"/>
              <a:t>, </a:t>
            </a:r>
            <a:r>
              <a:rPr lang="ru-RU" dirty="0" err="1"/>
              <a:t>Німеччина</a:t>
            </a:r>
            <a:r>
              <a:rPr lang="ru-RU" dirty="0"/>
              <a:t>, Велика </a:t>
            </a:r>
            <a:r>
              <a:rPr lang="ru-RU" dirty="0" err="1"/>
              <a:t>Британія</a:t>
            </a:r>
            <a:r>
              <a:rPr lang="ru-RU" dirty="0"/>
              <a:t>, </a:t>
            </a:r>
            <a:r>
              <a:rPr lang="ru-RU" dirty="0" err="1"/>
              <a:t>Франція</a:t>
            </a:r>
            <a:r>
              <a:rPr lang="ru-RU" dirty="0"/>
              <a:t> та </a:t>
            </a:r>
            <a:r>
              <a:rPr lang="ru-RU" dirty="0" err="1"/>
              <a:t>Італія</a:t>
            </a:r>
            <a:r>
              <a:rPr lang="ru-RU" dirty="0"/>
              <a:t>. Вони є </a:t>
            </a:r>
            <a:r>
              <a:rPr lang="ru-RU" dirty="0" err="1"/>
              <a:t>очевидними</a:t>
            </a:r>
            <a:r>
              <a:rPr lang="ru-RU" dirty="0"/>
              <a:t> </a:t>
            </a:r>
            <a:r>
              <a:rPr lang="ru-RU" dirty="0" err="1"/>
              <a:t>економічними</a:t>
            </a:r>
            <a:r>
              <a:rPr lang="ru-RU" dirty="0"/>
              <a:t> </a:t>
            </a:r>
            <a:r>
              <a:rPr lang="ru-RU" dirty="0" err="1"/>
              <a:t>лідерами</a:t>
            </a:r>
            <a:r>
              <a:rPr lang="ru-RU" dirty="0"/>
              <a:t> </a:t>
            </a:r>
            <a:r>
              <a:rPr lang="ru-RU" dirty="0" err="1"/>
              <a:t>сучасного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. В </a:t>
            </a:r>
            <a:r>
              <a:rPr lang="ru-RU" dirty="0" err="1"/>
              <a:t>цілому</a:t>
            </a:r>
            <a:r>
              <a:rPr lang="ru-RU" dirty="0"/>
              <a:t> на </a:t>
            </a:r>
            <a:r>
              <a:rPr lang="ru-RU" dirty="0" err="1"/>
              <a:t>частку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</a:t>
            </a:r>
            <a:r>
              <a:rPr lang="ru-RU" dirty="0" err="1"/>
              <a:t>припадає</a:t>
            </a:r>
            <a:r>
              <a:rPr lang="ru-RU" dirty="0"/>
              <a:t> </a:t>
            </a:r>
            <a:r>
              <a:rPr lang="ru-RU" dirty="0" err="1"/>
              <a:t>майже</a:t>
            </a:r>
            <a:r>
              <a:rPr lang="ru-RU" dirty="0"/>
              <a:t> половина ВНП </a:t>
            </a:r>
            <a:r>
              <a:rPr lang="ru-RU" dirty="0" err="1"/>
              <a:t>нашої</a:t>
            </a:r>
            <a:r>
              <a:rPr lang="ru-RU" dirty="0"/>
              <a:t> </a:t>
            </a:r>
            <a:r>
              <a:rPr lang="ru-RU" dirty="0" err="1"/>
              <a:t>планети</a:t>
            </a:r>
            <a:r>
              <a:rPr lang="ru-RU" dirty="0"/>
              <a:t>.</a:t>
            </a:r>
          </a:p>
          <a:p>
            <a:r>
              <a:rPr lang="uk-UA" dirty="0"/>
              <a:t>Другу підгрупу формують малі високорозвинені країни Європи й Азії. </a:t>
            </a:r>
            <a:r>
              <a:rPr lang="ru-RU" dirty="0"/>
              <a:t>Вони перевалено </a:t>
            </a:r>
            <a:r>
              <a:rPr lang="ru-RU" dirty="0" err="1"/>
              <a:t>невеликі</a:t>
            </a:r>
            <a:r>
              <a:rPr lang="ru-RU" dirty="0"/>
              <a:t> за </a:t>
            </a:r>
            <a:r>
              <a:rPr lang="ru-RU" dirty="0" err="1"/>
              <a:t>площею</a:t>
            </a:r>
            <a:r>
              <a:rPr lang="ru-RU" dirty="0"/>
              <a:t> і </a:t>
            </a:r>
            <a:r>
              <a:rPr lang="ru-RU" dirty="0" err="1"/>
              <a:t>населенням</a:t>
            </a:r>
            <a:r>
              <a:rPr lang="ru-RU" dirty="0"/>
              <a:t>. Але за </a:t>
            </a:r>
            <a:r>
              <a:rPr lang="ru-RU" dirty="0" err="1"/>
              <a:t>виробництвом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на душу </a:t>
            </a:r>
            <a:r>
              <a:rPr lang="ru-RU" dirty="0" err="1"/>
              <a:t>населення</a:t>
            </a:r>
            <a:r>
              <a:rPr lang="ru-RU" dirty="0"/>
              <a:t>, </a:t>
            </a:r>
            <a:r>
              <a:rPr lang="ru-RU" dirty="0" err="1"/>
              <a:t>рівнем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 не </a:t>
            </a:r>
            <a:r>
              <a:rPr lang="ru-RU" dirty="0" err="1"/>
              <a:t>поступаються</a:t>
            </a:r>
            <a:r>
              <a:rPr lang="ru-RU" dirty="0"/>
              <a:t> </a:t>
            </a:r>
            <a:r>
              <a:rPr lang="ru-RU" dirty="0" err="1"/>
              <a:t>країнам</a:t>
            </a:r>
            <a:r>
              <a:rPr lang="ru-RU" dirty="0"/>
              <a:t> </a:t>
            </a:r>
            <a:r>
              <a:rPr lang="ru-RU" dirty="0" err="1"/>
              <a:t>першої</a:t>
            </a:r>
            <a:r>
              <a:rPr lang="ru-RU" dirty="0"/>
              <a:t> </a:t>
            </a:r>
            <a:r>
              <a:rPr lang="ru-RU" dirty="0" err="1"/>
              <a:t>підгрупи</a:t>
            </a:r>
            <a:r>
              <a:rPr lang="ru-RU" dirty="0"/>
              <a:t>, а </a:t>
            </a:r>
            <a:r>
              <a:rPr lang="ru-RU" dirty="0" err="1"/>
              <a:t>іноді</a:t>
            </a:r>
            <a:r>
              <a:rPr lang="ru-RU" dirty="0"/>
              <a:t> й </a:t>
            </a:r>
            <a:r>
              <a:rPr lang="ru-RU" dirty="0" err="1"/>
              <a:t>випереджають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. Для них </a:t>
            </a:r>
            <a:r>
              <a:rPr lang="ru-RU" dirty="0" err="1"/>
              <a:t>також</a:t>
            </a:r>
            <a:r>
              <a:rPr lang="ru-RU" dirty="0"/>
              <a:t> характерна </a:t>
            </a:r>
            <a:r>
              <a:rPr lang="ru-RU" dirty="0" err="1"/>
              <a:t>висока</a:t>
            </a:r>
            <a:r>
              <a:rPr lang="ru-RU" dirty="0"/>
              <a:t> </a:t>
            </a:r>
            <a:r>
              <a:rPr lang="ru-RU" dirty="0" err="1"/>
              <a:t>частка</a:t>
            </a:r>
            <a:r>
              <a:rPr lang="ru-RU" dirty="0"/>
              <a:t> </a:t>
            </a:r>
            <a:r>
              <a:rPr lang="ru-RU" dirty="0" err="1"/>
              <a:t>експортної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. </a:t>
            </a:r>
            <a:r>
              <a:rPr lang="ru-RU" dirty="0" err="1"/>
              <a:t>Сировину</a:t>
            </a:r>
            <a:r>
              <a:rPr lang="ru-RU" dirty="0"/>
              <a:t> і </a:t>
            </a:r>
            <a:r>
              <a:rPr lang="ru-RU" dirty="0" err="1"/>
              <a:t>паливо</a:t>
            </a:r>
            <a:r>
              <a:rPr lang="ru-RU" dirty="0"/>
              <a:t> для потреб </a:t>
            </a:r>
            <a:r>
              <a:rPr lang="ru-RU" dirty="0" err="1"/>
              <a:t>економіки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 </a:t>
            </a:r>
            <a:r>
              <a:rPr lang="ru-RU" dirty="0" err="1"/>
              <a:t>отримують</a:t>
            </a:r>
            <a:r>
              <a:rPr lang="ru-RU" dirty="0"/>
              <a:t> </a:t>
            </a:r>
            <a:r>
              <a:rPr lang="ru-RU" dirty="0" err="1"/>
              <a:t>переважно</a:t>
            </a:r>
            <a:r>
              <a:rPr lang="ru-RU" dirty="0"/>
              <a:t> з-за кордону. </a:t>
            </a:r>
            <a:r>
              <a:rPr lang="ru-RU" dirty="0" err="1"/>
              <a:t>Специфічною</a:t>
            </a:r>
            <a:r>
              <a:rPr lang="ru-RU" dirty="0"/>
              <a:t> </a:t>
            </a:r>
            <a:r>
              <a:rPr lang="ru-RU" dirty="0" err="1"/>
              <a:t>ознакою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 є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значна</a:t>
            </a:r>
            <a:r>
              <a:rPr lang="ru-RU" dirty="0"/>
              <a:t>, а </a:t>
            </a:r>
            <a:r>
              <a:rPr lang="ru-RU" dirty="0" err="1"/>
              <a:t>іноді</a:t>
            </a:r>
            <a:r>
              <a:rPr lang="ru-RU" dirty="0"/>
              <a:t> й </a:t>
            </a:r>
            <a:r>
              <a:rPr lang="ru-RU" dirty="0" err="1"/>
              <a:t>переважаюча</a:t>
            </a:r>
            <a:r>
              <a:rPr lang="ru-RU" dirty="0"/>
              <a:t> </a:t>
            </a:r>
            <a:r>
              <a:rPr lang="ru-RU" dirty="0" err="1"/>
              <a:t>частка</a:t>
            </a:r>
            <a:r>
              <a:rPr lang="ru-RU" dirty="0"/>
              <a:t> </a:t>
            </a:r>
            <a:r>
              <a:rPr lang="ru-RU" dirty="0" err="1"/>
              <a:t>галузей</a:t>
            </a:r>
            <a:r>
              <a:rPr lang="ru-RU" dirty="0"/>
              <a:t>, </a:t>
            </a:r>
            <a:r>
              <a:rPr lang="ru-RU" dirty="0" err="1"/>
              <a:t>пов'язаних</a:t>
            </a:r>
            <a:r>
              <a:rPr lang="ru-RU" dirty="0"/>
              <a:t> з </a:t>
            </a:r>
            <a:r>
              <a:rPr lang="ru-RU" dirty="0" err="1"/>
              <a:t>міжнародною</a:t>
            </a:r>
            <a:r>
              <a:rPr lang="ru-RU" dirty="0"/>
              <a:t> сферою </a:t>
            </a:r>
            <a:r>
              <a:rPr lang="ru-RU" dirty="0" err="1"/>
              <a:t>послуг</a:t>
            </a:r>
            <a:r>
              <a:rPr lang="uk-UA" dirty="0"/>
              <a:t> – </a:t>
            </a:r>
            <a:r>
              <a:rPr lang="ru-RU" dirty="0" err="1"/>
              <a:t>торгівля</a:t>
            </a:r>
            <a:r>
              <a:rPr lang="ru-RU" dirty="0"/>
              <a:t>, </a:t>
            </a:r>
            <a:r>
              <a:rPr lang="ru-RU" dirty="0" err="1"/>
              <a:t>банківська</a:t>
            </a:r>
            <a:r>
              <a:rPr lang="ru-RU" dirty="0"/>
              <a:t> справа, </a:t>
            </a:r>
            <a:r>
              <a:rPr lang="ru-RU" dirty="0" err="1"/>
              <a:t>інфраструктурне</a:t>
            </a:r>
            <a:r>
              <a:rPr lang="ru-RU" dirty="0"/>
              <a:t> </a:t>
            </a:r>
            <a:r>
              <a:rPr lang="ru-RU" dirty="0" err="1"/>
              <a:t>транспортне</a:t>
            </a:r>
            <a:r>
              <a:rPr lang="ru-RU" dirty="0"/>
              <a:t> </a:t>
            </a:r>
            <a:r>
              <a:rPr lang="ru-RU" dirty="0" err="1"/>
              <a:t>обслуговування</a:t>
            </a:r>
            <a:r>
              <a:rPr lang="ru-RU" dirty="0"/>
              <a:t>, </a:t>
            </a:r>
            <a:r>
              <a:rPr lang="ru-RU" dirty="0" err="1"/>
              <a:t>міжнародний</a:t>
            </a:r>
            <a:r>
              <a:rPr lang="ru-RU" dirty="0"/>
              <a:t> туризм </a:t>
            </a:r>
            <a:r>
              <a:rPr lang="ru-RU" dirty="0" err="1"/>
              <a:t>тощо</a:t>
            </a:r>
            <a:r>
              <a:rPr lang="ru-RU" dirty="0"/>
              <a:t>. До таких </a:t>
            </a:r>
            <a:r>
              <a:rPr lang="ru-RU" dirty="0" err="1"/>
              <a:t>країн</a:t>
            </a:r>
            <a:r>
              <a:rPr lang="ru-RU" dirty="0"/>
              <a:t> належать </a:t>
            </a:r>
            <a:r>
              <a:rPr lang="ru-RU" dirty="0" err="1"/>
              <a:t>Австрія</a:t>
            </a:r>
            <a:r>
              <a:rPr lang="ru-RU" dirty="0"/>
              <a:t>, </a:t>
            </a:r>
            <a:r>
              <a:rPr lang="ru-RU" dirty="0" err="1"/>
              <a:t>Швейцарія</a:t>
            </a:r>
            <a:r>
              <a:rPr lang="ru-RU" dirty="0"/>
              <a:t>, </a:t>
            </a:r>
            <a:r>
              <a:rPr lang="ru-RU" dirty="0" err="1"/>
              <a:t>Швеція</a:t>
            </a:r>
            <a:r>
              <a:rPr lang="ru-RU" dirty="0"/>
              <a:t>, </a:t>
            </a:r>
            <a:r>
              <a:rPr lang="ru-RU" dirty="0" err="1"/>
              <a:t>Норвегія</a:t>
            </a:r>
            <a:r>
              <a:rPr lang="ru-RU" dirty="0"/>
              <a:t>, </a:t>
            </a:r>
            <a:r>
              <a:rPr lang="ru-RU" dirty="0" err="1"/>
              <a:t>Бельгія</a:t>
            </a:r>
            <a:r>
              <a:rPr lang="ru-RU" dirty="0"/>
              <a:t>, </a:t>
            </a:r>
            <a:r>
              <a:rPr lang="ru-RU" dirty="0" err="1"/>
              <a:t>Нідерланди</a:t>
            </a:r>
            <a:r>
              <a:rPr lang="ru-RU" dirty="0"/>
              <a:t>, </a:t>
            </a:r>
            <a:r>
              <a:rPr lang="ru-RU" dirty="0" err="1"/>
              <a:t>Південна</a:t>
            </a:r>
            <a:r>
              <a:rPr lang="ru-RU" dirty="0"/>
              <a:t> Корея, Тайвань, </a:t>
            </a:r>
            <a:r>
              <a:rPr lang="ru-RU" dirty="0" err="1"/>
              <a:t>Ізраїль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799859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9BA98BF-839E-412C-B143-21FF68233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007165"/>
            <a:ext cx="9603275" cy="4459180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/>
              <a:t>Група</a:t>
            </a:r>
            <a:r>
              <a:rPr lang="ru-RU" dirty="0"/>
              <a:t> </a:t>
            </a:r>
            <a:r>
              <a:rPr lang="ru-RU" b="1" i="1" dirty="0" err="1"/>
              <a:t>середньорозвинених</a:t>
            </a:r>
            <a:r>
              <a:rPr lang="ru-RU" b="1" i="1" dirty="0"/>
              <a:t> </a:t>
            </a:r>
            <a:r>
              <a:rPr lang="ru-RU" dirty="0" err="1"/>
              <a:t>країн</a:t>
            </a:r>
            <a:r>
              <a:rPr lang="ru-RU" dirty="0"/>
              <a:t> </a:t>
            </a:r>
            <a:r>
              <a:rPr lang="ru-RU" dirty="0" err="1"/>
              <a:t>значно</a:t>
            </a:r>
            <a:r>
              <a:rPr lang="ru-RU" dirty="0"/>
              <a:t> </a:t>
            </a:r>
            <a:r>
              <a:rPr lang="ru-RU" dirty="0" err="1"/>
              <a:t>менш</a:t>
            </a:r>
            <a:r>
              <a:rPr lang="ru-RU" dirty="0"/>
              <a:t> </a:t>
            </a:r>
            <a:r>
              <a:rPr lang="ru-RU" dirty="0" err="1"/>
              <a:t>однорідна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група</a:t>
            </a:r>
            <a:r>
              <a:rPr lang="ru-RU" dirty="0"/>
              <a:t> </a:t>
            </a:r>
            <a:r>
              <a:rPr lang="ru-RU" dirty="0" err="1"/>
              <a:t>високорозвинених</a:t>
            </a:r>
            <a:r>
              <a:rPr lang="ru-RU" dirty="0"/>
              <a:t>. </a:t>
            </a:r>
            <a:r>
              <a:rPr lang="ru-RU" dirty="0" err="1"/>
              <a:t>Коливання</a:t>
            </a:r>
            <a:r>
              <a:rPr lang="ru-RU" dirty="0"/>
              <a:t> </a:t>
            </a:r>
            <a:r>
              <a:rPr lang="ru-RU" dirty="0" err="1"/>
              <a:t>показника</a:t>
            </a:r>
            <a:r>
              <a:rPr lang="ru-RU" dirty="0"/>
              <a:t> ВНП на душу </a:t>
            </a:r>
            <a:r>
              <a:rPr lang="ru-RU" dirty="0" err="1"/>
              <a:t>населення</a:t>
            </a:r>
            <a:r>
              <a:rPr lang="ru-RU" dirty="0"/>
              <a:t> тут </a:t>
            </a:r>
            <a:r>
              <a:rPr lang="ru-RU" dirty="0" err="1"/>
              <a:t>доволі</a:t>
            </a:r>
            <a:r>
              <a:rPr lang="ru-RU" dirty="0"/>
              <a:t> </a:t>
            </a:r>
            <a:r>
              <a:rPr lang="ru-RU" dirty="0" err="1"/>
              <a:t>значне</a:t>
            </a:r>
            <a:r>
              <a:rPr lang="ru-RU" dirty="0"/>
              <a:t>. Тому </a:t>
            </a:r>
            <a:r>
              <a:rPr lang="ru-RU" dirty="0" err="1"/>
              <a:t>виділяють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 з </a:t>
            </a:r>
            <a:r>
              <a:rPr lang="ru-RU" dirty="0" err="1"/>
              <a:t>економічним</a:t>
            </a:r>
            <a:r>
              <a:rPr lang="ru-RU" dirty="0"/>
              <a:t> </a:t>
            </a:r>
            <a:r>
              <a:rPr lang="ru-RU" dirty="0" err="1"/>
              <a:t>розвитком</a:t>
            </a:r>
            <a:r>
              <a:rPr lang="ru-RU" dirty="0"/>
              <a:t> </a:t>
            </a:r>
            <a:r>
              <a:rPr lang="ru-RU" dirty="0" err="1"/>
              <a:t>дещо</a:t>
            </a:r>
            <a:r>
              <a:rPr lang="ru-RU" dirty="0"/>
              <a:t> </a:t>
            </a:r>
            <a:r>
              <a:rPr lang="ru-RU" dirty="0" err="1"/>
              <a:t>вищим</a:t>
            </a:r>
            <a:r>
              <a:rPr lang="ru-RU" dirty="0"/>
              <a:t> за </a:t>
            </a:r>
            <a:r>
              <a:rPr lang="ru-RU" dirty="0" err="1"/>
              <a:t>середній</a:t>
            </a:r>
            <a:r>
              <a:rPr lang="ru-RU" dirty="0"/>
              <a:t> і </a:t>
            </a:r>
            <a:r>
              <a:rPr lang="ru-RU" dirty="0" err="1"/>
              <a:t>країни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соціально-економічний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нижчий</a:t>
            </a:r>
            <a:r>
              <a:rPr lang="ru-RU" dirty="0"/>
              <a:t> за </a:t>
            </a:r>
            <a:r>
              <a:rPr lang="ru-RU" dirty="0" err="1"/>
              <a:t>середній</a:t>
            </a:r>
            <a:r>
              <a:rPr lang="ru-RU" dirty="0"/>
              <a:t>. </a:t>
            </a:r>
          </a:p>
          <a:p>
            <a:r>
              <a:rPr lang="ru-RU" dirty="0"/>
              <a:t>До </a:t>
            </a:r>
            <a:r>
              <a:rPr lang="ru-RU" dirty="0" err="1"/>
              <a:t>першого</a:t>
            </a:r>
            <a:r>
              <a:rPr lang="ru-RU" dirty="0"/>
              <a:t> </a:t>
            </a:r>
            <a:r>
              <a:rPr lang="ru-RU" dirty="0" err="1"/>
              <a:t>підтипу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належать </a:t>
            </a:r>
            <a:r>
              <a:rPr lang="ru-RU" dirty="0" err="1"/>
              <a:t>Греція</a:t>
            </a:r>
            <a:r>
              <a:rPr lang="ru-RU" dirty="0"/>
              <a:t>, </a:t>
            </a:r>
            <a:r>
              <a:rPr lang="ru-RU" dirty="0" err="1"/>
              <a:t>Бразилія</a:t>
            </a:r>
            <a:r>
              <a:rPr lang="ru-RU" dirty="0"/>
              <a:t>, Аргентина, Уругвай, Мексика, </a:t>
            </a:r>
            <a:r>
              <a:rPr lang="ru-RU" dirty="0" err="1"/>
              <a:t>Угорщина</a:t>
            </a:r>
            <a:r>
              <a:rPr lang="ru-RU" dirty="0"/>
              <a:t>, </a:t>
            </a:r>
            <a:r>
              <a:rPr lang="ru-RU" dirty="0" err="1"/>
              <a:t>Чехія</a:t>
            </a:r>
            <a:r>
              <a:rPr lang="ru-RU" dirty="0"/>
              <a:t>, </a:t>
            </a:r>
            <a:r>
              <a:rPr lang="ru-RU" dirty="0" err="1"/>
              <a:t>Чилі</a:t>
            </a:r>
            <a:r>
              <a:rPr lang="ru-RU" dirty="0"/>
              <a:t>.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</a:t>
            </a:r>
            <a:r>
              <a:rPr lang="ru-RU" dirty="0" err="1"/>
              <a:t>швидко</a:t>
            </a:r>
            <a:r>
              <a:rPr lang="ru-RU" dirty="0"/>
              <a:t> та </a:t>
            </a:r>
            <a:r>
              <a:rPr lang="ru-RU" dirty="0" err="1"/>
              <a:t>стабільно</a:t>
            </a:r>
            <a:r>
              <a:rPr lang="ru-RU" dirty="0"/>
              <a:t> </a:t>
            </a:r>
            <a:r>
              <a:rPr lang="ru-RU" dirty="0" err="1"/>
              <a:t>розвиваються</a:t>
            </a:r>
            <a:r>
              <a:rPr lang="ru-RU" dirty="0"/>
              <a:t> і </a:t>
            </a:r>
            <a:r>
              <a:rPr lang="ru-RU" dirty="0" err="1"/>
              <a:t>поступово</a:t>
            </a:r>
            <a:r>
              <a:rPr lang="ru-RU" dirty="0"/>
              <a:t> </a:t>
            </a:r>
            <a:r>
              <a:rPr lang="ru-RU" dirty="0" err="1"/>
              <a:t>наближаються</a:t>
            </a:r>
            <a:r>
              <a:rPr lang="ru-RU" dirty="0"/>
              <a:t> до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високорозвинених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. Причина </a:t>
            </a:r>
            <a:r>
              <a:rPr lang="ru-RU" dirty="0" err="1"/>
              <a:t>їхньої</a:t>
            </a:r>
            <a:r>
              <a:rPr lang="ru-RU" dirty="0"/>
              <a:t> </a:t>
            </a:r>
            <a:r>
              <a:rPr lang="ru-RU" dirty="0" err="1"/>
              <a:t>відносної</a:t>
            </a:r>
            <a:r>
              <a:rPr lang="ru-RU" dirty="0"/>
              <a:t> </a:t>
            </a:r>
            <a:r>
              <a:rPr lang="ru-RU" dirty="0" err="1"/>
              <a:t>відсталості</a:t>
            </a:r>
            <a:r>
              <a:rPr lang="ru-RU" dirty="0"/>
              <a:t> у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продуктивних</a:t>
            </a:r>
            <a:r>
              <a:rPr lang="ru-RU" dirty="0"/>
              <a:t> сил </a:t>
            </a:r>
            <a:r>
              <a:rPr lang="ru-RU" dirty="0" err="1"/>
              <a:t>пов'язана</a:t>
            </a:r>
            <a:r>
              <a:rPr lang="ru-RU" dirty="0"/>
              <a:t> з </a:t>
            </a:r>
            <a:r>
              <a:rPr lang="ru-RU" dirty="0" err="1"/>
              <a:t>тим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впродовж</a:t>
            </a:r>
            <a:r>
              <a:rPr lang="ru-RU" dirty="0"/>
              <a:t> </a:t>
            </a:r>
            <a:r>
              <a:rPr lang="ru-RU" dirty="0" err="1"/>
              <a:t>багатьох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гальмувався</a:t>
            </a:r>
            <a:r>
              <a:rPr lang="ru-RU" dirty="0"/>
              <a:t> </a:t>
            </a:r>
            <a:r>
              <a:rPr lang="ru-RU" dirty="0" err="1"/>
              <a:t>військовими</a:t>
            </a:r>
            <a:r>
              <a:rPr lang="ru-RU" dirty="0"/>
              <a:t> диктатурами, </a:t>
            </a:r>
            <a:r>
              <a:rPr lang="ru-RU" dirty="0" err="1"/>
              <a:t>тоталітарними</a:t>
            </a:r>
            <a:r>
              <a:rPr lang="ru-RU" dirty="0"/>
              <a:t> </a:t>
            </a:r>
            <a:r>
              <a:rPr lang="ru-RU" dirty="0" err="1"/>
              <a:t>комуністичними</a:t>
            </a:r>
            <a:r>
              <a:rPr lang="ru-RU" dirty="0"/>
              <a:t> </a:t>
            </a:r>
            <a:r>
              <a:rPr lang="ru-RU" dirty="0" err="1"/>
              <a:t>адміністративно-командними</a:t>
            </a:r>
            <a:r>
              <a:rPr lang="ru-RU" dirty="0"/>
              <a:t> режимами, </a:t>
            </a:r>
            <a:r>
              <a:rPr lang="ru-RU" dirty="0" err="1"/>
              <a:t>політичною</a:t>
            </a:r>
            <a:r>
              <a:rPr lang="ru-RU" dirty="0"/>
              <a:t> та </a:t>
            </a:r>
            <a:r>
              <a:rPr lang="ru-RU" dirty="0" err="1"/>
              <a:t>економічною</a:t>
            </a:r>
            <a:r>
              <a:rPr lang="ru-RU" dirty="0"/>
              <a:t> </a:t>
            </a:r>
            <a:r>
              <a:rPr lang="ru-RU" dirty="0" err="1"/>
              <a:t>залежністю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держав.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держав </a:t>
            </a:r>
            <a:r>
              <a:rPr lang="ru-RU" dirty="0" err="1"/>
              <a:t>ма</a:t>
            </a:r>
            <a:r>
              <a:rPr lang="uk-UA" dirty="0"/>
              <a:t>є</a:t>
            </a:r>
            <a:r>
              <a:rPr lang="ru-RU" dirty="0"/>
              <a:t> </a:t>
            </a:r>
            <a:r>
              <a:rPr lang="ru-RU" dirty="0" err="1"/>
              <a:t>значні</a:t>
            </a:r>
            <a:r>
              <a:rPr lang="ru-RU" dirty="0"/>
              <a:t> </a:t>
            </a:r>
            <a:r>
              <a:rPr lang="ru-RU" dirty="0" err="1"/>
              <a:t>природні</a:t>
            </a:r>
            <a:r>
              <a:rPr lang="ru-RU" dirty="0"/>
              <a:t> і </a:t>
            </a:r>
            <a:r>
              <a:rPr lang="ru-RU" dirty="0" err="1"/>
              <a:t>трудові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, </a:t>
            </a:r>
            <a:r>
              <a:rPr lang="uk-UA" dirty="0"/>
              <a:t>які </a:t>
            </a:r>
            <a:r>
              <a:rPr lang="ru-RU" dirty="0"/>
              <a:t>активно </a:t>
            </a:r>
            <a:r>
              <a:rPr lang="ru-RU" dirty="0" err="1"/>
              <a:t>залучаються</a:t>
            </a:r>
            <a:r>
              <a:rPr lang="ru-RU" dirty="0"/>
              <a:t> в </a:t>
            </a:r>
            <a:r>
              <a:rPr lang="ru-RU" dirty="0" err="1"/>
              <a:t>національний</a:t>
            </a:r>
            <a:r>
              <a:rPr lang="ru-RU" dirty="0"/>
              <a:t> </a:t>
            </a:r>
            <a:r>
              <a:rPr lang="ru-RU" dirty="0" err="1"/>
              <a:t>господарський</a:t>
            </a:r>
            <a:r>
              <a:rPr lang="ru-RU" dirty="0"/>
              <a:t> комплекс.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451419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7715820-B8BD-4040-B8F0-C1E12E250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980661"/>
            <a:ext cx="9603275" cy="4485684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/>
              <a:t>Другий</a:t>
            </a:r>
            <a:r>
              <a:rPr lang="ru-RU" dirty="0"/>
              <a:t> </a:t>
            </a:r>
            <a:r>
              <a:rPr lang="ru-RU" dirty="0" err="1"/>
              <a:t>підтип</a:t>
            </a:r>
            <a:r>
              <a:rPr lang="ru-RU" dirty="0"/>
              <a:t> </a:t>
            </a:r>
            <a:r>
              <a:rPr lang="ru-RU" dirty="0" err="1"/>
              <a:t>формують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 з </a:t>
            </a:r>
            <a:r>
              <a:rPr lang="ru-RU" dirty="0" err="1"/>
              <a:t>нижчим</a:t>
            </a:r>
            <a:r>
              <a:rPr lang="ru-RU" dirty="0"/>
              <a:t> за </a:t>
            </a:r>
            <a:r>
              <a:rPr lang="ru-RU" dirty="0" err="1"/>
              <a:t>середній</a:t>
            </a:r>
            <a:r>
              <a:rPr lang="ru-RU" dirty="0"/>
              <a:t> </a:t>
            </a:r>
            <a:r>
              <a:rPr lang="ru-RU" dirty="0" err="1"/>
              <a:t>рівнем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.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 на </a:t>
            </a:r>
            <a:r>
              <a:rPr lang="ru-RU" dirty="0" err="1"/>
              <a:t>сучасному</a:t>
            </a:r>
            <a:r>
              <a:rPr lang="ru-RU" dirty="0"/>
              <a:t> </a:t>
            </a:r>
            <a:r>
              <a:rPr lang="ru-RU" dirty="0" err="1"/>
              <a:t>етапі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на </a:t>
            </a:r>
            <a:r>
              <a:rPr lang="ru-RU" dirty="0" err="1"/>
              <a:t>відміну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попередніх</a:t>
            </a:r>
            <a:r>
              <a:rPr lang="ru-RU" dirty="0"/>
              <a:t> </a:t>
            </a:r>
            <a:r>
              <a:rPr lang="ru-RU" dirty="0" err="1"/>
              <a:t>характеризуються</a:t>
            </a:r>
            <a:r>
              <a:rPr lang="ru-RU" dirty="0"/>
              <a:t> </a:t>
            </a:r>
            <a:r>
              <a:rPr lang="ru-RU" dirty="0" err="1"/>
              <a:t>внутрішньою</a:t>
            </a:r>
            <a:r>
              <a:rPr lang="ru-RU" dirty="0"/>
              <a:t> </a:t>
            </a:r>
            <a:r>
              <a:rPr lang="ru-RU" dirty="0" err="1"/>
              <a:t>політичною</a:t>
            </a:r>
            <a:r>
              <a:rPr lang="ru-RU" dirty="0"/>
              <a:t> </a:t>
            </a:r>
            <a:r>
              <a:rPr lang="ru-RU" dirty="0" err="1"/>
              <a:t>нестабільністю</a:t>
            </a:r>
            <a:r>
              <a:rPr lang="ru-RU" dirty="0"/>
              <a:t>. У них є </a:t>
            </a:r>
            <a:r>
              <a:rPr lang="ru-RU" dirty="0" err="1"/>
              <a:t>впливові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гальмують</a:t>
            </a:r>
            <a:r>
              <a:rPr lang="ru-RU" dirty="0"/>
              <a:t> </a:t>
            </a:r>
            <a:r>
              <a:rPr lang="ru-RU" dirty="0" err="1"/>
              <a:t>перебудову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 на </a:t>
            </a:r>
            <a:r>
              <a:rPr lang="ru-RU" dirty="0" err="1"/>
              <a:t>прогресивніше</a:t>
            </a:r>
            <a:r>
              <a:rPr lang="ru-RU" dirty="0"/>
              <a:t>, </a:t>
            </a:r>
            <a:r>
              <a:rPr lang="ru-RU" dirty="0" err="1"/>
              <a:t>поширена</a:t>
            </a:r>
            <a:r>
              <a:rPr lang="ru-RU" dirty="0"/>
              <a:t> </a:t>
            </a:r>
            <a:r>
              <a:rPr lang="ru-RU" dirty="0" err="1"/>
              <a:t>корупція</a:t>
            </a:r>
            <a:r>
              <a:rPr lang="ru-RU" dirty="0"/>
              <a:t>, </a:t>
            </a:r>
            <a:r>
              <a:rPr lang="ru-RU" dirty="0" err="1"/>
              <a:t>всім</a:t>
            </a:r>
            <a:r>
              <a:rPr lang="ru-RU" dirty="0"/>
              <a:t> </a:t>
            </a:r>
            <a:r>
              <a:rPr lang="ru-RU" dirty="0" err="1"/>
              <a:t>керують</a:t>
            </a:r>
            <a:r>
              <a:rPr lang="ru-RU" dirty="0"/>
              <a:t> </a:t>
            </a:r>
            <a:r>
              <a:rPr lang="ru-RU" dirty="0" err="1"/>
              <a:t>злочинні</a:t>
            </a:r>
            <a:r>
              <a:rPr lang="ru-RU" dirty="0"/>
              <a:t> </a:t>
            </a:r>
            <a:r>
              <a:rPr lang="ru-RU" dirty="0" err="1"/>
              <a:t>олігархічні</a:t>
            </a:r>
            <a:r>
              <a:rPr lang="ru-RU" dirty="0"/>
              <a:t> </a:t>
            </a:r>
            <a:r>
              <a:rPr lang="ru-RU" dirty="0" err="1"/>
              <a:t>клани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стосується</a:t>
            </a:r>
            <a:r>
              <a:rPr lang="ru-RU" dirty="0"/>
              <a:t> не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деяких</a:t>
            </a:r>
            <a:r>
              <a:rPr lang="ru-RU" dirty="0"/>
              <a:t> </a:t>
            </a:r>
            <a:r>
              <a:rPr lang="ru-RU" dirty="0" err="1"/>
              <a:t>колишніх</a:t>
            </a:r>
            <a:r>
              <a:rPr lang="ru-RU" dirty="0"/>
              <a:t> </a:t>
            </a:r>
            <a:r>
              <a:rPr lang="ru-RU" dirty="0" err="1"/>
              <a:t>соціалістичних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, а й тих, де </a:t>
            </a:r>
            <a:r>
              <a:rPr lang="ru-RU" dirty="0" err="1"/>
              <a:t>значну</a:t>
            </a:r>
            <a:r>
              <a:rPr lang="ru-RU" dirty="0"/>
              <a:t> роль </a:t>
            </a:r>
            <a:r>
              <a:rPr lang="ru-RU" dirty="0" err="1"/>
              <a:t>відіграє</a:t>
            </a:r>
            <a:r>
              <a:rPr lang="ru-RU" dirty="0"/>
              <a:t> </a:t>
            </a:r>
            <a:r>
              <a:rPr lang="ru-RU" dirty="0" err="1"/>
              <a:t>тіньовий</a:t>
            </a:r>
            <a:r>
              <a:rPr lang="ru-RU" dirty="0"/>
              <a:t> </a:t>
            </a:r>
            <a:r>
              <a:rPr lang="ru-RU" dirty="0" err="1"/>
              <a:t>капітал</a:t>
            </a:r>
            <a:r>
              <a:rPr lang="ru-RU" dirty="0"/>
              <a:t>, </a:t>
            </a:r>
            <a:r>
              <a:rPr lang="ru-RU" dirty="0" err="1"/>
              <a:t>мафіозні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, </a:t>
            </a:r>
            <a:r>
              <a:rPr lang="ru-RU" dirty="0" err="1"/>
              <a:t>внутрішній</a:t>
            </a:r>
            <a:r>
              <a:rPr lang="ru-RU" dirty="0"/>
              <a:t> </a:t>
            </a:r>
            <a:r>
              <a:rPr lang="ru-RU" dirty="0" err="1"/>
              <a:t>ринок</a:t>
            </a:r>
            <a:r>
              <a:rPr lang="ru-RU" dirty="0"/>
              <a:t> </a:t>
            </a:r>
            <a:r>
              <a:rPr lang="ru-RU" dirty="0" err="1"/>
              <a:t>належить</a:t>
            </a:r>
            <a:r>
              <a:rPr lang="ru-RU" dirty="0"/>
              <a:t> </a:t>
            </a:r>
            <a:r>
              <a:rPr lang="ru-RU" dirty="0" err="1"/>
              <a:t>іноземним</a:t>
            </a:r>
            <a:r>
              <a:rPr lang="ru-RU" dirty="0"/>
              <a:t> </a:t>
            </a:r>
            <a:r>
              <a:rPr lang="ru-RU" dirty="0" err="1"/>
              <a:t>компаніям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 </a:t>
            </a:r>
            <a:r>
              <a:rPr lang="uk-UA" dirty="0"/>
              <a:t>Ц</a:t>
            </a:r>
            <a:r>
              <a:rPr lang="ru-RU" dirty="0"/>
              <a:t>е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: </a:t>
            </a:r>
            <a:r>
              <a:rPr lang="ru-RU" dirty="0" err="1"/>
              <a:t>Білорусь</a:t>
            </a:r>
            <a:r>
              <a:rPr lang="ru-RU" dirty="0"/>
              <a:t>, </a:t>
            </a:r>
            <a:r>
              <a:rPr lang="ru-RU" dirty="0" err="1"/>
              <a:t>Росія</a:t>
            </a:r>
            <a:r>
              <a:rPr lang="ru-RU" dirty="0"/>
              <a:t>, </a:t>
            </a:r>
            <a:r>
              <a:rPr lang="ru-RU" dirty="0" err="1"/>
              <a:t>Болгарія</a:t>
            </a:r>
            <a:r>
              <a:rPr lang="ru-RU" dirty="0"/>
              <a:t>, </a:t>
            </a:r>
            <a:r>
              <a:rPr lang="ru-RU" dirty="0" err="1"/>
              <a:t>Україна</a:t>
            </a:r>
            <a:r>
              <a:rPr lang="ru-RU" dirty="0"/>
              <a:t>, Молдова, </a:t>
            </a:r>
            <a:r>
              <a:rPr lang="ru-RU" dirty="0" err="1"/>
              <a:t>Латвія</a:t>
            </a:r>
            <a:r>
              <a:rPr lang="ru-RU" dirty="0"/>
              <a:t>, Литва, </a:t>
            </a:r>
            <a:r>
              <a:rPr lang="ru-RU" dirty="0" err="1"/>
              <a:t>Колумбія</a:t>
            </a:r>
            <a:r>
              <a:rPr lang="ru-RU" dirty="0"/>
              <a:t>, Парагвай, </a:t>
            </a:r>
            <a:r>
              <a:rPr lang="ru-RU" dirty="0" err="1"/>
              <a:t>Індонезія</a:t>
            </a:r>
            <a:r>
              <a:rPr lang="ru-RU" dirty="0"/>
              <a:t>, </a:t>
            </a:r>
            <a:r>
              <a:rPr lang="ru-RU" dirty="0" err="1"/>
              <a:t>Філіппіни</a:t>
            </a:r>
            <a:r>
              <a:rPr lang="ru-RU" dirty="0"/>
              <a:t>, </a:t>
            </a:r>
            <a:r>
              <a:rPr lang="ru-RU" dirty="0" err="1"/>
              <a:t>Туніс</a:t>
            </a:r>
            <a:r>
              <a:rPr lang="ru-RU" dirty="0"/>
              <a:t>, Марокко </a:t>
            </a:r>
            <a:r>
              <a:rPr lang="ru-RU" dirty="0" err="1"/>
              <a:t>тощо</a:t>
            </a:r>
            <a:r>
              <a:rPr lang="ru-RU" dirty="0"/>
              <a:t>.</a:t>
            </a:r>
          </a:p>
          <a:p>
            <a:r>
              <a:rPr lang="ru-RU" dirty="0" err="1"/>
              <a:t>Переважна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людства</a:t>
            </a:r>
            <a:r>
              <a:rPr lang="ru-RU" dirty="0"/>
              <a:t> в наш час </a:t>
            </a:r>
            <a:r>
              <a:rPr lang="ru-RU" dirty="0" err="1"/>
              <a:t>живе</a:t>
            </a:r>
            <a:r>
              <a:rPr lang="ru-RU" dirty="0"/>
              <a:t> в </a:t>
            </a:r>
            <a:r>
              <a:rPr lang="ru-RU" b="1" i="1" dirty="0" err="1"/>
              <a:t>країнах</a:t>
            </a:r>
            <a:r>
              <a:rPr lang="ru-RU" b="1" i="1" dirty="0"/>
              <a:t>, </a:t>
            </a:r>
            <a:r>
              <a:rPr lang="ru-RU" b="1" i="1" dirty="0" err="1"/>
              <a:t>що</a:t>
            </a:r>
            <a:r>
              <a:rPr lang="ru-RU" b="1" i="1" dirty="0"/>
              <a:t> </a:t>
            </a:r>
            <a:r>
              <a:rPr lang="ru-RU" b="1" i="1" dirty="0" err="1"/>
              <a:t>розвиваються</a:t>
            </a:r>
            <a:r>
              <a:rPr lang="ru-RU" b="1" i="1" dirty="0"/>
              <a:t>. </a:t>
            </a:r>
            <a:r>
              <a:rPr lang="ru-RU" dirty="0" err="1"/>
              <a:t>Найбільше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в </a:t>
            </a:r>
            <a:r>
              <a:rPr lang="ru-RU" dirty="0" err="1"/>
              <a:t>Африці</a:t>
            </a:r>
            <a:r>
              <a:rPr lang="ru-RU" dirty="0"/>
              <a:t>, </a:t>
            </a:r>
            <a:r>
              <a:rPr lang="ru-RU" dirty="0" err="1"/>
              <a:t>чимало</a:t>
            </a:r>
            <a:r>
              <a:rPr lang="ru-RU" dirty="0"/>
              <a:t> в </a:t>
            </a:r>
            <a:r>
              <a:rPr lang="ru-RU" dirty="0" err="1"/>
              <a:t>Азії</a:t>
            </a:r>
            <a:r>
              <a:rPr lang="ru-RU" dirty="0"/>
              <a:t>, </a:t>
            </a:r>
            <a:r>
              <a:rPr lang="ru-RU" dirty="0" err="1"/>
              <a:t>Америці</a:t>
            </a:r>
            <a:r>
              <a:rPr lang="ru-RU" dirty="0"/>
              <a:t> та </a:t>
            </a:r>
            <a:r>
              <a:rPr lang="ru-RU" dirty="0" err="1"/>
              <a:t>Океанії</a:t>
            </a:r>
            <a:r>
              <a:rPr lang="ru-RU" dirty="0"/>
              <a:t>. </a:t>
            </a:r>
            <a:r>
              <a:rPr lang="ru-RU" dirty="0" err="1"/>
              <a:t>Переважно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колишні</a:t>
            </a:r>
            <a:r>
              <a:rPr lang="ru-RU" dirty="0"/>
              <a:t> </a:t>
            </a:r>
            <a:r>
              <a:rPr lang="ru-RU" dirty="0" err="1"/>
              <a:t>колонії</a:t>
            </a:r>
            <a:r>
              <a:rPr lang="ru-RU" dirty="0"/>
              <a:t>. В </a:t>
            </a:r>
            <a:r>
              <a:rPr lang="ru-RU" dirty="0" err="1"/>
              <a:t>їхнього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</a:t>
            </a:r>
            <a:r>
              <a:rPr lang="ru-RU" dirty="0" err="1"/>
              <a:t>здебільшого</a:t>
            </a:r>
            <a:r>
              <a:rPr lang="ru-RU" dirty="0"/>
              <a:t> </a:t>
            </a:r>
            <a:r>
              <a:rPr lang="ru-RU" dirty="0" err="1"/>
              <a:t>відсутні</a:t>
            </a:r>
            <a:r>
              <a:rPr lang="ru-RU" dirty="0"/>
              <a:t> </a:t>
            </a:r>
            <a:r>
              <a:rPr lang="ru-RU" dirty="0" err="1"/>
              <a:t>політична</a:t>
            </a:r>
            <a:r>
              <a:rPr lang="ru-RU" dirty="0"/>
              <a:t> воля і </a:t>
            </a:r>
            <a:r>
              <a:rPr lang="ru-RU" dirty="0" err="1"/>
              <a:t>прагнення</a:t>
            </a:r>
            <a:r>
              <a:rPr lang="ru-RU" dirty="0"/>
              <a:t> до </a:t>
            </a:r>
            <a:r>
              <a:rPr lang="ru-RU" dirty="0" err="1"/>
              <a:t>прогресивних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 в </a:t>
            </a:r>
            <a:r>
              <a:rPr lang="ru-RU" dirty="0" err="1"/>
              <a:t>економіці</a:t>
            </a:r>
            <a:r>
              <a:rPr lang="ru-RU" dirty="0"/>
              <a:t> й </a:t>
            </a:r>
            <a:r>
              <a:rPr lang="ru-RU" dirty="0" err="1"/>
              <a:t>політиці</a:t>
            </a:r>
            <a:r>
              <a:rPr lang="ru-RU" dirty="0"/>
              <a:t>. </a:t>
            </a:r>
            <a:r>
              <a:rPr lang="ru-RU" dirty="0" err="1"/>
              <a:t>Низький</a:t>
            </a:r>
            <a:r>
              <a:rPr lang="ru-RU" dirty="0"/>
              <a:t> </a:t>
            </a:r>
            <a:r>
              <a:rPr lang="ru-RU" dirty="0" err="1"/>
              <a:t>освітній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, </a:t>
            </a:r>
            <a:r>
              <a:rPr lang="ru-RU" dirty="0" err="1"/>
              <a:t>злидні</a:t>
            </a:r>
            <a:r>
              <a:rPr lang="ru-RU" dirty="0"/>
              <a:t>, </a:t>
            </a:r>
            <a:r>
              <a:rPr lang="ru-RU" dirty="0" err="1"/>
              <a:t>корупція</a:t>
            </a:r>
            <a:r>
              <a:rPr lang="ru-RU" dirty="0"/>
              <a:t>, </a:t>
            </a:r>
            <a:r>
              <a:rPr lang="ru-RU" dirty="0" err="1"/>
              <a:t>злочинність</a:t>
            </a:r>
            <a:r>
              <a:rPr lang="ru-RU" dirty="0"/>
              <a:t>, </a:t>
            </a:r>
            <a:r>
              <a:rPr lang="ru-RU" dirty="0" err="1"/>
              <a:t>політична</a:t>
            </a:r>
            <a:r>
              <a:rPr lang="ru-RU" dirty="0"/>
              <a:t> та </a:t>
            </a:r>
            <a:r>
              <a:rPr lang="ru-RU" dirty="0" err="1"/>
              <a:t>економічна</a:t>
            </a:r>
            <a:r>
              <a:rPr lang="ru-RU" dirty="0"/>
              <a:t> </a:t>
            </a:r>
            <a:r>
              <a:rPr lang="ru-RU" dirty="0" err="1"/>
              <a:t>залежність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не </a:t>
            </a:r>
            <a:r>
              <a:rPr lang="ru-RU" dirty="0" err="1"/>
              <a:t>створюють</a:t>
            </a:r>
            <a:r>
              <a:rPr lang="ru-RU" dirty="0"/>
              <a:t> </a:t>
            </a:r>
            <a:r>
              <a:rPr lang="ru-RU" dirty="0" err="1"/>
              <a:t>передумов</a:t>
            </a:r>
            <a:r>
              <a:rPr lang="ru-RU" dirty="0"/>
              <a:t> для </a:t>
            </a:r>
            <a:r>
              <a:rPr lang="ru-RU" dirty="0" err="1"/>
              <a:t>піднесення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.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 </a:t>
            </a:r>
            <a:r>
              <a:rPr lang="ru-RU" dirty="0" err="1"/>
              <a:t>фактично</a:t>
            </a:r>
            <a:r>
              <a:rPr lang="ru-RU" dirty="0"/>
              <a:t> є </a:t>
            </a:r>
            <a:r>
              <a:rPr lang="ru-RU" dirty="0" err="1"/>
              <a:t>сировинними</a:t>
            </a:r>
            <a:r>
              <a:rPr lang="ru-RU" dirty="0"/>
              <a:t> донорами </a:t>
            </a:r>
            <a:r>
              <a:rPr lang="ru-RU" dirty="0" err="1"/>
              <a:t>розвинених</a:t>
            </a:r>
            <a:r>
              <a:rPr lang="ru-RU" dirty="0"/>
              <a:t> держав.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304700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A5E5A30-3AE0-40B1-A599-CDDB520599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020417"/>
            <a:ext cx="9603275" cy="4445928"/>
          </a:xfrm>
        </p:spPr>
        <p:txBody>
          <a:bodyPr>
            <a:normAutofit lnSpcReduction="10000"/>
          </a:bodyPr>
          <a:lstStyle/>
          <a:p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основної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 в </a:t>
            </a:r>
            <a:r>
              <a:rPr lang="ru-RU" dirty="0" err="1"/>
              <a:t>типології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, є й </a:t>
            </a:r>
            <a:r>
              <a:rPr lang="ru-RU" dirty="0" err="1"/>
              <a:t>інші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за </a:t>
            </a:r>
            <a:r>
              <a:rPr lang="ru-RU" dirty="0" err="1"/>
              <a:t>тієї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класифікації</a:t>
            </a:r>
            <a:r>
              <a:rPr lang="ru-RU" dirty="0"/>
              <a:t> є </a:t>
            </a:r>
            <a:r>
              <a:rPr lang="ru-RU" dirty="0" err="1"/>
              <a:t>провідними</a:t>
            </a:r>
            <a:r>
              <a:rPr lang="ru-RU" dirty="0"/>
              <a:t> у </a:t>
            </a:r>
            <a:r>
              <a:rPr lang="ru-RU" dirty="0" err="1"/>
              <a:t>країнознавстві</a:t>
            </a:r>
            <a:r>
              <a:rPr lang="ru-RU" dirty="0"/>
              <a:t>. На </a:t>
            </a:r>
            <a:r>
              <a:rPr lang="ru-RU" dirty="0" err="1"/>
              <a:t>цій</a:t>
            </a:r>
            <a:r>
              <a:rPr lang="ru-RU" dirty="0"/>
              <a:t> </a:t>
            </a:r>
            <a:r>
              <a:rPr lang="ru-RU" dirty="0" err="1"/>
              <a:t>переважно</a:t>
            </a:r>
            <a:r>
              <a:rPr lang="ru-RU" dirty="0"/>
              <a:t> </a:t>
            </a:r>
            <a:r>
              <a:rPr lang="ru-RU" dirty="0" err="1"/>
              <a:t>історичній</a:t>
            </a:r>
            <a:r>
              <a:rPr lang="ru-RU" dirty="0"/>
              <a:t>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деякі</a:t>
            </a:r>
            <a:r>
              <a:rPr lang="ru-RU" dirty="0"/>
              <a:t> </a:t>
            </a:r>
            <a:r>
              <a:rPr lang="ru-RU" dirty="0" err="1"/>
              <a:t>дослідники</a:t>
            </a:r>
            <a:r>
              <a:rPr lang="ru-RU" dirty="0"/>
              <a:t> </a:t>
            </a:r>
            <a:r>
              <a:rPr lang="ru-RU" dirty="0" err="1"/>
              <a:t>виділяють</a:t>
            </a:r>
            <a:r>
              <a:rPr lang="ru-RU" dirty="0"/>
              <a:t> </a:t>
            </a:r>
            <a:r>
              <a:rPr lang="ru-RU" b="1" i="1" dirty="0" err="1"/>
              <a:t>постсоціалістичні</a:t>
            </a:r>
            <a:r>
              <a:rPr lang="ru-RU" b="1" i="1" dirty="0"/>
              <a:t> </a:t>
            </a:r>
            <a:r>
              <a:rPr lang="ru-RU" b="1" i="1" dirty="0" err="1"/>
              <a:t>країни</a:t>
            </a:r>
            <a:r>
              <a:rPr lang="ru-RU" b="1" i="1" dirty="0"/>
              <a:t>. </a:t>
            </a:r>
            <a:r>
              <a:rPr lang="ru-RU" dirty="0"/>
              <a:t>До них належать </a:t>
            </a:r>
            <a:r>
              <a:rPr lang="ru-RU" dirty="0" err="1"/>
              <a:t>колишні</a:t>
            </a:r>
            <a:r>
              <a:rPr lang="ru-RU" dirty="0"/>
              <a:t> </a:t>
            </a:r>
            <a:r>
              <a:rPr lang="ru-RU" dirty="0" err="1"/>
              <a:t>республіки</a:t>
            </a:r>
            <a:r>
              <a:rPr lang="ru-RU" dirty="0"/>
              <a:t> СРСР, </a:t>
            </a:r>
            <a:r>
              <a:rPr lang="ru-RU" dirty="0" err="1"/>
              <a:t>Югославії</a:t>
            </a:r>
            <a:r>
              <a:rPr lang="ru-RU" dirty="0"/>
              <a:t>, </a:t>
            </a:r>
            <a:r>
              <a:rPr lang="ru-RU" dirty="0" err="1"/>
              <a:t>Чехословаччини</a:t>
            </a:r>
            <a:r>
              <a:rPr lang="ru-RU" dirty="0"/>
              <a:t>, </a:t>
            </a:r>
            <a:r>
              <a:rPr lang="ru-RU" dirty="0" err="1"/>
              <a:t>Польща</a:t>
            </a:r>
            <a:r>
              <a:rPr lang="ru-RU" dirty="0"/>
              <a:t>, </a:t>
            </a:r>
            <a:r>
              <a:rPr lang="ru-RU" dirty="0" err="1"/>
              <a:t>Угорщина</a:t>
            </a:r>
            <a:r>
              <a:rPr lang="ru-RU" dirty="0"/>
              <a:t>, </a:t>
            </a:r>
            <a:r>
              <a:rPr lang="ru-RU" dirty="0" err="1"/>
              <a:t>Румунія</a:t>
            </a:r>
            <a:r>
              <a:rPr lang="ru-RU" dirty="0"/>
              <a:t>, </a:t>
            </a:r>
            <a:r>
              <a:rPr lang="ru-RU" dirty="0" err="1"/>
              <a:t>Болгарія</a:t>
            </a:r>
            <a:r>
              <a:rPr lang="ru-RU" dirty="0"/>
              <a:t>. За </a:t>
            </a:r>
            <a:r>
              <a:rPr lang="ru-RU" dirty="0" err="1"/>
              <a:t>цією</a:t>
            </a:r>
            <a:r>
              <a:rPr lang="ru-RU" dirty="0"/>
              <a:t> </a:t>
            </a:r>
            <a:r>
              <a:rPr lang="ru-RU" dirty="0" err="1"/>
              <a:t>ознакою</a:t>
            </a:r>
            <a:r>
              <a:rPr lang="ru-RU" dirty="0"/>
              <a:t> </a:t>
            </a:r>
            <a:r>
              <a:rPr lang="ru-RU" dirty="0" err="1"/>
              <a:t>виділяють</a:t>
            </a:r>
            <a:r>
              <a:rPr lang="ru-RU" dirty="0"/>
              <a:t> </a:t>
            </a:r>
            <a:r>
              <a:rPr lang="ru-RU" b="1" i="1" dirty="0" err="1"/>
              <a:t>пострадянські</a:t>
            </a:r>
            <a:r>
              <a:rPr lang="ru-RU" b="1" i="1" dirty="0"/>
              <a:t> </a:t>
            </a:r>
            <a:r>
              <a:rPr lang="ru-RU" b="1" i="1" dirty="0" err="1"/>
              <a:t>країни</a:t>
            </a:r>
            <a:r>
              <a:rPr lang="ru-RU" b="1" i="1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ті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колись входили до складу </a:t>
            </a:r>
            <a:r>
              <a:rPr lang="ru-RU" dirty="0" err="1"/>
              <a:t>Радянського</a:t>
            </a:r>
            <a:r>
              <a:rPr lang="ru-RU" dirty="0"/>
              <a:t> Союзу.</a:t>
            </a:r>
          </a:p>
          <a:p>
            <a:r>
              <a:rPr lang="uk-UA" dirty="0"/>
              <a:t>Дехто продовжує виділяти так звані </a:t>
            </a:r>
            <a:r>
              <a:rPr lang="uk-UA" b="1" i="1" dirty="0"/>
              <a:t>нові індустріальні країни: </a:t>
            </a:r>
            <a:r>
              <a:rPr lang="uk-UA" dirty="0"/>
              <a:t>Сінгапур, Тайвань, Південна Корея, Малайзія, Мексика, Бразилія та ін. </a:t>
            </a:r>
            <a:r>
              <a:rPr lang="ru-RU" dirty="0" err="1"/>
              <a:t>Майже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вони в недалекому </a:t>
            </a:r>
            <a:r>
              <a:rPr lang="ru-RU" dirty="0" err="1"/>
              <a:t>минулому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слаборозвинутими</a:t>
            </a:r>
            <a:r>
              <a:rPr lang="ru-RU" dirty="0"/>
              <a:t> державами. </a:t>
            </a:r>
            <a:r>
              <a:rPr lang="ru-RU" dirty="0" err="1"/>
              <a:t>Нинішній</a:t>
            </a:r>
            <a:r>
              <a:rPr lang="ru-RU" dirty="0"/>
              <a:t> стан </a:t>
            </a:r>
            <a:r>
              <a:rPr lang="ru-RU" dirty="0" err="1"/>
              <a:t>їхньої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 </a:t>
            </a:r>
            <a:r>
              <a:rPr lang="ru-RU" dirty="0" err="1"/>
              <a:t>характеризується</a:t>
            </a:r>
            <a:r>
              <a:rPr lang="ru-RU" dirty="0"/>
              <a:t> </a:t>
            </a:r>
            <a:r>
              <a:rPr lang="ru-RU" dirty="0" err="1"/>
              <a:t>високими</a:t>
            </a:r>
            <a:r>
              <a:rPr lang="ru-RU" dirty="0"/>
              <a:t> темпами </a:t>
            </a:r>
            <a:r>
              <a:rPr lang="ru-RU" dirty="0" err="1"/>
              <a:t>індустріалізації</a:t>
            </a:r>
            <a:r>
              <a:rPr lang="ru-RU" dirty="0"/>
              <a:t>, активною </a:t>
            </a:r>
            <a:r>
              <a:rPr lang="ru-RU" dirty="0" err="1"/>
              <a:t>участю</a:t>
            </a:r>
            <a:r>
              <a:rPr lang="ru-RU" dirty="0"/>
              <a:t> в </a:t>
            </a:r>
            <a:r>
              <a:rPr lang="ru-RU" dirty="0" err="1"/>
              <a:t>міжнародному</a:t>
            </a:r>
            <a:r>
              <a:rPr lang="ru-RU" dirty="0"/>
              <a:t> </a:t>
            </a:r>
            <a:r>
              <a:rPr lang="ru-RU" dirty="0" err="1"/>
              <a:t>поділі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352338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417821F-A598-404F-A38F-EEFA04BB91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834887"/>
            <a:ext cx="9603275" cy="4631458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/>
              <a:t>Організація</a:t>
            </a:r>
            <a:r>
              <a:rPr lang="ru-RU" dirty="0"/>
              <a:t> </a:t>
            </a:r>
            <a:r>
              <a:rPr lang="ru-RU" dirty="0" err="1"/>
              <a:t>Об'єднаних</a:t>
            </a:r>
            <a:r>
              <a:rPr lang="ru-RU" dirty="0"/>
              <a:t> </a:t>
            </a:r>
            <a:r>
              <a:rPr lang="ru-RU" dirty="0" err="1"/>
              <a:t>Націй</a:t>
            </a:r>
            <a:r>
              <a:rPr lang="ru-RU" dirty="0"/>
              <a:t> </a:t>
            </a:r>
            <a:r>
              <a:rPr lang="ru-RU" dirty="0" err="1"/>
              <a:t>склала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список </a:t>
            </a:r>
            <a:r>
              <a:rPr lang="ru-RU" b="1" i="1" dirty="0" err="1"/>
              <a:t>найменш</a:t>
            </a:r>
            <a:r>
              <a:rPr lang="ru-RU" b="1" i="1" dirty="0"/>
              <a:t> </a:t>
            </a:r>
            <a:r>
              <a:rPr lang="ru-RU" b="1" i="1" dirty="0" err="1"/>
              <a:t>розвинутих</a:t>
            </a:r>
            <a:r>
              <a:rPr lang="ru-RU" b="1" i="1" dirty="0"/>
              <a:t> </a:t>
            </a:r>
            <a:r>
              <a:rPr lang="ru-RU" b="1" i="1" dirty="0" err="1"/>
              <a:t>країн</a:t>
            </a:r>
            <a:r>
              <a:rPr lang="ru-RU" b="1" i="1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насправді</a:t>
            </a:r>
            <a:r>
              <a:rPr lang="ru-RU" dirty="0"/>
              <a:t> </a:t>
            </a:r>
            <a:r>
              <a:rPr lang="ru-RU" dirty="0" err="1"/>
              <a:t>найбідніші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. </a:t>
            </a:r>
            <a:r>
              <a:rPr lang="ru-RU" dirty="0" err="1"/>
              <a:t>Деякі</a:t>
            </a:r>
            <a:r>
              <a:rPr lang="ru-RU" dirty="0"/>
              <a:t> з них не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безпосереднього</a:t>
            </a:r>
            <a:r>
              <a:rPr lang="ru-RU" dirty="0"/>
              <a:t> </a:t>
            </a:r>
            <a:r>
              <a:rPr lang="ru-RU" dirty="0" err="1"/>
              <a:t>виходу</a:t>
            </a:r>
            <a:r>
              <a:rPr lang="ru-RU" dirty="0"/>
              <a:t> до моря і </a:t>
            </a:r>
            <a:r>
              <a:rPr lang="ru-RU" dirty="0" err="1"/>
              <a:t>майже</a:t>
            </a:r>
            <a:r>
              <a:rPr lang="ru-RU" dirty="0"/>
              <a:t> не </a:t>
            </a:r>
            <a:r>
              <a:rPr lang="ru-RU" dirty="0" err="1"/>
              <a:t>пов'язані</a:t>
            </a:r>
            <a:r>
              <a:rPr lang="ru-RU" dirty="0"/>
              <a:t> </a:t>
            </a:r>
            <a:r>
              <a:rPr lang="uk-UA" dirty="0"/>
              <a:t>і</a:t>
            </a:r>
            <a:r>
              <a:rPr lang="ru-RU" dirty="0"/>
              <a:t>з </a:t>
            </a:r>
            <a:r>
              <a:rPr lang="ru-RU" dirty="0" err="1"/>
              <a:t>зовнішнім</a:t>
            </a:r>
            <a:r>
              <a:rPr lang="ru-RU" dirty="0"/>
              <a:t> </a:t>
            </a:r>
            <a:r>
              <a:rPr lang="ru-RU" dirty="0" err="1"/>
              <a:t>світом</a:t>
            </a:r>
            <a:r>
              <a:rPr lang="ru-RU" dirty="0"/>
              <a:t>. Система </a:t>
            </a:r>
            <a:r>
              <a:rPr lang="ru-RU" dirty="0" err="1"/>
              <a:t>освіти</a:t>
            </a:r>
            <a:r>
              <a:rPr lang="ru-RU" dirty="0"/>
              <a:t> та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 в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країнах</a:t>
            </a:r>
            <a:r>
              <a:rPr lang="ru-RU" dirty="0"/>
              <a:t> на </a:t>
            </a:r>
            <a:r>
              <a:rPr lang="ru-RU" dirty="0" err="1"/>
              <a:t>найнижчому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 в </a:t>
            </a:r>
            <a:r>
              <a:rPr lang="ru-RU" dirty="0" err="1"/>
              <a:t>світі</a:t>
            </a:r>
            <a:r>
              <a:rPr lang="ru-RU" dirty="0"/>
              <a:t>, </a:t>
            </a:r>
            <a:r>
              <a:rPr lang="ru-RU" dirty="0" err="1"/>
              <a:t>переважають</a:t>
            </a:r>
            <a:r>
              <a:rPr lang="ru-RU" dirty="0"/>
              <a:t> </a:t>
            </a:r>
            <a:r>
              <a:rPr lang="ru-RU" dirty="0" err="1"/>
              <a:t>доіндустріальні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. До таких держав належать </a:t>
            </a:r>
            <a:r>
              <a:rPr lang="ru-RU" dirty="0" err="1"/>
              <a:t>Афганістан</a:t>
            </a:r>
            <a:r>
              <a:rPr lang="ru-RU" dirty="0"/>
              <a:t>, </a:t>
            </a:r>
            <a:r>
              <a:rPr lang="ru-RU" dirty="0" err="1"/>
              <a:t>Нігер</a:t>
            </a:r>
            <a:r>
              <a:rPr lang="ru-RU" dirty="0"/>
              <a:t>, </a:t>
            </a:r>
            <a:r>
              <a:rPr lang="ru-RU" dirty="0" err="1"/>
              <a:t>Сомалі</a:t>
            </a:r>
            <a:r>
              <a:rPr lang="ru-RU" dirty="0"/>
              <a:t>, Чад, ЦАР та </a:t>
            </a:r>
            <a:r>
              <a:rPr lang="ru-RU" dirty="0" err="1"/>
              <a:t>ін</a:t>
            </a:r>
            <a:r>
              <a:rPr lang="ru-RU" dirty="0"/>
              <a:t>.</a:t>
            </a:r>
          </a:p>
          <a:p>
            <a:r>
              <a:rPr lang="ru-RU" dirty="0"/>
              <a:t>На </a:t>
            </a:r>
            <a:r>
              <a:rPr lang="ru-RU" dirty="0" err="1"/>
              <a:t>політичній</a:t>
            </a:r>
            <a:r>
              <a:rPr lang="ru-RU" dirty="0"/>
              <a:t> </a:t>
            </a:r>
            <a:r>
              <a:rPr lang="ru-RU" dirty="0" err="1"/>
              <a:t>карті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 є низка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багатих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. </a:t>
            </a:r>
            <a:r>
              <a:rPr lang="ru-RU" dirty="0" err="1"/>
              <a:t>Своєрідну</a:t>
            </a:r>
            <a:r>
              <a:rPr lang="ru-RU" dirty="0"/>
              <a:t> </a:t>
            </a:r>
            <a:r>
              <a:rPr lang="ru-RU" dirty="0" err="1"/>
              <a:t>групу</a:t>
            </a:r>
            <a:r>
              <a:rPr lang="ru-RU" dirty="0"/>
              <a:t> </a:t>
            </a:r>
            <a:r>
              <a:rPr lang="ru-RU" dirty="0" err="1"/>
              <a:t>серед</a:t>
            </a:r>
            <a:r>
              <a:rPr lang="ru-RU" dirty="0"/>
              <a:t> них </a:t>
            </a:r>
            <a:r>
              <a:rPr lang="ru-RU" dirty="0" err="1"/>
              <a:t>становлять</a:t>
            </a:r>
            <a:r>
              <a:rPr lang="ru-RU" dirty="0"/>
              <a:t> так </a:t>
            </a:r>
            <a:r>
              <a:rPr lang="ru-RU" dirty="0" err="1"/>
              <a:t>звані</a:t>
            </a:r>
            <a:r>
              <a:rPr lang="ru-RU" dirty="0"/>
              <a:t> </a:t>
            </a:r>
            <a:r>
              <a:rPr lang="ru-RU" dirty="0" err="1"/>
              <a:t>нафтоекспортні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. </a:t>
            </a:r>
            <a:r>
              <a:rPr lang="ru-RU" dirty="0" err="1"/>
              <a:t>Високий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 вони </a:t>
            </a:r>
            <a:r>
              <a:rPr lang="ru-RU" dirty="0" err="1"/>
              <a:t>забезпечили</a:t>
            </a:r>
            <a:r>
              <a:rPr lang="ru-RU" dirty="0"/>
              <a:t> нещадно </a:t>
            </a:r>
            <a:r>
              <a:rPr lang="ru-RU" dirty="0" err="1"/>
              <a:t>експлуатуючи</a:t>
            </a:r>
            <a:r>
              <a:rPr lang="ru-RU" dirty="0"/>
              <a:t> </a:t>
            </a:r>
            <a:r>
              <a:rPr lang="ru-RU" dirty="0" err="1"/>
              <a:t>багаті</a:t>
            </a:r>
            <a:r>
              <a:rPr lang="ru-RU" dirty="0"/>
              <a:t> на </a:t>
            </a:r>
            <a:r>
              <a:rPr lang="ru-RU" dirty="0" err="1"/>
              <a:t>нафту</a:t>
            </a:r>
            <a:r>
              <a:rPr lang="ru-RU" dirty="0"/>
              <a:t> </a:t>
            </a:r>
            <a:r>
              <a:rPr lang="ru-RU" dirty="0" err="1"/>
              <a:t>родовища</a:t>
            </a:r>
            <a:r>
              <a:rPr lang="ru-RU" dirty="0"/>
              <a:t>. До таких держав належать </a:t>
            </a:r>
            <a:r>
              <a:rPr lang="ru-RU" dirty="0" err="1"/>
              <a:t>Саудівська</a:t>
            </a:r>
            <a:r>
              <a:rPr lang="ru-RU" dirty="0"/>
              <a:t> </a:t>
            </a:r>
            <a:r>
              <a:rPr lang="ru-RU" dirty="0" err="1"/>
              <a:t>Аравія</a:t>
            </a:r>
            <a:r>
              <a:rPr lang="ru-RU" dirty="0"/>
              <a:t>, Катар, Кувейт, Бахрейн, ОАЕ та </a:t>
            </a:r>
            <a:r>
              <a:rPr lang="ru-RU" dirty="0" err="1"/>
              <a:t>деякі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невеликі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 </a:t>
            </a:r>
            <a:r>
              <a:rPr lang="ru-RU" dirty="0" err="1"/>
              <a:t>Середнього</a:t>
            </a:r>
            <a:r>
              <a:rPr lang="ru-RU" dirty="0"/>
              <a:t> Сходу. </a:t>
            </a:r>
            <a:r>
              <a:rPr lang="ru-RU" dirty="0" err="1"/>
              <a:t>Казково</a:t>
            </a:r>
            <a:r>
              <a:rPr lang="ru-RU" dirty="0"/>
              <a:t> </a:t>
            </a:r>
            <a:r>
              <a:rPr lang="ru-RU" dirty="0" err="1"/>
              <a:t>багатою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видобутку</a:t>
            </a:r>
            <a:r>
              <a:rPr lang="ru-RU" dirty="0"/>
              <a:t>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фосфатів</a:t>
            </a:r>
            <a:r>
              <a:rPr lang="ru-RU" dirty="0"/>
              <a:t> стала і </a:t>
            </a:r>
            <a:r>
              <a:rPr lang="ru-RU" dirty="0" err="1"/>
              <a:t>колишня</a:t>
            </a:r>
            <a:r>
              <a:rPr lang="ru-RU" dirty="0"/>
              <a:t> </a:t>
            </a:r>
            <a:r>
              <a:rPr lang="ru-RU" dirty="0" err="1"/>
              <a:t>злиденна</a:t>
            </a:r>
            <a:r>
              <a:rPr lang="ru-RU" dirty="0"/>
              <a:t> </a:t>
            </a:r>
            <a:r>
              <a:rPr lang="ru-RU" dirty="0" err="1"/>
              <a:t>країна</a:t>
            </a:r>
            <a:r>
              <a:rPr lang="ru-RU" dirty="0"/>
              <a:t> </a:t>
            </a:r>
            <a:r>
              <a:rPr lang="ru-RU" dirty="0" err="1"/>
              <a:t>Океанії</a:t>
            </a:r>
            <a:r>
              <a:rPr lang="ru-RU" dirty="0"/>
              <a:t> Науру. </a:t>
            </a:r>
            <a:r>
              <a:rPr lang="ru-RU" dirty="0" err="1"/>
              <a:t>Інші</a:t>
            </a:r>
            <a:r>
              <a:rPr lang="ru-RU" dirty="0"/>
              <a:t> в недалекому </a:t>
            </a:r>
            <a:r>
              <a:rPr lang="ru-RU" dirty="0" err="1"/>
              <a:t>минулому</a:t>
            </a:r>
            <a:r>
              <a:rPr lang="ru-RU" dirty="0"/>
              <a:t>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бідні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 стали </a:t>
            </a:r>
            <a:r>
              <a:rPr lang="ru-RU" dirty="0" err="1"/>
              <a:t>багатими</a:t>
            </a:r>
            <a:r>
              <a:rPr lang="ru-RU" dirty="0"/>
              <a:t> </a:t>
            </a:r>
            <a:r>
              <a:rPr lang="ru-RU" dirty="0" err="1"/>
              <a:t>завдяки</a:t>
            </a:r>
            <a:r>
              <a:rPr lang="ru-RU" dirty="0"/>
              <a:t> правильно </a:t>
            </a:r>
            <a:r>
              <a:rPr lang="ru-RU" dirty="0" err="1"/>
              <a:t>обраним</a:t>
            </a:r>
            <a:r>
              <a:rPr lang="ru-RU" dirty="0"/>
              <a:t> </a:t>
            </a:r>
            <a:r>
              <a:rPr lang="ru-RU" dirty="0" err="1"/>
              <a:t>спеціалізації</a:t>
            </a:r>
            <a:r>
              <a:rPr lang="ru-RU" dirty="0"/>
              <a:t> й </a:t>
            </a:r>
            <a:r>
              <a:rPr lang="ru-RU" dirty="0" err="1"/>
              <a:t>моделі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"</a:t>
            </a:r>
            <a:r>
              <a:rPr lang="ru-RU" dirty="0" err="1"/>
              <a:t>країни-готелі</a:t>
            </a:r>
            <a:r>
              <a:rPr lang="ru-RU" dirty="0"/>
              <a:t>",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експлуатують</a:t>
            </a:r>
            <a:r>
              <a:rPr lang="ru-RU" dirty="0"/>
              <a:t> </a:t>
            </a:r>
            <a:r>
              <a:rPr lang="ru-RU" dirty="0" err="1"/>
              <a:t>свій</a:t>
            </a:r>
            <a:r>
              <a:rPr lang="ru-RU" dirty="0"/>
              <a:t> </a:t>
            </a:r>
            <a:r>
              <a:rPr lang="ru-RU" dirty="0" err="1"/>
              <a:t>чудовий</a:t>
            </a:r>
            <a:r>
              <a:rPr lang="ru-RU" dirty="0"/>
              <a:t> </a:t>
            </a:r>
            <a:r>
              <a:rPr lang="ru-RU" dirty="0" err="1"/>
              <a:t>клімат</a:t>
            </a:r>
            <a:r>
              <a:rPr lang="ru-RU" dirty="0"/>
              <a:t> і </a:t>
            </a:r>
            <a:r>
              <a:rPr lang="ru-RU" dirty="0" err="1"/>
              <a:t>блакитне</a:t>
            </a:r>
            <a:r>
              <a:rPr lang="ru-RU" dirty="0"/>
              <a:t> море. </a:t>
            </a:r>
            <a:r>
              <a:rPr lang="ru-RU" dirty="0" err="1"/>
              <a:t>Деякі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 </a:t>
            </a:r>
            <a:r>
              <a:rPr lang="ru-RU" dirty="0" err="1"/>
              <a:t>обрали</a:t>
            </a:r>
            <a:r>
              <a:rPr lang="ru-RU" dirty="0"/>
              <a:t> для </a:t>
            </a:r>
            <a:r>
              <a:rPr lang="ru-RU" dirty="0" err="1"/>
              <a:t>збагачення</a:t>
            </a:r>
            <a:r>
              <a:rPr lang="ru-RU" dirty="0"/>
              <a:t> не </a:t>
            </a:r>
            <a:r>
              <a:rPr lang="ru-RU" dirty="0" err="1"/>
              <a:t>лише</a:t>
            </a:r>
            <a:r>
              <a:rPr lang="ru-RU" dirty="0"/>
              <a:t> туризм, а й </a:t>
            </a:r>
            <a:r>
              <a:rPr lang="ru-RU" dirty="0" err="1"/>
              <a:t>плантаційне</a:t>
            </a:r>
            <a:r>
              <a:rPr lang="ru-RU" dirty="0"/>
              <a:t> </a:t>
            </a:r>
            <a:r>
              <a:rPr lang="ru-RU" dirty="0" err="1"/>
              <a:t>господарство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надзвичайно</a:t>
            </a:r>
            <a:r>
              <a:rPr lang="ru-RU" dirty="0"/>
              <a:t> </a:t>
            </a:r>
            <a:r>
              <a:rPr lang="ru-RU" dirty="0" err="1"/>
              <a:t>сприятливе</a:t>
            </a:r>
            <a:r>
              <a:rPr lang="ru-RU" dirty="0"/>
              <a:t> </a:t>
            </a:r>
            <a:r>
              <a:rPr lang="ru-RU" dirty="0" err="1"/>
              <a:t>географічне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, стали </a:t>
            </a:r>
            <a:r>
              <a:rPr lang="ru-RU" dirty="0" err="1"/>
              <a:t>офшорними</a:t>
            </a:r>
            <a:r>
              <a:rPr lang="ru-RU" dirty="0"/>
              <a:t> зонами і "</a:t>
            </a:r>
            <a:r>
              <a:rPr lang="ru-RU" dirty="0" err="1"/>
              <a:t>країнами</a:t>
            </a:r>
            <a:r>
              <a:rPr lang="ru-RU" dirty="0"/>
              <a:t>-банками" (Ямайка, Барбадос, </a:t>
            </a:r>
            <a:r>
              <a:rPr lang="ru-RU" dirty="0" err="1"/>
              <a:t>Тринідад</a:t>
            </a:r>
            <a:r>
              <a:rPr lang="ru-RU" dirty="0"/>
              <a:t> і Тобаго та </a:t>
            </a:r>
            <a:r>
              <a:rPr lang="ru-RU" dirty="0" err="1"/>
              <a:t>ін</a:t>
            </a:r>
            <a:r>
              <a:rPr lang="ru-RU" dirty="0"/>
              <a:t>.).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4989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E081BD1-7757-4339-95EB-2D6C84786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887896"/>
            <a:ext cx="9603275" cy="4578449"/>
          </a:xfrm>
        </p:spPr>
        <p:txBody>
          <a:bodyPr>
            <a:normAutofit/>
          </a:bodyPr>
          <a:lstStyle/>
          <a:p>
            <a:r>
              <a:rPr lang="ru-RU" b="1" i="1" dirty="0" err="1"/>
              <a:t>Країна</a:t>
            </a:r>
            <a:r>
              <a:rPr lang="uk-UA" b="1" i="1" dirty="0"/>
              <a:t> – </a:t>
            </a:r>
            <a:r>
              <a:rPr lang="ru-RU" i="1" dirty="0" err="1"/>
              <a:t>це</a:t>
            </a:r>
            <a:r>
              <a:rPr lang="ru-RU" i="1" dirty="0"/>
              <a:t> </a:t>
            </a:r>
            <a:r>
              <a:rPr lang="ru-RU" i="1" dirty="0" err="1"/>
              <a:t>політичне</a:t>
            </a:r>
            <a:r>
              <a:rPr lang="ru-RU" i="1" dirty="0"/>
              <a:t>, </a:t>
            </a:r>
            <a:r>
              <a:rPr lang="ru-RU" i="1" dirty="0" err="1"/>
              <a:t>національне</a:t>
            </a:r>
            <a:r>
              <a:rPr lang="ru-RU" i="1" dirty="0"/>
              <a:t>, </a:t>
            </a:r>
            <a:r>
              <a:rPr lang="ru-RU" i="1" dirty="0" err="1"/>
              <a:t>соціальне</a:t>
            </a:r>
            <a:r>
              <a:rPr lang="ru-RU" i="1" dirty="0"/>
              <a:t>, </a:t>
            </a:r>
            <a:r>
              <a:rPr lang="ru-RU" i="1" dirty="0" err="1"/>
              <a:t>культурне</a:t>
            </a:r>
            <a:r>
              <a:rPr lang="ru-RU" i="1" dirty="0"/>
              <a:t>, </a:t>
            </a:r>
            <a:r>
              <a:rPr lang="ru-RU" i="1" dirty="0" err="1"/>
              <a:t>господарське</a:t>
            </a:r>
            <a:r>
              <a:rPr lang="ru-RU" i="1" dirty="0"/>
              <a:t> </a:t>
            </a:r>
            <a:r>
              <a:rPr lang="ru-RU" i="1" dirty="0" err="1"/>
              <a:t>співтовариство</a:t>
            </a:r>
            <a:r>
              <a:rPr lang="ru-RU" i="1" dirty="0"/>
              <a:t>, </a:t>
            </a:r>
            <a:r>
              <a:rPr lang="ru-RU" i="1" dirty="0" err="1"/>
              <a:t>організоване</a:t>
            </a:r>
            <a:r>
              <a:rPr lang="ru-RU" i="1" dirty="0"/>
              <a:t> державою на </a:t>
            </a:r>
            <a:r>
              <a:rPr lang="ru-RU" i="1" dirty="0" err="1"/>
              <a:t>певній</a:t>
            </a:r>
            <a:r>
              <a:rPr lang="ru-RU" i="1" dirty="0"/>
              <a:t> </a:t>
            </a:r>
            <a:r>
              <a:rPr lang="ru-RU" i="1" dirty="0" err="1"/>
              <a:t>території</a:t>
            </a:r>
            <a:r>
              <a:rPr lang="ru-RU" i="1" dirty="0"/>
              <a:t>. </a:t>
            </a:r>
            <a:r>
              <a:rPr lang="ru-RU" dirty="0"/>
              <a:t>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акцентується</a:t>
            </a:r>
            <a:r>
              <a:rPr lang="ru-RU" dirty="0"/>
              <a:t> на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просторовому</a:t>
            </a:r>
            <a:r>
              <a:rPr lang="ru-RU" dirty="0"/>
              <a:t> (</a:t>
            </a:r>
            <a:r>
              <a:rPr lang="ru-RU" dirty="0" err="1"/>
              <a:t>географічному</a:t>
            </a:r>
            <a:r>
              <a:rPr lang="ru-RU" dirty="0"/>
              <a:t>) </a:t>
            </a:r>
            <a:r>
              <a:rPr lang="ru-RU" dirty="0" err="1"/>
              <a:t>положенні</a:t>
            </a:r>
            <a:r>
              <a:rPr lang="ru-RU" dirty="0"/>
              <a:t> (</a:t>
            </a:r>
            <a:r>
              <a:rPr lang="ru-RU" dirty="0" err="1"/>
              <a:t>розміщенні</a:t>
            </a:r>
            <a:r>
              <a:rPr lang="ru-RU" dirty="0"/>
              <a:t>) у </a:t>
            </a:r>
            <a:r>
              <a:rPr lang="ru-RU" dirty="0" err="1"/>
              <a:t>світі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певному</a:t>
            </a:r>
            <a:r>
              <a:rPr lang="ru-RU" dirty="0"/>
              <a:t> </a:t>
            </a:r>
            <a:r>
              <a:rPr lang="ru-RU" dirty="0" err="1"/>
              <a:t>регіоні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материку, </a:t>
            </a:r>
            <a:r>
              <a:rPr lang="ru-RU" dirty="0" err="1"/>
              <a:t>наприклад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 </a:t>
            </a:r>
            <a:r>
              <a:rPr lang="ru-RU" dirty="0" err="1"/>
              <a:t>Південної</a:t>
            </a:r>
            <a:r>
              <a:rPr lang="ru-RU" dirty="0"/>
              <a:t> Америки, </a:t>
            </a:r>
            <a:r>
              <a:rPr lang="ru-RU" dirty="0" err="1"/>
              <a:t>країни</a:t>
            </a:r>
            <a:r>
              <a:rPr lang="ru-RU" dirty="0"/>
              <a:t> </a:t>
            </a:r>
            <a:r>
              <a:rPr lang="ru-RU" dirty="0" err="1"/>
              <a:t>Океанії</a:t>
            </a:r>
            <a:r>
              <a:rPr lang="ru-RU" dirty="0"/>
              <a:t>. </a:t>
            </a:r>
            <a:r>
              <a:rPr lang="ru-RU" dirty="0" err="1"/>
              <a:t>Хоча</a:t>
            </a:r>
            <a:r>
              <a:rPr lang="ru-RU" dirty="0"/>
              <a:t> </a:t>
            </a:r>
            <a:r>
              <a:rPr lang="ru-RU" dirty="0" err="1"/>
              <a:t>поняття</a:t>
            </a:r>
            <a:r>
              <a:rPr lang="ru-RU" dirty="0"/>
              <a:t> "</a:t>
            </a:r>
            <a:r>
              <a:rPr lang="ru-RU" dirty="0" err="1"/>
              <a:t>країна</a:t>
            </a:r>
            <a:r>
              <a:rPr lang="ru-RU" dirty="0"/>
              <a:t>" в </a:t>
            </a:r>
            <a:r>
              <a:rPr lang="ru-RU" dirty="0" err="1"/>
              <a:t>багатьох</a:t>
            </a:r>
            <a:r>
              <a:rPr lang="ru-RU" dirty="0"/>
              <a:t> </a:t>
            </a:r>
            <a:r>
              <a:rPr lang="ru-RU" dirty="0" err="1"/>
              <a:t>випадках</a:t>
            </a:r>
            <a:r>
              <a:rPr lang="ru-RU" dirty="0"/>
              <a:t> </a:t>
            </a:r>
            <a:r>
              <a:rPr lang="ru-RU" dirty="0" err="1"/>
              <a:t>вживається</a:t>
            </a:r>
            <a:r>
              <a:rPr lang="ru-RU" dirty="0"/>
              <a:t> як </a:t>
            </a:r>
            <a:r>
              <a:rPr lang="ru-RU" dirty="0" err="1"/>
              <a:t>синонім</a:t>
            </a:r>
            <a:r>
              <a:rPr lang="ru-RU" dirty="0"/>
              <a:t> </a:t>
            </a:r>
            <a:r>
              <a:rPr lang="ru-RU" dirty="0" err="1"/>
              <a:t>поняття</a:t>
            </a:r>
            <a:r>
              <a:rPr lang="ru-RU" dirty="0"/>
              <a:t> "держава", </a:t>
            </a:r>
            <a:r>
              <a:rPr lang="ru-RU" dirty="0" err="1"/>
              <a:t>проте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переважно</a:t>
            </a:r>
            <a:r>
              <a:rPr lang="ru-RU" dirty="0"/>
              <a:t> культурно-</a:t>
            </a:r>
            <a:r>
              <a:rPr lang="ru-RU" dirty="0" err="1"/>
              <a:t>історичний</a:t>
            </a:r>
            <a:r>
              <a:rPr lang="ru-RU" dirty="0"/>
              <a:t> та </a:t>
            </a:r>
            <a:r>
              <a:rPr lang="ru-RU" dirty="0" err="1"/>
              <a:t>соціально-економічний</a:t>
            </a:r>
            <a:r>
              <a:rPr lang="ru-RU" dirty="0"/>
              <a:t> </a:t>
            </a:r>
            <a:r>
              <a:rPr lang="ru-RU" dirty="0" err="1"/>
              <a:t>зміст</a:t>
            </a:r>
            <a:r>
              <a:rPr lang="ru-RU" dirty="0"/>
              <a:t> (</a:t>
            </a:r>
            <a:r>
              <a:rPr lang="ru-RU" dirty="0" err="1"/>
              <a:t>країни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розвиваються</a:t>
            </a:r>
            <a:r>
              <a:rPr lang="ru-RU" dirty="0"/>
              <a:t>, </a:t>
            </a:r>
            <a:r>
              <a:rPr lang="ru-RU" dirty="0" err="1"/>
              <a:t>країни</a:t>
            </a:r>
            <a:r>
              <a:rPr lang="ru-RU" dirty="0"/>
              <a:t> </a:t>
            </a:r>
            <a:r>
              <a:rPr lang="ru-RU" dirty="0" err="1"/>
              <a:t>третього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). </a:t>
            </a:r>
            <a:r>
              <a:rPr lang="ru-RU" dirty="0" err="1"/>
              <a:t>Адекватним</a:t>
            </a:r>
            <a:r>
              <a:rPr lang="ru-RU" dirty="0"/>
              <a:t> є </a:t>
            </a:r>
            <a:r>
              <a:rPr lang="ru-RU" dirty="0" err="1"/>
              <a:t>поняття</a:t>
            </a:r>
            <a:r>
              <a:rPr lang="ru-RU" dirty="0"/>
              <a:t> "</a:t>
            </a:r>
            <a:r>
              <a:rPr lang="ru-RU" dirty="0" err="1"/>
              <a:t>країна</a:t>
            </a:r>
            <a:r>
              <a:rPr lang="ru-RU" dirty="0"/>
              <a:t>" і при </a:t>
            </a:r>
            <a:r>
              <a:rPr lang="ru-RU" dirty="0" err="1"/>
              <a:t>характеристиці</a:t>
            </a:r>
            <a:r>
              <a:rPr lang="ru-RU" dirty="0"/>
              <a:t> </a:t>
            </a:r>
            <a:r>
              <a:rPr lang="ru-RU" dirty="0" err="1"/>
              <a:t>особливостей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,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побуту</a:t>
            </a:r>
            <a:r>
              <a:rPr lang="ru-RU" dirty="0"/>
              <a:t> і </a:t>
            </a:r>
            <a:r>
              <a:rPr lang="ru-RU" dirty="0" err="1"/>
              <a:t>звичаїв</a:t>
            </a:r>
            <a:r>
              <a:rPr lang="ru-RU" dirty="0"/>
              <a:t>, </a:t>
            </a:r>
            <a:r>
              <a:rPr lang="ru-RU" dirty="0" err="1"/>
              <a:t>специфічних</a:t>
            </a:r>
            <a:r>
              <a:rPr lang="ru-RU" dirty="0"/>
              <a:t> </a:t>
            </a:r>
            <a:r>
              <a:rPr lang="ru-RU" dirty="0" err="1"/>
              <a:t>ознак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 (</a:t>
            </a:r>
            <a:r>
              <a:rPr lang="ru-RU" dirty="0" err="1"/>
              <a:t>далекі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, </a:t>
            </a:r>
            <a:r>
              <a:rPr lang="ru-RU" dirty="0" err="1"/>
              <a:t>екзотичні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). </a:t>
            </a:r>
            <a:r>
              <a:rPr lang="ru-RU" dirty="0" err="1"/>
              <a:t>Натомість</a:t>
            </a:r>
            <a:r>
              <a:rPr lang="ru-RU" dirty="0"/>
              <a:t> для </a:t>
            </a:r>
            <a:r>
              <a:rPr lang="ru-RU" dirty="0" err="1"/>
              <a:t>поняття</a:t>
            </a:r>
            <a:r>
              <a:rPr lang="ru-RU" dirty="0"/>
              <a:t> "держава" </a:t>
            </a:r>
            <a:r>
              <a:rPr lang="ru-RU" dirty="0" err="1"/>
              <a:t>притаманний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політичний</a:t>
            </a:r>
            <a:r>
              <a:rPr lang="ru-RU" dirty="0"/>
              <a:t> </a:t>
            </a:r>
            <a:r>
              <a:rPr lang="ru-RU" dirty="0" err="1"/>
              <a:t>зміст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903829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BC6A88B-2D7B-4851-A665-C476C1AA9D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046922"/>
            <a:ext cx="9603275" cy="4419423"/>
          </a:xfrm>
        </p:spPr>
        <p:txBody>
          <a:bodyPr>
            <a:normAutofit fontScale="70000" lnSpcReduction="20000"/>
          </a:bodyPr>
          <a:lstStyle/>
          <a:p>
            <a:r>
              <a:rPr lang="uk-UA" u="sng" dirty="0"/>
              <a:t>В. Ф. Семенов (2010).</a:t>
            </a:r>
            <a:r>
              <a:rPr lang="uk-UA" dirty="0"/>
              <a:t> Загальновизнаним показником для визначення рівня економічного розвитку країни є валовий внутрішній продукт (ВВП). За цим критерієм виділяють 5 типів країн:</a:t>
            </a:r>
            <a:endParaRPr lang="ru-RU" dirty="0"/>
          </a:p>
          <a:p>
            <a:r>
              <a:rPr lang="uk-UA" dirty="0"/>
              <a:t>1. Економічно високорозвинені країни із ВВП понад 30 тис. доларів на душу населення (США, Японія, Швейцарія, Норвегія, Данія, Сінгапур, Малайзія).</a:t>
            </a:r>
            <a:endParaRPr lang="ru-RU" dirty="0"/>
          </a:p>
          <a:p>
            <a:r>
              <a:rPr lang="uk-UA" dirty="0"/>
              <a:t>2. Країни із середнім рівнем розвитку (10–30 тис. доларів США на душу населення) – Канада, ФРН, Франція, Великобританія, Ісландія, Італія, Греція, Нідерланди, Бельгія, Швеція, Австрія, Ліхтенштейн, Люксембург, Монако, Португалія, Іспанія, Фінляндія, Республіка Корея, Австралія, Нова Зеландія.</a:t>
            </a:r>
            <a:endParaRPr lang="ru-RU" dirty="0"/>
          </a:p>
          <a:p>
            <a:r>
              <a:rPr lang="uk-UA" dirty="0"/>
              <a:t>3. Країни з ВВП від 3 до 10 тис. доларів США на душу населення – Саудівська Аравія, Іран, Туреччина, Ізраїль, ПАР, Польща, Чехія, Словаччина, Угорщина, Словенія, Хорватія, Індонезія, Мексика, Бразилія, Венесуела, Чилі, Аргентина.</a:t>
            </a:r>
            <a:endParaRPr lang="ru-RU" dirty="0"/>
          </a:p>
          <a:p>
            <a:r>
              <a:rPr lang="uk-UA" dirty="0"/>
              <a:t>4. Країни з ВВП від 1 до 3 тис. доларів США на душу населення – Росія, Білорусь, Україна, Естонія, Латвія, Боснія і Герцеговина, Сербія, Чорногорія, Македонія, Румунія, Болгарія, Казахстан, Єгипет, Лівія, Алжир, Марокко, Куба, Перу, </a:t>
            </a:r>
            <a:r>
              <a:rPr lang="uk-UA" dirty="0" err="1"/>
              <a:t>Сурінам</a:t>
            </a:r>
            <a:r>
              <a:rPr lang="uk-UA" dirty="0"/>
              <a:t>, Колумбія, Еквадор, Болівія, Парагвай, Лаос.</a:t>
            </a:r>
            <a:endParaRPr lang="ru-RU" dirty="0"/>
          </a:p>
          <a:p>
            <a:r>
              <a:rPr lang="uk-UA" dirty="0"/>
              <a:t>5. Країни із ВВП менш ніж 1 тис. доларів на душу населення – Китай, Монголія, Північна Корея, В’єтнам, Індія, Афганістан, Пакистан, Таїланд, Камбоджа, країни Центральної Африки, Гайана, Гватемала, Сальвадор, Албанія, Ірак, Ємен, Мадагаскар.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109278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1F94988-0B79-4DA7-8868-ED36F11BE4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742122"/>
            <a:ext cx="9603275" cy="4724223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Структуру </a:t>
            </a:r>
            <a:r>
              <a:rPr lang="ru-RU" dirty="0" err="1"/>
              <a:t>господарства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 </a:t>
            </a:r>
            <a:r>
              <a:rPr lang="ru-RU" dirty="0" err="1"/>
              <a:t>визначають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за </a:t>
            </a:r>
            <a:r>
              <a:rPr lang="ru-RU" dirty="0" err="1"/>
              <a:t>галузевою</a:t>
            </a:r>
            <a:r>
              <a:rPr lang="ru-RU" dirty="0"/>
              <a:t> структурою </a:t>
            </a:r>
            <a:r>
              <a:rPr lang="ru-RU" dirty="0" err="1"/>
              <a:t>зайнятості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за </a:t>
            </a:r>
            <a:r>
              <a:rPr lang="ru-RU" dirty="0" err="1"/>
              <a:t>галузевою</a:t>
            </a:r>
            <a:r>
              <a:rPr lang="ru-RU" dirty="0"/>
              <a:t> структурою ВВП. </a:t>
            </a:r>
            <a:r>
              <a:rPr lang="ru-RU" dirty="0" err="1"/>
              <a:t>Згідно</a:t>
            </a:r>
            <a:r>
              <a:rPr lang="ru-RU" dirty="0"/>
              <a:t> з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виділяють</a:t>
            </a:r>
            <a:r>
              <a:rPr lang="ru-RU" dirty="0"/>
              <a:t>: </a:t>
            </a:r>
            <a:r>
              <a:rPr lang="ru-RU" dirty="0" err="1"/>
              <a:t>аграрні</a:t>
            </a:r>
            <a:r>
              <a:rPr lang="ru-RU" dirty="0"/>
              <a:t>, </a:t>
            </a:r>
            <a:r>
              <a:rPr lang="ru-RU" dirty="0" err="1"/>
              <a:t>індустріальні</a:t>
            </a:r>
            <a:r>
              <a:rPr lang="ru-RU" dirty="0"/>
              <a:t>, </a:t>
            </a:r>
            <a:r>
              <a:rPr lang="ru-RU" dirty="0" err="1"/>
              <a:t>постіндустріальні</a:t>
            </a:r>
            <a:r>
              <a:rPr lang="ru-RU" dirty="0"/>
              <a:t>, аграрно-</a:t>
            </a:r>
            <a:r>
              <a:rPr lang="ru-RU" dirty="0" err="1"/>
              <a:t>індустріальні</a:t>
            </a:r>
            <a:r>
              <a:rPr lang="ru-RU" dirty="0"/>
              <a:t> (</a:t>
            </a:r>
            <a:r>
              <a:rPr lang="ru-RU" dirty="0" err="1"/>
              <a:t>індустріально-аграрні</a:t>
            </a:r>
            <a:r>
              <a:rPr lang="ru-RU" dirty="0"/>
              <a:t>) </a:t>
            </a:r>
            <a:r>
              <a:rPr lang="ru-RU" dirty="0" err="1"/>
              <a:t>країни</a:t>
            </a:r>
            <a:r>
              <a:rPr lang="ru-RU" dirty="0"/>
              <a:t>.</a:t>
            </a:r>
          </a:p>
          <a:p>
            <a:r>
              <a:rPr lang="uk-UA" dirty="0"/>
              <a:t>У ХХІ ст. головними критеріями класифікації країн світу є рівень економічного розвитку, якість життя населення, а найбільш прийнятною класифікаційною ознакою є індекс людського розвитку (ІЛР), який застосовується в щорічних доповідях ПРООН. </a:t>
            </a:r>
            <a:endParaRPr lang="ru-RU" dirty="0"/>
          </a:p>
          <a:p>
            <a:r>
              <a:rPr lang="ru-RU" i="1" dirty="0" err="1"/>
              <a:t>Індекс</a:t>
            </a:r>
            <a:r>
              <a:rPr lang="ru-RU" i="1" dirty="0"/>
              <a:t> </a:t>
            </a:r>
            <a:r>
              <a:rPr lang="ru-RU" i="1" dirty="0" err="1"/>
              <a:t>людського</a:t>
            </a:r>
            <a:r>
              <a:rPr lang="ru-RU" i="1" dirty="0"/>
              <a:t> </a:t>
            </a:r>
            <a:r>
              <a:rPr lang="ru-RU" i="1" dirty="0" err="1"/>
              <a:t>розвитку</a:t>
            </a:r>
            <a:r>
              <a:rPr lang="ru-RU" i="1" dirty="0"/>
              <a:t> (ІЛР)</a:t>
            </a:r>
            <a:r>
              <a:rPr lang="ru-RU" dirty="0"/>
              <a:t> (до 2013 р</a:t>
            </a:r>
            <a:r>
              <a:rPr lang="uk-UA" dirty="0"/>
              <a:t>.</a:t>
            </a:r>
            <a:r>
              <a:rPr lang="ru-RU" dirty="0"/>
              <a:t> «</a:t>
            </a:r>
            <a:r>
              <a:rPr lang="ru-RU" dirty="0" err="1"/>
              <a:t>Індекс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людського</a:t>
            </a:r>
            <a:r>
              <a:rPr lang="ru-RU" dirty="0"/>
              <a:t> </a:t>
            </a:r>
            <a:r>
              <a:rPr lang="ru-RU" dirty="0" err="1"/>
              <a:t>потенціалу</a:t>
            </a:r>
            <a:r>
              <a:rPr lang="ru-RU" dirty="0"/>
              <a:t>» (ІРЛП), </a:t>
            </a:r>
            <a:r>
              <a:rPr lang="ru-RU" dirty="0">
                <a:hlinkClick r:id="rId2" tooltip="Англійська мов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англ.</a:t>
            </a:r>
            <a:r>
              <a:rPr lang="ru-RU" dirty="0"/>
              <a:t> </a:t>
            </a:r>
            <a:r>
              <a:rPr lang="ru-RU" dirty="0" err="1"/>
              <a:t>Human</a:t>
            </a:r>
            <a:r>
              <a:rPr lang="ru-RU" dirty="0"/>
              <a:t> </a:t>
            </a:r>
            <a:r>
              <a:rPr lang="ru-RU" dirty="0" err="1"/>
              <a:t>Development</a:t>
            </a:r>
            <a:r>
              <a:rPr lang="ru-RU" dirty="0"/>
              <a:t> </a:t>
            </a:r>
            <a:r>
              <a:rPr lang="ru-RU" dirty="0" err="1"/>
              <a:t>Index</a:t>
            </a:r>
            <a:r>
              <a:rPr lang="ru-RU" dirty="0"/>
              <a:t>, HDI))</a:t>
            </a:r>
            <a:r>
              <a:rPr lang="uk-UA" dirty="0"/>
              <a:t> – </a:t>
            </a:r>
            <a:r>
              <a:rPr lang="ru-RU" dirty="0" err="1"/>
              <a:t>інтегральний</a:t>
            </a:r>
            <a:r>
              <a:rPr lang="ru-RU" dirty="0"/>
              <a:t> </a:t>
            </a:r>
            <a:r>
              <a:rPr lang="ru-RU" dirty="0" err="1">
                <a:hlinkClick r:id="rId3" tooltip="Показник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показник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розраховується</a:t>
            </a:r>
            <a:r>
              <a:rPr lang="ru-RU" dirty="0"/>
              <a:t> </a:t>
            </a:r>
            <a:r>
              <a:rPr lang="ru-RU" dirty="0" err="1"/>
              <a:t>щорічно</a:t>
            </a:r>
            <a:r>
              <a:rPr lang="ru-RU" dirty="0"/>
              <a:t> для </a:t>
            </a:r>
            <a:r>
              <a:rPr lang="ru-RU" dirty="0" err="1"/>
              <a:t>міждержавного</a:t>
            </a:r>
            <a:r>
              <a:rPr lang="ru-RU" dirty="0"/>
              <a:t> </a:t>
            </a:r>
            <a:r>
              <a:rPr lang="ru-RU" dirty="0" err="1"/>
              <a:t>порівняння</a:t>
            </a:r>
            <a:r>
              <a:rPr lang="ru-RU" dirty="0"/>
              <a:t> і </a:t>
            </a:r>
            <a:r>
              <a:rPr lang="ru-RU" dirty="0" err="1"/>
              <a:t>вимірювання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, </a:t>
            </a:r>
            <a:r>
              <a:rPr lang="ru-RU" dirty="0" err="1">
                <a:hlinkClick r:id="rId4" tooltip="Грамотність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грамотності</a:t>
            </a:r>
            <a:r>
              <a:rPr lang="ru-RU" dirty="0"/>
              <a:t>, </a:t>
            </a:r>
            <a:r>
              <a:rPr lang="ru-RU" dirty="0" err="1"/>
              <a:t>освіченості</a:t>
            </a:r>
            <a:r>
              <a:rPr lang="ru-RU" dirty="0"/>
              <a:t> і </a:t>
            </a:r>
            <a:r>
              <a:rPr lang="ru-RU" dirty="0" err="1">
                <a:hlinkClick r:id="rId5" tooltip="Довголітт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довголіття</a:t>
            </a:r>
            <a:r>
              <a:rPr lang="ru-RU" dirty="0"/>
              <a:t>, як </a:t>
            </a:r>
            <a:r>
              <a:rPr lang="ru-RU" dirty="0" err="1"/>
              <a:t>основних</a:t>
            </a:r>
            <a:r>
              <a:rPr lang="ru-RU" dirty="0"/>
              <a:t> характеристик </a:t>
            </a:r>
            <a:r>
              <a:rPr lang="ru-RU" dirty="0" err="1"/>
              <a:t>людського</a:t>
            </a:r>
            <a:r>
              <a:rPr lang="ru-RU" dirty="0"/>
              <a:t> </a:t>
            </a:r>
            <a:r>
              <a:rPr lang="ru-RU" dirty="0" err="1">
                <a:hlinkClick r:id="rId6" tooltip="Потенціал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потенціалу</a:t>
            </a:r>
            <a:r>
              <a:rPr lang="ru-RU" dirty="0"/>
              <a:t> </a:t>
            </a:r>
            <a:r>
              <a:rPr lang="ru-RU" dirty="0" err="1"/>
              <a:t>досліджуваної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. </a:t>
            </a:r>
            <a:r>
              <a:rPr lang="ru-RU" dirty="0" err="1"/>
              <a:t>Він</a:t>
            </a:r>
            <a:r>
              <a:rPr lang="ru-RU" dirty="0"/>
              <a:t> є </a:t>
            </a:r>
            <a:r>
              <a:rPr lang="ru-RU" dirty="0" err="1"/>
              <a:t>стандартним</a:t>
            </a:r>
            <a:r>
              <a:rPr lang="ru-RU" dirty="0"/>
              <a:t> </a:t>
            </a:r>
            <a:r>
              <a:rPr lang="ru-RU" dirty="0" err="1"/>
              <a:t>інструментом</a:t>
            </a:r>
            <a:r>
              <a:rPr lang="ru-RU" dirty="0"/>
              <a:t> при </a:t>
            </a:r>
            <a:r>
              <a:rPr lang="ru-RU" dirty="0" err="1"/>
              <a:t>загальному</a:t>
            </a:r>
            <a:r>
              <a:rPr lang="ru-RU" dirty="0"/>
              <a:t> </a:t>
            </a:r>
            <a:r>
              <a:rPr lang="ru-RU" dirty="0" err="1"/>
              <a:t>порівнянні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і </a:t>
            </a:r>
            <a:r>
              <a:rPr lang="ru-RU" dirty="0" err="1"/>
              <a:t>регіонів</a:t>
            </a:r>
            <a:r>
              <a:rPr lang="ru-RU" dirty="0"/>
              <a:t>. </a:t>
            </a:r>
            <a:r>
              <a:rPr lang="ru-RU" dirty="0" err="1"/>
              <a:t>Індекс</a:t>
            </a:r>
            <a:r>
              <a:rPr lang="ru-RU" dirty="0"/>
              <a:t> </a:t>
            </a:r>
            <a:r>
              <a:rPr lang="ru-RU" dirty="0" err="1"/>
              <a:t>публікується</a:t>
            </a:r>
            <a:r>
              <a:rPr lang="ru-RU" dirty="0"/>
              <a:t> в рамках </a:t>
            </a:r>
            <a:r>
              <a:rPr lang="ru-RU" dirty="0" err="1"/>
              <a:t>програми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>
                <a:hlinkClick r:id="rId7" tooltip="ОО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ООН</a:t>
            </a:r>
            <a:r>
              <a:rPr lang="ru-RU" dirty="0"/>
              <a:t> в </a:t>
            </a:r>
            <a:r>
              <a:rPr lang="ru-RU" dirty="0" err="1"/>
              <a:t>звітах</a:t>
            </a:r>
            <a:r>
              <a:rPr lang="ru-RU" dirty="0"/>
              <a:t> про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людського</a:t>
            </a:r>
            <a:r>
              <a:rPr lang="ru-RU" dirty="0"/>
              <a:t> </a:t>
            </a:r>
            <a:r>
              <a:rPr lang="ru-RU" dirty="0" err="1"/>
              <a:t>потенціалу</a:t>
            </a:r>
            <a:r>
              <a:rPr lang="ru-RU" dirty="0"/>
              <a:t> і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розроблений</a:t>
            </a:r>
            <a:r>
              <a:rPr lang="ru-RU" dirty="0"/>
              <a:t> в 1990 р</a:t>
            </a:r>
            <a:r>
              <a:rPr lang="uk-UA" dirty="0"/>
              <a:t>.</a:t>
            </a:r>
            <a:r>
              <a:rPr lang="ru-RU" dirty="0"/>
              <a:t> </a:t>
            </a:r>
            <a:r>
              <a:rPr lang="ru-RU" dirty="0" err="1"/>
              <a:t>групою</a:t>
            </a:r>
            <a:r>
              <a:rPr lang="ru-RU" dirty="0"/>
              <a:t> </a:t>
            </a:r>
            <a:r>
              <a:rPr lang="ru-RU" dirty="0" err="1"/>
              <a:t>економістів</a:t>
            </a:r>
            <a:r>
              <a:rPr lang="ru-RU" dirty="0"/>
              <a:t> на </a:t>
            </a:r>
            <a:r>
              <a:rPr lang="ru-RU" dirty="0" err="1"/>
              <a:t>чолі</a:t>
            </a:r>
            <a:r>
              <a:rPr lang="ru-RU" dirty="0"/>
              <a:t> з пакистанцем </a:t>
            </a:r>
            <a:r>
              <a:rPr lang="ru-RU" dirty="0" err="1">
                <a:hlinkClick r:id="rId8" tooltip="Махбуб-уль-Хак (ще не написана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Махбубом-уль-Хаком</a:t>
            </a:r>
            <a:r>
              <a:rPr lang="ru-RU" dirty="0"/>
              <a:t>. </a:t>
            </a:r>
            <a:r>
              <a:rPr lang="ru-RU" dirty="0" err="1"/>
              <a:t>Однак</a:t>
            </a:r>
            <a:r>
              <a:rPr lang="ru-RU" dirty="0"/>
              <a:t> концептуальна структура </a:t>
            </a:r>
            <a:r>
              <a:rPr lang="ru-RU" dirty="0" err="1"/>
              <a:t>індексу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створена </a:t>
            </a:r>
            <a:r>
              <a:rPr lang="ru-RU" dirty="0" err="1"/>
              <a:t>завдяки</a:t>
            </a:r>
            <a:r>
              <a:rPr lang="ru-RU" dirty="0"/>
              <a:t> </a:t>
            </a:r>
            <a:r>
              <a:rPr lang="ru-RU" dirty="0" err="1"/>
              <a:t>роботі</a:t>
            </a:r>
            <a:r>
              <a:rPr lang="ru-RU" dirty="0"/>
              <a:t> </a:t>
            </a:r>
            <a:r>
              <a:rPr lang="ru-RU" dirty="0" err="1"/>
              <a:t>Амарт'я</a:t>
            </a:r>
            <a:r>
              <a:rPr lang="ru-RU" dirty="0"/>
              <a:t> Сена. </a:t>
            </a:r>
            <a:r>
              <a:rPr lang="ru-RU" dirty="0" err="1"/>
              <a:t>Індекс</a:t>
            </a:r>
            <a:r>
              <a:rPr lang="ru-RU" dirty="0"/>
              <a:t> </a:t>
            </a:r>
            <a:r>
              <a:rPr lang="ru-RU" dirty="0" err="1"/>
              <a:t>публікується</a:t>
            </a:r>
            <a:r>
              <a:rPr lang="ru-RU" dirty="0"/>
              <a:t> </a:t>
            </a:r>
            <a:r>
              <a:rPr lang="ru-RU" dirty="0">
                <a:hlinkClick r:id="rId7" tooltip="ОО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ООН</a:t>
            </a:r>
            <a:r>
              <a:rPr lang="ru-RU" dirty="0"/>
              <a:t> в </a:t>
            </a:r>
            <a:r>
              <a:rPr lang="ru-RU" dirty="0" err="1"/>
              <a:t>щорічному</a:t>
            </a:r>
            <a:r>
              <a:rPr lang="ru-RU" dirty="0"/>
              <a:t> </a:t>
            </a:r>
            <a:r>
              <a:rPr lang="ru-RU" dirty="0" err="1"/>
              <a:t>звіті</a:t>
            </a:r>
            <a:r>
              <a:rPr lang="ru-RU" dirty="0"/>
              <a:t> про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людського</a:t>
            </a:r>
            <a:r>
              <a:rPr lang="ru-RU" dirty="0"/>
              <a:t> </a:t>
            </a:r>
            <a:r>
              <a:rPr lang="ru-RU" dirty="0" err="1"/>
              <a:t>потенціалу</a:t>
            </a:r>
            <a:r>
              <a:rPr lang="ru-RU" dirty="0"/>
              <a:t> з 1990 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825427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06C056D-9D35-434A-B2BC-73DA966AB5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781878"/>
            <a:ext cx="9603275" cy="4684467"/>
          </a:xfrm>
        </p:spPr>
        <p:txBody>
          <a:bodyPr>
            <a:normAutofit fontScale="55000" lnSpcReduction="20000"/>
          </a:bodyPr>
          <a:lstStyle/>
          <a:p>
            <a:r>
              <a:rPr lang="ru-RU" dirty="0"/>
              <a:t>В </a:t>
            </a:r>
            <a:r>
              <a:rPr lang="ru-RU" dirty="0" err="1"/>
              <a:t>деяких</a:t>
            </a:r>
            <a:r>
              <a:rPr lang="ru-RU" dirty="0"/>
              <a:t> перекладах </a:t>
            </a:r>
            <a:r>
              <a:rPr lang="ru-RU" dirty="0" err="1"/>
              <a:t>оригінального</a:t>
            </a:r>
            <a:r>
              <a:rPr lang="ru-RU" dirty="0"/>
              <a:t> </a:t>
            </a:r>
            <a:r>
              <a:rPr lang="ru-RU" dirty="0" err="1"/>
              <a:t>терміна</a:t>
            </a:r>
            <a:r>
              <a:rPr lang="ru-RU" dirty="0"/>
              <a:t> </a:t>
            </a:r>
            <a:r>
              <a:rPr lang="ru-RU" dirty="0" err="1"/>
              <a:t>Human</a:t>
            </a:r>
            <a:r>
              <a:rPr lang="ru-RU" dirty="0"/>
              <a:t> </a:t>
            </a:r>
            <a:r>
              <a:rPr lang="ru-RU" dirty="0" err="1"/>
              <a:t>Development</a:t>
            </a:r>
            <a:r>
              <a:rPr lang="ru-RU" dirty="0"/>
              <a:t> </a:t>
            </a:r>
            <a:r>
              <a:rPr lang="ru-RU" dirty="0" err="1"/>
              <a:t>Index</a:t>
            </a:r>
            <a:r>
              <a:rPr lang="ru-RU" dirty="0"/>
              <a:t> (HDI)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називають</a:t>
            </a:r>
            <a:r>
              <a:rPr lang="ru-RU" dirty="0"/>
              <a:t> </a:t>
            </a:r>
            <a:r>
              <a:rPr lang="ru-RU" dirty="0" err="1"/>
              <a:t>Індекс</a:t>
            </a:r>
            <a:r>
              <a:rPr lang="ru-RU" dirty="0"/>
              <a:t> </a:t>
            </a:r>
            <a:r>
              <a:rPr lang="ru-RU" dirty="0" err="1"/>
              <a:t>гуманітарного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(ІГР).</a:t>
            </a:r>
          </a:p>
          <a:p>
            <a:r>
              <a:rPr lang="ru-RU" dirty="0"/>
              <a:t>При </a:t>
            </a:r>
            <a:r>
              <a:rPr lang="ru-RU" dirty="0" err="1"/>
              <a:t>підрахунку</a:t>
            </a:r>
            <a:r>
              <a:rPr lang="ru-RU" dirty="0"/>
              <a:t> ІЛР </a:t>
            </a:r>
            <a:r>
              <a:rPr lang="ru-RU" dirty="0" err="1"/>
              <a:t>враховуються</a:t>
            </a:r>
            <a:r>
              <a:rPr lang="ru-RU" dirty="0"/>
              <a:t> 3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:</a:t>
            </a:r>
          </a:p>
          <a:p>
            <a:pPr lvl="0"/>
            <a:r>
              <a:rPr lang="ru-RU" dirty="0" err="1"/>
              <a:t>Очікувана</a:t>
            </a:r>
            <a:r>
              <a:rPr lang="ru-RU" dirty="0"/>
              <a:t> </a:t>
            </a:r>
            <a:r>
              <a:rPr lang="ru-RU" dirty="0" err="1"/>
              <a:t>тривалість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uk-UA" dirty="0"/>
              <a:t>– </a:t>
            </a:r>
            <a:r>
              <a:rPr lang="ru-RU" dirty="0" err="1"/>
              <a:t>оцінює</a:t>
            </a:r>
            <a:r>
              <a:rPr lang="ru-RU" dirty="0"/>
              <a:t> </a:t>
            </a:r>
            <a:r>
              <a:rPr lang="ru-RU" dirty="0" err="1">
                <a:hlinkClick r:id="rId2" tooltip="Довголітт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довголіття</a:t>
            </a:r>
            <a:r>
              <a:rPr lang="ru-RU" dirty="0"/>
              <a:t>.</a:t>
            </a:r>
          </a:p>
          <a:p>
            <a:pPr lvl="0"/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грамотності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 (</a:t>
            </a:r>
            <a:r>
              <a:rPr lang="ru-RU" dirty="0" err="1"/>
              <a:t>середня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, </a:t>
            </a:r>
            <a:r>
              <a:rPr lang="ru-RU" dirty="0" err="1"/>
              <a:t>витрачених</a:t>
            </a:r>
            <a:r>
              <a:rPr lang="ru-RU" dirty="0"/>
              <a:t> на </a:t>
            </a:r>
            <a:r>
              <a:rPr lang="ru-RU" dirty="0" err="1"/>
              <a:t>навчання</a:t>
            </a:r>
            <a:r>
              <a:rPr lang="ru-RU" dirty="0"/>
              <a:t>) та </a:t>
            </a:r>
            <a:r>
              <a:rPr lang="ru-RU" dirty="0" err="1"/>
              <a:t>очікувана</a:t>
            </a:r>
            <a:r>
              <a:rPr lang="ru-RU" dirty="0"/>
              <a:t> </a:t>
            </a:r>
            <a:r>
              <a:rPr lang="ru-RU" dirty="0" err="1"/>
              <a:t>тривалість</a:t>
            </a:r>
            <a:r>
              <a:rPr lang="ru-RU" dirty="0"/>
              <a:t> </a:t>
            </a:r>
            <a:r>
              <a:rPr lang="ru-RU" dirty="0" err="1"/>
              <a:t>навчання</a:t>
            </a:r>
            <a:r>
              <a:rPr lang="ru-RU" dirty="0"/>
              <a:t>.</a:t>
            </a:r>
          </a:p>
          <a:p>
            <a:pPr lvl="0"/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, </a:t>
            </a:r>
            <a:r>
              <a:rPr lang="ru-RU" dirty="0" err="1"/>
              <a:t>оцінений</a:t>
            </a:r>
            <a:r>
              <a:rPr lang="ru-RU" dirty="0"/>
              <a:t> через </a:t>
            </a:r>
            <a:r>
              <a:rPr lang="ru-RU" dirty="0">
                <a:hlinkClick r:id="rId3" tooltip="Валовий національний дохід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ВНД</a:t>
            </a:r>
            <a:r>
              <a:rPr lang="ru-RU" dirty="0"/>
              <a:t> на душу </a:t>
            </a:r>
            <a:r>
              <a:rPr lang="ru-RU" dirty="0" err="1"/>
              <a:t>населення</a:t>
            </a:r>
            <a:r>
              <a:rPr lang="ru-RU" dirty="0"/>
              <a:t> за </a:t>
            </a:r>
            <a:r>
              <a:rPr lang="ru-RU" dirty="0">
                <a:hlinkClick r:id="rId4" tooltip="Паритет купівельної спроможності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паритетом </a:t>
            </a:r>
            <a:r>
              <a:rPr lang="ru-RU" dirty="0" err="1">
                <a:hlinkClick r:id="rId4" tooltip="Паритет купівельної спроможності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купівельної</a:t>
            </a:r>
            <a:r>
              <a:rPr lang="ru-RU" dirty="0">
                <a:hlinkClick r:id="rId4" tooltip="Паритет купівельної спроможності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dirty="0" err="1">
                <a:hlinkClick r:id="rId4" tooltip="Паритет купівельної спроможності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спроможності</a:t>
            </a:r>
            <a:r>
              <a:rPr lang="ru-RU" dirty="0"/>
              <a:t> (ПКС) в </a:t>
            </a:r>
            <a:r>
              <a:rPr lang="ru-RU" dirty="0" err="1"/>
              <a:t>доларах</a:t>
            </a:r>
            <a:r>
              <a:rPr lang="ru-RU" dirty="0"/>
              <a:t> США. </a:t>
            </a:r>
          </a:p>
          <a:p>
            <a:r>
              <a:rPr lang="ru-RU" dirty="0" err="1"/>
              <a:t>Розроблена</a:t>
            </a:r>
            <a:r>
              <a:rPr lang="ru-RU" dirty="0"/>
              <a:t> і </a:t>
            </a:r>
            <a:r>
              <a:rPr lang="ru-RU" dirty="0" err="1"/>
              <a:t>науково</a:t>
            </a:r>
            <a:r>
              <a:rPr lang="ru-RU" dirty="0"/>
              <a:t> </a:t>
            </a:r>
            <a:r>
              <a:rPr lang="ru-RU" dirty="0" err="1"/>
              <a:t>обґрунтована</a:t>
            </a:r>
            <a:r>
              <a:rPr lang="ru-RU" dirty="0"/>
              <a:t> </a:t>
            </a:r>
            <a:r>
              <a:rPr lang="ru-RU" dirty="0" err="1"/>
              <a:t>узагальнена</a:t>
            </a:r>
            <a:r>
              <a:rPr lang="ru-RU" dirty="0"/>
              <a:t> система </a:t>
            </a:r>
            <a:r>
              <a:rPr lang="ru-RU" dirty="0" err="1"/>
              <a:t>показників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характеризує</a:t>
            </a:r>
            <a:r>
              <a:rPr lang="ru-RU" dirty="0"/>
              <a:t> </a:t>
            </a:r>
            <a:r>
              <a:rPr lang="ru-RU" dirty="0" err="1"/>
              <a:t>кількісні</a:t>
            </a:r>
            <a:r>
              <a:rPr lang="ru-RU" dirty="0"/>
              <a:t> та </a:t>
            </a:r>
            <a:r>
              <a:rPr lang="ru-RU" dirty="0" err="1"/>
              <a:t>якісні</a:t>
            </a:r>
            <a:r>
              <a:rPr lang="ru-RU" dirty="0"/>
              <a:t> характеристики </a:t>
            </a:r>
            <a:r>
              <a:rPr lang="ru-RU" dirty="0" err="1"/>
              <a:t>соціально-економічної</a:t>
            </a:r>
            <a:r>
              <a:rPr lang="ru-RU" dirty="0"/>
              <a:t> </a:t>
            </a:r>
            <a:r>
              <a:rPr lang="ru-RU" dirty="0" err="1"/>
              <a:t>диференціації</a:t>
            </a:r>
            <a:r>
              <a:rPr lang="ru-RU" dirty="0"/>
              <a:t>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включає</a:t>
            </a:r>
            <a:r>
              <a:rPr lang="ru-RU" dirty="0"/>
              <a:t>: </a:t>
            </a:r>
          </a:p>
          <a:p>
            <a:pPr lvl="0"/>
            <a:r>
              <a:rPr lang="ru-RU" dirty="0" err="1"/>
              <a:t>коефіцієнт</a:t>
            </a:r>
            <a:r>
              <a:rPr lang="ru-RU" dirty="0"/>
              <a:t> </a:t>
            </a:r>
            <a:r>
              <a:rPr lang="ru-RU" dirty="0" err="1"/>
              <a:t>диференціації</a:t>
            </a:r>
            <a:r>
              <a:rPr lang="ru-RU" dirty="0"/>
              <a:t> </a:t>
            </a:r>
            <a:r>
              <a:rPr lang="ru-RU" dirty="0" err="1"/>
              <a:t>індексу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людського</a:t>
            </a:r>
            <a:r>
              <a:rPr lang="ru-RU" dirty="0"/>
              <a:t> </a:t>
            </a:r>
            <a:r>
              <a:rPr lang="ru-RU" dirty="0" err="1"/>
              <a:t>потенціалу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характеризує</a:t>
            </a:r>
            <a:r>
              <a:rPr lang="ru-RU" dirty="0"/>
              <a:t> </a:t>
            </a:r>
            <a:r>
              <a:rPr lang="ru-RU" dirty="0" err="1"/>
              <a:t>ступінь</a:t>
            </a:r>
            <a:r>
              <a:rPr lang="ru-RU" dirty="0"/>
              <a:t> </a:t>
            </a:r>
            <a:r>
              <a:rPr lang="ru-RU" dirty="0" err="1"/>
              <a:t>відмінності</a:t>
            </a:r>
            <a:r>
              <a:rPr lang="ru-RU" dirty="0"/>
              <a:t> в </a:t>
            </a:r>
            <a:r>
              <a:rPr lang="ru-RU" dirty="0" err="1"/>
              <a:t>соціально-економічному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аналізованих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, </a:t>
            </a:r>
            <a:r>
              <a:rPr lang="ru-RU" dirty="0" err="1"/>
              <a:t>регіонів</a:t>
            </a:r>
            <a:r>
              <a:rPr lang="ru-RU" dirty="0"/>
              <a:t> </a:t>
            </a:r>
            <a:r>
              <a:rPr lang="ru-RU" dirty="0" err="1"/>
              <a:t>усередині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,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; </a:t>
            </a:r>
          </a:p>
          <a:p>
            <a:pPr lvl="0"/>
            <a:r>
              <a:rPr lang="ru-RU" dirty="0" err="1"/>
              <a:t>коефіцієнт</a:t>
            </a:r>
            <a:r>
              <a:rPr lang="ru-RU" dirty="0"/>
              <a:t> </a:t>
            </a:r>
            <a:r>
              <a:rPr lang="ru-RU" dirty="0" err="1"/>
              <a:t>диференціації</a:t>
            </a:r>
            <a:r>
              <a:rPr lang="ru-RU" dirty="0"/>
              <a:t> </a:t>
            </a:r>
            <a:r>
              <a:rPr lang="ru-RU" dirty="0" err="1"/>
              <a:t>індексу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 (</a:t>
            </a:r>
            <a:r>
              <a:rPr lang="ru-RU" dirty="0" err="1"/>
              <a:t>довголіття</a:t>
            </a:r>
            <a:r>
              <a:rPr lang="ru-RU" dirty="0"/>
              <a:t>),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показує</a:t>
            </a:r>
            <a:r>
              <a:rPr lang="ru-RU" dirty="0"/>
              <a:t>, </a:t>
            </a:r>
            <a:r>
              <a:rPr lang="ru-RU" dirty="0" err="1"/>
              <a:t>наскільки</a:t>
            </a:r>
            <a:r>
              <a:rPr lang="ru-RU" dirty="0"/>
              <a:t> стан </a:t>
            </a:r>
            <a:r>
              <a:rPr lang="ru-RU" dirty="0" err="1"/>
              <a:t>здоров'я</a:t>
            </a:r>
            <a:r>
              <a:rPr lang="ru-RU" dirty="0"/>
              <a:t> в </a:t>
            </a:r>
            <a:r>
              <a:rPr lang="ru-RU" dirty="0" err="1"/>
              <a:t>одній</a:t>
            </a:r>
            <a:r>
              <a:rPr lang="ru-RU" dirty="0"/>
              <a:t> </a:t>
            </a:r>
            <a:r>
              <a:rPr lang="ru-RU" dirty="0" err="1"/>
              <a:t>країні</a:t>
            </a:r>
            <a:r>
              <a:rPr lang="ru-RU" dirty="0"/>
              <a:t>, </a:t>
            </a:r>
            <a:r>
              <a:rPr lang="ru-RU" dirty="0" err="1"/>
              <a:t>регіоні</a:t>
            </a:r>
            <a:r>
              <a:rPr lang="ru-RU" dirty="0"/>
              <a:t> </a:t>
            </a:r>
            <a:r>
              <a:rPr lang="ru-RU" dirty="0" err="1"/>
              <a:t>краще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в </a:t>
            </a:r>
            <a:r>
              <a:rPr lang="ru-RU" dirty="0" err="1"/>
              <a:t>іншому</a:t>
            </a:r>
            <a:r>
              <a:rPr lang="ru-RU" dirty="0"/>
              <a:t>; </a:t>
            </a:r>
          </a:p>
          <a:p>
            <a:pPr lvl="0"/>
            <a:r>
              <a:rPr lang="ru-RU" dirty="0" err="1"/>
              <a:t>коефіцієнт</a:t>
            </a:r>
            <a:r>
              <a:rPr lang="ru-RU" dirty="0"/>
              <a:t> </a:t>
            </a:r>
            <a:r>
              <a:rPr lang="ru-RU" dirty="0" err="1"/>
              <a:t>диференціації</a:t>
            </a:r>
            <a:r>
              <a:rPr lang="ru-RU" dirty="0"/>
              <a:t> </a:t>
            </a:r>
            <a:r>
              <a:rPr lang="ru-RU" dirty="0" err="1"/>
              <a:t>індексу</a:t>
            </a:r>
            <a:r>
              <a:rPr lang="ru-RU" dirty="0"/>
              <a:t> </a:t>
            </a:r>
            <a:r>
              <a:rPr lang="ru-RU" dirty="0" err="1"/>
              <a:t>освіти</a:t>
            </a:r>
            <a:r>
              <a:rPr lang="ru-RU" dirty="0"/>
              <a:t>. </a:t>
            </a:r>
            <a:r>
              <a:rPr lang="ru-RU" dirty="0" err="1"/>
              <a:t>Такий</a:t>
            </a:r>
            <a:r>
              <a:rPr lang="ru-RU" dirty="0"/>
              <a:t> </a:t>
            </a:r>
            <a:r>
              <a:rPr lang="ru-RU" dirty="0" err="1"/>
              <a:t>показник</a:t>
            </a:r>
            <a:r>
              <a:rPr lang="ru-RU" dirty="0"/>
              <a:t>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ступінь</a:t>
            </a:r>
            <a:r>
              <a:rPr lang="ru-RU" dirty="0"/>
              <a:t> </a:t>
            </a:r>
            <a:r>
              <a:rPr lang="ru-RU" dirty="0" err="1"/>
              <a:t>перевищення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освіти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в </a:t>
            </a:r>
            <a:r>
              <a:rPr lang="ru-RU" dirty="0" err="1"/>
              <a:t>одній</a:t>
            </a:r>
            <a:r>
              <a:rPr lang="ru-RU" dirty="0"/>
              <a:t> </a:t>
            </a:r>
            <a:r>
              <a:rPr lang="ru-RU" dirty="0" err="1"/>
              <a:t>країні</a:t>
            </a:r>
            <a:r>
              <a:rPr lang="ru-RU" dirty="0"/>
              <a:t> (</a:t>
            </a:r>
            <a:r>
              <a:rPr lang="ru-RU" dirty="0" err="1"/>
              <a:t>регіоні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іншому</a:t>
            </a:r>
            <a:r>
              <a:rPr lang="ru-RU" dirty="0"/>
              <a:t> </a:t>
            </a:r>
            <a:r>
              <a:rPr lang="ru-RU" dirty="0" err="1"/>
              <a:t>об'єкті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) над </a:t>
            </a:r>
            <a:r>
              <a:rPr lang="ru-RU" dirty="0" err="1"/>
              <a:t>рівнем</a:t>
            </a:r>
            <a:r>
              <a:rPr lang="ru-RU" dirty="0"/>
              <a:t> </a:t>
            </a:r>
            <a:r>
              <a:rPr lang="ru-RU" dirty="0" err="1"/>
              <a:t>освіти</a:t>
            </a:r>
            <a:r>
              <a:rPr lang="ru-RU" dirty="0"/>
              <a:t> (</a:t>
            </a:r>
            <a:r>
              <a:rPr lang="ru-RU" dirty="0" err="1"/>
              <a:t>грамотності</a:t>
            </a:r>
            <a:r>
              <a:rPr lang="ru-RU" dirty="0"/>
              <a:t>) </a:t>
            </a:r>
            <a:r>
              <a:rPr lang="ru-RU" dirty="0" err="1"/>
              <a:t>населення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; </a:t>
            </a:r>
          </a:p>
          <a:p>
            <a:pPr lvl="0"/>
            <a:r>
              <a:rPr lang="ru-RU" dirty="0" err="1"/>
              <a:t>коефіцієнт</a:t>
            </a:r>
            <a:r>
              <a:rPr lang="ru-RU" dirty="0"/>
              <a:t> </a:t>
            </a:r>
            <a:r>
              <a:rPr lang="ru-RU" dirty="0" err="1"/>
              <a:t>диференціації</a:t>
            </a:r>
            <a:r>
              <a:rPr lang="ru-RU" dirty="0"/>
              <a:t> </a:t>
            </a:r>
            <a:r>
              <a:rPr lang="ru-RU" dirty="0" err="1"/>
              <a:t>індексу</a:t>
            </a:r>
            <a:r>
              <a:rPr lang="ru-RU" dirty="0"/>
              <a:t> доходу,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ступінь</a:t>
            </a:r>
            <a:r>
              <a:rPr lang="ru-RU" dirty="0"/>
              <a:t> </a:t>
            </a:r>
            <a:r>
              <a:rPr lang="ru-RU" dirty="0" err="1"/>
              <a:t>економічної</a:t>
            </a:r>
            <a:r>
              <a:rPr lang="ru-RU" dirty="0"/>
              <a:t> </a:t>
            </a:r>
            <a:r>
              <a:rPr lang="ru-RU" dirty="0" err="1"/>
              <a:t>диференціації</a:t>
            </a:r>
            <a:r>
              <a:rPr lang="ru-RU" dirty="0"/>
              <a:t> </a:t>
            </a:r>
            <a:r>
              <a:rPr lang="ru-RU" dirty="0" err="1"/>
              <a:t>аналізованих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регіонів</a:t>
            </a:r>
            <a:r>
              <a:rPr lang="ru-RU" dirty="0"/>
              <a:t>; </a:t>
            </a:r>
          </a:p>
          <a:p>
            <a:pPr lvl="0"/>
            <a:r>
              <a:rPr lang="ru-RU" dirty="0" err="1"/>
              <a:t>коефіцієнт</a:t>
            </a:r>
            <a:r>
              <a:rPr lang="ru-RU" dirty="0"/>
              <a:t> </a:t>
            </a:r>
            <a:r>
              <a:rPr lang="ru-RU" dirty="0" err="1"/>
              <a:t>диференціації</a:t>
            </a:r>
            <a:r>
              <a:rPr lang="ru-RU" dirty="0"/>
              <a:t> </a:t>
            </a:r>
            <a:r>
              <a:rPr lang="ru-RU" dirty="0" err="1"/>
              <a:t>індексу</a:t>
            </a:r>
            <a:r>
              <a:rPr lang="ru-RU" dirty="0"/>
              <a:t> </a:t>
            </a:r>
            <a:r>
              <a:rPr lang="ru-RU" dirty="0" err="1"/>
              <a:t>смертності</a:t>
            </a:r>
            <a:r>
              <a:rPr lang="ru-RU" dirty="0"/>
              <a:t>, як </a:t>
            </a:r>
            <a:r>
              <a:rPr lang="ru-RU" dirty="0" err="1"/>
              <a:t>показник</a:t>
            </a:r>
            <a:r>
              <a:rPr lang="ru-RU" dirty="0"/>
              <a:t> </a:t>
            </a:r>
            <a:r>
              <a:rPr lang="ru-RU" dirty="0" err="1"/>
              <a:t>відмінностей</a:t>
            </a:r>
            <a:r>
              <a:rPr lang="ru-RU" dirty="0"/>
              <a:t> у </a:t>
            </a:r>
            <a:r>
              <a:rPr lang="ru-RU" dirty="0" err="1"/>
              <a:t>стані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 </a:t>
            </a:r>
            <a:r>
              <a:rPr lang="ru-RU" dirty="0" err="1"/>
              <a:t>порівнюваних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регіонів</a:t>
            </a:r>
            <a:r>
              <a:rPr lang="ru-RU" dirty="0"/>
              <a:t>; </a:t>
            </a:r>
          </a:p>
          <a:p>
            <a:pPr lvl="0"/>
            <a:r>
              <a:rPr lang="ru-RU" dirty="0" err="1"/>
              <a:t>коефіцієнт</a:t>
            </a:r>
            <a:r>
              <a:rPr lang="ru-RU" dirty="0"/>
              <a:t> </a:t>
            </a:r>
            <a:r>
              <a:rPr lang="ru-RU" dirty="0" err="1"/>
              <a:t>диференціації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професійної</a:t>
            </a:r>
            <a:r>
              <a:rPr lang="ru-RU" dirty="0"/>
              <a:t> </a:t>
            </a:r>
            <a:r>
              <a:rPr lang="ru-RU" dirty="0" err="1"/>
              <a:t>освіти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відображає</a:t>
            </a:r>
            <a:r>
              <a:rPr lang="ru-RU" dirty="0"/>
              <a:t> </a:t>
            </a:r>
            <a:r>
              <a:rPr lang="ru-RU" dirty="0" err="1"/>
              <a:t>відмінності</a:t>
            </a:r>
            <a:r>
              <a:rPr lang="ru-RU" dirty="0"/>
              <a:t> в </a:t>
            </a:r>
            <a:r>
              <a:rPr lang="ru-RU" dirty="0" err="1"/>
              <a:t>ступені</a:t>
            </a:r>
            <a:r>
              <a:rPr lang="ru-RU" dirty="0"/>
              <a:t> </a:t>
            </a:r>
            <a:r>
              <a:rPr lang="ru-RU" dirty="0" err="1"/>
              <a:t>охоплення</a:t>
            </a:r>
            <a:r>
              <a:rPr lang="ru-RU" dirty="0"/>
              <a:t> </a:t>
            </a:r>
            <a:r>
              <a:rPr lang="ru-RU" dirty="0" err="1"/>
              <a:t>навчанням</a:t>
            </a:r>
            <a:r>
              <a:rPr lang="ru-RU" dirty="0"/>
              <a:t> </a:t>
            </a:r>
            <a:r>
              <a:rPr lang="ru-RU" dirty="0" err="1"/>
              <a:t>другої</a:t>
            </a:r>
            <a:r>
              <a:rPr lang="ru-RU" dirty="0"/>
              <a:t> і </a:t>
            </a:r>
            <a:r>
              <a:rPr lang="ru-RU" dirty="0" err="1"/>
              <a:t>третьої</a:t>
            </a:r>
            <a:r>
              <a:rPr lang="ru-RU" dirty="0"/>
              <a:t> </a:t>
            </a:r>
            <a:r>
              <a:rPr lang="ru-RU" dirty="0" err="1"/>
              <a:t>ступені</a:t>
            </a:r>
            <a:r>
              <a:rPr lang="ru-RU" dirty="0"/>
              <a:t> </a:t>
            </a:r>
            <a:r>
              <a:rPr lang="ru-RU" dirty="0" err="1"/>
              <a:t>освіти</a:t>
            </a:r>
            <a:r>
              <a:rPr lang="ru-RU" dirty="0"/>
              <a:t> в </a:t>
            </a:r>
            <a:r>
              <a:rPr lang="ru-RU" dirty="0" err="1"/>
              <a:t>досліджуваних</a:t>
            </a:r>
            <a:r>
              <a:rPr lang="ru-RU" dirty="0"/>
              <a:t> </a:t>
            </a:r>
            <a:r>
              <a:rPr lang="ru-RU" dirty="0" err="1"/>
              <a:t>країнах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регіонах</a:t>
            </a:r>
            <a:r>
              <a:rPr lang="ru-RU" dirty="0"/>
              <a:t>.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006237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4900EFC-EB2E-439D-9232-0D6DD47445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848139"/>
            <a:ext cx="9603275" cy="4618206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У 2010 р</a:t>
            </a:r>
            <a:r>
              <a:rPr lang="uk-UA" dirty="0"/>
              <a:t>.</a:t>
            </a:r>
            <a:r>
              <a:rPr lang="ru-RU" dirty="0"/>
              <a:t> </a:t>
            </a:r>
            <a:r>
              <a:rPr lang="ru-RU" dirty="0" err="1"/>
              <a:t>сімейство</a:t>
            </a:r>
            <a:r>
              <a:rPr lang="ru-RU" dirty="0"/>
              <a:t> </a:t>
            </a:r>
            <a:r>
              <a:rPr lang="ru-RU" dirty="0" err="1"/>
              <a:t>індикаторів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вимірюють</a:t>
            </a:r>
            <a:r>
              <a:rPr lang="ru-RU" dirty="0"/>
              <a:t> ІЛР,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розширено</a:t>
            </a:r>
            <a:r>
              <a:rPr lang="ru-RU" dirty="0"/>
              <a:t>, а сам </a:t>
            </a:r>
            <a:r>
              <a:rPr lang="ru-RU" dirty="0" err="1"/>
              <a:t>індекс</a:t>
            </a:r>
            <a:r>
              <a:rPr lang="ru-RU" dirty="0"/>
              <a:t> </a:t>
            </a:r>
            <a:r>
              <a:rPr lang="ru-RU" dirty="0" err="1"/>
              <a:t>піддався</a:t>
            </a:r>
            <a:r>
              <a:rPr lang="ru-RU" dirty="0"/>
              <a:t> </a:t>
            </a:r>
            <a:r>
              <a:rPr lang="ru-RU" dirty="0" err="1"/>
              <a:t>істотному</a:t>
            </a:r>
            <a:r>
              <a:rPr lang="ru-RU" dirty="0"/>
              <a:t> </a:t>
            </a:r>
            <a:r>
              <a:rPr lang="ru-RU" dirty="0" err="1"/>
              <a:t>коригуванню</a:t>
            </a:r>
            <a:r>
              <a:rPr lang="ru-RU" dirty="0"/>
              <a:t>. На </a:t>
            </a:r>
            <a:r>
              <a:rPr lang="ru-RU" dirty="0" err="1"/>
              <a:t>додаток</a:t>
            </a:r>
            <a:r>
              <a:rPr lang="ru-RU" dirty="0"/>
              <a:t> до </a:t>
            </a:r>
            <a:r>
              <a:rPr lang="ru-RU" dirty="0" err="1"/>
              <a:t>використовуваному</a:t>
            </a:r>
            <a:r>
              <a:rPr lang="ru-RU" dirty="0"/>
              <a:t> ІЛР, </a:t>
            </a:r>
            <a:r>
              <a:rPr lang="ru-RU" dirty="0" err="1"/>
              <a:t>який</a:t>
            </a:r>
            <a:r>
              <a:rPr lang="ru-RU" dirty="0"/>
              <a:t> є </a:t>
            </a:r>
            <a:r>
              <a:rPr lang="ru-RU" dirty="0" err="1"/>
              <a:t>зведеним</a:t>
            </a:r>
            <a:r>
              <a:rPr lang="ru-RU" dirty="0"/>
              <a:t> </a:t>
            </a:r>
            <a:r>
              <a:rPr lang="ru-RU" dirty="0" err="1"/>
              <a:t>показником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спирається</a:t>
            </a:r>
            <a:r>
              <a:rPr lang="ru-RU" dirty="0"/>
              <a:t> на </a:t>
            </a:r>
            <a:r>
              <a:rPr lang="ru-RU" dirty="0" err="1"/>
              <a:t>середні</a:t>
            </a:r>
            <a:r>
              <a:rPr lang="ru-RU" dirty="0"/>
              <a:t> </a:t>
            </a:r>
            <a:r>
              <a:rPr lang="ru-RU" dirty="0" err="1"/>
              <a:t>статистичні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і не </a:t>
            </a:r>
            <a:r>
              <a:rPr lang="ru-RU" dirty="0" err="1"/>
              <a:t>враховує</a:t>
            </a:r>
            <a:r>
              <a:rPr lang="ru-RU" dirty="0"/>
              <a:t> </a:t>
            </a:r>
            <a:r>
              <a:rPr lang="ru-RU" dirty="0" err="1"/>
              <a:t>внутрішньої</a:t>
            </a:r>
            <a:r>
              <a:rPr lang="ru-RU" dirty="0"/>
              <a:t> </a:t>
            </a:r>
            <a:r>
              <a:rPr lang="ru-RU" dirty="0" err="1"/>
              <a:t>нерівності</a:t>
            </a:r>
            <a:r>
              <a:rPr lang="ru-RU" dirty="0"/>
              <a:t>,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введені</a:t>
            </a:r>
            <a:r>
              <a:rPr lang="ru-RU" dirty="0"/>
              <a:t> три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індикатори</a:t>
            </a:r>
            <a:r>
              <a:rPr lang="ru-RU" dirty="0"/>
              <a:t>: </a:t>
            </a:r>
            <a:r>
              <a:rPr lang="ru-RU" dirty="0" err="1"/>
              <a:t>Індекс</a:t>
            </a:r>
            <a:r>
              <a:rPr lang="ru-RU" dirty="0"/>
              <a:t> </a:t>
            </a:r>
            <a:r>
              <a:rPr lang="ru-RU" dirty="0" err="1"/>
              <a:t>людського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, </a:t>
            </a:r>
            <a:r>
              <a:rPr lang="ru-RU" dirty="0" err="1"/>
              <a:t>скоригований</a:t>
            </a:r>
            <a:r>
              <a:rPr lang="ru-RU" dirty="0"/>
              <a:t>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соціально-економічної</a:t>
            </a:r>
            <a:r>
              <a:rPr lang="ru-RU" dirty="0"/>
              <a:t> </a:t>
            </a:r>
            <a:r>
              <a:rPr lang="ru-RU" dirty="0" err="1"/>
              <a:t>нерівності</a:t>
            </a:r>
            <a:r>
              <a:rPr lang="ru-RU" dirty="0"/>
              <a:t> (ІЛРН), </a:t>
            </a:r>
            <a:r>
              <a:rPr lang="ru-RU" dirty="0" err="1"/>
              <a:t>Індекс</a:t>
            </a:r>
            <a:r>
              <a:rPr lang="ru-RU" dirty="0"/>
              <a:t> </a:t>
            </a:r>
            <a:r>
              <a:rPr lang="ru-RU" dirty="0" err="1"/>
              <a:t>гендерної</a:t>
            </a:r>
            <a:r>
              <a:rPr lang="ru-RU" dirty="0"/>
              <a:t> </a:t>
            </a:r>
            <a:r>
              <a:rPr lang="ru-RU" dirty="0" err="1"/>
              <a:t>нерівності</a:t>
            </a:r>
            <a:r>
              <a:rPr lang="ru-RU" dirty="0"/>
              <a:t> (ІГН) і </a:t>
            </a:r>
            <a:r>
              <a:rPr lang="ru-RU" dirty="0" err="1"/>
              <a:t>індекс</a:t>
            </a:r>
            <a:r>
              <a:rPr lang="ru-RU" dirty="0"/>
              <a:t> </a:t>
            </a:r>
            <a:r>
              <a:rPr lang="ru-RU" dirty="0" err="1"/>
              <a:t>багатовимірної</a:t>
            </a:r>
            <a:r>
              <a:rPr lang="ru-RU" dirty="0"/>
              <a:t> </a:t>
            </a:r>
            <a:r>
              <a:rPr lang="ru-RU" dirty="0" err="1"/>
              <a:t>бідності</a:t>
            </a:r>
            <a:r>
              <a:rPr lang="ru-RU" dirty="0"/>
              <a:t> (ІББ). </a:t>
            </a:r>
          </a:p>
          <a:p>
            <a:r>
              <a:rPr lang="ru-RU" dirty="0" err="1"/>
              <a:t>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ІЛР </a:t>
            </a:r>
            <a:r>
              <a:rPr lang="ru-RU" dirty="0" err="1"/>
              <a:t>країни</a:t>
            </a:r>
            <a:r>
              <a:rPr lang="ru-RU" dirty="0"/>
              <a:t> </a:t>
            </a:r>
            <a:r>
              <a:rPr lang="ru-RU" dirty="0" err="1"/>
              <a:t>прийнято</a:t>
            </a:r>
            <a:r>
              <a:rPr lang="ru-RU" dirty="0"/>
              <a:t> </a:t>
            </a:r>
            <a:r>
              <a:rPr lang="ru-RU" dirty="0" err="1"/>
              <a:t>класифікувати</a:t>
            </a:r>
            <a:r>
              <a:rPr lang="ru-RU" dirty="0"/>
              <a:t> за </a:t>
            </a:r>
            <a:r>
              <a:rPr lang="ru-RU" dirty="0" err="1"/>
              <a:t>рівнем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: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високий</a:t>
            </a:r>
            <a:r>
              <a:rPr lang="ru-RU" dirty="0"/>
              <a:t> (66 </a:t>
            </a:r>
            <a:r>
              <a:rPr lang="ru-RU" dirty="0" err="1"/>
              <a:t>країн</a:t>
            </a:r>
            <a:r>
              <a:rPr lang="ru-RU" dirty="0"/>
              <a:t>), </a:t>
            </a:r>
            <a:r>
              <a:rPr lang="ru-RU" dirty="0" err="1"/>
              <a:t>високий</a:t>
            </a:r>
            <a:r>
              <a:rPr lang="ru-RU" dirty="0"/>
              <a:t> (54 </a:t>
            </a:r>
            <a:r>
              <a:rPr lang="ru-RU" dirty="0" err="1"/>
              <a:t>країни</a:t>
            </a:r>
            <a:r>
              <a:rPr lang="ru-RU" dirty="0"/>
              <a:t>), </a:t>
            </a:r>
            <a:r>
              <a:rPr lang="ru-RU" dirty="0" err="1"/>
              <a:t>середній</a:t>
            </a:r>
            <a:r>
              <a:rPr lang="ru-RU" dirty="0"/>
              <a:t> (37 </a:t>
            </a:r>
            <a:r>
              <a:rPr lang="ru-RU" dirty="0" err="1"/>
              <a:t>країн</a:t>
            </a:r>
            <a:r>
              <a:rPr lang="ru-RU" dirty="0"/>
              <a:t>) і </a:t>
            </a:r>
            <a:r>
              <a:rPr lang="ru-RU" dirty="0" err="1"/>
              <a:t>низький</a:t>
            </a:r>
            <a:r>
              <a:rPr lang="ru-RU" dirty="0"/>
              <a:t> (33 </a:t>
            </a:r>
            <a:r>
              <a:rPr lang="ru-RU" dirty="0" err="1"/>
              <a:t>країни</a:t>
            </a:r>
            <a:r>
              <a:rPr lang="ru-RU" dirty="0"/>
              <a:t>) </a:t>
            </a:r>
            <a:r>
              <a:rPr lang="ru-RU" dirty="0" err="1"/>
              <a:t>рівень</a:t>
            </a:r>
            <a:r>
              <a:rPr lang="ru-RU" dirty="0"/>
              <a:t>. </a:t>
            </a:r>
          </a:p>
          <a:p>
            <a:r>
              <a:rPr lang="uk-UA" dirty="0"/>
              <a:t>Станом на 2020 рік. </a:t>
            </a:r>
            <a:r>
              <a:rPr lang="uk-UA" u="sng" dirty="0"/>
              <a:t>Дуже високий ІЛР (66 країн):</a:t>
            </a:r>
            <a:endParaRPr lang="ru-RU" dirty="0"/>
          </a:p>
          <a:p>
            <a:r>
              <a:rPr lang="uk-UA" dirty="0"/>
              <a:t>Норвегія, Ірландія, Швейцарія, Гонконг, Ісландія, Німеччина, Швеція, Австралія, Нідерланди, Данія; Велика Британія (13); Канада (16); США (17); Ізраїль (19); Іспанія (25); Франція (26); Чехія (27); Естонія (29); Литва (34); Польща (35); Латвія (37); Угорщина (40); Казахстан (51); Росія (52); Білорусь (53); Туреччина (54); Болгарія (56); Грузія (61); Маврикій (66).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041433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E15E4B6-48FA-47D4-A62D-3D1241840A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060174"/>
            <a:ext cx="9603275" cy="4406171"/>
          </a:xfrm>
        </p:spPr>
        <p:txBody>
          <a:bodyPr/>
          <a:lstStyle/>
          <a:p>
            <a:r>
              <a:rPr lang="uk-UA" u="sng" dirty="0"/>
              <a:t>Високий ІЛР (54 країни): Куба (70); Іран (70); Україна (74); Вірменія (81); КНР (85); Азербайджан (88); Молдова (90); Узбекистан (106); Туркменістан (111)  </a:t>
            </a:r>
            <a:endParaRPr lang="ru-RU" dirty="0"/>
          </a:p>
          <a:p>
            <a:r>
              <a:rPr lang="uk-UA" dirty="0"/>
              <a:t>Середній ІЛР (37 країн): Таджикистан (125); Індія (131); Сирія (151); Пакистан (154).</a:t>
            </a:r>
          </a:p>
          <a:p>
            <a:r>
              <a:rPr lang="uk-UA" dirty="0"/>
              <a:t>Низький ІЛР (33 країни): Нігерія (161); Афганістан (169); Південний Судан (185); Чад (187); Центральноафриканська Республіка (188); Нігер (189)</a:t>
            </a:r>
          </a:p>
          <a:p>
            <a:r>
              <a:rPr lang="uk-UA" dirty="0"/>
              <a:t>Не враховані в рапорті ООН: Сан-Марино, Монако, Північна Корея, Науру, Тувалу, Сомалі.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335176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92D656C-0D0E-4FB2-8256-461E185FE1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901148"/>
            <a:ext cx="9603275" cy="4565197"/>
          </a:xfrm>
        </p:spPr>
        <p:txBody>
          <a:bodyPr>
            <a:normAutofit fontScale="77500" lnSpcReduction="20000"/>
          </a:bodyPr>
          <a:lstStyle/>
          <a:p>
            <a:r>
              <a:rPr lang="uk-UA" b="1" dirty="0"/>
              <a:t>Т</a:t>
            </a:r>
            <a:r>
              <a:rPr lang="ru-RU" b="1" dirty="0" err="1"/>
              <a:t>ипи</a:t>
            </a:r>
            <a:r>
              <a:rPr lang="ru-RU" b="1" dirty="0"/>
              <a:t> </a:t>
            </a:r>
            <a:r>
              <a:rPr lang="ru-RU" b="1" dirty="0" err="1"/>
              <a:t>країн</a:t>
            </a:r>
            <a:r>
              <a:rPr lang="ru-RU" b="1" dirty="0"/>
              <a:t> </a:t>
            </a:r>
            <a:r>
              <a:rPr lang="ru-RU" b="1" dirty="0" err="1"/>
              <a:t>світу</a:t>
            </a:r>
            <a:r>
              <a:rPr lang="uk-UA" b="1" dirty="0"/>
              <a:t> (Т. Бершадська). </a:t>
            </a:r>
            <a:r>
              <a:rPr lang="ru-RU" dirty="0"/>
              <a:t>При </a:t>
            </a:r>
            <a:r>
              <a:rPr lang="ru-RU" dirty="0" err="1"/>
              <a:t>визначенні</a:t>
            </a:r>
            <a:r>
              <a:rPr lang="ru-RU" dirty="0"/>
              <a:t> </a:t>
            </a:r>
            <a:r>
              <a:rPr lang="ru-RU" dirty="0" err="1"/>
              <a:t>типології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за основу </a:t>
            </a:r>
            <a:r>
              <a:rPr lang="ru-RU" dirty="0" err="1"/>
              <a:t>найчастіше</a:t>
            </a:r>
            <a:r>
              <a:rPr lang="ru-RU" dirty="0"/>
              <a:t> </a:t>
            </a:r>
            <a:r>
              <a:rPr lang="ru-RU" dirty="0" err="1"/>
              <a:t>беруть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та характер </a:t>
            </a:r>
            <a:r>
              <a:rPr lang="ru-RU" dirty="0" err="1"/>
              <a:t>соціально-економічного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, </a:t>
            </a:r>
            <a:r>
              <a:rPr lang="ru-RU" dirty="0" err="1"/>
              <a:t>місце</a:t>
            </a:r>
            <a:r>
              <a:rPr lang="ru-RU" dirty="0"/>
              <a:t> у </a:t>
            </a:r>
            <a:r>
              <a:rPr lang="ru-RU" dirty="0" err="1"/>
              <a:t>світовому</a:t>
            </a:r>
            <a:r>
              <a:rPr lang="ru-RU" dirty="0"/>
              <a:t> </a:t>
            </a:r>
            <a:r>
              <a:rPr lang="ru-RU" dirty="0" err="1"/>
              <a:t>господарстві</a:t>
            </a:r>
            <a:r>
              <a:rPr lang="ru-RU" dirty="0"/>
              <a:t>.</a:t>
            </a:r>
          </a:p>
          <a:p>
            <a:r>
              <a:rPr lang="ru-RU" dirty="0"/>
              <a:t>За </a:t>
            </a:r>
            <a:r>
              <a:rPr lang="ru-RU" dirty="0" err="1"/>
              <a:t>цими</a:t>
            </a:r>
            <a:r>
              <a:rPr lang="ru-RU" dirty="0"/>
              <a:t> </a:t>
            </a:r>
            <a:r>
              <a:rPr lang="ru-RU" dirty="0" err="1"/>
              <a:t>ознаками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виділити</a:t>
            </a:r>
            <a:r>
              <a:rPr lang="ru-RU" dirty="0"/>
              <a:t> </a:t>
            </a:r>
            <a:r>
              <a:rPr lang="ru-RU" dirty="0" err="1"/>
              <a:t>чотири</a:t>
            </a:r>
            <a:r>
              <a:rPr lang="ru-RU" dirty="0"/>
              <a:t> </a:t>
            </a:r>
            <a:r>
              <a:rPr lang="ru-RU" b="1" dirty="0"/>
              <a:t>типи </a:t>
            </a:r>
            <a:r>
              <a:rPr lang="ru-RU" b="1" dirty="0" err="1"/>
              <a:t>країни</a:t>
            </a:r>
            <a:r>
              <a:rPr lang="ru-RU" b="1" dirty="0"/>
              <a:t> </a:t>
            </a:r>
            <a:r>
              <a:rPr lang="ru-RU" b="1" dirty="0" err="1"/>
              <a:t>світу</a:t>
            </a:r>
            <a:r>
              <a:rPr lang="ru-RU" dirty="0"/>
              <a:t>:</a:t>
            </a:r>
          </a:p>
          <a:p>
            <a:pPr lvl="0"/>
            <a:r>
              <a:rPr lang="ru-RU" b="1" i="1" dirty="0" err="1"/>
              <a:t>Економічно</a:t>
            </a:r>
            <a:r>
              <a:rPr lang="ru-RU" b="1" i="1" dirty="0"/>
              <a:t> </a:t>
            </a:r>
            <a:r>
              <a:rPr lang="ru-RU" b="1" i="1" dirty="0" err="1"/>
              <a:t>розвинуті</a:t>
            </a:r>
            <a:r>
              <a:rPr lang="ru-RU" b="1" i="1" dirty="0"/>
              <a:t> </a:t>
            </a:r>
            <a:r>
              <a:rPr lang="ru-RU" b="1" i="1" dirty="0" err="1"/>
              <a:t>країни</a:t>
            </a:r>
            <a:r>
              <a:rPr lang="ru-RU" b="1" i="1" dirty="0"/>
              <a:t>.</a:t>
            </a:r>
            <a:r>
              <a:rPr lang="ru-RU" dirty="0"/>
              <a:t> До них належать </a:t>
            </a:r>
            <a:r>
              <a:rPr lang="ru-RU" dirty="0">
                <a:hlinkClick r:id="rId2" tooltip="Сполучені Штати Америк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США</a:t>
            </a:r>
            <a:r>
              <a:rPr lang="ru-RU" dirty="0"/>
              <a:t>, </a:t>
            </a:r>
            <a:r>
              <a:rPr lang="ru-RU" dirty="0">
                <a:hlinkClick r:id="rId3" tooltip="Канад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Канада</a:t>
            </a:r>
            <a:r>
              <a:rPr lang="ru-RU" dirty="0"/>
              <a:t>, </a:t>
            </a:r>
            <a:r>
              <a:rPr lang="ru-RU" dirty="0" err="1">
                <a:hlinkClick r:id="rId4" tooltip="Япон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Японія</a:t>
            </a:r>
            <a:r>
              <a:rPr lang="ru-RU" dirty="0"/>
              <a:t>, </a:t>
            </a:r>
            <a:r>
              <a:rPr lang="ru-RU" dirty="0" err="1">
                <a:hlinkClick r:id="rId5" tooltip="Країни Західної Європ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країни</a:t>
            </a:r>
            <a:r>
              <a:rPr lang="ru-RU" dirty="0">
                <a:hlinkClick r:id="rId5" tooltip="Країни Західної Європ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dirty="0" err="1">
                <a:hlinkClick r:id="rId5" tooltip="Країни Західної Європ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Західної</a:t>
            </a:r>
            <a:r>
              <a:rPr lang="ru-RU" dirty="0">
                <a:hlinkClick r:id="rId5" tooltip="Країни Західної Європ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dirty="0" err="1">
                <a:hlinkClick r:id="rId5" tooltip="Країни Західної Європ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Європи</a:t>
            </a:r>
            <a:r>
              <a:rPr lang="ru-RU" dirty="0"/>
              <a:t>, </a:t>
            </a:r>
            <a:r>
              <a:rPr lang="ru-RU" dirty="0" err="1">
                <a:hlinkClick r:id="rId6" tooltip="Австрал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Австралія</a:t>
            </a:r>
            <a:r>
              <a:rPr lang="ru-RU" dirty="0"/>
              <a:t>, </a:t>
            </a:r>
            <a:r>
              <a:rPr lang="ru-RU" dirty="0">
                <a:hlinkClick r:id="rId7" tooltip="Нова Зеланд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Нова </a:t>
            </a:r>
            <a:r>
              <a:rPr lang="ru-RU" dirty="0" err="1">
                <a:hlinkClick r:id="rId7" tooltip="Нова Зеланд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Зеландія</a:t>
            </a:r>
            <a:r>
              <a:rPr lang="ru-RU" dirty="0"/>
              <a:t>, </a:t>
            </a:r>
            <a:r>
              <a:rPr lang="ru-RU" dirty="0" err="1">
                <a:hlinkClick r:id="rId8" tooltip="Південно-африканська республік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Південно-Африканська</a:t>
            </a:r>
            <a:r>
              <a:rPr lang="ru-RU" dirty="0">
                <a:hlinkClick r:id="rId8" tooltip="Південно-африканська республік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dirty="0" err="1">
                <a:hlinkClick r:id="rId8" tooltip="Південно-африканська республік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республіка</a:t>
            </a:r>
            <a:r>
              <a:rPr lang="ru-RU" dirty="0">
                <a:hlinkClick r:id="rId8" tooltip="Південно-африканська республік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(ПАР)</a:t>
            </a:r>
            <a:r>
              <a:rPr lang="ru-RU" dirty="0"/>
              <a:t>, </a:t>
            </a:r>
            <a:r>
              <a:rPr lang="ru-RU" dirty="0" err="1">
                <a:hlinkClick r:id="rId9" tooltip="Ізраїль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Ізраїль</a:t>
            </a:r>
            <a:r>
              <a:rPr lang="ru-RU" dirty="0"/>
              <a:t>. Але й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цими</a:t>
            </a:r>
            <a:r>
              <a:rPr lang="ru-RU" dirty="0"/>
              <a:t> </a:t>
            </a:r>
            <a:r>
              <a:rPr lang="ru-RU" dirty="0" err="1"/>
              <a:t>країнами</a:t>
            </a:r>
            <a:r>
              <a:rPr lang="ru-RU" dirty="0"/>
              <a:t> </a:t>
            </a:r>
            <a:r>
              <a:rPr lang="ru-RU" dirty="0" err="1"/>
              <a:t>існують</a:t>
            </a:r>
            <a:r>
              <a:rPr lang="ru-RU" dirty="0"/>
              <a:t> </a:t>
            </a:r>
            <a:r>
              <a:rPr lang="ru-RU" dirty="0" err="1"/>
              <a:t>відмінності</a:t>
            </a:r>
            <a:r>
              <a:rPr lang="ru-RU" dirty="0"/>
              <a:t> в </a:t>
            </a:r>
            <a:r>
              <a:rPr lang="ru-RU" dirty="0" err="1"/>
              <a:t>рівнях</a:t>
            </a:r>
            <a:r>
              <a:rPr lang="ru-RU" dirty="0"/>
              <a:t> </a:t>
            </a:r>
            <a:r>
              <a:rPr lang="ru-RU" dirty="0" err="1"/>
              <a:t>економічного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та </a:t>
            </a:r>
            <a:r>
              <a:rPr lang="ru-RU" dirty="0" err="1"/>
              <a:t>їхній</a:t>
            </a:r>
            <a:r>
              <a:rPr lang="ru-RU" dirty="0"/>
              <a:t> </a:t>
            </a:r>
            <a:r>
              <a:rPr lang="ru-RU" dirty="0" err="1"/>
              <a:t>ролі</a:t>
            </a:r>
            <a:r>
              <a:rPr lang="ru-RU" dirty="0"/>
              <a:t> в </a:t>
            </a:r>
            <a:r>
              <a:rPr lang="ru-RU" dirty="0" err="1"/>
              <a:t>господарстві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. Тому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економічно</a:t>
            </a:r>
            <a:r>
              <a:rPr lang="ru-RU" dirty="0"/>
              <a:t> </a:t>
            </a:r>
            <a:r>
              <a:rPr lang="ru-RU" dirty="0" err="1"/>
              <a:t>розвинутих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виділити</a:t>
            </a:r>
            <a:r>
              <a:rPr lang="ru-RU" dirty="0"/>
              <a:t> </a:t>
            </a:r>
            <a:r>
              <a:rPr lang="ru-RU" dirty="0" err="1"/>
              <a:t>декілька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.</a:t>
            </a:r>
          </a:p>
          <a:p>
            <a:r>
              <a:rPr lang="ru-RU" dirty="0"/>
              <a:t>До </a:t>
            </a:r>
            <a:r>
              <a:rPr lang="ru-RU" dirty="0" err="1"/>
              <a:t>першої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належать </a:t>
            </a:r>
            <a:r>
              <a:rPr lang="ru-RU" dirty="0" err="1"/>
              <a:t>економічно</a:t>
            </a:r>
            <a:r>
              <a:rPr lang="ru-RU" dirty="0"/>
              <a:t> </a:t>
            </a:r>
            <a:r>
              <a:rPr lang="ru-RU" dirty="0" err="1"/>
              <a:t>високорозвинуті</a:t>
            </a:r>
            <a:r>
              <a:rPr lang="ru-RU" dirty="0"/>
              <a:t> </a:t>
            </a:r>
            <a:r>
              <a:rPr lang="ru-RU" b="1" i="1" dirty="0" err="1"/>
              <a:t>країни</a:t>
            </a:r>
            <a:r>
              <a:rPr lang="ru-RU" b="1" i="1" dirty="0"/>
              <a:t> «</a:t>
            </a:r>
            <a:r>
              <a:rPr lang="ru-RU" b="1" i="1" dirty="0" err="1"/>
              <a:t>великої</a:t>
            </a:r>
            <a:r>
              <a:rPr lang="ru-RU" b="1" i="1" dirty="0"/>
              <a:t> </a:t>
            </a:r>
            <a:r>
              <a:rPr lang="ru-RU" b="1" i="1" dirty="0" err="1"/>
              <a:t>сімки</a:t>
            </a:r>
            <a:r>
              <a:rPr lang="ru-RU" b="1" i="1" dirty="0"/>
              <a:t>»</a:t>
            </a:r>
            <a:r>
              <a:rPr lang="ru-RU" dirty="0"/>
              <a:t>: США, </a:t>
            </a:r>
            <a:r>
              <a:rPr lang="ru-RU" dirty="0" err="1"/>
              <a:t>Японія</a:t>
            </a:r>
            <a:r>
              <a:rPr lang="ru-RU" dirty="0"/>
              <a:t>, </a:t>
            </a:r>
            <a:r>
              <a:rPr lang="ru-RU" dirty="0" err="1">
                <a:hlinkClick r:id="rId10" tooltip="Федеративна республіка Німеччин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Німеччина</a:t>
            </a:r>
            <a:r>
              <a:rPr lang="ru-RU" dirty="0"/>
              <a:t>, </a:t>
            </a:r>
            <a:r>
              <a:rPr lang="ru-RU" dirty="0" err="1">
                <a:hlinkClick r:id="rId11" tooltip="Велика Британ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Великобританія</a:t>
            </a:r>
            <a:r>
              <a:rPr lang="ru-RU" dirty="0"/>
              <a:t>, </a:t>
            </a:r>
            <a:r>
              <a:rPr lang="ru-RU" dirty="0" err="1">
                <a:hlinkClick r:id="rId12" tooltip="Франц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Франція</a:t>
            </a:r>
            <a:r>
              <a:rPr lang="ru-RU" dirty="0"/>
              <a:t>, </a:t>
            </a:r>
            <a:r>
              <a:rPr lang="ru-RU" dirty="0" err="1">
                <a:hlinkClick r:id="rId13" tooltip="Італ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Італія</a:t>
            </a:r>
            <a:r>
              <a:rPr lang="ru-RU" dirty="0"/>
              <a:t>, Канада. </a:t>
            </a:r>
            <a:r>
              <a:rPr lang="ru-RU" dirty="0" err="1"/>
              <a:t>Господарство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</a:t>
            </a:r>
            <a:r>
              <a:rPr lang="ru-RU" dirty="0" err="1"/>
              <a:t>виробляє</a:t>
            </a:r>
            <a:r>
              <a:rPr lang="ru-RU" dirty="0"/>
              <a:t> </a:t>
            </a:r>
            <a:r>
              <a:rPr lang="ru-RU" dirty="0" err="1"/>
              <a:t>майже</a:t>
            </a:r>
            <a:r>
              <a:rPr lang="ru-RU" dirty="0"/>
              <a:t> 1/2 </a:t>
            </a:r>
            <a:r>
              <a:rPr lang="ru-RU" dirty="0" err="1"/>
              <a:t>промислової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. Вони є </a:t>
            </a:r>
            <a:r>
              <a:rPr lang="ru-RU" dirty="0" err="1"/>
              <a:t>лідерами</a:t>
            </a:r>
            <a:r>
              <a:rPr lang="ru-RU" dirty="0"/>
              <a:t> у </a:t>
            </a:r>
            <a:r>
              <a:rPr lang="ru-RU" dirty="0" err="1"/>
              <a:t>світовій</a:t>
            </a:r>
            <a:r>
              <a:rPr lang="ru-RU" dirty="0"/>
              <a:t> </a:t>
            </a:r>
            <a:r>
              <a:rPr lang="ru-RU" dirty="0" err="1"/>
              <a:t>торгівлі</a:t>
            </a:r>
            <a:r>
              <a:rPr lang="ru-RU" dirty="0"/>
              <a:t>, на них </a:t>
            </a:r>
            <a:r>
              <a:rPr lang="ru-RU" dirty="0" err="1"/>
              <a:t>припадає</a:t>
            </a:r>
            <a:r>
              <a:rPr lang="ru-RU" dirty="0"/>
              <a:t> 45% </a:t>
            </a:r>
            <a:r>
              <a:rPr lang="ru-RU" dirty="0" err="1"/>
              <a:t>світового</a:t>
            </a:r>
            <a:r>
              <a:rPr lang="ru-RU" dirty="0"/>
              <a:t> </a:t>
            </a:r>
            <a:r>
              <a:rPr lang="ru-RU" dirty="0" err="1"/>
              <a:t>товарообігу</a:t>
            </a:r>
            <a:r>
              <a:rPr lang="ru-RU" dirty="0"/>
              <a:t>. Головна роль у </a:t>
            </a:r>
            <a:r>
              <a:rPr lang="ru-RU" dirty="0" err="1"/>
              <a:t>цій</a:t>
            </a:r>
            <a:r>
              <a:rPr lang="ru-RU" dirty="0"/>
              <a:t> </a:t>
            </a:r>
            <a:r>
              <a:rPr lang="ru-RU" dirty="0" err="1"/>
              <a:t>групі</a:t>
            </a:r>
            <a:r>
              <a:rPr lang="ru-RU" dirty="0"/>
              <a:t> </a:t>
            </a:r>
            <a:r>
              <a:rPr lang="ru-RU" dirty="0" err="1"/>
              <a:t>належить</a:t>
            </a:r>
            <a:r>
              <a:rPr lang="ru-RU" dirty="0"/>
              <a:t> США, </a:t>
            </a:r>
            <a:r>
              <a:rPr lang="ru-RU" dirty="0" err="1"/>
              <a:t>що</a:t>
            </a:r>
            <a:r>
              <a:rPr lang="ru-RU" dirty="0"/>
              <a:t> є </a:t>
            </a:r>
            <a:r>
              <a:rPr lang="ru-RU" dirty="0" err="1"/>
              <a:t>найрозвинутішою</a:t>
            </a:r>
            <a:r>
              <a:rPr lang="ru-RU" dirty="0"/>
              <a:t> </a:t>
            </a:r>
            <a:r>
              <a:rPr lang="ru-RU" dirty="0" err="1"/>
              <a:t>країною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 і </a:t>
            </a:r>
            <a:r>
              <a:rPr lang="ru-RU" dirty="0" err="1"/>
              <a:t>головним</a:t>
            </a:r>
            <a:r>
              <a:rPr lang="ru-RU" dirty="0"/>
              <a:t> </a:t>
            </a:r>
            <a:r>
              <a:rPr lang="ru-RU" dirty="0" err="1"/>
              <a:t>експортером</a:t>
            </a:r>
            <a:r>
              <a:rPr lang="ru-RU" dirty="0"/>
              <a:t> </a:t>
            </a:r>
            <a:r>
              <a:rPr lang="ru-RU" dirty="0" err="1"/>
              <a:t>сучасної</a:t>
            </a:r>
            <a:r>
              <a:rPr lang="ru-RU" dirty="0"/>
              <a:t> </a:t>
            </a:r>
            <a:r>
              <a:rPr lang="ru-RU" dirty="0" err="1"/>
              <a:t>наукомісткої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та </a:t>
            </a:r>
            <a:r>
              <a:rPr lang="ru-RU" dirty="0" err="1"/>
              <a:t>науково-технічної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. </a:t>
            </a:r>
            <a:r>
              <a:rPr lang="ru-RU" dirty="0" err="1"/>
              <a:t>Країни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значний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на </a:t>
            </a:r>
            <a:r>
              <a:rPr lang="ru-RU" dirty="0" err="1"/>
              <a:t>перебіг</a:t>
            </a:r>
            <a:r>
              <a:rPr lang="ru-RU" dirty="0"/>
              <a:t> </a:t>
            </a:r>
            <a:r>
              <a:rPr lang="ru-RU" dirty="0" err="1"/>
              <a:t>світових</a:t>
            </a:r>
            <a:r>
              <a:rPr lang="ru-RU" dirty="0"/>
              <a:t> </a:t>
            </a:r>
            <a:r>
              <a:rPr lang="ru-RU" dirty="0" err="1"/>
              <a:t>політичних</a:t>
            </a:r>
            <a:r>
              <a:rPr lang="ru-RU" dirty="0"/>
              <a:t> </a:t>
            </a:r>
            <a:r>
              <a:rPr lang="ru-RU" dirty="0" err="1"/>
              <a:t>подій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607766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F45BFF2-A3B4-4C1D-B1B8-B7C6942015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927652"/>
            <a:ext cx="9603275" cy="4538693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До </a:t>
            </a:r>
            <a:r>
              <a:rPr lang="ru-RU" dirty="0" err="1"/>
              <a:t>другої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входять</a:t>
            </a:r>
            <a:r>
              <a:rPr lang="ru-RU" dirty="0"/>
              <a:t> </a:t>
            </a:r>
            <a:r>
              <a:rPr lang="ru-RU" dirty="0" err="1"/>
              <a:t>економічно</a:t>
            </a:r>
            <a:r>
              <a:rPr lang="ru-RU" dirty="0"/>
              <a:t> </a:t>
            </a:r>
            <a:r>
              <a:rPr lang="ru-RU" dirty="0" err="1"/>
              <a:t>високорозвинуті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 </a:t>
            </a:r>
            <a:r>
              <a:rPr lang="ru-RU" dirty="0" err="1"/>
              <a:t>Західної</a:t>
            </a:r>
            <a:r>
              <a:rPr lang="ru-RU" dirty="0"/>
              <a:t> </a:t>
            </a:r>
            <a:r>
              <a:rPr lang="ru-RU" dirty="0" err="1"/>
              <a:t>Європи</a:t>
            </a:r>
            <a:r>
              <a:rPr lang="ru-RU" dirty="0"/>
              <a:t> (</a:t>
            </a:r>
            <a:r>
              <a:rPr lang="ru-RU" dirty="0" err="1">
                <a:hlinkClick r:id="rId2" tooltip="Фінлянд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Фінляндія</a:t>
            </a:r>
            <a:r>
              <a:rPr lang="ru-RU" dirty="0"/>
              <a:t>, </a:t>
            </a:r>
            <a:r>
              <a:rPr lang="ru-RU" dirty="0" err="1">
                <a:hlinkClick r:id="rId3" tooltip="Швец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Швеція</a:t>
            </a:r>
            <a:r>
              <a:rPr lang="ru-RU" dirty="0"/>
              <a:t>, </a:t>
            </a:r>
            <a:r>
              <a:rPr lang="ru-RU" dirty="0" err="1">
                <a:hlinkClick r:id="rId4" tooltip="Норвег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Норвегія</a:t>
            </a:r>
            <a:r>
              <a:rPr lang="ru-RU" dirty="0"/>
              <a:t>, </a:t>
            </a:r>
            <a:r>
              <a:rPr lang="ru-RU" dirty="0" err="1">
                <a:hlinkClick r:id="rId5" tooltip="Дан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Данія</a:t>
            </a:r>
            <a:r>
              <a:rPr lang="ru-RU" dirty="0"/>
              <a:t>, </a:t>
            </a:r>
            <a:r>
              <a:rPr lang="ru-RU" dirty="0" err="1">
                <a:hlinkClick r:id="rId6" tooltip="Бельг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Бельгія</a:t>
            </a:r>
            <a:r>
              <a:rPr lang="ru-RU" dirty="0"/>
              <a:t>, </a:t>
            </a:r>
            <a:r>
              <a:rPr lang="ru-RU" dirty="0" err="1">
                <a:hlinkClick r:id="rId7" tooltip="Нідерланд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Нідерланди</a:t>
            </a:r>
            <a:r>
              <a:rPr lang="ru-RU" dirty="0"/>
              <a:t>, </a:t>
            </a:r>
            <a:r>
              <a:rPr lang="ru-RU" dirty="0">
                <a:hlinkClick r:id="rId8" tooltip="Люксембург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Люксембург</a:t>
            </a:r>
            <a:r>
              <a:rPr lang="ru-RU" dirty="0"/>
              <a:t>, </a:t>
            </a:r>
            <a:r>
              <a:rPr lang="ru-RU" dirty="0" err="1">
                <a:hlinkClick r:id="rId9" tooltip="Швейцар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Швейцарія</a:t>
            </a:r>
            <a:r>
              <a:rPr lang="ru-RU" dirty="0"/>
              <a:t>, </a:t>
            </a:r>
            <a:r>
              <a:rPr lang="ru-RU" dirty="0" err="1">
                <a:hlinkClick r:id="rId10" tooltip="Австр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Австрія</a:t>
            </a:r>
            <a:r>
              <a:rPr lang="ru-RU" dirty="0"/>
              <a:t>). </a:t>
            </a:r>
            <a:r>
              <a:rPr lang="ru-RU" dirty="0" err="1"/>
              <a:t>Усі</a:t>
            </a:r>
            <a:r>
              <a:rPr lang="ru-RU" dirty="0"/>
              <a:t> вони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високий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економічного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, </a:t>
            </a:r>
            <a:r>
              <a:rPr lang="ru-RU" dirty="0" err="1"/>
              <a:t>займають</a:t>
            </a:r>
            <a:r>
              <a:rPr lang="ru-RU" dirty="0"/>
              <a:t> </a:t>
            </a:r>
            <a:r>
              <a:rPr lang="ru-RU" dirty="0" err="1"/>
              <a:t>помітні</a:t>
            </a:r>
            <a:r>
              <a:rPr lang="ru-RU" dirty="0"/>
              <a:t> </a:t>
            </a:r>
            <a:r>
              <a:rPr lang="ru-RU" dirty="0" err="1"/>
              <a:t>позиції</a:t>
            </a:r>
            <a:r>
              <a:rPr lang="ru-RU" dirty="0"/>
              <a:t> у </a:t>
            </a:r>
            <a:r>
              <a:rPr lang="ru-RU" dirty="0" err="1"/>
              <a:t>світовій</a:t>
            </a:r>
            <a:r>
              <a:rPr lang="ru-RU" dirty="0"/>
              <a:t> </a:t>
            </a:r>
            <a:r>
              <a:rPr lang="ru-RU" dirty="0" err="1"/>
              <a:t>торгівлі</a:t>
            </a:r>
            <a:r>
              <a:rPr lang="ru-RU" dirty="0"/>
              <a:t>, </a:t>
            </a:r>
            <a:r>
              <a:rPr lang="ru-RU" dirty="0" err="1"/>
              <a:t>відіграють</a:t>
            </a:r>
            <a:r>
              <a:rPr lang="ru-RU" dirty="0"/>
              <a:t> роль </a:t>
            </a:r>
            <a:r>
              <a:rPr lang="ru-RU" dirty="0" err="1"/>
              <a:t>сполучної</a:t>
            </a:r>
            <a:r>
              <a:rPr lang="ru-RU" dirty="0"/>
              <a:t> ланки в </a:t>
            </a:r>
            <a:r>
              <a:rPr lang="ru-RU" dirty="0" err="1"/>
              <a:t>економічних</a:t>
            </a:r>
            <a:r>
              <a:rPr lang="ru-RU" dirty="0"/>
              <a:t> </a:t>
            </a:r>
            <a:r>
              <a:rPr lang="ru-RU" dirty="0" err="1"/>
              <a:t>взаємовідносинах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.</a:t>
            </a:r>
          </a:p>
          <a:p>
            <a:r>
              <a:rPr lang="ru-RU" dirty="0" err="1"/>
              <a:t>Третя</a:t>
            </a:r>
            <a:r>
              <a:rPr lang="ru-RU" dirty="0"/>
              <a:t> </a:t>
            </a:r>
            <a:r>
              <a:rPr lang="ru-RU" dirty="0" err="1"/>
              <a:t>група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з </a:t>
            </a:r>
            <a:r>
              <a:rPr lang="ru-RU" dirty="0" err="1"/>
              <a:t>країн</a:t>
            </a:r>
            <a:r>
              <a:rPr lang="ru-RU" dirty="0"/>
              <a:t> </a:t>
            </a:r>
            <a:r>
              <a:rPr lang="ru-RU" dirty="0" err="1"/>
              <a:t>переселенського</a:t>
            </a:r>
            <a:r>
              <a:rPr lang="ru-RU" dirty="0"/>
              <a:t> типу. </a:t>
            </a:r>
            <a:r>
              <a:rPr lang="ru-RU" dirty="0" err="1"/>
              <a:t>Це</a:t>
            </a:r>
            <a:r>
              <a:rPr lang="ru-RU" dirty="0"/>
              <a:t> ПАР, </a:t>
            </a:r>
            <a:r>
              <a:rPr lang="ru-RU" dirty="0" err="1"/>
              <a:t>Австралія</a:t>
            </a:r>
            <a:r>
              <a:rPr lang="ru-RU" dirty="0"/>
              <a:t>, Нова </a:t>
            </a:r>
            <a:r>
              <a:rPr lang="ru-RU" dirty="0" err="1"/>
              <a:t>Зеландія</a:t>
            </a:r>
            <a:r>
              <a:rPr lang="ru-RU" dirty="0"/>
              <a:t>, </a:t>
            </a:r>
            <a:r>
              <a:rPr lang="ru-RU" dirty="0" err="1"/>
              <a:t>Ізраїль</a:t>
            </a:r>
            <a:r>
              <a:rPr lang="ru-RU" dirty="0"/>
              <a:t>.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об'єднують</a:t>
            </a:r>
            <a:r>
              <a:rPr lang="ru-RU" dirty="0"/>
              <a:t> </a:t>
            </a:r>
            <a:r>
              <a:rPr lang="ru-RU" dirty="0" err="1"/>
              <a:t>спільні</a:t>
            </a:r>
            <a:r>
              <a:rPr lang="ru-RU" dirty="0"/>
              <a:t> </a:t>
            </a:r>
            <a:r>
              <a:rPr lang="ru-RU" dirty="0" err="1"/>
              <a:t>риси</a:t>
            </a:r>
            <a:r>
              <a:rPr lang="ru-RU" dirty="0"/>
              <a:t> </a:t>
            </a:r>
            <a:r>
              <a:rPr lang="ru-RU" dirty="0" err="1"/>
              <a:t>історичного</a:t>
            </a:r>
            <a:r>
              <a:rPr lang="ru-RU" dirty="0"/>
              <a:t> та </a:t>
            </a:r>
            <a:r>
              <a:rPr lang="ru-RU" dirty="0" err="1"/>
              <a:t>економічного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. </a:t>
            </a:r>
            <a:r>
              <a:rPr lang="ru-RU" dirty="0" err="1"/>
              <a:t>Перші</a:t>
            </a:r>
            <a:r>
              <a:rPr lang="ru-RU" dirty="0"/>
              <a:t> три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колоніями</a:t>
            </a:r>
            <a:r>
              <a:rPr lang="ru-RU" dirty="0"/>
              <a:t> </a:t>
            </a:r>
            <a:r>
              <a:rPr lang="ru-RU" dirty="0" err="1"/>
              <a:t>Великобританії</a:t>
            </a:r>
            <a:r>
              <a:rPr lang="ru-RU" dirty="0"/>
              <a:t>, а зараз </a:t>
            </a:r>
            <a:r>
              <a:rPr lang="ru-RU" dirty="0" err="1"/>
              <a:t>входять</a:t>
            </a:r>
            <a:r>
              <a:rPr lang="ru-RU" dirty="0"/>
              <a:t> до складу </a:t>
            </a:r>
            <a:r>
              <a:rPr lang="ru-RU" dirty="0" err="1"/>
              <a:t>Британської</a:t>
            </a:r>
            <a:r>
              <a:rPr lang="ru-RU" dirty="0"/>
              <a:t> </a:t>
            </a:r>
            <a:r>
              <a:rPr lang="ru-RU" dirty="0" err="1"/>
              <a:t>Співдружності</a:t>
            </a:r>
            <a:r>
              <a:rPr lang="ru-RU" dirty="0"/>
              <a:t>. </a:t>
            </a:r>
            <a:r>
              <a:rPr lang="ru-RU" dirty="0" err="1"/>
              <a:t>Ізраїль</a:t>
            </a:r>
            <a:r>
              <a:rPr lang="ru-RU" dirty="0"/>
              <a:t>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створений</a:t>
            </a:r>
            <a:r>
              <a:rPr lang="ru-RU" dirty="0"/>
              <a:t> у 1948 р. за </a:t>
            </a:r>
            <a:r>
              <a:rPr lang="ru-RU" dirty="0" err="1"/>
              <a:t>рішенням</a:t>
            </a:r>
            <a:r>
              <a:rPr lang="ru-RU" dirty="0"/>
              <a:t> </a:t>
            </a:r>
            <a:r>
              <a:rPr lang="uk-UA" dirty="0">
                <a:hlinkClick r:id="rId11" tooltip="Створення ОО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ООН</a:t>
            </a:r>
            <a:r>
              <a:rPr lang="ru-RU" dirty="0"/>
              <a:t> </a:t>
            </a:r>
            <a:r>
              <a:rPr lang="ru-RU" dirty="0" err="1"/>
              <a:t>унаслідок</a:t>
            </a:r>
            <a:r>
              <a:rPr lang="ru-RU" dirty="0"/>
              <a:t> </a:t>
            </a:r>
            <a:r>
              <a:rPr lang="ru-RU" dirty="0" err="1"/>
              <a:t>поділу</a:t>
            </a:r>
            <a:r>
              <a:rPr lang="ru-RU" dirty="0"/>
              <a:t> </a:t>
            </a:r>
            <a:r>
              <a:rPr lang="ru-RU" dirty="0" err="1"/>
              <a:t>колишньої</a:t>
            </a:r>
            <a:r>
              <a:rPr lang="ru-RU" dirty="0"/>
              <a:t> </a:t>
            </a:r>
            <a:r>
              <a:rPr lang="ru-RU" dirty="0" err="1"/>
              <a:t>британської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Палестини</a:t>
            </a:r>
            <a:r>
              <a:rPr lang="ru-RU" dirty="0"/>
              <a:t> на </a:t>
            </a:r>
            <a:r>
              <a:rPr lang="ru-RU" dirty="0" err="1"/>
              <a:t>суверенні</a:t>
            </a:r>
            <a:r>
              <a:rPr lang="ru-RU" dirty="0"/>
              <a:t> </a:t>
            </a:r>
            <a:r>
              <a:rPr lang="ru-RU" dirty="0" err="1"/>
              <a:t>єврейську</a:t>
            </a:r>
            <a:r>
              <a:rPr lang="ru-RU" dirty="0"/>
              <a:t> та </a:t>
            </a:r>
            <a:r>
              <a:rPr lang="ru-RU" dirty="0" err="1"/>
              <a:t>арабські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. </a:t>
            </a:r>
            <a:r>
              <a:rPr lang="ru-RU" dirty="0" err="1"/>
              <a:t>Індустріально-капіталістичне</a:t>
            </a:r>
            <a:r>
              <a:rPr lang="ru-RU" dirty="0"/>
              <a:t> </a:t>
            </a:r>
            <a:r>
              <a:rPr lang="ru-RU" dirty="0" err="1"/>
              <a:t>виробництво</a:t>
            </a:r>
            <a:r>
              <a:rPr lang="ru-RU" dirty="0"/>
              <a:t> у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країнах</a:t>
            </a:r>
            <a:r>
              <a:rPr lang="ru-RU" dirty="0"/>
              <a:t> </a:t>
            </a:r>
            <a:r>
              <a:rPr lang="ru-RU" dirty="0" err="1"/>
              <a:t>започатковане</a:t>
            </a:r>
            <a:r>
              <a:rPr lang="ru-RU" dirty="0"/>
              <a:t> </a:t>
            </a:r>
            <a:r>
              <a:rPr lang="ru-RU" dirty="0" err="1"/>
              <a:t>переселенцями</a:t>
            </a:r>
            <a:r>
              <a:rPr lang="ru-RU" dirty="0"/>
              <a:t>, а не </a:t>
            </a:r>
            <a:r>
              <a:rPr lang="ru-RU" dirty="0" err="1"/>
              <a:t>було</a:t>
            </a:r>
            <a:r>
              <a:rPr lang="ru-RU" dirty="0"/>
              <a:t> результатом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корінного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.</a:t>
            </a:r>
          </a:p>
          <a:p>
            <a:r>
              <a:rPr lang="ru-RU" dirty="0" err="1"/>
              <a:t>Ще</a:t>
            </a:r>
            <a:r>
              <a:rPr lang="ru-RU" dirty="0"/>
              <a:t> одну </a:t>
            </a:r>
            <a:r>
              <a:rPr lang="ru-RU" dirty="0" err="1"/>
              <a:t>групу</a:t>
            </a:r>
            <a:r>
              <a:rPr lang="ru-RU" dirty="0"/>
              <a:t> </a:t>
            </a:r>
            <a:r>
              <a:rPr lang="ru-RU" dirty="0" err="1"/>
              <a:t>складають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середнім</a:t>
            </a:r>
            <a:r>
              <a:rPr lang="ru-RU" dirty="0"/>
              <a:t> </a:t>
            </a:r>
            <a:r>
              <a:rPr lang="ru-RU" dirty="0" err="1"/>
              <a:t>рівнем</a:t>
            </a:r>
            <a:r>
              <a:rPr lang="ru-RU" dirty="0"/>
              <a:t> </a:t>
            </a:r>
            <a:r>
              <a:rPr lang="ru-RU" dirty="0" err="1"/>
              <a:t>економічного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uk-UA" dirty="0"/>
              <a:t> – </a:t>
            </a:r>
            <a:r>
              <a:rPr lang="ru-RU" dirty="0" err="1">
                <a:hlinkClick r:id="rId12" tooltip="Ірланд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Ірландія</a:t>
            </a:r>
            <a:r>
              <a:rPr lang="ru-RU" dirty="0"/>
              <a:t>, </a:t>
            </a:r>
            <a:r>
              <a:rPr lang="ru-RU" dirty="0" err="1">
                <a:hlinkClick r:id="rId13" tooltip="Ісланд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Ісландія</a:t>
            </a:r>
            <a:r>
              <a:rPr lang="ru-RU" dirty="0"/>
              <a:t>, </a:t>
            </a:r>
            <a:r>
              <a:rPr lang="ru-RU" dirty="0" err="1">
                <a:hlinkClick r:id="rId14" tooltip="Іспан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Іспанія</a:t>
            </a:r>
            <a:r>
              <a:rPr lang="ru-RU" dirty="0"/>
              <a:t>, </a:t>
            </a:r>
            <a:r>
              <a:rPr lang="ru-RU" dirty="0" err="1">
                <a:hlinkClick r:id="rId15" tooltip="Португал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Португалія</a:t>
            </a:r>
            <a:r>
              <a:rPr lang="ru-RU" dirty="0"/>
              <a:t>, </a:t>
            </a:r>
            <a:r>
              <a:rPr lang="ru-RU" dirty="0" err="1">
                <a:hlinkClick r:id="rId16" tooltip="Грец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Греція</a:t>
            </a:r>
            <a:r>
              <a:rPr lang="ru-RU" dirty="0"/>
              <a:t>. Головна </a:t>
            </a:r>
            <a:r>
              <a:rPr lang="ru-RU" dirty="0" err="1"/>
              <a:t>особливість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uk-UA" dirty="0"/>
              <a:t> – </a:t>
            </a:r>
            <a:r>
              <a:rPr lang="ru-RU" dirty="0" err="1"/>
              <a:t>фінансова</a:t>
            </a:r>
            <a:r>
              <a:rPr lang="ru-RU" dirty="0"/>
              <a:t> і </a:t>
            </a:r>
            <a:r>
              <a:rPr lang="ru-RU" dirty="0" err="1"/>
              <a:t>технологічна</a:t>
            </a:r>
            <a:r>
              <a:rPr lang="ru-RU" dirty="0"/>
              <a:t> </a:t>
            </a:r>
            <a:r>
              <a:rPr lang="ru-RU" dirty="0" err="1"/>
              <a:t>залежність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економічно</a:t>
            </a:r>
            <a:r>
              <a:rPr lang="ru-RU" dirty="0"/>
              <a:t> </a:t>
            </a:r>
            <a:r>
              <a:rPr lang="ru-RU" dirty="0" err="1"/>
              <a:t>високорозвинутих</a:t>
            </a:r>
            <a:r>
              <a:rPr lang="ru-RU" dirty="0"/>
              <a:t> держав.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563278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1E62F78-30F8-40CC-BBF9-2CA9A6055B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861391"/>
            <a:ext cx="9603275" cy="4604954"/>
          </a:xfrm>
        </p:spPr>
        <p:txBody>
          <a:bodyPr>
            <a:normAutofit fontScale="77500" lnSpcReduction="20000"/>
          </a:bodyPr>
          <a:lstStyle/>
          <a:p>
            <a:r>
              <a:rPr lang="ru-RU" b="1" i="1" dirty="0" err="1"/>
              <a:t>Постсоціалістичні</a:t>
            </a:r>
            <a:r>
              <a:rPr lang="ru-RU" b="1" i="1" dirty="0"/>
              <a:t> </a:t>
            </a:r>
            <a:r>
              <a:rPr lang="ru-RU" b="1" i="1" dirty="0" err="1"/>
              <a:t>країни</a:t>
            </a:r>
            <a:r>
              <a:rPr lang="ru-RU" b="1" i="1" dirty="0"/>
              <a:t> </a:t>
            </a:r>
            <a:r>
              <a:rPr lang="ru-RU" b="1" i="1" dirty="0" err="1"/>
              <a:t>перехідної</a:t>
            </a:r>
            <a:r>
              <a:rPr lang="ru-RU" b="1" i="1" dirty="0"/>
              <a:t> </a:t>
            </a:r>
            <a:r>
              <a:rPr lang="ru-RU" b="1" i="1" dirty="0" err="1"/>
              <a:t>економіки</a:t>
            </a:r>
            <a:r>
              <a:rPr lang="ru-RU" b="1" i="1" dirty="0"/>
              <a:t>.</a:t>
            </a:r>
            <a:r>
              <a:rPr lang="ru-RU" dirty="0"/>
              <a:t> До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належать </a:t>
            </a:r>
            <a:r>
              <a:rPr lang="ru-RU" dirty="0" err="1"/>
              <a:t>країни</a:t>
            </a:r>
            <a:r>
              <a:rPr lang="ru-RU" dirty="0"/>
              <a:t> </a:t>
            </a:r>
            <a:r>
              <a:rPr lang="ru-RU" dirty="0" err="1"/>
              <a:t>колишньої</a:t>
            </a:r>
            <a:r>
              <a:rPr lang="ru-RU" dirty="0"/>
              <a:t> </a:t>
            </a:r>
            <a:r>
              <a:rPr lang="ru-RU" dirty="0" err="1"/>
              <a:t>соціалістичної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. </a:t>
            </a:r>
            <a:r>
              <a:rPr lang="ru-RU" dirty="0" err="1"/>
              <a:t>Перехідною</a:t>
            </a:r>
            <a:r>
              <a:rPr lang="ru-RU" dirty="0"/>
              <a:t> </a:t>
            </a:r>
            <a:r>
              <a:rPr lang="ru-RU" dirty="0" err="1"/>
              <a:t>вважається</a:t>
            </a:r>
            <a:r>
              <a:rPr lang="ru-RU" dirty="0"/>
              <a:t> </a:t>
            </a:r>
            <a:r>
              <a:rPr lang="ru-RU" dirty="0" err="1"/>
              <a:t>економіка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перебуває</a:t>
            </a:r>
            <a:r>
              <a:rPr lang="ru-RU" dirty="0"/>
              <a:t> 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великомасштабних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ведуть</a:t>
            </a:r>
            <a:r>
              <a:rPr lang="ru-RU" dirty="0"/>
              <a:t> до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стабільної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 (у </a:t>
            </a:r>
            <a:r>
              <a:rPr lang="ru-RU" dirty="0" err="1"/>
              <a:t>даному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 до </a:t>
            </a:r>
            <a:r>
              <a:rPr lang="ru-RU" dirty="0" err="1"/>
              <a:t>ринкової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 та демократичного </a:t>
            </a:r>
            <a:r>
              <a:rPr lang="ru-RU" dirty="0" err="1"/>
              <a:t>суспільства</a:t>
            </a:r>
            <a:r>
              <a:rPr lang="ru-RU" dirty="0"/>
              <a:t>). </a:t>
            </a:r>
            <a:r>
              <a:rPr lang="ru-RU" dirty="0" err="1"/>
              <a:t>Найбільших</a:t>
            </a:r>
            <a:r>
              <a:rPr lang="ru-RU" dirty="0"/>
              <a:t> </a:t>
            </a:r>
            <a:r>
              <a:rPr lang="ru-RU" dirty="0" err="1"/>
              <a:t>успіхів</a:t>
            </a:r>
            <a:r>
              <a:rPr lang="ru-RU" dirty="0"/>
              <a:t> у </a:t>
            </a:r>
            <a:r>
              <a:rPr lang="ru-RU" dirty="0" err="1"/>
              <a:t>проведенні</a:t>
            </a:r>
            <a:r>
              <a:rPr lang="ru-RU" dirty="0"/>
              <a:t> </a:t>
            </a:r>
            <a:r>
              <a:rPr lang="ru-RU" dirty="0" err="1"/>
              <a:t>ринкових</a:t>
            </a:r>
            <a:r>
              <a:rPr lang="ru-RU" dirty="0"/>
              <a:t> реформ </a:t>
            </a:r>
            <a:r>
              <a:rPr lang="ru-RU" dirty="0" err="1"/>
              <a:t>досягли</a:t>
            </a:r>
            <a:r>
              <a:rPr lang="ru-RU" dirty="0"/>
              <a:t> </a:t>
            </a:r>
            <a:r>
              <a:rPr lang="ru-RU" dirty="0" err="1">
                <a:hlinkClick r:id="rId2" tooltip="Угорщин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Угорщина</a:t>
            </a:r>
            <a:r>
              <a:rPr lang="ru-RU" dirty="0"/>
              <a:t>, </a:t>
            </a:r>
            <a:r>
              <a:rPr lang="ru-RU" dirty="0" err="1">
                <a:hlinkClick r:id="rId3" tooltip="Чех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Чехія</a:t>
            </a:r>
            <a:r>
              <a:rPr lang="ru-RU" dirty="0"/>
              <a:t>, </a:t>
            </a:r>
            <a:r>
              <a:rPr lang="ru-RU" dirty="0" err="1">
                <a:hlinkClick r:id="rId4" tooltip="Польщ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Польща</a:t>
            </a:r>
            <a:r>
              <a:rPr lang="ru-RU" dirty="0"/>
              <a:t>, </a:t>
            </a:r>
            <a:r>
              <a:rPr lang="ru-RU" dirty="0" err="1">
                <a:hlinkClick r:id="rId5" tooltip="Словаччин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Словаччина</a:t>
            </a:r>
            <a:r>
              <a:rPr lang="ru-RU" dirty="0"/>
              <a:t>, </a:t>
            </a:r>
            <a:r>
              <a:rPr lang="ru-RU" dirty="0" err="1"/>
              <a:t>Естонія</a:t>
            </a:r>
            <a:r>
              <a:rPr lang="ru-RU" dirty="0"/>
              <a:t>, </a:t>
            </a:r>
            <a:r>
              <a:rPr lang="ru-RU" dirty="0" err="1"/>
              <a:t>Латвія</a:t>
            </a:r>
            <a:r>
              <a:rPr lang="ru-RU" dirty="0"/>
              <a:t>, Литва та </a:t>
            </a:r>
            <a:r>
              <a:rPr lang="ru-RU" dirty="0" err="1">
                <a:hlinkClick r:id="rId6" tooltip="Словен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Словенія</a:t>
            </a:r>
            <a:r>
              <a:rPr lang="ru-RU" dirty="0"/>
              <a:t>.</a:t>
            </a:r>
          </a:p>
          <a:p>
            <a:r>
              <a:rPr lang="ru-RU" b="1" i="1" dirty="0" err="1"/>
              <a:t>Країни</a:t>
            </a:r>
            <a:r>
              <a:rPr lang="ru-RU" b="1" i="1" dirty="0"/>
              <a:t> </a:t>
            </a:r>
            <a:r>
              <a:rPr lang="ru-RU" b="1" i="1" dirty="0" err="1"/>
              <a:t>централізовано</a:t>
            </a:r>
            <a:r>
              <a:rPr lang="ru-RU" b="1" i="1" dirty="0"/>
              <a:t> </a:t>
            </a:r>
            <a:r>
              <a:rPr lang="ru-RU" b="1" i="1" dirty="0" err="1"/>
              <a:t>керованої</a:t>
            </a:r>
            <a:r>
              <a:rPr lang="ru-RU" b="1" i="1" dirty="0"/>
              <a:t> </a:t>
            </a:r>
            <a:r>
              <a:rPr lang="ru-RU" b="1" i="1" dirty="0" err="1"/>
              <a:t>економіки</a:t>
            </a:r>
            <a:r>
              <a:rPr lang="ru-RU" b="1" i="1" dirty="0"/>
              <a:t>:</a:t>
            </a:r>
            <a:r>
              <a:rPr lang="ru-RU" dirty="0"/>
              <a:t> </a:t>
            </a:r>
            <a:r>
              <a:rPr lang="ru-RU" dirty="0">
                <a:hlinkClick r:id="rId7" tooltip="Китай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Китай</a:t>
            </a:r>
            <a:r>
              <a:rPr lang="ru-RU" dirty="0"/>
              <a:t>, </a:t>
            </a:r>
            <a:r>
              <a:rPr lang="ru-RU" dirty="0" err="1">
                <a:hlinkClick r:id="rId8" tooltip="Коре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Корейська</a:t>
            </a:r>
            <a:r>
              <a:rPr lang="ru-RU" dirty="0">
                <a:hlinkClick r:id="rId8" tooltip="Коре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Народно-Демократична </a:t>
            </a:r>
            <a:r>
              <a:rPr lang="ru-RU" dirty="0" err="1">
                <a:hlinkClick r:id="rId8" tooltip="Коре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Республіка</a:t>
            </a:r>
            <a:r>
              <a:rPr lang="ru-RU" dirty="0">
                <a:hlinkClick r:id="rId8" tooltip="Коре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(КНДР)</a:t>
            </a:r>
            <a:r>
              <a:rPr lang="ru-RU" dirty="0"/>
              <a:t>, </a:t>
            </a:r>
            <a:r>
              <a:rPr lang="ru-RU" dirty="0" err="1"/>
              <a:t>В'єтнам</a:t>
            </a:r>
            <a:r>
              <a:rPr lang="ru-RU" dirty="0"/>
              <a:t>, Куба. </a:t>
            </a:r>
            <a:r>
              <a:rPr lang="ru-RU" dirty="0" err="1"/>
              <a:t>Проте</a:t>
            </a:r>
            <a:r>
              <a:rPr lang="ru-RU" dirty="0"/>
              <a:t> і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група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</a:t>
            </a:r>
            <a:r>
              <a:rPr lang="ru-RU" dirty="0" err="1"/>
              <a:t>неоднорідна</a:t>
            </a:r>
            <a:r>
              <a:rPr lang="ru-RU" dirty="0"/>
              <a:t>. </a:t>
            </a:r>
            <a:r>
              <a:rPr lang="ru-RU" dirty="0" err="1"/>
              <a:t>Незважаючи</a:t>
            </a:r>
            <a:r>
              <a:rPr lang="ru-RU" dirty="0"/>
              <a:t> на те, </a:t>
            </a:r>
            <a:r>
              <a:rPr lang="ru-RU" dirty="0" err="1"/>
              <a:t>що</a:t>
            </a:r>
            <a:r>
              <a:rPr lang="ru-RU" dirty="0"/>
              <a:t> в </a:t>
            </a:r>
            <a:r>
              <a:rPr lang="ru-RU" dirty="0" err="1"/>
              <a:t>Китаї</a:t>
            </a:r>
            <a:r>
              <a:rPr lang="ru-RU" dirty="0"/>
              <a:t> при </a:t>
            </a:r>
            <a:r>
              <a:rPr lang="ru-RU" dirty="0" err="1"/>
              <a:t>владі</a:t>
            </a:r>
            <a:r>
              <a:rPr lang="ru-RU" dirty="0"/>
              <a:t> </a:t>
            </a:r>
            <a:r>
              <a:rPr lang="ru-RU" dirty="0" err="1"/>
              <a:t>залишилася</a:t>
            </a:r>
            <a:r>
              <a:rPr lang="ru-RU" dirty="0"/>
              <a:t> </a:t>
            </a:r>
            <a:r>
              <a:rPr lang="ru-RU" dirty="0" err="1"/>
              <a:t>комуністична</a:t>
            </a:r>
            <a:r>
              <a:rPr lang="ru-RU" dirty="0"/>
              <a:t> </a:t>
            </a:r>
            <a:r>
              <a:rPr lang="ru-RU" dirty="0" err="1"/>
              <a:t>партія</a:t>
            </a:r>
            <a:r>
              <a:rPr lang="ru-RU" dirty="0"/>
              <a:t>, там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швидкий</a:t>
            </a:r>
            <a:r>
              <a:rPr lang="ru-RU" dirty="0"/>
              <a:t> </a:t>
            </a:r>
            <a:r>
              <a:rPr lang="ru-RU" dirty="0" err="1"/>
              <a:t>підйом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розширення</a:t>
            </a:r>
            <a:r>
              <a:rPr lang="ru-RU" dirty="0"/>
              <a:t> </a:t>
            </a:r>
            <a:r>
              <a:rPr lang="ru-RU" dirty="0" err="1"/>
              <a:t>ринкових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та приватного сектора. </a:t>
            </a:r>
            <a:r>
              <a:rPr lang="ru-RU" dirty="0" err="1"/>
              <a:t>Останнім</a:t>
            </a:r>
            <a:r>
              <a:rPr lang="ru-RU" dirty="0"/>
              <a:t> часом </a:t>
            </a:r>
            <a:r>
              <a:rPr lang="ru-RU" dirty="0" err="1"/>
              <a:t>швидкими</a:t>
            </a:r>
            <a:r>
              <a:rPr lang="ru-RU" dirty="0"/>
              <a:t> темпами </a:t>
            </a:r>
            <a:r>
              <a:rPr lang="ru-RU" dirty="0" err="1"/>
              <a:t>розвивається</a:t>
            </a:r>
            <a:r>
              <a:rPr lang="ru-RU" dirty="0"/>
              <a:t> </a:t>
            </a:r>
            <a:r>
              <a:rPr lang="ru-RU" dirty="0" err="1"/>
              <a:t>економіка</a:t>
            </a:r>
            <a:r>
              <a:rPr lang="ru-RU" dirty="0"/>
              <a:t> </a:t>
            </a:r>
            <a:r>
              <a:rPr lang="ru-RU" dirty="0" err="1"/>
              <a:t>В'єтнаму</a:t>
            </a:r>
            <a:r>
              <a:rPr lang="ru-RU" dirty="0"/>
              <a:t>. Куба та КНДР до </a:t>
            </a:r>
            <a:r>
              <a:rPr lang="ru-RU" dirty="0" err="1"/>
              <a:t>цього</a:t>
            </a:r>
            <a:r>
              <a:rPr lang="ru-RU" dirty="0"/>
              <a:t> часу </a:t>
            </a:r>
            <a:r>
              <a:rPr lang="ru-RU" dirty="0" err="1"/>
              <a:t>дотримуються</a:t>
            </a:r>
            <a:r>
              <a:rPr lang="ru-RU" dirty="0"/>
              <a:t> </a:t>
            </a:r>
            <a:r>
              <a:rPr lang="ru-RU" dirty="0" err="1"/>
              <a:t>планової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ведення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, не </a:t>
            </a:r>
            <a:r>
              <a:rPr lang="ru-RU" dirty="0" err="1"/>
              <a:t>допускають</a:t>
            </a:r>
            <a:r>
              <a:rPr lang="ru-RU" dirty="0"/>
              <a:t> </a:t>
            </a:r>
            <a:r>
              <a:rPr lang="ru-RU" dirty="0" err="1"/>
              <a:t>введення</a:t>
            </a:r>
            <a:r>
              <a:rPr lang="ru-RU" dirty="0"/>
              <a:t> </a:t>
            </a:r>
            <a:r>
              <a:rPr lang="ru-RU" dirty="0" err="1"/>
              <a:t>приватної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</a:t>
            </a:r>
          </a:p>
          <a:p>
            <a:r>
              <a:rPr lang="ru-RU" b="1" i="1" dirty="0" err="1"/>
              <a:t>Країни</a:t>
            </a:r>
            <a:r>
              <a:rPr lang="ru-RU" b="1" i="1" dirty="0"/>
              <a:t>, </a:t>
            </a:r>
            <a:r>
              <a:rPr lang="ru-RU" b="1" i="1" dirty="0" err="1"/>
              <a:t>що</a:t>
            </a:r>
            <a:r>
              <a:rPr lang="ru-RU" b="1" i="1" dirty="0"/>
              <a:t> </a:t>
            </a:r>
            <a:r>
              <a:rPr lang="ru-RU" b="1" i="1" dirty="0" err="1"/>
              <a:t>розвиваються</a:t>
            </a:r>
            <a:r>
              <a:rPr lang="ru-RU" b="1" i="1" dirty="0"/>
              <a:t>.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здебільшого</a:t>
            </a:r>
            <a:r>
              <a:rPr lang="ru-RU" dirty="0"/>
              <a:t> </a:t>
            </a:r>
            <a:r>
              <a:rPr lang="ru-RU" dirty="0" err="1"/>
              <a:t>колишні</a:t>
            </a:r>
            <a:r>
              <a:rPr lang="ru-RU" dirty="0"/>
              <a:t> </a:t>
            </a:r>
            <a:r>
              <a:rPr lang="ru-RU" dirty="0" err="1"/>
              <a:t>колонії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здобули</a:t>
            </a:r>
            <a:r>
              <a:rPr lang="ru-RU" dirty="0"/>
              <a:t> </a:t>
            </a:r>
            <a:r>
              <a:rPr lang="ru-RU" dirty="0" err="1"/>
              <a:t>політичну</a:t>
            </a:r>
            <a:r>
              <a:rPr lang="ru-RU" dirty="0"/>
              <a:t> </a:t>
            </a:r>
            <a:r>
              <a:rPr lang="ru-RU" dirty="0" err="1"/>
              <a:t>незалежність</a:t>
            </a:r>
            <a:r>
              <a:rPr lang="ru-RU" dirty="0"/>
              <a:t> і </a:t>
            </a:r>
            <a:r>
              <a:rPr lang="ru-RU" dirty="0" err="1"/>
              <a:t>створюють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національні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. Вони </a:t>
            </a:r>
            <a:r>
              <a:rPr lang="ru-RU" dirty="0" err="1"/>
              <a:t>відрізняються</a:t>
            </a:r>
            <a:r>
              <a:rPr lang="ru-RU" dirty="0"/>
              <a:t> </a:t>
            </a:r>
            <a:r>
              <a:rPr lang="ru-RU" dirty="0" err="1"/>
              <a:t>розмірами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, запасами </a:t>
            </a:r>
            <a:r>
              <a:rPr lang="ru-RU" dirty="0" err="1"/>
              <a:t>природних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, </a:t>
            </a:r>
            <a:r>
              <a:rPr lang="ru-RU" dirty="0" err="1"/>
              <a:t>рівнем</a:t>
            </a:r>
            <a:r>
              <a:rPr lang="ru-RU" dirty="0"/>
              <a:t> </a:t>
            </a:r>
            <a:r>
              <a:rPr lang="ru-RU" dirty="0" err="1"/>
              <a:t>економічного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, </a:t>
            </a:r>
            <a:r>
              <a:rPr lang="ru-RU" dirty="0" err="1"/>
              <a:t>місцем</a:t>
            </a:r>
            <a:r>
              <a:rPr lang="ru-RU" dirty="0"/>
              <a:t> у </a:t>
            </a:r>
            <a:r>
              <a:rPr lang="ru-RU" dirty="0" err="1"/>
              <a:t>світовому</a:t>
            </a:r>
            <a:r>
              <a:rPr lang="ru-RU" dirty="0"/>
              <a:t> </a:t>
            </a:r>
            <a:r>
              <a:rPr lang="ru-RU" dirty="0" err="1"/>
              <a:t>господарстві</a:t>
            </a:r>
            <a:r>
              <a:rPr lang="ru-RU" dirty="0"/>
              <a:t>. </a:t>
            </a:r>
            <a:r>
              <a:rPr lang="ru-RU" dirty="0" err="1"/>
              <a:t>Серед</a:t>
            </a:r>
            <a:r>
              <a:rPr lang="ru-RU" dirty="0"/>
              <a:t> них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виділити</a:t>
            </a:r>
            <a:r>
              <a:rPr lang="ru-RU" dirty="0"/>
              <a:t> </a:t>
            </a:r>
            <a:r>
              <a:rPr lang="ru-RU" dirty="0" err="1"/>
              <a:t>декілька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581639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4D7F68C-358E-4762-9AB4-2758ABD538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715617"/>
            <a:ext cx="9603275" cy="4750728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i="1" dirty="0" err="1"/>
              <a:t>Нові</a:t>
            </a:r>
            <a:r>
              <a:rPr lang="ru-RU" i="1" dirty="0"/>
              <a:t> </a:t>
            </a:r>
            <a:r>
              <a:rPr lang="ru-RU" i="1" dirty="0" err="1"/>
              <a:t>індустріальні</a:t>
            </a:r>
            <a:r>
              <a:rPr lang="ru-RU" i="1" dirty="0"/>
              <a:t> </a:t>
            </a:r>
            <a:r>
              <a:rPr lang="ru-RU" i="1" dirty="0" err="1"/>
              <a:t>країни</a:t>
            </a:r>
            <a:r>
              <a:rPr lang="ru-RU" i="1" dirty="0"/>
              <a:t> (НІК).</a:t>
            </a:r>
            <a:r>
              <a:rPr lang="ru-RU" dirty="0"/>
              <a:t> До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входять</a:t>
            </a:r>
            <a:r>
              <a:rPr lang="ru-RU" dirty="0"/>
              <a:t> </a:t>
            </a:r>
            <a:r>
              <a:rPr lang="ru-RU" dirty="0" err="1"/>
              <a:t>Республіка</a:t>
            </a:r>
            <a:r>
              <a:rPr lang="ru-RU" dirty="0"/>
              <a:t> Корея, Тайвань, </a:t>
            </a:r>
            <a:r>
              <a:rPr lang="ru-RU" dirty="0" err="1">
                <a:hlinkClick r:id="rId2" tooltip="Сінгапур"/>
              </a:rPr>
              <a:t>Сінгапур</a:t>
            </a:r>
            <a:r>
              <a:rPr lang="ru-RU" dirty="0"/>
              <a:t> (</a:t>
            </a:r>
            <a:r>
              <a:rPr lang="ru-RU" i="1" dirty="0"/>
              <a:t>«</a:t>
            </a:r>
            <a:r>
              <a:rPr lang="ru-RU" i="1" dirty="0" err="1"/>
              <a:t>азіатські</a:t>
            </a:r>
            <a:r>
              <a:rPr lang="ru-RU" i="1" dirty="0"/>
              <a:t> </a:t>
            </a:r>
            <a:r>
              <a:rPr lang="ru-RU" i="1" dirty="0" err="1"/>
              <a:t>тигри</a:t>
            </a:r>
            <a:r>
              <a:rPr lang="ru-RU" i="1" dirty="0"/>
              <a:t>»</a:t>
            </a:r>
            <a:r>
              <a:rPr lang="ru-RU" dirty="0"/>
              <a:t>), </a:t>
            </a:r>
            <a:r>
              <a:rPr lang="ru-RU" dirty="0" err="1">
                <a:hlinkClick r:id="rId3" tooltip="Бразилія"/>
              </a:rPr>
              <a:t>Бразилія</a:t>
            </a:r>
            <a:r>
              <a:rPr lang="ru-RU" dirty="0"/>
              <a:t>, </a:t>
            </a:r>
            <a:r>
              <a:rPr lang="ru-RU" dirty="0">
                <a:hlinkClick r:id="rId4" tooltip="Мексика"/>
              </a:rPr>
              <a:t>Мексика</a:t>
            </a:r>
            <a:r>
              <a:rPr lang="ru-RU" dirty="0"/>
              <a:t>, </a:t>
            </a:r>
            <a:r>
              <a:rPr lang="ru-RU" dirty="0">
                <a:hlinkClick r:id="rId5" tooltip="Аргентина"/>
              </a:rPr>
              <a:t>Аргентина</a:t>
            </a:r>
            <a:r>
              <a:rPr lang="ru-RU" dirty="0"/>
              <a:t>, </a:t>
            </a:r>
            <a:r>
              <a:rPr lang="ru-RU" dirty="0" err="1">
                <a:hlinkClick r:id="rId6" tooltip="Індія"/>
              </a:rPr>
              <a:t>Індія</a:t>
            </a:r>
            <a:r>
              <a:rPr lang="ru-RU" dirty="0"/>
              <a:t>, </a:t>
            </a:r>
            <a:r>
              <a:rPr lang="ru-RU" dirty="0" err="1">
                <a:hlinkClick r:id="rId7" tooltip="Туреччина"/>
              </a:rPr>
              <a:t>Туреччина</a:t>
            </a:r>
            <a:r>
              <a:rPr lang="ru-RU" dirty="0"/>
              <a:t>, </a:t>
            </a:r>
            <a:r>
              <a:rPr lang="ru-RU" dirty="0" err="1"/>
              <a:t>Малайзія</a:t>
            </a:r>
            <a:r>
              <a:rPr lang="ru-RU" dirty="0"/>
              <a:t>, </a:t>
            </a:r>
            <a:r>
              <a:rPr lang="ru-RU" dirty="0" err="1"/>
              <a:t>Індонезія</a:t>
            </a:r>
            <a:r>
              <a:rPr lang="ru-RU" dirty="0"/>
              <a:t> і </a:t>
            </a:r>
            <a:r>
              <a:rPr lang="ru-RU" dirty="0" err="1"/>
              <a:t>Таїланд</a:t>
            </a:r>
            <a:r>
              <a:rPr lang="ru-RU" dirty="0"/>
              <a:t>. НІК </a:t>
            </a:r>
            <a:r>
              <a:rPr lang="ru-RU" dirty="0" err="1"/>
              <a:t>відзначаються</a:t>
            </a:r>
            <a:r>
              <a:rPr lang="ru-RU" dirty="0"/>
              <a:t> </a:t>
            </a:r>
            <a:r>
              <a:rPr lang="ru-RU" dirty="0" err="1"/>
              <a:t>швидкими</a:t>
            </a:r>
            <a:r>
              <a:rPr lang="ru-RU" dirty="0"/>
              <a:t> темпами </a:t>
            </a:r>
            <a:r>
              <a:rPr lang="ru-RU" dirty="0" err="1"/>
              <a:t>розвитку</a:t>
            </a:r>
            <a:r>
              <a:rPr lang="ru-RU" dirty="0"/>
              <a:t>, основою </a:t>
            </a:r>
            <a:r>
              <a:rPr lang="ru-RU" dirty="0" err="1"/>
              <a:t>якого</a:t>
            </a:r>
            <a:r>
              <a:rPr lang="ru-RU" dirty="0"/>
              <a:t> є </a:t>
            </a:r>
            <a:r>
              <a:rPr lang="ru-RU" dirty="0" err="1"/>
              <a:t>використання</a:t>
            </a:r>
            <a:r>
              <a:rPr lang="ru-RU" dirty="0"/>
              <a:t> «</a:t>
            </a:r>
            <a:r>
              <a:rPr lang="ru-RU" dirty="0" err="1"/>
              <a:t>плодів</a:t>
            </a:r>
            <a:r>
              <a:rPr lang="ru-RU" dirty="0"/>
              <a:t>» НТР та </a:t>
            </a:r>
            <a:r>
              <a:rPr lang="ru-RU" dirty="0" err="1"/>
              <a:t>іноземні</a:t>
            </a:r>
            <a:r>
              <a:rPr lang="ru-RU" dirty="0"/>
              <a:t> </a:t>
            </a:r>
            <a:r>
              <a:rPr lang="ru-RU" dirty="0" err="1"/>
              <a:t>інвестиції</a:t>
            </a:r>
            <a:r>
              <a:rPr lang="ru-RU" dirty="0"/>
              <a:t>. </a:t>
            </a:r>
            <a:r>
              <a:rPr lang="ru-RU" dirty="0" err="1"/>
              <a:t>Туреччину</a:t>
            </a:r>
            <a:r>
              <a:rPr lang="ru-RU" dirty="0"/>
              <a:t> та </a:t>
            </a:r>
            <a:r>
              <a:rPr lang="ru-RU" dirty="0" err="1"/>
              <a:t>Республіку</a:t>
            </a:r>
            <a:r>
              <a:rPr lang="ru-RU" dirty="0"/>
              <a:t> Корея все </a:t>
            </a:r>
            <a:r>
              <a:rPr lang="ru-RU" dirty="0" err="1"/>
              <a:t>частіше</a:t>
            </a:r>
            <a:r>
              <a:rPr lang="ru-RU" dirty="0"/>
              <a:t> </a:t>
            </a:r>
            <a:r>
              <a:rPr lang="ru-RU" dirty="0" err="1"/>
              <a:t>відносять</a:t>
            </a:r>
            <a:r>
              <a:rPr lang="ru-RU" dirty="0"/>
              <a:t> до </a:t>
            </a:r>
            <a:r>
              <a:rPr lang="ru-RU" dirty="0" err="1"/>
              <a:t>економічно</a:t>
            </a:r>
            <a:r>
              <a:rPr lang="ru-RU" dirty="0"/>
              <a:t> </a:t>
            </a:r>
            <a:r>
              <a:rPr lang="ru-RU" dirty="0" err="1"/>
              <a:t>розвинутих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.</a:t>
            </a:r>
          </a:p>
          <a:p>
            <a:pPr lvl="0"/>
            <a:r>
              <a:rPr lang="ru-RU" i="1" dirty="0" err="1"/>
              <a:t>Країни</a:t>
            </a:r>
            <a:r>
              <a:rPr lang="uk-UA" i="1" dirty="0"/>
              <a:t> – </a:t>
            </a:r>
            <a:r>
              <a:rPr lang="ru-RU" i="1" dirty="0" err="1"/>
              <a:t>експортери</a:t>
            </a:r>
            <a:r>
              <a:rPr lang="ru-RU" i="1" dirty="0"/>
              <a:t> </a:t>
            </a:r>
            <a:r>
              <a:rPr lang="ru-RU" i="1" dirty="0" err="1"/>
              <a:t>нафти</a:t>
            </a:r>
            <a:r>
              <a:rPr lang="ru-RU" i="1" dirty="0"/>
              <a:t>.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uk-UA" dirty="0"/>
              <a:t> – </a:t>
            </a:r>
            <a:r>
              <a:rPr lang="ru-RU" dirty="0"/>
              <a:t>Бруней, Катар, Кувейт, </a:t>
            </a:r>
            <a:r>
              <a:rPr lang="ru-RU" dirty="0" err="1"/>
              <a:t>Об'єднані</a:t>
            </a:r>
            <a:r>
              <a:rPr lang="ru-RU" dirty="0"/>
              <a:t> </a:t>
            </a:r>
            <a:r>
              <a:rPr lang="ru-RU" dirty="0" err="1"/>
              <a:t>Арабські</a:t>
            </a:r>
            <a:r>
              <a:rPr lang="ru-RU" dirty="0"/>
              <a:t> </a:t>
            </a:r>
            <a:r>
              <a:rPr lang="ru-RU" dirty="0" err="1"/>
              <a:t>Емірати</a:t>
            </a:r>
            <a:r>
              <a:rPr lang="ru-RU" dirty="0"/>
              <a:t> (ОАЕ), </a:t>
            </a:r>
            <a:r>
              <a:rPr lang="ru-RU" dirty="0" err="1"/>
              <a:t>Саудівська</a:t>
            </a:r>
            <a:r>
              <a:rPr lang="ru-RU" dirty="0"/>
              <a:t> </a:t>
            </a:r>
            <a:r>
              <a:rPr lang="ru-RU" dirty="0" err="1"/>
              <a:t>Аравія</a:t>
            </a:r>
            <a:r>
              <a:rPr lang="ru-RU" dirty="0"/>
              <a:t>, </a:t>
            </a:r>
            <a:r>
              <a:rPr lang="ru-RU" dirty="0" err="1"/>
              <a:t>Лівія</a:t>
            </a:r>
            <a:r>
              <a:rPr lang="ru-RU" dirty="0"/>
              <a:t>, </a:t>
            </a:r>
            <a:r>
              <a:rPr lang="ru-RU" dirty="0" err="1">
                <a:hlinkClick r:id="rId8" tooltip="Іран"/>
              </a:rPr>
              <a:t>Іран</a:t>
            </a:r>
            <a:r>
              <a:rPr lang="ru-RU" dirty="0"/>
              <a:t>.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економічний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експорту</a:t>
            </a:r>
            <a:r>
              <a:rPr lang="ru-RU" dirty="0"/>
              <a:t> </a:t>
            </a:r>
            <a:r>
              <a:rPr lang="ru-RU" dirty="0" err="1"/>
              <a:t>нафти</a:t>
            </a:r>
            <a:r>
              <a:rPr lang="ru-RU" dirty="0"/>
              <a:t> і </a:t>
            </a:r>
            <a:r>
              <a:rPr lang="ru-RU" dirty="0" err="1"/>
              <a:t>цін</a:t>
            </a:r>
            <a:r>
              <a:rPr lang="ru-RU" dirty="0"/>
              <a:t> на </a:t>
            </a:r>
            <a:r>
              <a:rPr lang="ru-RU" dirty="0" err="1"/>
              <a:t>неї</a:t>
            </a:r>
            <a:r>
              <a:rPr lang="ru-RU" dirty="0"/>
              <a:t>.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розвиваються</a:t>
            </a:r>
            <a:r>
              <a:rPr lang="ru-RU" dirty="0"/>
              <a:t>, вони </a:t>
            </a:r>
            <a:r>
              <a:rPr lang="ru-RU" dirty="0" err="1"/>
              <a:t>виділяються</a:t>
            </a:r>
            <a:r>
              <a:rPr lang="ru-RU" dirty="0"/>
              <a:t> </a:t>
            </a:r>
            <a:r>
              <a:rPr lang="ru-RU" dirty="0" err="1"/>
              <a:t>доволі</a:t>
            </a:r>
            <a:r>
              <a:rPr lang="ru-RU" dirty="0"/>
              <a:t> </a:t>
            </a:r>
            <a:r>
              <a:rPr lang="ru-RU" dirty="0" err="1"/>
              <a:t>високим</a:t>
            </a:r>
            <a:r>
              <a:rPr lang="ru-RU" dirty="0"/>
              <a:t> </a:t>
            </a:r>
            <a:r>
              <a:rPr lang="ru-RU" dirty="0" err="1"/>
              <a:t>рівнем</a:t>
            </a:r>
            <a:r>
              <a:rPr lang="ru-RU" dirty="0"/>
              <a:t> </a:t>
            </a:r>
            <a:r>
              <a:rPr lang="ru-RU" dirty="0" err="1"/>
              <a:t>соціально-економічного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.</a:t>
            </a:r>
          </a:p>
          <a:p>
            <a:pPr lvl="0"/>
            <a:r>
              <a:rPr lang="ru-RU" i="1" dirty="0" err="1"/>
              <a:t>Малі</a:t>
            </a:r>
            <a:r>
              <a:rPr lang="ru-RU" i="1" dirty="0"/>
              <a:t> </a:t>
            </a:r>
            <a:r>
              <a:rPr lang="ru-RU" i="1" dirty="0" err="1"/>
              <a:t>острівні</a:t>
            </a:r>
            <a:r>
              <a:rPr lang="ru-RU" i="1" dirty="0"/>
              <a:t> </a:t>
            </a:r>
            <a:r>
              <a:rPr lang="ru-RU" i="1" dirty="0" err="1"/>
              <a:t>країни</a:t>
            </a:r>
            <a:r>
              <a:rPr lang="ru-RU" i="1" dirty="0"/>
              <a:t> </a:t>
            </a:r>
            <a:r>
              <a:rPr lang="ru-RU" dirty="0"/>
              <a:t>(Антигуа, Барбуда, </a:t>
            </a:r>
            <a:r>
              <a:rPr lang="ru-RU" dirty="0" err="1"/>
              <a:t>Багамські</a:t>
            </a:r>
            <a:r>
              <a:rPr lang="ru-RU" dirty="0"/>
              <a:t> о-</a:t>
            </a:r>
            <a:r>
              <a:rPr lang="ru-RU" dirty="0" err="1"/>
              <a:t>ви</a:t>
            </a:r>
            <a:r>
              <a:rPr lang="ru-RU" dirty="0"/>
              <a:t>, Барбадос, </a:t>
            </a:r>
            <a:r>
              <a:rPr lang="ru-RU" dirty="0" err="1"/>
              <a:t>Бермудські</a:t>
            </a:r>
            <a:r>
              <a:rPr lang="ru-RU" dirty="0"/>
              <a:t> о-</a:t>
            </a:r>
            <a:r>
              <a:rPr lang="ru-RU" dirty="0" err="1"/>
              <a:t>ви</a:t>
            </a:r>
            <a:r>
              <a:rPr lang="ru-RU" dirty="0"/>
              <a:t>, Бахрейн, </a:t>
            </a:r>
            <a:r>
              <a:rPr lang="ru-RU" dirty="0" err="1"/>
              <a:t>Сейшельські</a:t>
            </a:r>
            <a:r>
              <a:rPr lang="ru-RU" dirty="0"/>
              <a:t> о-</a:t>
            </a:r>
            <a:r>
              <a:rPr lang="ru-RU" dirty="0" err="1"/>
              <a:t>ви</a:t>
            </a:r>
            <a:r>
              <a:rPr lang="ru-RU" dirty="0"/>
              <a:t>). </a:t>
            </a:r>
            <a:r>
              <a:rPr lang="ru-RU" dirty="0" err="1"/>
              <a:t>Високі</a:t>
            </a:r>
            <a:r>
              <a:rPr lang="ru-RU" dirty="0"/>
              <a:t> </a:t>
            </a:r>
            <a:r>
              <a:rPr lang="ru-RU" dirty="0" err="1"/>
              <a:t>прибутки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</a:t>
            </a:r>
            <a:r>
              <a:rPr lang="ru-RU" dirty="0" err="1"/>
              <a:t>пов'язані</a:t>
            </a:r>
            <a:r>
              <a:rPr lang="ru-RU" dirty="0"/>
              <a:t> з </a:t>
            </a:r>
            <a:r>
              <a:rPr lang="ru-RU" dirty="0" err="1"/>
              <a:t>розвитком</a:t>
            </a:r>
            <a:r>
              <a:rPr lang="ru-RU" dirty="0"/>
              <a:t> </a:t>
            </a:r>
            <a:r>
              <a:rPr lang="ru-RU" dirty="0" err="1"/>
              <a:t>сфери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і, у першу </a:t>
            </a:r>
            <a:r>
              <a:rPr lang="ru-RU" dirty="0" err="1"/>
              <a:t>чергу</a:t>
            </a:r>
            <a:r>
              <a:rPr lang="ru-RU" dirty="0"/>
              <a:t>, з </a:t>
            </a:r>
            <a:r>
              <a:rPr lang="ru-RU" dirty="0" err="1"/>
              <a:t>банківським</a:t>
            </a:r>
            <a:r>
              <a:rPr lang="ru-RU" dirty="0"/>
              <a:t> </a:t>
            </a:r>
            <a:r>
              <a:rPr lang="ru-RU" dirty="0" err="1"/>
              <a:t>бізнесом</a:t>
            </a:r>
            <a:r>
              <a:rPr lang="ru-RU" dirty="0"/>
              <a:t> і туризмом.</a:t>
            </a:r>
          </a:p>
          <a:p>
            <a:pPr lvl="0"/>
            <a:r>
              <a:rPr lang="ru-RU" i="1" dirty="0" err="1"/>
              <a:t>Країни</a:t>
            </a:r>
            <a:r>
              <a:rPr lang="ru-RU" i="1" dirty="0"/>
              <a:t> </a:t>
            </a:r>
            <a:r>
              <a:rPr lang="ru-RU" i="1" dirty="0" err="1"/>
              <a:t>середніх</a:t>
            </a:r>
            <a:r>
              <a:rPr lang="ru-RU" i="1" dirty="0"/>
              <a:t> </a:t>
            </a:r>
            <a:r>
              <a:rPr lang="ru-RU" i="1" dirty="0" err="1"/>
              <a:t>можливостей</a:t>
            </a:r>
            <a:r>
              <a:rPr lang="ru-RU" i="1" dirty="0"/>
              <a:t>.</a:t>
            </a:r>
            <a:r>
              <a:rPr lang="ru-RU" dirty="0"/>
              <a:t> До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входить 60 </a:t>
            </a:r>
            <a:r>
              <a:rPr lang="ru-RU" dirty="0" err="1"/>
              <a:t>країн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розвиваються</a:t>
            </a:r>
            <a:r>
              <a:rPr lang="ru-RU" dirty="0"/>
              <a:t> (Ямайка, Гватемала, Панама, </a:t>
            </a:r>
            <a:r>
              <a:rPr lang="ru-RU" dirty="0" err="1"/>
              <a:t>Філіппіни</a:t>
            </a:r>
            <a:r>
              <a:rPr lang="ru-RU" dirty="0"/>
              <a:t>, </a:t>
            </a:r>
            <a:r>
              <a:rPr lang="ru-RU" dirty="0" err="1"/>
              <a:t>Сирія</a:t>
            </a:r>
            <a:r>
              <a:rPr lang="ru-RU" dirty="0"/>
              <a:t>, </a:t>
            </a:r>
            <a:r>
              <a:rPr lang="ru-RU" dirty="0" err="1"/>
              <a:t>Туніс</a:t>
            </a:r>
            <a:r>
              <a:rPr lang="ru-RU" dirty="0"/>
              <a:t>, </a:t>
            </a:r>
            <a:r>
              <a:rPr lang="ru-RU" dirty="0" err="1"/>
              <a:t>Намібія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.). </a:t>
            </a:r>
            <a:r>
              <a:rPr lang="ru-RU" dirty="0" err="1"/>
              <a:t>Більшість</a:t>
            </a:r>
            <a:r>
              <a:rPr lang="ru-RU" dirty="0"/>
              <a:t> з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певні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 для </a:t>
            </a:r>
            <a:r>
              <a:rPr lang="ru-RU" dirty="0" err="1"/>
              <a:t>подальшого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. Та для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їхньої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 доводиться </a:t>
            </a:r>
            <a:r>
              <a:rPr lang="ru-RU" dirty="0" err="1"/>
              <a:t>постійно</a:t>
            </a:r>
            <a:r>
              <a:rPr lang="ru-RU" dirty="0"/>
              <a:t> </a:t>
            </a:r>
            <a:r>
              <a:rPr lang="ru-RU" dirty="0" err="1"/>
              <a:t>позичати</a:t>
            </a:r>
            <a:r>
              <a:rPr lang="ru-RU" dirty="0"/>
              <a:t> </a:t>
            </a:r>
            <a:r>
              <a:rPr lang="ru-RU" dirty="0" err="1"/>
              <a:t>гроші</a:t>
            </a:r>
            <a:r>
              <a:rPr lang="ru-RU" dirty="0"/>
              <a:t> в </a:t>
            </a:r>
            <a:r>
              <a:rPr lang="ru-RU" dirty="0" err="1"/>
              <a:t>економічно</a:t>
            </a:r>
            <a:r>
              <a:rPr lang="ru-RU" dirty="0"/>
              <a:t> </a:t>
            </a:r>
            <a:r>
              <a:rPr lang="ru-RU" dirty="0" err="1"/>
              <a:t>розвинутих</a:t>
            </a:r>
            <a:r>
              <a:rPr lang="ru-RU" dirty="0"/>
              <a:t> </a:t>
            </a:r>
            <a:r>
              <a:rPr lang="ru-RU" dirty="0" err="1"/>
              <a:t>країнах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призводить</a:t>
            </a:r>
            <a:r>
              <a:rPr lang="ru-RU" dirty="0"/>
              <a:t> до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заборгованості</a:t>
            </a:r>
            <a:r>
              <a:rPr lang="ru-RU" dirty="0"/>
              <a:t>.</a:t>
            </a:r>
          </a:p>
          <a:p>
            <a:pPr lvl="0"/>
            <a:r>
              <a:rPr lang="ru-RU" i="1" dirty="0" err="1"/>
              <a:t>Найменш</a:t>
            </a:r>
            <a:r>
              <a:rPr lang="ru-RU" i="1" dirty="0"/>
              <a:t> </a:t>
            </a:r>
            <a:r>
              <a:rPr lang="ru-RU" i="1" dirty="0" err="1"/>
              <a:t>розвинуті</a:t>
            </a:r>
            <a:r>
              <a:rPr lang="ru-RU" i="1" dirty="0"/>
              <a:t> </a:t>
            </a:r>
            <a:r>
              <a:rPr lang="ru-RU" i="1" dirty="0" err="1"/>
              <a:t>країни</a:t>
            </a:r>
            <a:r>
              <a:rPr lang="ru-RU" i="1" dirty="0"/>
              <a:t>.</a:t>
            </a:r>
            <a:r>
              <a:rPr lang="ru-RU" dirty="0"/>
              <a:t> За </a:t>
            </a:r>
            <a:r>
              <a:rPr lang="ru-RU" dirty="0" err="1"/>
              <a:t>класифікацією</a:t>
            </a:r>
            <a:r>
              <a:rPr lang="ru-RU" dirty="0"/>
              <a:t> ООН до них належать 47 </a:t>
            </a:r>
            <a:r>
              <a:rPr lang="ru-RU" dirty="0" err="1"/>
              <a:t>країн</a:t>
            </a:r>
            <a:r>
              <a:rPr lang="ru-RU" dirty="0"/>
              <a:t> з </a:t>
            </a:r>
            <a:r>
              <a:rPr lang="ru-RU" dirty="0" err="1"/>
              <a:t>населенням</a:t>
            </a:r>
            <a:r>
              <a:rPr lang="ru-RU" dirty="0"/>
              <a:t> </a:t>
            </a:r>
            <a:r>
              <a:rPr lang="ru-RU" dirty="0" err="1"/>
              <a:t>понад</a:t>
            </a:r>
            <a:r>
              <a:rPr lang="ru-RU" dirty="0"/>
              <a:t> 500 млн. </a:t>
            </a:r>
            <a:r>
              <a:rPr lang="ru-RU" dirty="0" err="1"/>
              <a:t>осіб</a:t>
            </a:r>
            <a:r>
              <a:rPr lang="ru-RU" dirty="0"/>
              <a:t>. В </a:t>
            </a:r>
            <a:r>
              <a:rPr lang="ru-RU" dirty="0" err="1"/>
              <a:t>Африці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Ангола, </a:t>
            </a:r>
            <a:r>
              <a:rPr lang="ru-RU" dirty="0" err="1"/>
              <a:t>Ефіопія</a:t>
            </a:r>
            <a:r>
              <a:rPr lang="ru-RU" dirty="0"/>
              <a:t>, </a:t>
            </a:r>
            <a:r>
              <a:rPr lang="ru-RU" dirty="0" err="1"/>
              <a:t>Сомалі</a:t>
            </a:r>
            <a:r>
              <a:rPr lang="ru-RU" dirty="0"/>
              <a:t>, </a:t>
            </a:r>
            <a:r>
              <a:rPr lang="ru-RU" dirty="0" err="1"/>
              <a:t>Танзанія</a:t>
            </a:r>
            <a:r>
              <a:rPr lang="ru-RU" dirty="0"/>
              <a:t>, Чад, </a:t>
            </a:r>
            <a:r>
              <a:rPr lang="ru-RU" dirty="0" err="1"/>
              <a:t>Мозамбік</a:t>
            </a:r>
            <a:r>
              <a:rPr lang="ru-RU" dirty="0"/>
              <a:t>, </a:t>
            </a:r>
            <a:r>
              <a:rPr lang="ru-RU" dirty="0" err="1"/>
              <a:t>Малаві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.; в </a:t>
            </a:r>
            <a:r>
              <a:rPr lang="ru-RU" dirty="0" err="1"/>
              <a:t>Азії</a:t>
            </a:r>
            <a:r>
              <a:rPr lang="uk-UA" dirty="0"/>
              <a:t> – </a:t>
            </a:r>
            <a:r>
              <a:rPr lang="ru-RU" dirty="0"/>
              <a:t>Камбоджа, </a:t>
            </a:r>
            <a:r>
              <a:rPr lang="ru-RU" dirty="0" err="1"/>
              <a:t>Ємен</a:t>
            </a:r>
            <a:r>
              <a:rPr lang="ru-RU" dirty="0"/>
              <a:t>, </a:t>
            </a:r>
            <a:r>
              <a:rPr lang="ru-RU" dirty="0" err="1"/>
              <a:t>Афганістан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83065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A78BBC-F7B8-4960-B740-77456686B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Міжнародні організації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ED3A10B-0A8F-4AE7-A8D8-97ACAF6C53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/>
              <a:t>До них належать </a:t>
            </a:r>
            <a:r>
              <a:rPr lang="ru-RU" i="1" dirty="0" err="1"/>
              <a:t>глобальні</a:t>
            </a:r>
            <a:r>
              <a:rPr lang="ru-RU" i="1" dirty="0"/>
              <a:t> (</a:t>
            </a:r>
            <a:r>
              <a:rPr lang="ru-RU" i="1" dirty="0" err="1"/>
              <a:t>загальносвітові</a:t>
            </a:r>
            <a:r>
              <a:rPr lang="ru-RU" i="1" dirty="0"/>
              <a:t>), </a:t>
            </a:r>
            <a:r>
              <a:rPr lang="ru-RU" i="1" dirty="0" err="1"/>
              <a:t>регіональні</a:t>
            </a:r>
            <a:r>
              <a:rPr lang="ru-RU" i="1" dirty="0"/>
              <a:t> </a:t>
            </a:r>
            <a:r>
              <a:rPr lang="ru-RU" dirty="0"/>
              <a:t>(Африка, </a:t>
            </a:r>
            <a:r>
              <a:rPr lang="ru-RU" dirty="0" err="1"/>
              <a:t>Північна</a:t>
            </a:r>
            <a:r>
              <a:rPr lang="ru-RU" dirty="0"/>
              <a:t> Америка, </a:t>
            </a:r>
            <a:r>
              <a:rPr lang="ru-RU" dirty="0" err="1"/>
              <a:t>країни</a:t>
            </a:r>
            <a:r>
              <a:rPr lang="ru-RU" dirty="0"/>
              <a:t> </a:t>
            </a:r>
            <a:r>
              <a:rPr lang="ru-RU" dirty="0" err="1"/>
              <a:t>Середнього</a:t>
            </a:r>
            <a:r>
              <a:rPr lang="ru-RU" dirty="0"/>
              <a:t> і </a:t>
            </a:r>
            <a:r>
              <a:rPr lang="ru-RU" dirty="0" err="1"/>
              <a:t>Близького</a:t>
            </a:r>
            <a:r>
              <a:rPr lang="ru-RU" dirty="0"/>
              <a:t> Сходу </a:t>
            </a:r>
            <a:r>
              <a:rPr lang="ru-RU" dirty="0" err="1"/>
              <a:t>тощо</a:t>
            </a:r>
            <a:r>
              <a:rPr lang="ru-RU" dirty="0"/>
              <a:t>), </a:t>
            </a:r>
            <a:r>
              <a:rPr lang="ru-RU" i="1" dirty="0" err="1"/>
              <a:t>міждержавні</a:t>
            </a:r>
            <a:r>
              <a:rPr lang="ru-RU" i="1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об'єднують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не за </a:t>
            </a:r>
            <a:r>
              <a:rPr lang="ru-RU" dirty="0" err="1"/>
              <a:t>географічною</a:t>
            </a:r>
            <a:r>
              <a:rPr lang="ru-RU" dirty="0"/>
              <a:t> </a:t>
            </a:r>
            <a:r>
              <a:rPr lang="ru-RU" dirty="0" err="1"/>
              <a:t>ознакою</a:t>
            </a:r>
            <a:r>
              <a:rPr lang="ru-RU" dirty="0"/>
              <a:t>, а за </a:t>
            </a:r>
            <a:r>
              <a:rPr lang="ru-RU" dirty="0" err="1"/>
              <a:t>визначеними</a:t>
            </a:r>
            <a:r>
              <a:rPr lang="ru-RU" dirty="0"/>
              <a:t> </a:t>
            </a:r>
            <a:r>
              <a:rPr lang="ru-RU" dirty="0" err="1"/>
              <a:t>цілями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ознаками</a:t>
            </a:r>
            <a:r>
              <a:rPr lang="ru-RU" dirty="0"/>
              <a:t>. </a:t>
            </a:r>
          </a:p>
          <a:p>
            <a:r>
              <a:rPr lang="ru-RU" dirty="0" err="1"/>
              <a:t>Найбільшою</a:t>
            </a:r>
            <a:r>
              <a:rPr lang="ru-RU" dirty="0"/>
              <a:t>, </a:t>
            </a:r>
            <a:r>
              <a:rPr lang="ru-RU" dirty="0" err="1"/>
              <a:t>найважливішою</a:t>
            </a:r>
            <a:r>
              <a:rPr lang="ru-RU" dirty="0"/>
              <a:t>, глобальною та </a:t>
            </a:r>
            <a:r>
              <a:rPr lang="ru-RU" dirty="0" err="1"/>
              <a:t>універсальною</a:t>
            </a:r>
            <a:r>
              <a:rPr lang="ru-RU" dirty="0"/>
              <a:t> </a:t>
            </a:r>
            <a:r>
              <a:rPr lang="ru-RU" dirty="0" err="1"/>
              <a:t>організацією</a:t>
            </a:r>
            <a:r>
              <a:rPr lang="ru-RU" dirty="0"/>
              <a:t> </a:t>
            </a:r>
            <a:r>
              <a:rPr lang="ru-RU" dirty="0" err="1"/>
              <a:t>нині</a:t>
            </a:r>
            <a:r>
              <a:rPr lang="ru-RU" dirty="0"/>
              <a:t> є </a:t>
            </a:r>
            <a:r>
              <a:rPr lang="ru-RU" b="1" i="1" dirty="0" err="1"/>
              <a:t>Організація</a:t>
            </a:r>
            <a:r>
              <a:rPr lang="ru-RU" b="1" i="1" dirty="0"/>
              <a:t> </a:t>
            </a:r>
            <a:r>
              <a:rPr lang="ru-RU" b="1" i="1" dirty="0" err="1"/>
              <a:t>Об'єднаних</a:t>
            </a:r>
            <a:r>
              <a:rPr lang="ru-RU" b="1" i="1" dirty="0"/>
              <a:t> </a:t>
            </a:r>
            <a:r>
              <a:rPr lang="ru-RU" b="1" i="1" dirty="0" err="1"/>
              <a:t>Націй</a:t>
            </a:r>
            <a:r>
              <a:rPr lang="ru-RU" b="1" i="1" dirty="0"/>
              <a:t> </a:t>
            </a:r>
            <a:r>
              <a:rPr lang="ru-RU" dirty="0"/>
              <a:t>(ООН). </a:t>
            </a:r>
            <a:r>
              <a:rPr lang="uk-UA" dirty="0"/>
              <a:t>Ї</a:t>
            </a:r>
            <a:r>
              <a:rPr lang="ru-RU" dirty="0"/>
              <a:t>ї </a:t>
            </a:r>
            <a:r>
              <a:rPr lang="ru-RU" dirty="0" err="1"/>
              <a:t>було</a:t>
            </a:r>
            <a:r>
              <a:rPr lang="ru-RU" dirty="0"/>
              <a:t> створено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Другої</a:t>
            </a:r>
            <a:r>
              <a:rPr lang="ru-RU" dirty="0"/>
              <a:t> </a:t>
            </a:r>
            <a:r>
              <a:rPr lang="ru-RU" dirty="0" err="1"/>
              <a:t>світової</a:t>
            </a:r>
            <a:r>
              <a:rPr lang="ru-RU" dirty="0"/>
              <a:t> </a:t>
            </a:r>
            <a:r>
              <a:rPr lang="ru-RU" dirty="0" err="1"/>
              <a:t>війни</a:t>
            </a:r>
            <a:r>
              <a:rPr lang="ru-RU" dirty="0"/>
              <a:t>, у 1945 p., з метою </a:t>
            </a:r>
            <a:r>
              <a:rPr lang="ru-RU" dirty="0" err="1"/>
              <a:t>відвернення</a:t>
            </a:r>
            <a:r>
              <a:rPr lang="ru-RU" dirty="0"/>
              <a:t> </a:t>
            </a:r>
            <a:r>
              <a:rPr lang="ru-RU" dirty="0" err="1"/>
              <a:t>чергової</a:t>
            </a:r>
            <a:r>
              <a:rPr lang="ru-RU" dirty="0"/>
              <a:t> </a:t>
            </a:r>
            <a:r>
              <a:rPr lang="ru-RU" dirty="0" err="1"/>
              <a:t>світової</a:t>
            </a:r>
            <a:r>
              <a:rPr lang="ru-RU" dirty="0"/>
              <a:t> </a:t>
            </a:r>
            <a:r>
              <a:rPr lang="ru-RU" dirty="0" err="1"/>
              <a:t>війни</a:t>
            </a:r>
            <a:r>
              <a:rPr lang="ru-RU" dirty="0"/>
              <a:t> і </a:t>
            </a:r>
            <a:r>
              <a:rPr lang="ru-RU" dirty="0" err="1"/>
              <a:t>локальних</a:t>
            </a:r>
            <a:r>
              <a:rPr lang="ru-RU" dirty="0"/>
              <a:t> </a:t>
            </a:r>
            <a:r>
              <a:rPr lang="ru-RU" dirty="0" err="1"/>
              <a:t>конфліктів</a:t>
            </a:r>
            <a:r>
              <a:rPr lang="ru-RU" dirty="0"/>
              <a:t>, </a:t>
            </a:r>
            <a:r>
              <a:rPr lang="ru-RU" dirty="0" err="1"/>
              <a:t>посилення</a:t>
            </a:r>
            <a:r>
              <a:rPr lang="ru-RU" dirty="0"/>
              <a:t> </a:t>
            </a:r>
            <a:r>
              <a:rPr lang="ru-RU" dirty="0" err="1"/>
              <a:t>міжнародної</a:t>
            </a:r>
            <a:r>
              <a:rPr lang="ru-RU" dirty="0"/>
              <a:t> </a:t>
            </a:r>
            <a:r>
              <a:rPr lang="ru-RU" dirty="0" err="1"/>
              <a:t>безпеки</a:t>
            </a:r>
            <a:r>
              <a:rPr lang="ru-RU" dirty="0"/>
              <a:t> та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</a:t>
            </a:r>
            <a:r>
              <a:rPr lang="ru-RU" dirty="0" err="1"/>
              <a:t>співробітництва</a:t>
            </a:r>
            <a:r>
              <a:rPr lang="ru-RU" dirty="0"/>
              <a:t>. ООН </a:t>
            </a:r>
            <a:r>
              <a:rPr lang="ru-RU" dirty="0" err="1"/>
              <a:t>діє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Статуту.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 є </a:t>
            </a:r>
            <a:r>
              <a:rPr lang="ru-RU" dirty="0" err="1"/>
              <a:t>обов'язковими</a:t>
            </a:r>
            <a:r>
              <a:rPr lang="ru-RU" dirty="0"/>
              <a:t> для </a:t>
            </a:r>
            <a:r>
              <a:rPr lang="ru-RU" dirty="0" err="1"/>
              <a:t>країн</a:t>
            </a:r>
            <a:r>
              <a:rPr lang="uk-UA" dirty="0"/>
              <a:t>-</a:t>
            </a:r>
            <a:r>
              <a:rPr lang="ru-RU" dirty="0" err="1"/>
              <a:t>членів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. </a:t>
            </a:r>
          </a:p>
          <a:p>
            <a:r>
              <a:rPr lang="ru-RU" dirty="0" err="1"/>
              <a:t>Головними</a:t>
            </a:r>
            <a:r>
              <a:rPr lang="ru-RU" dirty="0"/>
              <a:t> органами ООН є </a:t>
            </a:r>
            <a:r>
              <a:rPr lang="ru-RU" dirty="0" err="1"/>
              <a:t>Генеральна</a:t>
            </a:r>
            <a:r>
              <a:rPr lang="ru-RU" dirty="0"/>
              <a:t> </a:t>
            </a:r>
            <a:r>
              <a:rPr lang="ru-RU" dirty="0" err="1"/>
              <a:t>Асамблея</a:t>
            </a:r>
            <a:r>
              <a:rPr lang="ru-RU" dirty="0"/>
              <a:t> і Рада </a:t>
            </a:r>
            <a:r>
              <a:rPr lang="ru-RU" dirty="0" err="1"/>
              <a:t>Безпеки</a:t>
            </a:r>
            <a:r>
              <a:rPr lang="ru-RU" dirty="0"/>
              <a:t>. До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провіднихорганів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міжнародної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належать </a:t>
            </a:r>
            <a:r>
              <a:rPr lang="ru-RU" dirty="0" err="1"/>
              <a:t>Секретаріат</a:t>
            </a:r>
            <a:r>
              <a:rPr lang="ru-RU" dirty="0"/>
              <a:t>, </a:t>
            </a:r>
            <a:r>
              <a:rPr lang="ru-RU" dirty="0" err="1"/>
              <a:t>Міжнародний</a:t>
            </a:r>
            <a:r>
              <a:rPr lang="ru-RU" dirty="0"/>
              <a:t> суд, Рада </a:t>
            </a:r>
            <a:r>
              <a:rPr lang="ru-RU" dirty="0" err="1"/>
              <a:t>опіки</a:t>
            </a:r>
            <a:r>
              <a:rPr lang="ru-RU" dirty="0"/>
              <a:t>, </a:t>
            </a:r>
            <a:r>
              <a:rPr lang="ru-RU" dirty="0" err="1"/>
              <a:t>Економічна</a:t>
            </a:r>
            <a:r>
              <a:rPr lang="ru-RU" dirty="0"/>
              <a:t> і </a:t>
            </a:r>
            <a:r>
              <a:rPr lang="ru-RU" dirty="0" err="1"/>
              <a:t>соціальна</a:t>
            </a:r>
            <a:r>
              <a:rPr lang="ru-RU" dirty="0"/>
              <a:t> рада.</a:t>
            </a:r>
          </a:p>
          <a:p>
            <a:r>
              <a:rPr lang="ru-RU" dirty="0"/>
              <a:t>Штаб-квартира ООН </a:t>
            </a:r>
            <a:r>
              <a:rPr lang="ru-RU" dirty="0" err="1"/>
              <a:t>розміщена</a:t>
            </a:r>
            <a:r>
              <a:rPr lang="ru-RU" dirty="0"/>
              <a:t> у Нью-Йорку (США). У 1945 р. </a:t>
            </a:r>
            <a:r>
              <a:rPr lang="ru-RU" dirty="0" err="1"/>
              <a:t>Україна</a:t>
            </a:r>
            <a:r>
              <a:rPr lang="ru-RU" dirty="0"/>
              <a:t>, </a:t>
            </a:r>
            <a:r>
              <a:rPr lang="ru-RU" dirty="0" err="1"/>
              <a:t>перебуваючи</a:t>
            </a:r>
            <a:r>
              <a:rPr lang="ru-RU" dirty="0"/>
              <a:t> у </a:t>
            </a:r>
            <a:r>
              <a:rPr lang="ru-RU" dirty="0" err="1"/>
              <a:t>складі</a:t>
            </a:r>
            <a:r>
              <a:rPr lang="ru-RU" dirty="0"/>
              <a:t> СРСР, стала </a:t>
            </a:r>
            <a:r>
              <a:rPr lang="ru-RU" dirty="0" err="1"/>
              <a:t>однією</a:t>
            </a:r>
            <a:r>
              <a:rPr lang="ru-RU" dirty="0"/>
              <a:t> з </a:t>
            </a:r>
            <a:r>
              <a:rPr lang="ru-RU" dirty="0" err="1"/>
              <a:t>країн</a:t>
            </a:r>
            <a:r>
              <a:rPr lang="uk-UA" dirty="0"/>
              <a:t>-</a:t>
            </a:r>
            <a:r>
              <a:rPr lang="ru-RU" dirty="0" err="1"/>
              <a:t>засновниць</a:t>
            </a:r>
            <a:r>
              <a:rPr lang="ru-RU" dirty="0"/>
              <a:t> ООН. </a:t>
            </a:r>
            <a:r>
              <a:rPr lang="ru-RU" dirty="0" err="1"/>
              <a:t>Тепер</a:t>
            </a:r>
            <a:r>
              <a:rPr lang="ru-RU" dirty="0"/>
              <a:t> наша держава</a:t>
            </a:r>
            <a:r>
              <a:rPr lang="uk-UA" dirty="0"/>
              <a:t> – </a:t>
            </a:r>
            <a:r>
              <a:rPr lang="ru-RU" dirty="0"/>
              <a:t>член </a:t>
            </a:r>
            <a:r>
              <a:rPr lang="ru-RU" dirty="0" err="1"/>
              <a:t>кількох</a:t>
            </a:r>
            <a:r>
              <a:rPr lang="ru-RU" dirty="0"/>
              <a:t> </a:t>
            </a:r>
            <a:r>
              <a:rPr lang="ru-RU" dirty="0" err="1"/>
              <a:t>спеціалізованих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організацій</a:t>
            </a:r>
            <a:r>
              <a:rPr lang="ru-RU" dirty="0"/>
              <a:t> ООН.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789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71358A0-0ECF-4E0B-8A5D-7C8772BE1F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834887"/>
            <a:ext cx="9603275" cy="4631458"/>
          </a:xfrm>
        </p:spPr>
        <p:txBody>
          <a:bodyPr>
            <a:normAutofit fontScale="70000" lnSpcReduction="20000"/>
          </a:bodyPr>
          <a:lstStyle/>
          <a:p>
            <a:r>
              <a:rPr lang="ru-RU" b="1" i="1" dirty="0" err="1"/>
              <a:t>Незалежна</a:t>
            </a:r>
            <a:r>
              <a:rPr lang="ru-RU" b="1" i="1" dirty="0"/>
              <a:t> держава</a:t>
            </a:r>
            <a:r>
              <a:rPr lang="uk-UA" b="1" i="1" dirty="0"/>
              <a:t> – </a:t>
            </a:r>
            <a:r>
              <a:rPr lang="ru-RU" i="1" dirty="0" err="1"/>
              <a:t>це</a:t>
            </a:r>
            <a:r>
              <a:rPr lang="ru-RU" i="1" dirty="0"/>
              <a:t> </a:t>
            </a:r>
            <a:r>
              <a:rPr lang="ru-RU" i="1" dirty="0" err="1"/>
              <a:t>країна</a:t>
            </a:r>
            <a:r>
              <a:rPr lang="ru-RU" i="1" dirty="0"/>
              <a:t>, яка </a:t>
            </a:r>
            <a:r>
              <a:rPr lang="ru-RU" i="1" dirty="0" err="1"/>
              <a:t>реалізує</a:t>
            </a:r>
            <a:r>
              <a:rPr lang="ru-RU" i="1" dirty="0"/>
              <a:t> </a:t>
            </a:r>
            <a:r>
              <a:rPr lang="ru-RU" i="1" dirty="0" err="1"/>
              <a:t>власну</a:t>
            </a:r>
            <a:r>
              <a:rPr lang="ru-RU" i="1" dirty="0"/>
              <a:t> </a:t>
            </a:r>
            <a:r>
              <a:rPr lang="ru-RU" i="1" dirty="0" err="1"/>
              <a:t>внутрішню</a:t>
            </a:r>
            <a:r>
              <a:rPr lang="ru-RU" i="1" dirty="0"/>
              <a:t> і </a:t>
            </a:r>
            <a:r>
              <a:rPr lang="ru-RU" i="1" dirty="0" err="1"/>
              <a:t>зовнішню</a:t>
            </a:r>
            <a:r>
              <a:rPr lang="ru-RU" i="1" dirty="0"/>
              <a:t> </a:t>
            </a:r>
            <a:r>
              <a:rPr lang="ru-RU" i="1" dirty="0" err="1"/>
              <a:t>політику</a:t>
            </a:r>
            <a:r>
              <a:rPr lang="ru-RU" i="1" dirty="0"/>
              <a:t> на </a:t>
            </a:r>
            <a:r>
              <a:rPr lang="ru-RU" i="1" dirty="0" err="1"/>
              <a:t>основі</a:t>
            </a:r>
            <a:r>
              <a:rPr lang="ru-RU" i="1" dirty="0"/>
              <a:t> </a:t>
            </a:r>
            <a:r>
              <a:rPr lang="ru-RU" i="1" dirty="0" err="1"/>
              <a:t>суверенної</a:t>
            </a:r>
            <a:r>
              <a:rPr lang="ru-RU" i="1" dirty="0"/>
              <a:t> </a:t>
            </a:r>
            <a:r>
              <a:rPr lang="ru-RU" i="1" dirty="0" err="1"/>
              <a:t>волі</a:t>
            </a:r>
            <a:r>
              <a:rPr lang="ru-RU" i="1" dirty="0"/>
              <a:t> </a:t>
            </a:r>
            <a:r>
              <a:rPr lang="ru-RU" i="1" dirty="0" err="1"/>
              <a:t>своїх</a:t>
            </a:r>
            <a:r>
              <a:rPr lang="ru-RU" i="1" dirty="0"/>
              <a:t> </a:t>
            </a:r>
            <a:r>
              <a:rPr lang="ru-RU" i="1" dirty="0" err="1"/>
              <a:t>громадян</a:t>
            </a:r>
            <a:r>
              <a:rPr lang="ru-RU" i="1" dirty="0"/>
              <a:t> </a:t>
            </a:r>
            <a:r>
              <a:rPr lang="ru-RU" i="1" dirty="0" err="1"/>
              <a:t>або</a:t>
            </a:r>
            <a:r>
              <a:rPr lang="ru-RU" i="1" dirty="0"/>
              <a:t> правителя (монарха) і </a:t>
            </a:r>
            <a:r>
              <a:rPr lang="ru-RU" i="1" dirty="0" err="1"/>
              <a:t>здатна</a:t>
            </a:r>
            <a:r>
              <a:rPr lang="ru-RU" i="1" dirty="0"/>
              <a:t> </a:t>
            </a:r>
            <a:r>
              <a:rPr lang="ru-RU" i="1" dirty="0" err="1"/>
              <a:t>проводити</a:t>
            </a:r>
            <a:r>
              <a:rPr lang="ru-RU" i="1" dirty="0"/>
              <a:t> свою </a:t>
            </a:r>
            <a:r>
              <a:rPr lang="ru-RU" i="1" dirty="0" err="1"/>
              <a:t>національну</a:t>
            </a:r>
            <a:r>
              <a:rPr lang="ru-RU" i="1" dirty="0"/>
              <a:t> </a:t>
            </a:r>
            <a:r>
              <a:rPr lang="ru-RU" i="1" dirty="0" err="1"/>
              <a:t>політику</a:t>
            </a:r>
            <a:r>
              <a:rPr lang="ru-RU" i="1" dirty="0"/>
              <a:t> та </a:t>
            </a:r>
            <a:r>
              <a:rPr lang="ru-RU" i="1" dirty="0" err="1"/>
              <a:t>обстоювати</a:t>
            </a:r>
            <a:r>
              <a:rPr lang="ru-RU" i="1" dirty="0"/>
              <a:t> </a:t>
            </a:r>
            <a:r>
              <a:rPr lang="ru-RU" i="1" dirty="0" err="1"/>
              <a:t>національні</a:t>
            </a:r>
            <a:r>
              <a:rPr lang="ru-RU" i="1" dirty="0"/>
              <a:t> </a:t>
            </a:r>
            <a:r>
              <a:rPr lang="ru-RU" i="1" dirty="0" err="1"/>
              <a:t>інтереси</a:t>
            </a:r>
            <a:r>
              <a:rPr lang="ru-RU" i="1" dirty="0"/>
              <a:t> на </a:t>
            </a:r>
            <a:r>
              <a:rPr lang="ru-RU" i="1" dirty="0" err="1"/>
              <a:t>міжнародній</a:t>
            </a:r>
            <a:r>
              <a:rPr lang="ru-RU" i="1" dirty="0"/>
              <a:t> </a:t>
            </a:r>
            <a:r>
              <a:rPr lang="ru-RU" i="1" dirty="0" err="1"/>
              <a:t>арені</a:t>
            </a:r>
            <a:r>
              <a:rPr lang="ru-RU" i="1" dirty="0"/>
              <a:t>.</a:t>
            </a:r>
            <a:endParaRPr lang="ru-RU" dirty="0"/>
          </a:p>
          <a:p>
            <a:r>
              <a:rPr lang="ru-RU" dirty="0"/>
              <a:t>З метою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власної</a:t>
            </a:r>
            <a:r>
              <a:rPr lang="ru-RU" dirty="0"/>
              <a:t> </a:t>
            </a:r>
            <a:r>
              <a:rPr lang="ru-RU" dirty="0" err="1"/>
              <a:t>суверенної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над </a:t>
            </a:r>
            <a:r>
              <a:rPr lang="ru-RU" dirty="0" err="1"/>
              <a:t>певною</a:t>
            </a:r>
            <a:r>
              <a:rPr lang="ru-RU" dirty="0"/>
              <a:t> </a:t>
            </a:r>
            <a:r>
              <a:rPr lang="ru-RU" dirty="0" err="1"/>
              <a:t>територією</a:t>
            </a:r>
            <a:r>
              <a:rPr lang="ru-RU" dirty="0"/>
              <a:t> і </a:t>
            </a:r>
            <a:r>
              <a:rPr lang="ru-RU" dirty="0" err="1"/>
              <a:t>населенням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перебуває</a:t>
            </a:r>
            <a:r>
              <a:rPr lang="ru-RU" dirty="0"/>
              <a:t> на </a:t>
            </a:r>
            <a:r>
              <a:rPr lang="ru-RU" dirty="0" err="1"/>
              <a:t>ній</a:t>
            </a:r>
            <a:r>
              <a:rPr lang="uk-UA" dirty="0"/>
              <a:t>,</a:t>
            </a:r>
            <a:r>
              <a:rPr lang="ru-RU" dirty="0"/>
              <a:t> держава </a:t>
            </a:r>
            <a:r>
              <a:rPr lang="ru-RU" dirty="0" err="1"/>
              <a:t>створює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. До них належать </a:t>
            </a:r>
            <a:r>
              <a:rPr lang="ru-RU" dirty="0" err="1"/>
              <a:t>законодавча</a:t>
            </a:r>
            <a:r>
              <a:rPr lang="ru-RU" dirty="0"/>
              <a:t>, </a:t>
            </a:r>
            <a:r>
              <a:rPr lang="ru-RU" dirty="0" err="1"/>
              <a:t>виконавча</a:t>
            </a:r>
            <a:r>
              <a:rPr lang="ru-RU" dirty="0"/>
              <a:t> і </a:t>
            </a:r>
            <a:r>
              <a:rPr lang="ru-RU" dirty="0" err="1"/>
              <a:t>судова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прикордонна</a:t>
            </a:r>
            <a:r>
              <a:rPr lang="ru-RU" dirty="0"/>
              <a:t> і </a:t>
            </a:r>
            <a:r>
              <a:rPr lang="ru-RU" dirty="0" err="1"/>
              <a:t>митна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, </a:t>
            </a:r>
            <a:r>
              <a:rPr lang="ru-RU" dirty="0" err="1"/>
              <a:t>національна</a:t>
            </a:r>
            <a:r>
              <a:rPr lang="ru-RU" dirty="0"/>
              <a:t> (</a:t>
            </a:r>
            <a:r>
              <a:rPr lang="ru-RU" dirty="0" err="1"/>
              <a:t>республіканська</a:t>
            </a:r>
            <a:r>
              <a:rPr lang="ru-RU" dirty="0"/>
              <a:t>) </a:t>
            </a:r>
            <a:r>
              <a:rPr lang="ru-RU" dirty="0" err="1"/>
              <a:t>гвардія</a:t>
            </a:r>
            <a:r>
              <a:rPr lang="ru-RU" dirty="0"/>
              <a:t> і </a:t>
            </a:r>
            <a:r>
              <a:rPr lang="ru-RU" dirty="0" err="1"/>
              <a:t>збройні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, </a:t>
            </a:r>
            <a:r>
              <a:rPr lang="ru-RU" dirty="0" err="1"/>
              <a:t>інформаційні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, валютно-</a:t>
            </a:r>
            <a:r>
              <a:rPr lang="ru-RU" dirty="0" err="1"/>
              <a:t>грошова</a:t>
            </a:r>
            <a:r>
              <a:rPr lang="ru-RU" dirty="0"/>
              <a:t> система </a:t>
            </a:r>
            <a:r>
              <a:rPr lang="ru-RU" dirty="0" err="1"/>
              <a:t>тощо</a:t>
            </a:r>
            <a:r>
              <a:rPr lang="ru-RU" dirty="0"/>
              <a:t>.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діють</a:t>
            </a:r>
            <a:r>
              <a:rPr lang="ru-RU" dirty="0"/>
              <a:t> на </a:t>
            </a:r>
            <a:r>
              <a:rPr lang="ru-RU" dirty="0" err="1"/>
              <a:t>чітко</a:t>
            </a:r>
            <a:r>
              <a:rPr lang="ru-RU" dirty="0"/>
              <a:t> </a:t>
            </a:r>
            <a:r>
              <a:rPr lang="ru-RU" dirty="0" err="1"/>
              <a:t>відокремленій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, яка </a:t>
            </a:r>
            <a:r>
              <a:rPr lang="ru-RU" dirty="0" err="1"/>
              <a:t>обмежена</a:t>
            </a:r>
            <a:r>
              <a:rPr lang="ru-RU" dirty="0"/>
              <a:t> з </a:t>
            </a:r>
            <a:r>
              <a:rPr lang="ru-RU" dirty="0" err="1"/>
              <a:t>усіх</a:t>
            </a:r>
            <a:r>
              <a:rPr lang="ru-RU" dirty="0"/>
              <a:t> </a:t>
            </a:r>
            <a:r>
              <a:rPr lang="ru-RU" dirty="0" err="1"/>
              <a:t>боків</a:t>
            </a:r>
            <a:r>
              <a:rPr lang="ru-RU" dirty="0"/>
              <a:t> </a:t>
            </a:r>
            <a:r>
              <a:rPr lang="ru-RU" dirty="0" err="1"/>
              <a:t>сухопутними</a:t>
            </a:r>
            <a:r>
              <a:rPr lang="ru-RU" dirty="0"/>
              <a:t> і </a:t>
            </a:r>
            <a:r>
              <a:rPr lang="ru-RU" dirty="0" err="1"/>
              <a:t>морськими</a:t>
            </a:r>
            <a:r>
              <a:rPr lang="ru-RU" dirty="0"/>
              <a:t> кордонами. В </a:t>
            </a:r>
            <a:r>
              <a:rPr lang="ru-RU" dirty="0" err="1"/>
              <a:t>їх</a:t>
            </a:r>
            <a:r>
              <a:rPr lang="ru-RU" dirty="0"/>
              <a:t> межах </a:t>
            </a:r>
            <a:r>
              <a:rPr lang="ru-RU" dirty="0" err="1"/>
              <a:t>державі</a:t>
            </a:r>
            <a:r>
              <a:rPr lang="ru-RU" dirty="0"/>
              <a:t> належать </a:t>
            </a:r>
            <a:r>
              <a:rPr lang="ru-RU" dirty="0" err="1"/>
              <a:t>суходіл</a:t>
            </a:r>
            <a:r>
              <a:rPr lang="ru-RU" dirty="0"/>
              <a:t>, </a:t>
            </a:r>
            <a:r>
              <a:rPr lang="ru-RU" dirty="0" err="1"/>
              <a:t>внутрішні</a:t>
            </a:r>
            <a:r>
              <a:rPr lang="ru-RU" dirty="0"/>
              <a:t> води, </a:t>
            </a:r>
            <a:r>
              <a:rPr lang="ru-RU" dirty="0" err="1"/>
              <a:t>надра</a:t>
            </a:r>
            <a:r>
              <a:rPr lang="ru-RU" dirty="0"/>
              <a:t>, </a:t>
            </a:r>
            <a:r>
              <a:rPr lang="ru-RU" dirty="0" err="1"/>
              <a:t>повітряний</a:t>
            </a:r>
            <a:r>
              <a:rPr lang="ru-RU" dirty="0"/>
              <a:t> </a:t>
            </a:r>
            <a:r>
              <a:rPr lang="ru-RU" dirty="0" err="1"/>
              <a:t>простір</a:t>
            </a:r>
            <a:r>
              <a:rPr lang="ru-RU" dirty="0"/>
              <a:t>. </a:t>
            </a:r>
          </a:p>
          <a:p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країна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безпосередній</a:t>
            </a:r>
            <a:r>
              <a:rPr lang="ru-RU" dirty="0"/>
              <a:t> </a:t>
            </a:r>
            <a:r>
              <a:rPr lang="ru-RU" dirty="0" err="1"/>
              <a:t>вихід</a:t>
            </a:r>
            <a:r>
              <a:rPr lang="ru-RU" dirty="0"/>
              <a:t> до </a:t>
            </a:r>
            <a:r>
              <a:rPr lang="ru-RU" dirty="0" err="1"/>
              <a:t>морів</a:t>
            </a:r>
            <a:r>
              <a:rPr lang="ru-RU" dirty="0"/>
              <a:t> і </a:t>
            </a:r>
            <a:r>
              <a:rPr lang="ru-RU" dirty="0" err="1"/>
              <a:t>океанів</a:t>
            </a:r>
            <a:r>
              <a:rPr lang="ru-RU" dirty="0"/>
              <a:t>, </a:t>
            </a:r>
            <a:r>
              <a:rPr lang="ru-RU" dirty="0" err="1"/>
              <a:t>їй</a:t>
            </a:r>
            <a:r>
              <a:rPr lang="ru-RU" dirty="0"/>
              <a:t> належать і </a:t>
            </a:r>
            <a:r>
              <a:rPr lang="ru-RU" i="1" dirty="0" err="1"/>
              <a:t>територіальні</a:t>
            </a:r>
            <a:r>
              <a:rPr lang="ru-RU" i="1" dirty="0"/>
              <a:t> води</a:t>
            </a:r>
            <a:r>
              <a:rPr lang="uk-UA" i="1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водна</a:t>
            </a:r>
            <a:r>
              <a:rPr lang="ru-RU" dirty="0"/>
              <a:t> </a:t>
            </a:r>
            <a:r>
              <a:rPr lang="ru-RU" dirty="0" err="1"/>
              <a:t>смуга</a:t>
            </a:r>
            <a:r>
              <a:rPr lang="ru-RU" dirty="0"/>
              <a:t> шириною 12 </a:t>
            </a:r>
            <a:r>
              <a:rPr lang="ru-RU" dirty="0" err="1"/>
              <a:t>морських</a:t>
            </a:r>
            <a:r>
              <a:rPr lang="ru-RU" dirty="0"/>
              <a:t> миль,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прилягає</a:t>
            </a:r>
            <a:r>
              <a:rPr lang="ru-RU" dirty="0"/>
              <a:t> до берега. За </a:t>
            </a:r>
            <a:r>
              <a:rPr lang="ru-RU" dirty="0" err="1"/>
              <a:t>міжнародними</a:t>
            </a:r>
            <a:r>
              <a:rPr lang="ru-RU" dirty="0"/>
              <a:t> </a:t>
            </a:r>
            <a:r>
              <a:rPr lang="ru-RU" dirty="0" err="1"/>
              <a:t>угодами</a:t>
            </a:r>
            <a:r>
              <a:rPr lang="ru-RU" dirty="0"/>
              <a:t> </a:t>
            </a:r>
            <a:r>
              <a:rPr lang="ru-RU" dirty="0" err="1"/>
              <a:t>деякі</a:t>
            </a:r>
            <a:r>
              <a:rPr lang="ru-RU" dirty="0"/>
              <a:t> </a:t>
            </a:r>
            <a:r>
              <a:rPr lang="ru-RU" dirty="0" err="1"/>
              <a:t>морські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в океанах і морях </a:t>
            </a:r>
            <a:r>
              <a:rPr lang="ru-RU" i="1" dirty="0" err="1"/>
              <a:t>економічні</a:t>
            </a:r>
            <a:r>
              <a:rPr lang="ru-RU" i="1" dirty="0"/>
              <a:t> </a:t>
            </a:r>
            <a:r>
              <a:rPr lang="ru-RU" i="1" dirty="0" err="1"/>
              <a:t>зони</a:t>
            </a:r>
            <a:r>
              <a:rPr lang="ru-RU" i="1" dirty="0"/>
              <a:t>. </a:t>
            </a:r>
            <a:r>
              <a:rPr lang="ru-RU" dirty="0"/>
              <a:t>Вони </a:t>
            </a:r>
            <a:r>
              <a:rPr lang="ru-RU" dirty="0" err="1"/>
              <a:t>простягаються</a:t>
            </a:r>
            <a:r>
              <a:rPr lang="ru-RU" dirty="0"/>
              <a:t> на 200 </a:t>
            </a:r>
            <a:r>
              <a:rPr lang="ru-RU" dirty="0" err="1"/>
              <a:t>морських</a:t>
            </a:r>
            <a:r>
              <a:rPr lang="ru-RU" dirty="0"/>
              <a:t> миль (одна </a:t>
            </a:r>
            <a:r>
              <a:rPr lang="ru-RU" dirty="0" err="1"/>
              <a:t>морська</a:t>
            </a:r>
            <a:r>
              <a:rPr lang="ru-RU" dirty="0"/>
              <a:t> миля становить 1852 м). У межах </a:t>
            </a:r>
            <a:r>
              <a:rPr lang="ru-RU" dirty="0" err="1"/>
              <a:t>економічних</a:t>
            </a:r>
            <a:r>
              <a:rPr lang="ru-RU" dirty="0"/>
              <a:t> зон державам </a:t>
            </a:r>
            <a:r>
              <a:rPr lang="ru-RU" dirty="0" err="1"/>
              <a:t>належить</a:t>
            </a:r>
            <a:r>
              <a:rPr lang="ru-RU" dirty="0"/>
              <a:t> </a:t>
            </a:r>
            <a:r>
              <a:rPr lang="ru-RU" dirty="0" err="1"/>
              <a:t>виключне</a:t>
            </a:r>
            <a:r>
              <a:rPr lang="ru-RU" dirty="0"/>
              <a:t> право на </a:t>
            </a:r>
            <a:r>
              <a:rPr lang="ru-RU" dirty="0" err="1"/>
              <a:t>розвідування</a:t>
            </a:r>
            <a:r>
              <a:rPr lang="ru-RU" dirty="0"/>
              <a:t> і </a:t>
            </a:r>
            <a:r>
              <a:rPr lang="ru-RU" dirty="0" err="1"/>
              <a:t>розробку</a:t>
            </a:r>
            <a:r>
              <a:rPr lang="ru-RU" dirty="0"/>
              <a:t> будь-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природних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(</a:t>
            </a:r>
            <a:r>
              <a:rPr lang="ru-RU" dirty="0" err="1"/>
              <a:t>корисні</a:t>
            </a:r>
            <a:r>
              <a:rPr lang="ru-RU" dirty="0"/>
              <a:t> </a:t>
            </a:r>
            <a:r>
              <a:rPr lang="ru-RU" dirty="0" err="1"/>
              <a:t>копалини</a:t>
            </a:r>
            <a:r>
              <a:rPr lang="ru-RU" dirty="0"/>
              <a:t> на </a:t>
            </a:r>
            <a:r>
              <a:rPr lang="ru-RU" dirty="0" err="1"/>
              <a:t>дні</a:t>
            </a:r>
            <a:r>
              <a:rPr lang="ru-RU" dirty="0"/>
              <a:t> і в </a:t>
            </a:r>
            <a:r>
              <a:rPr lang="ru-RU" dirty="0" err="1"/>
              <a:t>надрах</a:t>
            </a:r>
            <a:r>
              <a:rPr lang="ru-RU" dirty="0"/>
              <a:t> </a:t>
            </a:r>
            <a:r>
              <a:rPr lang="ru-RU" dirty="0" err="1"/>
              <a:t>морів</a:t>
            </a:r>
            <a:r>
              <a:rPr lang="ru-RU" dirty="0"/>
              <a:t> і </a:t>
            </a:r>
            <a:r>
              <a:rPr lang="ru-RU" dirty="0" err="1"/>
              <a:t>океанів</a:t>
            </a:r>
            <a:r>
              <a:rPr lang="ru-RU" dirty="0"/>
              <a:t>, </a:t>
            </a:r>
            <a:r>
              <a:rPr lang="ru-RU" dirty="0" err="1"/>
              <a:t>риба</a:t>
            </a:r>
            <a:r>
              <a:rPr lang="ru-RU" dirty="0"/>
              <a:t>, </a:t>
            </a:r>
            <a:r>
              <a:rPr lang="ru-RU" dirty="0" err="1"/>
              <a:t>водорості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). </a:t>
            </a:r>
          </a:p>
          <a:p>
            <a:r>
              <a:rPr lang="uk-UA" dirty="0"/>
              <a:t>У сучасному світі налічується близько 250 країн. 193 країни (не враховуючи Ватикану) є членами ООН.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540253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7" name="Rectangle 136">
            <a:extLst>
              <a:ext uri="{FF2B5EF4-FFF2-40B4-BE49-F238E27FC236}">
                <a16:creationId xmlns:a16="http://schemas.microsoft.com/office/drawing/2014/main" id="{1EAB59CC-BBC9-4737-85C3-26A8B040D2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34B797FD-1910-4FD6-8765-D5422DB56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946F09-71A1-47A6-A518-9B0879F36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1029" y="957221"/>
            <a:ext cx="5864018" cy="1049235"/>
          </a:xfrm>
        </p:spPr>
        <p:txBody>
          <a:bodyPr>
            <a:normAutofit/>
          </a:bodyPr>
          <a:lstStyle/>
          <a:p>
            <a:r>
              <a:rPr lang="uk-UA" dirty="0"/>
              <a:t>ООН</a:t>
            </a:r>
            <a:endParaRPr lang="ru-RU"/>
          </a:p>
        </p:txBody>
      </p:sp>
      <p:pic>
        <p:nvPicPr>
          <p:cNvPr id="141" name="Picture 140">
            <a:extLst>
              <a:ext uri="{FF2B5EF4-FFF2-40B4-BE49-F238E27FC236}">
                <a16:creationId xmlns:a16="http://schemas.microsoft.com/office/drawing/2014/main" id="{8B3AC6EB-F00E-46B5-9059-F016434D6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B63EA84E-EBB6-4C71-A856-ADE6986A61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1029" y="2167151"/>
            <a:ext cx="5864018" cy="3299194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ru-RU" sz="1600" u="sng"/>
              <a:t>Члени-</a:t>
            </a:r>
            <a:r>
              <a:rPr lang="ru-RU" sz="1600" u="sng" err="1"/>
              <a:t>засновники</a:t>
            </a:r>
            <a:r>
              <a:rPr lang="ru-RU" sz="1600" u="sng"/>
              <a:t> — 51 держава (в т. ч. </a:t>
            </a:r>
            <a:r>
              <a:rPr lang="ru-RU" sz="1600" u="sng" err="1">
                <a:hlinkClick r:id="rId3" tooltip="Українська Радянська Соціалістична Республік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Українська</a:t>
            </a:r>
            <a:r>
              <a:rPr lang="ru-RU" sz="1600" u="sng">
                <a:hlinkClick r:id="rId3" tooltip="Українська Радянська Соціалістична Республік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РСР</a:t>
            </a:r>
            <a:r>
              <a:rPr lang="ru-RU" sz="1600" u="sng"/>
              <a:t>). Станом на 1998 </a:t>
            </a:r>
            <a:r>
              <a:rPr lang="ru-RU" sz="1600" u="sng" err="1"/>
              <a:t>рік</a:t>
            </a:r>
            <a:r>
              <a:rPr lang="ru-RU" sz="1600" u="sng"/>
              <a:t> ООН </a:t>
            </a:r>
            <a:r>
              <a:rPr lang="ru-RU" sz="1600" u="sng" err="1"/>
              <a:t>нараховувала</a:t>
            </a:r>
            <a:r>
              <a:rPr lang="ru-RU" sz="1600" u="sng"/>
              <a:t> 185 держав-</a:t>
            </a:r>
            <a:r>
              <a:rPr lang="ru-RU" sz="1600" u="sng" err="1"/>
              <a:t>членів</a:t>
            </a:r>
            <a:r>
              <a:rPr lang="ru-RU" sz="1600" u="sng"/>
              <a:t>. З 14 липня 2011 року </a:t>
            </a:r>
            <a:r>
              <a:rPr lang="ru-RU" sz="1600" u="sng" err="1"/>
              <a:t>має</a:t>
            </a:r>
            <a:r>
              <a:rPr lang="ru-RU" sz="1600" u="sng"/>
              <a:t> </a:t>
            </a:r>
            <a:r>
              <a:rPr lang="ru-RU" sz="1600" u="sng">
                <a:hlinkClick r:id="rId4" tooltip="Держави-члени Організації Об'єднаних Націй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193 </a:t>
            </a:r>
            <a:r>
              <a:rPr lang="ru-RU" sz="1600" u="sng" err="1">
                <a:hlinkClick r:id="rId4" tooltip="Держави-члени Організації Об'єднаних Націй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держави</a:t>
            </a:r>
            <a:r>
              <a:rPr lang="ru-RU" sz="1600" u="sng">
                <a:hlinkClick r:id="rId4" tooltip="Держави-члени Організації Об'єднаних Націй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-члени</a:t>
            </a:r>
            <a:r>
              <a:rPr lang="ru-RU" sz="1600" u="sng"/>
              <a:t>. </a:t>
            </a:r>
            <a:r>
              <a:rPr lang="ru-RU" sz="1600" u="sng" err="1"/>
              <a:t>Західна</a:t>
            </a:r>
            <a:r>
              <a:rPr lang="ru-RU" sz="1600" u="sng"/>
              <a:t> Сахара та </a:t>
            </a:r>
            <a:r>
              <a:rPr lang="ru-RU" sz="1600" u="sng" err="1"/>
              <a:t>інші</a:t>
            </a:r>
            <a:r>
              <a:rPr lang="ru-RU" sz="1600" u="sng"/>
              <a:t> </a:t>
            </a:r>
            <a:r>
              <a:rPr lang="ru-RU" sz="1600" u="sng" err="1"/>
              <a:t>маленькі</a:t>
            </a:r>
            <a:r>
              <a:rPr lang="ru-RU" sz="1600" u="sng"/>
              <a:t> </a:t>
            </a:r>
            <a:r>
              <a:rPr lang="ru-RU" sz="1600" u="sng" err="1"/>
              <a:t>держави</a:t>
            </a:r>
            <a:r>
              <a:rPr lang="ru-RU" sz="1600" u="sng"/>
              <a:t> не </a:t>
            </a:r>
            <a:r>
              <a:rPr lang="ru-RU" sz="1600" u="sng" err="1"/>
              <a:t>приєднались</a:t>
            </a:r>
            <a:r>
              <a:rPr lang="ru-RU" sz="1600" u="sng"/>
              <a:t> до ООН через </a:t>
            </a:r>
            <a:r>
              <a:rPr lang="ru-RU" sz="1600" u="sng" err="1"/>
              <a:t>їх</a:t>
            </a:r>
            <a:r>
              <a:rPr lang="ru-RU" sz="1600" u="sng"/>
              <a:t> </a:t>
            </a:r>
            <a:r>
              <a:rPr lang="ru-RU" sz="1600" u="sng" err="1"/>
              <a:t>невизнання</a:t>
            </a:r>
            <a:r>
              <a:rPr lang="ru-RU" sz="1600" u="sng"/>
              <a:t>.</a:t>
            </a:r>
          </a:p>
          <a:p>
            <a:pPr>
              <a:lnSpc>
                <a:spcPct val="110000"/>
              </a:lnSpc>
            </a:pPr>
            <a:r>
              <a:rPr lang="ru-RU" sz="1600" u="sng" err="1"/>
              <a:t>Організація</a:t>
            </a:r>
            <a:r>
              <a:rPr lang="ru-RU" sz="1600" u="sng"/>
              <a:t> </a:t>
            </a:r>
            <a:r>
              <a:rPr lang="ru-RU" sz="1600" u="sng" err="1"/>
              <a:t>фінансується</a:t>
            </a:r>
            <a:r>
              <a:rPr lang="ru-RU" sz="1600" u="sng"/>
              <a:t> з </a:t>
            </a:r>
            <a:r>
              <a:rPr lang="ru-RU" sz="1600" u="sng" err="1"/>
              <a:t>обов'язкових</a:t>
            </a:r>
            <a:r>
              <a:rPr lang="ru-RU" sz="1600" u="sng"/>
              <a:t> та </a:t>
            </a:r>
            <a:r>
              <a:rPr lang="ru-RU" sz="1600" u="sng" err="1"/>
              <a:t>добровільних</a:t>
            </a:r>
            <a:r>
              <a:rPr lang="ru-RU" sz="1600" u="sng"/>
              <a:t> </a:t>
            </a:r>
            <a:r>
              <a:rPr lang="ru-RU" sz="1600" u="sng" err="1"/>
              <a:t>внесків</a:t>
            </a:r>
            <a:r>
              <a:rPr lang="ru-RU" sz="1600" u="sng"/>
              <a:t> </a:t>
            </a:r>
            <a:r>
              <a:rPr lang="ru-RU" sz="1600" u="sng" err="1"/>
              <a:t>від</a:t>
            </a:r>
            <a:r>
              <a:rPr lang="ru-RU" sz="1600" u="sng"/>
              <a:t> </a:t>
            </a:r>
            <a:r>
              <a:rPr lang="ru-RU" sz="1600" u="sng" err="1"/>
              <a:t>своїх</a:t>
            </a:r>
            <a:r>
              <a:rPr lang="ru-RU" sz="1600" u="sng"/>
              <a:t> держав-</a:t>
            </a:r>
            <a:r>
              <a:rPr lang="ru-RU" sz="1600" u="sng" err="1"/>
              <a:t>членів</a:t>
            </a:r>
            <a:r>
              <a:rPr lang="ru-RU" sz="1600" u="sng"/>
              <a:t>, і </a:t>
            </a:r>
            <a:r>
              <a:rPr lang="ru-RU" sz="1600" u="sng" err="1"/>
              <a:t>користується</a:t>
            </a:r>
            <a:r>
              <a:rPr lang="ru-RU" sz="1600" u="sng"/>
              <a:t> </a:t>
            </a:r>
            <a:r>
              <a:rPr lang="ru-RU" sz="1600" u="sng" err="1"/>
              <a:t>шістьма</a:t>
            </a:r>
            <a:r>
              <a:rPr lang="ru-RU" sz="1600" u="sng"/>
              <a:t> </a:t>
            </a:r>
            <a:r>
              <a:rPr lang="ru-RU" sz="1600" u="sng" err="1">
                <a:hlinkClick r:id="rId5" tooltip="Офіційні мови ОО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офіційними</a:t>
            </a:r>
            <a:r>
              <a:rPr lang="ru-RU" sz="1600" u="sng">
                <a:hlinkClick r:id="rId5" tooltip="Офіційні мови ОО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sz="1600" u="sng" err="1">
                <a:hlinkClick r:id="rId5" tooltip="Офіційні мови ОО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мовами</a:t>
            </a:r>
            <a:r>
              <a:rPr lang="ru-RU" sz="1600" u="sng"/>
              <a:t>: </a:t>
            </a:r>
            <a:r>
              <a:rPr lang="ru-RU" sz="1600" u="sng" err="1">
                <a:hlinkClick r:id="rId6" tooltip="Арабська мов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арабська</a:t>
            </a:r>
            <a:r>
              <a:rPr lang="ru-RU" sz="1600" u="sng"/>
              <a:t>, </a:t>
            </a:r>
            <a:r>
              <a:rPr lang="ru-RU" sz="1600" u="sng" err="1">
                <a:hlinkClick r:id="rId7" tooltip="Китайська мов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китайська</a:t>
            </a:r>
            <a:r>
              <a:rPr lang="ru-RU" sz="1600" u="sng"/>
              <a:t>, </a:t>
            </a:r>
            <a:r>
              <a:rPr lang="ru-RU" sz="1600" u="sng" err="1">
                <a:hlinkClick r:id="rId8" tooltip="Англійська мов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англійська</a:t>
            </a:r>
            <a:r>
              <a:rPr lang="ru-RU" sz="1600" u="sng"/>
              <a:t>, </a:t>
            </a:r>
            <a:r>
              <a:rPr lang="ru-RU" sz="1600" u="sng" err="1">
                <a:hlinkClick r:id="rId9" tooltip="Французька мов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французька</a:t>
            </a:r>
            <a:r>
              <a:rPr lang="ru-RU" sz="1600" u="sng"/>
              <a:t>, </a:t>
            </a:r>
            <a:r>
              <a:rPr lang="ru-RU" sz="1600" u="sng" err="1">
                <a:hlinkClick r:id="rId10" tooltip="Російська мов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російська</a:t>
            </a:r>
            <a:r>
              <a:rPr lang="ru-RU" sz="1600" u="sng"/>
              <a:t> та </a:t>
            </a:r>
            <a:r>
              <a:rPr lang="ru-RU" sz="1600" u="sng" err="1">
                <a:hlinkClick r:id="rId11" tooltip="Іспанська мов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іспанська</a:t>
            </a:r>
            <a:r>
              <a:rPr lang="ru-RU" sz="1600" u="sng"/>
              <a:t>.</a:t>
            </a:r>
          </a:p>
          <a:p>
            <a:pPr>
              <a:lnSpc>
                <a:spcPct val="110000"/>
              </a:lnSpc>
            </a:pPr>
            <a:endParaRPr lang="ru-RU" sz="1600"/>
          </a:p>
        </p:txBody>
      </p:sp>
      <p:grpSp>
        <p:nvGrpSpPr>
          <p:cNvPr id="143" name="Group 142">
            <a:extLst>
              <a:ext uri="{FF2B5EF4-FFF2-40B4-BE49-F238E27FC236}">
                <a16:creationId xmlns:a16="http://schemas.microsoft.com/office/drawing/2014/main" id="{ED46780D-21AE-4EBE-8F14-85233EFB4E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77388" y="482171"/>
            <a:ext cx="4074533" cy="5149101"/>
            <a:chOff x="7477388" y="482171"/>
            <a:chExt cx="4074533" cy="5149101"/>
          </a:xfrm>
        </p:grpSpPr>
        <p:sp>
          <p:nvSpPr>
            <p:cNvPr id="144" name="Rectangle 143">
              <a:extLst>
                <a:ext uri="{FF2B5EF4-FFF2-40B4-BE49-F238E27FC236}">
                  <a16:creationId xmlns:a16="http://schemas.microsoft.com/office/drawing/2014/main" id="{6B447EAA-C7E6-44BE-97B4-EE060666FB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77388" y="482171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144">
              <a:extLst>
                <a:ext uri="{FF2B5EF4-FFF2-40B4-BE49-F238E27FC236}">
                  <a16:creationId xmlns:a16="http://schemas.microsoft.com/office/drawing/2014/main" id="{8F49FD46-EF25-4D3F-AFA9-E7C7F834DB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90447" y="812507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7" name="Rectangle 146">
            <a:extLst>
              <a:ext uri="{FF2B5EF4-FFF2-40B4-BE49-F238E27FC236}">
                <a16:creationId xmlns:a16="http://schemas.microsoft.com/office/drawing/2014/main" id="{F1231ED7-1C0A-46C5-A86F-00268014BA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53869" y="976036"/>
            <a:ext cx="3122837" cy="4138331"/>
          </a:xfrm>
          <a:prstGeom prst="rect">
            <a:avLst/>
          </a:prstGeom>
          <a:solidFill>
            <a:srgbClr val="FFFFFE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B487C5BE-4E05-4715-8DBF-B54EAAE3C75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25" r="1650" b="1"/>
          <a:stretch/>
        </p:blipFill>
        <p:spPr bwMode="auto">
          <a:xfrm>
            <a:off x="8547912" y="1116344"/>
            <a:ext cx="1936025" cy="1850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E1785DF-F9F8-41AA-AA35-0866F7F18C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124353" y="3131726"/>
            <a:ext cx="2783142" cy="1850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9" name="Picture 148">
            <a:extLst>
              <a:ext uri="{FF2B5EF4-FFF2-40B4-BE49-F238E27FC236}">
                <a16:creationId xmlns:a16="http://schemas.microsoft.com/office/drawing/2014/main" id="{F2D093A7-7F3D-4F45-B978-A6C7B3683B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F28E100C-6FEA-4649-8340-AA3FC5497C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204593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D06FCD6-6371-4113-BEBC-5AD86CBEAB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026942"/>
            <a:ext cx="9603275" cy="4439403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На </a:t>
            </a:r>
            <a:r>
              <a:rPr lang="ru-RU" dirty="0" err="1"/>
              <a:t>засіданнях</a:t>
            </a:r>
            <a:r>
              <a:rPr lang="ru-RU" dirty="0"/>
              <a:t> </a:t>
            </a:r>
            <a:r>
              <a:rPr lang="ru-RU" dirty="0" err="1"/>
              <a:t>Генеральної</a:t>
            </a:r>
            <a:r>
              <a:rPr lang="ru-RU" dirty="0"/>
              <a:t> </a:t>
            </a:r>
            <a:r>
              <a:rPr lang="ru-RU" dirty="0" err="1"/>
              <a:t>Асамблеї</a:t>
            </a:r>
            <a:r>
              <a:rPr lang="ru-RU" dirty="0"/>
              <a:t>, де </a:t>
            </a:r>
            <a:r>
              <a:rPr lang="ru-RU" dirty="0" err="1"/>
              <a:t>присутні</a:t>
            </a:r>
            <a:r>
              <a:rPr lang="ru-RU" dirty="0"/>
              <a:t> </a:t>
            </a:r>
            <a:r>
              <a:rPr lang="ru-RU" dirty="0" err="1"/>
              <a:t>делегації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усіх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uk-UA" dirty="0"/>
              <a:t>-</a:t>
            </a:r>
            <a:r>
              <a:rPr lang="ru-RU" dirty="0" err="1"/>
              <a:t>членів</a:t>
            </a:r>
            <a:r>
              <a:rPr lang="ru-RU" dirty="0"/>
              <a:t> ООН, </a:t>
            </a:r>
            <a:r>
              <a:rPr lang="ru-RU" dirty="0" err="1"/>
              <a:t>постійно</a:t>
            </a:r>
            <a:r>
              <a:rPr lang="ru-RU" dirty="0"/>
              <a:t> </a:t>
            </a:r>
            <a:r>
              <a:rPr lang="ru-RU" dirty="0" err="1"/>
              <a:t>обговорюються</a:t>
            </a:r>
            <a:r>
              <a:rPr lang="ru-RU" dirty="0"/>
              <a:t> </a:t>
            </a:r>
            <a:r>
              <a:rPr lang="ru-RU" dirty="0" err="1"/>
              <a:t>найактуальніші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 </a:t>
            </a:r>
            <a:r>
              <a:rPr lang="ru-RU" dirty="0" err="1"/>
              <a:t>світової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, </a:t>
            </a:r>
            <a:r>
              <a:rPr lang="ru-RU" dirty="0" err="1"/>
              <a:t>відпрацьовуються</a:t>
            </a:r>
            <a:r>
              <a:rPr lang="ru-RU" dirty="0"/>
              <a:t> й </a:t>
            </a:r>
            <a:r>
              <a:rPr lang="ru-RU" dirty="0" err="1"/>
              <a:t>ухвалюються</a:t>
            </a:r>
            <a:r>
              <a:rPr lang="ru-RU" dirty="0"/>
              <a:t> </a:t>
            </a:r>
            <a:r>
              <a:rPr lang="ru-RU" dirty="0" err="1"/>
              <a:t>рекомендації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вирішення</a:t>
            </a:r>
            <a:r>
              <a:rPr lang="ru-RU" dirty="0"/>
              <a:t>. </a:t>
            </a:r>
            <a:r>
              <a:rPr lang="ru-RU" dirty="0" err="1"/>
              <a:t>Кожна</a:t>
            </a:r>
            <a:r>
              <a:rPr lang="ru-RU" dirty="0"/>
              <a:t> </a:t>
            </a:r>
            <a:r>
              <a:rPr lang="ru-RU" dirty="0" err="1"/>
              <a:t>країна</a:t>
            </a:r>
            <a:r>
              <a:rPr lang="ru-RU" dirty="0"/>
              <a:t>,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площі</a:t>
            </a:r>
            <a:r>
              <a:rPr lang="ru-RU" dirty="0"/>
              <a:t>,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, </a:t>
            </a:r>
            <a:r>
              <a:rPr lang="ru-RU" dirty="0" err="1"/>
              <a:t>економічної</a:t>
            </a:r>
            <a:r>
              <a:rPr lang="ru-RU" dirty="0"/>
              <a:t> та </a:t>
            </a:r>
            <a:r>
              <a:rPr lang="ru-RU" dirty="0" err="1"/>
              <a:t>військової</a:t>
            </a:r>
            <a:r>
              <a:rPr lang="ru-RU" dirty="0"/>
              <a:t> </a:t>
            </a:r>
            <a:r>
              <a:rPr lang="ru-RU" dirty="0" err="1"/>
              <a:t>могутності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один голос.</a:t>
            </a:r>
          </a:p>
          <a:p>
            <a:r>
              <a:rPr lang="ru-RU" dirty="0"/>
              <a:t>Рада </a:t>
            </a:r>
            <a:r>
              <a:rPr lang="ru-RU" dirty="0" err="1"/>
              <a:t>Безпеки</a:t>
            </a:r>
            <a:r>
              <a:rPr lang="ru-RU" dirty="0"/>
              <a:t> </a:t>
            </a:r>
            <a:r>
              <a:rPr lang="ru-RU" dirty="0" err="1"/>
              <a:t>несе</a:t>
            </a:r>
            <a:r>
              <a:rPr lang="ru-RU" dirty="0"/>
              <a:t> </a:t>
            </a:r>
            <a:r>
              <a:rPr lang="ru-RU" dirty="0" err="1"/>
              <a:t>відповідальність</a:t>
            </a:r>
            <a:r>
              <a:rPr lang="ru-RU" dirty="0"/>
              <a:t> за </a:t>
            </a:r>
            <a:r>
              <a:rPr lang="ru-RU" dirty="0" err="1"/>
              <a:t>підтримання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миру і </a:t>
            </a:r>
            <a:r>
              <a:rPr lang="ru-RU" dirty="0" err="1"/>
              <a:t>безпеки</a:t>
            </a:r>
            <a:r>
              <a:rPr lang="ru-RU" dirty="0"/>
              <a:t>. </a:t>
            </a:r>
            <a:r>
              <a:rPr lang="uk-UA" dirty="0"/>
              <a:t>Ї</a:t>
            </a:r>
            <a:r>
              <a:rPr lang="ru-RU" dirty="0"/>
              <a:t>ї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виконувати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члени ООН. Рада </a:t>
            </a:r>
            <a:r>
              <a:rPr lang="ru-RU" dirty="0" err="1"/>
              <a:t>Безпеки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 з 15 </a:t>
            </a:r>
            <a:r>
              <a:rPr lang="ru-RU" dirty="0" err="1"/>
              <a:t>країн-членів</a:t>
            </a:r>
            <a:r>
              <a:rPr lang="ru-RU" dirty="0"/>
              <a:t>, </a:t>
            </a:r>
            <a:r>
              <a:rPr lang="uk-UA" dirty="0"/>
              <a:t>5</a:t>
            </a:r>
            <a:r>
              <a:rPr lang="ru-RU" dirty="0"/>
              <a:t> (США, Велика </a:t>
            </a:r>
            <a:r>
              <a:rPr lang="ru-RU" dirty="0" err="1"/>
              <a:t>Британія</a:t>
            </a:r>
            <a:r>
              <a:rPr lang="ru-RU" dirty="0"/>
              <a:t>, </a:t>
            </a:r>
            <a:r>
              <a:rPr lang="ru-RU" dirty="0" err="1"/>
              <a:t>Франція</a:t>
            </a:r>
            <a:r>
              <a:rPr lang="ru-RU" dirty="0"/>
              <a:t>, Китай і </a:t>
            </a:r>
            <a:r>
              <a:rPr lang="ru-RU" dirty="0" err="1"/>
              <a:t>Росія</a:t>
            </a:r>
            <a:r>
              <a:rPr lang="ru-RU" dirty="0"/>
              <a:t>) </a:t>
            </a:r>
            <a:r>
              <a:rPr lang="ru-RU" dirty="0" err="1"/>
              <a:t>мають</a:t>
            </a:r>
            <a:r>
              <a:rPr lang="ru-RU" dirty="0"/>
              <a:t> статус </a:t>
            </a:r>
            <a:r>
              <a:rPr lang="ru-RU" dirty="0" err="1"/>
              <a:t>постійних</a:t>
            </a:r>
            <a:r>
              <a:rPr lang="ru-RU" dirty="0"/>
              <a:t> </a:t>
            </a:r>
            <a:r>
              <a:rPr lang="ru-RU" dirty="0" err="1"/>
              <a:t>членів</a:t>
            </a:r>
            <a:r>
              <a:rPr lang="ru-RU" dirty="0"/>
              <a:t>.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uk-UA" dirty="0"/>
              <a:t>10</a:t>
            </a:r>
            <a:r>
              <a:rPr lang="ru-RU" dirty="0"/>
              <a:t> </a:t>
            </a:r>
            <a:r>
              <a:rPr lang="ru-RU" dirty="0" err="1"/>
              <a:t>обираються</a:t>
            </a:r>
            <a:r>
              <a:rPr lang="ru-RU" dirty="0"/>
              <a:t> на </a:t>
            </a:r>
            <a:r>
              <a:rPr lang="ru-RU" dirty="0" err="1"/>
              <a:t>певний</a:t>
            </a:r>
            <a:r>
              <a:rPr lang="ru-RU" dirty="0"/>
              <a:t> </a:t>
            </a:r>
            <a:r>
              <a:rPr lang="ru-RU" dirty="0" err="1"/>
              <a:t>термін</a:t>
            </a:r>
            <a:r>
              <a:rPr lang="ru-RU" dirty="0"/>
              <a:t> у </a:t>
            </a:r>
            <a:r>
              <a:rPr lang="ru-RU" dirty="0" err="1"/>
              <a:t>визначеній</a:t>
            </a:r>
            <a:r>
              <a:rPr lang="ru-RU" dirty="0"/>
              <a:t> </a:t>
            </a:r>
            <a:r>
              <a:rPr lang="ru-RU" dirty="0" err="1"/>
              <a:t>послідовності</a:t>
            </a:r>
            <a:r>
              <a:rPr lang="ru-RU" dirty="0"/>
              <a:t>. </a:t>
            </a:r>
          </a:p>
          <a:p>
            <a:r>
              <a:rPr lang="ru-RU" dirty="0" err="1"/>
              <a:t>Очолює</a:t>
            </a:r>
            <a:r>
              <a:rPr lang="ru-RU" dirty="0"/>
              <a:t> ООН </a:t>
            </a:r>
            <a:r>
              <a:rPr lang="ru-RU" dirty="0" err="1"/>
              <a:t>Генеральний</a:t>
            </a:r>
            <a:r>
              <a:rPr lang="ru-RU" dirty="0"/>
              <a:t> </a:t>
            </a:r>
            <a:r>
              <a:rPr lang="ru-RU" dirty="0" err="1"/>
              <a:t>секретар</a:t>
            </a:r>
            <a:r>
              <a:rPr lang="ru-RU" dirty="0"/>
              <a:t>. </a:t>
            </a:r>
            <a:r>
              <a:rPr lang="ru-RU" dirty="0" err="1"/>
              <a:t>Головні</a:t>
            </a:r>
            <a:r>
              <a:rPr lang="ru-RU" dirty="0"/>
              <a:t> </a:t>
            </a:r>
            <a:r>
              <a:rPr lang="ru-RU" dirty="0" err="1"/>
              <a:t>регіональні</a:t>
            </a:r>
            <a:r>
              <a:rPr lang="ru-RU" dirty="0"/>
              <a:t> </a:t>
            </a:r>
            <a:r>
              <a:rPr lang="ru-RU" dirty="0" err="1"/>
              <a:t>відділення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, </a:t>
            </a:r>
            <a:r>
              <a:rPr lang="ru-RU" dirty="0" err="1"/>
              <a:t>очолювані</a:t>
            </a:r>
            <a:r>
              <a:rPr lang="ru-RU" dirty="0"/>
              <a:t> заступниками Генсека ООН, </a:t>
            </a:r>
            <a:r>
              <a:rPr lang="ru-RU" dirty="0" err="1"/>
              <a:t>знаходяться</a:t>
            </a:r>
            <a:r>
              <a:rPr lang="ru-RU" dirty="0"/>
              <a:t> в </a:t>
            </a:r>
            <a:r>
              <a:rPr lang="ru-RU" dirty="0" err="1"/>
              <a:t>Женеві</a:t>
            </a:r>
            <a:r>
              <a:rPr lang="ru-RU" dirty="0"/>
              <a:t>, </a:t>
            </a:r>
            <a:r>
              <a:rPr lang="ru-RU" dirty="0" err="1"/>
              <a:t>Відні</a:t>
            </a:r>
            <a:r>
              <a:rPr lang="ru-RU" dirty="0"/>
              <a:t> і </a:t>
            </a:r>
            <a:r>
              <a:rPr lang="ru-RU" dirty="0" err="1"/>
              <a:t>Найробі</a:t>
            </a:r>
            <a:r>
              <a:rPr lang="ru-RU" dirty="0"/>
              <a:t> (</a:t>
            </a:r>
            <a:r>
              <a:rPr lang="ru-RU" dirty="0" err="1"/>
              <a:t>Кенія</a:t>
            </a:r>
            <a:r>
              <a:rPr lang="ru-RU" dirty="0"/>
              <a:t>). Так, у </a:t>
            </a:r>
            <a:r>
              <a:rPr lang="ru-RU" dirty="0" err="1"/>
              <a:t>Женеві</a:t>
            </a:r>
            <a:r>
              <a:rPr lang="ru-RU" dirty="0"/>
              <a:t> є центр для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дипломатичних</a:t>
            </a:r>
            <a:r>
              <a:rPr lang="ru-RU" dirty="0"/>
              <a:t> </a:t>
            </a:r>
            <a:r>
              <a:rPr lang="ru-RU" dirty="0" err="1"/>
              <a:t>конференцій</a:t>
            </a:r>
            <a:r>
              <a:rPr lang="ru-RU" dirty="0"/>
              <a:t>. Тут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обговорюються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 </a:t>
            </a:r>
            <a:r>
              <a:rPr lang="ru-RU" dirty="0" err="1"/>
              <a:t>роззброєння</a:t>
            </a:r>
            <a:r>
              <a:rPr lang="ru-RU" dirty="0"/>
              <a:t> і прав </a:t>
            </a:r>
            <a:r>
              <a:rPr lang="ru-RU" dirty="0" err="1"/>
              <a:t>людини</a:t>
            </a:r>
            <a:r>
              <a:rPr lang="ru-RU" dirty="0"/>
              <a:t>. </a:t>
            </a:r>
            <a:r>
              <a:rPr lang="ru-RU" dirty="0" err="1"/>
              <a:t>Відень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контролю за </a:t>
            </a:r>
            <a:r>
              <a:rPr lang="ru-RU" dirty="0" err="1"/>
              <a:t>зловживанням</a:t>
            </a:r>
            <a:r>
              <a:rPr lang="ru-RU" dirty="0"/>
              <a:t> наркотиками, </a:t>
            </a:r>
            <a:r>
              <a:rPr lang="ru-RU" dirty="0" err="1"/>
              <a:t>попередження</a:t>
            </a:r>
            <a:r>
              <a:rPr lang="ru-RU" dirty="0"/>
              <a:t> </a:t>
            </a:r>
            <a:r>
              <a:rPr lang="ru-RU" dirty="0" err="1"/>
              <a:t>злочинності</a:t>
            </a:r>
            <a:r>
              <a:rPr lang="ru-RU" dirty="0"/>
              <a:t>, </a:t>
            </a:r>
            <a:r>
              <a:rPr lang="ru-RU" dirty="0" err="1"/>
              <a:t>кримінального</a:t>
            </a:r>
            <a:r>
              <a:rPr lang="ru-RU" dirty="0"/>
              <a:t> </a:t>
            </a:r>
            <a:r>
              <a:rPr lang="ru-RU" dirty="0" err="1"/>
              <a:t>правосуддя</a:t>
            </a:r>
            <a:r>
              <a:rPr lang="ru-RU" dirty="0"/>
              <a:t>, </a:t>
            </a:r>
            <a:r>
              <a:rPr lang="ru-RU" dirty="0" err="1"/>
              <a:t>міжнародного</a:t>
            </a:r>
            <a:r>
              <a:rPr lang="ru-RU" dirty="0"/>
              <a:t> торгового права. В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регіональному</a:t>
            </a:r>
            <a:r>
              <a:rPr lang="ru-RU" dirty="0"/>
              <a:t> </a:t>
            </a:r>
            <a:r>
              <a:rPr lang="ru-RU" dirty="0" err="1"/>
              <a:t>відділенні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слідкують</a:t>
            </a:r>
            <a:r>
              <a:rPr lang="ru-RU" dirty="0"/>
              <a:t> за </a:t>
            </a:r>
            <a:r>
              <a:rPr lang="ru-RU" dirty="0" err="1"/>
              <a:t>використанням</a:t>
            </a:r>
            <a:r>
              <a:rPr lang="ru-RU" dirty="0"/>
              <a:t> космосу в </a:t>
            </a:r>
            <a:r>
              <a:rPr lang="ru-RU" dirty="0" err="1"/>
              <a:t>мирних</a:t>
            </a:r>
            <a:r>
              <a:rPr lang="ru-RU" dirty="0"/>
              <a:t> </a:t>
            </a:r>
            <a:r>
              <a:rPr lang="ru-RU" dirty="0" err="1"/>
              <a:t>цілях</a:t>
            </a:r>
            <a:r>
              <a:rPr lang="ru-RU" dirty="0"/>
              <a:t>. У </a:t>
            </a:r>
            <a:r>
              <a:rPr lang="ru-RU" dirty="0" err="1"/>
              <a:t>Найробі</a:t>
            </a:r>
            <a:r>
              <a:rPr lang="ru-RU" dirty="0"/>
              <a:t> </a:t>
            </a:r>
            <a:r>
              <a:rPr lang="ru-RU" dirty="0" err="1"/>
              <a:t>керують</a:t>
            </a:r>
            <a:r>
              <a:rPr lang="ru-RU" dirty="0"/>
              <a:t> </a:t>
            </a:r>
            <a:r>
              <a:rPr lang="ru-RU" dirty="0" err="1"/>
              <a:t>діяльністю</a:t>
            </a:r>
            <a:r>
              <a:rPr lang="ru-RU" dirty="0"/>
              <a:t> ООН у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довкілля</a:t>
            </a:r>
            <a:r>
              <a:rPr lang="ru-RU" dirty="0"/>
              <a:t>. Там само </a:t>
            </a:r>
            <a:r>
              <a:rPr lang="ru-RU" dirty="0" err="1"/>
              <a:t>функціонує</a:t>
            </a:r>
            <a:r>
              <a:rPr lang="ru-RU" dirty="0"/>
              <a:t> центр з </a:t>
            </a:r>
            <a:r>
              <a:rPr lang="ru-RU" dirty="0" err="1"/>
              <a:t>населених</a:t>
            </a:r>
            <a:r>
              <a:rPr lang="ru-RU" dirty="0"/>
              <a:t> </a:t>
            </a:r>
            <a:r>
              <a:rPr lang="ru-RU" dirty="0" err="1"/>
              <a:t>пунктів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745732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E1555EA-842B-4E38-AA89-2AF3601657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012874"/>
            <a:ext cx="9603275" cy="4453471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До </a:t>
            </a:r>
            <a:r>
              <a:rPr lang="ru-RU" dirty="0" err="1"/>
              <a:t>провідних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ООН </a:t>
            </a:r>
            <a:r>
              <a:rPr lang="ru-RU" dirty="0" err="1"/>
              <a:t>належить</a:t>
            </a:r>
            <a:r>
              <a:rPr lang="ru-RU" dirty="0"/>
              <a:t> </a:t>
            </a:r>
            <a:r>
              <a:rPr lang="ru-RU" dirty="0" err="1"/>
              <a:t>Міжнародний</a:t>
            </a:r>
            <a:r>
              <a:rPr lang="ru-RU" dirty="0"/>
              <a:t> суд.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головний</a:t>
            </a:r>
            <a:r>
              <a:rPr lang="ru-RU" dirty="0"/>
              <a:t> </a:t>
            </a:r>
            <a:r>
              <a:rPr lang="ru-RU" dirty="0" err="1"/>
              <a:t>судовий</a:t>
            </a:r>
            <a:r>
              <a:rPr lang="ru-RU" dirty="0"/>
              <a:t> орган ООН,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вирішує</a:t>
            </a:r>
            <a:r>
              <a:rPr lang="ru-RU" dirty="0"/>
              <a:t> </a:t>
            </a:r>
            <a:r>
              <a:rPr lang="ru-RU" dirty="0" err="1"/>
              <a:t>юридичні</a:t>
            </a:r>
            <a:r>
              <a:rPr lang="ru-RU" dirty="0"/>
              <a:t> </a:t>
            </a:r>
            <a:r>
              <a:rPr lang="ru-RU" dirty="0" err="1"/>
              <a:t>суперечки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державами. </a:t>
            </a:r>
            <a:r>
              <a:rPr lang="ru-RU" dirty="0" err="1"/>
              <a:t>Приватні</a:t>
            </a:r>
            <a:r>
              <a:rPr lang="ru-RU" dirty="0"/>
              <a:t> особи не </a:t>
            </a:r>
            <a:r>
              <a:rPr lang="ru-RU" dirty="0" err="1"/>
              <a:t>мають</a:t>
            </a:r>
            <a:r>
              <a:rPr lang="ru-RU" dirty="0"/>
              <a:t> права </a:t>
            </a:r>
            <a:r>
              <a:rPr lang="ru-RU" dirty="0" err="1"/>
              <a:t>звертатися</a:t>
            </a:r>
            <a:r>
              <a:rPr lang="ru-RU" dirty="0"/>
              <a:t> до </a:t>
            </a:r>
            <a:r>
              <a:rPr lang="ru-RU" dirty="0" err="1"/>
              <a:t>нього</a:t>
            </a:r>
            <a:r>
              <a:rPr lang="ru-RU" dirty="0"/>
              <a:t>. </a:t>
            </a:r>
            <a:r>
              <a:rPr lang="ru-RU" dirty="0" err="1"/>
              <a:t>Міжнародний</a:t>
            </a:r>
            <a:r>
              <a:rPr lang="ru-RU" dirty="0"/>
              <a:t> суд </a:t>
            </a:r>
            <a:r>
              <a:rPr lang="ru-RU" dirty="0" err="1"/>
              <a:t>знаходиться</a:t>
            </a:r>
            <a:r>
              <a:rPr lang="ru-RU" dirty="0"/>
              <a:t> в </a:t>
            </a:r>
            <a:r>
              <a:rPr lang="ru-RU" dirty="0" err="1"/>
              <a:t>Гаазі</a:t>
            </a:r>
            <a:r>
              <a:rPr lang="ru-RU" dirty="0"/>
              <a:t> (</a:t>
            </a:r>
            <a:r>
              <a:rPr lang="ru-RU" dirty="0" err="1"/>
              <a:t>Нідерланди</a:t>
            </a:r>
            <a:r>
              <a:rPr lang="ru-RU" dirty="0"/>
              <a:t>). </a:t>
            </a:r>
          </a:p>
          <a:p>
            <a:r>
              <a:rPr lang="ru-RU" dirty="0"/>
              <a:t>У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країнах</a:t>
            </a:r>
            <a:r>
              <a:rPr lang="ru-RU" dirty="0"/>
              <a:t> </a:t>
            </a:r>
            <a:r>
              <a:rPr lang="ru-RU" dirty="0" err="1"/>
              <a:t>працюють</a:t>
            </a:r>
            <a:r>
              <a:rPr lang="ru-RU" dirty="0"/>
              <a:t> 16 </a:t>
            </a:r>
            <a:r>
              <a:rPr lang="ru-RU" dirty="0" err="1"/>
              <a:t>спеціалізованих</a:t>
            </a:r>
            <a:r>
              <a:rPr lang="ru-RU" dirty="0"/>
              <a:t> </a:t>
            </a:r>
            <a:r>
              <a:rPr lang="ru-RU" dirty="0" err="1"/>
              <a:t>установ</a:t>
            </a:r>
            <a:r>
              <a:rPr lang="ru-RU" dirty="0"/>
              <a:t> ООН.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найвідоміших</a:t>
            </a:r>
            <a:r>
              <a:rPr lang="uk-UA" dirty="0"/>
              <a:t> – </a:t>
            </a:r>
            <a:r>
              <a:rPr lang="ru-RU" dirty="0"/>
              <a:t>ЮНЕСКО, МАГАТЕ, ФАО та </a:t>
            </a:r>
            <a:r>
              <a:rPr lang="ru-RU" dirty="0" err="1"/>
              <a:t>ін</a:t>
            </a:r>
            <a:r>
              <a:rPr lang="ru-RU" dirty="0"/>
              <a:t>.</a:t>
            </a:r>
          </a:p>
          <a:p>
            <a:r>
              <a:rPr lang="ru-RU" dirty="0"/>
              <a:t>ООН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освіти</a:t>
            </a:r>
            <a:r>
              <a:rPr lang="ru-RU" dirty="0"/>
              <a:t>, науки і </a:t>
            </a:r>
            <a:r>
              <a:rPr lang="ru-RU" dirty="0" err="1"/>
              <a:t>культури</a:t>
            </a:r>
            <a:r>
              <a:rPr lang="ru-RU" dirty="0"/>
              <a:t> (ЮНЕСКО), членом </a:t>
            </a:r>
            <a:r>
              <a:rPr lang="ru-RU" dirty="0" err="1"/>
              <a:t>якої</a:t>
            </a:r>
            <a:r>
              <a:rPr lang="ru-RU" dirty="0"/>
              <a:t> є й </a:t>
            </a:r>
            <a:r>
              <a:rPr lang="ru-RU" dirty="0" err="1"/>
              <a:t>Україна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штаб-квартиру в </a:t>
            </a:r>
            <a:r>
              <a:rPr lang="ru-RU" dirty="0" err="1"/>
              <a:t>Парижі</a:t>
            </a:r>
            <a:r>
              <a:rPr lang="ru-RU" dirty="0"/>
              <a:t> (</a:t>
            </a:r>
            <a:r>
              <a:rPr lang="ru-RU" dirty="0" err="1"/>
              <a:t>Франція</a:t>
            </a:r>
            <a:r>
              <a:rPr lang="ru-RU" dirty="0"/>
              <a:t>). </a:t>
            </a:r>
            <a:r>
              <a:rPr lang="ru-RU" dirty="0" err="1"/>
              <a:t>Керівні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Міжнародного</a:t>
            </a:r>
            <a:r>
              <a:rPr lang="ru-RU" dirty="0"/>
              <a:t> агентства з </a:t>
            </a:r>
            <a:r>
              <a:rPr lang="ru-RU" dirty="0" err="1"/>
              <a:t>атомної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 (МАГАТЕ) </a:t>
            </a:r>
            <a:r>
              <a:rPr lang="ru-RU" dirty="0" err="1"/>
              <a:t>знаходяться</a:t>
            </a:r>
            <a:r>
              <a:rPr lang="ru-RU" dirty="0"/>
              <a:t> у </a:t>
            </a:r>
            <a:r>
              <a:rPr lang="ru-RU" dirty="0" err="1"/>
              <a:t>Відні</a:t>
            </a:r>
            <a:r>
              <a:rPr lang="ru-RU" dirty="0"/>
              <a:t> (</a:t>
            </a:r>
            <a:r>
              <a:rPr lang="ru-RU" dirty="0" err="1"/>
              <a:t>Австрія</a:t>
            </a:r>
            <a:r>
              <a:rPr lang="ru-RU" dirty="0"/>
              <a:t>). </a:t>
            </a:r>
            <a:r>
              <a:rPr lang="ru-RU" dirty="0" err="1"/>
              <a:t>Продовольча</a:t>
            </a:r>
            <a:r>
              <a:rPr lang="ru-RU" dirty="0"/>
              <a:t> й </a:t>
            </a:r>
            <a:r>
              <a:rPr lang="ru-RU" dirty="0" err="1"/>
              <a:t>сільськогосподарська</a:t>
            </a:r>
            <a:r>
              <a:rPr lang="ru-RU" dirty="0"/>
              <a:t> </a:t>
            </a:r>
            <a:r>
              <a:rPr lang="ru-RU" dirty="0" err="1"/>
              <a:t>організація</a:t>
            </a:r>
            <a:r>
              <a:rPr lang="ru-RU" dirty="0"/>
              <a:t> ООН (ФАО) </a:t>
            </a:r>
            <a:r>
              <a:rPr lang="ru-RU" dirty="0" err="1"/>
              <a:t>розміщена</a:t>
            </a:r>
            <a:r>
              <a:rPr lang="ru-RU" dirty="0"/>
              <a:t> в </a:t>
            </a:r>
            <a:r>
              <a:rPr lang="ru-RU" dirty="0" err="1"/>
              <a:t>Римі</a:t>
            </a:r>
            <a:r>
              <a:rPr lang="ru-RU" dirty="0"/>
              <a:t>. До </a:t>
            </a:r>
            <a:r>
              <a:rPr lang="ru-RU" dirty="0" err="1"/>
              <a:t>загальновідомих</a:t>
            </a:r>
            <a:r>
              <a:rPr lang="ru-RU" dirty="0"/>
              <a:t> </a:t>
            </a:r>
            <a:r>
              <a:rPr lang="ru-RU" dirty="0" err="1"/>
              <a:t>організацій</a:t>
            </a:r>
            <a:r>
              <a:rPr lang="ru-RU" dirty="0"/>
              <a:t> ООН </a:t>
            </a:r>
            <a:r>
              <a:rPr lang="ru-RU" dirty="0" err="1"/>
              <a:t>також</a:t>
            </a:r>
            <a:r>
              <a:rPr lang="ru-RU" dirty="0"/>
              <a:t> належать </a:t>
            </a:r>
            <a:r>
              <a:rPr lang="ru-RU" dirty="0" err="1"/>
              <a:t>Міжнародна</a:t>
            </a:r>
            <a:r>
              <a:rPr lang="ru-RU" dirty="0"/>
              <a:t> </a:t>
            </a:r>
            <a:r>
              <a:rPr lang="ru-RU" dirty="0" err="1"/>
              <a:t>організація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 (МОП), </a:t>
            </a:r>
            <a:r>
              <a:rPr lang="ru-RU" dirty="0" err="1"/>
              <a:t>Всесвітня</a:t>
            </a:r>
            <a:r>
              <a:rPr lang="ru-RU" dirty="0"/>
              <a:t> </a:t>
            </a:r>
            <a:r>
              <a:rPr lang="ru-RU" dirty="0" err="1"/>
              <a:t>організація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 (ВООЗ)</a:t>
            </a:r>
            <a:r>
              <a:rPr lang="uk-UA" dirty="0"/>
              <a:t> – </a:t>
            </a:r>
            <a:r>
              <a:rPr lang="ru-RU" dirty="0" err="1"/>
              <a:t>обидві</a:t>
            </a:r>
            <a:r>
              <a:rPr lang="ru-RU" dirty="0"/>
              <a:t> у </a:t>
            </a:r>
            <a:r>
              <a:rPr lang="ru-RU" dirty="0" err="1"/>
              <a:t>Женеві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318695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9938EE9-EB6A-4120-88AB-5FEE028AA5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012874"/>
            <a:ext cx="9603275" cy="4453471"/>
          </a:xfrm>
        </p:spPr>
        <p:txBody>
          <a:bodyPr>
            <a:normAutofit fontScale="85000" lnSpcReduction="20000"/>
          </a:bodyPr>
          <a:lstStyle/>
          <a:p>
            <a:r>
              <a:rPr lang="uk-UA" dirty="0"/>
              <a:t>За підтримки США після Другої світової війни в системі ООН (Вашингтон) створено Групу Світового банку: це взаємопов'язані фінансові організації, задекларованою метою яких є сприяння економічному зростанню країн, що розвиваються. Серед них можна виділити Міжнародний банк реконструкції та розвитку (МБРР), Міжнародну асоціацію розвитку (МАР) тощо. До них примикає і Міжнародний валютний фонд (МВФ).</a:t>
            </a:r>
            <a:endParaRPr lang="ru-RU" dirty="0"/>
          </a:p>
          <a:p>
            <a:r>
              <a:rPr lang="uk-UA" dirty="0"/>
              <a:t>У складі ООН функціонують і безліч інших загальносвітових організацій, діяльність яких є особливо важливою в певних сферах буття сучасного людського суспільства. Так, переписи населення, різні міжнародні зіставлення і розрахунки здійснює Статистична комісія Економічної і соціальної ради ООН (ЕКОСОР). Вона заснована в 1946 р. у Нью-Йорку. Інші сфери глобальної діяльності людства контролюють Всесвітній поштовий союз (ВПС), розміщений у Берні (Швейцарія), Всесвітня метеорологічна організація (ВМО) та Міжнародний союз електрозв'язку (обидві у швейцарській Женеві). У Лондоні знаходиться Міжнародна морська організація (ІМО), в Монреалі (Канада) – Міжнародна організація цивільної авіації (ІКАО), у Відні – ООН з промислового розвитку (ЮНІДО).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58972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EB14806-519D-4B93-AC25-D3AF449F39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928468"/>
            <a:ext cx="9603275" cy="4537877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У </a:t>
            </a:r>
            <a:r>
              <a:rPr lang="ru-RU" dirty="0" err="1"/>
              <a:t>системі</a:t>
            </a:r>
            <a:r>
              <a:rPr lang="ru-RU" dirty="0"/>
              <a:t> ООН </a:t>
            </a:r>
            <a:r>
              <a:rPr lang="ru-RU" dirty="0" err="1"/>
              <a:t>з'являється</a:t>
            </a:r>
            <a:r>
              <a:rPr lang="ru-RU" dirty="0"/>
              <a:t> все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установ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займаються</a:t>
            </a:r>
            <a:r>
              <a:rPr lang="ru-RU" dirty="0"/>
              <a:t> не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глобальними</a:t>
            </a:r>
            <a:r>
              <a:rPr lang="ru-RU" dirty="0"/>
              <a:t>, а й </a:t>
            </a:r>
            <a:r>
              <a:rPr lang="ru-RU" dirty="0" err="1"/>
              <a:t>регіональними</a:t>
            </a:r>
            <a:r>
              <a:rPr lang="ru-RU" dirty="0"/>
              <a:t> </a:t>
            </a:r>
            <a:r>
              <a:rPr lang="ru-RU" dirty="0" err="1"/>
              <a:t>актуальними</a:t>
            </a:r>
            <a:r>
              <a:rPr lang="ru-RU" dirty="0"/>
              <a:t> проблемами. </a:t>
            </a:r>
            <a:r>
              <a:rPr lang="ru-RU" dirty="0" err="1"/>
              <a:t>Серед</a:t>
            </a:r>
            <a:r>
              <a:rPr lang="ru-RU" dirty="0"/>
              <a:t> них </a:t>
            </a:r>
            <a:r>
              <a:rPr lang="ru-RU" dirty="0" err="1"/>
              <a:t>найвідомішими</a:t>
            </a:r>
            <a:r>
              <a:rPr lang="ru-RU" dirty="0"/>
              <a:t> є </a:t>
            </a:r>
            <a:r>
              <a:rPr lang="ru-RU" dirty="0" err="1"/>
              <a:t>Близькосхідне</a:t>
            </a:r>
            <a:r>
              <a:rPr lang="ru-RU" dirty="0"/>
              <a:t> агентство ООН для </a:t>
            </a:r>
            <a:r>
              <a:rPr lang="ru-RU" dirty="0" err="1"/>
              <a:t>допомоги</a:t>
            </a:r>
            <a:r>
              <a:rPr lang="ru-RU" dirty="0"/>
              <a:t> </a:t>
            </a:r>
            <a:r>
              <a:rPr lang="ru-RU" dirty="0" err="1"/>
              <a:t>палестинським</a:t>
            </a:r>
            <a:r>
              <a:rPr lang="ru-RU" dirty="0"/>
              <a:t> </a:t>
            </a:r>
            <a:r>
              <a:rPr lang="ru-RU" dirty="0" err="1"/>
              <a:t>біженцям</a:t>
            </a:r>
            <a:r>
              <a:rPr lang="ru-RU" dirty="0"/>
              <a:t> і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, яке </a:t>
            </a:r>
            <a:r>
              <a:rPr lang="ru-RU" dirty="0" err="1"/>
              <a:t>знаходиться</a:t>
            </a:r>
            <a:r>
              <a:rPr lang="ru-RU" dirty="0"/>
              <a:t> в </a:t>
            </a:r>
            <a:r>
              <a:rPr lang="ru-RU" dirty="0" err="1"/>
              <a:t>Аммані</a:t>
            </a:r>
            <a:r>
              <a:rPr lang="ru-RU" dirty="0"/>
              <a:t>, </a:t>
            </a:r>
            <a:r>
              <a:rPr lang="ru-RU" dirty="0" err="1"/>
              <a:t>столиці</a:t>
            </a:r>
            <a:r>
              <a:rPr lang="ru-RU" dirty="0"/>
              <a:t> </a:t>
            </a:r>
            <a:r>
              <a:rPr lang="ru-RU" dirty="0" err="1"/>
              <a:t>Йорданії</a:t>
            </a:r>
            <a:r>
              <a:rPr lang="ru-RU" dirty="0"/>
              <a:t>, та в </a:t>
            </a:r>
            <a:r>
              <a:rPr lang="ru-RU" dirty="0" err="1"/>
              <a:t>Секторі</a:t>
            </a:r>
            <a:r>
              <a:rPr lang="ru-RU" dirty="0"/>
              <a:t> Газа (Палестина). Але </a:t>
            </a:r>
            <a:r>
              <a:rPr lang="ru-RU" dirty="0" err="1"/>
              <a:t>більшість</a:t>
            </a:r>
            <a:r>
              <a:rPr lang="ru-RU" dirty="0"/>
              <a:t> </a:t>
            </a:r>
            <a:r>
              <a:rPr lang="ru-RU" dirty="0" err="1"/>
              <a:t>регіональних</a:t>
            </a:r>
            <a:r>
              <a:rPr lang="ru-RU" dirty="0"/>
              <a:t> </a:t>
            </a:r>
            <a:r>
              <a:rPr lang="ru-RU" dirty="0" err="1"/>
              <a:t>установ</a:t>
            </a:r>
            <a:r>
              <a:rPr lang="ru-RU" dirty="0"/>
              <a:t> ООН </a:t>
            </a:r>
            <a:r>
              <a:rPr lang="ru-RU" dirty="0" err="1"/>
              <a:t>переймаються</a:t>
            </a:r>
            <a:r>
              <a:rPr lang="ru-RU" dirty="0"/>
              <a:t> </a:t>
            </a:r>
            <a:r>
              <a:rPr lang="ru-RU" dirty="0" err="1"/>
              <a:t>економічними</a:t>
            </a:r>
            <a:r>
              <a:rPr lang="ru-RU" dirty="0"/>
              <a:t> і </a:t>
            </a:r>
            <a:r>
              <a:rPr lang="ru-RU" dirty="0" err="1"/>
              <a:t>соціальними</a:t>
            </a:r>
            <a:r>
              <a:rPr lang="ru-RU" dirty="0"/>
              <a:t> проблемами </a:t>
            </a:r>
            <a:r>
              <a:rPr lang="ru-RU" dirty="0" err="1"/>
              <a:t>цілих</a:t>
            </a:r>
            <a:r>
              <a:rPr lang="ru-RU" dirty="0"/>
              <a:t> </a:t>
            </a:r>
            <a:r>
              <a:rPr lang="ru-RU" dirty="0" err="1"/>
              <a:t>материків</a:t>
            </a:r>
            <a:r>
              <a:rPr lang="ru-RU" dirty="0"/>
              <a:t> і </a:t>
            </a:r>
            <a:r>
              <a:rPr lang="ru-RU" dirty="0" err="1"/>
              <a:t>частин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Економічна</a:t>
            </a:r>
            <a:r>
              <a:rPr lang="ru-RU" dirty="0"/>
              <a:t> </a:t>
            </a:r>
            <a:r>
              <a:rPr lang="ru-RU" dirty="0" err="1"/>
              <a:t>комісія</a:t>
            </a:r>
            <a:r>
              <a:rPr lang="ru-RU" dirty="0"/>
              <a:t> для Африки (ЕКА) (Аддис-Абеба), </a:t>
            </a:r>
            <a:r>
              <a:rPr lang="ru-RU" dirty="0" err="1"/>
              <a:t>Економічна</a:t>
            </a:r>
            <a:r>
              <a:rPr lang="ru-RU" dirty="0"/>
              <a:t> і </a:t>
            </a:r>
            <a:r>
              <a:rPr lang="ru-RU" dirty="0" err="1"/>
              <a:t>соціальна</a:t>
            </a:r>
            <a:r>
              <a:rPr lang="ru-RU" dirty="0"/>
              <a:t> </a:t>
            </a:r>
            <a:r>
              <a:rPr lang="ru-RU" dirty="0" err="1"/>
              <a:t>комісія</a:t>
            </a:r>
            <a:r>
              <a:rPr lang="ru-RU" dirty="0"/>
              <a:t> ООН для </a:t>
            </a:r>
            <a:r>
              <a:rPr lang="ru-RU" dirty="0" err="1"/>
              <a:t>Азії</a:t>
            </a:r>
            <a:r>
              <a:rPr lang="ru-RU" dirty="0"/>
              <a:t> й Тихого океану (ЕСКАТО) (Бангкок) </a:t>
            </a:r>
            <a:r>
              <a:rPr lang="ru-RU" dirty="0" err="1"/>
              <a:t>тощо</a:t>
            </a:r>
            <a:r>
              <a:rPr lang="ru-RU" dirty="0"/>
              <a:t>. </a:t>
            </a:r>
            <a:r>
              <a:rPr lang="ru-RU" dirty="0" err="1"/>
              <a:t>Завданням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організацій</a:t>
            </a:r>
            <a:r>
              <a:rPr lang="ru-RU" dirty="0"/>
              <a:t> є </a:t>
            </a:r>
            <a:r>
              <a:rPr lang="ru-RU" dirty="0" err="1"/>
              <a:t>сприяння</a:t>
            </a:r>
            <a:r>
              <a:rPr lang="ru-RU" dirty="0"/>
              <a:t> </a:t>
            </a:r>
            <a:r>
              <a:rPr lang="ru-RU" dirty="0" err="1"/>
              <a:t>соціально-економічному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розвиваються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 </a:t>
            </a:r>
            <a:r>
              <a:rPr lang="ru-RU" dirty="0" err="1"/>
              <a:t>найбіднішим</a:t>
            </a:r>
            <a:r>
              <a:rPr lang="ru-RU" dirty="0"/>
              <a:t> державам, </a:t>
            </a:r>
            <a:r>
              <a:rPr lang="ru-RU" dirty="0" err="1"/>
              <a:t>яких</a:t>
            </a:r>
            <a:r>
              <a:rPr lang="ru-RU" dirty="0"/>
              <a:t> за списком ООН у </a:t>
            </a:r>
            <a:r>
              <a:rPr lang="ru-RU" dirty="0" err="1"/>
              <a:t>світі</a:t>
            </a:r>
            <a:r>
              <a:rPr lang="ru-RU" dirty="0"/>
              <a:t> 48. </a:t>
            </a:r>
          </a:p>
          <a:p>
            <a:r>
              <a:rPr lang="ru-RU" dirty="0" err="1"/>
              <a:t>Загострення</a:t>
            </a:r>
            <a:r>
              <a:rPr lang="ru-RU" dirty="0"/>
              <a:t> </a:t>
            </a:r>
            <a:r>
              <a:rPr lang="ru-RU" dirty="0" err="1"/>
              <a:t>екологічної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 у </a:t>
            </a:r>
            <a:r>
              <a:rPr lang="ru-RU" dirty="0" err="1"/>
              <a:t>світі</a:t>
            </a:r>
            <a:r>
              <a:rPr lang="ru-RU" dirty="0"/>
              <a:t> </a:t>
            </a:r>
            <a:r>
              <a:rPr lang="ru-RU" dirty="0" err="1"/>
              <a:t>значно</a:t>
            </a:r>
            <a:r>
              <a:rPr lang="ru-RU" dirty="0"/>
              <a:t> </a:t>
            </a:r>
            <a:r>
              <a:rPr lang="ru-RU" dirty="0" err="1"/>
              <a:t>підвищує</a:t>
            </a:r>
            <a:r>
              <a:rPr lang="ru-RU" dirty="0"/>
              <a:t> роль </a:t>
            </a:r>
            <a:r>
              <a:rPr lang="ru-RU" dirty="0" err="1"/>
              <a:t>Програми</a:t>
            </a:r>
            <a:r>
              <a:rPr lang="ru-RU" dirty="0"/>
              <a:t> ООН з </a:t>
            </a:r>
            <a:r>
              <a:rPr lang="ru-RU" dirty="0" err="1"/>
              <a:t>навколишнього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 (ЮНЕП) (</a:t>
            </a:r>
            <a:r>
              <a:rPr lang="ru-RU" dirty="0" err="1"/>
              <a:t>Найробі</a:t>
            </a:r>
            <a:r>
              <a:rPr lang="ru-RU" dirty="0"/>
              <a:t>),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доволі</a:t>
            </a:r>
            <a:r>
              <a:rPr lang="ru-RU" dirty="0"/>
              <a:t> </a:t>
            </a:r>
            <a:r>
              <a:rPr lang="ru-RU" dirty="0" err="1"/>
              <a:t>гостро</a:t>
            </a:r>
            <a:r>
              <a:rPr lang="ru-RU" dirty="0"/>
              <a:t> і </a:t>
            </a:r>
            <a:r>
              <a:rPr lang="ru-RU" dirty="0" err="1"/>
              <a:t>наполегливо</a:t>
            </a:r>
            <a:r>
              <a:rPr lang="ru-RU" dirty="0"/>
              <a:t> </a:t>
            </a:r>
            <a:r>
              <a:rPr lang="ru-RU" dirty="0" err="1"/>
              <a:t>виступає</a:t>
            </a:r>
            <a:r>
              <a:rPr lang="ru-RU" dirty="0"/>
              <a:t> за </a:t>
            </a:r>
            <a:r>
              <a:rPr lang="ru-RU" dirty="0" err="1"/>
              <a:t>захист</a:t>
            </a:r>
            <a:r>
              <a:rPr lang="ru-RU" dirty="0"/>
              <a:t> і </a:t>
            </a:r>
            <a:r>
              <a:rPr lang="ru-RU" dirty="0" err="1"/>
              <a:t>збереження</a:t>
            </a:r>
            <a:r>
              <a:rPr lang="ru-RU" dirty="0"/>
              <a:t> природного </a:t>
            </a:r>
            <a:r>
              <a:rPr lang="ru-RU" dirty="0" err="1"/>
              <a:t>середовища</a:t>
            </a:r>
            <a:r>
              <a:rPr lang="ru-RU" dirty="0"/>
              <a:t> на </a:t>
            </a:r>
            <a:r>
              <a:rPr lang="ru-RU" dirty="0" err="1"/>
              <a:t>всій</a:t>
            </a:r>
            <a:r>
              <a:rPr lang="ru-RU" dirty="0"/>
              <a:t> </a:t>
            </a:r>
            <a:r>
              <a:rPr lang="ru-RU" dirty="0" err="1"/>
              <a:t>планеті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965675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98467C26-698A-4067-8313-4597E66C61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F006F43F-BCE4-4E6E-85DE-7181879852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7" name="Group 76">
            <a:extLst>
              <a:ext uri="{FF2B5EF4-FFF2-40B4-BE49-F238E27FC236}">
                <a16:creationId xmlns:a16="http://schemas.microsoft.com/office/drawing/2014/main" id="{EF652603-FC5C-4812-B988-58EC0AB149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32237" y="482171"/>
            <a:ext cx="6104331" cy="5149101"/>
            <a:chOff x="632237" y="482171"/>
            <a:chExt cx="6104331" cy="5149101"/>
          </a:xfrm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6F95C6B4-623A-45ED-B1BF-DEAE690612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237" y="482171"/>
              <a:ext cx="6104331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8842BEE4-6212-4A54-864D-76B864C2A6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45296" y="812507"/>
              <a:ext cx="5471355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81" name="Picture 80">
            <a:extLst>
              <a:ext uri="{FF2B5EF4-FFF2-40B4-BE49-F238E27FC236}">
                <a16:creationId xmlns:a16="http://schemas.microsoft.com/office/drawing/2014/main" id="{AD950783-0DF3-4005-A16A-CFB7D65ABB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66353" b="36564"/>
          <a:stretch/>
        </p:blipFill>
        <p:spPr>
          <a:xfrm>
            <a:off x="7213999" y="643464"/>
            <a:ext cx="3849624" cy="15544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0" name="Picture 2">
            <a:extLst>
              <a:ext uri="{FF2B5EF4-FFF2-40B4-BE49-F238E27FC236}">
                <a16:creationId xmlns:a16="http://schemas.microsoft.com/office/drawing/2014/main" id="{4C606D69-2719-407D-A504-A6B2E35B590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03" r="1" b="30204"/>
          <a:stretch/>
        </p:blipFill>
        <p:spPr bwMode="auto">
          <a:xfrm>
            <a:off x="1271223" y="1116345"/>
            <a:ext cx="4825148" cy="3866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4" name="Content Placeholder 2053">
            <a:extLst>
              <a:ext uri="{FF2B5EF4-FFF2-40B4-BE49-F238E27FC236}">
                <a16:creationId xmlns:a16="http://schemas.microsoft.com/office/drawing/2014/main" id="{8AC4C26A-4C5C-49B9-B8F1-65129EC484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8028" y="2164761"/>
            <a:ext cx="3848611" cy="3301584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/>
              <a:t>Нинішній</a:t>
            </a:r>
            <a:r>
              <a:rPr lang="ru-RU" dirty="0"/>
              <a:t> </a:t>
            </a:r>
            <a:r>
              <a:rPr lang="ru-RU" dirty="0" err="1"/>
              <a:t>Генеральний</a:t>
            </a:r>
            <a:r>
              <a:rPr lang="ru-RU" dirty="0"/>
              <a:t> </a:t>
            </a:r>
            <a:r>
              <a:rPr lang="ru-RU" dirty="0" err="1"/>
              <a:t>секретар</a:t>
            </a:r>
            <a:r>
              <a:rPr lang="ru-RU" dirty="0"/>
              <a:t> ООН </a:t>
            </a:r>
            <a:r>
              <a:rPr lang="ru-RU" dirty="0" err="1">
                <a:hlinkClick r:id="rId4" tooltip="Антоніу Гутерреш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Антоніу</a:t>
            </a:r>
            <a:r>
              <a:rPr lang="ru-RU" dirty="0">
                <a:hlinkClick r:id="rId4" tooltip="Антоніу Гутерреш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dirty="0" err="1">
                <a:hlinkClick r:id="rId4" tooltip="Антоніу Гутерреш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Гутерреш</a:t>
            </a:r>
            <a:r>
              <a:rPr lang="ru-RU" dirty="0"/>
              <a:t> (з 01 </a:t>
            </a:r>
            <a:r>
              <a:rPr lang="ru-RU" dirty="0" err="1"/>
              <a:t>січня</a:t>
            </a:r>
            <a:r>
              <a:rPr lang="ru-RU" dirty="0"/>
              <a:t> 2017 року), </a:t>
            </a:r>
            <a:r>
              <a:rPr lang="ru-RU" dirty="0" err="1"/>
              <a:t>який</a:t>
            </a:r>
            <a:r>
              <a:rPr lang="ru-RU" dirty="0"/>
              <a:t> взяв на себе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обов'язки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 </a:t>
            </a:r>
            <a:r>
              <a:rPr lang="ru-RU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Пан </a:t>
            </a:r>
            <a:r>
              <a:rPr lang="ru-RU" dirty="0" err="1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Гі</a:t>
            </a:r>
            <a:r>
              <a:rPr lang="ru-RU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Мун</a:t>
            </a:r>
            <a:r>
              <a:rPr lang="ru-RU" dirty="0"/>
              <a:t>.</a:t>
            </a:r>
          </a:p>
          <a:p>
            <a:r>
              <a:rPr lang="ru-RU" dirty="0"/>
              <a:t>30 листопада 2017 </a:t>
            </a:r>
            <a:r>
              <a:rPr lang="ru-RU" dirty="0" err="1"/>
              <a:t>підписана</a:t>
            </a:r>
            <a:r>
              <a:rPr lang="ru-RU" dirty="0"/>
              <a:t> </a:t>
            </a:r>
            <a:r>
              <a:rPr lang="ru-RU" dirty="0" err="1">
                <a:hlinkClick r:id="rId6" tooltip="Рамкова програма партнерства між Урядом України та ООН на 2018-2022 рок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Рамкова</a:t>
            </a:r>
            <a:r>
              <a:rPr lang="ru-RU" dirty="0">
                <a:hlinkClick r:id="rId6" tooltip="Рамкова програма партнерства між Урядом України та ООН на 2018-2022 рок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dirty="0" err="1">
                <a:hlinkClick r:id="rId6" tooltip="Рамкова програма партнерства між Урядом України та ООН на 2018-2022 рок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програма</a:t>
            </a:r>
            <a:r>
              <a:rPr lang="ru-RU" dirty="0">
                <a:hlinkClick r:id="rId6" tooltip="Рамкова програма партнерства між Урядом України та ООН на 2018-2022 рок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партнерства </a:t>
            </a:r>
            <a:r>
              <a:rPr lang="ru-RU" dirty="0" err="1">
                <a:hlinkClick r:id="rId6" tooltip="Рамкова програма партнерства між Урядом України та ООН на 2018-2022 рок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між</a:t>
            </a:r>
            <a:r>
              <a:rPr lang="ru-RU" dirty="0">
                <a:hlinkClick r:id="rId6" tooltip="Рамкова програма партнерства між Урядом України та ООН на 2018-2022 рок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Урядом </a:t>
            </a:r>
            <a:r>
              <a:rPr lang="ru-RU" dirty="0" err="1">
                <a:hlinkClick r:id="rId6" tooltip="Рамкова програма партнерства між Урядом України та ООН на 2018-2022 рок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України</a:t>
            </a:r>
            <a:r>
              <a:rPr lang="ru-RU" dirty="0">
                <a:hlinkClick r:id="rId6" tooltip="Рамкова програма партнерства між Урядом України та ООН на 2018-2022 рок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та ООН на 2018-2022 роки</a:t>
            </a:r>
            <a:r>
              <a:rPr lang="ru-RU" dirty="0"/>
              <a:t>. </a:t>
            </a:r>
            <a:r>
              <a:rPr lang="ru-RU" dirty="0" err="1"/>
              <a:t>Очікуваний</a:t>
            </a:r>
            <a:r>
              <a:rPr lang="ru-RU" dirty="0"/>
              <a:t> бюджет </a:t>
            </a:r>
            <a:r>
              <a:rPr lang="ru-RU" dirty="0" err="1"/>
              <a:t>програми</a:t>
            </a:r>
            <a:r>
              <a:rPr lang="ru-RU" dirty="0"/>
              <a:t> 675 </a:t>
            </a:r>
            <a:r>
              <a:rPr lang="ru-RU" dirty="0" err="1"/>
              <a:t>мільйонів</a:t>
            </a:r>
            <a:r>
              <a:rPr lang="ru-RU" dirty="0"/>
              <a:t> </a:t>
            </a:r>
            <a:r>
              <a:rPr lang="ru-RU" dirty="0" err="1"/>
              <a:t>доларів</a:t>
            </a:r>
            <a:r>
              <a:rPr lang="ru-RU" dirty="0"/>
              <a:t> США.</a:t>
            </a:r>
            <a:endParaRPr lang="en-US" dirty="0"/>
          </a:p>
        </p:txBody>
      </p:sp>
      <p:pic>
        <p:nvPicPr>
          <p:cNvPr id="83" name="Picture 82">
            <a:extLst>
              <a:ext uri="{FF2B5EF4-FFF2-40B4-BE49-F238E27FC236}">
                <a16:creationId xmlns:a16="http://schemas.microsoft.com/office/drawing/2014/main" id="{ADA8F487-003F-4C12-8160-48D3B5BB6B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F649FD65-763E-4C9E-8A04-CB69C35CDE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0495656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5" name="Rectangle 74">
            <a:extLst>
              <a:ext uri="{FF2B5EF4-FFF2-40B4-BE49-F238E27FC236}">
                <a16:creationId xmlns:a16="http://schemas.microsoft.com/office/drawing/2014/main" id="{E0F5EF32-7770-4038-808B-2CEA965C38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D489EB25-952F-439A-92C2-7B53D9A64F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5794DD-4B85-49DD-8E11-286D10E6A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8043" y="957221"/>
            <a:ext cx="5878597" cy="1049235"/>
          </a:xfrm>
        </p:spPr>
        <p:txBody>
          <a:bodyPr>
            <a:normAutofit/>
          </a:bodyPr>
          <a:lstStyle/>
          <a:p>
            <a:r>
              <a:rPr lang="uk-UA" dirty="0"/>
              <a:t>НАТО</a:t>
            </a:r>
            <a:endParaRPr lang="ru-RU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2C66F167-4F59-4EC9-8F4F-029306916B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2239" y="708306"/>
            <a:ext cx="4074836" cy="2037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" name="Picture 78">
            <a:extLst>
              <a:ext uri="{FF2B5EF4-FFF2-40B4-BE49-F238E27FC236}">
                <a16:creationId xmlns:a16="http://schemas.microsoft.com/office/drawing/2014/main" id="{579974CC-A2A9-446D-BF72-2347764455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5187048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6" name="Picture 4">
            <a:extLst>
              <a:ext uri="{FF2B5EF4-FFF2-40B4-BE49-F238E27FC236}">
                <a16:creationId xmlns:a16="http://schemas.microsoft.com/office/drawing/2014/main" id="{DBB8B1AE-B189-4ABB-9186-5D7699F199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07738" y="3137516"/>
            <a:ext cx="3323837" cy="2492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0" name="Content Placeholder 3079">
            <a:extLst>
              <a:ext uri="{FF2B5EF4-FFF2-40B4-BE49-F238E27FC236}">
                <a16:creationId xmlns:a16="http://schemas.microsoft.com/office/drawing/2014/main" id="{BF8ADE8E-B60C-4C57-B585-B2BE9FBF14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8043" y="2164765"/>
            <a:ext cx="5878597" cy="3301580"/>
          </a:xfrm>
        </p:spPr>
        <p:txBody>
          <a:bodyPr>
            <a:normAutofit/>
          </a:bodyPr>
          <a:lstStyle/>
          <a:p>
            <a:r>
              <a:rPr lang="ru-RU" sz="1200" b="1" dirty="0" err="1"/>
              <a:t>Організація</a:t>
            </a:r>
            <a:r>
              <a:rPr lang="ru-RU" sz="1200" b="1" dirty="0"/>
              <a:t> </a:t>
            </a:r>
            <a:r>
              <a:rPr lang="ru-RU" sz="1200" b="1" dirty="0" err="1"/>
              <a:t>Північноатлантичного</a:t>
            </a:r>
            <a:r>
              <a:rPr lang="ru-RU" sz="1200" b="1" dirty="0"/>
              <a:t> договору</a:t>
            </a:r>
            <a:r>
              <a:rPr lang="ru-RU" sz="1200" dirty="0"/>
              <a:t>, </a:t>
            </a:r>
            <a:r>
              <a:rPr lang="ru-RU" sz="1200" dirty="0" err="1"/>
              <a:t>також</a:t>
            </a:r>
            <a:r>
              <a:rPr lang="ru-RU" sz="1200" dirty="0"/>
              <a:t> </a:t>
            </a:r>
            <a:r>
              <a:rPr lang="ru-RU" sz="1200" b="1" dirty="0" err="1"/>
              <a:t>Північноатлантичний</a:t>
            </a:r>
            <a:r>
              <a:rPr lang="ru-RU" sz="1200" b="1" dirty="0"/>
              <a:t> альянс</a:t>
            </a:r>
            <a:r>
              <a:rPr lang="ru-RU" sz="1200" dirty="0"/>
              <a:t> </a:t>
            </a:r>
            <a:r>
              <a:rPr lang="ru-RU" sz="1200" dirty="0" err="1"/>
              <a:t>або</a:t>
            </a:r>
            <a:r>
              <a:rPr lang="ru-RU" sz="1200" dirty="0"/>
              <a:t> </a:t>
            </a:r>
            <a:r>
              <a:rPr lang="ru-RU" sz="1200" b="1" dirty="0"/>
              <a:t>НАТО</a:t>
            </a:r>
            <a:r>
              <a:rPr lang="ru-RU" sz="1200" dirty="0"/>
              <a:t> </a:t>
            </a:r>
            <a:r>
              <a:rPr lang="en-GB" sz="1200" dirty="0"/>
              <a:t>— </a:t>
            </a:r>
            <a:r>
              <a:rPr lang="ru-RU" sz="1200" dirty="0" err="1"/>
              <a:t>міжнародна</a:t>
            </a:r>
            <a:r>
              <a:rPr lang="ru-RU" sz="1200" dirty="0"/>
              <a:t> </a:t>
            </a:r>
            <a:r>
              <a:rPr lang="ru-RU" sz="1200" dirty="0" err="1"/>
              <a:t>міжурядова</a:t>
            </a:r>
            <a:r>
              <a:rPr lang="ru-RU" sz="1200" dirty="0"/>
              <a:t> </a:t>
            </a:r>
            <a:r>
              <a:rPr lang="ru-RU" sz="1200" dirty="0" err="1"/>
              <a:t>організація</a:t>
            </a:r>
            <a:r>
              <a:rPr lang="ru-RU" sz="1200" dirty="0"/>
              <a:t>, </a:t>
            </a:r>
            <a:r>
              <a:rPr lang="ru-RU" sz="1200" dirty="0" err="1">
                <a:hlinkClick r:id="rId5" tooltip="Воєнний блок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військово-політичний</a:t>
            </a:r>
            <a:r>
              <a:rPr lang="ru-RU" sz="1200" dirty="0">
                <a:hlinkClick r:id="rId5" tooltip="Воєнний блок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союз</a:t>
            </a:r>
            <a:r>
              <a:rPr lang="ru-RU" sz="1200" dirty="0"/>
              <a:t> 30 держав </a:t>
            </a:r>
            <a:r>
              <a:rPr lang="ru-RU" sz="1200" dirty="0" err="1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Північної</a:t>
            </a:r>
            <a:r>
              <a:rPr lang="ru-RU" sz="1200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Америки</a:t>
            </a:r>
            <a:r>
              <a:rPr lang="ru-RU" sz="1200" dirty="0"/>
              <a:t> і </a:t>
            </a:r>
            <a:r>
              <a:rPr lang="ru-RU" sz="1200" dirty="0" err="1">
                <a:hlinkClick r:id="rId7" tooltip="Європ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Європи</a:t>
            </a:r>
            <a:r>
              <a:rPr lang="ru-RU" sz="1200" dirty="0"/>
              <a:t>, </a:t>
            </a:r>
            <a:r>
              <a:rPr lang="ru-RU" sz="1200" dirty="0" err="1"/>
              <a:t>які</a:t>
            </a:r>
            <a:r>
              <a:rPr lang="ru-RU" sz="1200" dirty="0"/>
              <a:t> </a:t>
            </a:r>
            <a:r>
              <a:rPr lang="ru-RU" sz="1200" dirty="0" err="1"/>
              <a:t>прагнуть</a:t>
            </a:r>
            <a:r>
              <a:rPr lang="ru-RU" sz="1200" dirty="0"/>
              <a:t> </a:t>
            </a:r>
            <a:r>
              <a:rPr lang="ru-RU" sz="1200" dirty="0" err="1"/>
              <a:t>досягти</a:t>
            </a:r>
            <a:r>
              <a:rPr lang="ru-RU" sz="1200" dirty="0"/>
              <a:t> мети </a:t>
            </a:r>
            <a:r>
              <a:rPr lang="ru-RU" sz="1200" dirty="0" err="1">
                <a:hlinkClick r:id="rId8" tooltip="Північноатлантичний договір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Північноатлантичного</a:t>
            </a:r>
            <a:r>
              <a:rPr lang="ru-RU" sz="1200" dirty="0">
                <a:hlinkClick r:id="rId8" tooltip="Північноатлантичний договір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договору</a:t>
            </a:r>
            <a:r>
              <a:rPr lang="ru-RU" sz="1200" dirty="0"/>
              <a:t>, </a:t>
            </a:r>
            <a:r>
              <a:rPr lang="ru-RU" sz="1200" dirty="0" err="1"/>
              <a:t>підписаного</a:t>
            </a:r>
            <a:r>
              <a:rPr lang="ru-RU" sz="1200" dirty="0"/>
              <a:t> у </a:t>
            </a:r>
            <a:r>
              <a:rPr lang="ru-RU" sz="1200" dirty="0" err="1">
                <a:hlinkClick r:id="rId9" tooltip="Вашингто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Вашингтоні</a:t>
            </a:r>
            <a:r>
              <a:rPr lang="ru-RU" sz="1200" dirty="0"/>
              <a:t> </a:t>
            </a:r>
            <a:r>
              <a:rPr lang="ru-RU" sz="1200" dirty="0">
                <a:hlinkClick r:id="rId10" tooltip="4 квітн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4 </a:t>
            </a:r>
            <a:r>
              <a:rPr lang="ru-RU" sz="1200" dirty="0" err="1">
                <a:hlinkClick r:id="rId10" tooltip="4 квітн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квітня</a:t>
            </a:r>
            <a:r>
              <a:rPr lang="ru-RU" sz="1200" dirty="0"/>
              <a:t> </a:t>
            </a:r>
            <a:r>
              <a:rPr lang="ru-RU" sz="1200" dirty="0">
                <a:hlinkClick r:id="rId11" tooltip="194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1949</a:t>
            </a:r>
            <a:r>
              <a:rPr lang="ru-RU" sz="1200" dirty="0"/>
              <a:t>.</a:t>
            </a:r>
          </a:p>
          <a:p>
            <a:r>
              <a:rPr lang="ru-RU" sz="1200" dirty="0"/>
              <a:t>У </a:t>
            </a:r>
            <a:r>
              <a:rPr lang="ru-RU" sz="1200" dirty="0" err="1"/>
              <a:t>відповідності</a:t>
            </a:r>
            <a:r>
              <a:rPr lang="ru-RU" sz="1200" dirty="0"/>
              <a:t> до </a:t>
            </a:r>
            <a:r>
              <a:rPr lang="ru-RU" sz="1200" dirty="0" err="1"/>
              <a:t>статутних</a:t>
            </a:r>
            <a:r>
              <a:rPr lang="ru-RU" sz="1200" dirty="0"/>
              <a:t> </a:t>
            </a:r>
            <a:r>
              <a:rPr lang="ru-RU" sz="1200" dirty="0" err="1"/>
              <a:t>документів</a:t>
            </a:r>
            <a:r>
              <a:rPr lang="ru-RU" sz="1200" dirty="0"/>
              <a:t> Альянсу, </a:t>
            </a:r>
            <a:r>
              <a:rPr lang="ru-RU" sz="1200" dirty="0" err="1"/>
              <a:t>головна</a:t>
            </a:r>
            <a:r>
              <a:rPr lang="ru-RU" sz="1200" dirty="0"/>
              <a:t> роль НАТО </a:t>
            </a:r>
            <a:r>
              <a:rPr lang="ru-RU" sz="1200" dirty="0" err="1"/>
              <a:t>полягає</a:t>
            </a:r>
            <a:r>
              <a:rPr lang="ru-RU" sz="1200" dirty="0"/>
              <a:t> у </a:t>
            </a:r>
            <a:r>
              <a:rPr lang="ru-RU" sz="1200" dirty="0" err="1"/>
              <a:t>забезпеченні</a:t>
            </a:r>
            <a:r>
              <a:rPr lang="ru-RU" sz="1200" dirty="0"/>
              <a:t> </a:t>
            </a:r>
            <a:r>
              <a:rPr lang="ru-RU" sz="1200" dirty="0" err="1"/>
              <a:t>свободи</a:t>
            </a:r>
            <a:r>
              <a:rPr lang="ru-RU" sz="1200" dirty="0"/>
              <a:t> і </a:t>
            </a:r>
            <a:r>
              <a:rPr lang="ru-RU" sz="1200" dirty="0" err="1"/>
              <a:t>безпеки</a:t>
            </a:r>
            <a:r>
              <a:rPr lang="ru-RU" sz="1200" dirty="0"/>
              <a:t> </a:t>
            </a:r>
            <a:r>
              <a:rPr lang="ru-RU" sz="1200" dirty="0" err="1"/>
              <a:t>країн-членів</a:t>
            </a:r>
            <a:r>
              <a:rPr lang="ru-RU" sz="1200" dirty="0"/>
              <a:t> з </a:t>
            </a:r>
            <a:r>
              <a:rPr lang="ru-RU" sz="1200" dirty="0" err="1"/>
              <a:t>використанням</a:t>
            </a:r>
            <a:r>
              <a:rPr lang="ru-RU" sz="1200" dirty="0"/>
              <a:t> </a:t>
            </a:r>
            <a:r>
              <a:rPr lang="ru-RU" sz="1200" dirty="0" err="1"/>
              <a:t>політичних</a:t>
            </a:r>
            <a:r>
              <a:rPr lang="ru-RU" sz="1200" dirty="0"/>
              <a:t> і </a:t>
            </a:r>
            <a:r>
              <a:rPr lang="ru-RU" sz="1200" dirty="0" err="1"/>
              <a:t>військових</a:t>
            </a:r>
            <a:r>
              <a:rPr lang="ru-RU" sz="1200" dirty="0"/>
              <a:t> </a:t>
            </a:r>
            <a:r>
              <a:rPr lang="ru-RU" sz="1200" dirty="0" err="1"/>
              <a:t>засобів</a:t>
            </a:r>
            <a:r>
              <a:rPr lang="ru-RU" sz="1200" dirty="0"/>
              <a:t>. НАТО </a:t>
            </a:r>
            <a:r>
              <a:rPr lang="ru-RU" sz="1200" dirty="0" err="1"/>
              <a:t>дотримується</a:t>
            </a:r>
            <a:r>
              <a:rPr lang="ru-RU" sz="1200" dirty="0"/>
              <a:t> </a:t>
            </a:r>
            <a:r>
              <a:rPr lang="ru-RU" sz="1200" dirty="0" err="1"/>
              <a:t>спільних</a:t>
            </a:r>
            <a:r>
              <a:rPr lang="ru-RU" sz="1200" dirty="0"/>
              <a:t> для Альянсу </a:t>
            </a:r>
            <a:r>
              <a:rPr lang="ru-RU" sz="1200" dirty="0" err="1"/>
              <a:t>цінностей</a:t>
            </a:r>
            <a:r>
              <a:rPr lang="ru-RU" sz="1200" dirty="0"/>
              <a:t> </a:t>
            </a:r>
            <a:r>
              <a:rPr lang="ru-RU" sz="1200" dirty="0" err="1">
                <a:hlinkClick r:id="rId12" tooltip="Демократ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демократії</a:t>
            </a:r>
            <a:r>
              <a:rPr lang="ru-RU" sz="1200" dirty="0"/>
              <a:t>, </a:t>
            </a:r>
            <a:r>
              <a:rPr lang="ru-RU" sz="1200" dirty="0" err="1">
                <a:hlinkClick r:id="rId13" tooltip="Політична свобод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індивідуальної</a:t>
            </a:r>
            <a:r>
              <a:rPr lang="ru-RU" sz="1200" dirty="0">
                <a:hlinkClick r:id="rId13" tooltip="Політична свобод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sz="1200" dirty="0" err="1">
                <a:hlinkClick r:id="rId13" tooltip="Політична свобод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свободи</a:t>
            </a:r>
            <a:r>
              <a:rPr lang="ru-RU" sz="1200" dirty="0"/>
              <a:t>, </a:t>
            </a:r>
            <a:r>
              <a:rPr lang="ru-RU" sz="1200" dirty="0">
                <a:hlinkClick r:id="rId14" tooltip="Верховенство прав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верховенства права</a:t>
            </a:r>
            <a:r>
              <a:rPr lang="ru-RU" sz="1200" dirty="0"/>
              <a:t> та мирного </a:t>
            </a:r>
            <a:r>
              <a:rPr lang="ru-RU" sz="1200" dirty="0" err="1"/>
              <a:t>розв'язання</a:t>
            </a:r>
            <a:r>
              <a:rPr lang="ru-RU" sz="1200" dirty="0"/>
              <a:t> </a:t>
            </a:r>
            <a:r>
              <a:rPr lang="ru-RU" sz="1200" dirty="0" err="1"/>
              <a:t>суперечок</a:t>
            </a:r>
            <a:r>
              <a:rPr lang="ru-RU" sz="1200" dirty="0"/>
              <a:t> та </a:t>
            </a:r>
            <a:r>
              <a:rPr lang="ru-RU" sz="1200" dirty="0" err="1"/>
              <a:t>підтримує</a:t>
            </a:r>
            <a:r>
              <a:rPr lang="ru-RU" sz="1200" dirty="0"/>
              <a:t> </a:t>
            </a:r>
            <a:r>
              <a:rPr lang="ru-RU" sz="1200" dirty="0" err="1"/>
              <a:t>ці</a:t>
            </a:r>
            <a:r>
              <a:rPr lang="ru-RU" sz="1200" dirty="0"/>
              <a:t> </a:t>
            </a:r>
            <a:r>
              <a:rPr lang="ru-RU" sz="1200" dirty="0" err="1"/>
              <a:t>цінності</a:t>
            </a:r>
            <a:r>
              <a:rPr lang="ru-RU" sz="1200" dirty="0"/>
              <a:t> в </a:t>
            </a:r>
            <a:r>
              <a:rPr lang="ru-RU" sz="1200" dirty="0" err="1"/>
              <a:t>усьому</a:t>
            </a:r>
            <a:r>
              <a:rPr lang="ru-RU" sz="1200" dirty="0"/>
              <a:t> </a:t>
            </a:r>
            <a:r>
              <a:rPr lang="ru-RU" sz="1200" dirty="0" err="1"/>
              <a:t>євроатлантичному</a:t>
            </a:r>
            <a:r>
              <a:rPr lang="ru-RU" sz="1200" dirty="0"/>
              <a:t> </a:t>
            </a:r>
            <a:r>
              <a:rPr lang="ru-RU" sz="1200" dirty="0" err="1"/>
              <a:t>регіоні</a:t>
            </a:r>
            <a:r>
              <a:rPr lang="ru-RU" sz="1200" dirty="0"/>
              <a:t>. </a:t>
            </a:r>
            <a:r>
              <a:rPr lang="ru-RU" sz="1200" dirty="0" err="1"/>
              <a:t>Засадничим</a:t>
            </a:r>
            <a:r>
              <a:rPr lang="ru-RU" sz="1200" dirty="0"/>
              <a:t> принципом Альянсу є </a:t>
            </a:r>
            <a:r>
              <a:rPr lang="ru-RU" sz="1200" dirty="0" err="1"/>
              <a:t>спільність</a:t>
            </a:r>
            <a:r>
              <a:rPr lang="ru-RU" sz="1200" dirty="0"/>
              <a:t> </a:t>
            </a:r>
            <a:r>
              <a:rPr lang="ru-RU" sz="1200" dirty="0" err="1"/>
              <a:t>поглядів</a:t>
            </a:r>
            <a:r>
              <a:rPr lang="ru-RU" sz="1200" dirty="0"/>
              <a:t> </a:t>
            </a:r>
            <a:r>
              <a:rPr lang="ru-RU" sz="1200" dirty="0" err="1"/>
              <a:t>між</a:t>
            </a:r>
            <a:r>
              <a:rPr lang="ru-RU" sz="1200" dirty="0"/>
              <a:t> </a:t>
            </a:r>
            <a:r>
              <a:rPr lang="ru-RU" sz="1200" dirty="0" err="1"/>
              <a:t>північноамериканськими</a:t>
            </a:r>
            <a:r>
              <a:rPr lang="ru-RU" sz="1200" dirty="0"/>
              <a:t> та </a:t>
            </a:r>
            <a:r>
              <a:rPr lang="ru-RU" sz="1200" dirty="0" err="1"/>
              <a:t>європейськими</a:t>
            </a:r>
            <a:r>
              <a:rPr lang="ru-RU" sz="1200" dirty="0"/>
              <a:t> членами НАТО, </a:t>
            </a:r>
            <a:r>
              <a:rPr lang="ru-RU" sz="1200" dirty="0" err="1"/>
              <a:t>що</a:t>
            </a:r>
            <a:r>
              <a:rPr lang="ru-RU" sz="1200" dirty="0"/>
              <a:t> </a:t>
            </a:r>
            <a:r>
              <a:rPr lang="ru-RU" sz="1200" dirty="0" err="1"/>
              <a:t>поділяють</a:t>
            </a:r>
            <a:r>
              <a:rPr lang="ru-RU" sz="1200" dirty="0"/>
              <a:t> </a:t>
            </a:r>
            <a:r>
              <a:rPr lang="ru-RU" sz="1200" dirty="0" err="1"/>
              <a:t>однакові</a:t>
            </a:r>
            <a:r>
              <a:rPr lang="ru-RU" sz="1200" dirty="0"/>
              <a:t> </a:t>
            </a:r>
            <a:r>
              <a:rPr lang="ru-RU" sz="1200" dirty="0" err="1"/>
              <a:t>цінності</a:t>
            </a:r>
            <a:r>
              <a:rPr lang="ru-RU" sz="1200" dirty="0"/>
              <a:t> та </a:t>
            </a:r>
            <a:r>
              <a:rPr lang="ru-RU" sz="1200" dirty="0" err="1"/>
              <a:t>інтереси</a:t>
            </a:r>
            <a:r>
              <a:rPr lang="ru-RU" sz="1200" dirty="0"/>
              <a:t> і </a:t>
            </a:r>
            <a:r>
              <a:rPr lang="ru-RU" sz="1200" dirty="0" err="1"/>
              <a:t>віддані</a:t>
            </a:r>
            <a:r>
              <a:rPr lang="ru-RU" sz="1200" dirty="0"/>
              <a:t> </a:t>
            </a:r>
            <a:r>
              <a:rPr lang="ru-RU" sz="1200" dirty="0" err="1"/>
              <a:t>справі</a:t>
            </a:r>
            <a:r>
              <a:rPr lang="ru-RU" sz="1200" dirty="0"/>
              <a:t> </a:t>
            </a:r>
            <a:r>
              <a:rPr lang="ru-RU" sz="1200" dirty="0" err="1"/>
              <a:t>збереження</a:t>
            </a:r>
            <a:r>
              <a:rPr lang="ru-RU" sz="1200" dirty="0"/>
              <a:t> </a:t>
            </a:r>
            <a:r>
              <a:rPr lang="ru-RU" sz="1200" dirty="0" err="1"/>
              <a:t>демократичних</a:t>
            </a:r>
            <a:r>
              <a:rPr lang="ru-RU" sz="1200" dirty="0"/>
              <a:t> </a:t>
            </a:r>
            <a:r>
              <a:rPr lang="ru-RU" sz="1200" dirty="0" err="1"/>
              <a:t>принципів</a:t>
            </a:r>
            <a:r>
              <a:rPr lang="ru-RU" sz="1200" dirty="0"/>
              <a:t>. </a:t>
            </a:r>
            <a:endParaRPr lang="en-US" sz="1200" dirty="0"/>
          </a:p>
        </p:txBody>
      </p:sp>
      <p:pic>
        <p:nvPicPr>
          <p:cNvPr id="81" name="Picture 80">
            <a:extLst>
              <a:ext uri="{FF2B5EF4-FFF2-40B4-BE49-F238E27FC236}">
                <a16:creationId xmlns:a16="http://schemas.microsoft.com/office/drawing/2014/main" id="{00554EF0-9EDC-4B04-8BC9-20A14D613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824453E7-C2D7-4BB2-934C-743899F28B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993607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9B35E70-DCE5-45EA-9DDE-4E99D9A763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020417"/>
            <a:ext cx="9603275" cy="4445928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5 червня 2017 року до складу Альянсу </a:t>
            </a:r>
            <a:r>
              <a:rPr lang="ru-RU" dirty="0" err="1"/>
              <a:t>увійшла</a:t>
            </a:r>
            <a:r>
              <a:rPr lang="ru-RU" dirty="0"/>
              <a:t> </a:t>
            </a:r>
            <a:r>
              <a:rPr lang="ru-RU" dirty="0" err="1">
                <a:hlinkClick r:id="rId2" tooltip="Чорногор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Чорногорія</a:t>
            </a:r>
            <a:r>
              <a:rPr lang="ru-RU" dirty="0"/>
              <a:t>.</a:t>
            </a:r>
          </a:p>
          <a:p>
            <a:r>
              <a:rPr lang="ru-RU" dirty="0"/>
              <a:t>10 </a:t>
            </a:r>
            <a:r>
              <a:rPr lang="ru-RU" dirty="0" err="1"/>
              <a:t>березня</a:t>
            </a:r>
            <a:r>
              <a:rPr lang="ru-RU" dirty="0"/>
              <a:t> 2018 року НАТО </a:t>
            </a:r>
            <a:r>
              <a:rPr lang="ru-RU" dirty="0" err="1"/>
              <a:t>визнало</a:t>
            </a:r>
            <a:r>
              <a:rPr lang="ru-RU" dirty="0"/>
              <a:t> за </a:t>
            </a:r>
            <a:r>
              <a:rPr lang="ru-RU" dirty="0" err="1"/>
              <a:t>Україною</a:t>
            </a:r>
            <a:r>
              <a:rPr lang="ru-RU" dirty="0"/>
              <a:t> статус </a:t>
            </a:r>
            <a:r>
              <a:rPr lang="ru-RU" dirty="0" err="1"/>
              <a:t>країни-аспіранта</a:t>
            </a:r>
            <a:r>
              <a:rPr lang="ru-RU" dirty="0"/>
              <a:t> на шляху до </a:t>
            </a:r>
            <a:r>
              <a:rPr lang="ru-RU" dirty="0" err="1"/>
              <a:t>приєднання</a:t>
            </a:r>
            <a:r>
              <a:rPr lang="ru-RU" dirty="0"/>
              <a:t> до альянсу.</a:t>
            </a:r>
          </a:p>
          <a:p>
            <a:r>
              <a:rPr lang="ru-RU" b="1" dirty="0" err="1">
                <a:hlinkClick r:id="rId3" tooltip="Північна Македон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Північна</a:t>
            </a:r>
            <a:r>
              <a:rPr lang="ru-RU" b="1" dirty="0">
                <a:hlinkClick r:id="rId3" tooltip="Північна Македон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b="1" dirty="0" err="1">
                <a:hlinkClick r:id="rId3" tooltip="Північна Македон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Македонія</a:t>
            </a:r>
            <a:r>
              <a:rPr lang="ru-RU" b="1" dirty="0"/>
              <a:t> </a:t>
            </a:r>
            <a:r>
              <a:rPr lang="ru-RU" b="1" dirty="0" err="1"/>
              <a:t>підписала</a:t>
            </a:r>
            <a:r>
              <a:rPr lang="ru-RU" b="1" dirty="0"/>
              <a:t> протокол про </a:t>
            </a:r>
            <a:r>
              <a:rPr lang="ru-RU" b="1" dirty="0" err="1"/>
              <a:t>приєднання</a:t>
            </a:r>
            <a:r>
              <a:rPr lang="ru-RU" b="1" dirty="0"/>
              <a:t>, </a:t>
            </a:r>
            <a:r>
              <a:rPr lang="ru-RU" b="1" dirty="0" err="1"/>
              <a:t>щоб</a:t>
            </a:r>
            <a:r>
              <a:rPr lang="ru-RU" b="1" dirty="0"/>
              <a:t> стати членом НАТО в лютому 2019 року, і завершила </a:t>
            </a:r>
            <a:r>
              <a:rPr lang="ru-RU" b="1" dirty="0" err="1"/>
              <a:t>приєднання</a:t>
            </a:r>
            <a:r>
              <a:rPr lang="ru-RU" b="1" dirty="0"/>
              <a:t> 27 </a:t>
            </a:r>
            <a:r>
              <a:rPr lang="ru-RU" b="1" dirty="0" err="1"/>
              <a:t>березня</a:t>
            </a:r>
            <a:r>
              <a:rPr lang="ru-RU" b="1" dirty="0"/>
              <a:t> 2020 року.</a:t>
            </a:r>
          </a:p>
          <a:p>
            <a:r>
              <a:rPr lang="ru-RU" dirty="0"/>
              <a:t>12 червня 2020 року </a:t>
            </a:r>
            <a:r>
              <a:rPr lang="ru-RU" dirty="0" err="1"/>
              <a:t>Україна</a:t>
            </a:r>
            <a:r>
              <a:rPr lang="ru-RU" dirty="0"/>
              <a:t> </a:t>
            </a:r>
            <a:r>
              <a:rPr lang="ru-RU" dirty="0" err="1"/>
              <a:t>здобула</a:t>
            </a:r>
            <a:r>
              <a:rPr lang="ru-RU" dirty="0"/>
              <a:t> статус партнера з </a:t>
            </a:r>
            <a:r>
              <a:rPr lang="ru-RU" dirty="0" err="1"/>
              <a:t>розширеними</a:t>
            </a:r>
            <a:r>
              <a:rPr lang="ru-RU" dirty="0"/>
              <a:t> </a:t>
            </a:r>
            <a:r>
              <a:rPr lang="ru-RU" dirty="0" err="1"/>
              <a:t>можливостями</a:t>
            </a:r>
            <a:r>
              <a:rPr lang="ru-RU" dirty="0"/>
              <a:t> НАТО.</a:t>
            </a:r>
          </a:p>
          <a:p>
            <a:r>
              <a:rPr lang="ru-RU" dirty="0" err="1"/>
              <a:t>Сукупні</a:t>
            </a:r>
            <a:r>
              <a:rPr lang="ru-RU" dirty="0"/>
              <a:t> </a:t>
            </a:r>
            <a:r>
              <a:rPr lang="ru-RU" dirty="0" err="1"/>
              <a:t>військові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членів</a:t>
            </a:r>
            <a:r>
              <a:rPr lang="ru-RU" dirty="0"/>
              <a:t> НАТО у 2020 </a:t>
            </a:r>
            <a:r>
              <a:rPr lang="ru-RU" dirty="0" err="1"/>
              <a:t>році</a:t>
            </a:r>
            <a:r>
              <a:rPr lang="ru-RU" dirty="0"/>
              <a:t> становили </a:t>
            </a:r>
            <a:r>
              <a:rPr lang="ru-RU" dirty="0" err="1"/>
              <a:t>понад</a:t>
            </a:r>
            <a:r>
              <a:rPr lang="ru-RU" dirty="0"/>
              <a:t> 57 % </a:t>
            </a:r>
            <a:r>
              <a:rPr lang="ru-RU" dirty="0" err="1"/>
              <a:t>загальносвітового</a:t>
            </a:r>
            <a:r>
              <a:rPr lang="ru-RU" dirty="0"/>
              <a:t> </a:t>
            </a:r>
            <a:r>
              <a:rPr lang="ru-RU" dirty="0" err="1"/>
              <a:t>обсягу</a:t>
            </a:r>
            <a:r>
              <a:rPr lang="ru-RU" dirty="0"/>
              <a:t>. Члени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погодились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їхньою</a:t>
            </a:r>
            <a:r>
              <a:rPr lang="ru-RU" dirty="0"/>
              <a:t> метою є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підтримка</a:t>
            </a:r>
            <a:r>
              <a:rPr lang="ru-RU" dirty="0"/>
              <a:t> </a:t>
            </a:r>
            <a:r>
              <a:rPr lang="ru-RU" dirty="0" err="1"/>
              <a:t>цільових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на оборону </a:t>
            </a:r>
            <a:r>
              <a:rPr lang="ru-RU" dirty="0" err="1"/>
              <a:t>щонайменше</a:t>
            </a:r>
            <a:r>
              <a:rPr lang="ru-RU" dirty="0"/>
              <a:t> 2 %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їхнього</a:t>
            </a:r>
            <a:r>
              <a:rPr lang="ru-RU" dirty="0"/>
              <a:t> ВВП до 2024 року.</a:t>
            </a:r>
          </a:p>
        </p:txBody>
      </p:sp>
    </p:spTree>
    <p:extLst>
      <p:ext uri="{BB962C8B-B14F-4D97-AF65-F5344CB8AC3E}">
        <p14:creationId xmlns:p14="http://schemas.microsoft.com/office/powerpoint/2010/main" val="4152041151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98467C26-698A-4067-8313-4597E66C61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F006F43F-BCE4-4E6E-85DE-7181879852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A6F104-DD46-4357-9EFB-BE3E4208F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8030" y="957219"/>
            <a:ext cx="3848610" cy="1049235"/>
          </a:xfrm>
        </p:spPr>
        <p:txBody>
          <a:bodyPr>
            <a:normAutofit/>
          </a:bodyPr>
          <a:lstStyle/>
          <a:p>
            <a:r>
              <a:rPr lang="uk-UA" dirty="0"/>
              <a:t>Європейський Союз</a:t>
            </a:r>
            <a:endParaRPr lang="ru-RU"/>
          </a:p>
        </p:txBody>
      </p:sp>
      <p:grpSp>
        <p:nvGrpSpPr>
          <p:cNvPr id="77" name="Group 76">
            <a:extLst>
              <a:ext uri="{FF2B5EF4-FFF2-40B4-BE49-F238E27FC236}">
                <a16:creationId xmlns:a16="http://schemas.microsoft.com/office/drawing/2014/main" id="{EF652603-FC5C-4812-B988-58EC0AB149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32237" y="482171"/>
            <a:ext cx="6104331" cy="5149101"/>
            <a:chOff x="632237" y="482171"/>
            <a:chExt cx="6104331" cy="5149101"/>
          </a:xfrm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6F95C6B4-623A-45ED-B1BF-DEAE690612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237" y="482171"/>
              <a:ext cx="6104331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8842BEE4-6212-4A54-864D-76B864C2A6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45296" y="812507"/>
              <a:ext cx="5471355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81" name="Picture 80">
            <a:extLst>
              <a:ext uri="{FF2B5EF4-FFF2-40B4-BE49-F238E27FC236}">
                <a16:creationId xmlns:a16="http://schemas.microsoft.com/office/drawing/2014/main" id="{AD950783-0DF3-4005-A16A-CFB7D65ABB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66353" b="36564"/>
          <a:stretch/>
        </p:blipFill>
        <p:spPr>
          <a:xfrm>
            <a:off x="7213999" y="643464"/>
            <a:ext cx="3849624" cy="155448"/>
          </a:xfrm>
          <a:prstGeom prst="rect">
            <a:avLst/>
          </a:prstGeom>
          <a:noFill/>
          <a:ln>
            <a:noFill/>
          </a:ln>
        </p:spPr>
      </p:pic>
      <p:pic>
        <p:nvPicPr>
          <p:cNvPr id="4098" name="Picture 2" descr="Європейський союз запроваджує дозволи для в'їзду на свою територію - Закупи  в Польщі">
            <a:extLst>
              <a:ext uri="{FF2B5EF4-FFF2-40B4-BE49-F238E27FC236}">
                <a16:creationId xmlns:a16="http://schemas.microsoft.com/office/drawing/2014/main" id="{60EE824E-31E4-4D6A-8C72-215E8CFEA46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950" b="2"/>
          <a:stretch/>
        </p:blipFill>
        <p:spPr bwMode="auto">
          <a:xfrm>
            <a:off x="1271223" y="1116345"/>
            <a:ext cx="4825148" cy="3866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Content Placeholder 4101">
            <a:extLst>
              <a:ext uri="{FF2B5EF4-FFF2-40B4-BE49-F238E27FC236}">
                <a16:creationId xmlns:a16="http://schemas.microsoft.com/office/drawing/2014/main" id="{BC9E4AD6-3B51-46AC-A43D-1B245071D6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8028" y="2164761"/>
            <a:ext cx="3848611" cy="3301584"/>
          </a:xfrm>
        </p:spPr>
        <p:txBody>
          <a:bodyPr>
            <a:normAutofit fontScale="55000" lnSpcReduction="20000"/>
          </a:bodyPr>
          <a:lstStyle/>
          <a:p>
            <a:r>
              <a:rPr lang="ru-RU" dirty="0" err="1">
                <a:hlinkClick r:id="rId4" tooltip="Економічний і монетарний союз Європейського Союз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Економічний</a:t>
            </a:r>
            <a:r>
              <a:rPr lang="ru-RU" dirty="0"/>
              <a:t> та </a:t>
            </a:r>
            <a:r>
              <a:rPr lang="ru-RU" dirty="0" err="1">
                <a:hlinkClick r:id="rId5" tooltip="Політичний устрій Європейського Союз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політичний</a:t>
            </a:r>
            <a:r>
              <a:rPr lang="ru-RU" dirty="0"/>
              <a:t> союз,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об'єднує</a:t>
            </a:r>
            <a:r>
              <a:rPr lang="ru-RU" dirty="0"/>
              <a:t> </a:t>
            </a:r>
            <a:r>
              <a:rPr lang="ru-RU" dirty="0">
                <a:hlinkClick r:id="rId6" tooltip="Список країн Європейського Союз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27 </a:t>
            </a:r>
            <a:r>
              <a:rPr lang="ru-RU" dirty="0" err="1">
                <a:hlinkClick r:id="rId6" tooltip="Список країн Європейського Союз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незалежних</a:t>
            </a:r>
            <a:r>
              <a:rPr lang="ru-RU" dirty="0">
                <a:hlinkClick r:id="rId6" tooltip="Список країн Європейського Союз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держав-</a:t>
            </a:r>
            <a:r>
              <a:rPr lang="ru-RU" dirty="0" err="1">
                <a:hlinkClick r:id="rId6" tooltip="Список країн Європейського Союз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членів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розташовані</a:t>
            </a:r>
            <a:r>
              <a:rPr lang="ru-RU" dirty="0"/>
              <a:t> в </a:t>
            </a:r>
            <a:r>
              <a:rPr lang="ru-RU" dirty="0" err="1">
                <a:hlinkClick r:id="rId7" tooltip="Європ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Європі</a:t>
            </a:r>
            <a:r>
              <a:rPr lang="ru-RU" dirty="0"/>
              <a:t>. Веде </a:t>
            </a:r>
            <a:r>
              <a:rPr lang="ru-RU" dirty="0" err="1"/>
              <a:t>свій</a:t>
            </a:r>
            <a:r>
              <a:rPr lang="ru-RU" dirty="0"/>
              <a:t> початок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утворення</a:t>
            </a:r>
            <a:r>
              <a:rPr lang="ru-RU" dirty="0"/>
              <a:t> </a:t>
            </a:r>
            <a:r>
              <a:rPr lang="ru-RU" dirty="0" err="1">
                <a:hlinkClick r:id="rId8" tooltip="Європейська спільнота з вугілля та сталі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Європейської</a:t>
            </a:r>
            <a:r>
              <a:rPr lang="ru-RU" dirty="0">
                <a:hlinkClick r:id="rId8" tooltip="Європейська спільнота з вугілля та сталі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dirty="0" err="1">
                <a:hlinkClick r:id="rId8" tooltip="Європейська спільнота з вугілля та сталі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спільноти</a:t>
            </a:r>
            <a:r>
              <a:rPr lang="ru-RU" dirty="0">
                <a:hlinkClick r:id="rId8" tooltip="Європейська спільнота з вугілля та сталі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з </a:t>
            </a:r>
            <a:r>
              <a:rPr lang="ru-RU" dirty="0" err="1">
                <a:hlinkClick r:id="rId8" tooltip="Європейська спільнота з вугілля та сталі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вугілля</a:t>
            </a:r>
            <a:r>
              <a:rPr lang="ru-RU" dirty="0">
                <a:hlinkClick r:id="rId8" tooltip="Європейська спільнота з вугілля та сталі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та </a:t>
            </a:r>
            <a:r>
              <a:rPr lang="ru-RU" dirty="0" err="1">
                <a:hlinkClick r:id="rId8" tooltip="Європейська спільнота з вугілля та сталі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сталі</a:t>
            </a:r>
            <a:r>
              <a:rPr lang="ru-RU" dirty="0"/>
              <a:t> (ЄСВС) і </a:t>
            </a:r>
            <a:r>
              <a:rPr lang="ru-RU" dirty="0" err="1">
                <a:hlinkClick r:id="rId9" tooltip="Європейська економічна спільнот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Європейської</a:t>
            </a:r>
            <a:r>
              <a:rPr lang="ru-RU" dirty="0">
                <a:hlinkClick r:id="rId9" tooltip="Європейська економічна спільнот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dirty="0" err="1">
                <a:hlinkClick r:id="rId9" tooltip="Європейська економічна спільнот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економічної</a:t>
            </a:r>
            <a:r>
              <a:rPr lang="ru-RU" dirty="0">
                <a:hlinkClick r:id="rId9" tooltip="Європейська економічна спільнот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dirty="0" err="1">
                <a:hlinkClick r:id="rId9" tooltip="Європейська економічна спільнот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спільноти</a:t>
            </a:r>
            <a:r>
              <a:rPr lang="ru-RU" dirty="0"/>
              <a:t> (ЄЕС),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складались</a:t>
            </a:r>
            <a:r>
              <a:rPr lang="ru-RU" dirty="0"/>
              <a:t> з шести </a:t>
            </a:r>
            <a:r>
              <a:rPr lang="ru-RU" dirty="0" err="1"/>
              <a:t>країн</a:t>
            </a:r>
            <a:r>
              <a:rPr lang="ru-RU" dirty="0"/>
              <a:t> у 1957 </a:t>
            </a:r>
            <a:r>
              <a:rPr lang="ru-RU" dirty="0" err="1"/>
              <a:t>році</a:t>
            </a:r>
            <a:r>
              <a:rPr lang="ru-RU" dirty="0"/>
              <a:t>. У </a:t>
            </a:r>
            <a:r>
              <a:rPr lang="ru-RU" dirty="0" err="1"/>
              <a:t>наступні</a:t>
            </a:r>
            <a:r>
              <a:rPr lang="ru-RU" dirty="0"/>
              <a:t> роки </a:t>
            </a:r>
            <a:r>
              <a:rPr lang="ru-RU" dirty="0" err="1"/>
              <a:t>територія</a:t>
            </a:r>
            <a:r>
              <a:rPr lang="ru-RU" dirty="0"/>
              <a:t> ЄС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збільшена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включення</a:t>
            </a:r>
            <a:r>
              <a:rPr lang="ru-RU" dirty="0"/>
              <a:t> </a:t>
            </a:r>
            <a:r>
              <a:rPr lang="ru-RU" dirty="0" err="1">
                <a:hlinkClick r:id="rId10" tooltip="Розширення Європейського Союз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нових</a:t>
            </a:r>
            <a:r>
              <a:rPr lang="ru-RU" dirty="0">
                <a:hlinkClick r:id="rId10" tooltip="Розширення Європейського Союз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держав-</a:t>
            </a:r>
            <a:r>
              <a:rPr lang="ru-RU" dirty="0" err="1">
                <a:hlinkClick r:id="rId10" tooltip="Розширення Європейського Союз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членів</a:t>
            </a:r>
            <a:r>
              <a:rPr lang="ru-RU" dirty="0"/>
              <a:t>, </a:t>
            </a:r>
            <a:r>
              <a:rPr lang="ru-RU" dirty="0" err="1"/>
              <a:t>одночасно</a:t>
            </a:r>
            <a:r>
              <a:rPr lang="ru-RU" dirty="0"/>
              <a:t> </a:t>
            </a:r>
            <a:r>
              <a:rPr lang="ru-RU" dirty="0" err="1"/>
              <a:t>збільшуючи</a:t>
            </a:r>
            <a:r>
              <a:rPr lang="ru-RU" dirty="0"/>
              <a:t> свою сферу </a:t>
            </a:r>
            <a:r>
              <a:rPr lang="ru-RU" dirty="0" err="1"/>
              <a:t>впливу</a:t>
            </a:r>
            <a:r>
              <a:rPr lang="ru-RU" dirty="0"/>
              <a:t> шляхом </a:t>
            </a:r>
            <a:r>
              <a:rPr lang="ru-RU" dirty="0" err="1"/>
              <a:t>розширення</a:t>
            </a:r>
            <a:r>
              <a:rPr lang="ru-RU" dirty="0"/>
              <a:t> </a:t>
            </a:r>
            <a:r>
              <a:rPr lang="ru-RU" dirty="0" err="1"/>
              <a:t>політичних</a:t>
            </a:r>
            <a:r>
              <a:rPr lang="ru-RU" dirty="0"/>
              <a:t> </a:t>
            </a:r>
            <a:r>
              <a:rPr lang="ru-RU" dirty="0" err="1"/>
              <a:t>повноважень</a:t>
            </a:r>
            <a:r>
              <a:rPr lang="ru-RU" dirty="0"/>
              <a:t>. У </a:t>
            </a:r>
            <a:r>
              <a:rPr lang="ru-RU" dirty="0" err="1"/>
              <a:t>сучасному</a:t>
            </a:r>
            <a:r>
              <a:rPr lang="ru-RU" dirty="0"/>
              <a:t>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існує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 </a:t>
            </a:r>
            <a:r>
              <a:rPr lang="ru-RU" dirty="0" err="1">
                <a:hlinkClick r:id="rId11" tooltip="Маастрихтський договір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Маастрихтського</a:t>
            </a:r>
            <a:r>
              <a:rPr lang="ru-RU" dirty="0">
                <a:hlinkClick r:id="rId11" tooltip="Маастрихтський договір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договору</a:t>
            </a:r>
            <a:r>
              <a:rPr lang="ru-RU" dirty="0"/>
              <a:t>, </a:t>
            </a:r>
            <a:r>
              <a:rPr lang="ru-RU" dirty="0" err="1"/>
              <a:t>підписаному</a:t>
            </a:r>
            <a:r>
              <a:rPr lang="ru-RU" dirty="0"/>
              <a:t> 7 лютого 1992 року і чинному з 1 листопада 1993. </a:t>
            </a:r>
            <a:r>
              <a:rPr lang="ru-RU" dirty="0" err="1"/>
              <a:t>Останній</a:t>
            </a:r>
            <a:r>
              <a:rPr lang="ru-RU" dirty="0"/>
              <a:t> </a:t>
            </a:r>
            <a:r>
              <a:rPr lang="ru-RU" dirty="0" err="1"/>
              <a:t>значний</a:t>
            </a:r>
            <a:r>
              <a:rPr lang="ru-RU" dirty="0"/>
              <a:t> перегляд </a:t>
            </a:r>
            <a:r>
              <a:rPr lang="ru-RU" dirty="0" err="1"/>
              <a:t>конституційних</a:t>
            </a:r>
            <a:r>
              <a:rPr lang="ru-RU" dirty="0"/>
              <a:t> </a:t>
            </a:r>
            <a:r>
              <a:rPr lang="ru-RU" dirty="0" err="1"/>
              <a:t>принципів</a:t>
            </a:r>
            <a:r>
              <a:rPr lang="ru-RU" dirty="0"/>
              <a:t> ЄС </a:t>
            </a:r>
            <a:r>
              <a:rPr lang="ru-RU" dirty="0" err="1"/>
              <a:t>був</a:t>
            </a:r>
            <a:r>
              <a:rPr lang="ru-RU" dirty="0"/>
              <a:t> </a:t>
            </a:r>
            <a:r>
              <a:rPr lang="ru-RU" dirty="0" err="1"/>
              <a:t>затверджений</a:t>
            </a:r>
            <a:r>
              <a:rPr lang="ru-RU" dirty="0"/>
              <a:t> у </a:t>
            </a:r>
            <a:r>
              <a:rPr lang="ru-RU" dirty="0" err="1">
                <a:hlinkClick r:id="rId12" tooltip="Лісабонська угод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Лісабонській</a:t>
            </a:r>
            <a:r>
              <a:rPr lang="ru-RU" dirty="0">
                <a:hlinkClick r:id="rId12" tooltip="Лісабонська угод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dirty="0" err="1">
                <a:hlinkClick r:id="rId12" tooltip="Лісабонська угод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угоді</a:t>
            </a:r>
            <a:r>
              <a:rPr lang="ru-RU" dirty="0"/>
              <a:t>, яка </a:t>
            </a:r>
            <a:r>
              <a:rPr lang="ru-RU" dirty="0" err="1"/>
              <a:t>набула</a:t>
            </a:r>
            <a:r>
              <a:rPr lang="ru-RU" dirty="0"/>
              <a:t> </a:t>
            </a:r>
            <a:r>
              <a:rPr lang="ru-RU" dirty="0" err="1"/>
              <a:t>чинності</a:t>
            </a:r>
            <a:r>
              <a:rPr lang="ru-RU" dirty="0"/>
              <a:t> у 2009 </a:t>
            </a:r>
            <a:r>
              <a:rPr lang="ru-RU" dirty="0" err="1"/>
              <a:t>році</a:t>
            </a:r>
            <a:r>
              <a:rPr lang="ru-RU" dirty="0"/>
              <a:t>. </a:t>
            </a:r>
            <a:r>
              <a:rPr lang="ru-RU" dirty="0" err="1"/>
              <a:t>Юридично</a:t>
            </a:r>
            <a:r>
              <a:rPr lang="ru-RU" dirty="0"/>
              <a:t> в ЄС не </a:t>
            </a:r>
            <a:r>
              <a:rPr lang="ru-RU" dirty="0" err="1"/>
              <a:t>виділено</a:t>
            </a:r>
            <a:r>
              <a:rPr lang="ru-RU" dirty="0"/>
              <a:t> </a:t>
            </a:r>
            <a:r>
              <a:rPr lang="ru-RU" dirty="0" err="1">
                <a:hlinkClick r:id="rId13" tooltip="Столиц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столиці</a:t>
            </a:r>
            <a:r>
              <a:rPr lang="ru-RU" dirty="0"/>
              <a:t>, але </a:t>
            </a:r>
            <a:r>
              <a:rPr lang="ru-RU" dirty="0">
                <a:hlinkClick r:id="rId14" tooltip="Де-факто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де-факто</a:t>
            </a:r>
            <a:r>
              <a:rPr lang="ru-RU" dirty="0"/>
              <a:t> таким є </a:t>
            </a:r>
            <a:r>
              <a:rPr lang="ru-RU" dirty="0" err="1"/>
              <a:t>місто</a:t>
            </a:r>
            <a:r>
              <a:rPr lang="ru-RU" dirty="0"/>
              <a:t> </a:t>
            </a:r>
            <a:r>
              <a:rPr lang="ru-RU" dirty="0">
                <a:hlinkClick r:id="rId15" tooltip="Брюссель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Брюссель</a:t>
            </a:r>
            <a:r>
              <a:rPr lang="ru-RU" dirty="0"/>
              <a:t>, де </a:t>
            </a:r>
            <a:r>
              <a:rPr lang="ru-RU" dirty="0" err="1"/>
              <a:t>базуються</a:t>
            </a:r>
            <a:r>
              <a:rPr lang="ru-RU" dirty="0"/>
              <a:t> </a:t>
            </a:r>
            <a:r>
              <a:rPr lang="ru-RU" dirty="0" err="1"/>
              <a:t>більшість</a:t>
            </a:r>
            <a:r>
              <a:rPr lang="ru-RU" dirty="0"/>
              <a:t> </a:t>
            </a:r>
            <a:r>
              <a:rPr lang="ru-RU" dirty="0" err="1"/>
              <a:t>інституцій</a:t>
            </a:r>
            <a:r>
              <a:rPr lang="ru-RU" dirty="0"/>
              <a:t> </a:t>
            </a:r>
            <a:r>
              <a:rPr lang="ru-RU" dirty="0" err="1"/>
              <a:t>Європейського</a:t>
            </a:r>
            <a:r>
              <a:rPr lang="ru-RU" dirty="0"/>
              <a:t> союзу.</a:t>
            </a:r>
            <a:endParaRPr lang="en-US" dirty="0"/>
          </a:p>
        </p:txBody>
      </p:sp>
      <p:pic>
        <p:nvPicPr>
          <p:cNvPr id="83" name="Picture 82">
            <a:extLst>
              <a:ext uri="{FF2B5EF4-FFF2-40B4-BE49-F238E27FC236}">
                <a16:creationId xmlns:a16="http://schemas.microsoft.com/office/drawing/2014/main" id="{ADA8F487-003F-4C12-8160-48D3B5BB6B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F649FD65-763E-4C9E-8A04-CB69C35CDE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1279383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17CD0E3-7BA5-44CE-8E46-D9F000A9E5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942536"/>
            <a:ext cx="9603275" cy="4523810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На </a:t>
            </a:r>
            <a:r>
              <a:rPr lang="ru-RU" dirty="0" err="1"/>
              <a:t>сьогодні</a:t>
            </a:r>
            <a:r>
              <a:rPr lang="ru-RU" dirty="0"/>
              <a:t>, </a:t>
            </a:r>
            <a:r>
              <a:rPr lang="ru-RU" dirty="0" err="1"/>
              <a:t>Європейський</a:t>
            </a:r>
            <a:r>
              <a:rPr lang="ru-RU" dirty="0"/>
              <a:t> Союз </a:t>
            </a:r>
            <a:r>
              <a:rPr lang="ru-RU" dirty="0" err="1"/>
              <a:t>займає</a:t>
            </a:r>
            <a:r>
              <a:rPr lang="ru-RU" dirty="0"/>
              <a:t> </a:t>
            </a:r>
            <a:r>
              <a:rPr lang="ru-RU" dirty="0" err="1"/>
              <a:t>площу</a:t>
            </a:r>
            <a:r>
              <a:rPr lang="ru-RU" dirty="0"/>
              <a:t> 4 233 255 км</a:t>
            </a:r>
            <a:r>
              <a:rPr lang="ru-RU" baseline="30000" dirty="0"/>
              <a:t>2</a:t>
            </a:r>
            <a:r>
              <a:rPr lang="ru-RU" dirty="0"/>
              <a:t> (</a:t>
            </a:r>
            <a:r>
              <a:rPr lang="ru-RU" dirty="0">
                <a:hlinkClick r:id="rId2" tooltip="Список країн за площею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7-ме </a:t>
            </a:r>
            <a:r>
              <a:rPr lang="ru-RU" dirty="0" err="1">
                <a:hlinkClick r:id="rId2" tooltip="Список країн за площею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місце</a:t>
            </a:r>
            <a:r>
              <a:rPr lang="ru-RU" dirty="0"/>
              <a:t> в </a:t>
            </a:r>
            <a:r>
              <a:rPr lang="ru-RU" dirty="0" err="1"/>
              <a:t>світі</a:t>
            </a:r>
            <a:r>
              <a:rPr lang="ru-RU" dirty="0"/>
              <a:t>), з </a:t>
            </a:r>
            <a:r>
              <a:rPr lang="ru-RU" dirty="0" err="1"/>
              <a:t>населенням</a:t>
            </a:r>
            <a:r>
              <a:rPr lang="ru-RU" dirty="0"/>
              <a:t> </a:t>
            </a:r>
            <a:r>
              <a:rPr lang="ru-RU" dirty="0" err="1"/>
              <a:t>близько</a:t>
            </a:r>
            <a:r>
              <a:rPr lang="ru-RU" dirty="0"/>
              <a:t> 445 </a:t>
            </a:r>
            <a:r>
              <a:rPr lang="ru-RU" dirty="0" err="1"/>
              <a:t>мільйонів</a:t>
            </a:r>
            <a:r>
              <a:rPr lang="ru-RU" dirty="0"/>
              <a:t> людей (</a:t>
            </a:r>
            <a:r>
              <a:rPr lang="ru-RU" dirty="0">
                <a:hlinkClick r:id="rId3" tooltip="Список країн за населенням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3-тє </a:t>
            </a:r>
            <a:r>
              <a:rPr lang="ru-RU" dirty="0" err="1">
                <a:hlinkClick r:id="rId3" tooltip="Список країн за населенням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місце</a:t>
            </a:r>
            <a:r>
              <a:rPr lang="ru-RU" dirty="0"/>
              <a:t>). </a:t>
            </a:r>
            <a:r>
              <a:rPr lang="ru-RU" dirty="0" err="1"/>
              <a:t>Загальний</a:t>
            </a:r>
            <a:r>
              <a:rPr lang="ru-RU" dirty="0"/>
              <a:t> </a:t>
            </a:r>
            <a:r>
              <a:rPr lang="ru-RU" dirty="0" err="1"/>
              <a:t>номінальний</a:t>
            </a:r>
            <a:r>
              <a:rPr lang="ru-RU" dirty="0"/>
              <a:t> </a:t>
            </a:r>
            <a:r>
              <a:rPr lang="ru-RU" dirty="0" err="1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валовий</a:t>
            </a:r>
            <a:r>
              <a:rPr lang="ru-RU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dirty="0" err="1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внутрішній</a:t>
            </a:r>
            <a:r>
              <a:rPr lang="ru-RU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продукт</a:t>
            </a:r>
            <a:r>
              <a:rPr lang="ru-RU" dirty="0"/>
              <a:t> </a:t>
            </a:r>
            <a:r>
              <a:rPr lang="ru-RU" dirty="0" err="1"/>
              <a:t>складає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17 трлн </a:t>
            </a:r>
            <a:r>
              <a:rPr lang="ru-RU" dirty="0" err="1"/>
              <a:t>доларів</a:t>
            </a:r>
            <a:r>
              <a:rPr lang="ru-RU" dirty="0"/>
              <a:t> США (</a:t>
            </a:r>
            <a:r>
              <a:rPr lang="ru-RU" dirty="0">
                <a:hlinkClick r:id="rId5" tooltip="Список країн за ВВП (номінал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2-ге </a:t>
            </a:r>
            <a:r>
              <a:rPr lang="ru-RU" dirty="0" err="1">
                <a:hlinkClick r:id="rId5" tooltip="Список країн за ВВП (номінал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місце</a:t>
            </a:r>
            <a:r>
              <a:rPr lang="ru-RU" dirty="0"/>
              <a:t>), за </a:t>
            </a:r>
            <a:r>
              <a:rPr lang="ru-RU" dirty="0">
                <a:hlinkClick r:id="rId6" tooltip="Паритет купівельної спроможності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паритетом </a:t>
            </a:r>
            <a:r>
              <a:rPr lang="ru-RU" dirty="0" err="1">
                <a:hlinkClick r:id="rId6" tooltip="Паритет купівельної спроможності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купівельної</a:t>
            </a:r>
            <a:r>
              <a:rPr lang="ru-RU" dirty="0">
                <a:hlinkClick r:id="rId6" tooltip="Паритет купівельної спроможності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dirty="0" err="1">
                <a:hlinkClick r:id="rId6" tooltip="Паритет купівельної спроможності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спроможності</a:t>
            </a:r>
            <a:r>
              <a:rPr lang="ru-RU" dirty="0"/>
              <a:t> — 21 трлн </a:t>
            </a:r>
            <a:r>
              <a:rPr lang="ru-RU" dirty="0" err="1"/>
              <a:t>доларів</a:t>
            </a:r>
            <a:r>
              <a:rPr lang="ru-RU" dirty="0"/>
              <a:t> США (</a:t>
            </a:r>
            <a:r>
              <a:rPr lang="ru-RU" dirty="0">
                <a:hlinkClick r:id="rId7" tooltip="Список країн за ВВП (ПКС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2-ге </a:t>
            </a:r>
            <a:r>
              <a:rPr lang="ru-RU" dirty="0" err="1">
                <a:hlinkClick r:id="rId7" tooltip="Список країн за ВВП (ПКС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місце</a:t>
            </a:r>
            <a:r>
              <a:rPr lang="ru-RU" dirty="0"/>
              <a:t>).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вважати</a:t>
            </a:r>
            <a:r>
              <a:rPr lang="ru-RU" dirty="0"/>
              <a:t> ЄС </a:t>
            </a:r>
            <a:r>
              <a:rPr lang="ru-RU" dirty="0" err="1"/>
              <a:t>країною</a:t>
            </a:r>
            <a:r>
              <a:rPr lang="ru-RU" dirty="0"/>
              <a:t>, то за доходом на душу </a:t>
            </a:r>
            <a:r>
              <a:rPr lang="ru-RU" dirty="0" err="1"/>
              <a:t>населення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входив би в </a:t>
            </a:r>
            <a:r>
              <a:rPr lang="ru-RU" dirty="0" err="1"/>
              <a:t>тридцятку</a:t>
            </a:r>
            <a:r>
              <a:rPr lang="ru-RU" dirty="0"/>
              <a:t> (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окремо</a:t>
            </a:r>
            <a:r>
              <a:rPr lang="ru-RU" dirty="0"/>
              <a:t> в рейтингу </a:t>
            </a:r>
            <a:r>
              <a:rPr lang="ru-RU" dirty="0" err="1"/>
              <a:t>враховувати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-члени ЄС)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двадцятку</a:t>
            </a:r>
            <a:r>
              <a:rPr lang="ru-RU" dirty="0"/>
              <a:t> (</a:t>
            </a:r>
            <a:r>
              <a:rPr lang="ru-RU" dirty="0" err="1"/>
              <a:t>якщо</a:t>
            </a:r>
            <a:r>
              <a:rPr lang="ru-RU" dirty="0"/>
              <a:t> не </a:t>
            </a:r>
            <a:r>
              <a:rPr lang="ru-RU" dirty="0" err="1"/>
              <a:t>враховувати</a:t>
            </a:r>
            <a:r>
              <a:rPr lang="ru-RU" dirty="0"/>
              <a:t>) </a:t>
            </a:r>
            <a:r>
              <a:rPr lang="ru-RU" dirty="0" err="1">
                <a:hlinkClick r:id="rId8" tooltip="Список країн за ВВП (номінал) на душу населенн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найзаможніших</a:t>
            </a:r>
            <a:r>
              <a:rPr lang="ru-RU" dirty="0">
                <a:hlinkClick r:id="rId8" tooltip="Список країн за ВВП (номінал) на душу населенн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dirty="0" err="1">
                <a:hlinkClick r:id="rId8" tooltip="Список країн за ВВП (номінал) на душу населенн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країн</a:t>
            </a:r>
            <a:r>
              <a:rPr lang="ru-RU" dirty="0">
                <a:hlinkClick r:id="rId8" tooltip="Список країн за ВВП (номінал) на душу населенн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dirty="0" err="1">
                <a:hlinkClick r:id="rId8" tooltip="Список країн за ВВП (номінал) на душу населенн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світу</a:t>
            </a:r>
            <a:r>
              <a:rPr lang="ru-RU" dirty="0"/>
              <a:t> (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усіх</a:t>
            </a:r>
            <a:r>
              <a:rPr lang="ru-RU" dirty="0"/>
              <a:t> 186 </a:t>
            </a:r>
            <a:r>
              <a:rPr lang="ru-RU" dirty="0" err="1"/>
              <a:t>або</a:t>
            </a:r>
            <a:r>
              <a:rPr lang="ru-RU" dirty="0"/>
              <a:t> 158 </a:t>
            </a:r>
            <a:r>
              <a:rPr lang="ru-RU" dirty="0" err="1"/>
              <a:t>відповідно</a:t>
            </a:r>
            <a:r>
              <a:rPr lang="ru-RU" dirty="0"/>
              <a:t>). ЄС, </a:t>
            </a:r>
            <a:r>
              <a:rPr lang="ru-RU" dirty="0" err="1"/>
              <a:t>наразі</a:t>
            </a:r>
            <a:r>
              <a:rPr lang="ru-RU" dirty="0"/>
              <a:t>, не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збройних</a:t>
            </a:r>
            <a:r>
              <a:rPr lang="ru-RU" dirty="0"/>
              <a:t> сил, але </a:t>
            </a:r>
            <a:r>
              <a:rPr lang="ru-RU" dirty="0" err="1"/>
              <a:t>сприяє</a:t>
            </a:r>
            <a:r>
              <a:rPr lang="ru-RU" dirty="0"/>
              <a:t> </a:t>
            </a:r>
            <a:r>
              <a:rPr lang="ru-RU" dirty="0" err="1"/>
              <a:t>військовому</a:t>
            </a:r>
            <a:r>
              <a:rPr lang="ru-RU" dirty="0"/>
              <a:t> </a:t>
            </a:r>
            <a:r>
              <a:rPr lang="ru-RU" dirty="0" err="1"/>
              <a:t>співробітництву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країн-членів</a:t>
            </a:r>
            <a:r>
              <a:rPr lang="ru-RU" dirty="0"/>
              <a:t>, </a:t>
            </a:r>
            <a:r>
              <a:rPr lang="ru-RU" dirty="0" err="1"/>
              <a:t>більшість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є членами </a:t>
            </a:r>
            <a:r>
              <a:rPr lang="ru-RU" dirty="0">
                <a:hlinkClick r:id="rId9" tooltip="НАТО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НАТО</a:t>
            </a:r>
            <a:r>
              <a:rPr lang="ru-RU" dirty="0"/>
              <a:t>. Через великий </a:t>
            </a:r>
            <a:r>
              <a:rPr lang="ru-RU" dirty="0" err="1"/>
              <a:t>політичний</a:t>
            </a:r>
            <a:r>
              <a:rPr lang="ru-RU" dirty="0"/>
              <a:t> і </a:t>
            </a:r>
            <a:r>
              <a:rPr lang="ru-RU" dirty="0" err="1"/>
              <a:t>економічний</a:t>
            </a:r>
            <a:r>
              <a:rPr lang="ru-RU" dirty="0"/>
              <a:t> </a:t>
            </a:r>
            <a:r>
              <a:rPr lang="ru-RU" dirty="0" err="1"/>
              <a:t>глобальний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, </a:t>
            </a:r>
            <a:r>
              <a:rPr lang="ru-RU" dirty="0" err="1"/>
              <a:t>Європейський</a:t>
            </a:r>
            <a:r>
              <a:rPr lang="ru-RU" dirty="0"/>
              <a:t> Союз </a:t>
            </a:r>
            <a:r>
              <a:rPr lang="ru-RU" dirty="0" err="1"/>
              <a:t>розглядають</a:t>
            </a:r>
            <a:r>
              <a:rPr lang="ru-RU" dirty="0"/>
              <a:t> </a:t>
            </a:r>
            <a:r>
              <a:rPr lang="ru-RU" dirty="0" err="1"/>
              <a:t>однією</a:t>
            </a:r>
            <a:r>
              <a:rPr lang="ru-RU" dirty="0"/>
              <a:t> з </a:t>
            </a:r>
            <a:r>
              <a:rPr lang="ru-RU" dirty="0" err="1">
                <a:hlinkClick r:id="rId10" tooltip="Потенційні наддержав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потенційних</a:t>
            </a:r>
            <a:r>
              <a:rPr lang="ru-RU" dirty="0">
                <a:hlinkClick r:id="rId10" tooltip="Потенційні наддержав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dirty="0" err="1">
                <a:hlinkClick r:id="rId10" tooltip="Потенційні наддержав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наддержав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00455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0270" y="978794"/>
            <a:ext cx="9603275" cy="4487551"/>
          </a:xfrm>
        </p:spPr>
        <p:txBody>
          <a:bodyPr>
            <a:normAutofit fontScale="85000" lnSpcReduction="20000"/>
          </a:bodyPr>
          <a:lstStyle/>
          <a:p>
            <a:pPr>
              <a:buFont typeface="Arial"/>
              <a:buChar char="•"/>
            </a:pPr>
            <a:r>
              <a:rPr lang="ru-RU" dirty="0">
                <a:solidFill>
                  <a:srgbClr val="0645AD"/>
                </a:solidFill>
                <a:latin typeface="Arial"/>
                <a:hlinkClick r:id="rId2" tooltip="Ватикан"/>
              </a:rPr>
              <a:t>Ватикан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(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Святий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престол) — держава-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місто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,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спостерігач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ООН,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визнається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його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державами-членами.</a:t>
            </a:r>
          </a:p>
          <a:p>
            <a:pPr>
              <a:buFont typeface="Arial"/>
              <a:buChar char="•"/>
            </a:pPr>
            <a:r>
              <a:rPr lang="ru-RU" dirty="0" err="1">
                <a:solidFill>
                  <a:srgbClr val="202122"/>
                </a:solidFill>
                <a:latin typeface="Arial"/>
              </a:rPr>
              <a:t>Держави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з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обмеженим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визнанням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(</a:t>
            </a:r>
            <a:r>
              <a:rPr lang="ru-RU" i="1" dirty="0" err="1">
                <a:solidFill>
                  <a:srgbClr val="202122"/>
                </a:solidFill>
                <a:latin typeface="Arial"/>
              </a:rPr>
              <a:t>позначено</a:t>
            </a:r>
            <a:r>
              <a:rPr lang="ru-RU" i="1" dirty="0">
                <a:solidFill>
                  <a:srgbClr val="202122"/>
                </a:solidFill>
                <a:latin typeface="Arial"/>
              </a:rPr>
              <a:t> курсивом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)</a:t>
            </a:r>
          </a:p>
          <a:p>
            <a:pPr marL="742950" lvl="1" indent="-285750">
              <a:buFont typeface="Arial"/>
              <a:buChar char="•"/>
            </a:pPr>
            <a:r>
              <a:rPr lang="ru-RU" dirty="0" err="1">
                <a:solidFill>
                  <a:srgbClr val="0645AD"/>
                </a:solidFill>
                <a:latin typeface="Arial"/>
                <a:hlinkClick r:id="rId3" tooltip="Палестинська держава"/>
              </a:rPr>
              <a:t>Палестинська</a:t>
            </a:r>
            <a:r>
              <a:rPr lang="ru-RU" dirty="0">
                <a:solidFill>
                  <a:srgbClr val="0645AD"/>
                </a:solidFill>
                <a:latin typeface="Arial"/>
                <a:hlinkClick r:id="rId3" tooltip="Палестинська держава"/>
              </a:rPr>
              <a:t> держава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— держава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спостерігач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ООН,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визнана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переважною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більшістю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інших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держав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світу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, де-факто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перебуває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в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процесі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державної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розбудови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,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являє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собою 2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територіально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роз'єднані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та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самокеровані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частково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автономні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утворення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(</a:t>
            </a:r>
            <a:r>
              <a:rPr lang="ru-RU" dirty="0">
                <a:solidFill>
                  <a:srgbClr val="0645AD"/>
                </a:solidFill>
                <a:latin typeface="Arial"/>
                <a:hlinkClick r:id="rId4" tooltip="Сектор Гази"/>
              </a:rPr>
              <a:t>сектор Газа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і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5" tooltip="Західний берег річки Йордан"/>
              </a:rPr>
              <a:t>Західний</a:t>
            </a:r>
            <a:r>
              <a:rPr lang="ru-RU" dirty="0">
                <a:solidFill>
                  <a:srgbClr val="0645AD"/>
                </a:solidFill>
                <a:latin typeface="Arial"/>
                <a:hlinkClick r:id="rId5" tooltip="Західний берег річки Йордан"/>
              </a:rPr>
              <a:t> берег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5" tooltip="Західний берег річки Йордан"/>
              </a:rPr>
              <a:t>річки</a:t>
            </a:r>
            <a:r>
              <a:rPr lang="ru-RU" dirty="0">
                <a:solidFill>
                  <a:srgbClr val="0645AD"/>
                </a:solidFill>
                <a:latin typeface="Arial"/>
                <a:hlinkClick r:id="rId5" tooltip="Західний берег річки Йордан"/>
              </a:rPr>
              <a:t> Йордан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)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під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контролем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6" tooltip="Ізраїль"/>
              </a:rPr>
              <a:t>Ізраїлю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(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Україна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визнає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право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палестинського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народу на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створення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власної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держави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згідно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 з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відповідними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резолюціями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ООН).</a:t>
            </a:r>
          </a:p>
          <a:p>
            <a:pPr marL="742950" lvl="1" indent="-285750">
              <a:buFont typeface="Arial"/>
              <a:buChar char="•"/>
            </a:pPr>
            <a:r>
              <a:rPr lang="ru-RU" dirty="0" err="1">
                <a:solidFill>
                  <a:srgbClr val="0645AD"/>
                </a:solidFill>
                <a:latin typeface="Arial"/>
                <a:hlinkClick r:id="rId7" tooltip="Західна Сахара"/>
              </a:rPr>
              <a:t>Західна</a:t>
            </a:r>
            <a:r>
              <a:rPr lang="ru-RU" dirty="0">
                <a:solidFill>
                  <a:srgbClr val="0645AD"/>
                </a:solidFill>
                <a:latin typeface="Arial"/>
                <a:hlinkClick r:id="rId7" tooltip="Західна Сахара"/>
              </a:rPr>
              <a:t> Сахара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—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країна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,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майбутнє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якої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визначене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низкою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резолюцій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ООН та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понад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70 державами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світу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,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більшість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території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якої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окуповано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</a:t>
            </a:r>
            <a:r>
              <a:rPr lang="ru-RU" dirty="0">
                <a:solidFill>
                  <a:srgbClr val="0645AD"/>
                </a:solidFill>
                <a:latin typeface="Arial"/>
                <a:hlinkClick r:id="rId8" tooltip="Марокко"/>
              </a:rPr>
              <a:t>Марокко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(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Україна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виступає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за право народу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Західної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Сахари на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політичне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самовизначення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згідно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з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відповідними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резолюціями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ООН).</a:t>
            </a:r>
          </a:p>
          <a:p>
            <a:pPr marL="742950" lvl="1" indent="-285750">
              <a:buFont typeface="Arial"/>
              <a:buChar char="•"/>
            </a:pPr>
            <a:r>
              <a:rPr lang="ru-RU" dirty="0">
                <a:solidFill>
                  <a:srgbClr val="0645AD"/>
                </a:solidFill>
                <a:latin typeface="Arial"/>
                <a:hlinkClick r:id="rId9" tooltip="Косово"/>
              </a:rPr>
              <a:t>Косово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— не член ООН, але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офіційно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визнана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переважною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більшістю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держав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світу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(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Україна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вважає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Косово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невід'ємною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частиною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10" tooltip="Сербія"/>
              </a:rPr>
              <a:t>Сербії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).</a:t>
            </a:r>
          </a:p>
          <a:p>
            <a:pPr marL="742950" lvl="1" indent="-285750">
              <a:buFont typeface="Arial"/>
              <a:buChar char="•"/>
            </a:pPr>
            <a:r>
              <a:rPr lang="ru-RU" dirty="0">
                <a:solidFill>
                  <a:srgbClr val="0645AD"/>
                </a:solidFill>
                <a:latin typeface="Arial"/>
                <a:hlinkClick r:id="rId11" tooltip="Республіка Китай"/>
              </a:rPr>
              <a:t>Тайвань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— суверенна держава,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колишній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постійний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член </a:t>
            </a:r>
            <a:r>
              <a:rPr lang="ru-RU" dirty="0">
                <a:solidFill>
                  <a:srgbClr val="0645AD"/>
                </a:solidFill>
                <a:latin typeface="Arial"/>
                <a:hlinkClick r:id="rId12" tooltip="Рада Безпеки ООН"/>
              </a:rPr>
              <a:t>Ради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12" tooltip="Рада Безпеки ООН"/>
              </a:rPr>
              <a:t>Безпеки</a:t>
            </a:r>
            <a:r>
              <a:rPr lang="ru-RU" dirty="0">
                <a:solidFill>
                  <a:srgbClr val="0645AD"/>
                </a:solidFill>
                <a:latin typeface="Arial"/>
                <a:hlinkClick r:id="rId12" tooltip="Рада Безпеки ООН"/>
              </a:rPr>
              <a:t> ООН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(1945—1971),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визнана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де-факто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багатьма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державами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світу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, але абсолютною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більшістю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держав не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визнана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де-юре (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Україна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вважає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територію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Тайваню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невід'ємною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частиною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 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13" tooltip="Китайська Народна Республіка"/>
              </a:rPr>
              <a:t>Китайської</a:t>
            </a:r>
            <a:r>
              <a:rPr lang="ru-RU" dirty="0">
                <a:solidFill>
                  <a:srgbClr val="0645AD"/>
                </a:solidFill>
                <a:latin typeface="Arial"/>
                <a:hlinkClick r:id="rId13" tooltip="Китайська Народна Республіка"/>
              </a:rPr>
              <a:t>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13" tooltip="Китайська Народна Республіка"/>
              </a:rPr>
              <a:t>Народної</a:t>
            </a:r>
            <a:r>
              <a:rPr lang="ru-RU" dirty="0">
                <a:solidFill>
                  <a:srgbClr val="0645AD"/>
                </a:solidFill>
                <a:latin typeface="Arial"/>
                <a:hlinkClick r:id="rId13" tooltip="Китайська Народна Республіка"/>
              </a:rPr>
              <a:t> </a:t>
            </a:r>
            <a:r>
              <a:rPr lang="ru-RU" dirty="0" err="1">
                <a:solidFill>
                  <a:srgbClr val="0645AD"/>
                </a:solidFill>
                <a:latin typeface="Arial"/>
                <a:hlinkClick r:id="rId13" tooltip="Китайська Народна Республіка"/>
              </a:rPr>
              <a:t>Республіки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044001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E9209C-C3FC-4444-BB0E-51847F881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/>
              <a:t>Організація з безпеки і співробітництва в Європі</a:t>
            </a:r>
            <a:br>
              <a:rPr lang="uk-UA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04676C2-6361-4D6F-A7F9-4488836CD9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Парламентська</a:t>
            </a:r>
            <a:r>
              <a:rPr lang="ru-RU" dirty="0"/>
              <a:t> </a:t>
            </a:r>
            <a:r>
              <a:rPr lang="ru-RU" dirty="0" err="1"/>
              <a:t>асамблея</a:t>
            </a:r>
            <a:r>
              <a:rPr lang="ru-RU" dirty="0"/>
              <a:t> ОБСЄ </a:t>
            </a:r>
            <a:r>
              <a:rPr lang="ru-RU" dirty="0" err="1"/>
              <a:t>знаходиться</a:t>
            </a:r>
            <a:r>
              <a:rPr lang="ru-RU" dirty="0"/>
              <a:t> в </a:t>
            </a:r>
            <a:r>
              <a:rPr lang="ru-RU" dirty="0" err="1"/>
              <a:t>Копенгагені</a:t>
            </a:r>
            <a:r>
              <a:rPr lang="ru-RU" dirty="0"/>
              <a:t> (</a:t>
            </a:r>
            <a:r>
              <a:rPr lang="ru-RU" dirty="0" err="1"/>
              <a:t>Данія</a:t>
            </a:r>
            <a:r>
              <a:rPr lang="ru-RU" dirty="0"/>
              <a:t>).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раніше</a:t>
            </a:r>
            <a:r>
              <a:rPr lang="ru-RU" dirty="0"/>
              <a:t> за ОБСЄ </a:t>
            </a:r>
            <a:r>
              <a:rPr lang="ru-RU" dirty="0" err="1"/>
              <a:t>була</a:t>
            </a:r>
            <a:r>
              <a:rPr lang="ru-RU" dirty="0"/>
              <a:t> створена Рада </a:t>
            </a:r>
            <a:r>
              <a:rPr lang="ru-RU" dirty="0" err="1"/>
              <a:t>Європи</a:t>
            </a:r>
            <a:r>
              <a:rPr lang="ru-RU" dirty="0"/>
              <a:t> (РЄ). </a:t>
            </a:r>
            <a:r>
              <a:rPr lang="uk-UA" dirty="0"/>
              <a:t>Ї</a:t>
            </a:r>
            <a:r>
              <a:rPr lang="ru-RU" dirty="0"/>
              <a:t>ї штаб-квартира </a:t>
            </a:r>
            <a:r>
              <a:rPr lang="ru-RU" dirty="0" err="1"/>
              <a:t>розміщена</a:t>
            </a:r>
            <a:r>
              <a:rPr lang="ru-RU" dirty="0"/>
              <a:t> в </a:t>
            </a:r>
            <a:r>
              <a:rPr lang="ru-RU" dirty="0" err="1"/>
              <a:t>Страсбурзі</a:t>
            </a:r>
            <a:r>
              <a:rPr lang="ru-RU" dirty="0"/>
              <a:t> (</a:t>
            </a:r>
            <a:r>
              <a:rPr lang="ru-RU" dirty="0" err="1"/>
              <a:t>Франція</a:t>
            </a:r>
            <a:r>
              <a:rPr lang="ru-RU" dirty="0"/>
              <a:t>). </a:t>
            </a:r>
            <a:r>
              <a:rPr lang="ru-RU" dirty="0" err="1"/>
              <a:t>Нині</a:t>
            </a:r>
            <a:r>
              <a:rPr lang="ru-RU" dirty="0"/>
              <a:t> до </a:t>
            </a:r>
            <a:r>
              <a:rPr lang="ru-RU" dirty="0" err="1"/>
              <a:t>її</a:t>
            </a:r>
            <a:r>
              <a:rPr lang="ru-RU" dirty="0"/>
              <a:t> складу входить 40 </a:t>
            </a:r>
            <a:r>
              <a:rPr lang="ru-RU" dirty="0" err="1"/>
              <a:t>країн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 і </a:t>
            </a:r>
            <a:r>
              <a:rPr lang="ru-RU" dirty="0" err="1"/>
              <a:t>Україна</a:t>
            </a:r>
            <a:r>
              <a:rPr lang="ru-RU" dirty="0"/>
              <a:t>. РЄ </a:t>
            </a:r>
            <a:r>
              <a:rPr lang="ru-RU" dirty="0" err="1"/>
              <a:t>займається</a:t>
            </a:r>
            <a:r>
              <a:rPr lang="ru-RU" dirty="0"/>
              <a:t> </a:t>
            </a:r>
            <a:r>
              <a:rPr lang="ru-RU" dirty="0" err="1"/>
              <a:t>переважно</a:t>
            </a:r>
            <a:r>
              <a:rPr lang="ru-RU" dirty="0"/>
              <a:t> правами </a:t>
            </a:r>
            <a:r>
              <a:rPr lang="ru-RU" dirty="0" err="1"/>
              <a:t>людини</a:t>
            </a:r>
            <a:r>
              <a:rPr lang="ru-RU" dirty="0"/>
              <a:t>, </a:t>
            </a:r>
            <a:r>
              <a:rPr lang="ru-RU" dirty="0" err="1"/>
              <a:t>гуманітарним</a:t>
            </a:r>
            <a:r>
              <a:rPr lang="ru-RU" dirty="0"/>
              <a:t> і </a:t>
            </a:r>
            <a:r>
              <a:rPr lang="ru-RU" dirty="0" err="1"/>
              <a:t>правовим</a:t>
            </a:r>
            <a:r>
              <a:rPr lang="ru-RU" dirty="0"/>
              <a:t> </a:t>
            </a:r>
            <a:r>
              <a:rPr lang="ru-RU" dirty="0" err="1"/>
              <a:t>співробітництвом</a:t>
            </a:r>
            <a:r>
              <a:rPr lang="ru-RU" dirty="0"/>
              <a:t>, </a:t>
            </a:r>
            <a:r>
              <a:rPr lang="ru-RU" dirty="0" err="1"/>
              <a:t>культурними</a:t>
            </a:r>
            <a:r>
              <a:rPr lang="ru-RU" dirty="0"/>
              <a:t> і </a:t>
            </a:r>
            <a:r>
              <a:rPr lang="ru-RU" dirty="0" err="1"/>
              <a:t>екологічними</a:t>
            </a:r>
            <a:r>
              <a:rPr lang="ru-RU" dirty="0"/>
              <a:t> проблемами </a:t>
            </a:r>
            <a:r>
              <a:rPr lang="ru-RU" dirty="0" err="1"/>
              <a:t>тощо</a:t>
            </a:r>
            <a:r>
              <a:rPr lang="ru-RU" dirty="0"/>
              <a:t>. 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9714" y="4473486"/>
            <a:ext cx="20955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27352266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014BF94-4DFC-4A65-99BF-76277891E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B255C7B1-10DA-4D61-B560-5E1F081B34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55335E-8027-4510-8CD4-5DBC9B1DC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1028" y="948706"/>
            <a:ext cx="4507707" cy="1049235"/>
          </a:xfrm>
        </p:spPr>
        <p:txBody>
          <a:bodyPr>
            <a:normAutofit/>
          </a:bodyPr>
          <a:lstStyle/>
          <a:p>
            <a:pPr algn="ctr"/>
            <a:r>
              <a:rPr lang="uk-UA" dirty="0"/>
              <a:t>Рада Європи</a:t>
            </a:r>
            <a:endParaRPr lang="ru-RU" dirty="0"/>
          </a:p>
        </p:txBody>
      </p:sp>
      <p:pic>
        <p:nvPicPr>
          <p:cNvPr id="77" name="Picture 76">
            <a:extLst>
              <a:ext uri="{FF2B5EF4-FFF2-40B4-BE49-F238E27FC236}">
                <a16:creationId xmlns:a16="http://schemas.microsoft.com/office/drawing/2014/main" id="{88C29B8B-A62C-43CE-92FF-12EAA1D01B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60419" b="36564"/>
          <a:stretch/>
        </p:blipFill>
        <p:spPr>
          <a:xfrm>
            <a:off x="1125460" y="643464"/>
            <a:ext cx="4526280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6150" name="Content Placeholder 6149">
            <a:extLst>
              <a:ext uri="{FF2B5EF4-FFF2-40B4-BE49-F238E27FC236}">
                <a16:creationId xmlns:a16="http://schemas.microsoft.com/office/drawing/2014/main" id="{5AE08F9C-B320-4B4C-B73B-321E4AB15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1030" y="1622738"/>
            <a:ext cx="4503066" cy="3843607"/>
          </a:xfrm>
        </p:spPr>
        <p:txBody>
          <a:bodyPr>
            <a:normAutofit fontScale="25000" lnSpcReduction="20000"/>
          </a:bodyPr>
          <a:lstStyle/>
          <a:p>
            <a:r>
              <a:rPr lang="ru-RU" sz="4800" dirty="0" err="1"/>
              <a:t>Міжнародна</a:t>
            </a:r>
            <a:r>
              <a:rPr lang="ru-RU" sz="4800" dirty="0"/>
              <a:t> </a:t>
            </a:r>
            <a:r>
              <a:rPr lang="ru-RU" sz="4800" dirty="0" err="1"/>
              <a:t>організація</a:t>
            </a:r>
            <a:r>
              <a:rPr lang="ru-RU" sz="4800" dirty="0"/>
              <a:t> 46 держав-</a:t>
            </a:r>
            <a:r>
              <a:rPr lang="ru-RU" sz="4800" dirty="0" err="1"/>
              <a:t>членів</a:t>
            </a:r>
            <a:r>
              <a:rPr lang="ru-RU" sz="4800" dirty="0"/>
              <a:t> у </a:t>
            </a:r>
            <a:r>
              <a:rPr lang="ru-RU" sz="4800" dirty="0" err="1"/>
              <a:t>європейському</a:t>
            </a:r>
            <a:r>
              <a:rPr lang="ru-RU" sz="4800" dirty="0"/>
              <a:t> </a:t>
            </a:r>
            <a:r>
              <a:rPr lang="ru-RU" sz="4800" dirty="0" err="1"/>
              <a:t>просторі</a:t>
            </a:r>
            <a:r>
              <a:rPr lang="ru-RU" sz="4800" dirty="0"/>
              <a:t>. </a:t>
            </a:r>
            <a:r>
              <a:rPr lang="ru-RU" sz="4800" u="sng" dirty="0"/>
              <a:t>Членство </a:t>
            </a:r>
            <a:r>
              <a:rPr lang="ru-RU" sz="4800" u="sng" dirty="0" err="1"/>
              <a:t>відкрите</a:t>
            </a:r>
            <a:r>
              <a:rPr lang="ru-RU" sz="4800" u="sng" dirty="0"/>
              <a:t> для </a:t>
            </a:r>
            <a:r>
              <a:rPr lang="ru-RU" sz="4800" u="sng" dirty="0" err="1"/>
              <a:t>всіх</a:t>
            </a:r>
            <a:r>
              <a:rPr lang="ru-RU" sz="4800" u="sng" dirty="0"/>
              <a:t> </a:t>
            </a:r>
            <a:r>
              <a:rPr lang="ru-RU" sz="4800" u="sng" dirty="0" err="1">
                <a:hlinkClick r:id="rId3" tooltip="Європ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європейських</a:t>
            </a:r>
            <a:r>
              <a:rPr lang="ru-RU" sz="4800" u="sng" dirty="0"/>
              <a:t> держав, </a:t>
            </a:r>
            <a:r>
              <a:rPr lang="ru-RU" sz="4800" u="sng" dirty="0" err="1"/>
              <a:t>які</a:t>
            </a:r>
            <a:r>
              <a:rPr lang="ru-RU" sz="4800" u="sng" dirty="0"/>
              <a:t> </a:t>
            </a:r>
            <a:r>
              <a:rPr lang="ru-RU" sz="4800" u="sng" dirty="0" err="1"/>
              <a:t>визнають</a:t>
            </a:r>
            <a:r>
              <a:rPr lang="ru-RU" sz="4800" u="sng" dirty="0"/>
              <a:t> принцип верховенства права і </a:t>
            </a:r>
            <a:r>
              <a:rPr lang="ru-RU" sz="4800" u="sng" dirty="0" err="1"/>
              <a:t>гарантують</a:t>
            </a:r>
            <a:r>
              <a:rPr lang="ru-RU" sz="4800" u="sng" dirty="0"/>
              <a:t> </a:t>
            </a:r>
            <a:r>
              <a:rPr lang="ru-RU" sz="4800" u="sng" dirty="0" err="1"/>
              <a:t>основні</a:t>
            </a:r>
            <a:r>
              <a:rPr lang="ru-RU" sz="4800" u="sng" dirty="0"/>
              <a:t> </a:t>
            </a:r>
            <a:r>
              <a:rPr lang="ru-RU" sz="4800" u="sng" dirty="0">
                <a:hlinkClick r:id="rId4" tooltip="Права людин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права </a:t>
            </a:r>
            <a:r>
              <a:rPr lang="ru-RU" sz="4800" u="sng" dirty="0" err="1">
                <a:hlinkClick r:id="rId4" tooltip="Права людин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людини</a:t>
            </a:r>
            <a:r>
              <a:rPr lang="ru-RU" sz="4800" u="sng" dirty="0"/>
              <a:t> і </a:t>
            </a:r>
            <a:r>
              <a:rPr lang="ru-RU" sz="4800" u="sng" dirty="0" err="1"/>
              <a:t>свободи</a:t>
            </a:r>
            <a:r>
              <a:rPr lang="ru-RU" sz="4800" u="sng" dirty="0"/>
              <a:t> для </a:t>
            </a:r>
            <a:r>
              <a:rPr lang="ru-RU" sz="4800" u="sng" dirty="0" err="1"/>
              <a:t>своїх</a:t>
            </a:r>
            <a:r>
              <a:rPr lang="ru-RU" sz="4800" u="sng" dirty="0"/>
              <a:t> </a:t>
            </a:r>
            <a:r>
              <a:rPr lang="ru-RU" sz="4800" u="sng" dirty="0" err="1"/>
              <a:t>громадян</a:t>
            </a:r>
            <a:r>
              <a:rPr lang="ru-RU" sz="4800" u="sng" dirty="0"/>
              <a:t>. РЄ </a:t>
            </a:r>
            <a:r>
              <a:rPr lang="ru-RU" sz="4800" u="sng" dirty="0" err="1"/>
              <a:t>розглядає</a:t>
            </a:r>
            <a:r>
              <a:rPr lang="ru-RU" sz="4800" u="sng" dirty="0"/>
              <a:t> </a:t>
            </a:r>
            <a:r>
              <a:rPr lang="ru-RU" sz="4800" u="sng" dirty="0" err="1"/>
              <a:t>питання</a:t>
            </a:r>
            <a:r>
              <a:rPr lang="ru-RU" sz="4800" u="sng" dirty="0"/>
              <a:t> </a:t>
            </a:r>
            <a:r>
              <a:rPr lang="ru-RU" sz="4800" u="sng" dirty="0" err="1"/>
              <a:t>попередження</a:t>
            </a:r>
            <a:r>
              <a:rPr lang="ru-RU" sz="4800" u="sng" dirty="0"/>
              <a:t> </a:t>
            </a:r>
            <a:r>
              <a:rPr lang="ru-RU" sz="4800" u="sng" dirty="0" err="1">
                <a:hlinkClick r:id="rId5" tooltip="Злочинність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злочинності</a:t>
            </a:r>
            <a:r>
              <a:rPr lang="ru-RU" sz="4800" u="sng" dirty="0"/>
              <a:t>, </a:t>
            </a:r>
            <a:r>
              <a:rPr lang="ru-RU" sz="4800" u="sng" dirty="0" err="1"/>
              <a:t>зловживання</a:t>
            </a:r>
            <a:r>
              <a:rPr lang="ru-RU" sz="4800" u="sng" dirty="0"/>
              <a:t> </a:t>
            </a:r>
            <a:r>
              <a:rPr lang="ru-RU" sz="4800" u="sng" dirty="0">
                <a:hlinkClick r:id="rId6" tooltip="Наркотик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наркотиками</a:t>
            </a:r>
            <a:r>
              <a:rPr lang="ru-RU" sz="4800" u="sng" dirty="0"/>
              <a:t>, </a:t>
            </a:r>
            <a:r>
              <a:rPr lang="ru-RU" sz="4800" u="sng" dirty="0" err="1">
                <a:hlinkClick r:id="rId7" tooltip="Охорона довкілл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охорони</a:t>
            </a:r>
            <a:r>
              <a:rPr lang="ru-RU" sz="4800" u="sng" dirty="0">
                <a:hlinkClick r:id="rId7" tooltip="Охорона довкілл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sz="4800" u="sng" dirty="0" err="1">
                <a:hlinkClick r:id="rId7" tooltip="Охорона довкілл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довкілля</a:t>
            </a:r>
            <a:r>
              <a:rPr lang="ru-RU" sz="4800" u="sng" dirty="0"/>
              <a:t>, </a:t>
            </a:r>
            <a:r>
              <a:rPr lang="ru-RU" sz="4800" u="sng" dirty="0" err="1">
                <a:hlinkClick r:id="rId8" tooltip="Біоетик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біоетики</a:t>
            </a:r>
            <a:r>
              <a:rPr lang="ru-RU" sz="4800" u="sng" dirty="0"/>
              <a:t> та </a:t>
            </a:r>
            <a:r>
              <a:rPr lang="ru-RU" sz="4800" u="sng" dirty="0" err="1"/>
              <a:t>міграції</a:t>
            </a:r>
            <a:r>
              <a:rPr lang="ru-RU" sz="4800" u="sng" dirty="0"/>
              <a:t>. </a:t>
            </a:r>
            <a:r>
              <a:rPr lang="ru-RU" sz="4800" u="sng" dirty="0" err="1"/>
              <a:t>Розробила</a:t>
            </a:r>
            <a:r>
              <a:rPr lang="ru-RU" sz="4800" u="sng" dirty="0"/>
              <a:t> </a:t>
            </a:r>
            <a:r>
              <a:rPr lang="ru-RU" sz="4800" u="sng" dirty="0" err="1"/>
              <a:t>понад</a:t>
            </a:r>
            <a:r>
              <a:rPr lang="ru-RU" sz="4800" u="sng" dirty="0"/>
              <a:t> 160 </a:t>
            </a:r>
            <a:r>
              <a:rPr lang="ru-RU" sz="4800" u="sng" dirty="0" err="1">
                <a:hlinkClick r:id="rId9" tooltip="Міжнародний договір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міжнародних</a:t>
            </a:r>
            <a:r>
              <a:rPr lang="ru-RU" sz="4800" u="sng" dirty="0">
                <a:hlinkClick r:id="rId9" tooltip="Міжнародний договір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sz="4800" u="sng" dirty="0" err="1">
                <a:hlinkClick r:id="rId9" tooltip="Міжнародний договір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договорів</a:t>
            </a:r>
            <a:r>
              <a:rPr lang="ru-RU" sz="4800" u="sng" dirty="0"/>
              <a:t>, </a:t>
            </a:r>
            <a:r>
              <a:rPr lang="ru-RU" sz="4800" u="sng" dirty="0" err="1">
                <a:hlinkClick r:id="rId10" tooltip="Угод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угод</a:t>
            </a:r>
            <a:r>
              <a:rPr lang="ru-RU" sz="4800" u="sng" dirty="0"/>
              <a:t> і </a:t>
            </a:r>
            <a:r>
              <a:rPr lang="ru-RU" sz="4800" u="sng" dirty="0" err="1">
                <a:hlinkClick r:id="rId11" tooltip="Конвенц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конвенцій</a:t>
            </a:r>
            <a:r>
              <a:rPr lang="ru-RU" sz="4800" u="sng" dirty="0"/>
              <a:t>. </a:t>
            </a:r>
          </a:p>
          <a:p>
            <a:r>
              <a:rPr lang="ru-RU" sz="4800" u="sng" dirty="0"/>
              <a:t>Один з </a:t>
            </a:r>
            <a:r>
              <a:rPr lang="ru-RU" sz="4800" u="sng" dirty="0" err="1"/>
              <a:t>найбільших</a:t>
            </a:r>
            <a:r>
              <a:rPr lang="ru-RU" sz="4800" u="sng" dirty="0"/>
              <a:t> </a:t>
            </a:r>
            <a:r>
              <a:rPr lang="ru-RU" sz="4800" u="sng" dirty="0" err="1"/>
              <a:t>успіхів</a:t>
            </a:r>
            <a:r>
              <a:rPr lang="ru-RU" sz="4800" u="sng" dirty="0"/>
              <a:t> Ради - </a:t>
            </a:r>
            <a:r>
              <a:rPr lang="ru-RU" sz="4800" u="sng" dirty="0" err="1">
                <a:hlinkClick r:id="rId12" tooltip="Конвенція про захист прав людини і основоположних свобод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Конвенція</a:t>
            </a:r>
            <a:r>
              <a:rPr lang="ru-RU" sz="4800" u="sng" dirty="0">
                <a:hlinkClick r:id="rId12" tooltip="Конвенція про захист прав людини і основоположних свобод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про </a:t>
            </a:r>
            <a:r>
              <a:rPr lang="ru-RU" sz="4800" u="sng" dirty="0" err="1">
                <a:hlinkClick r:id="rId12" tooltip="Конвенція про захист прав людини і основоположних свобод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захист</a:t>
            </a:r>
            <a:r>
              <a:rPr lang="ru-RU" sz="4800" u="sng" dirty="0">
                <a:hlinkClick r:id="rId12" tooltip="Конвенція про захист прав людини і основоположних свобод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прав </a:t>
            </a:r>
            <a:r>
              <a:rPr lang="ru-RU" sz="4800" u="sng" dirty="0" err="1">
                <a:hlinkClick r:id="rId12" tooltip="Конвенція про захист прав людини і основоположних свобод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людини</a:t>
            </a:r>
            <a:r>
              <a:rPr lang="ru-RU" sz="4800" u="sng" dirty="0">
                <a:hlinkClick r:id="rId12" tooltip="Конвенція про захист прав людини і основоположних свобод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і </a:t>
            </a:r>
            <a:r>
              <a:rPr lang="ru-RU" sz="4800" u="sng" dirty="0" err="1">
                <a:hlinkClick r:id="rId12" tooltip="Конвенція про захист прав людини і основоположних свобод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основоположних</a:t>
            </a:r>
            <a:r>
              <a:rPr lang="ru-RU" sz="4800" u="sng" dirty="0">
                <a:hlinkClick r:id="rId12" tooltip="Конвенція про захист прав людини і основоположних свобод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свобод</a:t>
            </a:r>
            <a:r>
              <a:rPr lang="ru-RU" sz="4800" u="sng" dirty="0"/>
              <a:t> </a:t>
            </a:r>
            <a:r>
              <a:rPr lang="ru-RU" sz="4800" u="sng" dirty="0">
                <a:hlinkClick r:id="rId13" tooltip="195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1950</a:t>
            </a:r>
            <a:r>
              <a:rPr lang="ru-RU" sz="4800" u="sng" dirty="0"/>
              <a:t> року. Штаб-квартира Ради </a:t>
            </a:r>
            <a:r>
              <a:rPr lang="ru-RU" sz="4800" u="sng" dirty="0" err="1"/>
              <a:t>Європи</a:t>
            </a:r>
            <a:r>
              <a:rPr lang="ru-RU" sz="4800" u="sng" dirty="0"/>
              <a:t> </a:t>
            </a:r>
            <a:r>
              <a:rPr lang="ru-RU" sz="4800" u="sng" dirty="0" err="1"/>
              <a:t>знаходиться</a:t>
            </a:r>
            <a:r>
              <a:rPr lang="ru-RU" sz="4800" u="sng" dirty="0"/>
              <a:t> у </a:t>
            </a:r>
            <a:r>
              <a:rPr lang="ru-RU" sz="4800" u="sng" dirty="0" err="1">
                <a:hlinkClick r:id="rId14" tooltip="Страсбург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Страсбурзі</a:t>
            </a:r>
            <a:r>
              <a:rPr lang="ru-RU" sz="4800" u="sng" dirty="0"/>
              <a:t>. </a:t>
            </a:r>
            <a:r>
              <a:rPr lang="ru-RU" sz="4800" u="sng" dirty="0" err="1"/>
              <a:t>Спочатку</a:t>
            </a:r>
            <a:r>
              <a:rPr lang="ru-RU" sz="4800" u="sng" dirty="0"/>
              <a:t> </a:t>
            </a:r>
            <a:r>
              <a:rPr lang="ru-RU" sz="4800" u="sng" dirty="0" err="1"/>
              <a:t>засідання</a:t>
            </a:r>
            <a:r>
              <a:rPr lang="ru-RU" sz="4800" u="sng" dirty="0"/>
              <a:t> Ради </a:t>
            </a:r>
            <a:r>
              <a:rPr lang="ru-RU" sz="4800" u="sng" dirty="0" err="1"/>
              <a:t>відбувалися</a:t>
            </a:r>
            <a:r>
              <a:rPr lang="ru-RU" sz="4800" u="sng" dirty="0"/>
              <a:t> в </a:t>
            </a:r>
            <a:r>
              <a:rPr lang="ru-RU" sz="4800" u="sng" dirty="0" err="1"/>
              <a:t>Університетському</a:t>
            </a:r>
            <a:r>
              <a:rPr lang="ru-RU" sz="4800" u="sng" dirty="0"/>
              <a:t> </a:t>
            </a:r>
            <a:r>
              <a:rPr lang="ru-RU" sz="4800" u="sng" dirty="0" err="1"/>
              <a:t>Палаці</a:t>
            </a:r>
            <a:r>
              <a:rPr lang="ru-RU" sz="4800" u="sng" dirty="0"/>
              <a:t> Страсбургу, у </a:t>
            </a:r>
            <a:r>
              <a:rPr lang="ru-RU" sz="4800" u="sng" dirty="0">
                <a:hlinkClick r:id="rId15" tooltip="197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1977</a:t>
            </a:r>
            <a:r>
              <a:rPr lang="ru-RU" sz="4800" u="sng" dirty="0"/>
              <a:t> </a:t>
            </a:r>
            <a:r>
              <a:rPr lang="ru-RU" sz="4800" u="sng" dirty="0" err="1"/>
              <a:t>році</a:t>
            </a:r>
            <a:r>
              <a:rPr lang="ru-RU" sz="4800" u="sng" dirty="0"/>
              <a:t> для </a:t>
            </a:r>
            <a:r>
              <a:rPr lang="ru-RU" sz="4800" u="sng" dirty="0" err="1"/>
              <a:t>засідань</a:t>
            </a:r>
            <a:r>
              <a:rPr lang="ru-RU" sz="4800" u="sng" dirty="0"/>
              <a:t> Ради на </a:t>
            </a:r>
            <a:r>
              <a:rPr lang="ru-RU" sz="4800" u="sng" dirty="0" err="1">
                <a:hlinkClick r:id="rId16" tooltip="Околиц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околиці</a:t>
            </a:r>
            <a:r>
              <a:rPr lang="ru-RU" sz="4800" u="sng" dirty="0"/>
              <a:t> </a:t>
            </a:r>
            <a:r>
              <a:rPr lang="ru-RU" sz="4800" u="sng" dirty="0" err="1">
                <a:hlinkClick r:id="rId17" tooltip="Місто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міста</a:t>
            </a:r>
            <a:r>
              <a:rPr lang="ru-RU" sz="4800" u="sng" dirty="0"/>
              <a:t> </a:t>
            </a:r>
            <a:r>
              <a:rPr lang="ru-RU" sz="4800" u="sng" dirty="0" err="1"/>
              <a:t>був</a:t>
            </a:r>
            <a:r>
              <a:rPr lang="ru-RU" sz="4800" u="sng" dirty="0"/>
              <a:t> </a:t>
            </a:r>
            <a:r>
              <a:rPr lang="ru-RU" sz="4800" u="sng" dirty="0" err="1"/>
              <a:t>зведений</a:t>
            </a:r>
            <a:r>
              <a:rPr lang="ru-RU" sz="4800" u="sng" dirty="0"/>
              <a:t> </a:t>
            </a:r>
            <a:r>
              <a:rPr lang="ru-RU" sz="4800" u="sng" dirty="0">
                <a:hlinkClick r:id="rId18" tooltip="Палац Європи (ще не написана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Палац </a:t>
            </a:r>
            <a:r>
              <a:rPr lang="ru-RU" sz="4800" u="sng" dirty="0" err="1">
                <a:hlinkClick r:id="rId18" tooltip="Палац Європи (ще не написана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Європи</a:t>
            </a:r>
            <a:r>
              <a:rPr lang="ru-RU" sz="4800" u="sng" dirty="0"/>
              <a:t>.</a:t>
            </a:r>
          </a:p>
          <a:p>
            <a:endParaRPr lang="en-US" dirty="0"/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05FC832B-9E8B-4E10-AB2E-340E3A00B4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4411" y="1151787"/>
            <a:ext cx="4960442" cy="3968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" name="Picture 78">
            <a:extLst>
              <a:ext uri="{FF2B5EF4-FFF2-40B4-BE49-F238E27FC236}">
                <a16:creationId xmlns:a16="http://schemas.microsoft.com/office/drawing/2014/main" id="{F873EA42-E9E9-4806-A9F6-1718BE38B7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A99D5523-0BC8-4D5A-871C-69C0725E73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745882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6" name="Rectangle 75">
            <a:extLst>
              <a:ext uri="{FF2B5EF4-FFF2-40B4-BE49-F238E27FC236}">
                <a16:creationId xmlns:a16="http://schemas.microsoft.com/office/drawing/2014/main" id="{E0F5EF32-7770-4038-808B-2CEA965C38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D489EB25-952F-439A-92C2-7B53D9A64F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C41C18-D64D-44CB-941C-9BC1F6333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8043" y="957221"/>
            <a:ext cx="5878597" cy="1049235"/>
          </a:xfrm>
        </p:spPr>
        <p:txBody>
          <a:bodyPr>
            <a:normAutofit/>
          </a:bodyPr>
          <a:lstStyle/>
          <a:p>
            <a:r>
              <a:rPr lang="uk-UA" dirty="0"/>
              <a:t>АНЗЮС і АНЗЮК</a:t>
            </a:r>
            <a:endParaRPr lang="ru-RU"/>
          </a:p>
        </p:txBody>
      </p:sp>
      <p:pic>
        <p:nvPicPr>
          <p:cNvPr id="7170" name="Picture 2">
            <a:extLst>
              <a:ext uri="{FF2B5EF4-FFF2-40B4-BE49-F238E27FC236}">
                <a16:creationId xmlns:a16="http://schemas.microsoft.com/office/drawing/2014/main" id="{D74E7A4A-51B0-4FB3-A156-2E352EF199A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1" r="2655" b="-2"/>
          <a:stretch/>
        </p:blipFill>
        <p:spPr bwMode="auto">
          <a:xfrm>
            <a:off x="1516154" y="481108"/>
            <a:ext cx="2307005" cy="2491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" name="Picture 79">
            <a:extLst>
              <a:ext uri="{FF2B5EF4-FFF2-40B4-BE49-F238E27FC236}">
                <a16:creationId xmlns:a16="http://schemas.microsoft.com/office/drawing/2014/main" id="{579974CC-A2A9-446D-BF72-2347764455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5187048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  <p:pic>
        <p:nvPicPr>
          <p:cNvPr id="7172" name="Picture 4">
            <a:extLst>
              <a:ext uri="{FF2B5EF4-FFF2-40B4-BE49-F238E27FC236}">
                <a16:creationId xmlns:a16="http://schemas.microsoft.com/office/drawing/2014/main" id="{3F78EBDC-F21C-43A5-86CB-23E9A934AB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40072" y="3137516"/>
            <a:ext cx="2259170" cy="2492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DE2814CC-89C6-4914-A458-DB750EC41E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8043" y="2164765"/>
            <a:ext cx="5878597" cy="330158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ru-RU" sz="1700" dirty="0"/>
              <a:t>У </a:t>
            </a:r>
            <a:r>
              <a:rPr lang="ru-RU" sz="1700" dirty="0" err="1"/>
              <a:t>Південно-Східній</a:t>
            </a:r>
            <a:r>
              <a:rPr lang="ru-RU" sz="1700" dirty="0"/>
              <a:t> </a:t>
            </a:r>
            <a:r>
              <a:rPr lang="ru-RU" sz="1700" dirty="0" err="1"/>
              <a:t>Азії</a:t>
            </a:r>
            <a:r>
              <a:rPr lang="ru-RU" sz="1700" dirty="0"/>
              <a:t> і в Тихому </a:t>
            </a:r>
            <a:r>
              <a:rPr lang="ru-RU" sz="1700" dirty="0" err="1"/>
              <a:t>океані</a:t>
            </a:r>
            <a:r>
              <a:rPr lang="ru-RU" sz="1700" dirty="0"/>
              <a:t> </a:t>
            </a:r>
            <a:r>
              <a:rPr lang="ru-RU" sz="1700" dirty="0" err="1"/>
              <a:t>існують</a:t>
            </a:r>
            <a:r>
              <a:rPr lang="ru-RU" sz="1700" dirty="0"/>
              <a:t> </a:t>
            </a:r>
            <a:r>
              <a:rPr lang="ru-RU" sz="1700" dirty="0" err="1"/>
              <a:t>військово-політичні</a:t>
            </a:r>
            <a:r>
              <a:rPr lang="ru-RU" sz="1700" dirty="0"/>
              <a:t> блоки АНЗЮС і АНЗЮК. Перший (</a:t>
            </a:r>
            <a:r>
              <a:rPr lang="ru-RU" sz="1700" dirty="0" err="1"/>
              <a:t>Тихоокеанський</a:t>
            </a:r>
            <a:r>
              <a:rPr lang="ru-RU" sz="1700" dirty="0"/>
              <a:t> пакт </a:t>
            </a:r>
            <a:r>
              <a:rPr lang="ru-RU" sz="1700" dirty="0" err="1"/>
              <a:t>безпеки</a:t>
            </a:r>
            <a:r>
              <a:rPr lang="ru-RU" sz="1700" dirty="0"/>
              <a:t>) </a:t>
            </a:r>
            <a:r>
              <a:rPr lang="ru-RU" sz="1700" dirty="0" err="1"/>
              <a:t>створений</a:t>
            </a:r>
            <a:r>
              <a:rPr lang="ru-RU" sz="1700" dirty="0"/>
              <a:t> у 1951 р. і названий так за </a:t>
            </a:r>
            <a:r>
              <a:rPr lang="ru-RU" sz="1700" dirty="0" err="1"/>
              <a:t>початковим</a:t>
            </a:r>
            <a:r>
              <a:rPr lang="ru-RU" sz="1700" dirty="0"/>
              <a:t> </a:t>
            </a:r>
            <a:r>
              <a:rPr lang="ru-RU" sz="1700" dirty="0" err="1"/>
              <a:t>літерами</a:t>
            </a:r>
            <a:r>
              <a:rPr lang="ru-RU" sz="1700" dirty="0"/>
              <a:t> </a:t>
            </a:r>
            <a:r>
              <a:rPr lang="ru-RU" sz="1700" dirty="0" err="1"/>
              <a:t>англійських</a:t>
            </a:r>
            <a:r>
              <a:rPr lang="ru-RU" sz="1700" dirty="0"/>
              <a:t> </a:t>
            </a:r>
            <a:r>
              <a:rPr lang="ru-RU" sz="1700" dirty="0" err="1"/>
              <a:t>назв</a:t>
            </a:r>
            <a:r>
              <a:rPr lang="ru-RU" sz="1700" dirty="0"/>
              <a:t> </a:t>
            </a:r>
            <a:r>
              <a:rPr lang="ru-RU" sz="1700" dirty="0" err="1"/>
              <a:t>трьох</a:t>
            </a:r>
            <a:r>
              <a:rPr lang="ru-RU" sz="1700" dirty="0"/>
              <a:t> </a:t>
            </a:r>
            <a:r>
              <a:rPr lang="ru-RU" sz="1700" dirty="0" err="1"/>
              <a:t>учасників</a:t>
            </a:r>
            <a:r>
              <a:rPr lang="ru-RU" sz="1700" dirty="0"/>
              <a:t> </a:t>
            </a:r>
            <a:r>
              <a:rPr lang="ru-RU" sz="1700" dirty="0" err="1"/>
              <a:t>цього</a:t>
            </a:r>
            <a:r>
              <a:rPr lang="ru-RU" sz="1700" dirty="0"/>
              <a:t> </a:t>
            </a:r>
            <a:r>
              <a:rPr lang="ru-RU" sz="1700" dirty="0" err="1"/>
              <a:t>утворення</a:t>
            </a:r>
            <a:r>
              <a:rPr lang="uk-UA" sz="1700" dirty="0"/>
              <a:t> – </a:t>
            </a:r>
            <a:r>
              <a:rPr lang="ru-RU" sz="1700" dirty="0" err="1"/>
              <a:t>Австралії</a:t>
            </a:r>
            <a:r>
              <a:rPr lang="ru-RU" sz="1700" dirty="0"/>
              <a:t>, </a:t>
            </a:r>
            <a:r>
              <a:rPr lang="ru-RU" sz="1700" dirty="0" err="1"/>
              <a:t>Нової</a:t>
            </a:r>
            <a:r>
              <a:rPr lang="ru-RU" sz="1700" dirty="0"/>
              <a:t> </a:t>
            </a:r>
            <a:r>
              <a:rPr lang="ru-RU" sz="1700" dirty="0" err="1"/>
              <a:t>Зеландії</a:t>
            </a:r>
            <a:r>
              <a:rPr lang="ru-RU" sz="1700" dirty="0"/>
              <a:t> і США. </a:t>
            </a:r>
            <a:r>
              <a:rPr lang="ru-RU" sz="1700" dirty="0" err="1"/>
              <a:t>Абревіатура</a:t>
            </a:r>
            <a:r>
              <a:rPr lang="ru-RU" sz="1700" dirty="0"/>
              <a:t> АНЗЮК </a:t>
            </a:r>
            <a:r>
              <a:rPr lang="ru-RU" sz="1700" dirty="0" err="1"/>
              <a:t>виникла</a:t>
            </a:r>
            <a:r>
              <a:rPr lang="ru-RU" sz="1700" dirty="0"/>
              <a:t> на </a:t>
            </a:r>
            <a:r>
              <a:rPr lang="ru-RU" sz="1700" dirty="0" err="1"/>
              <a:t>основі</a:t>
            </a:r>
            <a:r>
              <a:rPr lang="ru-RU" sz="1700" dirty="0"/>
              <a:t> перших </a:t>
            </a:r>
            <a:r>
              <a:rPr lang="ru-RU" sz="1700" dirty="0" err="1"/>
              <a:t>літер</a:t>
            </a:r>
            <a:r>
              <a:rPr lang="ru-RU" sz="1700" dirty="0"/>
              <a:t> </a:t>
            </a:r>
            <a:r>
              <a:rPr lang="ru-RU" sz="1700" dirty="0" err="1"/>
              <a:t>англійських</a:t>
            </a:r>
            <a:r>
              <a:rPr lang="ru-RU" sz="1700" dirty="0"/>
              <a:t> </a:t>
            </a:r>
            <a:r>
              <a:rPr lang="ru-RU" sz="1700" dirty="0" err="1"/>
              <a:t>назв</a:t>
            </a:r>
            <a:r>
              <a:rPr lang="ru-RU" sz="1700" dirty="0"/>
              <a:t> перших </a:t>
            </a:r>
            <a:r>
              <a:rPr lang="ru-RU" sz="1700" dirty="0" err="1"/>
              <a:t>трьох</a:t>
            </a:r>
            <a:r>
              <a:rPr lang="ru-RU" sz="1700" dirty="0"/>
              <a:t> </a:t>
            </a:r>
            <a:r>
              <a:rPr lang="ru-RU" sz="1700" dirty="0" err="1"/>
              <a:t>учасників</a:t>
            </a:r>
            <a:r>
              <a:rPr lang="ru-RU" sz="1700" dirty="0"/>
              <a:t> блоку</a:t>
            </a:r>
            <a:r>
              <a:rPr lang="uk-UA" sz="1700" dirty="0"/>
              <a:t> – </a:t>
            </a:r>
            <a:r>
              <a:rPr lang="ru-RU" sz="1700" dirty="0" err="1"/>
              <a:t>Австралії</a:t>
            </a:r>
            <a:r>
              <a:rPr lang="ru-RU" sz="1700" dirty="0"/>
              <a:t>, </a:t>
            </a:r>
            <a:r>
              <a:rPr lang="ru-RU" sz="1700" dirty="0" err="1"/>
              <a:t>Нової</a:t>
            </a:r>
            <a:r>
              <a:rPr lang="ru-RU" sz="1700" dirty="0"/>
              <a:t> </a:t>
            </a:r>
            <a:r>
              <a:rPr lang="ru-RU" sz="1700" dirty="0" err="1"/>
              <a:t>Зеландії</a:t>
            </a:r>
            <a:r>
              <a:rPr lang="ru-RU" sz="1700" dirty="0"/>
              <a:t> і </a:t>
            </a:r>
            <a:r>
              <a:rPr lang="ru-RU" sz="1700" dirty="0" err="1"/>
              <a:t>Великої</a:t>
            </a:r>
            <a:r>
              <a:rPr lang="ru-RU" sz="1700" dirty="0"/>
              <a:t> </a:t>
            </a:r>
            <a:r>
              <a:rPr lang="ru-RU" sz="1700" dirty="0" err="1"/>
              <a:t>Британії</a:t>
            </a:r>
            <a:r>
              <a:rPr lang="ru-RU" sz="1700" dirty="0"/>
              <a:t> (UK). </a:t>
            </a:r>
            <a:r>
              <a:rPr lang="ru-RU" sz="1700" dirty="0" err="1"/>
              <a:t>Цей</a:t>
            </a:r>
            <a:r>
              <a:rPr lang="ru-RU" sz="1700" dirty="0"/>
              <a:t> союз </a:t>
            </a:r>
            <a:r>
              <a:rPr lang="ru-RU" sz="1700" dirty="0" err="1"/>
              <a:t>утворився</a:t>
            </a:r>
            <a:r>
              <a:rPr lang="ru-RU" sz="1700" dirty="0"/>
              <a:t> у 1971 р. і </a:t>
            </a:r>
            <a:r>
              <a:rPr lang="ru-RU" sz="1700" dirty="0" err="1"/>
              <a:t>включає</a:t>
            </a:r>
            <a:r>
              <a:rPr lang="ru-RU" sz="1700" dirty="0"/>
              <a:t> до </a:t>
            </a:r>
            <a:r>
              <a:rPr lang="ru-RU" sz="1700" dirty="0" err="1"/>
              <a:t>свого</a:t>
            </a:r>
            <a:r>
              <a:rPr lang="ru-RU" sz="1700" dirty="0"/>
              <a:t> складу </a:t>
            </a:r>
            <a:r>
              <a:rPr lang="ru-RU" sz="1700" dirty="0" err="1"/>
              <a:t>ще</a:t>
            </a:r>
            <a:r>
              <a:rPr lang="ru-RU" sz="1700" dirty="0"/>
              <a:t> й </a:t>
            </a:r>
            <a:r>
              <a:rPr lang="ru-RU" sz="1700" dirty="0" err="1"/>
              <a:t>Малайзію</a:t>
            </a:r>
            <a:r>
              <a:rPr lang="ru-RU" sz="1700" dirty="0"/>
              <a:t> та </a:t>
            </a:r>
            <a:r>
              <a:rPr lang="ru-RU" sz="1700" dirty="0" err="1"/>
              <a:t>Сінгапур</a:t>
            </a:r>
            <a:r>
              <a:rPr lang="ru-RU" sz="1700" dirty="0"/>
              <a:t>. </a:t>
            </a:r>
          </a:p>
          <a:p>
            <a:pPr>
              <a:lnSpc>
                <a:spcPct val="110000"/>
              </a:lnSpc>
            </a:pPr>
            <a:endParaRPr lang="ru-RU" sz="1700" dirty="0"/>
          </a:p>
        </p:txBody>
      </p:sp>
      <p:pic>
        <p:nvPicPr>
          <p:cNvPr id="82" name="Picture 81">
            <a:extLst>
              <a:ext uri="{FF2B5EF4-FFF2-40B4-BE49-F238E27FC236}">
                <a16:creationId xmlns:a16="http://schemas.microsoft.com/office/drawing/2014/main" id="{00554EF0-9EDC-4B04-8BC9-20A14D613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824453E7-C2D7-4BB2-934C-743899F28B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2687445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98467C26-698A-4067-8313-4597E66C61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F006F43F-BCE4-4E6E-85DE-7181879852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DAC118-2F57-4DEB-AF86-C479A1E56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8030" y="957219"/>
            <a:ext cx="3848610" cy="1049235"/>
          </a:xfrm>
        </p:spPr>
        <p:txBody>
          <a:bodyPr>
            <a:normAutofit/>
          </a:bodyPr>
          <a:lstStyle/>
          <a:p>
            <a:r>
              <a:rPr lang="uk-UA" dirty="0"/>
              <a:t>Ліга арабських держав</a:t>
            </a:r>
            <a:endParaRPr lang="ru-RU"/>
          </a:p>
        </p:txBody>
      </p:sp>
      <p:grpSp>
        <p:nvGrpSpPr>
          <p:cNvPr id="77" name="Group 76">
            <a:extLst>
              <a:ext uri="{FF2B5EF4-FFF2-40B4-BE49-F238E27FC236}">
                <a16:creationId xmlns:a16="http://schemas.microsoft.com/office/drawing/2014/main" id="{EF652603-FC5C-4812-B988-58EC0AB149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32237" y="482171"/>
            <a:ext cx="6104331" cy="5149101"/>
            <a:chOff x="632237" y="482171"/>
            <a:chExt cx="6104331" cy="5149101"/>
          </a:xfrm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6F95C6B4-623A-45ED-B1BF-DEAE690612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237" y="482171"/>
              <a:ext cx="6104331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8842BEE4-6212-4A54-864D-76B864C2A6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45296" y="812507"/>
              <a:ext cx="5471355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81" name="Picture 80">
            <a:extLst>
              <a:ext uri="{FF2B5EF4-FFF2-40B4-BE49-F238E27FC236}">
                <a16:creationId xmlns:a16="http://schemas.microsoft.com/office/drawing/2014/main" id="{AD950783-0DF3-4005-A16A-CFB7D65ABB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66353" b="36564"/>
          <a:stretch/>
        </p:blipFill>
        <p:spPr>
          <a:xfrm>
            <a:off x="7213999" y="643464"/>
            <a:ext cx="3849624" cy="155448"/>
          </a:xfrm>
          <a:prstGeom prst="rect">
            <a:avLst/>
          </a:prstGeom>
          <a:noFill/>
          <a:ln>
            <a:noFill/>
          </a:ln>
        </p:spPr>
      </p:pic>
      <p:pic>
        <p:nvPicPr>
          <p:cNvPr id="8194" name="Picture 2" descr="Ліга арабських держав — Вікіпедія">
            <a:extLst>
              <a:ext uri="{FF2B5EF4-FFF2-40B4-BE49-F238E27FC236}">
                <a16:creationId xmlns:a16="http://schemas.microsoft.com/office/drawing/2014/main" id="{BACDFD21-F3EA-4734-8876-592606C3637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10" r="8340" b="2"/>
          <a:stretch/>
        </p:blipFill>
        <p:spPr bwMode="auto">
          <a:xfrm>
            <a:off x="1271223" y="1116345"/>
            <a:ext cx="4825148" cy="3866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8" name="Content Placeholder 8197">
            <a:extLst>
              <a:ext uri="{FF2B5EF4-FFF2-40B4-BE49-F238E27FC236}">
                <a16:creationId xmlns:a16="http://schemas.microsoft.com/office/drawing/2014/main" id="{2D51F2E4-F6B1-4038-BFDC-471538AA25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8028" y="2164761"/>
            <a:ext cx="3848611" cy="3301584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/>
              <a:t>Регіональна</a:t>
            </a:r>
            <a:r>
              <a:rPr lang="ru-RU" dirty="0"/>
              <a:t> </a:t>
            </a:r>
            <a:r>
              <a:rPr lang="ru-RU" dirty="0" err="1">
                <a:hlinkClick r:id="rId4" tooltip="Міжнародна організац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міжнародна</a:t>
            </a:r>
            <a:r>
              <a:rPr lang="ru-RU" dirty="0">
                <a:hlinkClick r:id="rId4" tooltip="Міжнародна організац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dirty="0" err="1">
                <a:hlinkClick r:id="rId4" tooltip="Міжнародна організац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організація</a:t>
            </a:r>
            <a:r>
              <a:rPr lang="ru-RU" dirty="0"/>
              <a:t> </a:t>
            </a:r>
            <a:r>
              <a:rPr lang="ru-RU" dirty="0" err="1">
                <a:hlinkClick r:id="rId5" tooltip="Араб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арабських</a:t>
            </a:r>
            <a:r>
              <a:rPr lang="ru-RU" dirty="0"/>
              <a:t> держав </a:t>
            </a:r>
            <a:r>
              <a:rPr lang="ru-RU" dirty="0" err="1"/>
              <a:t>Південно-Західної</a:t>
            </a:r>
            <a:r>
              <a:rPr lang="ru-RU" dirty="0"/>
              <a:t> </a:t>
            </a:r>
            <a:r>
              <a:rPr lang="ru-RU" dirty="0" err="1"/>
              <a:t>Азії</a:t>
            </a:r>
            <a:r>
              <a:rPr lang="ru-RU" dirty="0"/>
              <a:t>, </a:t>
            </a:r>
            <a:r>
              <a:rPr lang="ru-RU" dirty="0" err="1"/>
              <a:t>Північної</a:t>
            </a:r>
            <a:r>
              <a:rPr lang="ru-RU" dirty="0"/>
              <a:t> і </a:t>
            </a:r>
            <a:r>
              <a:rPr lang="ru-RU" dirty="0" err="1"/>
              <a:t>Північно-Східної</a:t>
            </a:r>
            <a:r>
              <a:rPr lang="ru-RU" dirty="0"/>
              <a:t> Африки. Створена в </a:t>
            </a:r>
            <a:r>
              <a:rPr lang="ru-RU" dirty="0" err="1">
                <a:hlinkClick r:id="rId6" tooltip="Каїр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Каїрі</a:t>
            </a:r>
            <a:r>
              <a:rPr lang="ru-RU" dirty="0"/>
              <a:t> </a:t>
            </a:r>
            <a:r>
              <a:rPr lang="ru-RU" dirty="0">
                <a:hlinkClick r:id="rId7" tooltip="22 березн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22 </a:t>
            </a:r>
            <a:r>
              <a:rPr lang="ru-RU" dirty="0" err="1">
                <a:hlinkClick r:id="rId7" tooltip="22 березн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березня</a:t>
            </a:r>
            <a:r>
              <a:rPr lang="ru-RU" dirty="0"/>
              <a:t> </a:t>
            </a:r>
            <a:r>
              <a:rPr lang="ru-RU" dirty="0">
                <a:hlinkClick r:id="rId8" tooltip="194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1945</a:t>
            </a:r>
            <a:r>
              <a:rPr lang="ru-RU" dirty="0"/>
              <a:t> року </a:t>
            </a:r>
            <a:r>
              <a:rPr lang="ru-RU" dirty="0" err="1">
                <a:hlinkClick r:id="rId9" tooltip="Єгипет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Єгиптом</a:t>
            </a:r>
            <a:r>
              <a:rPr lang="ru-RU" dirty="0"/>
              <a:t>, </a:t>
            </a:r>
            <a:r>
              <a:rPr lang="ru-RU" dirty="0" err="1">
                <a:hlinkClick r:id="rId10" tooltip="Сир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Сирією</a:t>
            </a:r>
            <a:r>
              <a:rPr lang="ru-RU" dirty="0"/>
              <a:t>, </a:t>
            </a:r>
            <a:r>
              <a:rPr lang="ru-RU" dirty="0" err="1"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Іраком</a:t>
            </a:r>
            <a:r>
              <a:rPr lang="ru-RU" dirty="0"/>
              <a:t>, </a:t>
            </a:r>
            <a:r>
              <a:rPr lang="ru-RU" dirty="0" err="1">
                <a:hlinkClick r:id="rId12" tooltip="Ліва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Ліваном</a:t>
            </a:r>
            <a:r>
              <a:rPr lang="ru-RU" dirty="0"/>
              <a:t>, </a:t>
            </a:r>
            <a:r>
              <a:rPr lang="ru-RU" dirty="0" err="1">
                <a:hlinkClick r:id="rId13" tooltip="Йордан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Трансйорданією</a:t>
            </a:r>
            <a:r>
              <a:rPr lang="ru-RU" dirty="0"/>
              <a:t>, </a:t>
            </a:r>
            <a:r>
              <a:rPr lang="ru-RU" dirty="0" err="1">
                <a:hlinkClick r:id="rId14" tooltip="Саудівська Арав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Саудівською</a:t>
            </a:r>
            <a:r>
              <a:rPr lang="ru-RU" dirty="0">
                <a:hlinkClick r:id="rId14" tooltip="Саудівська Арав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dirty="0" err="1">
                <a:hlinkClick r:id="rId14" tooltip="Саудівська Арав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Аравією</a:t>
            </a:r>
            <a:r>
              <a:rPr lang="ru-RU" dirty="0"/>
              <a:t>. </a:t>
            </a:r>
            <a:r>
              <a:rPr lang="ru-RU" dirty="0" err="1">
                <a:hlinkClick r:id="rId15" tooltip="Єме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Ємен</a:t>
            </a:r>
            <a:r>
              <a:rPr lang="ru-RU" dirty="0"/>
              <a:t> </a:t>
            </a:r>
            <a:r>
              <a:rPr lang="ru-RU" dirty="0" err="1"/>
              <a:t>приєднався</a:t>
            </a:r>
            <a:r>
              <a:rPr lang="ru-RU" dirty="0"/>
              <a:t> 5 </a:t>
            </a:r>
            <a:r>
              <a:rPr lang="ru-RU" dirty="0" err="1"/>
              <a:t>травня</a:t>
            </a:r>
            <a:r>
              <a:rPr lang="ru-RU" dirty="0"/>
              <a:t> 1945 року. Станом на 2020 </a:t>
            </a:r>
            <a:r>
              <a:rPr lang="ru-RU" dirty="0" err="1"/>
              <a:t>рік</a:t>
            </a:r>
            <a:r>
              <a:rPr lang="ru-RU" dirty="0"/>
              <a:t> </a:t>
            </a:r>
            <a:r>
              <a:rPr lang="ru-RU" dirty="0" err="1"/>
              <a:t>нараховує</a:t>
            </a:r>
            <a:r>
              <a:rPr lang="ru-RU" dirty="0"/>
              <a:t> 21 </a:t>
            </a:r>
            <a:r>
              <a:rPr lang="ru-RU" dirty="0" err="1"/>
              <a:t>країну</a:t>
            </a:r>
            <a:r>
              <a:rPr lang="ru-RU" dirty="0"/>
              <a:t>-член та </a:t>
            </a:r>
            <a:r>
              <a:rPr lang="ru-RU" dirty="0" err="1"/>
              <a:t>Сирію</a:t>
            </a:r>
            <a:r>
              <a:rPr lang="ru-RU" dirty="0"/>
              <a:t>, яка де-факто є членом союзу.</a:t>
            </a:r>
            <a:endParaRPr lang="en-US" dirty="0"/>
          </a:p>
        </p:txBody>
      </p:sp>
      <p:pic>
        <p:nvPicPr>
          <p:cNvPr id="83" name="Picture 82">
            <a:extLst>
              <a:ext uri="{FF2B5EF4-FFF2-40B4-BE49-F238E27FC236}">
                <a16:creationId xmlns:a16="http://schemas.microsoft.com/office/drawing/2014/main" id="{ADA8F487-003F-4C12-8160-48D3B5BB6B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F649FD65-763E-4C9E-8A04-CB69C35CDE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7239270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2C7752-2956-482C-8715-8A6AE209E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</p:spPr>
        <p:txBody>
          <a:bodyPr>
            <a:normAutofit/>
          </a:bodyPr>
          <a:lstStyle/>
          <a:p>
            <a:r>
              <a:rPr lang="uk-UA" dirty="0"/>
              <a:t>ОПЕК</a:t>
            </a:r>
            <a:endParaRPr lang="ru-RU"/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A1568AAA-33FD-44D5-829B-ACB2B2C2E6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31874" y="2166642"/>
            <a:ext cx="4969251" cy="3306033"/>
            <a:chOff x="1131874" y="2166642"/>
            <a:chExt cx="4969251" cy="3306033"/>
          </a:xfrm>
        </p:grpSpPr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4B53EF12-4B28-4FF4-B3FD-CD1410F0D7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1874" y="2166642"/>
              <a:ext cx="4969251" cy="3306033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CC27893F-65D5-4499-87BD-7A2C8870B5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80837" y="2314897"/>
              <a:ext cx="4654871" cy="2997249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7" name="Rectangle 76">
            <a:extLst>
              <a:ext uri="{FF2B5EF4-FFF2-40B4-BE49-F238E27FC236}">
                <a16:creationId xmlns:a16="http://schemas.microsoft.com/office/drawing/2014/main" id="{48F14808-14B8-4444-A8A7-A45657D9DC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648" y="2479489"/>
            <a:ext cx="4316732" cy="2664003"/>
          </a:xfrm>
          <a:prstGeom prst="rect">
            <a:avLst/>
          </a:prstGeom>
          <a:solidFill>
            <a:srgbClr val="FFFFFE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218" name="Picture 2">
            <a:extLst>
              <a:ext uri="{FF2B5EF4-FFF2-40B4-BE49-F238E27FC236}">
                <a16:creationId xmlns:a16="http://schemas.microsoft.com/office/drawing/2014/main" id="{2C05C867-C9C1-438D-AB7B-1335865471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45551" y="2647497"/>
            <a:ext cx="3928183" cy="2345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22" name="Content Placeholder 9221">
            <a:extLst>
              <a:ext uri="{FF2B5EF4-FFF2-40B4-BE49-F238E27FC236}">
                <a16:creationId xmlns:a16="http://schemas.microsoft.com/office/drawing/2014/main" id="{BE348675-575D-4FBD-BC4D-7F0399A32F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67836" y="1171978"/>
            <a:ext cx="4169336" cy="4294370"/>
          </a:xfrm>
        </p:spPr>
        <p:txBody>
          <a:bodyPr>
            <a:normAutofit fontScale="62500" lnSpcReduction="20000"/>
          </a:bodyPr>
          <a:lstStyle/>
          <a:p>
            <a:r>
              <a:rPr lang="ru-RU" dirty="0">
                <a:hlinkClick r:id="rId3" tooltip="Картель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картель</a:t>
            </a:r>
            <a:r>
              <a:rPr lang="ru-RU" dirty="0"/>
              <a:t>, </a:t>
            </a:r>
            <a:r>
              <a:rPr lang="ru-RU" dirty="0" err="1"/>
              <a:t>створений</a:t>
            </a:r>
            <a:r>
              <a:rPr lang="ru-RU" dirty="0"/>
              <a:t> </a:t>
            </a:r>
            <a:r>
              <a:rPr lang="ru-RU" dirty="0" err="1"/>
              <a:t>нафтовидобувними</a:t>
            </a:r>
            <a:r>
              <a:rPr lang="ru-RU" dirty="0"/>
              <a:t> державами для </a:t>
            </a:r>
            <a:r>
              <a:rPr lang="ru-RU" dirty="0" err="1"/>
              <a:t>стабілізації</a:t>
            </a:r>
            <a:r>
              <a:rPr lang="ru-RU" dirty="0"/>
              <a:t> </a:t>
            </a:r>
            <a:r>
              <a:rPr lang="ru-RU" dirty="0" err="1"/>
              <a:t>цін</a:t>
            </a:r>
            <a:r>
              <a:rPr lang="ru-RU" dirty="0"/>
              <a:t> на </a:t>
            </a:r>
            <a:r>
              <a:rPr lang="ru-RU" dirty="0" err="1">
                <a:hlinkClick r:id="rId4" tooltip="Нафт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нафту</a:t>
            </a:r>
            <a:r>
              <a:rPr lang="ru-RU" dirty="0"/>
              <a:t>. Членами </a:t>
            </a:r>
            <a:r>
              <a:rPr lang="ru-RU" dirty="0" err="1"/>
              <a:t>цієї</a:t>
            </a:r>
            <a:r>
              <a:rPr lang="ru-RU" dirty="0"/>
              <a:t> </a:t>
            </a:r>
            <a:r>
              <a:rPr lang="ru-RU" dirty="0" err="1">
                <a:hlinkClick r:id="rId5" tooltip="Асоціації країн-експортерів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організації</a:t>
            </a:r>
            <a:r>
              <a:rPr lang="ru-RU" dirty="0"/>
              <a:t> є </a:t>
            </a:r>
            <a:r>
              <a:rPr lang="ru-RU" dirty="0" err="1"/>
              <a:t>країни</a:t>
            </a:r>
            <a:r>
              <a:rPr lang="ru-RU" dirty="0"/>
              <a:t>, чия </a:t>
            </a:r>
            <a:r>
              <a:rPr lang="ru-RU" dirty="0" err="1"/>
              <a:t>економіка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з </a:t>
            </a:r>
            <a:r>
              <a:rPr lang="ru-RU" dirty="0" err="1">
                <a:hlinkClick r:id="rId6" tooltip="Експорт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експорту</a:t>
            </a:r>
            <a:r>
              <a:rPr lang="ru-RU" dirty="0"/>
              <a:t> </a:t>
            </a:r>
            <a:r>
              <a:rPr lang="ru-RU" dirty="0" err="1"/>
              <a:t>нафти</a:t>
            </a:r>
            <a:r>
              <a:rPr lang="ru-RU" dirty="0"/>
              <a:t>. Станом на </a:t>
            </a:r>
            <a:r>
              <a:rPr lang="ru-RU" dirty="0" err="1"/>
              <a:t>квітень</a:t>
            </a:r>
            <a:r>
              <a:rPr lang="ru-RU" dirty="0"/>
              <a:t> 2020 р. членами ОПЕК є 13 </a:t>
            </a:r>
            <a:r>
              <a:rPr lang="ru-RU" dirty="0" err="1"/>
              <a:t>країн</a:t>
            </a:r>
            <a:r>
              <a:rPr lang="ru-RU" dirty="0"/>
              <a:t>: Алжир, Ангола, </a:t>
            </a:r>
            <a:r>
              <a:rPr lang="ru-RU" dirty="0" err="1"/>
              <a:t>Венесуела</a:t>
            </a:r>
            <a:r>
              <a:rPr lang="ru-RU" dirty="0"/>
              <a:t>, Габон, </a:t>
            </a:r>
            <a:r>
              <a:rPr lang="ru-RU" dirty="0" err="1"/>
              <a:t>Екваторіальна</a:t>
            </a:r>
            <a:r>
              <a:rPr lang="ru-RU" dirty="0"/>
              <a:t> </a:t>
            </a:r>
            <a:r>
              <a:rPr lang="ru-RU" dirty="0" err="1"/>
              <a:t>Гвінея</a:t>
            </a:r>
            <a:r>
              <a:rPr lang="ru-RU" dirty="0"/>
              <a:t>, </a:t>
            </a:r>
            <a:r>
              <a:rPr lang="ru-RU" dirty="0" err="1"/>
              <a:t>Ірак</a:t>
            </a:r>
            <a:r>
              <a:rPr lang="ru-RU" dirty="0"/>
              <a:t>, </a:t>
            </a:r>
            <a:r>
              <a:rPr lang="ru-RU" dirty="0" err="1"/>
              <a:t>Іран</a:t>
            </a:r>
            <a:r>
              <a:rPr lang="ru-RU" dirty="0"/>
              <a:t>, </a:t>
            </a:r>
            <a:r>
              <a:rPr lang="ru-RU" dirty="0" err="1"/>
              <a:t>Республіка</a:t>
            </a:r>
            <a:r>
              <a:rPr lang="ru-RU" dirty="0"/>
              <a:t> Конго, Кувейт, </a:t>
            </a:r>
            <a:r>
              <a:rPr lang="ru-RU" dirty="0" err="1"/>
              <a:t>Лівія</a:t>
            </a:r>
            <a:r>
              <a:rPr lang="ru-RU" dirty="0"/>
              <a:t>, </a:t>
            </a:r>
            <a:r>
              <a:rPr lang="ru-RU" dirty="0" err="1"/>
              <a:t>Нігерія</a:t>
            </a:r>
            <a:r>
              <a:rPr lang="ru-RU" dirty="0"/>
              <a:t>, ОАЕ, </a:t>
            </a:r>
            <a:r>
              <a:rPr lang="ru-RU" dirty="0" err="1"/>
              <a:t>Саудівська</a:t>
            </a:r>
            <a:r>
              <a:rPr lang="ru-RU" dirty="0"/>
              <a:t> </a:t>
            </a:r>
            <a:r>
              <a:rPr lang="ru-RU" dirty="0" err="1"/>
              <a:t>Аравія</a:t>
            </a:r>
            <a:r>
              <a:rPr lang="ru-RU" dirty="0"/>
              <a:t>.</a:t>
            </a:r>
          </a:p>
          <a:p>
            <a:r>
              <a:rPr lang="ru-RU" dirty="0"/>
              <a:t>ОПЕК+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домовленість</a:t>
            </a:r>
            <a:r>
              <a:rPr lang="ru-RU" dirty="0"/>
              <a:t>, яка </a:t>
            </a:r>
            <a:r>
              <a:rPr lang="ru-RU" dirty="0" err="1"/>
              <a:t>охоплює</a:t>
            </a:r>
            <a:r>
              <a:rPr lang="ru-RU" dirty="0"/>
              <a:t> не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-члени картелю, але й низку </a:t>
            </a:r>
            <a:r>
              <a:rPr lang="ru-RU" dirty="0" err="1"/>
              <a:t>інших</a:t>
            </a:r>
            <a:r>
              <a:rPr lang="ru-RU" dirty="0"/>
              <a:t>: Азербайджан, Бахрейн, Бруней, Казахстан, </a:t>
            </a:r>
            <a:r>
              <a:rPr lang="ru-RU" dirty="0" err="1"/>
              <a:t>Малайзію</a:t>
            </a:r>
            <a:r>
              <a:rPr lang="ru-RU" dirty="0"/>
              <a:t>, Оман, </a:t>
            </a:r>
            <a:r>
              <a:rPr lang="ru-RU" dirty="0" err="1"/>
              <a:t>Південний</a:t>
            </a:r>
            <a:r>
              <a:rPr lang="ru-RU" dirty="0"/>
              <a:t> Судан, </a:t>
            </a:r>
            <a:r>
              <a:rPr lang="ru-RU" dirty="0" err="1"/>
              <a:t>Росію</a:t>
            </a:r>
            <a:r>
              <a:rPr lang="ru-RU" dirty="0"/>
              <a:t> та Судан.</a:t>
            </a:r>
          </a:p>
          <a:p>
            <a:r>
              <a:rPr lang="ru-RU" dirty="0">
                <a:solidFill>
                  <a:srgbClr val="202122"/>
                </a:solidFill>
                <a:latin typeface="Arial"/>
              </a:rPr>
              <a:t>У 2021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році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Міністерський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моніторинговий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комітет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ОПЕК+ (</a:t>
            </a:r>
            <a:r>
              <a:rPr lang="en-GB" dirty="0">
                <a:solidFill>
                  <a:srgbClr val="202122"/>
                </a:solidFill>
                <a:latin typeface="Arial"/>
              </a:rPr>
              <a:t>JMMC)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схвалив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призначення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міністра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нафтових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ресурсів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Нігерії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спеціальним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представником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по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роботі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з </a:t>
            </a:r>
            <a:r>
              <a:rPr lang="ru-RU" dirty="0" err="1">
                <a:solidFill>
                  <a:srgbClr val="202122"/>
                </a:solidFill>
                <a:latin typeface="Arial"/>
              </a:rPr>
              <a:t>країнами</a:t>
            </a:r>
            <a:r>
              <a:rPr lang="ru-RU" dirty="0">
                <a:solidFill>
                  <a:srgbClr val="202122"/>
                </a:solidFill>
                <a:latin typeface="Arial"/>
              </a:rPr>
              <a:t> Африки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885540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40D66A-F64F-4BBF-857A-F5892356C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</p:spPr>
        <p:txBody>
          <a:bodyPr>
            <a:normAutofit/>
          </a:bodyPr>
          <a:lstStyle/>
          <a:p>
            <a:pPr algn="ctr"/>
            <a:r>
              <a:rPr lang="uk-UA" dirty="0"/>
              <a:t>АСЕАН</a:t>
            </a:r>
            <a:endParaRPr lang="ru-RU" dirty="0"/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D6327E7C-F826-4FDB-B226-CE6F6DD2A7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41448" y="2158175"/>
            <a:ext cx="4943029" cy="3308170"/>
            <a:chOff x="7807230" y="2012810"/>
            <a:chExt cx="3251252" cy="3459865"/>
          </a:xfrm>
        </p:grpSpPr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A97846E1-463A-4033-B562-802AA721FE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EA060861-366E-4FE4-9E52-2AD6D67824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242" name="Picture 2" descr="Флаг АСЕАН — Википедия">
            <a:extLst>
              <a:ext uri="{FF2B5EF4-FFF2-40B4-BE49-F238E27FC236}">
                <a16:creationId xmlns:a16="http://schemas.microsoft.com/office/drawing/2014/main" id="{3F81B4F8-B168-48B8-A0FB-4AE83D22F9D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93" r="2" b="1430"/>
          <a:stretch/>
        </p:blipFill>
        <p:spPr bwMode="auto">
          <a:xfrm>
            <a:off x="1306879" y="2314897"/>
            <a:ext cx="4613872" cy="2983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6" name="Content Placeholder 10245">
            <a:extLst>
              <a:ext uri="{FF2B5EF4-FFF2-40B4-BE49-F238E27FC236}">
                <a16:creationId xmlns:a16="http://schemas.microsoft.com/office/drawing/2014/main" id="{F293A13D-7983-4E98-ABF3-19D73C9881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4477" y="2158175"/>
            <a:ext cx="4158849" cy="3308172"/>
          </a:xfrm>
        </p:spPr>
        <p:txBody>
          <a:bodyPr>
            <a:noAutofit/>
          </a:bodyPr>
          <a:lstStyle/>
          <a:p>
            <a:r>
              <a:rPr lang="ru-RU" sz="1200" b="1" dirty="0" err="1"/>
              <a:t>Асоціація</a:t>
            </a:r>
            <a:r>
              <a:rPr lang="ru-RU" sz="1200" b="1" dirty="0"/>
              <a:t> держав </a:t>
            </a:r>
            <a:r>
              <a:rPr lang="ru-RU" sz="1200" b="1" dirty="0" err="1"/>
              <a:t>Південно-Східної</a:t>
            </a:r>
            <a:r>
              <a:rPr lang="ru-RU" sz="1200" b="1" dirty="0"/>
              <a:t> </a:t>
            </a:r>
            <a:r>
              <a:rPr lang="ru-RU" sz="1200" b="1" dirty="0" err="1"/>
              <a:t>Азії</a:t>
            </a:r>
            <a:r>
              <a:rPr lang="ru-RU" sz="1200" dirty="0"/>
              <a:t> (</a:t>
            </a:r>
            <a:r>
              <a:rPr lang="ru-RU" sz="1200" dirty="0">
                <a:hlinkClick r:id="rId3" tooltip="Англійська мов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англ.</a:t>
            </a:r>
            <a:r>
              <a:rPr lang="ru-RU" sz="1200" dirty="0"/>
              <a:t> </a:t>
            </a:r>
            <a:r>
              <a:rPr lang="en-GB" sz="1200" b="1" i="1" dirty="0"/>
              <a:t>A</a:t>
            </a:r>
            <a:r>
              <a:rPr lang="en-GB" sz="1200" i="1" dirty="0"/>
              <a:t>ssociation of </a:t>
            </a:r>
            <a:r>
              <a:rPr lang="en-GB" sz="1200" b="1" i="1" dirty="0" err="1"/>
              <a:t>S</a:t>
            </a:r>
            <a:r>
              <a:rPr lang="en-GB" sz="1200" i="1" dirty="0" err="1"/>
              <a:t>outh</a:t>
            </a:r>
            <a:r>
              <a:rPr lang="en-GB" sz="1200" b="1" i="1" dirty="0" err="1"/>
              <a:t>E</a:t>
            </a:r>
            <a:r>
              <a:rPr lang="en-GB" sz="1200" i="1" dirty="0" err="1"/>
              <a:t>ast</a:t>
            </a:r>
            <a:r>
              <a:rPr lang="en-GB" sz="1200" i="1" dirty="0"/>
              <a:t> </a:t>
            </a:r>
            <a:r>
              <a:rPr lang="en-GB" sz="1200" b="1" i="1" dirty="0"/>
              <a:t>A</a:t>
            </a:r>
            <a:r>
              <a:rPr lang="en-GB" sz="1200" i="1" dirty="0"/>
              <a:t>sian </a:t>
            </a:r>
            <a:r>
              <a:rPr lang="en-GB" sz="1200" b="1" i="1" dirty="0"/>
              <a:t>N</a:t>
            </a:r>
            <a:r>
              <a:rPr lang="en-GB" sz="1200" i="1" dirty="0"/>
              <a:t>ations</a:t>
            </a:r>
            <a:r>
              <a:rPr lang="en-GB" sz="1200" dirty="0"/>
              <a:t>, </a:t>
            </a:r>
            <a:r>
              <a:rPr lang="en-GB" sz="1200" i="1" dirty="0"/>
              <a:t>ASEAN</a:t>
            </a:r>
            <a:r>
              <a:rPr lang="en-GB" sz="1200" dirty="0"/>
              <a:t>, </a:t>
            </a:r>
            <a:r>
              <a:rPr lang="ru-RU" sz="1200" i="1" dirty="0"/>
              <a:t>АСЕАН</a:t>
            </a:r>
            <a:r>
              <a:rPr lang="ru-RU" sz="1200" dirty="0"/>
              <a:t>) — </a:t>
            </a:r>
            <a:r>
              <a:rPr lang="ru-RU" sz="1200" dirty="0" err="1"/>
              <a:t>геополітична</a:t>
            </a:r>
            <a:r>
              <a:rPr lang="ru-RU" sz="1200" dirty="0"/>
              <a:t> та </a:t>
            </a:r>
            <a:r>
              <a:rPr lang="ru-RU" sz="1200" dirty="0" err="1"/>
              <a:t>економічна</a:t>
            </a:r>
            <a:r>
              <a:rPr lang="ru-RU" sz="1200" dirty="0"/>
              <a:t> </a:t>
            </a:r>
            <a:r>
              <a:rPr lang="ru-RU" sz="1200" dirty="0" err="1">
                <a:hlinkClick r:id="rId4" tooltip="Міжнародна організац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міжнародна</a:t>
            </a:r>
            <a:r>
              <a:rPr lang="ru-RU" sz="1200" dirty="0">
                <a:hlinkClick r:id="rId4" tooltip="Міжнародна організац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sz="1200" dirty="0" err="1">
                <a:hlinkClick r:id="rId4" tooltip="Міжнародна організац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організація</a:t>
            </a:r>
            <a:r>
              <a:rPr lang="ru-RU" sz="1200" dirty="0"/>
              <a:t>, до </a:t>
            </a:r>
            <a:r>
              <a:rPr lang="ru-RU" sz="1200" dirty="0" err="1"/>
              <a:t>якої</a:t>
            </a:r>
            <a:r>
              <a:rPr lang="ru-RU" sz="1200" dirty="0"/>
              <a:t> </a:t>
            </a:r>
            <a:r>
              <a:rPr lang="ru-RU" sz="1200" dirty="0" err="1"/>
              <a:t>входять</a:t>
            </a:r>
            <a:r>
              <a:rPr lang="ru-RU" sz="1200" dirty="0"/>
              <a:t> 10 </a:t>
            </a:r>
            <a:r>
              <a:rPr lang="ru-RU" sz="1200" dirty="0" err="1"/>
              <a:t>країн</a:t>
            </a:r>
            <a:r>
              <a:rPr lang="ru-RU" sz="1200" dirty="0"/>
              <a:t>, </a:t>
            </a:r>
            <a:r>
              <a:rPr lang="ru-RU" sz="1200" dirty="0" err="1"/>
              <a:t>розташованих</a:t>
            </a:r>
            <a:r>
              <a:rPr lang="ru-RU" sz="1200" dirty="0"/>
              <a:t> в </a:t>
            </a:r>
            <a:r>
              <a:rPr lang="ru-RU" sz="1200" dirty="0" err="1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Південно-Східній</a:t>
            </a:r>
            <a:r>
              <a:rPr lang="ru-RU" sz="1200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sz="1200" dirty="0" err="1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Азі</a:t>
            </a:r>
            <a:r>
              <a:rPr lang="en-GB" sz="1200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ï</a:t>
            </a:r>
            <a:r>
              <a:rPr lang="en-GB" sz="1200" dirty="0"/>
              <a:t>.</a:t>
            </a:r>
            <a:r>
              <a:rPr lang="ru-RU" sz="1200" dirty="0"/>
              <a:t> </a:t>
            </a:r>
            <a:r>
              <a:rPr lang="ru-RU" sz="1200" dirty="0" err="1"/>
              <a:t>Безпосередньо</a:t>
            </a:r>
            <a:r>
              <a:rPr lang="ru-RU" sz="1200" dirty="0"/>
              <a:t> до </a:t>
            </a:r>
            <a:r>
              <a:rPr lang="ru-RU" sz="1200" dirty="0" err="1"/>
              <a:t>організації</a:t>
            </a:r>
            <a:r>
              <a:rPr lang="ru-RU" sz="1200" dirty="0"/>
              <a:t> належать </a:t>
            </a:r>
            <a:r>
              <a:rPr lang="ru-RU" sz="1200" dirty="0" err="1">
                <a:hlinkClick r:id="rId6" tooltip="Філіппін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Філіппіни</a:t>
            </a:r>
            <a:r>
              <a:rPr lang="ru-RU" sz="1200" dirty="0"/>
              <a:t>, </a:t>
            </a:r>
            <a:r>
              <a:rPr lang="ru-RU" sz="1200" dirty="0" err="1">
                <a:hlinkClick r:id="rId7" tooltip="Малайз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Малайзія</a:t>
            </a:r>
            <a:r>
              <a:rPr lang="ru-RU" sz="1200" dirty="0"/>
              <a:t>, </a:t>
            </a:r>
            <a:r>
              <a:rPr lang="ru-RU" sz="1200" dirty="0" err="1">
                <a:hlinkClick r:id="rId8" tooltip="Індонез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Індонезія</a:t>
            </a:r>
            <a:r>
              <a:rPr lang="ru-RU" sz="1200" dirty="0"/>
              <a:t>, </a:t>
            </a:r>
            <a:r>
              <a:rPr lang="ru-RU" sz="1200" dirty="0" err="1">
                <a:hlinkClick r:id="rId9" tooltip="Сінгапур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Сінгапур</a:t>
            </a:r>
            <a:r>
              <a:rPr lang="ru-RU" sz="1200" dirty="0"/>
              <a:t> та </a:t>
            </a:r>
            <a:r>
              <a:rPr lang="ru-RU" sz="1200" dirty="0" err="1">
                <a:hlinkClick r:id="rId10" tooltip="Таïланд (ще не написана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Та</a:t>
            </a:r>
            <a:r>
              <a:rPr lang="en-GB" sz="1200" dirty="0">
                <a:hlinkClick r:id="rId10" tooltip="Таïланд (ще не написана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ï</a:t>
            </a:r>
            <a:r>
              <a:rPr lang="ru-RU" sz="1200" dirty="0">
                <a:hlinkClick r:id="rId10" tooltip="Таïланд (ще не написана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ланд</a:t>
            </a:r>
            <a:r>
              <a:rPr lang="ru-RU" sz="1200" dirty="0"/>
              <a:t>. 1984 року до них </a:t>
            </a:r>
            <a:r>
              <a:rPr lang="ru-RU" sz="1200" dirty="0" err="1"/>
              <a:t>приєднався</a:t>
            </a:r>
            <a:r>
              <a:rPr lang="ru-RU" sz="1200" dirty="0"/>
              <a:t> </a:t>
            </a:r>
            <a:r>
              <a:rPr lang="ru-RU" sz="1200" dirty="0">
                <a:hlinkClick r:id="rId11" tooltip="Бруней-Даруссалам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Бруней-</a:t>
            </a:r>
            <a:r>
              <a:rPr lang="ru-RU" sz="1200" dirty="0" err="1">
                <a:hlinkClick r:id="rId11" tooltip="Бруней-Даруссалам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Даруссалам</a:t>
            </a:r>
            <a:r>
              <a:rPr lang="ru-RU" sz="1200" dirty="0"/>
              <a:t>, </a:t>
            </a:r>
            <a:r>
              <a:rPr lang="ru-RU" sz="1200" dirty="0">
                <a:hlinkClick r:id="rId12" tooltip="199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1995</a:t>
            </a:r>
            <a:r>
              <a:rPr lang="ru-RU" sz="1200" dirty="0"/>
              <a:t> року — </a:t>
            </a:r>
            <a:r>
              <a:rPr lang="ru-RU" sz="1200" dirty="0" err="1">
                <a:hlinkClick r:id="rId13" tooltip="В'єтнам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В'єтнам</a:t>
            </a:r>
            <a:r>
              <a:rPr lang="ru-RU" sz="1200" dirty="0"/>
              <a:t>, </a:t>
            </a:r>
            <a:r>
              <a:rPr lang="ru-RU" sz="1200" dirty="0">
                <a:hlinkClick r:id="rId14" tooltip="199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1997</a:t>
            </a:r>
            <a:r>
              <a:rPr lang="ru-RU" sz="1200" dirty="0"/>
              <a:t> року — </a:t>
            </a:r>
            <a:r>
              <a:rPr lang="ru-RU" sz="1200" dirty="0"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Лаос</a:t>
            </a:r>
            <a:r>
              <a:rPr lang="ru-RU" sz="1200" dirty="0"/>
              <a:t> та </a:t>
            </a:r>
            <a:r>
              <a:rPr lang="ru-RU" sz="1200" dirty="0" err="1">
                <a:hlinkClick r:id="rId16" tooltip="М'янм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М'янма</a:t>
            </a:r>
            <a:r>
              <a:rPr lang="ru-RU" sz="1200" dirty="0"/>
              <a:t>. </a:t>
            </a:r>
            <a:r>
              <a:rPr lang="ru-RU" sz="1200" dirty="0">
                <a:hlinkClick r:id="rId17" tooltip="199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1999</a:t>
            </a:r>
            <a:r>
              <a:rPr lang="ru-RU" sz="1200" dirty="0"/>
              <a:t> року — </a:t>
            </a:r>
            <a:r>
              <a:rPr lang="ru-RU" sz="1200" dirty="0">
                <a:hlinkClick r:id="rId18" tooltip="Камбодж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Камбоджа</a:t>
            </a:r>
            <a:r>
              <a:rPr lang="ru-RU" sz="1200" dirty="0"/>
              <a:t>. </a:t>
            </a:r>
            <a:r>
              <a:rPr lang="ru-RU" sz="1200" dirty="0">
                <a:hlinkClick r:id="rId19" tooltip="Папуа Нова Гвіне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Папуа Нова </a:t>
            </a:r>
            <a:r>
              <a:rPr lang="ru-RU" sz="1200" dirty="0" err="1">
                <a:hlinkClick r:id="rId19" tooltip="Папуа Нова Гвіне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Гвінея</a:t>
            </a:r>
            <a:r>
              <a:rPr lang="ru-RU" sz="1200" dirty="0"/>
              <a:t> </a:t>
            </a:r>
            <a:r>
              <a:rPr lang="ru-RU" sz="1200" dirty="0" err="1"/>
              <a:t>має</a:t>
            </a:r>
            <a:r>
              <a:rPr lang="ru-RU" sz="1200" dirty="0"/>
              <a:t> статус </a:t>
            </a:r>
            <a:r>
              <a:rPr lang="ru-RU" sz="1200" dirty="0" err="1"/>
              <a:t>кра</a:t>
            </a:r>
            <a:r>
              <a:rPr lang="en-GB" sz="1200" dirty="0"/>
              <a:t>ï</a:t>
            </a:r>
            <a:r>
              <a:rPr lang="ru-RU" sz="1200" dirty="0"/>
              <a:t>ни-</a:t>
            </a:r>
            <a:r>
              <a:rPr lang="ru-RU" sz="1200" dirty="0" err="1"/>
              <a:t>спостерігача</a:t>
            </a:r>
            <a:r>
              <a:rPr lang="ru-RU" sz="1200" dirty="0"/>
              <a:t>. У 2002 </a:t>
            </a:r>
            <a:r>
              <a:rPr lang="ru-RU" sz="1200" dirty="0" err="1"/>
              <a:t>році</a:t>
            </a:r>
            <a:r>
              <a:rPr lang="ru-RU" sz="1200" dirty="0"/>
              <a:t> </a:t>
            </a:r>
            <a:r>
              <a:rPr lang="ru-RU" sz="1200" dirty="0" err="1">
                <a:hlinkClick r:id="rId20" tooltip="Східний Тимор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Східний</a:t>
            </a:r>
            <a:r>
              <a:rPr lang="ru-RU" sz="1200" dirty="0">
                <a:hlinkClick r:id="rId20" tooltip="Східний Тимор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Тимор</a:t>
            </a:r>
            <a:r>
              <a:rPr lang="ru-RU" sz="1200" dirty="0"/>
              <a:t> подав </a:t>
            </a:r>
            <a:r>
              <a:rPr lang="ru-RU" sz="1200" dirty="0" err="1"/>
              <a:t>заяву</a:t>
            </a:r>
            <a:r>
              <a:rPr lang="ru-RU" sz="1200" dirty="0"/>
              <a:t> про </a:t>
            </a:r>
            <a:r>
              <a:rPr lang="ru-RU" sz="1200" dirty="0" err="1"/>
              <a:t>бажання</a:t>
            </a:r>
            <a:r>
              <a:rPr lang="ru-RU" sz="1200" dirty="0"/>
              <a:t> набути такого ж статусу.</a:t>
            </a:r>
            <a:r>
              <a:rPr lang="uk-UA" sz="1200" dirty="0"/>
              <a:t> Заснована 1967 року.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568668972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94AD6C-05BC-47C9-8784-DE0FCF72F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</p:spPr>
        <p:txBody>
          <a:bodyPr>
            <a:normAutofit/>
          </a:bodyPr>
          <a:lstStyle/>
          <a:p>
            <a:pPr algn="ctr"/>
            <a:r>
              <a:rPr lang="uk-UA" dirty="0"/>
              <a:t>НАФТА</a:t>
            </a:r>
            <a:endParaRPr lang="ru-RU" dirty="0"/>
          </a:p>
        </p:txBody>
      </p:sp>
      <p:pic>
        <p:nvPicPr>
          <p:cNvPr id="11266" name="Picture 2">
            <a:extLst>
              <a:ext uri="{FF2B5EF4-FFF2-40B4-BE49-F238E27FC236}">
                <a16:creationId xmlns:a16="http://schemas.microsoft.com/office/drawing/2014/main" id="{49DD0F5F-37DB-4E4D-9AE4-42EF40B490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30270" y="2607830"/>
            <a:ext cx="2944302" cy="2417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70" name="Content Placeholder 11269">
            <a:extLst>
              <a:ext uri="{FF2B5EF4-FFF2-40B4-BE49-F238E27FC236}">
                <a16:creationId xmlns:a16="http://schemas.microsoft.com/office/drawing/2014/main" id="{16F473DF-7294-4E99-9DBF-087C862350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4849" y="2167151"/>
            <a:ext cx="6182324" cy="3299196"/>
          </a:xfrm>
        </p:spPr>
        <p:txBody>
          <a:bodyPr>
            <a:normAutofit fontScale="55000" lnSpcReduction="20000"/>
          </a:bodyPr>
          <a:lstStyle/>
          <a:p>
            <a:r>
              <a:rPr lang="ru-RU" b="1" dirty="0" err="1"/>
              <a:t>Північноамерика́нська</a:t>
            </a:r>
            <a:r>
              <a:rPr lang="ru-RU" b="1" dirty="0"/>
              <a:t> угода про </a:t>
            </a:r>
            <a:r>
              <a:rPr lang="ru-RU" b="1" dirty="0" err="1"/>
              <a:t>ві́льну</a:t>
            </a:r>
            <a:r>
              <a:rPr lang="ru-RU" b="1" dirty="0"/>
              <a:t> </a:t>
            </a:r>
            <a:r>
              <a:rPr lang="ru-RU" b="1" dirty="0" err="1"/>
              <a:t>торгі́влю</a:t>
            </a:r>
            <a:r>
              <a:rPr lang="ru-RU" dirty="0"/>
              <a:t> (</a:t>
            </a:r>
            <a:r>
              <a:rPr lang="ru-RU" i="1" dirty="0"/>
              <a:t>НАФТА</a:t>
            </a:r>
            <a:r>
              <a:rPr lang="ru-RU" dirty="0"/>
              <a:t>; </a:t>
            </a:r>
            <a:r>
              <a:rPr lang="ru-RU" dirty="0">
                <a:hlinkClick r:id="rId3" tooltip="Англійська мов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англ.</a:t>
            </a:r>
            <a:r>
              <a:rPr lang="ru-RU" dirty="0"/>
              <a:t> </a:t>
            </a:r>
            <a:r>
              <a:rPr lang="en-GB" i="1" dirty="0"/>
              <a:t>North American Free Trade Agreement</a:t>
            </a:r>
            <a:r>
              <a:rPr lang="en-GB" dirty="0"/>
              <a:t>, </a:t>
            </a:r>
            <a:r>
              <a:rPr lang="en-GB" i="1" dirty="0"/>
              <a:t>NAFTA</a:t>
            </a:r>
            <a:r>
              <a:rPr lang="en-GB" dirty="0"/>
              <a:t>) </a:t>
            </a:r>
            <a:r>
              <a:rPr lang="ru-RU" dirty="0"/>
              <a:t>є </a:t>
            </a:r>
            <a:r>
              <a:rPr lang="ru-RU" dirty="0" err="1"/>
              <a:t>угодою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Канадою</a:t>
            </a:r>
            <a:r>
              <a:rPr lang="ru-RU" dirty="0"/>
              <a:t>, </a:t>
            </a:r>
            <a:r>
              <a:rPr lang="ru-RU" dirty="0" err="1"/>
              <a:t>Мексикою</a:t>
            </a:r>
            <a:r>
              <a:rPr lang="ru-RU" dirty="0"/>
              <a:t> та США.</a:t>
            </a:r>
          </a:p>
          <a:p>
            <a:r>
              <a:rPr lang="ru-RU" dirty="0" err="1"/>
              <a:t>Згідно</a:t>
            </a:r>
            <a:r>
              <a:rPr lang="ru-RU" dirty="0"/>
              <a:t> з </a:t>
            </a:r>
            <a:r>
              <a:rPr lang="ru-RU" dirty="0" err="1"/>
              <a:t>цією</a:t>
            </a:r>
            <a:r>
              <a:rPr lang="ru-RU" dirty="0"/>
              <a:t> </a:t>
            </a:r>
            <a:r>
              <a:rPr lang="ru-RU" dirty="0" err="1"/>
              <a:t>угодою</a:t>
            </a:r>
            <a:r>
              <a:rPr lang="ru-RU" dirty="0"/>
              <a:t>,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січня</a:t>
            </a:r>
            <a:r>
              <a:rPr lang="ru-RU" dirty="0"/>
              <a:t> </a:t>
            </a:r>
            <a:r>
              <a:rPr lang="ru-RU" dirty="0">
                <a:hlinkClick r:id="rId4" tooltip="199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1994</a:t>
            </a:r>
            <a:r>
              <a:rPr lang="ru-RU" dirty="0"/>
              <a:t> 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розпочато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найбільшого</a:t>
            </a:r>
            <a:r>
              <a:rPr lang="ru-RU" dirty="0"/>
              <a:t> у </a:t>
            </a:r>
            <a:r>
              <a:rPr lang="ru-RU" dirty="0" err="1"/>
              <a:t>світі</a:t>
            </a:r>
            <a:r>
              <a:rPr lang="ru-RU" dirty="0"/>
              <a:t> ринку,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передбачалося</a:t>
            </a:r>
            <a:r>
              <a:rPr lang="ru-RU" dirty="0"/>
              <a:t> </a:t>
            </a:r>
            <a:r>
              <a:rPr lang="ru-RU" dirty="0" err="1"/>
              <a:t>завершити</a:t>
            </a:r>
            <a:r>
              <a:rPr lang="ru-RU" dirty="0"/>
              <a:t> у </a:t>
            </a:r>
            <a:r>
              <a:rPr lang="ru-RU" dirty="0">
                <a:hlinkClick r:id="rId5" tooltip="200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2009</a:t>
            </a:r>
            <a:r>
              <a:rPr lang="ru-RU" dirty="0"/>
              <a:t>.</a:t>
            </a:r>
          </a:p>
          <a:p>
            <a:r>
              <a:rPr lang="ru-RU" dirty="0"/>
              <a:t>НАФТА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найбільшою</a:t>
            </a:r>
            <a:r>
              <a:rPr lang="ru-RU" dirty="0"/>
              <a:t> в </a:t>
            </a:r>
            <a:r>
              <a:rPr lang="ru-RU" dirty="0" err="1"/>
              <a:t>світі</a:t>
            </a:r>
            <a:r>
              <a:rPr lang="ru-RU" dirty="0"/>
              <a:t> </a:t>
            </a:r>
            <a:r>
              <a:rPr lang="ru-RU" dirty="0" err="1"/>
              <a:t>регіональною</a:t>
            </a:r>
            <a:r>
              <a:rPr lang="ru-RU" dirty="0"/>
              <a:t> зоною </a:t>
            </a:r>
            <a:r>
              <a:rPr lang="ru-RU" dirty="0" err="1"/>
              <a:t>вільної</a:t>
            </a:r>
            <a:r>
              <a:rPr lang="ru-RU" dirty="0"/>
              <a:t> </a:t>
            </a:r>
            <a:r>
              <a:rPr lang="ru-RU" dirty="0" err="1"/>
              <a:t>торгівлі</a:t>
            </a:r>
            <a:r>
              <a:rPr lang="ru-RU" dirty="0"/>
              <a:t>, з </a:t>
            </a:r>
            <a:r>
              <a:rPr lang="ru-RU" dirty="0" err="1"/>
              <a:t>населенням</a:t>
            </a:r>
            <a:r>
              <a:rPr lang="ru-RU" dirty="0"/>
              <a:t> у 478 млн. </a:t>
            </a:r>
            <a:r>
              <a:rPr lang="ru-RU" dirty="0" err="1"/>
              <a:t>осіб</a:t>
            </a:r>
            <a:r>
              <a:rPr lang="ru-RU" dirty="0"/>
              <a:t> і </a:t>
            </a:r>
            <a:r>
              <a:rPr lang="ru-RU" dirty="0" err="1"/>
              <a:t>сукупним</a:t>
            </a:r>
            <a:r>
              <a:rPr lang="ru-RU" dirty="0"/>
              <a:t> ВВП в </a:t>
            </a:r>
            <a:r>
              <a:rPr lang="ru-RU" dirty="0" err="1"/>
              <a:t>розмірі</a:t>
            </a:r>
            <a:r>
              <a:rPr lang="ru-RU" dirty="0"/>
              <a:t> 20,7 трлн. дол. США (</a:t>
            </a:r>
            <a:r>
              <a:rPr lang="ru-RU" dirty="0" err="1"/>
              <a:t>близько</a:t>
            </a:r>
            <a:r>
              <a:rPr lang="ru-RU" dirty="0"/>
              <a:t> 30% </a:t>
            </a:r>
            <a:r>
              <a:rPr lang="ru-RU" dirty="0" err="1"/>
              <a:t>світового</a:t>
            </a:r>
            <a:r>
              <a:rPr lang="ru-RU" dirty="0"/>
              <a:t> ВВП).</a:t>
            </a:r>
          </a:p>
          <a:p>
            <a:r>
              <a:rPr lang="ru-RU" dirty="0"/>
              <a:t>30 листопада 2018 р. в м. </a:t>
            </a:r>
            <a:r>
              <a:rPr lang="ru-RU" dirty="0" err="1">
                <a:hlinkClick r:id="rId6" tooltip="Буенос-Айрес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Буенос</a:t>
            </a:r>
            <a:r>
              <a:rPr lang="ru-RU" dirty="0">
                <a:hlinkClick r:id="rId6" tooltip="Буенос-Айрес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-Айрес</a:t>
            </a:r>
            <a:r>
              <a:rPr lang="ru-RU" dirty="0"/>
              <a:t> (</a:t>
            </a:r>
            <a:r>
              <a:rPr lang="ru-RU" dirty="0">
                <a:hlinkClick r:id="rId7" tooltip="Аргентин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Аргентина</a:t>
            </a:r>
            <a:r>
              <a:rPr lang="ru-RU" dirty="0"/>
              <a:t>) </a:t>
            </a:r>
            <a:r>
              <a:rPr lang="ru-RU" dirty="0">
                <a:hlinkClick r:id="rId8" tooltip="СШ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США</a:t>
            </a:r>
            <a:r>
              <a:rPr lang="ru-RU" dirty="0"/>
              <a:t>, </a:t>
            </a:r>
            <a:r>
              <a:rPr lang="ru-RU" dirty="0">
                <a:hlinkClick r:id="rId9" tooltip="Мексик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Мексика</a:t>
            </a:r>
            <a:r>
              <a:rPr lang="ru-RU" dirty="0"/>
              <a:t> і </a:t>
            </a:r>
            <a:r>
              <a:rPr lang="ru-RU" dirty="0"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Канада</a:t>
            </a:r>
            <a:r>
              <a:rPr lang="ru-RU" dirty="0"/>
              <a:t> </a:t>
            </a:r>
            <a:r>
              <a:rPr lang="ru-RU" dirty="0" err="1"/>
              <a:t>підписали</a:t>
            </a:r>
            <a:r>
              <a:rPr lang="ru-RU" dirty="0"/>
              <a:t> </a:t>
            </a:r>
            <a:r>
              <a:rPr lang="ru-RU" dirty="0" err="1"/>
              <a:t>нову</a:t>
            </a:r>
            <a:r>
              <a:rPr lang="ru-RU" dirty="0"/>
              <a:t> </a:t>
            </a:r>
            <a:r>
              <a:rPr lang="ru-RU" dirty="0" err="1"/>
              <a:t>торговельну</a:t>
            </a:r>
            <a:r>
              <a:rPr lang="ru-RU" dirty="0"/>
              <a:t> угоду </a:t>
            </a:r>
            <a:r>
              <a:rPr lang="en-GB" dirty="0"/>
              <a:t>USMCA (</a:t>
            </a:r>
            <a:r>
              <a:rPr lang="ru-RU" dirty="0"/>
              <a:t>англ. </a:t>
            </a:r>
            <a:r>
              <a:rPr lang="en-GB" dirty="0">
                <a:hlinkClick r:id="rId11" tooltip="en:United States–Mexico–Canada Agreement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Agreement between the United States of America, the United Mexican States, and Canada</a:t>
            </a:r>
            <a:r>
              <a:rPr lang="en-GB" dirty="0"/>
              <a:t>), </a:t>
            </a:r>
            <a:r>
              <a:rPr lang="ru-RU" dirty="0"/>
              <a:t>яка </a:t>
            </a:r>
            <a:r>
              <a:rPr lang="ru-RU" dirty="0" err="1"/>
              <a:t>замінить</a:t>
            </a:r>
            <a:r>
              <a:rPr lang="ru-RU" dirty="0"/>
              <a:t> </a:t>
            </a:r>
            <a:r>
              <a:rPr lang="ru-RU" dirty="0" err="1"/>
              <a:t>Північноамериканську</a:t>
            </a:r>
            <a:r>
              <a:rPr lang="ru-RU" dirty="0"/>
              <a:t> угоду про </a:t>
            </a:r>
            <a:r>
              <a:rPr lang="ru-RU" dirty="0" err="1"/>
              <a:t>вільну</a:t>
            </a:r>
            <a:r>
              <a:rPr lang="ru-RU" dirty="0"/>
              <a:t> </a:t>
            </a:r>
            <a:r>
              <a:rPr lang="ru-RU" dirty="0" err="1"/>
              <a:t>торгівлю</a:t>
            </a:r>
            <a:r>
              <a:rPr lang="ru-RU" dirty="0"/>
              <a:t> (</a:t>
            </a:r>
            <a:r>
              <a:rPr lang="en-GB" dirty="0"/>
              <a:t>NAFTA). </a:t>
            </a:r>
            <a:r>
              <a:rPr lang="ru-RU" dirty="0"/>
              <a:t>Документ </a:t>
            </a:r>
            <a:r>
              <a:rPr lang="ru-RU" dirty="0" err="1"/>
              <a:t>підписали</a:t>
            </a:r>
            <a:r>
              <a:rPr lang="ru-RU" dirty="0"/>
              <a:t>: президент США </a:t>
            </a:r>
            <a:r>
              <a:rPr lang="ru-RU" dirty="0">
                <a:hlinkClick r:id="rId12" tooltip="Дональд Трамп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Дональд Трамп</a:t>
            </a:r>
            <a:r>
              <a:rPr lang="ru-RU" dirty="0"/>
              <a:t>, президент Мексики </a:t>
            </a:r>
            <a:r>
              <a:rPr lang="ru-RU" dirty="0" err="1">
                <a:hlinkClick r:id="rId13" tooltip="Енріке Пенья Ньєто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Енріке</a:t>
            </a:r>
            <a:r>
              <a:rPr lang="ru-RU" dirty="0">
                <a:hlinkClick r:id="rId13" tooltip="Енріке Пенья Ньєто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Пенья </a:t>
            </a:r>
            <a:r>
              <a:rPr lang="ru-RU" dirty="0" err="1">
                <a:hlinkClick r:id="rId13" tooltip="Енріке Пенья Ньєто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Ньєто</a:t>
            </a:r>
            <a:r>
              <a:rPr lang="ru-RU" dirty="0"/>
              <a:t> і </a:t>
            </a:r>
            <a:r>
              <a:rPr lang="ru-RU" dirty="0" err="1"/>
              <a:t>прем'єр-міністр</a:t>
            </a:r>
            <a:r>
              <a:rPr lang="ru-RU" dirty="0"/>
              <a:t> </a:t>
            </a:r>
            <a:r>
              <a:rPr lang="ru-RU" dirty="0" err="1"/>
              <a:t>Канади</a:t>
            </a:r>
            <a:r>
              <a:rPr lang="ru-RU" dirty="0"/>
              <a:t> </a:t>
            </a:r>
            <a:r>
              <a:rPr lang="ru-RU" dirty="0" err="1">
                <a:hlinkClick r:id="rId14" tooltip="Джастін Трюдо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Джастін</a:t>
            </a:r>
            <a:r>
              <a:rPr lang="ru-RU" dirty="0">
                <a:hlinkClick r:id="rId14" tooltip="Джастін Трюдо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dirty="0" err="1">
                <a:hlinkClick r:id="rId14" tooltip="Джастін Трюдо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Трюдо</a:t>
            </a:r>
            <a:r>
              <a:rPr lang="ru-RU" dirty="0"/>
              <a:t> перед початком </a:t>
            </a:r>
            <a:r>
              <a:rPr lang="ru-RU" dirty="0" err="1"/>
              <a:t>саміту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</a:t>
            </a:r>
            <a:r>
              <a:rPr lang="ru-RU" dirty="0" err="1"/>
              <a:t>Великої</a:t>
            </a:r>
            <a:r>
              <a:rPr lang="ru-RU" dirty="0"/>
              <a:t> </a:t>
            </a:r>
            <a:r>
              <a:rPr lang="ru-RU" dirty="0" err="1"/>
              <a:t>двадцятки</a:t>
            </a:r>
            <a:r>
              <a:rPr lang="ru-RU" dirty="0"/>
              <a:t> (</a:t>
            </a:r>
            <a:r>
              <a:rPr lang="en-GB" dirty="0">
                <a:hlinkClick r:id="rId15" tooltip="G2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G20</a:t>
            </a:r>
            <a:r>
              <a:rPr lang="en-GB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242459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9" name="Rectangle 138">
            <a:extLst>
              <a:ext uri="{FF2B5EF4-FFF2-40B4-BE49-F238E27FC236}">
                <a16:creationId xmlns:a16="http://schemas.microsoft.com/office/drawing/2014/main" id="{1D3BB6ED-C510-4E0E-B802-0FC4BBB7F0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F4E3B706-532B-4579-A643-9676715A1A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8DAB90-6973-4C69-8409-7E92D0387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8043" y="957221"/>
            <a:ext cx="5878597" cy="1049235"/>
          </a:xfrm>
        </p:spPr>
        <p:txBody>
          <a:bodyPr>
            <a:normAutofit/>
          </a:bodyPr>
          <a:lstStyle/>
          <a:p>
            <a:r>
              <a:rPr lang="uk-UA" dirty="0"/>
              <a:t>МЕРКОСУР</a:t>
            </a:r>
            <a:endParaRPr lang="ru-RU" dirty="0"/>
          </a:p>
        </p:txBody>
      </p:sp>
      <p:grpSp>
        <p:nvGrpSpPr>
          <p:cNvPr id="143" name="Group 142">
            <a:extLst>
              <a:ext uri="{FF2B5EF4-FFF2-40B4-BE49-F238E27FC236}">
                <a16:creationId xmlns:a16="http://schemas.microsoft.com/office/drawing/2014/main" id="{1430D1B0-4688-43D4-8859-EAD8D8211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32239" y="482171"/>
            <a:ext cx="4074533" cy="5149101"/>
            <a:chOff x="632239" y="482171"/>
            <a:chExt cx="4074533" cy="5149101"/>
          </a:xfrm>
        </p:grpSpPr>
        <p:sp>
          <p:nvSpPr>
            <p:cNvPr id="144" name="Rectangle 143">
              <a:extLst>
                <a:ext uri="{FF2B5EF4-FFF2-40B4-BE49-F238E27FC236}">
                  <a16:creationId xmlns:a16="http://schemas.microsoft.com/office/drawing/2014/main" id="{652109DE-8EC4-4A84-99B9-7D0200585A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239" y="482171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144">
              <a:extLst>
                <a:ext uri="{FF2B5EF4-FFF2-40B4-BE49-F238E27FC236}">
                  <a16:creationId xmlns:a16="http://schemas.microsoft.com/office/drawing/2014/main" id="{260E2A4E-D58B-4D3B-A63B-A7B84C3CB5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45298" y="812507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47" name="Picture 146">
            <a:extLst>
              <a:ext uri="{FF2B5EF4-FFF2-40B4-BE49-F238E27FC236}">
                <a16:creationId xmlns:a16="http://schemas.microsoft.com/office/drawing/2014/main" id="{E0C393A9-60D5-435E-83D7-5742AAD444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5187048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92" name="Picture 4">
            <a:extLst>
              <a:ext uri="{FF2B5EF4-FFF2-40B4-BE49-F238E27FC236}">
                <a16:creationId xmlns:a16="http://schemas.microsoft.com/office/drawing/2014/main" id="{9CEF62A6-4C97-48F0-A1F6-8B8D5363E2D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28" r="1264" b="2"/>
          <a:stretch/>
        </p:blipFill>
        <p:spPr bwMode="auto">
          <a:xfrm>
            <a:off x="1271896" y="1116345"/>
            <a:ext cx="2786751" cy="2227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9" name="Rectangle 148">
            <a:extLst>
              <a:ext uri="{FF2B5EF4-FFF2-40B4-BE49-F238E27FC236}">
                <a16:creationId xmlns:a16="http://schemas.microsoft.com/office/drawing/2014/main" id="{D04BC510-6D3A-41C1-AD12-EDF019970A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71896" y="3511852"/>
            <a:ext cx="870229" cy="147066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290" name="Picture 2" descr="Меркосур – подушка безопасности для инвестиций в Уругвай |  InternationalWealth.info">
            <a:extLst>
              <a:ext uri="{FF2B5EF4-FFF2-40B4-BE49-F238E27FC236}">
                <a16:creationId xmlns:a16="http://schemas.microsoft.com/office/drawing/2014/main" id="{28DDE8E8-4DA0-4187-86DF-73EE38540CE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73" r="30529" b="4"/>
          <a:stretch/>
        </p:blipFill>
        <p:spPr bwMode="auto">
          <a:xfrm>
            <a:off x="2309757" y="3511852"/>
            <a:ext cx="1760569" cy="1470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296" name="Content Placeholder 12295">
            <a:extLst>
              <a:ext uri="{FF2B5EF4-FFF2-40B4-BE49-F238E27FC236}">
                <a16:creationId xmlns:a16="http://schemas.microsoft.com/office/drawing/2014/main" id="{6C1F18D4-5064-415E-850F-C68DE9B31F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8043" y="2164765"/>
            <a:ext cx="5878597" cy="3301580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 </a:t>
            </a:r>
            <a:r>
              <a:rPr lang="ru-RU" dirty="0" err="1"/>
              <a:t>економічний</a:t>
            </a:r>
            <a:r>
              <a:rPr lang="ru-RU" dirty="0"/>
              <a:t> союз </a:t>
            </a:r>
            <a:r>
              <a:rPr lang="ru-RU" dirty="0">
                <a:hlinkClick r:id="rId5" tooltip="Держав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держав</a:t>
            </a:r>
            <a:r>
              <a:rPr lang="ru-RU" dirty="0"/>
              <a:t> у </a:t>
            </a:r>
            <a:r>
              <a:rPr lang="ru-RU" dirty="0" err="1">
                <a:hlinkClick r:id="rId6" tooltip="Південна Америк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Південній</a:t>
            </a:r>
            <a:r>
              <a:rPr lang="ru-RU" dirty="0">
                <a:hlinkClick r:id="rId6" tooltip="Південна Америк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dirty="0" err="1">
                <a:hlinkClick r:id="rId6" tooltip="Південна Америк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Америці</a:t>
            </a:r>
            <a:r>
              <a:rPr lang="ru-RU" dirty="0"/>
              <a:t>, за темпами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переважає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подібні</a:t>
            </a:r>
            <a:r>
              <a:rPr lang="ru-RU" dirty="0"/>
              <a:t> </a:t>
            </a:r>
            <a:r>
              <a:rPr lang="ru-RU" dirty="0" err="1"/>
              <a:t>об'єднання</a:t>
            </a:r>
            <a:r>
              <a:rPr lang="ru-RU" dirty="0"/>
              <a:t>. До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входять</a:t>
            </a:r>
            <a:r>
              <a:rPr lang="ru-RU" dirty="0"/>
              <a:t> </a:t>
            </a:r>
            <a:r>
              <a:rPr lang="ru-RU" dirty="0">
                <a:hlinkClick r:id="rId7" tooltip="Аргентин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Аргентина</a:t>
            </a:r>
            <a:r>
              <a:rPr lang="ru-RU" dirty="0"/>
              <a:t>, </a:t>
            </a:r>
            <a:r>
              <a:rPr lang="ru-RU" dirty="0" err="1">
                <a:hlinkClick r:id="rId8" tooltip="Бразил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Бразилія</a:t>
            </a:r>
            <a:r>
              <a:rPr lang="ru-RU" dirty="0"/>
              <a:t>, </a:t>
            </a:r>
            <a:r>
              <a:rPr lang="ru-RU" dirty="0">
                <a:hlinkClick r:id="rId9" tooltip="Парагвай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Парагвай</a:t>
            </a:r>
            <a:r>
              <a:rPr lang="ru-RU" dirty="0"/>
              <a:t>, </a:t>
            </a:r>
            <a:r>
              <a:rPr lang="ru-RU" dirty="0">
                <a:hlinkClick r:id="rId10" tooltip="Уругвай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Уругвай</a:t>
            </a:r>
            <a:r>
              <a:rPr lang="ru-RU" dirty="0"/>
              <a:t> та </a:t>
            </a:r>
            <a:r>
              <a:rPr lang="ru-RU" dirty="0" err="1">
                <a:hlinkClick r:id="rId11" tooltip="Венесуел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Венесуела</a:t>
            </a:r>
            <a:r>
              <a:rPr lang="ru-RU" dirty="0"/>
              <a:t>, як </a:t>
            </a:r>
            <a:r>
              <a:rPr lang="ru-RU" dirty="0" err="1"/>
              <a:t>асоційовані</a:t>
            </a:r>
            <a:r>
              <a:rPr lang="ru-RU" dirty="0"/>
              <a:t> члени — </a:t>
            </a:r>
            <a:r>
              <a:rPr lang="ru-RU" dirty="0" err="1">
                <a:hlinkClick r:id="rId12" tooltip="Чилі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Чилі</a:t>
            </a:r>
            <a:r>
              <a:rPr lang="ru-RU" dirty="0"/>
              <a:t>, </a:t>
            </a:r>
            <a:r>
              <a:rPr lang="ru-RU" dirty="0" err="1">
                <a:hlinkClick r:id="rId13" tooltip="Болів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Болівія</a:t>
            </a:r>
            <a:r>
              <a:rPr lang="ru-RU" dirty="0"/>
              <a:t>, </a:t>
            </a:r>
            <a:r>
              <a:rPr lang="ru-RU" dirty="0">
                <a:hlinkClick r:id="rId14" tooltip="Перу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Перу</a:t>
            </a:r>
            <a:r>
              <a:rPr lang="ru-RU" dirty="0"/>
              <a:t>, </a:t>
            </a:r>
            <a:r>
              <a:rPr lang="ru-RU" dirty="0" err="1">
                <a:hlinkClick r:id="rId15" tooltip="Колумб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Колумбія</a:t>
            </a:r>
            <a:r>
              <a:rPr lang="ru-RU" dirty="0"/>
              <a:t> та </a:t>
            </a:r>
            <a:r>
              <a:rPr lang="ru-RU" dirty="0" err="1">
                <a:hlinkClick r:id="rId16" tooltip="Еквадор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Еквадор</a:t>
            </a:r>
            <a:r>
              <a:rPr lang="ru-RU" dirty="0"/>
              <a:t>.</a:t>
            </a:r>
          </a:p>
          <a:p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об'єднання</a:t>
            </a:r>
            <a:r>
              <a:rPr lang="ru-RU" dirty="0"/>
              <a:t> </a:t>
            </a:r>
            <a:r>
              <a:rPr lang="ru-RU" dirty="0" err="1"/>
              <a:t>охоплює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12 </a:t>
            </a:r>
            <a:r>
              <a:rPr lang="ru-RU" dirty="0" err="1"/>
              <a:t>мільйонів</a:t>
            </a:r>
            <a:r>
              <a:rPr lang="ru-RU" dirty="0"/>
              <a:t> </a:t>
            </a:r>
            <a:r>
              <a:rPr lang="ru-RU" dirty="0" err="1"/>
              <a:t>квадратних</a:t>
            </a:r>
            <a:r>
              <a:rPr lang="ru-RU" dirty="0"/>
              <a:t> </a:t>
            </a:r>
            <a:r>
              <a:rPr lang="ru-RU" dirty="0" err="1"/>
              <a:t>кілометрів</a:t>
            </a:r>
            <a:r>
              <a:rPr lang="ru-RU" dirty="0"/>
              <a:t> з </a:t>
            </a:r>
            <a:r>
              <a:rPr lang="ru-RU" dirty="0" err="1"/>
              <a:t>населенням</a:t>
            </a:r>
            <a:r>
              <a:rPr lang="ru-RU" dirty="0"/>
              <a:t> 270 </a:t>
            </a:r>
            <a:r>
              <a:rPr lang="ru-RU" dirty="0" err="1"/>
              <a:t>мільйонів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і </a:t>
            </a:r>
            <a:r>
              <a:rPr lang="ru-RU" dirty="0" err="1"/>
              <a:t>загальним</a:t>
            </a:r>
            <a:r>
              <a:rPr lang="ru-RU" dirty="0"/>
              <a:t> </a:t>
            </a:r>
            <a:r>
              <a:rPr lang="ru-RU" dirty="0" err="1">
                <a:hlinkClick r:id="rId17" tooltip="ВВП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валовим</a:t>
            </a:r>
            <a:r>
              <a:rPr lang="ru-RU" dirty="0">
                <a:hlinkClick r:id="rId17" tooltip="ВВП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dirty="0" err="1">
                <a:hlinkClick r:id="rId17" tooltip="ВВП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внутрішнім</a:t>
            </a:r>
            <a:r>
              <a:rPr lang="ru-RU" dirty="0">
                <a:hlinkClick r:id="rId17" tooltip="ВВП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продуктом</a:t>
            </a:r>
            <a:r>
              <a:rPr lang="ru-RU" dirty="0"/>
              <a:t> </a:t>
            </a:r>
            <a:r>
              <a:rPr lang="ru-RU" dirty="0" err="1"/>
              <a:t>понад</a:t>
            </a:r>
            <a:r>
              <a:rPr lang="ru-RU" dirty="0"/>
              <a:t> 3 </a:t>
            </a:r>
            <a:r>
              <a:rPr lang="ru-RU" dirty="0" err="1"/>
              <a:t>трильйона</a:t>
            </a:r>
            <a:r>
              <a:rPr lang="ru-RU" dirty="0"/>
              <a:t> </a:t>
            </a:r>
            <a:r>
              <a:rPr lang="ru-RU" dirty="0" err="1"/>
              <a:t>доларів</a:t>
            </a:r>
            <a:r>
              <a:rPr lang="ru-RU" dirty="0"/>
              <a:t> США.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майже</a:t>
            </a:r>
            <a:r>
              <a:rPr lang="ru-RU" dirty="0"/>
              <a:t> 60 %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Латинської</a:t>
            </a:r>
            <a:r>
              <a:rPr lang="ru-RU" dirty="0"/>
              <a:t> Америки, 46 %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мешканців</a:t>
            </a:r>
            <a:r>
              <a:rPr lang="ru-RU" dirty="0"/>
              <a:t> та </a:t>
            </a:r>
            <a:r>
              <a:rPr lang="ru-RU" dirty="0" err="1"/>
              <a:t>близько</a:t>
            </a:r>
            <a:r>
              <a:rPr lang="ru-RU" dirty="0"/>
              <a:t> 50 % ВВП. </a:t>
            </a:r>
            <a:r>
              <a:rPr lang="ru-RU" dirty="0" err="1"/>
              <a:t>Наразі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п'ята</a:t>
            </a:r>
            <a:r>
              <a:rPr lang="ru-RU" dirty="0"/>
              <a:t> за </a:t>
            </a:r>
            <a:r>
              <a:rPr lang="ru-RU" dirty="0" err="1"/>
              <a:t>потужністю</a:t>
            </a:r>
            <a:r>
              <a:rPr lang="ru-RU" dirty="0"/>
              <a:t> </a:t>
            </a:r>
            <a:r>
              <a:rPr lang="ru-RU" dirty="0" err="1"/>
              <a:t>економіка</a:t>
            </a:r>
            <a:r>
              <a:rPr lang="ru-RU" dirty="0"/>
              <a:t> у </a:t>
            </a:r>
            <a:r>
              <a:rPr lang="ru-RU" dirty="0" err="1"/>
              <a:t>світі</a:t>
            </a:r>
            <a:r>
              <a:rPr lang="ru-RU" dirty="0"/>
              <a:t>. </a:t>
            </a:r>
            <a:r>
              <a:rPr lang="ru-RU" dirty="0" err="1"/>
              <a:t>Проте</a:t>
            </a:r>
            <a:r>
              <a:rPr lang="ru-RU" dirty="0"/>
              <a:t> </a:t>
            </a:r>
            <a:r>
              <a:rPr lang="ru-RU" dirty="0" err="1"/>
              <a:t>економічну</a:t>
            </a:r>
            <a:r>
              <a:rPr lang="ru-RU" dirty="0"/>
              <a:t> </a:t>
            </a:r>
            <a:r>
              <a:rPr lang="ru-RU" dirty="0" err="1"/>
              <a:t>стабільність</a:t>
            </a:r>
            <a:r>
              <a:rPr lang="ru-RU" dirty="0"/>
              <a:t> </a:t>
            </a:r>
            <a:r>
              <a:rPr lang="ru-RU" dirty="0" err="1"/>
              <a:t>Меркосуру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послаблено 2001 року </a:t>
            </a:r>
            <a:r>
              <a:rPr lang="ru-RU" dirty="0" err="1"/>
              <a:t>падінням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 </a:t>
            </a:r>
            <a:r>
              <a:rPr lang="ru-RU" dirty="0" err="1"/>
              <a:t>Аргентини</a:t>
            </a:r>
            <a:r>
              <a:rPr lang="ru-RU" dirty="0"/>
              <a:t>.</a:t>
            </a:r>
          </a:p>
          <a:p>
            <a:r>
              <a:rPr lang="ru-RU" dirty="0"/>
              <a:t>За </a:t>
            </a:r>
            <a:r>
              <a:rPr lang="ru-RU" dirty="0" err="1"/>
              <a:t>розмірами</a:t>
            </a:r>
            <a:r>
              <a:rPr lang="ru-RU" dirty="0"/>
              <a:t> та </a:t>
            </a:r>
            <a:r>
              <a:rPr lang="ru-RU" dirty="0" err="1"/>
              <a:t>економічним</a:t>
            </a:r>
            <a:r>
              <a:rPr lang="ru-RU" dirty="0"/>
              <a:t> </a:t>
            </a:r>
            <a:r>
              <a:rPr lang="ru-RU" dirty="0" err="1"/>
              <a:t>потенціалом</a:t>
            </a:r>
            <a:r>
              <a:rPr lang="ru-RU" dirty="0"/>
              <a:t> МЕРКОСУР є другим </a:t>
            </a:r>
            <a:r>
              <a:rPr lang="ru-RU" dirty="0" err="1"/>
              <a:t>митним</a:t>
            </a:r>
            <a:r>
              <a:rPr lang="ru-RU" dirty="0"/>
              <a:t> союзом </a:t>
            </a:r>
            <a:r>
              <a:rPr lang="ru-RU" dirty="0" err="1"/>
              <a:t>після</a:t>
            </a:r>
            <a:r>
              <a:rPr lang="ru-RU" dirty="0"/>
              <a:t> ЄС і </a:t>
            </a:r>
            <a:r>
              <a:rPr lang="ru-RU" dirty="0" err="1"/>
              <a:t>третьою</a:t>
            </a:r>
            <a:r>
              <a:rPr lang="ru-RU" dirty="0"/>
              <a:t> зоною </a:t>
            </a:r>
            <a:r>
              <a:rPr lang="ru-RU" dirty="0" err="1"/>
              <a:t>вільної</a:t>
            </a:r>
            <a:r>
              <a:rPr lang="ru-RU" dirty="0"/>
              <a:t> </a:t>
            </a:r>
            <a:r>
              <a:rPr lang="ru-RU" dirty="0" err="1"/>
              <a:t>торгівлі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 </a:t>
            </a:r>
            <a:r>
              <a:rPr lang="ru-RU" dirty="0">
                <a:hlinkClick r:id="rId18" tooltip="ЄС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ЄС</a:t>
            </a:r>
            <a:r>
              <a:rPr lang="ru-RU" dirty="0"/>
              <a:t> і </a:t>
            </a:r>
            <a:r>
              <a:rPr lang="ru-RU" dirty="0">
                <a:hlinkClick r:id="rId19" tooltip="НАФТ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НАФТА</a:t>
            </a:r>
            <a:r>
              <a:rPr lang="ru-RU" dirty="0"/>
              <a:t>.</a:t>
            </a:r>
          </a:p>
          <a:p>
            <a:endParaRPr lang="en-US" dirty="0"/>
          </a:p>
        </p:txBody>
      </p:sp>
      <p:pic>
        <p:nvPicPr>
          <p:cNvPr id="151" name="Picture 150">
            <a:extLst>
              <a:ext uri="{FF2B5EF4-FFF2-40B4-BE49-F238E27FC236}">
                <a16:creationId xmlns:a16="http://schemas.microsoft.com/office/drawing/2014/main" id="{D134BFB2-C39C-4B12-9ECE-413F434024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CEC64E06-4183-4A6D-B928-3A8CBD2557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552808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5AF471-9075-4FAE-A461-45CAF13C9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</p:spPr>
        <p:txBody>
          <a:bodyPr>
            <a:normAutofit/>
          </a:bodyPr>
          <a:lstStyle/>
          <a:p>
            <a:pPr algn="ctr"/>
            <a:r>
              <a:rPr lang="uk-UA" dirty="0"/>
              <a:t>ГУАМ</a:t>
            </a:r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5C57C2F-CC1A-4FFF-AC9C-E2D596F208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1532586"/>
            <a:ext cx="5140945" cy="3933761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ru-RU" sz="1400" b="1" dirty="0" err="1"/>
              <a:t>Організація</a:t>
            </a:r>
            <a:r>
              <a:rPr lang="ru-RU" sz="1400" b="1" dirty="0"/>
              <a:t> за </a:t>
            </a:r>
            <a:r>
              <a:rPr lang="ru-RU" sz="1400" b="1" dirty="0" err="1"/>
              <a:t>демократію</a:t>
            </a:r>
            <a:r>
              <a:rPr lang="ru-RU" sz="1400" b="1" dirty="0"/>
              <a:t> та </a:t>
            </a:r>
            <a:r>
              <a:rPr lang="ru-RU" sz="1400" b="1" dirty="0" err="1"/>
              <a:t>економічний</a:t>
            </a:r>
            <a:r>
              <a:rPr lang="ru-RU" sz="1400" b="1" dirty="0"/>
              <a:t> </a:t>
            </a:r>
            <a:r>
              <a:rPr lang="ru-RU" sz="1400" b="1" dirty="0" err="1"/>
              <a:t>розвиток</a:t>
            </a:r>
            <a:r>
              <a:rPr lang="ru-RU" sz="1400" b="1" dirty="0"/>
              <a:t> ГУАМ</a:t>
            </a:r>
            <a:r>
              <a:rPr lang="ru-RU" sz="1400" dirty="0"/>
              <a:t> — </a:t>
            </a:r>
            <a:r>
              <a:rPr lang="ru-RU" sz="1400" dirty="0" err="1"/>
              <a:t>регіональне</a:t>
            </a:r>
            <a:r>
              <a:rPr lang="ru-RU" sz="1400" dirty="0"/>
              <a:t> </a:t>
            </a:r>
            <a:r>
              <a:rPr lang="ru-RU" sz="1400" dirty="0" err="1"/>
              <a:t>об'єднання</a:t>
            </a:r>
            <a:r>
              <a:rPr lang="ru-RU" sz="1400" dirty="0"/>
              <a:t> </a:t>
            </a:r>
            <a:r>
              <a:rPr lang="ru-RU" sz="1400" dirty="0" err="1"/>
              <a:t>чотирьох</a:t>
            </a:r>
            <a:r>
              <a:rPr lang="ru-RU" sz="1400" dirty="0"/>
              <a:t> держав: </a:t>
            </a:r>
            <a:r>
              <a:rPr lang="ru-RU" sz="1400" b="1" dirty="0" err="1">
                <a:hlinkClick r:id="rId2" tooltip="Груз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Г</a:t>
            </a:r>
            <a:r>
              <a:rPr lang="ru-RU" sz="1400" dirty="0" err="1">
                <a:hlinkClick r:id="rId2" tooltip="Груз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рузії</a:t>
            </a:r>
            <a:r>
              <a:rPr lang="ru-RU" sz="1400" dirty="0"/>
              <a:t>, </a:t>
            </a:r>
            <a:r>
              <a:rPr lang="ru-RU" sz="1400" b="1" dirty="0" err="1">
                <a:hlinkClick r:id="rId3" tooltip="Україн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У</a:t>
            </a:r>
            <a:r>
              <a:rPr lang="ru-RU" sz="1400" dirty="0" err="1">
                <a:hlinkClick r:id="rId3" tooltip="Україн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країни</a:t>
            </a:r>
            <a:r>
              <a:rPr lang="ru-RU" sz="1400" dirty="0"/>
              <a:t>, </a:t>
            </a:r>
            <a:r>
              <a:rPr lang="ru-RU" sz="1400" b="1" dirty="0" err="1">
                <a:hlinkClick r:id="rId4" tooltip="Азербайджа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А</a:t>
            </a:r>
            <a:r>
              <a:rPr lang="ru-RU" sz="1400" dirty="0" err="1">
                <a:hlinkClick r:id="rId4" tooltip="Азербайджа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зербайджанської</a:t>
            </a:r>
            <a:r>
              <a:rPr lang="ru-RU" sz="1400" dirty="0">
                <a:hlinkClick r:id="rId4" tooltip="Азербайджа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sz="1400" dirty="0" err="1">
                <a:hlinkClick r:id="rId4" tooltip="Азербайджа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Республіки</a:t>
            </a:r>
            <a:r>
              <a:rPr lang="ru-RU" sz="1400" dirty="0"/>
              <a:t> та </a:t>
            </a:r>
            <a:r>
              <a:rPr lang="ru-RU" sz="1400" dirty="0" err="1">
                <a:hlinkClick r:id="rId5" tooltip="Молдов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Республіки</a:t>
            </a:r>
            <a:r>
              <a:rPr lang="ru-RU" sz="1400" dirty="0">
                <a:hlinkClick r:id="rId5" tooltip="Молдов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 </a:t>
            </a:r>
            <a:r>
              <a:rPr lang="ru-RU" sz="1400" b="1" dirty="0">
                <a:hlinkClick r:id="rId5" tooltip="Молдов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М</a:t>
            </a:r>
            <a:r>
              <a:rPr lang="ru-RU" sz="1400" dirty="0">
                <a:hlinkClick r:id="rId5" tooltip="Молдов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олдова</a:t>
            </a:r>
            <a:r>
              <a:rPr lang="ru-RU" sz="1400" dirty="0"/>
              <a:t>. В </a:t>
            </a:r>
            <a:r>
              <a:rPr lang="ru-RU" sz="1400" dirty="0" err="1"/>
              <a:t>основі</a:t>
            </a:r>
            <a:r>
              <a:rPr lang="ru-RU" sz="1400" dirty="0"/>
              <a:t> </a:t>
            </a:r>
            <a:r>
              <a:rPr lang="ru-RU" sz="1400" dirty="0" err="1"/>
              <a:t>утворення</a:t>
            </a:r>
            <a:r>
              <a:rPr lang="ru-RU" sz="1400" dirty="0"/>
              <a:t> </a:t>
            </a:r>
            <a:r>
              <a:rPr lang="ru-RU" sz="1400" dirty="0" err="1"/>
              <a:t>цієї</a:t>
            </a:r>
            <a:r>
              <a:rPr lang="ru-RU" sz="1400" dirty="0"/>
              <a:t> </a:t>
            </a:r>
            <a:r>
              <a:rPr lang="ru-RU" sz="1400" dirty="0" err="1"/>
              <a:t>форми</a:t>
            </a:r>
            <a:r>
              <a:rPr lang="ru-RU" sz="1400" dirty="0"/>
              <a:t> </a:t>
            </a:r>
            <a:r>
              <a:rPr lang="ru-RU" sz="1400" dirty="0" err="1"/>
              <a:t>співпраці</a:t>
            </a:r>
            <a:r>
              <a:rPr lang="ru-RU" sz="1400" dirty="0"/>
              <a:t> </a:t>
            </a:r>
            <a:r>
              <a:rPr lang="ru-RU" sz="1400" dirty="0" err="1"/>
              <a:t>лежить</a:t>
            </a:r>
            <a:r>
              <a:rPr lang="ru-RU" sz="1400" dirty="0"/>
              <a:t> </a:t>
            </a:r>
            <a:r>
              <a:rPr lang="ru-RU" sz="1400" dirty="0" err="1"/>
              <a:t>єдність</a:t>
            </a:r>
            <a:r>
              <a:rPr lang="ru-RU" sz="1400" dirty="0"/>
              <a:t> </a:t>
            </a:r>
            <a:r>
              <a:rPr lang="ru-RU" sz="1400" dirty="0" err="1"/>
              <a:t>позицій</a:t>
            </a:r>
            <a:r>
              <a:rPr lang="ru-RU" sz="1400" dirty="0"/>
              <a:t> </a:t>
            </a:r>
            <a:r>
              <a:rPr lang="ru-RU" sz="1400" dirty="0" err="1"/>
              <a:t>країн</a:t>
            </a:r>
            <a:r>
              <a:rPr lang="ru-RU" sz="1400" dirty="0"/>
              <a:t> </a:t>
            </a:r>
            <a:r>
              <a:rPr lang="ru-RU" sz="1400" dirty="0" err="1"/>
              <a:t>із</a:t>
            </a:r>
            <a:r>
              <a:rPr lang="ru-RU" sz="1400" dirty="0"/>
              <a:t> </a:t>
            </a:r>
            <a:r>
              <a:rPr lang="ru-RU" sz="1400" dirty="0" err="1"/>
              <a:t>подібними</a:t>
            </a:r>
            <a:r>
              <a:rPr lang="ru-RU" sz="1400" dirty="0"/>
              <a:t> </a:t>
            </a:r>
            <a:r>
              <a:rPr lang="ru-RU" sz="1400" dirty="0" err="1"/>
              <a:t>політичними</a:t>
            </a:r>
            <a:r>
              <a:rPr lang="ru-RU" sz="1400" dirty="0"/>
              <a:t> й </a:t>
            </a:r>
            <a:r>
              <a:rPr lang="ru-RU" sz="1400" dirty="0" err="1"/>
              <a:t>економічними</a:t>
            </a:r>
            <a:r>
              <a:rPr lang="ru-RU" sz="1400" dirty="0"/>
              <a:t> </a:t>
            </a:r>
            <a:r>
              <a:rPr lang="ru-RU" sz="1400" dirty="0" err="1"/>
              <a:t>зовнішніми</a:t>
            </a:r>
            <a:r>
              <a:rPr lang="ru-RU" sz="1400" dirty="0"/>
              <a:t> </a:t>
            </a:r>
            <a:r>
              <a:rPr lang="ru-RU" sz="1400" dirty="0" err="1"/>
              <a:t>орієнтаціями</a:t>
            </a:r>
            <a:r>
              <a:rPr lang="ru-RU" sz="1400" dirty="0"/>
              <a:t>. </a:t>
            </a:r>
            <a:r>
              <a:rPr lang="ru-RU" sz="1400" dirty="0" err="1"/>
              <a:t>Організація</a:t>
            </a:r>
            <a:r>
              <a:rPr lang="ru-RU" sz="1400" dirty="0"/>
              <a:t> створена в </a:t>
            </a:r>
            <a:r>
              <a:rPr lang="ru-RU" sz="1400" dirty="0">
                <a:hlinkClick r:id="rId6" tooltip="199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1997</a:t>
            </a:r>
            <a:r>
              <a:rPr lang="ru-RU" sz="1400" dirty="0"/>
              <a:t> для </a:t>
            </a:r>
            <a:r>
              <a:rPr lang="ru-RU" sz="1400" dirty="0" err="1"/>
              <a:t>протистояння</a:t>
            </a:r>
            <a:r>
              <a:rPr lang="ru-RU" sz="1400" dirty="0"/>
              <a:t> </a:t>
            </a:r>
            <a:r>
              <a:rPr lang="ru-RU" sz="1400" dirty="0" err="1"/>
              <a:t>впливу</a:t>
            </a:r>
            <a:r>
              <a:rPr lang="ru-RU" sz="1400" dirty="0"/>
              <a:t> </a:t>
            </a:r>
            <a:r>
              <a:rPr lang="ru-RU" sz="1400" dirty="0" err="1"/>
              <a:t>Росії</a:t>
            </a:r>
            <a:r>
              <a:rPr lang="ru-RU" sz="1400" dirty="0"/>
              <a:t> в </a:t>
            </a:r>
            <a:r>
              <a:rPr lang="ru-RU" sz="1400" dirty="0" err="1"/>
              <a:t>регіоні</a:t>
            </a:r>
            <a:r>
              <a:rPr lang="ru-RU" sz="1400" dirty="0"/>
              <a:t> й </a:t>
            </a:r>
            <a:r>
              <a:rPr lang="ru-RU" sz="1400" dirty="0" err="1"/>
              <a:t>отримала</a:t>
            </a:r>
            <a:r>
              <a:rPr lang="ru-RU" sz="1400" dirty="0"/>
              <a:t> </a:t>
            </a:r>
            <a:r>
              <a:rPr lang="ru-RU" sz="1400" dirty="0" err="1"/>
              <a:t>підтримку</a:t>
            </a:r>
            <a:r>
              <a:rPr lang="ru-RU" sz="1400" dirty="0"/>
              <a:t> </a:t>
            </a:r>
            <a:r>
              <a:rPr lang="ru-RU" sz="1400" dirty="0">
                <a:hlinkClick r:id="rId7" tooltip="Сполучені Штати Америк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США</a:t>
            </a:r>
            <a:r>
              <a:rPr lang="ru-RU" sz="1400" dirty="0"/>
              <a:t>.</a:t>
            </a:r>
          </a:p>
          <a:p>
            <a:pPr>
              <a:lnSpc>
                <a:spcPct val="110000"/>
              </a:lnSpc>
            </a:pPr>
            <a:r>
              <a:rPr lang="ru-RU" sz="1400" dirty="0"/>
              <a:t>У </a:t>
            </a:r>
            <a:r>
              <a:rPr lang="ru-RU" sz="1400" dirty="0">
                <a:hlinkClick r:id="rId8" tooltip="199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1999</a:t>
            </a:r>
            <a:r>
              <a:rPr lang="ru-RU" sz="1400" dirty="0"/>
              <a:t> </a:t>
            </a:r>
            <a:r>
              <a:rPr lang="ru-RU" sz="1400" dirty="0" err="1"/>
              <a:t>організація</a:t>
            </a:r>
            <a:r>
              <a:rPr lang="ru-RU" sz="1400" dirty="0"/>
              <a:t> </a:t>
            </a:r>
            <a:r>
              <a:rPr lang="ru-RU" sz="1400" dirty="0" err="1"/>
              <a:t>була</a:t>
            </a:r>
            <a:r>
              <a:rPr lang="ru-RU" sz="1400" dirty="0"/>
              <a:t> </a:t>
            </a:r>
            <a:r>
              <a:rPr lang="ru-RU" sz="1400" dirty="0" err="1"/>
              <a:t>перейменована</a:t>
            </a:r>
            <a:r>
              <a:rPr lang="ru-RU" sz="1400" dirty="0"/>
              <a:t> у </a:t>
            </a:r>
            <a:r>
              <a:rPr lang="ru-RU" sz="1400" b="1" dirty="0"/>
              <a:t>ГУУАМ</a:t>
            </a:r>
            <a:r>
              <a:rPr lang="ru-RU" sz="1400" dirty="0"/>
              <a:t> </a:t>
            </a:r>
            <a:r>
              <a:rPr lang="ru-RU" sz="1400" dirty="0" err="1"/>
              <a:t>завдяки</a:t>
            </a:r>
            <a:r>
              <a:rPr lang="ru-RU" sz="1400" dirty="0"/>
              <a:t> </a:t>
            </a:r>
            <a:r>
              <a:rPr lang="ru-RU" sz="1400" dirty="0" err="1"/>
              <a:t>вступу</a:t>
            </a:r>
            <a:r>
              <a:rPr lang="ru-RU" sz="1400" dirty="0"/>
              <a:t> </a:t>
            </a:r>
            <a:r>
              <a:rPr lang="ru-RU" sz="1400" dirty="0" err="1"/>
              <a:t>Республіки</a:t>
            </a:r>
            <a:r>
              <a:rPr lang="ru-RU" sz="1400" dirty="0"/>
              <a:t> </a:t>
            </a:r>
            <a:r>
              <a:rPr lang="ru-RU" sz="1400" dirty="0">
                <a:hlinkClick r:id="rId9" tooltip="Узбекиста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Узбекистан</a:t>
            </a:r>
            <a:r>
              <a:rPr lang="ru-RU" sz="1400" dirty="0"/>
              <a:t> до </a:t>
            </a:r>
            <a:r>
              <a:rPr lang="ru-RU" sz="1400" dirty="0" err="1"/>
              <a:t>неї</a:t>
            </a:r>
            <a:r>
              <a:rPr lang="ru-RU" sz="1400" dirty="0"/>
              <a:t>, яка, </a:t>
            </a:r>
            <a:r>
              <a:rPr lang="ru-RU" sz="1400" dirty="0" err="1"/>
              <a:t>однак</a:t>
            </a:r>
            <a:r>
              <a:rPr lang="ru-RU" sz="1400" dirty="0"/>
              <a:t>, </a:t>
            </a:r>
            <a:r>
              <a:rPr lang="ru-RU" sz="1400" dirty="0" err="1"/>
              <a:t>вийшла</a:t>
            </a:r>
            <a:r>
              <a:rPr lang="ru-RU" sz="1400" dirty="0"/>
              <a:t> з </a:t>
            </a:r>
            <a:r>
              <a:rPr lang="ru-RU" sz="1400" dirty="0" err="1"/>
              <a:t>організації</a:t>
            </a:r>
            <a:r>
              <a:rPr lang="ru-RU" sz="1400" dirty="0"/>
              <a:t> </a:t>
            </a:r>
            <a:r>
              <a:rPr lang="ru-RU" sz="1400" dirty="0">
                <a:hlinkClick r:id="rId10" tooltip="5 травн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5 </a:t>
            </a:r>
            <a:r>
              <a:rPr lang="ru-RU" sz="1400" dirty="0" err="1">
                <a:hlinkClick r:id="rId10" tooltip="5 травн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травня</a:t>
            </a:r>
            <a:r>
              <a:rPr lang="ru-RU" sz="1400" dirty="0"/>
              <a:t> </a:t>
            </a:r>
            <a:r>
              <a:rPr lang="ru-RU" sz="1400" dirty="0">
                <a:hlinkClick r:id="rId11" tooltip="200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2005</a:t>
            </a:r>
            <a:r>
              <a:rPr lang="ru-RU" sz="1400" dirty="0"/>
              <a:t>, </a:t>
            </a:r>
            <a:r>
              <a:rPr lang="ru-RU" sz="1400" dirty="0" err="1"/>
              <a:t>викликавши</a:t>
            </a:r>
            <a:r>
              <a:rPr lang="ru-RU" sz="1400" dirty="0"/>
              <a:t> </a:t>
            </a:r>
            <a:r>
              <a:rPr lang="ru-RU" sz="1400" dirty="0" err="1"/>
              <a:t>повернення</a:t>
            </a:r>
            <a:r>
              <a:rPr lang="ru-RU" sz="1400" dirty="0"/>
              <a:t> </a:t>
            </a:r>
            <a:r>
              <a:rPr lang="ru-RU" sz="1400" dirty="0" err="1"/>
              <a:t>початкової</a:t>
            </a:r>
            <a:r>
              <a:rPr lang="ru-RU" sz="1400" dirty="0"/>
              <a:t> </a:t>
            </a:r>
            <a:r>
              <a:rPr lang="ru-RU" sz="1400" dirty="0" err="1"/>
              <a:t>назви</a:t>
            </a:r>
            <a:r>
              <a:rPr lang="ru-RU" sz="1400" dirty="0"/>
              <a:t>. Штаб-квартира </a:t>
            </a:r>
            <a:r>
              <a:rPr lang="ru-RU" sz="1400" dirty="0" err="1"/>
              <a:t>розташована</a:t>
            </a:r>
            <a:r>
              <a:rPr lang="ru-RU" sz="1400" dirty="0"/>
              <a:t> у </a:t>
            </a:r>
            <a:r>
              <a:rPr lang="ru-RU" sz="1400" dirty="0" err="1">
                <a:hlinkClick r:id="rId12" tooltip="Київ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Києві</a:t>
            </a:r>
            <a:r>
              <a:rPr lang="ru-RU" sz="1400" dirty="0"/>
              <a:t> на </a:t>
            </a:r>
            <a:r>
              <a:rPr lang="ru-RU" sz="1400" dirty="0" err="1">
                <a:hlinkClick r:id="rId13" tooltip="Майдан Незалежності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Майдані</a:t>
            </a:r>
            <a:r>
              <a:rPr lang="ru-RU" sz="1400" dirty="0">
                <a:hlinkClick r:id="rId13" tooltip="Майдан Незалежності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sz="1400" dirty="0" err="1">
                <a:hlinkClick r:id="rId13" tooltip="Майдан Незалежності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Незалежності</a:t>
            </a:r>
            <a:r>
              <a:rPr lang="ru-RU" sz="1400" dirty="0"/>
              <a:t>.</a:t>
            </a:r>
          </a:p>
          <a:p>
            <a:pPr>
              <a:lnSpc>
                <a:spcPct val="110000"/>
              </a:lnSpc>
            </a:pPr>
            <a:endParaRPr lang="ru-RU" sz="1400" dirty="0"/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36F9595A-92AB-4148-88C0-BD67E74867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756673" y="2166642"/>
            <a:ext cx="3980500" cy="3306033"/>
            <a:chOff x="6756673" y="2166642"/>
            <a:chExt cx="3980500" cy="3306033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09D2CB0C-1600-485F-82EF-263DB83A1A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756673" y="2166642"/>
              <a:ext cx="3980500" cy="3306033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BC23681E-0E72-46AB-8224-6FEBA1621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908" y="2314897"/>
              <a:ext cx="3656537" cy="2997249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5" name="Rectangle 74">
            <a:extLst>
              <a:ext uri="{FF2B5EF4-FFF2-40B4-BE49-F238E27FC236}">
                <a16:creationId xmlns:a16="http://schemas.microsoft.com/office/drawing/2014/main" id="{5FAFA836-B9E7-47FF-9664-25C437A589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80634" y="2479489"/>
            <a:ext cx="3329085" cy="2664001"/>
          </a:xfrm>
          <a:prstGeom prst="rect">
            <a:avLst/>
          </a:prstGeom>
          <a:solidFill>
            <a:srgbClr val="FFFFFE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314" name="Picture 2" descr="Изображение выглядит как текст&#10;&#10;Автоматически созданное описание">
            <a:extLst>
              <a:ext uri="{FF2B5EF4-FFF2-40B4-BE49-F238E27FC236}">
                <a16:creationId xmlns:a16="http://schemas.microsoft.com/office/drawing/2014/main" id="{2F5355EC-60C1-4AEC-9E55-BA9EF55372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27797" y="3249325"/>
            <a:ext cx="3023917" cy="1141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6898657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C014BF94-4DFC-4A65-99BF-76277891E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B255C7B1-10DA-4D61-B560-5E1F081B34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9A2947-5BA8-4EA2-8F8B-449D0349F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1028" y="948706"/>
            <a:ext cx="4507707" cy="1049235"/>
          </a:xfrm>
        </p:spPr>
        <p:txBody>
          <a:bodyPr>
            <a:normAutofit/>
          </a:bodyPr>
          <a:lstStyle/>
          <a:p>
            <a:r>
              <a:rPr lang="uk-UA" dirty="0"/>
              <a:t>Євразійський економічний союз</a:t>
            </a:r>
            <a:endParaRPr lang="ru-RU"/>
          </a:p>
        </p:txBody>
      </p:sp>
      <p:pic>
        <p:nvPicPr>
          <p:cNvPr id="75" name="Picture 74">
            <a:extLst>
              <a:ext uri="{FF2B5EF4-FFF2-40B4-BE49-F238E27FC236}">
                <a16:creationId xmlns:a16="http://schemas.microsoft.com/office/drawing/2014/main" id="{88C29B8B-A62C-43CE-92FF-12EAA1D01B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60419" b="36564"/>
          <a:stretch/>
        </p:blipFill>
        <p:spPr>
          <a:xfrm>
            <a:off x="1125460" y="643464"/>
            <a:ext cx="4526280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03B6F19F-895F-424E-A984-1DDE32C21F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1030" y="2167151"/>
            <a:ext cx="4503066" cy="3299194"/>
          </a:xfrm>
        </p:spPr>
        <p:txBody>
          <a:bodyPr>
            <a:normAutofit/>
          </a:bodyPr>
          <a:lstStyle/>
          <a:p>
            <a:r>
              <a:rPr lang="ru-RU" dirty="0" err="1"/>
              <a:t>економічний</a:t>
            </a:r>
            <a:r>
              <a:rPr lang="ru-RU" dirty="0"/>
              <a:t> союз, </a:t>
            </a:r>
            <a:r>
              <a:rPr lang="ru-RU" dirty="0" err="1"/>
              <a:t>створений</a:t>
            </a:r>
            <a:r>
              <a:rPr lang="ru-RU" dirty="0"/>
              <a:t> 29 </a:t>
            </a:r>
            <a:r>
              <a:rPr lang="ru-RU" dirty="0" err="1"/>
              <a:t>травня</a:t>
            </a:r>
            <a:r>
              <a:rPr lang="ru-RU" dirty="0"/>
              <a:t> 2014 року. З 1 </a:t>
            </a:r>
            <a:r>
              <a:rPr lang="ru-RU" dirty="0" err="1"/>
              <a:t>січня</a:t>
            </a:r>
            <a:r>
              <a:rPr lang="ru-RU" dirty="0"/>
              <a:t> 2015 року </a:t>
            </a:r>
            <a:r>
              <a:rPr lang="ru-RU" dirty="0" err="1"/>
              <a:t>договір</a:t>
            </a:r>
            <a:r>
              <a:rPr lang="ru-RU" dirty="0"/>
              <a:t> набрав </a:t>
            </a:r>
            <a:r>
              <a:rPr lang="ru-RU" dirty="0" err="1"/>
              <a:t>чинності</a:t>
            </a:r>
            <a:r>
              <a:rPr lang="ru-RU" dirty="0"/>
              <a:t>; до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увійшли</a:t>
            </a:r>
            <a:r>
              <a:rPr lang="ru-RU" dirty="0"/>
              <a:t> </a:t>
            </a:r>
            <a:r>
              <a:rPr lang="ru-RU" dirty="0" err="1">
                <a:hlinkClick r:id="rId3" tooltip="Білорусь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Білорусь</a:t>
            </a:r>
            <a:r>
              <a:rPr lang="ru-RU" dirty="0"/>
              <a:t>, </a:t>
            </a:r>
            <a:r>
              <a:rPr lang="ru-RU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Казахстан</a:t>
            </a:r>
            <a:r>
              <a:rPr lang="ru-RU" dirty="0"/>
              <a:t> і </a:t>
            </a:r>
            <a:r>
              <a:rPr lang="ru-RU" dirty="0" err="1">
                <a:hlinkClick r:id="rId5" tooltip="Рос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Росія</a:t>
            </a:r>
            <a:r>
              <a:rPr lang="ru-RU" dirty="0"/>
              <a:t>, 2 </a:t>
            </a:r>
            <a:r>
              <a:rPr lang="ru-RU" dirty="0" err="1"/>
              <a:t>січня</a:t>
            </a:r>
            <a:r>
              <a:rPr lang="ru-RU" dirty="0"/>
              <a:t> — </a:t>
            </a:r>
            <a:r>
              <a:rPr lang="ru-RU" dirty="0" err="1">
                <a:hlinkClick r:id="rId6" tooltip="Вірмен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Вірменія</a:t>
            </a:r>
            <a:r>
              <a:rPr lang="ru-RU" dirty="0"/>
              <a:t>, а 14 </a:t>
            </a:r>
            <a:r>
              <a:rPr lang="ru-RU" dirty="0" err="1"/>
              <a:t>травня</a:t>
            </a:r>
            <a:r>
              <a:rPr lang="ru-RU" dirty="0"/>
              <a:t> до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приєднався</a:t>
            </a:r>
            <a:r>
              <a:rPr lang="ru-RU" dirty="0"/>
              <a:t> </a:t>
            </a:r>
            <a:r>
              <a:rPr lang="ru-RU" dirty="0">
                <a:hlinkClick r:id="rId7" tooltip="Киргизста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Киргизстан</a:t>
            </a:r>
            <a:r>
              <a:rPr lang="ru-RU" dirty="0"/>
              <a:t>.</a:t>
            </a:r>
          </a:p>
        </p:txBody>
      </p:sp>
      <p:pic>
        <p:nvPicPr>
          <p:cNvPr id="14338" name="Picture 2">
            <a:extLst>
              <a:ext uri="{FF2B5EF4-FFF2-40B4-BE49-F238E27FC236}">
                <a16:creationId xmlns:a16="http://schemas.microsoft.com/office/drawing/2014/main" id="{365DE99F-E51E-49FF-B6D8-E1462351D3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4411" y="1540355"/>
            <a:ext cx="4960442" cy="3191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" name="Picture 76">
            <a:extLst>
              <a:ext uri="{FF2B5EF4-FFF2-40B4-BE49-F238E27FC236}">
                <a16:creationId xmlns:a16="http://schemas.microsoft.com/office/drawing/2014/main" id="{F873EA42-E9E9-4806-A9F6-1718BE38B7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A99D5523-0BC8-4D5A-871C-69C0725E73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13291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BCDB574-EA16-4BA9-A23A-10039D2C99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874643"/>
            <a:ext cx="9603275" cy="4591702"/>
          </a:xfrm>
        </p:spPr>
        <p:txBody>
          <a:bodyPr>
            <a:normAutofit/>
          </a:bodyPr>
          <a:lstStyle/>
          <a:p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незалежних</a:t>
            </a:r>
            <a:r>
              <a:rPr lang="ru-RU" dirty="0"/>
              <a:t> держав</a:t>
            </a:r>
            <a:r>
              <a:rPr lang="uk-UA" dirty="0"/>
              <a:t>,</a:t>
            </a:r>
            <a:r>
              <a:rPr lang="ru-RU" dirty="0"/>
              <a:t> на </a:t>
            </a:r>
            <a:r>
              <a:rPr lang="ru-RU" dirty="0" err="1"/>
              <a:t>нашій</a:t>
            </a:r>
            <a:r>
              <a:rPr lang="ru-RU" dirty="0"/>
              <a:t> </a:t>
            </a:r>
            <a:r>
              <a:rPr lang="ru-RU" dirty="0" err="1"/>
              <a:t>планеті</a:t>
            </a:r>
            <a:r>
              <a:rPr lang="ru-RU" dirty="0"/>
              <a:t> все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існують</a:t>
            </a:r>
            <a:r>
              <a:rPr lang="ru-RU" dirty="0"/>
              <a:t> </a:t>
            </a:r>
            <a:r>
              <a:rPr lang="ru-RU" dirty="0" err="1"/>
              <a:t>залежні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й </a:t>
            </a:r>
            <a:r>
              <a:rPr lang="ru-RU" dirty="0" err="1"/>
              <a:t>країни</a:t>
            </a:r>
            <a:r>
              <a:rPr lang="ru-RU" dirty="0"/>
              <a:t>. </a:t>
            </a:r>
            <a:r>
              <a:rPr lang="ru-RU" dirty="0" err="1"/>
              <a:t>Останні</a:t>
            </a:r>
            <a:r>
              <a:rPr lang="ru-RU" dirty="0"/>
              <a:t> </a:t>
            </a:r>
            <a:r>
              <a:rPr lang="ru-RU" dirty="0" err="1"/>
              <a:t>перебувають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політичним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військовим</a:t>
            </a:r>
            <a:r>
              <a:rPr lang="ru-RU" dirty="0"/>
              <a:t> контролем </a:t>
            </a:r>
            <a:r>
              <a:rPr lang="ru-RU" dirty="0" err="1"/>
              <a:t>незалежних</a:t>
            </a:r>
            <a:r>
              <a:rPr lang="ru-RU" dirty="0"/>
              <a:t> держав.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залежних</a:t>
            </a:r>
            <a:r>
              <a:rPr lang="ru-RU" dirty="0"/>
              <a:t> </a:t>
            </a:r>
            <a:r>
              <a:rPr lang="ru-RU" dirty="0" err="1"/>
              <a:t>територій</a:t>
            </a:r>
            <a:r>
              <a:rPr lang="ru-RU" dirty="0"/>
              <a:t> і </a:t>
            </a:r>
            <a:r>
              <a:rPr lang="ru-RU" dirty="0" err="1"/>
              <a:t>країн</a:t>
            </a:r>
            <a:r>
              <a:rPr lang="ru-RU" dirty="0"/>
              <a:t> </a:t>
            </a:r>
            <a:r>
              <a:rPr lang="ru-RU" dirty="0" err="1"/>
              <a:t>виділяються</a:t>
            </a:r>
            <a:r>
              <a:rPr lang="ru-RU" dirty="0"/>
              <a:t> </a:t>
            </a:r>
            <a:r>
              <a:rPr lang="ru-RU" dirty="0" err="1"/>
              <a:t>колонії</a:t>
            </a:r>
            <a:r>
              <a:rPr lang="ru-RU" dirty="0"/>
              <a:t>, </a:t>
            </a:r>
            <a:r>
              <a:rPr lang="ru-RU" dirty="0" err="1"/>
              <a:t>протекторати</a:t>
            </a:r>
            <a:r>
              <a:rPr lang="ru-RU" dirty="0"/>
              <a:t> й </a:t>
            </a:r>
            <a:r>
              <a:rPr lang="ru-RU" dirty="0" err="1"/>
              <a:t>підопічні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. </a:t>
            </a:r>
            <a:r>
              <a:rPr lang="ru-RU" b="1" i="1" dirty="0" err="1"/>
              <a:t>Колонії</a:t>
            </a:r>
            <a:r>
              <a:rPr lang="ru-RU" b="1" i="1" dirty="0"/>
              <a:t> </a:t>
            </a:r>
            <a:r>
              <a:rPr lang="ru-RU" dirty="0" err="1"/>
              <a:t>управляються</a:t>
            </a:r>
            <a:r>
              <a:rPr lang="ru-RU" dirty="0"/>
              <a:t> державою-</a:t>
            </a:r>
            <a:r>
              <a:rPr lang="ru-RU" dirty="0" err="1"/>
              <a:t>метрополією</a:t>
            </a:r>
            <a:r>
              <a:rPr lang="ru-RU" dirty="0"/>
              <a:t> </a:t>
            </a:r>
            <a:r>
              <a:rPr lang="ru-RU" dirty="0" err="1"/>
              <a:t>беззастережно</a:t>
            </a:r>
            <a:r>
              <a:rPr lang="ru-RU" dirty="0"/>
              <a:t>. </a:t>
            </a:r>
            <a:r>
              <a:rPr lang="ru-RU" b="1" i="1" dirty="0" err="1"/>
              <a:t>Протекторати</a:t>
            </a:r>
            <a:r>
              <a:rPr lang="ru-RU" b="1" i="1" dirty="0"/>
              <a:t> </a:t>
            </a:r>
            <a:r>
              <a:rPr lang="ru-RU" dirty="0" err="1"/>
              <a:t>володіють</a:t>
            </a:r>
            <a:r>
              <a:rPr lang="ru-RU" dirty="0"/>
              <a:t> </a:t>
            </a:r>
            <a:r>
              <a:rPr lang="ru-RU" dirty="0" err="1"/>
              <a:t>більшими</a:t>
            </a:r>
            <a:r>
              <a:rPr lang="ru-RU" dirty="0"/>
              <a:t> правами. </a:t>
            </a:r>
            <a:r>
              <a:rPr lang="ru-RU" dirty="0" err="1"/>
              <a:t>Внутрішня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політика</a:t>
            </a:r>
            <a:r>
              <a:rPr lang="ru-RU" dirty="0"/>
              <a:t> є суверенною. </a:t>
            </a:r>
            <a:r>
              <a:rPr lang="ru-RU" dirty="0" err="1"/>
              <a:t>Протекторати</a:t>
            </a:r>
            <a:r>
              <a:rPr lang="ru-RU" dirty="0"/>
              <a:t> </a:t>
            </a:r>
            <a:r>
              <a:rPr lang="ru-RU" dirty="0" err="1"/>
              <a:t>надають</a:t>
            </a:r>
            <a:r>
              <a:rPr lang="ru-RU" dirty="0"/>
              <a:t> </a:t>
            </a:r>
            <a:r>
              <a:rPr lang="ru-RU" dirty="0" err="1"/>
              <a:t>якійсь</a:t>
            </a:r>
            <a:r>
              <a:rPr lang="ru-RU" dirty="0"/>
              <a:t> </a:t>
            </a:r>
            <a:r>
              <a:rPr lang="ru-RU" dirty="0" err="1"/>
              <a:t>незалежній</a:t>
            </a:r>
            <a:r>
              <a:rPr lang="ru-RU" dirty="0"/>
              <a:t> </a:t>
            </a:r>
            <a:r>
              <a:rPr lang="ru-RU" dirty="0" err="1"/>
              <a:t>державі</a:t>
            </a:r>
            <a:r>
              <a:rPr lang="ru-RU" dirty="0"/>
              <a:t> права на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зовнішньополітичної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 </a:t>
            </a:r>
            <a:r>
              <a:rPr lang="ru-RU" b="1" i="1" dirty="0" err="1"/>
              <a:t>Підопічні</a:t>
            </a:r>
            <a:r>
              <a:rPr lang="ru-RU" b="1" i="1" dirty="0"/>
              <a:t> </a:t>
            </a:r>
            <a:r>
              <a:rPr lang="ru-RU" b="1" i="1" dirty="0" err="1"/>
              <a:t>території</a:t>
            </a:r>
            <a:r>
              <a:rPr lang="ru-RU" b="1" i="1" dirty="0"/>
              <a:t> </a:t>
            </a:r>
            <a:r>
              <a:rPr lang="ru-RU" dirty="0" err="1"/>
              <a:t>тимчасово</a:t>
            </a:r>
            <a:r>
              <a:rPr lang="ru-RU" dirty="0"/>
              <a:t> </a:t>
            </a:r>
            <a:r>
              <a:rPr lang="ru-RU" dirty="0" err="1"/>
              <a:t>передаються</a:t>
            </a:r>
            <a:r>
              <a:rPr lang="ru-RU" dirty="0"/>
              <a:t> за </a:t>
            </a:r>
            <a:r>
              <a:rPr lang="ru-RU" dirty="0" err="1"/>
              <a:t>рішенням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Об'єднаних</a:t>
            </a:r>
            <a:r>
              <a:rPr lang="ru-RU" dirty="0"/>
              <a:t> </a:t>
            </a:r>
            <a:r>
              <a:rPr lang="ru-RU" dirty="0" err="1"/>
              <a:t>Націй</a:t>
            </a:r>
            <a:r>
              <a:rPr lang="ru-RU" dirty="0"/>
              <a:t> (ООН) </a:t>
            </a:r>
            <a:r>
              <a:rPr lang="ru-RU" dirty="0" err="1"/>
              <a:t>певній</a:t>
            </a:r>
            <a:r>
              <a:rPr lang="ru-RU" dirty="0"/>
              <a:t> </a:t>
            </a:r>
            <a:r>
              <a:rPr lang="ru-RU" dirty="0" err="1"/>
              <a:t>країні</a:t>
            </a:r>
            <a:r>
              <a:rPr lang="ru-RU" dirty="0"/>
              <a:t> з метою </a:t>
            </a:r>
            <a:r>
              <a:rPr lang="ru-RU" dirty="0" err="1"/>
              <a:t>здійснення</a:t>
            </a:r>
            <a:r>
              <a:rPr lang="ru-RU" dirty="0"/>
              <a:t> нею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внутрішньою</a:t>
            </a:r>
            <a:r>
              <a:rPr lang="ru-RU" dirty="0"/>
              <a:t> і </a:t>
            </a:r>
            <a:r>
              <a:rPr lang="ru-RU" dirty="0" err="1"/>
              <a:t>зовнішньою</a:t>
            </a:r>
            <a:r>
              <a:rPr lang="ru-RU" dirty="0"/>
              <a:t> </a:t>
            </a:r>
            <a:r>
              <a:rPr lang="ru-RU" dirty="0" err="1"/>
              <a:t>політикою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територій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1336007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5C6F18-0E19-48E3-9AB5-3DE8C078E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</p:spPr>
        <p:txBody>
          <a:bodyPr>
            <a:normAutofit/>
          </a:bodyPr>
          <a:lstStyle/>
          <a:p>
            <a:r>
              <a:rPr lang="uk-UA" dirty="0"/>
              <a:t>СНД</a:t>
            </a:r>
            <a:endParaRPr lang="ru-RU"/>
          </a:p>
        </p:txBody>
      </p:sp>
      <p:sp>
        <p:nvSpPr>
          <p:cNvPr id="18438" name="Content Placeholder 18437">
            <a:extLst>
              <a:ext uri="{FF2B5EF4-FFF2-40B4-BE49-F238E27FC236}">
                <a16:creationId xmlns:a16="http://schemas.microsoft.com/office/drawing/2014/main" id="{8674B481-349D-419F-B46C-EDBBF99C87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69" y="1468192"/>
            <a:ext cx="6196900" cy="3998155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err="1"/>
              <a:t>Співдру́жність</a:t>
            </a:r>
            <a:r>
              <a:rPr lang="ru-RU" b="1" dirty="0"/>
              <a:t> </a:t>
            </a:r>
            <a:r>
              <a:rPr lang="ru-RU" b="1" dirty="0" err="1"/>
              <a:t>Незале́жних</a:t>
            </a:r>
            <a:r>
              <a:rPr lang="ru-RU" b="1" dirty="0"/>
              <a:t> </a:t>
            </a:r>
            <a:r>
              <a:rPr lang="ru-RU" b="1" dirty="0" err="1"/>
              <a:t>Держа́в</a:t>
            </a:r>
            <a:r>
              <a:rPr lang="ru-RU" dirty="0"/>
              <a:t>, </a:t>
            </a:r>
            <a:r>
              <a:rPr lang="ru-RU" b="1" dirty="0"/>
              <a:t>СНД</a:t>
            </a:r>
            <a:r>
              <a:rPr lang="ru-RU" dirty="0"/>
              <a:t>  — </a:t>
            </a:r>
            <a:r>
              <a:rPr lang="ru-RU" dirty="0" err="1"/>
              <a:t>регіональна</a:t>
            </a:r>
            <a:r>
              <a:rPr lang="ru-RU" dirty="0"/>
              <a:t> </a:t>
            </a:r>
            <a:r>
              <a:rPr lang="ru-RU" dirty="0" err="1">
                <a:hlinkClick r:id="rId2" tooltip="Міжнародні організації"/>
              </a:rPr>
              <a:t>міжнародна</a:t>
            </a:r>
            <a:r>
              <a:rPr lang="ru-RU" dirty="0">
                <a:hlinkClick r:id="rId2" tooltip="Міжнародні організації"/>
              </a:rPr>
              <a:t> </a:t>
            </a:r>
            <a:r>
              <a:rPr lang="ru-RU" dirty="0" err="1">
                <a:hlinkClick r:id="rId2" tooltip="Міжнародні організації"/>
              </a:rPr>
              <a:t>організація</a:t>
            </a:r>
            <a:r>
              <a:rPr lang="ru-RU" dirty="0"/>
              <a:t>, до </a:t>
            </a:r>
            <a:r>
              <a:rPr lang="ru-RU" dirty="0" err="1"/>
              <a:t>якої</a:t>
            </a:r>
            <a:r>
              <a:rPr lang="ru-RU" dirty="0"/>
              <a:t> входить низка </a:t>
            </a:r>
            <a:r>
              <a:rPr lang="ru-RU" u="sng" dirty="0" err="1">
                <a:hlinkClick r:id="rId3"/>
              </a:rPr>
              <a:t>пострадянських</a:t>
            </a:r>
            <a:r>
              <a:rPr lang="ru-RU" u="sng" dirty="0">
                <a:hlinkClick r:id="rId3"/>
              </a:rPr>
              <a:t> </a:t>
            </a:r>
            <a:r>
              <a:rPr lang="ru-RU" u="sng" dirty="0" err="1">
                <a:hlinkClick r:id="rId3"/>
              </a:rPr>
              <a:t>країн</a:t>
            </a:r>
            <a:r>
              <a:rPr lang="ru-RU" dirty="0"/>
              <a:t>. </a:t>
            </a:r>
            <a:r>
              <a:rPr lang="ru-RU" dirty="0" err="1"/>
              <a:t>Україна</a:t>
            </a:r>
            <a:r>
              <a:rPr lang="ru-RU" dirty="0"/>
              <a:t>, не </a:t>
            </a:r>
            <a:r>
              <a:rPr lang="ru-RU" dirty="0" err="1"/>
              <a:t>підписавши</a:t>
            </a:r>
            <a:r>
              <a:rPr lang="ru-RU" dirty="0"/>
              <a:t> Статут СНД </a:t>
            </a:r>
            <a:r>
              <a:rPr lang="ru-RU" dirty="0" err="1"/>
              <a:t>від</a:t>
            </a:r>
            <a:r>
              <a:rPr lang="ru-RU" dirty="0"/>
              <a:t> 22 </a:t>
            </a:r>
            <a:r>
              <a:rPr lang="ru-RU" dirty="0" err="1"/>
              <a:t>січня</a:t>
            </a:r>
            <a:r>
              <a:rPr lang="ru-RU" dirty="0"/>
              <a:t> 1993 року, </a:t>
            </a:r>
            <a:r>
              <a:rPr lang="ru-RU" dirty="0" err="1"/>
              <a:t>тобто</a:t>
            </a:r>
            <a:r>
              <a:rPr lang="ru-RU" dirty="0"/>
              <a:t> де-юре не </a:t>
            </a:r>
            <a:r>
              <a:rPr lang="ru-RU" dirty="0" err="1"/>
              <a:t>була</a:t>
            </a:r>
            <a:r>
              <a:rPr lang="ru-RU" dirty="0"/>
              <a:t> державою-членом </a:t>
            </a:r>
            <a:r>
              <a:rPr lang="ru-RU" dirty="0" err="1"/>
              <a:t>чи</a:t>
            </a:r>
            <a:r>
              <a:rPr lang="ru-RU" dirty="0"/>
              <a:t>, </a:t>
            </a:r>
            <a:r>
              <a:rPr lang="ru-RU" dirty="0" err="1"/>
              <a:t>навіть</a:t>
            </a:r>
            <a:r>
              <a:rPr lang="ru-RU" dirty="0"/>
              <a:t>, державою-</a:t>
            </a:r>
            <a:r>
              <a:rPr lang="ru-RU" dirty="0" err="1"/>
              <a:t>учасницею</a:t>
            </a:r>
            <a:r>
              <a:rPr lang="ru-RU" dirty="0"/>
              <a:t> </a:t>
            </a:r>
            <a:r>
              <a:rPr lang="ru-RU" dirty="0" err="1"/>
              <a:t>співдружності</a:t>
            </a:r>
            <a:r>
              <a:rPr lang="ru-RU" dirty="0"/>
              <a:t>, а </a:t>
            </a:r>
            <a:r>
              <a:rPr lang="ru-RU" dirty="0" err="1"/>
              <a:t>лише</a:t>
            </a:r>
            <a:r>
              <a:rPr lang="ru-RU" dirty="0"/>
              <a:t> державою-</a:t>
            </a:r>
            <a:r>
              <a:rPr lang="ru-RU" dirty="0" err="1"/>
              <a:t>засновницею</a:t>
            </a:r>
            <a:r>
              <a:rPr lang="ru-RU" dirty="0"/>
              <a:t>. Угоду про </a:t>
            </a:r>
            <a:r>
              <a:rPr lang="ru-RU" dirty="0" err="1"/>
              <a:t>асоційоване</a:t>
            </a:r>
            <a:r>
              <a:rPr lang="ru-RU" dirty="0"/>
              <a:t> членство у </a:t>
            </a:r>
            <a:r>
              <a:rPr lang="ru-RU" dirty="0" err="1"/>
              <a:t>відповідності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Статутом СНД </a:t>
            </a:r>
            <a:r>
              <a:rPr lang="ru-RU" dirty="0" err="1"/>
              <a:t>Україна</a:t>
            </a:r>
            <a:r>
              <a:rPr lang="ru-RU" dirty="0"/>
              <a:t> не </a:t>
            </a:r>
            <a:r>
              <a:rPr lang="ru-RU" dirty="0" err="1"/>
              <a:t>підписувала</a:t>
            </a:r>
            <a:r>
              <a:rPr lang="ru-RU" dirty="0"/>
              <a:t>. </a:t>
            </a:r>
            <a:r>
              <a:rPr lang="ru-RU" dirty="0" err="1"/>
              <a:t>Починаючи</a:t>
            </a:r>
            <a:r>
              <a:rPr lang="ru-RU" dirty="0"/>
              <a:t> з </a:t>
            </a:r>
            <a:r>
              <a:rPr lang="ru-RU" dirty="0" err="1"/>
              <a:t>квітня</a:t>
            </a:r>
            <a:r>
              <a:rPr lang="ru-RU" dirty="0"/>
              <a:t> 2014 року, </a:t>
            </a:r>
            <a:r>
              <a:rPr lang="ru-RU" dirty="0" err="1"/>
              <a:t>співробітництво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в рамках СНД </a:t>
            </a:r>
            <a:r>
              <a:rPr lang="ru-RU" dirty="0" err="1"/>
              <a:t>зведено</a:t>
            </a:r>
            <a:r>
              <a:rPr lang="ru-RU" dirty="0"/>
              <a:t> до </a:t>
            </a:r>
            <a:r>
              <a:rPr lang="ru-RU" dirty="0" err="1"/>
              <a:t>мінімуму</a:t>
            </a:r>
            <a:r>
              <a:rPr lang="ru-RU" dirty="0"/>
              <a:t>. </a:t>
            </a:r>
            <a:r>
              <a:rPr lang="ru-RU" dirty="0" err="1"/>
              <a:t>Україна</a:t>
            </a:r>
            <a:r>
              <a:rPr lang="ru-RU" dirty="0"/>
              <a:t> </a:t>
            </a:r>
            <a:r>
              <a:rPr lang="ru-RU" dirty="0" err="1"/>
              <a:t>вийшла</a:t>
            </a:r>
            <a:r>
              <a:rPr lang="ru-RU" dirty="0"/>
              <a:t> з низки </a:t>
            </a:r>
            <a:r>
              <a:rPr lang="ru-RU" dirty="0" err="1"/>
              <a:t>багатосторонніх</a:t>
            </a:r>
            <a:r>
              <a:rPr lang="ru-RU" dirty="0"/>
              <a:t> </a:t>
            </a:r>
            <a:r>
              <a:rPr lang="ru-RU" dirty="0" err="1"/>
              <a:t>угод</a:t>
            </a:r>
            <a:r>
              <a:rPr lang="ru-RU" dirty="0"/>
              <a:t> в рамках СНД та </a:t>
            </a:r>
            <a:r>
              <a:rPr lang="ru-RU" dirty="0" err="1"/>
              <a:t>припинила</a:t>
            </a:r>
            <a:r>
              <a:rPr lang="ru-RU" dirty="0"/>
              <a:t> членство у </a:t>
            </a:r>
            <a:r>
              <a:rPr lang="ru-RU" dirty="0" err="1"/>
              <a:t>багатьох</a:t>
            </a:r>
            <a:r>
              <a:rPr lang="ru-RU" dirty="0"/>
              <a:t> органах </a:t>
            </a:r>
            <a:r>
              <a:rPr lang="ru-RU" dirty="0" err="1"/>
              <a:t>галузевого</a:t>
            </a:r>
            <a:r>
              <a:rPr lang="ru-RU" dirty="0"/>
              <a:t> </a:t>
            </a:r>
            <a:r>
              <a:rPr lang="ru-RU" dirty="0" err="1"/>
              <a:t>співробітництва</a:t>
            </a:r>
            <a:r>
              <a:rPr lang="ru-RU" dirty="0"/>
              <a:t>. 19 </a:t>
            </a:r>
            <a:r>
              <a:rPr lang="ru-RU" dirty="0" err="1"/>
              <a:t>травня</a:t>
            </a:r>
            <a:r>
              <a:rPr lang="ru-RU" dirty="0"/>
              <a:t> 2018 року президент </a:t>
            </a:r>
            <a:r>
              <a:rPr lang="ru-RU" dirty="0" err="1"/>
              <a:t>України</a:t>
            </a:r>
            <a:r>
              <a:rPr lang="ru-RU" dirty="0"/>
              <a:t> Петро Порошенко </a:t>
            </a:r>
            <a:r>
              <a:rPr lang="ru-RU" dirty="0" err="1"/>
              <a:t>підписав</a:t>
            </a:r>
            <a:r>
              <a:rPr lang="ru-RU" dirty="0"/>
              <a:t> Указ про </a:t>
            </a:r>
            <a:r>
              <a:rPr lang="ru-RU" dirty="0" err="1"/>
              <a:t>остаточне</a:t>
            </a:r>
            <a:r>
              <a:rPr lang="ru-RU" dirty="0"/>
              <a:t>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участі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у </a:t>
            </a:r>
            <a:r>
              <a:rPr lang="ru-RU" dirty="0" err="1"/>
              <a:t>статутних</a:t>
            </a:r>
            <a:r>
              <a:rPr lang="ru-RU" dirty="0"/>
              <a:t> органах СНД.У МЗС </a:t>
            </a:r>
            <a:r>
              <a:rPr lang="ru-RU" dirty="0" err="1"/>
              <a:t>України</a:t>
            </a:r>
            <a:r>
              <a:rPr lang="ru-RU" dirty="0"/>
              <a:t> заявили про </a:t>
            </a:r>
            <a:r>
              <a:rPr lang="ru-RU" dirty="0" err="1"/>
              <a:t>фактичне</a:t>
            </a:r>
            <a:r>
              <a:rPr lang="ru-RU" dirty="0"/>
              <a:t> </a:t>
            </a:r>
            <a:r>
              <a:rPr lang="ru-RU" dirty="0" err="1"/>
              <a:t>закінчення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виходу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з СНД.</a:t>
            </a:r>
            <a:endParaRPr lang="en-US" dirty="0"/>
          </a:p>
        </p:txBody>
      </p:sp>
      <p:pic>
        <p:nvPicPr>
          <p:cNvPr id="18434" name="Picture 2" descr="Эмблема СНГ">
            <a:extLst>
              <a:ext uri="{FF2B5EF4-FFF2-40B4-BE49-F238E27FC236}">
                <a16:creationId xmlns:a16="http://schemas.microsoft.com/office/drawing/2014/main" id="{504C7515-160B-4A20-B7E1-32FA917365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07445" y="2426044"/>
            <a:ext cx="2921649" cy="2781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9338649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14ED27-2DB7-45E6-9D94-3B4DC36035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</p:spPr>
        <p:txBody>
          <a:bodyPr>
            <a:normAutofit/>
          </a:bodyPr>
          <a:lstStyle/>
          <a:p>
            <a:r>
              <a:rPr lang="uk-UA" dirty="0"/>
              <a:t>ШОС</a:t>
            </a:r>
            <a:endParaRPr lang="ru-RU" dirty="0"/>
          </a:p>
        </p:txBody>
      </p:sp>
      <p:sp>
        <p:nvSpPr>
          <p:cNvPr id="15366" name="Content Placeholder 15365">
            <a:extLst>
              <a:ext uri="{FF2B5EF4-FFF2-40B4-BE49-F238E27FC236}">
                <a16:creationId xmlns:a16="http://schemas.microsoft.com/office/drawing/2014/main" id="{B8EF92F7-A444-4EB8-83BC-F53233E9C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69" y="1493949"/>
            <a:ext cx="6196900" cy="3972398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err="1"/>
              <a:t>Шанха́йська</a:t>
            </a:r>
            <a:r>
              <a:rPr lang="ru-RU" b="1" dirty="0"/>
              <a:t> </a:t>
            </a:r>
            <a:r>
              <a:rPr lang="ru-RU" b="1" dirty="0" err="1"/>
              <a:t>організа́ція</a:t>
            </a:r>
            <a:r>
              <a:rPr lang="ru-RU" b="1" dirty="0"/>
              <a:t> </a:t>
            </a:r>
            <a:r>
              <a:rPr lang="ru-RU" b="1" dirty="0" err="1"/>
              <a:t>співробі́тництва</a:t>
            </a:r>
            <a:r>
              <a:rPr lang="ru-RU" b="1" dirty="0"/>
              <a:t> </a:t>
            </a:r>
            <a:r>
              <a:rPr lang="en-GB" dirty="0"/>
              <a:t>— </a:t>
            </a:r>
            <a:r>
              <a:rPr lang="ru-RU" dirty="0" err="1"/>
              <a:t>субрегіональна</a:t>
            </a:r>
            <a:r>
              <a:rPr lang="ru-RU" dirty="0"/>
              <a:t> </a:t>
            </a:r>
            <a:r>
              <a:rPr lang="ru-RU" dirty="0" err="1"/>
              <a:t>міжурядова</a:t>
            </a:r>
            <a:r>
              <a:rPr lang="ru-RU" dirty="0"/>
              <a:t> </a:t>
            </a:r>
            <a:r>
              <a:rPr lang="ru-RU" dirty="0" err="1"/>
              <a:t>міжнародна</a:t>
            </a:r>
            <a:r>
              <a:rPr lang="ru-RU" dirty="0"/>
              <a:t> </a:t>
            </a:r>
            <a:r>
              <a:rPr lang="ru-RU" dirty="0" err="1"/>
              <a:t>організація</a:t>
            </a:r>
            <a:r>
              <a:rPr lang="ru-RU" dirty="0"/>
              <a:t>, </a:t>
            </a:r>
            <a:r>
              <a:rPr lang="ru-RU" dirty="0" err="1"/>
              <a:t>утворена</a:t>
            </a:r>
            <a:r>
              <a:rPr lang="ru-RU" dirty="0"/>
              <a:t> </a:t>
            </a:r>
            <a:r>
              <a:rPr lang="ru-RU" dirty="0">
                <a:hlinkClick r:id="rId2" tooltip="15 червн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15 червня</a:t>
            </a:r>
            <a:r>
              <a:rPr lang="ru-RU" dirty="0"/>
              <a:t> </a:t>
            </a:r>
            <a:r>
              <a:rPr lang="ru-RU" dirty="0">
                <a:hlinkClick r:id="rId3" tooltip="200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2001</a:t>
            </a:r>
            <a:r>
              <a:rPr lang="ru-RU" dirty="0"/>
              <a:t> року в </a:t>
            </a:r>
            <a:r>
              <a:rPr lang="ru-RU" dirty="0" err="1"/>
              <a:t>місті</a:t>
            </a:r>
            <a:r>
              <a:rPr lang="ru-RU" dirty="0"/>
              <a:t> </a:t>
            </a:r>
            <a:r>
              <a:rPr lang="ru-RU" dirty="0" err="1">
                <a:hlinkClick r:id="rId4" tooltip="Шанхай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Шанхаї</a:t>
            </a:r>
            <a:r>
              <a:rPr lang="ru-RU" dirty="0"/>
              <a:t> (</a:t>
            </a:r>
            <a:r>
              <a:rPr lang="ru-RU" dirty="0">
                <a:hlinkClick r:id="rId5" tooltip="КНР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КНР</a:t>
            </a:r>
            <a:r>
              <a:rPr lang="ru-RU" dirty="0"/>
              <a:t>). До ШОС входить 9 </a:t>
            </a:r>
            <a:r>
              <a:rPr lang="ru-RU" dirty="0" err="1"/>
              <a:t>країн-членів</a:t>
            </a:r>
            <a:r>
              <a:rPr lang="ru-RU" dirty="0"/>
              <a:t> — </a:t>
            </a:r>
            <a:r>
              <a:rPr lang="ru-RU" dirty="0" err="1">
                <a:hlinkClick r:id="rId6" tooltip="Республіка Інд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Республіка</a:t>
            </a:r>
            <a:r>
              <a:rPr lang="ru-RU" dirty="0">
                <a:hlinkClick r:id="rId6" tooltip="Республіка Інд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dirty="0" err="1">
                <a:hlinkClick r:id="rId6" tooltip="Республіка Інд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Індія</a:t>
            </a:r>
            <a:r>
              <a:rPr lang="ru-RU" dirty="0"/>
              <a:t>, </a:t>
            </a:r>
            <a:r>
              <a:rPr lang="ru-RU" dirty="0" err="1">
                <a:hlinkClick r:id="rId7" tooltip="Республіка Казахста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Республіка</a:t>
            </a:r>
            <a:r>
              <a:rPr lang="ru-RU" dirty="0">
                <a:hlinkClick r:id="rId7" tooltip="Республіка Казахста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Казахстан</a:t>
            </a:r>
            <a:r>
              <a:rPr lang="ru-RU" dirty="0"/>
              <a:t>, </a:t>
            </a:r>
            <a:r>
              <a:rPr lang="ru-RU" dirty="0" err="1">
                <a:hlinkClick r:id="rId8" tooltip="Киргизька Республік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Киргизька</a:t>
            </a:r>
            <a:r>
              <a:rPr lang="ru-RU" dirty="0">
                <a:hlinkClick r:id="rId8" tooltip="Киргизька Республік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dirty="0" err="1">
                <a:hlinkClick r:id="rId8" tooltip="Киргизька Республік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Республіка</a:t>
            </a:r>
            <a:r>
              <a:rPr lang="ru-RU" dirty="0"/>
              <a:t>, </a:t>
            </a:r>
            <a:r>
              <a:rPr lang="ru-RU" dirty="0" err="1">
                <a:hlinkClick r:id="rId9" tooltip="Китайська Народна Республік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Китайська</a:t>
            </a:r>
            <a:r>
              <a:rPr lang="ru-RU" dirty="0">
                <a:hlinkClick r:id="rId9" tooltip="Китайська Народна Республік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Народна </a:t>
            </a:r>
            <a:r>
              <a:rPr lang="ru-RU" dirty="0" err="1">
                <a:hlinkClick r:id="rId9" tooltip="Китайська Народна Республік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Республіка</a:t>
            </a:r>
            <a:r>
              <a:rPr lang="ru-RU" dirty="0"/>
              <a:t>, </a:t>
            </a:r>
            <a:r>
              <a:rPr lang="ru-RU" dirty="0" err="1">
                <a:hlinkClick r:id="rId10" tooltip="Ісламська Республіка Пакиста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Ісламська</a:t>
            </a:r>
            <a:r>
              <a:rPr lang="ru-RU" dirty="0">
                <a:hlinkClick r:id="rId10" tooltip="Ісламська Республіка Пакиста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dirty="0" err="1">
                <a:hlinkClick r:id="rId10" tooltip="Ісламська Республіка Пакиста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Республіка</a:t>
            </a:r>
            <a:r>
              <a:rPr lang="ru-RU" dirty="0">
                <a:hlinkClick r:id="rId10" tooltip="Ісламська Республіка Пакиста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Пакистан</a:t>
            </a:r>
            <a:r>
              <a:rPr lang="ru-RU" dirty="0"/>
              <a:t>, </a:t>
            </a:r>
            <a:r>
              <a:rPr lang="ru-RU" dirty="0" err="1">
                <a:hlinkClick r:id="rId11" tooltip="Рос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Російська</a:t>
            </a:r>
            <a:r>
              <a:rPr lang="ru-RU" dirty="0">
                <a:hlinkClick r:id="rId11" tooltip="Рос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dirty="0" err="1">
                <a:hlinkClick r:id="rId11" tooltip="Рос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Федерація</a:t>
            </a:r>
            <a:r>
              <a:rPr lang="ru-RU" dirty="0"/>
              <a:t>, </a:t>
            </a:r>
            <a:r>
              <a:rPr lang="ru-RU" dirty="0" err="1">
                <a:hlinkClick r:id="rId12" tooltip="Республіка Таджикиста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Республіка</a:t>
            </a:r>
            <a:r>
              <a:rPr lang="ru-RU" dirty="0">
                <a:hlinkClick r:id="rId12" tooltip="Республіка Таджикиста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Таджикистан</a:t>
            </a:r>
            <a:r>
              <a:rPr lang="ru-RU" dirty="0"/>
              <a:t> і </a:t>
            </a:r>
            <a:r>
              <a:rPr lang="ru-RU" dirty="0" err="1"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Республіка</a:t>
            </a:r>
            <a:r>
              <a:rPr lang="ru-RU" dirty="0"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Узбекистан</a:t>
            </a:r>
            <a:r>
              <a:rPr lang="ru-RU" dirty="0"/>
              <a:t>. Штаб-квартира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знаходиться</a:t>
            </a:r>
            <a:r>
              <a:rPr lang="ru-RU" dirty="0"/>
              <a:t> в </a:t>
            </a:r>
            <a:r>
              <a:rPr lang="ru-RU" dirty="0" err="1">
                <a:hlinkClick r:id="rId14" tooltip="Пекі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Пекіні</a:t>
            </a:r>
            <a:r>
              <a:rPr lang="ru-RU" dirty="0"/>
              <a:t>. </a:t>
            </a:r>
            <a:r>
              <a:rPr lang="ru-RU" dirty="0" err="1"/>
              <a:t>Офіційні</a:t>
            </a:r>
            <a:r>
              <a:rPr lang="ru-RU" dirty="0"/>
              <a:t> </a:t>
            </a:r>
            <a:r>
              <a:rPr lang="ru-RU" dirty="0" err="1"/>
              <a:t>робочі</a:t>
            </a:r>
            <a:r>
              <a:rPr lang="ru-RU" dirty="0"/>
              <a:t> </a:t>
            </a:r>
            <a:r>
              <a:rPr lang="ru-RU" dirty="0" err="1"/>
              <a:t>мови</a:t>
            </a:r>
            <a:r>
              <a:rPr lang="ru-RU" dirty="0"/>
              <a:t> — </a:t>
            </a:r>
            <a:r>
              <a:rPr lang="ru-RU" dirty="0" err="1">
                <a:hlinkClick r:id="rId15" tooltip="Російська мов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російська</a:t>
            </a:r>
            <a:r>
              <a:rPr lang="ru-RU" dirty="0"/>
              <a:t> та </a:t>
            </a:r>
            <a:r>
              <a:rPr lang="ru-RU" dirty="0" err="1">
                <a:hlinkClick r:id="rId16" tooltip="Китайська мов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китайська</a:t>
            </a:r>
            <a:r>
              <a:rPr lang="ru-RU" dirty="0"/>
              <a:t>. Першим </a:t>
            </a:r>
            <a:r>
              <a:rPr lang="ru-RU" dirty="0" err="1"/>
              <a:t>виконавчим</a:t>
            </a:r>
            <a:r>
              <a:rPr lang="ru-RU" dirty="0"/>
              <a:t> секретарем ШОС у </a:t>
            </a:r>
            <a:r>
              <a:rPr lang="ru-RU" dirty="0" err="1"/>
              <a:t>травні</a:t>
            </a:r>
            <a:r>
              <a:rPr lang="ru-RU" dirty="0"/>
              <a:t> 2003 року </a:t>
            </a:r>
            <a:r>
              <a:rPr lang="ru-RU" dirty="0" err="1"/>
              <a:t>призначено</a:t>
            </a:r>
            <a:r>
              <a:rPr lang="ru-RU" dirty="0"/>
              <a:t> </a:t>
            </a:r>
            <a:r>
              <a:rPr lang="ru-RU" dirty="0" err="1"/>
              <a:t>колишнього</a:t>
            </a:r>
            <a:r>
              <a:rPr lang="ru-RU" dirty="0"/>
              <a:t> </a:t>
            </a:r>
            <a:r>
              <a:rPr lang="ru-RU" dirty="0" err="1"/>
              <a:t>Надзвичайного</a:t>
            </a:r>
            <a:r>
              <a:rPr lang="ru-RU" dirty="0"/>
              <a:t> і </a:t>
            </a:r>
            <a:r>
              <a:rPr lang="ru-RU" dirty="0" err="1"/>
              <a:t>Повноважного</a:t>
            </a:r>
            <a:r>
              <a:rPr lang="ru-RU" dirty="0"/>
              <a:t> Посла КНР у РФ </a:t>
            </a:r>
            <a:r>
              <a:rPr lang="ru-RU" dirty="0" err="1"/>
              <a:t>Джанґ</a:t>
            </a:r>
            <a:r>
              <a:rPr lang="ru-RU" dirty="0"/>
              <a:t> </a:t>
            </a:r>
            <a:r>
              <a:rPr lang="ru-RU" dirty="0" err="1"/>
              <a:t>Деґуана</a:t>
            </a:r>
            <a:r>
              <a:rPr lang="ru-RU" dirty="0"/>
              <a:t>.</a:t>
            </a:r>
          </a:p>
          <a:p>
            <a:r>
              <a:rPr lang="uk-UA" dirty="0"/>
              <a:t>9 червня 2017 року повноправними членами стали Індія і Пакистан, з 16 вересня 2022 року – Іран.</a:t>
            </a:r>
          </a:p>
          <a:p>
            <a:r>
              <a:rPr lang="uk-UA" dirty="0"/>
              <a:t>Загальна територія країн-членів ШОС – 35 </a:t>
            </a:r>
            <a:r>
              <a:rPr lang="uk-UA" dirty="0" err="1"/>
              <a:t>млн</a:t>
            </a:r>
            <a:r>
              <a:rPr lang="uk-UA" dirty="0"/>
              <a:t> км2, тобто 65% території Євразії. Загальна чисельність населення в ШОС – 3,5 </a:t>
            </a:r>
            <a:r>
              <a:rPr lang="uk-UA" dirty="0" err="1"/>
              <a:t>млрд</a:t>
            </a:r>
            <a:r>
              <a:rPr lang="uk-UA" dirty="0"/>
              <a:t> осіб (2022)</a:t>
            </a:r>
            <a:endParaRPr lang="en-US" dirty="0"/>
          </a:p>
        </p:txBody>
      </p:sp>
      <p:pic>
        <p:nvPicPr>
          <p:cNvPr id="15362" name="Picture 2" descr="Эмблема ШОС">
            <a:extLst>
              <a:ext uri="{FF2B5EF4-FFF2-40B4-BE49-F238E27FC236}">
                <a16:creationId xmlns:a16="http://schemas.microsoft.com/office/drawing/2014/main" id="{13762B53-7B74-41F9-9571-D1C859A9FF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07445" y="2355924"/>
            <a:ext cx="2921649" cy="2921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4498257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3B0F10-BAC8-4618-861C-F01C97974E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</p:spPr>
        <p:txBody>
          <a:bodyPr>
            <a:normAutofit/>
          </a:bodyPr>
          <a:lstStyle/>
          <a:p>
            <a:r>
              <a:rPr lang="uk-UA" dirty="0"/>
              <a:t>БРІКС</a:t>
            </a:r>
            <a:endParaRPr lang="ru-RU"/>
          </a:p>
        </p:txBody>
      </p:sp>
      <p:pic>
        <p:nvPicPr>
          <p:cNvPr id="16386" name="Picture 2">
            <a:extLst>
              <a:ext uri="{FF2B5EF4-FFF2-40B4-BE49-F238E27FC236}">
                <a16:creationId xmlns:a16="http://schemas.microsoft.com/office/drawing/2014/main" id="{565531FF-A4F9-47EE-92BF-5F6BC8954D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30270" y="2215434"/>
            <a:ext cx="4790481" cy="3193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90" name="Content Placeholder 16389">
            <a:extLst>
              <a:ext uri="{FF2B5EF4-FFF2-40B4-BE49-F238E27FC236}">
                <a16:creationId xmlns:a16="http://schemas.microsoft.com/office/drawing/2014/main" id="{82471263-E7D2-4672-ACF3-014205429B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027" y="2158175"/>
            <a:ext cx="4332299" cy="3308172"/>
          </a:xfrm>
        </p:spPr>
        <p:txBody>
          <a:bodyPr>
            <a:normAutofit fontScale="92500" lnSpcReduction="20000"/>
          </a:bodyPr>
          <a:lstStyle/>
          <a:p>
            <a:r>
              <a:rPr lang="en-GB" b="1" dirty="0"/>
              <a:t>BRIC</a:t>
            </a:r>
            <a:r>
              <a:rPr lang="en-GB" dirty="0"/>
              <a:t> (</a:t>
            </a:r>
            <a:r>
              <a:rPr lang="ru-RU" b="1" dirty="0"/>
              <a:t>БРІК</a:t>
            </a:r>
            <a:r>
              <a:rPr lang="ru-RU" dirty="0"/>
              <a:t>), з 2010 року </a:t>
            </a:r>
            <a:r>
              <a:rPr lang="en-GB" b="1" dirty="0"/>
              <a:t>BRICS</a:t>
            </a:r>
            <a:r>
              <a:rPr lang="en-GB" dirty="0"/>
              <a:t> (</a:t>
            </a:r>
            <a:r>
              <a:rPr lang="ru-RU" b="1" dirty="0"/>
              <a:t>БРІКС</a:t>
            </a:r>
            <a:r>
              <a:rPr lang="ru-RU" dirty="0"/>
              <a:t>) (</a:t>
            </a:r>
            <a:r>
              <a:rPr lang="ru-RU" dirty="0" err="1"/>
              <a:t>від</a:t>
            </a:r>
            <a:r>
              <a:rPr lang="ru-RU" dirty="0"/>
              <a:t> </a:t>
            </a:r>
            <a:r>
              <a:rPr lang="ru-RU" dirty="0">
                <a:hlinkClick r:id="rId3" tooltip="Англійська мов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англ.</a:t>
            </a:r>
            <a:r>
              <a:rPr lang="ru-RU" dirty="0"/>
              <a:t> </a:t>
            </a:r>
            <a:r>
              <a:rPr lang="en-GB" i="1" dirty="0"/>
              <a:t>Brazil, Russia, India, China, South Africa</a:t>
            </a:r>
            <a:r>
              <a:rPr lang="en-GB" dirty="0"/>
              <a:t> — </a:t>
            </a:r>
            <a:r>
              <a:rPr lang="en-GB" dirty="0">
                <a:hlinkClick r:id="rId4" tooltip="Бразил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«</a:t>
            </a:r>
            <a:r>
              <a:rPr lang="ru-RU" dirty="0" err="1">
                <a:hlinkClick r:id="rId4" tooltip="Бразил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Бразилія</a:t>
            </a:r>
            <a:r>
              <a:rPr lang="ru-RU" dirty="0"/>
              <a:t>, </a:t>
            </a:r>
            <a:r>
              <a:rPr lang="ru-RU" dirty="0" err="1">
                <a:hlinkClick r:id="rId5" tooltip="Рос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Росія</a:t>
            </a:r>
            <a:r>
              <a:rPr lang="ru-RU" dirty="0"/>
              <a:t>, </a:t>
            </a:r>
            <a:r>
              <a:rPr lang="ru-RU" dirty="0" err="1">
                <a:hlinkClick r:id="rId6" tooltip="Інд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Індія</a:t>
            </a:r>
            <a:r>
              <a:rPr lang="ru-RU" dirty="0"/>
              <a:t>, </a:t>
            </a:r>
            <a:r>
              <a:rPr lang="ru-RU" dirty="0">
                <a:hlinkClick r:id="rId7" tooltip="КНР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Китай</a:t>
            </a:r>
            <a:r>
              <a:rPr lang="ru-RU" dirty="0"/>
              <a:t>, </a:t>
            </a:r>
            <a:r>
              <a:rPr lang="ru-RU" dirty="0" err="1">
                <a:hlinkClick r:id="rId8" tooltip="ПАР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Південна</a:t>
            </a:r>
            <a:r>
              <a:rPr lang="ru-RU" dirty="0">
                <a:hlinkClick r:id="rId8" tooltip="ПАР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Африка»</a:t>
            </a:r>
            <a:r>
              <a:rPr lang="ru-RU" dirty="0"/>
              <a:t>) — </a:t>
            </a:r>
            <a:r>
              <a:rPr lang="ru-RU" dirty="0" err="1"/>
              <a:t>група</a:t>
            </a:r>
            <a:r>
              <a:rPr lang="ru-RU" dirty="0"/>
              <a:t> </a:t>
            </a:r>
            <a:r>
              <a:rPr lang="ru-RU" dirty="0" err="1"/>
              <a:t>найбільших</a:t>
            </a:r>
            <a:r>
              <a:rPr lang="ru-RU" dirty="0"/>
              <a:t> за </a:t>
            </a:r>
            <a:r>
              <a:rPr lang="ru-RU" dirty="0" err="1"/>
              <a:t>площею</a:t>
            </a:r>
            <a:r>
              <a:rPr lang="ru-RU" dirty="0"/>
              <a:t> та </a:t>
            </a:r>
            <a:r>
              <a:rPr lang="ru-RU" dirty="0" err="1"/>
              <a:t>населенням</a:t>
            </a:r>
            <a:r>
              <a:rPr lang="ru-RU" dirty="0"/>
              <a:t> </a:t>
            </a:r>
            <a:r>
              <a:rPr lang="ru-RU" dirty="0" err="1"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країн</a:t>
            </a:r>
            <a:r>
              <a:rPr lang="ru-RU" dirty="0"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, </a:t>
            </a:r>
            <a:r>
              <a:rPr lang="ru-RU" dirty="0" err="1"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що</a:t>
            </a:r>
            <a:r>
              <a:rPr lang="ru-RU" dirty="0"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dirty="0" err="1"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розвиваються</a:t>
            </a:r>
            <a:r>
              <a:rPr lang="ru-RU" dirty="0"/>
              <a:t>. Засновано в </a:t>
            </a:r>
            <a:r>
              <a:rPr lang="ru-RU" dirty="0" err="1"/>
              <a:t>червні</a:t>
            </a:r>
            <a:r>
              <a:rPr lang="ru-RU" dirty="0"/>
              <a:t> 2006 року. Перший </a:t>
            </a:r>
            <a:r>
              <a:rPr lang="ru-RU" dirty="0" err="1"/>
              <a:t>саміт</a:t>
            </a:r>
            <a:r>
              <a:rPr lang="ru-RU" dirty="0"/>
              <a:t> </a:t>
            </a:r>
            <a:r>
              <a:rPr lang="ru-RU" dirty="0" err="1"/>
              <a:t>відбувся</a:t>
            </a:r>
            <a:r>
              <a:rPr lang="ru-RU" dirty="0"/>
              <a:t> 2009 року.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478633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FE1975-E871-4BE7-8691-DD421D3DF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</p:spPr>
        <p:txBody>
          <a:bodyPr>
            <a:normAutofit/>
          </a:bodyPr>
          <a:lstStyle/>
          <a:p>
            <a:r>
              <a:rPr lang="uk-UA" dirty="0"/>
              <a:t>АТЕС</a:t>
            </a:r>
            <a:endParaRPr lang="ru-RU"/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089339EC-BF04-4E4B-879F-95012BF0EB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33512" y="2166642"/>
            <a:ext cx="3413507" cy="3306033"/>
            <a:chOff x="1133512" y="2166642"/>
            <a:chExt cx="3413507" cy="3306033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46E78AAB-E253-4AFE-AE44-7F8BDC0DF6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3512" y="2166642"/>
              <a:ext cx="3413507" cy="3306033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3EC01B02-C5D9-4ED3-A01C-2EF38D2552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82475" y="2314897"/>
              <a:ext cx="3100817" cy="2997249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7410" name="Picture 2">
            <a:extLst>
              <a:ext uri="{FF2B5EF4-FFF2-40B4-BE49-F238E27FC236}">
                <a16:creationId xmlns:a16="http://schemas.microsoft.com/office/drawing/2014/main" id="{02BC400A-9792-4FF6-8F8B-EF56E26497D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03" r="20221" b="2"/>
          <a:stretch/>
        </p:blipFill>
        <p:spPr bwMode="auto">
          <a:xfrm>
            <a:off x="1608378" y="2647497"/>
            <a:ext cx="2453183" cy="2345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1F8B9395-8AC5-42E0-A77A-499F7474C8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9235" y="2166642"/>
            <a:ext cx="5707937" cy="3299705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ru-RU" sz="1100" b="1" dirty="0" err="1"/>
              <a:t>Азійсько-Тихоокеанське</a:t>
            </a:r>
            <a:r>
              <a:rPr lang="ru-RU" sz="1100" b="1" dirty="0"/>
              <a:t> </a:t>
            </a:r>
            <a:r>
              <a:rPr lang="ru-RU" sz="1100" b="1" dirty="0" err="1"/>
              <a:t>економічне</a:t>
            </a:r>
            <a:r>
              <a:rPr lang="ru-RU" sz="1100" b="1" dirty="0"/>
              <a:t> </a:t>
            </a:r>
            <a:r>
              <a:rPr lang="ru-RU" sz="1100" b="1" dirty="0" err="1"/>
              <a:t>співробітництво</a:t>
            </a:r>
            <a:r>
              <a:rPr lang="ru-RU" sz="1100" dirty="0"/>
              <a:t> (</a:t>
            </a:r>
            <a:r>
              <a:rPr lang="ru-RU" sz="1100" dirty="0">
                <a:hlinkClick r:id="rId3" tooltip="Англійська мов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англ.</a:t>
            </a:r>
            <a:r>
              <a:rPr lang="ru-RU" sz="1100" dirty="0"/>
              <a:t> </a:t>
            </a:r>
            <a:r>
              <a:rPr lang="en-GB" sz="1100" i="1" dirty="0"/>
              <a:t>The Asia-Pacific Economic Cooperation</a:t>
            </a:r>
            <a:r>
              <a:rPr lang="en-GB" sz="1100" dirty="0"/>
              <a:t>, </a:t>
            </a:r>
            <a:r>
              <a:rPr lang="ru-RU" sz="1100" dirty="0" err="1"/>
              <a:t>скорочено</a:t>
            </a:r>
            <a:r>
              <a:rPr lang="ru-RU" sz="1100" dirty="0"/>
              <a:t> </a:t>
            </a:r>
            <a:r>
              <a:rPr lang="ru-RU" sz="1100" b="1" dirty="0"/>
              <a:t>АТЕС</a:t>
            </a:r>
            <a:r>
              <a:rPr lang="ru-RU" sz="1100" dirty="0"/>
              <a:t>, </a:t>
            </a:r>
            <a:r>
              <a:rPr lang="ru-RU" sz="1100" dirty="0">
                <a:hlinkClick r:id="rId3" tooltip="Англійська мов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англ.</a:t>
            </a:r>
            <a:r>
              <a:rPr lang="ru-RU" sz="1100" dirty="0"/>
              <a:t> </a:t>
            </a:r>
            <a:r>
              <a:rPr lang="en-GB" sz="1100" i="1" dirty="0"/>
              <a:t>APEC</a:t>
            </a:r>
            <a:r>
              <a:rPr lang="en-GB" sz="1100" dirty="0"/>
              <a:t>) — </a:t>
            </a:r>
            <a:r>
              <a:rPr lang="ru-RU" sz="1100" dirty="0"/>
              <a:t>форум </a:t>
            </a:r>
            <a:r>
              <a:rPr lang="ru-RU" sz="1100" dirty="0" err="1"/>
              <a:t>економік</a:t>
            </a:r>
            <a:r>
              <a:rPr lang="ru-RU" sz="1100" dirty="0"/>
              <a:t> </a:t>
            </a:r>
            <a:r>
              <a:rPr lang="ru-RU" sz="1100" dirty="0" err="1"/>
              <a:t>Тихоокеанського</a:t>
            </a:r>
            <a:r>
              <a:rPr lang="ru-RU" sz="1100" dirty="0"/>
              <a:t> </a:t>
            </a:r>
            <a:r>
              <a:rPr lang="ru-RU" sz="1100" dirty="0" err="1"/>
              <a:t>узбережжя</a:t>
            </a:r>
            <a:r>
              <a:rPr lang="ru-RU" sz="1100" dirty="0"/>
              <a:t>. </a:t>
            </a:r>
            <a:r>
              <a:rPr lang="ru-RU" sz="1100" dirty="0" err="1"/>
              <a:t>Заснований</a:t>
            </a:r>
            <a:r>
              <a:rPr lang="ru-RU" sz="1100" dirty="0"/>
              <a:t> у </a:t>
            </a:r>
            <a:r>
              <a:rPr lang="ru-RU" sz="1100" dirty="0">
                <a:hlinkClick r:id="rId4" tooltip="198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1989</a:t>
            </a:r>
            <a:r>
              <a:rPr lang="ru-RU" sz="1100" dirty="0"/>
              <a:t> </a:t>
            </a:r>
            <a:r>
              <a:rPr lang="ru-RU" sz="1100" dirty="0" err="1"/>
              <a:t>році</a:t>
            </a:r>
            <a:r>
              <a:rPr lang="ru-RU" sz="1100" dirty="0"/>
              <a:t> з метою </a:t>
            </a:r>
            <a:r>
              <a:rPr lang="ru-RU" sz="1100" dirty="0" err="1"/>
              <a:t>сприяння</a:t>
            </a:r>
            <a:r>
              <a:rPr lang="ru-RU" sz="1100" dirty="0"/>
              <a:t> </a:t>
            </a:r>
            <a:r>
              <a:rPr lang="ru-RU" sz="1100" dirty="0" err="1"/>
              <a:t>тіснішій</a:t>
            </a:r>
            <a:r>
              <a:rPr lang="ru-RU" sz="1100" dirty="0"/>
              <a:t> </a:t>
            </a:r>
            <a:r>
              <a:rPr lang="ru-RU" sz="1100" dirty="0" err="1"/>
              <a:t>економічній</a:t>
            </a:r>
            <a:r>
              <a:rPr lang="ru-RU" sz="1100" dirty="0"/>
              <a:t> </a:t>
            </a:r>
            <a:r>
              <a:rPr lang="ru-RU" sz="1100" dirty="0" err="1"/>
              <a:t>співпраці</a:t>
            </a:r>
            <a:r>
              <a:rPr lang="ru-RU" sz="1100" dirty="0"/>
              <a:t> та </a:t>
            </a:r>
            <a:r>
              <a:rPr lang="ru-RU" sz="1100" dirty="0" err="1"/>
              <a:t>вільній</a:t>
            </a:r>
            <a:r>
              <a:rPr lang="ru-RU" sz="1100" dirty="0"/>
              <a:t> </a:t>
            </a:r>
            <a:r>
              <a:rPr lang="ru-RU" sz="1100" dirty="0" err="1"/>
              <a:t>торгівлі</a:t>
            </a:r>
            <a:r>
              <a:rPr lang="ru-RU" sz="1100" dirty="0"/>
              <a:t> держав </a:t>
            </a:r>
            <a:r>
              <a:rPr lang="ru-RU" sz="1100" dirty="0" err="1"/>
              <a:t>Азійсько-Тихоокеанського</a:t>
            </a:r>
            <a:r>
              <a:rPr lang="ru-RU" sz="1100" dirty="0"/>
              <a:t> </a:t>
            </a:r>
            <a:r>
              <a:rPr lang="ru-RU" sz="1100" dirty="0" err="1"/>
              <a:t>регіону</a:t>
            </a:r>
            <a:r>
              <a:rPr lang="ru-RU" sz="1100" dirty="0"/>
              <a:t>. Аналог таких </a:t>
            </a:r>
            <a:r>
              <a:rPr lang="ru-RU" sz="1100" dirty="0" err="1"/>
              <a:t>утворень</a:t>
            </a:r>
            <a:r>
              <a:rPr lang="ru-RU" sz="1100" dirty="0"/>
              <a:t> як </a:t>
            </a:r>
            <a:r>
              <a:rPr lang="ru-RU" sz="1100" dirty="0" err="1">
                <a:hlinkClick r:id="rId5" tooltip="Європейський Союз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Європейський</a:t>
            </a:r>
            <a:r>
              <a:rPr lang="ru-RU" sz="1100" dirty="0">
                <a:hlinkClick r:id="rId5" tooltip="Європейський Союз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Союз</a:t>
            </a:r>
            <a:r>
              <a:rPr lang="ru-RU" sz="1100" dirty="0"/>
              <a:t> та </a:t>
            </a:r>
            <a:r>
              <a:rPr lang="ru-RU" sz="1100" dirty="0" err="1">
                <a:hlinkClick r:id="rId6" tooltip="Північноамериканська зона вільної торгівлі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Північноамериканської</a:t>
            </a:r>
            <a:r>
              <a:rPr lang="ru-RU" sz="1100" dirty="0">
                <a:hlinkClick r:id="rId6" tooltip="Північноамериканська зона вільної торгівлі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sz="1100" dirty="0" err="1">
                <a:hlinkClick r:id="rId6" tooltip="Північноамериканська зона вільної торгівлі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зони</a:t>
            </a:r>
            <a:r>
              <a:rPr lang="ru-RU" sz="1100" dirty="0">
                <a:hlinkClick r:id="rId6" tooltip="Північноамериканська зона вільної торгівлі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sz="1100" dirty="0" err="1">
                <a:hlinkClick r:id="rId6" tooltip="Північноамериканська зона вільної торгівлі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вільної</a:t>
            </a:r>
            <a:r>
              <a:rPr lang="ru-RU" sz="1100" dirty="0">
                <a:hlinkClick r:id="rId6" tooltip="Північноамериканська зона вільної торгівлі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sz="1100" dirty="0" err="1">
                <a:hlinkClick r:id="rId6" tooltip="Північноамериканська зона вільної торгівлі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торгівлі</a:t>
            </a:r>
            <a:r>
              <a:rPr lang="ru-RU" sz="1100" dirty="0"/>
              <a:t>, </a:t>
            </a:r>
            <a:r>
              <a:rPr lang="ru-RU" sz="1100" dirty="0" err="1"/>
              <a:t>що</a:t>
            </a:r>
            <a:r>
              <a:rPr lang="ru-RU" sz="1100" dirty="0"/>
              <a:t> </a:t>
            </a:r>
            <a:r>
              <a:rPr lang="ru-RU" sz="1100" dirty="0" err="1"/>
              <a:t>існують</a:t>
            </a:r>
            <a:r>
              <a:rPr lang="ru-RU" sz="1100" dirty="0"/>
              <a:t> в </a:t>
            </a:r>
            <a:r>
              <a:rPr lang="ru-RU" sz="1100" dirty="0" err="1"/>
              <a:t>інших</a:t>
            </a:r>
            <a:r>
              <a:rPr lang="ru-RU" sz="1100" dirty="0"/>
              <a:t> </a:t>
            </a:r>
            <a:r>
              <a:rPr lang="ru-RU" sz="1100" dirty="0" err="1"/>
              <a:t>регіонах</a:t>
            </a:r>
            <a:r>
              <a:rPr lang="ru-RU" sz="1100" dirty="0"/>
              <a:t> </a:t>
            </a:r>
            <a:r>
              <a:rPr lang="ru-RU" sz="1100" dirty="0" err="1"/>
              <a:t>світу</a:t>
            </a:r>
            <a:r>
              <a:rPr lang="ru-RU" sz="1100" dirty="0"/>
              <a:t>. </a:t>
            </a:r>
            <a:r>
              <a:rPr lang="ru-RU" sz="1100" dirty="0" err="1"/>
              <a:t>Наразі</a:t>
            </a:r>
            <a:r>
              <a:rPr lang="ru-RU" sz="1100" dirty="0"/>
              <a:t> до </a:t>
            </a:r>
            <a:r>
              <a:rPr lang="ru-RU" sz="1100" dirty="0" err="1"/>
              <a:t>кооперації</a:t>
            </a:r>
            <a:r>
              <a:rPr lang="ru-RU" sz="1100" dirty="0"/>
              <a:t> </a:t>
            </a:r>
            <a:r>
              <a:rPr lang="ru-RU" sz="1100" dirty="0" err="1"/>
              <a:t>входять</a:t>
            </a:r>
            <a:r>
              <a:rPr lang="ru-RU" sz="1100" dirty="0"/>
              <a:t> 21 </a:t>
            </a:r>
            <a:r>
              <a:rPr lang="ru-RU" sz="1100" dirty="0" err="1"/>
              <a:t>економіка</a:t>
            </a:r>
            <a:r>
              <a:rPr lang="ru-RU" sz="1100" dirty="0"/>
              <a:t>. </a:t>
            </a:r>
            <a:r>
              <a:rPr lang="ru-RU" sz="1100" dirty="0" err="1"/>
              <a:t>Частка</a:t>
            </a:r>
            <a:r>
              <a:rPr lang="ru-RU" sz="1100" dirty="0"/>
              <a:t> держав-</a:t>
            </a:r>
            <a:r>
              <a:rPr lang="ru-RU" sz="1100" dirty="0" err="1"/>
              <a:t>членів</a:t>
            </a:r>
            <a:r>
              <a:rPr lang="ru-RU" sz="1100" dirty="0"/>
              <a:t> становить 40,5 % планетарного </a:t>
            </a:r>
            <a:r>
              <a:rPr lang="ru-RU" sz="1100" dirty="0" err="1"/>
              <a:t>населення</a:t>
            </a:r>
            <a:r>
              <a:rPr lang="ru-RU" sz="1100" dirty="0"/>
              <a:t>, 54,2 % </a:t>
            </a:r>
            <a:r>
              <a:rPr lang="ru-RU" sz="1100" dirty="0">
                <a:hlinkClick r:id="rId7" tooltip="ВВП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ВВП</a:t>
            </a:r>
            <a:r>
              <a:rPr lang="ru-RU" sz="1100" dirty="0"/>
              <a:t> та 43,7 % </a:t>
            </a:r>
            <a:r>
              <a:rPr lang="ru-RU" sz="1100" dirty="0" err="1"/>
              <a:t>міжнародної</a:t>
            </a:r>
            <a:r>
              <a:rPr lang="ru-RU" sz="1100" dirty="0"/>
              <a:t> </a:t>
            </a:r>
            <a:r>
              <a:rPr lang="ru-RU" sz="1100" dirty="0" err="1"/>
              <a:t>торгівлі</a:t>
            </a:r>
            <a:r>
              <a:rPr lang="ru-RU" sz="1100" dirty="0"/>
              <a:t>.</a:t>
            </a:r>
          </a:p>
          <a:p>
            <a:pPr>
              <a:lnSpc>
                <a:spcPct val="110000"/>
              </a:lnSpc>
            </a:pPr>
            <a:r>
              <a:rPr lang="ru-RU" sz="1100" dirty="0" err="1"/>
              <a:t>Щорічно</a:t>
            </a:r>
            <a:r>
              <a:rPr lang="ru-RU" sz="1100" dirty="0"/>
              <a:t> </a:t>
            </a:r>
            <a:r>
              <a:rPr lang="ru-RU" sz="1100" dirty="0" err="1"/>
              <a:t>відбувається</a:t>
            </a:r>
            <a:r>
              <a:rPr lang="ru-RU" sz="1100" dirty="0"/>
              <a:t> форум держав-</a:t>
            </a:r>
            <a:r>
              <a:rPr lang="ru-RU" sz="1100" dirty="0" err="1"/>
              <a:t>членів</a:t>
            </a:r>
            <a:r>
              <a:rPr lang="ru-RU" sz="1100" dirty="0"/>
              <a:t> на </a:t>
            </a:r>
            <a:r>
              <a:rPr lang="ru-RU" sz="1100" dirty="0" err="1"/>
              <a:t>рівні</a:t>
            </a:r>
            <a:r>
              <a:rPr lang="ru-RU" sz="1100" dirty="0"/>
              <a:t> глав </a:t>
            </a:r>
            <a:r>
              <a:rPr lang="ru-RU" sz="1100" dirty="0" err="1"/>
              <a:t>урядів</a:t>
            </a:r>
            <a:r>
              <a:rPr lang="ru-RU" sz="1100" dirty="0"/>
              <a:t>, </a:t>
            </a:r>
            <a:r>
              <a:rPr lang="ru-RU" sz="1100" dirty="0" err="1"/>
              <a:t>місце</a:t>
            </a:r>
            <a:r>
              <a:rPr lang="ru-RU" sz="1100" dirty="0"/>
              <a:t> </a:t>
            </a:r>
            <a:r>
              <a:rPr lang="ru-RU" sz="1100" dirty="0" err="1"/>
              <a:t>зустрічі</a:t>
            </a:r>
            <a:r>
              <a:rPr lang="ru-RU" sz="1100" dirty="0"/>
              <a:t> </a:t>
            </a:r>
            <a:r>
              <a:rPr lang="ru-RU" sz="1100" dirty="0" err="1"/>
              <a:t>чергується</a:t>
            </a:r>
            <a:r>
              <a:rPr lang="ru-RU" sz="1100" dirty="0"/>
              <a:t> </a:t>
            </a:r>
            <a:r>
              <a:rPr lang="ru-RU" sz="1100" dirty="0" err="1"/>
              <a:t>поміж</a:t>
            </a:r>
            <a:r>
              <a:rPr lang="ru-RU" sz="1100" dirty="0"/>
              <a:t> </a:t>
            </a:r>
            <a:r>
              <a:rPr lang="ru-RU" sz="1100" dirty="0" err="1"/>
              <a:t>всіма</a:t>
            </a:r>
            <a:r>
              <a:rPr lang="ru-RU" sz="1100" dirty="0"/>
              <a:t> державами. </a:t>
            </a:r>
            <a:r>
              <a:rPr lang="ru-RU" sz="1100" dirty="0" err="1"/>
              <a:t>Специфічною</a:t>
            </a:r>
            <a:r>
              <a:rPr lang="ru-RU" sz="1100" dirty="0"/>
              <a:t> </a:t>
            </a:r>
            <a:r>
              <a:rPr lang="ru-RU" sz="1100" dirty="0" err="1"/>
              <a:t>особливістю</a:t>
            </a:r>
            <a:r>
              <a:rPr lang="ru-RU" sz="1100" dirty="0"/>
              <a:t> є </a:t>
            </a:r>
            <a:r>
              <a:rPr lang="ru-RU" sz="1100" dirty="0" err="1">
                <a:hlinkClick r:id="rId8" tooltip="Дрес-код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дрес</a:t>
            </a:r>
            <a:r>
              <a:rPr lang="ru-RU" sz="1100" dirty="0">
                <a:hlinkClick r:id="rId8" tooltip="Дрес-код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-код</a:t>
            </a:r>
            <a:r>
              <a:rPr lang="ru-RU" sz="1100" dirty="0"/>
              <a:t> — </a:t>
            </a:r>
            <a:r>
              <a:rPr lang="ru-RU" sz="1100" dirty="0" err="1"/>
              <a:t>національні</a:t>
            </a:r>
            <a:r>
              <a:rPr lang="ru-RU" sz="1100" dirty="0"/>
              <a:t> </a:t>
            </a:r>
            <a:r>
              <a:rPr lang="ru-RU" sz="1100" dirty="0" err="1"/>
              <a:t>костюми</a:t>
            </a:r>
            <a:r>
              <a:rPr lang="ru-RU" sz="1100" dirty="0"/>
              <a:t> </a:t>
            </a:r>
            <a:r>
              <a:rPr lang="ru-RU" sz="1100" dirty="0" err="1"/>
              <a:t>держави</a:t>
            </a:r>
            <a:r>
              <a:rPr lang="ru-RU" sz="1100" dirty="0"/>
              <a:t> господаря.</a:t>
            </a:r>
          </a:p>
          <a:p>
            <a:pPr>
              <a:lnSpc>
                <a:spcPct val="110000"/>
              </a:lnSpc>
            </a:pPr>
            <a:r>
              <a:rPr lang="uk-UA" sz="1100" dirty="0"/>
              <a:t>Австралія, Бруней, Індонезія, Канада, Малайзія, Нова Зеландія, Південна Корея, Сінгапур, США, Таїланд, Філіппіни, Японія, Гонконг, КНР, Тайвань, Мексика, Папуа Нова Гвінея, Чилі, В</a:t>
            </a:r>
            <a:r>
              <a:rPr lang="en-GB" sz="1100" dirty="0"/>
              <a:t>”</a:t>
            </a:r>
            <a:r>
              <a:rPr lang="uk-UA" sz="1100" dirty="0" err="1"/>
              <a:t>єтнам</a:t>
            </a:r>
            <a:r>
              <a:rPr lang="uk-UA" sz="1100" dirty="0"/>
              <a:t>, Перу, Росія</a:t>
            </a:r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1199819813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C014BF94-4DFC-4A65-99BF-76277891E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B255C7B1-10DA-4D61-B560-5E1F081B34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1F7B26-0D6E-4F49-891A-9797AB940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1028" y="948706"/>
            <a:ext cx="4507707" cy="1049235"/>
          </a:xfrm>
        </p:spPr>
        <p:txBody>
          <a:bodyPr>
            <a:normAutofit fontScale="90000"/>
          </a:bodyPr>
          <a:lstStyle/>
          <a:p>
            <a:r>
              <a:rPr lang="en-GB" dirty="0"/>
              <a:t>AUKUS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endParaRPr lang="ru-RU" dirty="0"/>
          </a:p>
        </p:txBody>
      </p:sp>
      <p:pic>
        <p:nvPicPr>
          <p:cNvPr id="75" name="Picture 74">
            <a:extLst>
              <a:ext uri="{FF2B5EF4-FFF2-40B4-BE49-F238E27FC236}">
                <a16:creationId xmlns:a16="http://schemas.microsoft.com/office/drawing/2014/main" id="{88C29B8B-A62C-43CE-92FF-12EAA1D01B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60419" b="36564"/>
          <a:stretch/>
        </p:blipFill>
        <p:spPr>
          <a:xfrm>
            <a:off x="1125460" y="643464"/>
            <a:ext cx="4526280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6CA85BE7-AAA5-43B1-92FD-6995ED923F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1030" y="2167151"/>
            <a:ext cx="4503066" cy="3299194"/>
          </a:xfrm>
        </p:spPr>
        <p:txBody>
          <a:bodyPr>
            <a:normAutofit lnSpcReduction="10000"/>
          </a:bodyPr>
          <a:lstStyle/>
          <a:p>
            <a:r>
              <a:rPr lang="en-GB" b="1" dirty="0"/>
              <a:t>AUKUS</a:t>
            </a:r>
            <a:r>
              <a:rPr lang="en-GB" dirty="0"/>
              <a:t> (</a:t>
            </a:r>
            <a:r>
              <a:rPr lang="en-GB" dirty="0">
                <a:hlinkClick r:id="rId3" tooltip="en:Help:IPA for English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</a:t>
            </a:r>
            <a:r>
              <a:rPr lang="en-GB" dirty="0">
                <a:hlinkClick r:id="rId4" tooltip="en:Wikipedia:IPA for English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ˈ</a:t>
            </a:r>
            <a:r>
              <a:rPr lang="en-GB" dirty="0" err="1">
                <a:hlinkClick r:id="rId4" tooltip="en:Wikipedia:IPA for English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ɔːkəs</a:t>
            </a:r>
            <a:r>
              <a:rPr lang="en-GB" dirty="0">
                <a:hlinkClick r:id="rId3" tooltip="en:Help:IPA for English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]</a:t>
            </a:r>
            <a:r>
              <a:rPr lang="en-GB" dirty="0"/>
              <a:t>, </a:t>
            </a:r>
            <a:r>
              <a:rPr lang="ru-RU" dirty="0" err="1"/>
              <a:t>абревіатура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 </a:t>
            </a:r>
            <a:r>
              <a:rPr lang="ru-RU" dirty="0">
                <a:hlinkClick r:id="rId5" tooltip="Англійська мов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англ.</a:t>
            </a:r>
            <a:r>
              <a:rPr lang="ru-RU" dirty="0"/>
              <a:t> </a:t>
            </a:r>
            <a:r>
              <a:rPr lang="en-GB" b="1" i="1" dirty="0"/>
              <a:t>A</a:t>
            </a:r>
            <a:r>
              <a:rPr lang="en-GB" i="1" dirty="0"/>
              <a:t>ustralia, </a:t>
            </a:r>
            <a:r>
              <a:rPr lang="en-GB" b="1" i="1" dirty="0"/>
              <a:t>U</a:t>
            </a:r>
            <a:r>
              <a:rPr lang="en-GB" i="1" dirty="0"/>
              <a:t>nited </a:t>
            </a:r>
            <a:r>
              <a:rPr lang="en-GB" b="1" i="1" dirty="0"/>
              <a:t>K</a:t>
            </a:r>
            <a:r>
              <a:rPr lang="en-GB" i="1" dirty="0"/>
              <a:t>ingdom, </a:t>
            </a:r>
            <a:r>
              <a:rPr lang="en-GB" b="1" i="1" dirty="0"/>
              <a:t>U</a:t>
            </a:r>
            <a:r>
              <a:rPr lang="en-GB" i="1" dirty="0"/>
              <a:t>nited </a:t>
            </a:r>
            <a:r>
              <a:rPr lang="en-GB" b="1" i="1" dirty="0"/>
              <a:t>S</a:t>
            </a:r>
            <a:r>
              <a:rPr lang="en-GB" i="1" dirty="0"/>
              <a:t>tates</a:t>
            </a:r>
            <a:r>
              <a:rPr lang="en-GB" dirty="0"/>
              <a:t>) — </a:t>
            </a:r>
            <a:r>
              <a:rPr lang="ru-RU" dirty="0" err="1"/>
              <a:t>тристоронній</a:t>
            </a:r>
            <a:r>
              <a:rPr lang="ru-RU" dirty="0"/>
              <a:t> </a:t>
            </a:r>
            <a:r>
              <a:rPr lang="ru-RU" u="sng" dirty="0" err="1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оборонний</a:t>
            </a:r>
            <a:r>
              <a:rPr lang="ru-RU" u="sng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пакт</a:t>
            </a:r>
            <a:r>
              <a:rPr lang="ru-RU" dirty="0"/>
              <a:t>, </a:t>
            </a:r>
            <a:r>
              <a:rPr lang="ru-RU" dirty="0" err="1"/>
              <a:t>утворений</a:t>
            </a:r>
            <a:r>
              <a:rPr lang="ru-RU" dirty="0"/>
              <a:t> </a:t>
            </a:r>
            <a:r>
              <a:rPr lang="ru-RU" dirty="0" err="1">
                <a:hlinkClick r:id="rId7" tooltip="Австрал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Австралією</a:t>
            </a:r>
            <a:r>
              <a:rPr lang="ru-RU" dirty="0"/>
              <a:t>, </a:t>
            </a:r>
            <a:r>
              <a:rPr lang="ru-RU" dirty="0">
                <a:hlinkClick r:id="rId8" tooltip="Велика Британ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Великою </a:t>
            </a:r>
            <a:r>
              <a:rPr lang="ru-RU" dirty="0" err="1">
                <a:hlinkClick r:id="rId8" tooltip="Велика Британ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Британією</a:t>
            </a:r>
            <a:r>
              <a:rPr lang="ru-RU" dirty="0"/>
              <a:t> і </a:t>
            </a:r>
            <a:r>
              <a:rPr lang="ru-RU" dirty="0">
                <a:hlinkClick r:id="rId9" tooltip="Сполучені Штати Америк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США</a:t>
            </a:r>
            <a:r>
              <a:rPr lang="ru-RU" dirty="0"/>
              <a:t>. </a:t>
            </a:r>
            <a:r>
              <a:rPr lang="ru-RU" dirty="0" err="1"/>
              <a:t>Повідомлення</a:t>
            </a:r>
            <a:r>
              <a:rPr lang="ru-RU" dirty="0"/>
              <a:t> про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опубліковано</a:t>
            </a:r>
            <a:r>
              <a:rPr lang="ru-RU" dirty="0"/>
              <a:t> 15 вересня </a:t>
            </a:r>
            <a:r>
              <a:rPr lang="ru-RU" dirty="0">
                <a:hlinkClick r:id="rId10" tooltip="202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2021</a:t>
            </a:r>
            <a:r>
              <a:rPr lang="ru-RU" dirty="0"/>
              <a:t> року.</a:t>
            </a:r>
          </a:p>
        </p:txBody>
      </p:sp>
      <p:pic>
        <p:nvPicPr>
          <p:cNvPr id="1026" name="Picture 2" descr="США, Австралия и Великобритания подписали ключевую сделку в рамках альянса  AUKUS">
            <a:extLst>
              <a:ext uri="{FF2B5EF4-FFF2-40B4-BE49-F238E27FC236}">
                <a16:creationId xmlns:a16="http://schemas.microsoft.com/office/drawing/2014/main" id="{06A552E5-F687-46D5-B623-E1139BEA61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4411" y="1742395"/>
            <a:ext cx="4960442" cy="2787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" name="Picture 76">
            <a:extLst>
              <a:ext uri="{FF2B5EF4-FFF2-40B4-BE49-F238E27FC236}">
                <a16:creationId xmlns:a16="http://schemas.microsoft.com/office/drawing/2014/main" id="{F873EA42-E9E9-4806-A9F6-1718BE38B7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A99D5523-0BC8-4D5A-871C-69C0725E73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3381432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AE306DA-3754-4A77-9E9F-EBCE8E4FD3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914400"/>
            <a:ext cx="9603275" cy="4551945"/>
          </a:xfrm>
        </p:spPr>
        <p:txBody>
          <a:bodyPr>
            <a:normAutofit fontScale="62500" lnSpcReduction="20000"/>
          </a:bodyPr>
          <a:lstStyle/>
          <a:p>
            <a:r>
              <a:rPr lang="ru-RU" dirty="0" err="1"/>
              <a:t>Сполучені</a:t>
            </a:r>
            <a:r>
              <a:rPr lang="ru-RU" dirty="0"/>
              <a:t> </a:t>
            </a:r>
            <a:r>
              <a:rPr lang="ru-RU" dirty="0" err="1"/>
              <a:t>Штати</a:t>
            </a:r>
            <a:r>
              <a:rPr lang="ru-RU" dirty="0"/>
              <a:t> і Велика </a:t>
            </a:r>
            <a:r>
              <a:rPr lang="ru-RU" dirty="0" err="1"/>
              <a:t>Британія</a:t>
            </a:r>
            <a:r>
              <a:rPr lang="ru-RU" dirty="0"/>
              <a:t> </a:t>
            </a:r>
            <a:r>
              <a:rPr lang="ru-RU" dirty="0" err="1"/>
              <a:t>планують</a:t>
            </a:r>
            <a:r>
              <a:rPr lang="ru-RU" dirty="0"/>
              <a:t> </a:t>
            </a:r>
            <a:r>
              <a:rPr lang="ru-RU" dirty="0" err="1"/>
              <a:t>допомогти</a:t>
            </a:r>
            <a:r>
              <a:rPr lang="ru-RU" dirty="0"/>
              <a:t> </a:t>
            </a:r>
            <a:r>
              <a:rPr lang="ru-RU" dirty="0" err="1"/>
              <a:t>Австралії</a:t>
            </a:r>
            <a:r>
              <a:rPr lang="ru-RU" dirty="0"/>
              <a:t> в </a:t>
            </a:r>
            <a:r>
              <a:rPr lang="ru-RU" dirty="0" err="1"/>
              <a:t>розробці</a:t>
            </a:r>
            <a:r>
              <a:rPr lang="ru-RU" dirty="0"/>
              <a:t> і </a:t>
            </a:r>
            <a:r>
              <a:rPr lang="ru-RU" dirty="0" err="1"/>
              <a:t>розгортанні</a:t>
            </a:r>
            <a:r>
              <a:rPr lang="ru-RU" dirty="0"/>
              <a:t> </a:t>
            </a:r>
            <a:r>
              <a:rPr lang="ru-RU" dirty="0" err="1">
                <a:hlinkClick r:id="rId2" tooltip="Атомний підводний чове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атомних</a:t>
            </a:r>
            <a:r>
              <a:rPr lang="ru-RU" dirty="0">
                <a:hlinkClick r:id="rId2" tooltip="Атомний підводний чове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dirty="0" err="1">
                <a:hlinkClick r:id="rId2" tooltip="Атомний підводний чове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підводних</a:t>
            </a:r>
            <a:r>
              <a:rPr lang="ru-RU" dirty="0">
                <a:hlinkClick r:id="rId2" tooltip="Атомний підводний чове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dirty="0" err="1">
                <a:hlinkClick r:id="rId2" tooltip="Атомний підводний чове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човнів</a:t>
            </a:r>
            <a:r>
              <a:rPr lang="ru-RU" dirty="0"/>
              <a:t>, </a:t>
            </a:r>
            <a:r>
              <a:rPr lang="ru-RU" dirty="0" err="1"/>
              <a:t>збільшуючи</a:t>
            </a:r>
            <a:r>
              <a:rPr lang="ru-RU" dirty="0"/>
              <a:t> </a:t>
            </a:r>
            <a:r>
              <a:rPr lang="ru-RU" dirty="0" err="1"/>
              <a:t>військову</a:t>
            </a:r>
            <a:r>
              <a:rPr lang="ru-RU" dirty="0"/>
              <a:t> </a:t>
            </a:r>
            <a:r>
              <a:rPr lang="ru-RU" dirty="0" err="1"/>
              <a:t>присутність</a:t>
            </a:r>
            <a:r>
              <a:rPr lang="ru-RU" dirty="0"/>
              <a:t> Заходу в </a:t>
            </a:r>
            <a:r>
              <a:rPr lang="ru-RU" dirty="0" err="1"/>
              <a:t>Тихоокеанському</a:t>
            </a:r>
            <a:r>
              <a:rPr lang="ru-RU" dirty="0"/>
              <a:t> </a:t>
            </a:r>
            <a:r>
              <a:rPr lang="ru-RU" dirty="0" err="1"/>
              <a:t>регіоні</a:t>
            </a:r>
            <a:r>
              <a:rPr lang="ru-RU" dirty="0"/>
              <a:t>. </a:t>
            </a:r>
            <a:r>
              <a:rPr lang="ru-RU" dirty="0" err="1"/>
              <a:t>Хоча</a:t>
            </a:r>
            <a:r>
              <a:rPr lang="ru-RU" dirty="0"/>
              <a:t> в </a:t>
            </a:r>
            <a:r>
              <a:rPr lang="ru-RU" dirty="0" err="1"/>
              <a:t>спільній</a:t>
            </a:r>
            <a:r>
              <a:rPr lang="ru-RU" dirty="0"/>
              <a:t> </a:t>
            </a:r>
            <a:r>
              <a:rPr lang="ru-RU" dirty="0" err="1"/>
              <a:t>заяві</a:t>
            </a:r>
            <a:r>
              <a:rPr lang="ru-RU" dirty="0"/>
              <a:t> </a:t>
            </a:r>
            <a:r>
              <a:rPr lang="ru-RU" dirty="0" err="1">
                <a:hlinkClick r:id="rId3" tooltip="Прем'єр-міністр Австралії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прем'єр-міністра</a:t>
            </a:r>
            <a:r>
              <a:rPr lang="ru-RU" dirty="0">
                <a:hlinkClick r:id="rId3" tooltip="Прем'єр-міністр Австралії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dirty="0" err="1">
                <a:hlinkClick r:id="rId3" tooltip="Прем'єр-міністр Австралії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Австралії</a:t>
            </a:r>
            <a:r>
              <a:rPr lang="ru-RU" dirty="0"/>
              <a:t> </a:t>
            </a:r>
            <a:r>
              <a:rPr lang="ru-RU" dirty="0">
                <a:hlinkClick r:id="rId4" tooltip="Скотт Моррісо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Скотта </a:t>
            </a:r>
            <a:r>
              <a:rPr lang="ru-RU" dirty="0" err="1">
                <a:hlinkClick r:id="rId4" tooltip="Скотт Моррісо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Моррісона</a:t>
            </a:r>
            <a:r>
              <a:rPr lang="ru-RU" dirty="0"/>
              <a:t>, </a:t>
            </a:r>
            <a:r>
              <a:rPr lang="ru-RU" dirty="0" err="1">
                <a:hlinkClick r:id="rId5" tooltip="Прем'єр-міністр Великої Британії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прем'єр-міністра</a:t>
            </a:r>
            <a:r>
              <a:rPr lang="ru-RU" dirty="0">
                <a:hlinkClick r:id="rId5" tooltip="Прем'єр-міністр Великої Британії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dirty="0" err="1">
                <a:hlinkClick r:id="rId5" tooltip="Прем'єр-міністр Великої Британії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Великої</a:t>
            </a:r>
            <a:r>
              <a:rPr lang="ru-RU" dirty="0">
                <a:hlinkClick r:id="rId5" tooltip="Прем'єр-міністр Великої Британії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dirty="0" err="1">
                <a:hlinkClick r:id="rId5" tooltip="Прем'єр-міністр Великої Британії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Британії</a:t>
            </a:r>
            <a:r>
              <a:rPr lang="ru-RU" dirty="0"/>
              <a:t> </a:t>
            </a:r>
            <a:r>
              <a:rPr lang="ru-RU" dirty="0">
                <a:hlinkClick r:id="rId6" tooltip="Борис Джонсо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Бориса Джонсона</a:t>
            </a:r>
            <a:r>
              <a:rPr lang="ru-RU" dirty="0"/>
              <a:t> і </a:t>
            </a:r>
            <a:r>
              <a:rPr lang="ru-RU" dirty="0">
                <a:hlinkClick r:id="rId7" tooltip="Президент СШ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президента США</a:t>
            </a:r>
            <a:r>
              <a:rPr lang="ru-RU" dirty="0"/>
              <a:t> </a:t>
            </a:r>
            <a:r>
              <a:rPr lang="ru-RU" dirty="0">
                <a:hlinkClick r:id="rId8" tooltip="Джо Байде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Джо Байдена</a:t>
            </a:r>
            <a:r>
              <a:rPr lang="ru-RU" dirty="0"/>
              <a:t> </a:t>
            </a:r>
            <a:r>
              <a:rPr lang="ru-RU" dirty="0" err="1"/>
              <a:t>жодна</a:t>
            </a:r>
            <a:r>
              <a:rPr lang="ru-RU" dirty="0"/>
              <a:t> </a:t>
            </a:r>
            <a:r>
              <a:rPr lang="ru-RU" dirty="0" err="1"/>
              <a:t>країна</a:t>
            </a:r>
            <a:r>
              <a:rPr lang="ru-RU" dirty="0"/>
              <a:t> не </a:t>
            </a:r>
            <a:r>
              <a:rPr lang="ru-RU" dirty="0" err="1"/>
              <a:t>була</a:t>
            </a:r>
            <a:r>
              <a:rPr lang="ru-RU" dirty="0"/>
              <a:t> названа по </a:t>
            </a:r>
            <a:r>
              <a:rPr lang="ru-RU" dirty="0" err="1"/>
              <a:t>імені</a:t>
            </a:r>
            <a:r>
              <a:rPr lang="ru-RU" dirty="0"/>
              <a:t>, </a:t>
            </a:r>
            <a:r>
              <a:rPr lang="ru-RU" dirty="0" err="1"/>
              <a:t>анонімні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 в </a:t>
            </a:r>
            <a:r>
              <a:rPr lang="ru-RU" dirty="0" err="1">
                <a:hlinkClick r:id="rId9" tooltip="Білий дім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Білому</a:t>
            </a:r>
            <a:r>
              <a:rPr lang="ru-RU" dirty="0">
                <a:hlinkClick r:id="rId9" tooltip="Білий дім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dirty="0" err="1">
                <a:hlinkClick r:id="rId9" tooltip="Білий дім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домі</a:t>
            </a:r>
            <a:r>
              <a:rPr lang="ru-RU" dirty="0"/>
              <a:t> заявили, </a:t>
            </a:r>
            <a:r>
              <a:rPr lang="ru-RU" dirty="0" err="1"/>
              <a:t>що</a:t>
            </a:r>
            <a:r>
              <a:rPr lang="ru-RU" dirty="0"/>
              <a:t> альянс </a:t>
            </a:r>
            <a:r>
              <a:rPr lang="ru-RU" dirty="0" err="1"/>
              <a:t>покликаний</a:t>
            </a:r>
            <a:r>
              <a:rPr lang="ru-RU" dirty="0"/>
              <a:t> </a:t>
            </a:r>
            <a:r>
              <a:rPr lang="ru-RU" dirty="0" err="1"/>
              <a:t>протистояти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 </a:t>
            </a:r>
            <a:r>
              <a:rPr lang="ru-RU" dirty="0" err="1">
                <a:hlinkClick r:id="rId10" tooltip="Китайська Народна Республік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Китайської</a:t>
            </a:r>
            <a:r>
              <a:rPr lang="ru-RU" dirty="0">
                <a:hlinkClick r:id="rId10" tooltip="Китайська Народна Республік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dirty="0" err="1">
                <a:hlinkClick r:id="rId10" tooltip="Китайська Народна Республік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Народної</a:t>
            </a:r>
            <a:r>
              <a:rPr lang="ru-RU" dirty="0">
                <a:hlinkClick r:id="rId10" tooltip="Китайська Народна Республік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dirty="0" err="1">
                <a:hlinkClick r:id="rId10" tooltip="Китайська Народна Республік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Республіки</a:t>
            </a:r>
            <a:r>
              <a:rPr lang="ru-RU" dirty="0"/>
              <a:t> (КНР) в </a:t>
            </a:r>
            <a:r>
              <a:rPr lang="ru-RU" dirty="0" err="1">
                <a:hlinkClick r:id="rId11" tooltip="Індо-Тихоокеанська область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Індо-Тихоокеанському</a:t>
            </a:r>
            <a:r>
              <a:rPr lang="ru-RU" dirty="0">
                <a:hlinkClick r:id="rId11" tooltip="Індо-Тихоокеанська область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dirty="0" err="1">
                <a:hlinkClick r:id="rId11" tooltip="Індо-Тихоокеанська область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регіоні</a:t>
            </a:r>
            <a:r>
              <a:rPr lang="ru-RU" dirty="0"/>
              <a:t>, з </a:t>
            </a:r>
            <a:r>
              <a:rPr lang="ru-RU" dirty="0" err="1"/>
              <a:t>чим</a:t>
            </a:r>
            <a:r>
              <a:rPr lang="ru-RU" dirty="0"/>
              <a:t> </a:t>
            </a:r>
            <a:r>
              <a:rPr lang="ru-RU" dirty="0" err="1"/>
              <a:t>погодилися</a:t>
            </a:r>
            <a:r>
              <a:rPr lang="ru-RU" dirty="0"/>
              <a:t> </a:t>
            </a:r>
            <a:r>
              <a:rPr lang="ru-RU" dirty="0" err="1"/>
              <a:t>аналітики</a:t>
            </a:r>
            <a:r>
              <a:rPr lang="ru-RU" dirty="0"/>
              <a:t>. </a:t>
            </a:r>
            <a:r>
              <a:rPr lang="ru-RU" dirty="0" err="1"/>
              <a:t>Деякі</a:t>
            </a:r>
            <a:r>
              <a:rPr lang="ru-RU" dirty="0"/>
              <a:t> </a:t>
            </a:r>
            <a:r>
              <a:rPr lang="ru-RU" dirty="0" err="1"/>
              <a:t>аналітики</a:t>
            </a:r>
            <a:r>
              <a:rPr lang="ru-RU" dirty="0"/>
              <a:t> та ЗМІ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охарактеризували</a:t>
            </a:r>
            <a:r>
              <a:rPr lang="ru-RU" dirty="0"/>
              <a:t> альянс як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 </a:t>
            </a:r>
            <a:r>
              <a:rPr lang="ru-RU" dirty="0" err="1">
                <a:hlinkClick r:id="rId12" tooltip="Республіка Китай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Республіки</a:t>
            </a:r>
            <a:r>
              <a:rPr lang="ru-RU" dirty="0">
                <a:hlinkClick r:id="rId12" tooltip="Республіка Китай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Китай</a:t>
            </a:r>
            <a:r>
              <a:rPr lang="ru-RU" dirty="0"/>
              <a:t> (Тайвань)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китайського</a:t>
            </a:r>
            <a:r>
              <a:rPr lang="ru-RU" dirty="0"/>
              <a:t> </a:t>
            </a:r>
            <a:r>
              <a:rPr lang="ru-RU" dirty="0" err="1">
                <a:hlinkClick r:id="rId13" tooltip="Громадянська війна в Китаї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експансіонізму</a:t>
            </a:r>
            <a:r>
              <a:rPr lang="ru-RU" dirty="0"/>
              <a:t>.</a:t>
            </a:r>
          </a:p>
          <a:p>
            <a:r>
              <a:rPr lang="ru-RU" dirty="0"/>
              <a:t>Угода </a:t>
            </a:r>
            <a:r>
              <a:rPr lang="ru-RU" dirty="0" err="1"/>
              <a:t>характеризується</a:t>
            </a:r>
            <a:r>
              <a:rPr lang="ru-RU" dirty="0"/>
              <a:t> як </a:t>
            </a:r>
            <a:r>
              <a:rPr lang="ru-RU" dirty="0" err="1"/>
              <a:t>наступник</a:t>
            </a:r>
            <a:r>
              <a:rPr lang="ru-RU" dirty="0"/>
              <a:t> </a:t>
            </a:r>
            <a:r>
              <a:rPr lang="ru-RU" dirty="0" err="1"/>
              <a:t>наявного</a:t>
            </a:r>
            <a:r>
              <a:rPr lang="ru-RU" dirty="0"/>
              <a:t> пакту </a:t>
            </a:r>
            <a:r>
              <a:rPr lang="ru-RU" dirty="0">
                <a:hlinkClick r:id="rId14" tooltip="АНЗЮС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АНЗЮС</a:t>
            </a:r>
            <a:r>
              <a:rPr lang="ru-RU" dirty="0"/>
              <a:t> 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Австралією</a:t>
            </a:r>
            <a:r>
              <a:rPr lang="ru-RU" dirty="0"/>
              <a:t>, </a:t>
            </a:r>
            <a:r>
              <a:rPr lang="ru-RU" dirty="0">
                <a:hlinkClick r:id="rId15" tooltip="Нова Зеланд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Новою </a:t>
            </a:r>
            <a:r>
              <a:rPr lang="ru-RU" dirty="0" err="1">
                <a:hlinkClick r:id="rId15" tooltip="Нова Зеланді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Зеландією</a:t>
            </a:r>
            <a:r>
              <a:rPr lang="ru-RU" dirty="0"/>
              <a:t> і США; при </a:t>
            </a:r>
            <a:r>
              <a:rPr lang="ru-RU" dirty="0" err="1"/>
              <a:t>цьому</a:t>
            </a:r>
            <a:r>
              <a:rPr lang="ru-RU" dirty="0"/>
              <a:t> Нова </a:t>
            </a:r>
            <a:r>
              <a:rPr lang="ru-RU" dirty="0" err="1"/>
              <a:t>Зеландія</a:t>
            </a:r>
            <a:r>
              <a:rPr lang="ru-RU" dirty="0"/>
              <a:t> «</a:t>
            </a:r>
            <a:r>
              <a:rPr lang="ru-RU" dirty="0" err="1"/>
              <a:t>відходить</a:t>
            </a:r>
            <a:r>
              <a:rPr lang="ru-RU" dirty="0"/>
              <a:t> на </a:t>
            </a:r>
            <a:r>
              <a:rPr lang="ru-RU" dirty="0" err="1"/>
              <a:t>другий</a:t>
            </a:r>
            <a:r>
              <a:rPr lang="ru-RU" dirty="0"/>
              <a:t> план» через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заборону</a:t>
            </a:r>
            <a:r>
              <a:rPr lang="ru-RU" dirty="0"/>
              <a:t> на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ядерної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, але </a:t>
            </a:r>
            <a:r>
              <a:rPr lang="ru-RU" dirty="0" err="1"/>
              <a:t>офіційної</a:t>
            </a:r>
            <a:r>
              <a:rPr lang="ru-RU" dirty="0"/>
              <a:t> заяви з </a:t>
            </a:r>
            <a:r>
              <a:rPr lang="ru-RU" dirty="0" err="1"/>
              <a:t>цього</a:t>
            </a:r>
            <a:r>
              <a:rPr lang="ru-RU" dirty="0"/>
              <a:t> приводу не </a:t>
            </a:r>
            <a:r>
              <a:rPr lang="ru-RU" dirty="0" err="1"/>
              <a:t>робили</a:t>
            </a:r>
            <a:r>
              <a:rPr lang="ru-RU" dirty="0"/>
              <a:t>. 17 вересня </a:t>
            </a:r>
            <a:r>
              <a:rPr lang="ru-RU" dirty="0" err="1"/>
              <a:t>Франція</a:t>
            </a:r>
            <a:r>
              <a:rPr lang="ru-RU" dirty="0"/>
              <a:t> </a:t>
            </a:r>
            <a:r>
              <a:rPr lang="ru-RU" dirty="0" err="1"/>
              <a:t>відкликала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послів</a:t>
            </a:r>
            <a:r>
              <a:rPr lang="ru-RU" dirty="0"/>
              <a:t> з </a:t>
            </a:r>
            <a:r>
              <a:rPr lang="ru-RU" dirty="0" err="1"/>
              <a:t>Австралії</a:t>
            </a:r>
            <a:r>
              <a:rPr lang="ru-RU" dirty="0"/>
              <a:t> і США в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угодою</a:t>
            </a:r>
            <a:r>
              <a:rPr lang="ru-RU" dirty="0"/>
              <a:t>.</a:t>
            </a:r>
          </a:p>
          <a:p>
            <a:r>
              <a:rPr lang="ru-RU" dirty="0"/>
              <a:t>Угода </a:t>
            </a:r>
            <a:r>
              <a:rPr lang="ru-RU" dirty="0" err="1"/>
              <a:t>охоплює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ключові</a:t>
            </a:r>
            <a:r>
              <a:rPr lang="ru-RU" dirty="0"/>
              <a:t> </a:t>
            </a:r>
            <a:r>
              <a:rPr lang="ru-RU" dirty="0" err="1"/>
              <a:t>області</a:t>
            </a:r>
            <a:r>
              <a:rPr lang="ru-RU" dirty="0"/>
              <a:t> як </a:t>
            </a:r>
            <a:r>
              <a:rPr lang="ru-RU" dirty="0" err="1">
                <a:hlinkClick r:id="rId16" tooltip="Штучний інтелект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штучний</a:t>
            </a:r>
            <a:r>
              <a:rPr lang="ru-RU" dirty="0">
                <a:hlinkClick r:id="rId16" tooltip="Штучний інтелект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dirty="0" err="1">
                <a:hlinkClick r:id="rId16" tooltip="Штучний інтелект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інтелект</a:t>
            </a:r>
            <a:r>
              <a:rPr lang="ru-RU" dirty="0"/>
              <a:t>, </a:t>
            </a:r>
            <a:r>
              <a:rPr lang="ru-RU" dirty="0" err="1">
                <a:hlinkClick r:id="rId17" tooltip="Кібервійн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кібервійна</a:t>
            </a:r>
            <a:r>
              <a:rPr lang="ru-RU" dirty="0"/>
              <a:t>, </a:t>
            </a:r>
            <a:r>
              <a:rPr lang="ru-RU" dirty="0" err="1"/>
              <a:t>потенціал</a:t>
            </a:r>
            <a:r>
              <a:rPr lang="ru-RU" dirty="0"/>
              <a:t> </a:t>
            </a:r>
            <a:r>
              <a:rPr lang="ru-RU" dirty="0" err="1"/>
              <a:t>підводного</a:t>
            </a:r>
            <a:r>
              <a:rPr lang="ru-RU" dirty="0"/>
              <a:t> флоту і </a:t>
            </a:r>
            <a:r>
              <a:rPr lang="ru-RU" dirty="0" err="1"/>
              <a:t>потенціал</a:t>
            </a:r>
            <a:r>
              <a:rPr lang="ru-RU" dirty="0"/>
              <a:t> удару на </a:t>
            </a:r>
            <a:r>
              <a:rPr lang="ru-RU" dirty="0" err="1"/>
              <a:t>далекі</a:t>
            </a:r>
            <a:r>
              <a:rPr lang="ru-RU" dirty="0"/>
              <a:t> </a:t>
            </a:r>
            <a:r>
              <a:rPr lang="ru-RU" dirty="0" err="1"/>
              <a:t>відстані</a:t>
            </a:r>
            <a:r>
              <a:rPr lang="ru-RU" dirty="0"/>
              <a:t>. Вона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включає</a:t>
            </a:r>
            <a:r>
              <a:rPr lang="ru-RU" dirty="0"/>
              <a:t> </a:t>
            </a:r>
            <a:r>
              <a:rPr lang="ru-RU" dirty="0" err="1"/>
              <a:t>ядерний</a:t>
            </a:r>
            <a:r>
              <a:rPr lang="ru-RU" dirty="0"/>
              <a:t> компонент, </a:t>
            </a:r>
            <a:r>
              <a:rPr lang="ru-RU" dirty="0" err="1"/>
              <a:t>можливо</a:t>
            </a:r>
            <a:r>
              <a:rPr lang="ru-RU" dirty="0"/>
              <a:t>, </a:t>
            </a:r>
            <a:r>
              <a:rPr lang="ru-RU" dirty="0" err="1"/>
              <a:t>обмежений</a:t>
            </a:r>
            <a:r>
              <a:rPr lang="ru-RU" dirty="0"/>
              <a:t> </a:t>
            </a:r>
            <a:r>
              <a:rPr lang="ru-RU" dirty="0" err="1"/>
              <a:t>Сполученими</a:t>
            </a:r>
            <a:r>
              <a:rPr lang="ru-RU" dirty="0"/>
              <a:t> Штатами і Великою </a:t>
            </a:r>
            <a:r>
              <a:rPr lang="ru-RU" dirty="0" err="1"/>
              <a:t>Британією</a:t>
            </a:r>
            <a:r>
              <a:rPr lang="ru-RU" dirty="0"/>
              <a:t>, по </a:t>
            </a:r>
            <a:r>
              <a:rPr lang="ru-RU" dirty="0" err="1"/>
              <a:t>інфраструктурі</a:t>
            </a:r>
            <a:r>
              <a:rPr lang="ru-RU" dirty="0"/>
              <a:t> </a:t>
            </a:r>
            <a:r>
              <a:rPr lang="ru-RU" dirty="0" err="1"/>
              <a:t>ядерної</a:t>
            </a:r>
            <a:r>
              <a:rPr lang="ru-RU" dirty="0"/>
              <a:t> оборони Угода буде </a:t>
            </a:r>
            <a:r>
              <a:rPr lang="ru-RU" dirty="0" err="1"/>
              <a:t>зосереджено</a:t>
            </a:r>
            <a:r>
              <a:rPr lang="ru-RU" dirty="0"/>
              <a:t> на </a:t>
            </a:r>
            <a:r>
              <a:rPr lang="ru-RU" dirty="0" err="1"/>
              <a:t>військовому</a:t>
            </a:r>
            <a:r>
              <a:rPr lang="ru-RU" dirty="0"/>
              <a:t> </a:t>
            </a:r>
            <a:r>
              <a:rPr lang="ru-RU" dirty="0" err="1"/>
              <a:t>потенціалі</a:t>
            </a:r>
            <a:r>
              <a:rPr lang="ru-RU" dirty="0"/>
              <a:t>, </a:t>
            </a:r>
            <a:r>
              <a:rPr lang="ru-RU" dirty="0" err="1"/>
              <a:t>відокремлюючи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альянсу </a:t>
            </a:r>
            <a:r>
              <a:rPr lang="en-GB" dirty="0"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Five Eyes</a:t>
            </a:r>
            <a:r>
              <a:rPr lang="en-GB" dirty="0"/>
              <a:t> </a:t>
            </a:r>
            <a:r>
              <a:rPr lang="ru-RU" dirty="0"/>
              <a:t>з </a:t>
            </a:r>
            <a:r>
              <a:rPr lang="ru-RU" dirty="0" err="1"/>
              <a:t>обміну</a:t>
            </a:r>
            <a:r>
              <a:rPr lang="ru-RU" dirty="0"/>
              <a:t> </a:t>
            </a:r>
            <a:r>
              <a:rPr lang="ru-RU" dirty="0" err="1"/>
              <a:t>розвідданими</a:t>
            </a:r>
            <a:r>
              <a:rPr lang="ru-RU" dirty="0"/>
              <a:t>, до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входять</a:t>
            </a:r>
            <a:r>
              <a:rPr lang="ru-RU" dirty="0"/>
              <a:t> Нова </a:t>
            </a:r>
            <a:r>
              <a:rPr lang="ru-RU" dirty="0" err="1"/>
              <a:t>Зеландія</a:t>
            </a:r>
            <a:r>
              <a:rPr lang="ru-RU" dirty="0"/>
              <a:t> і Канада</a:t>
            </a:r>
            <a:r>
              <a:rPr lang="en-GB" baseline="30000" dirty="0"/>
              <a:t>/</a:t>
            </a:r>
            <a:endParaRPr lang="ru-RU" dirty="0"/>
          </a:p>
          <a:p>
            <a:r>
              <a:rPr lang="ru-RU" dirty="0"/>
              <a:t>Альянс </a:t>
            </a:r>
            <a:r>
              <a:rPr lang="ru-RU" dirty="0" err="1"/>
              <a:t>спрямований</a:t>
            </a:r>
            <a:r>
              <a:rPr lang="ru-RU" dirty="0"/>
              <a:t> на </a:t>
            </a:r>
            <a:r>
              <a:rPr lang="ru-RU" dirty="0" err="1"/>
              <a:t>протидію</a:t>
            </a:r>
            <a:r>
              <a:rPr lang="ru-RU" dirty="0"/>
              <a:t> </a:t>
            </a:r>
            <a:r>
              <a:rPr lang="ru-RU" dirty="0" err="1"/>
              <a:t>експансіонізму</a:t>
            </a:r>
            <a:r>
              <a:rPr lang="ru-RU" dirty="0"/>
              <a:t> </a:t>
            </a:r>
            <a:r>
              <a:rPr lang="ru-RU" dirty="0">
                <a:hlinkClick r:id="rId10" tooltip="Китайська Народна Республік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КНР</a:t>
            </a:r>
            <a:r>
              <a:rPr lang="ru-RU" dirty="0"/>
              <a:t> в </a:t>
            </a:r>
            <a:r>
              <a:rPr lang="ru-RU" dirty="0" err="1">
                <a:hlinkClick r:id="rId11" tooltip="Індо-Тихоокеанська область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Індо-Тихоокеанському</a:t>
            </a:r>
            <a:r>
              <a:rPr lang="ru-RU" dirty="0">
                <a:hlinkClick r:id="rId11" tooltip="Індо-Тихоокеанська область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dirty="0" err="1">
                <a:hlinkClick r:id="rId11" tooltip="Індо-Тихоокеанська область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регіоні</a:t>
            </a:r>
            <a:r>
              <a:rPr lang="ru-RU" dirty="0"/>
              <a:t>. У рамках альянсу </a:t>
            </a:r>
            <a:r>
              <a:rPr lang="ru-RU" dirty="0" err="1">
                <a:hlinkClick r:id="rId19" tooltip="Королівський австралійський військово-морський флот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військово-морський</a:t>
            </a:r>
            <a:r>
              <a:rPr lang="ru-RU" dirty="0">
                <a:hlinkClick r:id="rId19" tooltip="Королівський австралійський військово-морський флот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флот </a:t>
            </a:r>
            <a:r>
              <a:rPr lang="ru-RU" dirty="0" err="1">
                <a:hlinkClick r:id="rId19" tooltip="Королівський австралійський військово-морський флот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Австралії</a:t>
            </a:r>
            <a:r>
              <a:rPr lang="ru-RU" dirty="0"/>
              <a:t> </a:t>
            </a:r>
            <a:r>
              <a:rPr lang="ru-RU" dirty="0" err="1"/>
              <a:t>вперше</a:t>
            </a:r>
            <a:r>
              <a:rPr lang="ru-RU" dirty="0"/>
              <a:t> </a:t>
            </a:r>
            <a:r>
              <a:rPr lang="ru-RU" dirty="0" err="1"/>
              <a:t>отримає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будувати</a:t>
            </a:r>
            <a:r>
              <a:rPr lang="ru-RU" dirty="0"/>
              <a:t> </a:t>
            </a:r>
            <a:r>
              <a:rPr lang="ru-RU" dirty="0" err="1">
                <a:hlinkClick r:id="rId2" tooltip="Атомний підводний чове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атомні</a:t>
            </a:r>
            <a:r>
              <a:rPr lang="ru-RU" dirty="0">
                <a:hlinkClick r:id="rId2" tooltip="Атомний підводний чове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dirty="0" err="1">
                <a:hlinkClick r:id="rId2" tooltip="Атомний підводний чове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підводні</a:t>
            </a:r>
            <a:r>
              <a:rPr lang="ru-RU" dirty="0">
                <a:hlinkClick r:id="rId2" tooltip="Атомний підводний чове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dirty="0" err="1">
                <a:hlinkClick r:id="rId2" tooltip="Атомний підводний чове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човни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1415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F8A262D-205C-44BE-974D-94D4DB6221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0270" y="980661"/>
            <a:ext cx="9603275" cy="4485684"/>
          </a:xfrm>
        </p:spPr>
        <p:txBody>
          <a:bodyPr>
            <a:normAutofit lnSpcReduction="10000"/>
          </a:bodyPr>
          <a:lstStyle/>
          <a:p>
            <a:r>
              <a:rPr lang="uk-UA" dirty="0" err="1"/>
              <a:t>Парфіненко</a:t>
            </a:r>
            <a:r>
              <a:rPr lang="uk-UA" dirty="0"/>
              <a:t>: за різницею в політичній організації </a:t>
            </a:r>
            <a:r>
              <a:rPr lang="uk-UA" dirty="0" err="1"/>
              <a:t>геопростору</a:t>
            </a:r>
            <a:r>
              <a:rPr lang="uk-UA" dirty="0"/>
              <a:t> всі країни світу з погляду міжнародного статусу поділяють на три групи:</a:t>
            </a:r>
            <a:endParaRPr lang="ru-RU" dirty="0"/>
          </a:p>
          <a:p>
            <a:pPr lvl="0"/>
            <a:r>
              <a:rPr lang="uk-UA" dirty="0"/>
              <a:t>Суверенні держави.</a:t>
            </a:r>
            <a:endParaRPr lang="ru-RU" dirty="0"/>
          </a:p>
          <a:p>
            <a:pPr lvl="0"/>
            <a:r>
              <a:rPr lang="uk-UA" dirty="0"/>
              <a:t>Несамоврядні території – близько 40. Частина з них офіційно визнана ООН як колонії з правом на самовизначення, а частина має спеціальний статус у взаєминах із колишніми метрополіями.</a:t>
            </a:r>
            <a:endParaRPr lang="ru-RU" dirty="0"/>
          </a:p>
          <a:p>
            <a:pPr lvl="0"/>
            <a:r>
              <a:rPr lang="uk-UA" dirty="0"/>
              <a:t>Проблемні території з перехідним або невизнаним міжнародним статусом. Їхня поява спричинена складним перебігом національно-політичних процесів, прагненням до незалежності. Вони є джерелом гострих міжнародних проблем. Нагірний Карабах, Абхазія, Південна Осетія, Придністровська Молдавська Республіка.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2336713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Gallery">
      <a:majorFont>
        <a:latin typeface="Century Gothic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11755</Words>
  <Application>Microsoft Office PowerPoint</Application>
  <PresentationFormat>Широкий екран</PresentationFormat>
  <Paragraphs>364</Paragraphs>
  <Slides>85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85</vt:i4>
      </vt:variant>
    </vt:vector>
  </HeadingPairs>
  <TitlesOfParts>
    <vt:vector size="89" baseType="lpstr">
      <vt:lpstr>Arial</vt:lpstr>
      <vt:lpstr>Century Gothic</vt:lpstr>
      <vt:lpstr>Linux Libertine</vt:lpstr>
      <vt:lpstr>Галерея</vt:lpstr>
      <vt:lpstr>Політична карта світу</vt:lpstr>
      <vt:lpstr>план</vt:lpstr>
      <vt:lpstr>Держава і країна. Форми їх правління та адміністративно-територіального устрою.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Типи держав за формами правління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Етапи формування політичної карти світу. Типи країн 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Типи країн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Міжнародні організації</vt:lpstr>
      <vt:lpstr>ООН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НАТО</vt:lpstr>
      <vt:lpstr>Презентація PowerPoint</vt:lpstr>
      <vt:lpstr>Європейський Союз</vt:lpstr>
      <vt:lpstr>Презентація PowerPoint</vt:lpstr>
      <vt:lpstr>Організація з безпеки і співробітництва в Європі </vt:lpstr>
      <vt:lpstr>Рада Європи</vt:lpstr>
      <vt:lpstr>АНЗЮС і АНЗЮК</vt:lpstr>
      <vt:lpstr>Ліга арабських держав</vt:lpstr>
      <vt:lpstr>ОПЕК</vt:lpstr>
      <vt:lpstr>АСЕАН</vt:lpstr>
      <vt:lpstr>НАФТА</vt:lpstr>
      <vt:lpstr>МЕРКОСУР</vt:lpstr>
      <vt:lpstr>ГУАМ</vt:lpstr>
      <vt:lpstr>Євразійський економічний союз</vt:lpstr>
      <vt:lpstr>СНД</vt:lpstr>
      <vt:lpstr>ШОС</vt:lpstr>
      <vt:lpstr>БРІКС</vt:lpstr>
      <vt:lpstr>АТЕС</vt:lpstr>
      <vt:lpstr>AUKUS   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Політична карта світу</dc:title>
  <dc:creator>Oleksandr Krugliak</dc:creator>
  <cp:lastModifiedBy>Валентина Любченко</cp:lastModifiedBy>
  <cp:revision>17</cp:revision>
  <cp:lastPrinted>2021-11-28T17:08:55Z</cp:lastPrinted>
  <dcterms:created xsi:type="dcterms:W3CDTF">2021-11-28T17:01:12Z</dcterms:created>
  <dcterms:modified xsi:type="dcterms:W3CDTF">2024-01-21T11:09:56Z</dcterms:modified>
</cp:coreProperties>
</file>