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5" r:id="rId9"/>
    <p:sldId id="264" r:id="rId10"/>
    <p:sldId id="266" r:id="rId11"/>
    <p:sldId id="263" r:id="rId12"/>
    <p:sldId id="268" r:id="rId13"/>
    <p:sldId id="267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7"/>
    <p:restoredTop sz="94686"/>
  </p:normalViewPr>
  <p:slideViewPr>
    <p:cSldViewPr snapToGrid="0">
      <p:cViewPr varScale="1">
        <p:scale>
          <a:sx n="109" d="100"/>
          <a:sy n="109" d="100"/>
        </p:scale>
        <p:origin x="7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582043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39023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47040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871435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899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851750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02922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76909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62607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49346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81455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140222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590537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435161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0998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8A13-5D21-124F-BC68-20B3AB33BC1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02605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08A13-5D21-124F-BC68-20B3AB33BC1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34EFFA7-9E40-0141-8DE4-9B053EE71B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844869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3B9833-D744-40FF-0137-D3E66E8548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Конкуренція в каналах розподілу</a:t>
            </a:r>
            <a:endParaRPr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8AE7BDC-8557-C0A7-36F6-72C6D0F05A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10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62794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FCF36EB-3D95-B12C-4C89-898DE1439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969" y="199293"/>
            <a:ext cx="11324493" cy="6260122"/>
          </a:xfrm>
        </p:spPr>
        <p:txBody>
          <a:bodyPr>
            <a:normAutofit fontScale="32500" lnSpcReduction="20000"/>
          </a:bodyPr>
          <a:lstStyle/>
          <a:p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за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функцією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конструктивні</a:t>
            </a:r>
            <a:r>
              <a:rPr lang="ru-RU" sz="55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пізнати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проблему,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істини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засвоєнню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корисного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деструктивні</a:t>
            </a:r>
            <a:r>
              <a:rPr lang="ru-RU" sz="55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дисфункціональні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незадоволеність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вийти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каналу,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погіршення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майбутньому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згортання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учасниками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7) за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55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діадичні</a:t>
            </a:r>
            <a:r>
              <a:rPr lang="ru-RU" sz="55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два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локальні</a:t>
            </a:r>
            <a:r>
              <a:rPr lang="ru-RU" sz="55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дехто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членів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каналу;</a:t>
            </a:r>
          </a:p>
          <a:p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sz="55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каналу;</a:t>
            </a:r>
          </a:p>
          <a:p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міжканальні</a:t>
            </a:r>
            <a:r>
              <a:rPr lang="ru-RU" sz="55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каналами;</a:t>
            </a:r>
          </a:p>
          <a:p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8) за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динамікою</a:t>
            </a:r>
            <a:r>
              <a:rPr lang="ru-RU" sz="55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55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55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етапів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стихійні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заплановані</a:t>
            </a:r>
            <a:r>
              <a:rPr lang="ru-RU" sz="55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55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короткочасні</a:t>
            </a:r>
            <a:r>
              <a:rPr lang="ru-RU" sz="55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55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</a:t>
            </a:r>
            <a:r>
              <a:rPr lang="ru-RU" sz="55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55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затяжні</a:t>
            </a:r>
            <a:r>
              <a:rPr lang="ru-RU" sz="55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55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4299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FCF36EB-3D95-B12C-4C89-898DE1439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969" y="199293"/>
            <a:ext cx="11324493" cy="6260122"/>
          </a:xfrm>
        </p:spPr>
        <p:txBody>
          <a:bodyPr>
            <a:normAutofit fontScale="70000" lnSpcReduction="20000"/>
          </a:bodyPr>
          <a:lstStyle/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керовані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некеровані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згасання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спонтанно </a:t>
            </a:r>
            <a:r>
              <a:rPr lang="ru-RU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припиняються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самих </a:t>
            </a:r>
            <a:r>
              <a:rPr lang="ru-RU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вирішуються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втручанні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ззовні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9) за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тактичною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виправдані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невиправдані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10) за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формою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прояву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соціальною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економічною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морально-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етичною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прийнятні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неприйнятні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Причинами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нерівномірність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члени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формувався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взаємозалежність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задач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влада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членами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передача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причиною,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каталізатором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незбалансованість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підкріплені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правами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владою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тотальний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розбіжність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55873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B7D0D56-B802-E69E-5261-3089F0CB8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692" y="164123"/>
            <a:ext cx="11277600" cy="6377354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каналах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каналах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характеризується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упорядкованим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протиборством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метою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чітко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позначені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усвідомлені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результат.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супроводжуватися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супроводжуватися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тих форм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боротьби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морально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правовими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Взаємна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змагальності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торговельнимипідприємствами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ступенем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обігу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приводу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аналогічного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фактором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активізації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Вона проводиться за такими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напрямками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змішаної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паралельної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належать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розширеному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зручностей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стабільного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контингенту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диверсифікації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поряд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основною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спеціалізацією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торгівлею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заготівлями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громадського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харчування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побутовим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правильного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розташування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максимально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здобути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початкову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раціонального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наближення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пунктів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контингентів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22816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B7D0D56-B802-E69E-5261-3089F0CB8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692" y="164123"/>
            <a:ext cx="11277600" cy="6377354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побудови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довгострокової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ґрунтується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рівномірному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нагромадженні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усього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565697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B7D0D56-B802-E69E-5261-3089F0CB8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692" y="164123"/>
            <a:ext cx="11277600" cy="637735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Культура і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засіб</a:t>
            </a: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конкурентоспроможності</a:t>
            </a: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endParaRPr lang="ru-RU" sz="22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Основним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завданням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посилення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споживчому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залучення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розширення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контингенту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грошових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доходів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удосконалення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торгового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нерозривно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пов'язана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наявністю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продажу широкого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високоякісних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професійними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знаннями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навичками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торгового персоналу,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дотриманням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ним правил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установленням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зручного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режиму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розвитком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матеріально-технічної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бази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</a:t>
            </a:r>
            <a:r>
              <a:rPr lang="ru-RU" sz="2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традиційним</a:t>
            </a:r>
            <a:r>
              <a:rPr lang="ru-RU" sz="2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методом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недопущення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скупчення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виникнення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незручностей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самостійному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огляді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ними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виставлених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вітринах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на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іншому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демонстраційному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обладнанні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правильно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вибирати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схеми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поширеною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них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лінійне</a:t>
            </a:r>
            <a:r>
              <a:rPr lang="ru-RU" sz="2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розташування</a:t>
            </a:r>
            <a:r>
              <a:rPr lang="ru-RU" sz="2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робочих</a:t>
            </a:r>
            <a:r>
              <a:rPr lang="ru-RU" sz="2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яке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так, при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глибині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торгового залу 6—7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метрів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шафи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прилавки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доцільно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розташовувати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одну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лінію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впритул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стінки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відокремлює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зал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підсобних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приміщень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глибина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торгового залу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перевищує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8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метрів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розташовуватися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вздовж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трьох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стін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Лінійна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схема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наближення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робочих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приміщення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скорочує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переміщення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зал;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поповнення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магазину, не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створюючи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незручностей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маневрувати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окремими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продавцями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82508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B7D0D56-B802-E69E-5261-3089F0CB8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692" y="164123"/>
            <a:ext cx="11277600" cy="6377354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лінійного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форм торгового залу —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дотримуватися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вимоги,згідно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зайнята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повинна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перевищувати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40 %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торгового залу.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Касові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кабіни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фасадній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торгового залу, а не по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незручно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касирів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Оптимальною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глибина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ширина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касових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кабін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1,5 м.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Прискоренню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магазинах,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прилавок,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винесення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—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вузли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Разом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достатньо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обґрунтованими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орієнтованими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Кількісна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традиційному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зокрема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Середній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правило,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хронометражних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замірів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інтенсивного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Хронометраж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доцільно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вести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відокремлено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такими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консультації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замірів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повинна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20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замірів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точну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детальну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параметрів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проводити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математичного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апарату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теорії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19542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BD1C96E-DF7B-2342-BF48-DD62A1631A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692" y="304800"/>
            <a:ext cx="11183816" cy="6166337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Практика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25—30 %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припадає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покупку.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Швидкість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культура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залежать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правил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оптимального виду і типу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реєстраторів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розрахункових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професійної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підготовки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осіб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зайнятих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вузлах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Робота з метою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розділена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два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напрямки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покупки;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оснащення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високопродуктивних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багатофункціональних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реєстраторів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електронні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контрольно-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касові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апарати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(ЕККА),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касові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вагокасові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комплекси</a:t>
            </a:r>
            <a:r>
              <a:rPr lang="ru-R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експрес-кас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.)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14772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4F7643A-35DB-EFD1-2216-D9475C9AE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45477"/>
            <a:ext cx="11324492" cy="6307015"/>
          </a:xfrm>
        </p:spPr>
        <p:txBody>
          <a:bodyPr>
            <a:normAutofit fontScale="32500" lnSpcReduction="20000"/>
          </a:bodyPr>
          <a:lstStyle/>
          <a:p>
            <a:pPr algn="just"/>
            <a:r>
              <a:rPr lang="ru-RU" sz="55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55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</a:t>
            </a:r>
            <a:r>
              <a:rPr lang="ru-RU" sz="55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55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ru-RU" sz="55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55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55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Співробітництво</a:t>
            </a:r>
            <a:r>
              <a:rPr lang="ru-RU" sz="55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каналах</a:t>
            </a:r>
            <a:endParaRPr lang="ru-RU" sz="55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учасниками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одного, так і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спостерігатися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5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55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співробітництво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укладання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партнерство,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союзи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 –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горизонтальних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вертикальних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т.д. (див. п. 2));</a:t>
            </a:r>
          </a:p>
          <a:p>
            <a:pPr algn="just"/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ту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іншу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форму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комунікаційні</a:t>
            </a:r>
            <a:r>
              <a:rPr lang="ru-RU" sz="55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передача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істинних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помилкових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інтерактивні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спонукальні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людьми,</a:t>
            </a:r>
          </a:p>
          <a:p>
            <a:pPr algn="just"/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узгодження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перцептивність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учасниками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один одного та</a:t>
            </a:r>
          </a:p>
          <a:p>
            <a:pPr algn="just"/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порозуміння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експресивність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збудження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емоційних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переживань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 правило,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співробітництво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характерне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членів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складу одного каналу.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оптовики та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торговці</a:t>
            </a:r>
            <a:r>
              <a:rPr lang="ru-RU" sz="5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допомагають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один одному і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співробітництво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приносить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більший</a:t>
            </a:r>
            <a:r>
              <a:rPr lang="ru-RU" sz="5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кожного,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б вони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поодинці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знижують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підвищують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каналу.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стратегічною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могли б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будувати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плани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ліквідації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зниженню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пов’язаного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невиправданим</a:t>
            </a:r>
            <a:r>
              <a:rPr lang="ru-RU" sz="5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завищенням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запобігають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виникненню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непродуктивних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дублюванню</a:t>
            </a:r>
            <a:r>
              <a:rPr lang="ru-RU" sz="5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endParaRPr lang="ru-RU" sz="55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820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4F7643A-35DB-EFD1-2216-D9475C9AE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45477"/>
            <a:ext cx="11324492" cy="6307015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 показано на рис. 10.1, основою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гармонійних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ідентичність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аспектів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взаємовідносин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єдність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прибутковості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38DECD-8FDC-E95B-EB5E-C72B3D63E1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700" y="1803400"/>
            <a:ext cx="75946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264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4F7643A-35DB-EFD1-2216-D9475C9AE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45477"/>
            <a:ext cx="11324492" cy="6307015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характеру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взаємовідносин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об’єднання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партнерство;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оперативні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ділові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взаємозв’язки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оперативні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ділові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стосунки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 показано на рис. 10.2,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протилежних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боках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взаємовідносин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знаходяться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поточне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оперативне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транзакцій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партнерські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взаємовідносини</a:t>
            </a:r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7C77DC-FC3E-E303-5EE0-48629705C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104662"/>
            <a:ext cx="7772400" cy="290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072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4F7643A-35DB-EFD1-2216-D9475C9AE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45477"/>
            <a:ext cx="11324492" cy="6307015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Транзакції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той час,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покупець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своєчасно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обмінюються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конкурентоспроможними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Партнерство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основане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тісних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соціальних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взаємозв’язках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часом.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стратегічного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партнерства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сукупних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та/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зручності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наслідком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Партнерські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взаємовідносини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ґрунтується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тісному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взаємозв’язку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довірі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зобов’язань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партнерські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взаємовідносини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тісним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завдяки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єдності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поглядів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процедур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обов’язків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запасами,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передпродажному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післяпродажному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Таким чином, для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об’єднання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партнерства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дійсно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таких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взаємозалежності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тісний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взаємозв’язок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співробітництві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точне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ролей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обов’язків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согласовані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мети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довіра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взаємозв’язок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0746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E5752AE-ECB0-6BA4-F656-9784F01970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477" y="246185"/>
            <a:ext cx="11183815" cy="6142892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партнерських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стала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поява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цільного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завдяки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безліч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робітники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спільно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колегами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Тенденція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консолідації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секторах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зайняти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домінуючі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споживчогоринку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контрактів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правило, у прямому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магазином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непрямому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виробляється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план маркетингу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обов'язків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співвідношення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лідером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оптовик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Взаємовідносини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каналах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інтересами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ринком,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державою. Так,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ексклюзивної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приносить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стороні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взаємовідносини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послаблювати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монополії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аспекті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закон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стежить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зловживань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виключного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дилерства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ексклюзивного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права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території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послаблення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16853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FCF36EB-3D95-B12C-4C89-898DE1439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969" y="199293"/>
            <a:ext cx="11324493" cy="626012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2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9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Конфлікти</a:t>
            </a:r>
            <a:r>
              <a:rPr lang="ru-RU" sz="2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каналах</a:t>
            </a:r>
          </a:p>
          <a:p>
            <a:pPr algn="just"/>
            <a:endParaRPr lang="ru-RU" sz="29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загальному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сенсі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характеризуються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протиборством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протилежно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мотивів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суджень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відноситься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гострої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суперечності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зіткненню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ідей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швидше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підкреслює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аніж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результат.</a:t>
            </a:r>
          </a:p>
          <a:p>
            <a:pPr algn="just"/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Так, у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каналу, як правило, не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збігаються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каналах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виникати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непорозуміння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несумісністю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нечітким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розподілом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ролей і прав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каналу,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різною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оцінкою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900" dirty="0">
                <a:solidFill>
                  <a:srgbClr val="FB000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винагородою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отримують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каналу.</a:t>
            </a:r>
            <a:r>
              <a:rPr lang="ru-RU" sz="2900" dirty="0">
                <a:solidFill>
                  <a:srgbClr val="FB000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формуючи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потоки,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прагнуть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розширити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не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і на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свою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бажають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контролювати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весь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ланцюг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стадіях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матеріально-технічного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посередницькі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намагаються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регулювати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в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у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у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Ознаками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конфліктної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накопичених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протиріч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пов’язаних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підґрунтя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реального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протиборства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ними;</a:t>
            </a:r>
          </a:p>
          <a:p>
            <a:pPr algn="just"/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неподільність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того, на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претендує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конфліктуючих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і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спричиняє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протидію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право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право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ухвалювати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38791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FCF36EB-3D95-B12C-4C89-898DE1439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969" y="199293"/>
            <a:ext cx="11324493" cy="626012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активність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суб’єктів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конфліктної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зачеплені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у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продовженні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конфліктного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протистояння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протиріччя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існуючої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причиною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розбіжностей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сторонами.</a:t>
            </a:r>
          </a:p>
          <a:p>
            <a:pPr algn="just"/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ряду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за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вираженості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конфліктного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протистояння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зіткнення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явно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вираженим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супроводжується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активними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відкритою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боротьбою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endParaRPr lang="ru-RU" sz="29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цінових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війн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закриті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агресивні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конфліктуючими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сторонами, але при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побічні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(один з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єзалежним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у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за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рівнями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горизонтальні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знаходяться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одному і тому самому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товаровиробниками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оптової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торговельної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вертикальні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вступають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рівнів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одного й того самого каналу (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оптової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оптової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іж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виробниками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оптової</a:t>
            </a:r>
            <a:r>
              <a:rPr lang="ru-RU" sz="2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конфлікти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практично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підтримкою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необхідного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недостатніми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зусиллями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оптовиків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просуванні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подорожчанням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торгових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оптовика,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негнучкою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ціновою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політикою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endParaRPr lang="ru-RU" sz="29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298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FCF36EB-3D95-B12C-4C89-898DE1439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969" y="199293"/>
            <a:ext cx="11324493" cy="6260122"/>
          </a:xfrm>
        </p:spPr>
        <p:txBody>
          <a:bodyPr>
            <a:normAutofit fontScale="92500" lnSpcReduction="10000"/>
          </a:bodyPr>
          <a:lstStyle/>
          <a:p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виробниками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підприємствами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непривабливе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погляду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полицях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недостатність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відсутність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пріоритету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марок,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шкодить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підприємствами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торговельної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складу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Суть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іміджу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підприємства-виробника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способом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розв’язання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антагоністичні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протиріччя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зникнення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конфліктуючого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руйнування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каналу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виграшу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іншого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компромісні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допускають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строкві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поставок, умов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мотивацією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прагматичні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подолання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перешкод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особисті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переслідують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інтереси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каталізатором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закономірні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закономірно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причини;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за причинами,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раніше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вимушені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спонтанно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невизначеними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причинами;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0847938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21</TotalTime>
  <Words>2525</Words>
  <Application>Microsoft Macintosh PowerPoint</Application>
  <PresentationFormat>Широкоэкранный</PresentationFormat>
  <Paragraphs>124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Times New Roman</vt:lpstr>
      <vt:lpstr>Trebuchet MS</vt:lpstr>
      <vt:lpstr>Wingdings 3</vt:lpstr>
      <vt:lpstr>Аспект</vt:lpstr>
      <vt:lpstr>Конкуренція в каналах розподілу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Конкуренція в каналах розподілу</dc:title>
  <dc:creator>Александр Ткачук</dc:creator>
  <cp:lastModifiedBy>Александр Ткачук</cp:lastModifiedBy>
  <cp:revision>12</cp:revision>
  <dcterms:created xsi:type="dcterms:W3CDTF">2026-01-14T12:32:14Z</dcterms:created>
  <dcterms:modified xsi:type="dcterms:W3CDTF">2026-01-14T12:53:31Z</dcterms:modified>
</cp:coreProperties>
</file>