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 Neue" panose="020B060402020202020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Чому виникає корупція?" id="{9BFD5B9F-D37A-4106-8993-BC30859E00F8}">
          <p14:sldIdLst>
            <p14:sldId id="256"/>
            <p14:sldId id="257"/>
          </p14:sldIdLst>
        </p14:section>
        <p14:section name="Теорії походження корупції" id="{16D90D3C-23A8-4E03-A5AE-6CBF626FC525}">
          <p14:sldIdLst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Причини долучення до корупції" id="{A96ECEFF-54B2-4AE3-A498-67763B357EDB}">
          <p14:sldIdLst>
            <p14:sldId id="264"/>
            <p14:sldId id="265"/>
            <p14:sldId id="266"/>
            <p14:sldId id="267"/>
            <p14:sldId id="270"/>
          </p14:sldIdLst>
        </p14:section>
        <p14:section name="Вправи" id="{9971B8BE-909D-4794-95AF-83EFE31732A9}">
          <p14:sldIdLst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4" autoAdjust="0"/>
  </p:normalViewPr>
  <p:slideViewPr>
    <p:cSldViewPr snapToGrid="0" showGuides="1">
      <p:cViewPr varScale="1">
        <p:scale>
          <a:sx n="93" d="100"/>
          <a:sy n="93" d="100"/>
        </p:scale>
        <p:origin x="109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39a7a4cd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139a7a4cd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132c88ad62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132c88ad62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132c88ad62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132c88ad62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132c88ad62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132c88ad62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414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138f9caa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138f9caa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138f9caa30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138f9caa30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0e20c7464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0e20c7464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0e20c7464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0e20c7464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0e20c7464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0e20c7464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38f9caa3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138f9caa3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38f9caa3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138f9caa3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138f9caa3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138f9caa3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138f9caa3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138f9caa3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38f9caa3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138f9caa3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47745-162A-4112-8014-D13123B518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0" y="1986497"/>
            <a:ext cx="7551420" cy="529591"/>
          </a:xfrm>
        </p:spPr>
        <p:txBody>
          <a:bodyPr anchor="ctr"/>
          <a:lstStyle>
            <a:lvl1pPr algn="ctr">
              <a:defRPr sz="4500" b="1"/>
            </a:lvl1pPr>
          </a:lstStyle>
          <a:p>
            <a:r>
              <a:rPr lang="uk-UA" dirty="0"/>
              <a:t>НАЗВА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F60458-1D3F-47EE-B5BC-C316332A2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4" y="422910"/>
            <a:ext cx="847166" cy="8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654F388-E623-43EF-9D36-95D0C3C11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85" y="0"/>
            <a:ext cx="51681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58;p13">
            <a:extLst>
              <a:ext uri="{FF2B5EF4-FFF2-40B4-BE49-F238E27FC236}">
                <a16:creationId xmlns:a16="http://schemas.microsoft.com/office/drawing/2014/main" id="{B75EB6F6-3458-4CAA-912B-2EF5E7F4778D}"/>
              </a:ext>
            </a:extLst>
          </p:cNvPr>
          <p:cNvSpPr/>
          <p:nvPr/>
        </p:nvSpPr>
        <p:spPr>
          <a:xfrm>
            <a:off x="-16538" y="4576275"/>
            <a:ext cx="3498878" cy="567225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49132984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DEF0F-B5FC-453A-95B0-F7BAA567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411480"/>
            <a:ext cx="7566660" cy="541020"/>
          </a:xfrm>
        </p:spPr>
        <p:txBody>
          <a:bodyPr anchor="t">
            <a:noAutofit/>
          </a:bodyPr>
          <a:lstStyle>
            <a:lvl1pPr>
              <a:defRPr sz="225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268D5B53-CC9D-4DB4-A950-5B4627B31C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480" y="1234440"/>
            <a:ext cx="7566660" cy="3497580"/>
          </a:xfrm>
        </p:spPr>
        <p:txBody>
          <a:bodyPr>
            <a:normAutofit/>
          </a:bodyPr>
          <a:lstStyle>
            <a:lvl1pPr marL="257175" indent="-257175">
              <a:buClr>
                <a:srgbClr val="B9D6D5"/>
              </a:buClr>
              <a:buFont typeface="Wingdings" panose="05000000000000000000" pitchFamily="2" charset="2"/>
              <a:buChar char="l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 dirty="0"/>
              <a:t>текст</a:t>
            </a:r>
            <a:endParaRPr lang="ru-RU" dirty="0"/>
          </a:p>
        </p:txBody>
      </p:sp>
      <p:pic>
        <p:nvPicPr>
          <p:cNvPr id="4" name="Google Shape;148;p19">
            <a:extLst>
              <a:ext uri="{FF2B5EF4-FFF2-40B4-BE49-F238E27FC236}">
                <a16:creationId xmlns:a16="http://schemas.microsoft.com/office/drawing/2014/main" id="{589DCC1C-8FF8-414E-B130-28253559F7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40079"/>
            <a:ext cx="9144000" cy="692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2146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1A2CA-E0FA-4E9F-B502-B8A26CBB2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109" y="1490565"/>
            <a:ext cx="6978995" cy="737466"/>
          </a:xfrm>
        </p:spPr>
        <p:txBody>
          <a:bodyPr anchor="t">
            <a:normAutofit/>
          </a:bodyPr>
          <a:lstStyle>
            <a:lvl1pPr algn="l">
              <a:defRPr sz="3750" b="1"/>
            </a:lvl1pPr>
          </a:lstStyle>
          <a:p>
            <a:r>
              <a:rPr lang="uk-UA" dirty="0"/>
              <a:t>ЗАГОЛОВОК</a:t>
            </a:r>
            <a:endParaRPr lang="ru-RU" dirty="0"/>
          </a:p>
        </p:txBody>
      </p:sp>
      <p:pic>
        <p:nvPicPr>
          <p:cNvPr id="7" name="Google Shape;84;p15">
            <a:extLst>
              <a:ext uri="{FF2B5EF4-FFF2-40B4-BE49-F238E27FC236}">
                <a16:creationId xmlns:a16="http://schemas.microsoft.com/office/drawing/2014/main" id="{ADD5CADB-F56F-4F8C-BD2A-26D17329CDF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109" y="3897449"/>
            <a:ext cx="443063" cy="2791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3;p15">
            <a:extLst>
              <a:ext uri="{FF2B5EF4-FFF2-40B4-BE49-F238E27FC236}">
                <a16:creationId xmlns:a16="http://schemas.microsoft.com/office/drawing/2014/main" id="{C434E1A6-C329-4C51-8D02-804DB31A7DD2}"/>
              </a:ext>
            </a:extLst>
          </p:cNvPr>
          <p:cNvSpPr/>
          <p:nvPr/>
        </p:nvSpPr>
        <p:spPr>
          <a:xfrm>
            <a:off x="7787640" y="0"/>
            <a:ext cx="1356360" cy="514350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9" name="Google Shape;85;p15">
            <a:extLst>
              <a:ext uri="{FF2B5EF4-FFF2-40B4-BE49-F238E27FC236}">
                <a16:creationId xmlns:a16="http://schemas.microsoft.com/office/drawing/2014/main" id="{A959930E-1371-48DF-955D-0A8964C2898C}"/>
              </a:ext>
            </a:extLst>
          </p:cNvPr>
          <p:cNvSpPr/>
          <p:nvPr/>
        </p:nvSpPr>
        <p:spPr>
          <a:xfrm>
            <a:off x="0" y="4587240"/>
            <a:ext cx="3505200" cy="55626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47595662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E3612-4F38-4AFE-A043-59BB2E59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93" y="350018"/>
            <a:ext cx="7886700" cy="349779"/>
          </a:xfrm>
        </p:spPr>
        <p:txBody>
          <a:bodyPr anchor="t">
            <a:normAutofit/>
          </a:bodyPr>
          <a:lstStyle>
            <a:lvl1pPr>
              <a:defRPr sz="225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4AC0B3-FF31-4D66-AAD3-57A17E83EC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7767" y="964116"/>
            <a:ext cx="3717083" cy="321164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uk-UA" dirty="0"/>
              <a:t>текст</a:t>
            </a:r>
            <a:endParaRPr lang="ru-RU" dirty="0"/>
          </a:p>
        </p:txBody>
      </p:sp>
      <p:pic>
        <p:nvPicPr>
          <p:cNvPr id="8" name="Google Shape;148;p19">
            <a:extLst>
              <a:ext uri="{FF2B5EF4-FFF2-40B4-BE49-F238E27FC236}">
                <a16:creationId xmlns:a16="http://schemas.microsoft.com/office/drawing/2014/main" id="{41835A1A-480D-42F6-B6C7-B54E24FABFD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40079"/>
            <a:ext cx="9144000" cy="6921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Місце для діаграми 5">
            <a:extLst>
              <a:ext uri="{FF2B5EF4-FFF2-40B4-BE49-F238E27FC236}">
                <a16:creationId xmlns:a16="http://schemas.microsoft.com/office/drawing/2014/main" id="{DAE3875F-7F49-41C8-ABC0-7B147C64C58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0" y="964115"/>
            <a:ext cx="3774233" cy="3211644"/>
          </a:xfrm>
        </p:spPr>
        <p:txBody>
          <a:bodyPr/>
          <a:lstStyle/>
          <a:p>
            <a:r>
              <a:rPr lang="uk-UA"/>
              <a:t>Вставлення діаграми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95966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29DC7-6400-441F-8A54-9BCD69EC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11312"/>
            <a:ext cx="7886700" cy="994172"/>
          </a:xfrm>
        </p:spPr>
        <p:txBody>
          <a:bodyPr>
            <a:normAutofit/>
          </a:bodyPr>
          <a:lstStyle>
            <a:lvl1pPr>
              <a:defRPr sz="225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  <p:pic>
        <p:nvPicPr>
          <p:cNvPr id="6" name="Google Shape;148;p19">
            <a:extLst>
              <a:ext uri="{FF2B5EF4-FFF2-40B4-BE49-F238E27FC236}">
                <a16:creationId xmlns:a16="http://schemas.microsoft.com/office/drawing/2014/main" id="{B709642C-4826-479D-B1DA-1CA6D2F3137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40079"/>
            <a:ext cx="9144000" cy="692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7301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29DC7-6400-441F-8A54-9BCD69EC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11312"/>
            <a:ext cx="7636095" cy="994172"/>
          </a:xfrm>
        </p:spPr>
        <p:txBody>
          <a:bodyPr>
            <a:normAutofit/>
          </a:bodyPr>
          <a:lstStyle>
            <a:lvl1pPr>
              <a:defRPr sz="225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3078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71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42D26B9-9594-4412-8326-9EAB3AB8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6B70DD-00A3-4F2F-88AF-1FEF1E480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ru-RU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EBB030-1642-467F-AD71-AC09AB6FC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B18DB3C-EDB9-479C-86A4-56F38AECDD14}" type="datetimeFigureOut">
              <a:rPr lang="ru-RU" smtClean="0"/>
              <a:pPr/>
              <a:t>20.06.2023</a:t>
            </a:fld>
            <a:endParaRPr lang="ru-RU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6BB925-88C1-4A8F-A3BD-EAFCD621D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19E9F8-64A4-410C-B544-1741C5A35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34136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gage.org.ua/stan-koruptsii-v-ukraini-spryjniattia-dosvid-stavlenni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subTitle" idx="4294967295"/>
          </p:nvPr>
        </p:nvSpPr>
        <p:spPr>
          <a:xfrm>
            <a:off x="-82379" y="1404561"/>
            <a:ext cx="9144000" cy="1541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5400" b="1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(Не) виправдання:</a:t>
            </a:r>
            <a:endParaRPr sz="5400" b="1" dirty="0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200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чому виникає корупція? Причини</a:t>
            </a:r>
            <a:endParaRPr sz="3200" dirty="0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876300" y="215599"/>
            <a:ext cx="8055900" cy="6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Загальні </a:t>
            </a:r>
            <a:r>
              <a:rPr lang="uk" sz="3000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причини </a:t>
            </a: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корупції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461400" y="1314351"/>
            <a:ext cx="7768200" cy="168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just">
              <a:lnSpc>
                <a:spcPct val="115000"/>
              </a:lnSpc>
              <a:spcBef>
                <a:spcPts val="1000"/>
              </a:spcBef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Наявність можливості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>
              <a:lnSpc>
                <a:spcPct val="115000"/>
              </a:lnSpc>
              <a:spcBef>
                <a:spcPts val="1000"/>
              </a:spcBef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Невисокі шанси бути спійманим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>
              <a:lnSpc>
                <a:spcPct val="115000"/>
              </a:lnSpc>
              <a:spcBef>
                <a:spcPts val="1000"/>
              </a:spcBef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Недостатня мотивація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>
              <a:lnSpc>
                <a:spcPct val="115000"/>
              </a:lnSpc>
              <a:spcBef>
                <a:spcPts val="1000"/>
              </a:spcBef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Загальна культура</a:t>
            </a:r>
            <a:endParaRPr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7" name="Google Shape;157;p22"/>
          <p:cNvSpPr/>
          <p:nvPr/>
        </p:nvSpPr>
        <p:spPr>
          <a:xfrm rot="5400000" flipH="1">
            <a:off x="4419075" y="474750"/>
            <a:ext cx="306900" cy="9144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6274" y="1383925"/>
            <a:ext cx="3213326" cy="323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/>
        </p:nvSpPr>
        <p:spPr>
          <a:xfrm>
            <a:off x="698488" y="1221375"/>
            <a:ext cx="2917200" cy="55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uk" sz="16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ВИМУШЕНА КОРУПЦІЯ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866850" y="247324"/>
            <a:ext cx="7278930" cy="9965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Вимушена корупція та корупція жадібності </a:t>
            </a:r>
            <a:endParaRPr sz="3000" b="1" dirty="0">
              <a:solidFill>
                <a:schemeClr val="lt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4989222" y="1178379"/>
            <a:ext cx="3000000" cy="55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uk" sz="16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 ЖАДІБНОСТІ</a:t>
            </a:r>
            <a:endParaRPr dirty="0"/>
          </a:p>
        </p:txBody>
      </p:sp>
      <p:sp>
        <p:nvSpPr>
          <p:cNvPr id="167" name="Google Shape;167;p23"/>
          <p:cNvSpPr txBox="1"/>
          <p:nvPr/>
        </p:nvSpPr>
        <p:spPr>
          <a:xfrm>
            <a:off x="866850" y="1750186"/>
            <a:ext cx="3195000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Та, до якої 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людина долучається через потребу отримати справедливе ставлення до себе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Є єдиним способом отримати необхідні послуги або уникнути зловживань. 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Буде підштовхувати людей до того, щоб 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повідомляти про неї та  протидіяти їй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особливо, якщо інші будуть діяти так само і про це буде відомо.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3"/>
          <p:cNvSpPr txBox="1"/>
          <p:nvPr/>
        </p:nvSpPr>
        <p:spPr>
          <a:xfrm>
            <a:off x="5189220" y="1753823"/>
            <a:ext cx="308793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Та, в результаті якої можна 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отримати особливі незаконні переваги.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Наприклад, зробити послугу дешевшою.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 жадібності 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зменшує ймовірність того, що громадяни, які беруть участь в ній, будуть мати мотивацію повідомляти про неї</a:t>
            </a: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4343400" y="2048700"/>
            <a:ext cx="770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400" b="1" dirty="0">
                <a:solidFill>
                  <a:schemeClr val="lt2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VS</a:t>
            </a:r>
            <a:endParaRPr sz="3400" b="1" dirty="0">
              <a:solidFill>
                <a:schemeClr val="lt2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866850" y="3949298"/>
            <a:ext cx="727893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Відмінність між вимушеною корупцією і корупцією жадібності на фундаментальному рівні не пов’язана з тим, чи є корисним для індивіда долучення до корупції. </a:t>
            </a:r>
            <a:endParaRPr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/>
        </p:nvSpPr>
        <p:spPr>
          <a:xfrm>
            <a:off x="883920" y="1189857"/>
            <a:ext cx="7362156" cy="2631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 b="1" dirty="0">
                <a:uFill>
                  <a:noFill/>
                </a:u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«Стан корупції в Україні. Сприйняття, досвід, ставлення»</a:t>
            </a:r>
            <a:r>
              <a:rPr lang="uk" sz="1400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(2021 рік).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Респондентів запитували</a:t>
            </a:r>
            <a:endParaRPr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про першопричини корупції в Україні. Серед найбільш поширених відповідей були:</a:t>
            </a: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171450" lvl="0" indent="-1714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4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Відсутність належного покарання за корупцію – 74,5%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171450" lvl="0" indent="-1714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4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Недостатня чіткість процедур – 35.1%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171450" lvl="0" indent="-17145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4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Низький рівень обізнаності громадян із правилами та процедурами – 31.8%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830640" y="220375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Причини корупції в Україні</a:t>
            </a:r>
            <a:endParaRPr sz="3000" b="1" dirty="0">
              <a:solidFill>
                <a:schemeClr val="lt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/>
        </p:nvSpPr>
        <p:spPr>
          <a:xfrm>
            <a:off x="883919" y="986716"/>
            <a:ext cx="7288015" cy="317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b="1" dirty="0">
                <a:uFill>
                  <a:noFill/>
                </a:u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Причини сучасної української корупції йдуть корінням з радянських часів</a:t>
            </a: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коли мали місце: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171450" indent="-171450" algn="just">
              <a:lnSpc>
                <a:spcPct val="150000"/>
              </a:lnSpc>
              <a:spcBef>
                <a:spcPts val="600"/>
              </a:spcBef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4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непомірне розростання бюрократичного апарату чиновників,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171450" indent="-171450" algn="just">
              <a:lnSpc>
                <a:spcPct val="150000"/>
              </a:lnSpc>
              <a:spcBef>
                <a:spcPts val="600"/>
              </a:spcBef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4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значна поширеність дозвільних процедур у державному управлінні,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171450" indent="-171450" algn="just">
              <a:lnSpc>
                <a:spcPct val="150000"/>
              </a:lnSpc>
              <a:spcBef>
                <a:spcPts val="600"/>
              </a:spcBef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4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економічна залежність влади від приватного капіталу,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171450" indent="-171450" algn="just">
              <a:lnSpc>
                <a:spcPct val="150000"/>
              </a:lnSpc>
              <a:spcBef>
                <a:spcPts val="600"/>
              </a:spcBef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4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низький рівень заробітної плати державних службовців,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171450" indent="-171450" algn="just">
              <a:lnSpc>
                <a:spcPct val="150000"/>
              </a:lnSpc>
              <a:spcBef>
                <a:spcPts val="600"/>
              </a:spcBef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4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відсутність дієвого контролю суспільства за діяльністю органів державної влади;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171450" indent="-171450" algn="just">
              <a:lnSpc>
                <a:spcPct val="150000"/>
              </a:lnSpc>
              <a:spcBef>
                <a:spcPts val="600"/>
              </a:spcBef>
              <a:buClr>
                <a:srgbClr val="B9D6D5"/>
              </a:buClr>
              <a:buSzPts val="1200"/>
              <a:buFont typeface="Wingdings" panose="05000000000000000000" pitchFamily="2" charset="2"/>
              <a:buChar char="l"/>
            </a:pPr>
            <a:r>
              <a:rPr lang="uk" sz="14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соціально-економічна криза в державі тощо.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883919" y="212137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Причини корупції в Україні</a:t>
            </a:r>
            <a:endParaRPr sz="3000" b="1" dirty="0">
              <a:solidFill>
                <a:schemeClr val="lt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2831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906780" y="158045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000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Вправа 1</a:t>
            </a:r>
            <a:endParaRPr sz="3000" b="1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702758" y="683206"/>
            <a:ext cx="746023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180975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0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Співставте ознаку з теорією природи корупції </a:t>
            </a:r>
            <a:endParaRPr sz="20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906780" y="1288094"/>
            <a:ext cx="170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ОЗНАКИ</a:t>
            </a:r>
            <a:endParaRPr b="1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5503890" y="1322045"/>
            <a:ext cx="254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ТЕОРІЇ</a:t>
            </a:r>
            <a:endParaRPr dirty="0"/>
          </a:p>
        </p:txBody>
      </p:sp>
      <p:sp>
        <p:nvSpPr>
          <p:cNvPr id="193" name="Google Shape;193;p25"/>
          <p:cNvSpPr txBox="1"/>
          <p:nvPr/>
        </p:nvSpPr>
        <p:spPr>
          <a:xfrm>
            <a:off x="426720" y="1729590"/>
            <a:ext cx="4421688" cy="267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Важливим є фактор інформаційної асиметрії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Теорія пояснює поширеність корупції твердженням: «Немає сенсу бути єдиною чесною людиною в корумпованій системі 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Досліджується поведінка, що має тенденцію набувати впорядкованого характеру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Клієнтизм, покровительство, патримоніалізм –</a:t>
            </a:r>
            <a:b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форми корупції, які пояснює ця теорія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rtl="0">
              <a:spcBef>
                <a:spcPts val="1000"/>
              </a:spcBef>
              <a:spcAft>
                <a:spcPts val="100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Теорія побудована на аналізі переваг і можливих втрат від скоєння злочин </a:t>
            </a:r>
            <a:endParaRPr sz="12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5075040" y="1607732"/>
            <a:ext cx="3398400" cy="188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04800">
              <a:lnSpc>
                <a:spcPct val="115000"/>
              </a:lnSpc>
              <a:spcBef>
                <a:spcPts val="1000"/>
              </a:spcBef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Теорія Принципала-агента 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457200" indent="-304800">
              <a:lnSpc>
                <a:spcPct val="115000"/>
              </a:lnSpc>
              <a:spcBef>
                <a:spcPts val="1000"/>
              </a:spcBef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Інституційна теорія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457200" indent="-304800">
              <a:lnSpc>
                <a:spcPct val="115000"/>
              </a:lnSpc>
              <a:spcBef>
                <a:spcPts val="1000"/>
              </a:spcBef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Теорія раціонального злочину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457200" indent="-304800">
              <a:lnSpc>
                <a:spcPct val="115000"/>
              </a:lnSpc>
              <a:spcBef>
                <a:spcPts val="1000"/>
              </a:spcBef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Теорія колективної дії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457200" indent="-304800">
              <a:lnSpc>
                <a:spcPct val="115000"/>
              </a:lnSpc>
              <a:spcBef>
                <a:spcPts val="1000"/>
              </a:spcBef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Мережева теорія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882634" y="163342"/>
            <a:ext cx="7566660" cy="541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Вправа</a:t>
            </a:r>
            <a:r>
              <a:rPr lang="uk" sz="35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2</a:t>
            </a:r>
            <a:endParaRPr sz="35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02" name="Google Shape;202;p26"/>
          <p:cNvSpPr txBox="1"/>
          <p:nvPr/>
        </p:nvSpPr>
        <p:spPr>
          <a:xfrm>
            <a:off x="689944" y="829601"/>
            <a:ext cx="454507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18097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Імпровізовані дебати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942000" y="1821300"/>
            <a:ext cx="258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882634" y="1423765"/>
            <a:ext cx="5160026" cy="218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Студенти поділяються на 3-5 груп, кожна з груп випадковим чином отримує певну теорію природи корупції та з позиції цієї теорії дебатує на питання: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Чи можливо викорінити корупцію як феномен повністю?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Які запобіжники від корупції потрібно передбачити?</a:t>
            </a:r>
            <a:endParaRPr sz="14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06" name="Google Shape;2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4007" y="1423765"/>
            <a:ext cx="1847993" cy="2101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5574636" y="1401567"/>
            <a:ext cx="2596084" cy="1539753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4327084" y="3113082"/>
            <a:ext cx="2405543" cy="1226043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822" y="1446632"/>
            <a:ext cx="1969028" cy="19690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837900" y="226476"/>
            <a:ext cx="5976300" cy="11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000" b="1" dirty="0">
                <a:solidFill>
                  <a:schemeClr val="tx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 в Європарламенті:</a:t>
            </a:r>
            <a:endParaRPr sz="3000" b="1" dirty="0">
              <a:solidFill>
                <a:schemeClr val="tx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400" b="1" dirty="0">
                <a:solidFill>
                  <a:schemeClr val="tx1"/>
                </a:solidFill>
                <a:highlight>
                  <a:srgbClr val="B9D6D5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кейс Єви Кайлі</a:t>
            </a:r>
            <a:endParaRPr sz="2400" b="1" dirty="0">
              <a:solidFill>
                <a:schemeClr val="tx1"/>
              </a:solidFill>
              <a:highlight>
                <a:srgbClr val="B9D6D5"/>
              </a:highlight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891540" y="3732625"/>
            <a:ext cx="2850000" cy="9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5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Єва Кайлі</a:t>
            </a:r>
            <a:endParaRPr sz="2550" b="1" dirty="0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uk" sz="1400" dirty="0">
                <a:solidFill>
                  <a:srgbClr val="4D5156"/>
                </a:solidFill>
                <a:highlight>
                  <a:srgbClr val="FFFFFF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Віцепрезидентка Європарламенту, яку звинуватили в незаконному лобіюванні та корупції</a:t>
            </a:r>
            <a:r>
              <a:rPr lang="uk" sz="14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9495" y="304355"/>
            <a:ext cx="631225" cy="5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5">
            <a:alphaModFix/>
          </a:blip>
          <a:srcRect l="14595" r="22221"/>
          <a:stretch/>
        </p:blipFill>
        <p:spPr>
          <a:xfrm>
            <a:off x="964276" y="1463125"/>
            <a:ext cx="1939200" cy="193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24346" y="1256665"/>
            <a:ext cx="2747657" cy="159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66355" y="2571750"/>
            <a:ext cx="2464032" cy="162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869916" y="840975"/>
            <a:ext cx="5356654" cy="27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5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Теорії походження</a:t>
            </a:r>
            <a:endParaRPr sz="5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5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корупції</a:t>
            </a:r>
            <a:endParaRPr sz="5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8138575" y="-44925"/>
            <a:ext cx="1005600" cy="521100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300" y="3625275"/>
            <a:ext cx="590750" cy="3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>
            <a:off x="0" y="4547525"/>
            <a:ext cx="3863340" cy="59615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0505" y="4067100"/>
            <a:ext cx="631225" cy="5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919100" y="212000"/>
            <a:ext cx="578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Теорія «Принципала-агента»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2655" y="438430"/>
            <a:ext cx="631225" cy="596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21443972-73F9-4135-987F-9E77D13A24A4}"/>
              </a:ext>
            </a:extLst>
          </p:cNvPr>
          <p:cNvGrpSpPr/>
          <p:nvPr/>
        </p:nvGrpSpPr>
        <p:grpSpPr>
          <a:xfrm>
            <a:off x="1639162" y="1143954"/>
            <a:ext cx="5865675" cy="2590213"/>
            <a:chOff x="1716062" y="1143954"/>
            <a:chExt cx="5865675" cy="2590213"/>
          </a:xfrm>
        </p:grpSpPr>
        <p:pic>
          <p:nvPicPr>
            <p:cNvPr id="86" name="Google Shape;86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00992" y="1143954"/>
              <a:ext cx="4542015" cy="23545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6"/>
            <p:cNvSpPr txBox="1"/>
            <p:nvPr/>
          </p:nvSpPr>
          <p:spPr>
            <a:xfrm>
              <a:off x="1716062" y="3118567"/>
              <a:ext cx="1237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dirty="0"/>
                <a:t>Приватний інтерес</a:t>
              </a:r>
              <a:endParaRPr dirty="0"/>
            </a:p>
          </p:txBody>
        </p:sp>
        <p:sp>
          <p:nvSpPr>
            <p:cNvPr id="92" name="Google Shape;92;p16"/>
            <p:cNvSpPr txBox="1"/>
            <p:nvPr/>
          </p:nvSpPr>
          <p:spPr>
            <a:xfrm>
              <a:off x="6246737" y="3117736"/>
              <a:ext cx="1335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dirty="0">
                  <a:solidFill>
                    <a:schemeClr val="dk1"/>
                  </a:solidFill>
                </a:rPr>
                <a:t>Приватний</a:t>
              </a:r>
              <a:endParaRPr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dirty="0">
                  <a:solidFill>
                    <a:schemeClr val="dk1"/>
                  </a:solidFill>
                </a:rPr>
                <a:t>інтерес</a:t>
              </a:r>
              <a:endParaRPr sz="1800" dirty="0"/>
            </a:p>
          </p:txBody>
        </p:sp>
        <p:sp>
          <p:nvSpPr>
            <p:cNvPr id="93" name="Google Shape;93;p16"/>
            <p:cNvSpPr txBox="1"/>
            <p:nvPr/>
          </p:nvSpPr>
          <p:spPr>
            <a:xfrm>
              <a:off x="2499285" y="2086416"/>
              <a:ext cx="1587301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 b="1" dirty="0"/>
                <a:t>принципал</a:t>
              </a:r>
              <a:endParaRPr sz="2000" b="1" dirty="0"/>
            </a:p>
          </p:txBody>
        </p:sp>
        <p:sp>
          <p:nvSpPr>
            <p:cNvPr id="94" name="Google Shape;94;p16"/>
            <p:cNvSpPr txBox="1"/>
            <p:nvPr/>
          </p:nvSpPr>
          <p:spPr>
            <a:xfrm>
              <a:off x="5086587" y="2032204"/>
              <a:ext cx="1488266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000" b="1"/>
                <a:t>агент</a:t>
              </a:r>
              <a:endParaRPr sz="2000" b="1"/>
            </a:p>
          </p:txBody>
        </p:sp>
        <p:sp>
          <p:nvSpPr>
            <p:cNvPr id="95" name="Google Shape;95;p16"/>
            <p:cNvSpPr txBox="1"/>
            <p:nvPr/>
          </p:nvSpPr>
          <p:spPr>
            <a:xfrm>
              <a:off x="4052812" y="1143954"/>
              <a:ext cx="1203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dirty="0"/>
                <a:t>Наймає</a:t>
              </a:r>
              <a:endParaRPr dirty="0"/>
            </a:p>
          </p:txBody>
        </p:sp>
        <p:sp>
          <p:nvSpPr>
            <p:cNvPr id="96" name="Google Shape;96;p16"/>
            <p:cNvSpPr txBox="1"/>
            <p:nvPr/>
          </p:nvSpPr>
          <p:spPr>
            <a:xfrm>
              <a:off x="3987112" y="3089338"/>
              <a:ext cx="1335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dirty="0"/>
                <a:t>Виконує</a:t>
              </a:r>
              <a:endParaRPr dirty="0"/>
            </a:p>
          </p:txBody>
        </p:sp>
      </p:grpSp>
      <p:sp>
        <p:nvSpPr>
          <p:cNvPr id="97" name="Google Shape;97;p16"/>
          <p:cNvSpPr txBox="1"/>
          <p:nvPr/>
        </p:nvSpPr>
        <p:spPr>
          <a:xfrm>
            <a:off x="426930" y="3843541"/>
            <a:ext cx="7924590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100"/>
              <a:buFont typeface="Wingdings" panose="05000000000000000000" pitchFamily="2" charset="2"/>
              <a:buChar char="l"/>
            </a:pPr>
            <a:r>
              <a:rPr lang="uk" sz="11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Теорія</a:t>
            </a:r>
            <a:r>
              <a:rPr lang="uk" sz="1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передбачає, що іноді державні службовці, які мають захищати інтереси громадськості, використовують наявні ресурси не за призначенням, а для власної вигоди, користуючись відсутністю контролю</a:t>
            </a:r>
          </a:p>
          <a:p>
            <a:pPr marL="330200" lvl="0" indent="-171450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100"/>
              <a:buFont typeface="Wingdings" panose="05000000000000000000" pitchFamily="2" charset="2"/>
              <a:buChar char="l"/>
            </a:pPr>
            <a:endParaRPr sz="11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100"/>
              <a:buFont typeface="Wingdings" panose="05000000000000000000" pitchFamily="2" charset="2"/>
              <a:buChar char="l"/>
            </a:pPr>
            <a:r>
              <a:rPr lang="uk" sz="11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 основі </a:t>
            </a:r>
            <a:r>
              <a:rPr lang="uk" sz="1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– взаємодія між тим, хто делегує завдання (Принципалом), та безпосереднім виконавцем (Агентом).</a:t>
            </a:r>
            <a:br>
              <a:rPr lang="uk" sz="1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uk" sz="11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одній версії теорії принципалом є правитель, а агентами - чиновники. В іншій – навпаки</a:t>
            </a:r>
            <a:endParaRPr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8B812643-0A00-460B-B842-1F8DD77BB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0762" y="4037342"/>
            <a:ext cx="5717878" cy="730979"/>
          </a:xfrm>
          <a:prstGeom prst="rect">
            <a:avLst/>
          </a:prstGeom>
        </p:spPr>
      </p:pic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905271" y="255736"/>
            <a:ext cx="609750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Теорія колективної дії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2898277" y="4113542"/>
            <a:ext cx="4203563" cy="453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 i="1" dirty="0">
                <a:solidFill>
                  <a:schemeClr val="dk1"/>
                </a:solidFill>
              </a:rPr>
              <a:t>Ну, якщо всі навколо здаються корум-пованими, то чому мені не бути корумпованим?</a:t>
            </a:r>
            <a:endParaRPr sz="1100" i="1" dirty="0"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4730" y="375179"/>
            <a:ext cx="533910" cy="50424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441450" y="913196"/>
            <a:ext cx="772719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0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Передбачає, що люди обирають тактику дій 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на основі уявлення про дії інших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подібній ситуації.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0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Доки 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корумпована поведінка є очікуваною поведінкою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слід чекати, що </a:t>
            </a:r>
            <a:r>
              <a:rPr lang="uk" sz="1200" i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абсолютно всі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будуть діяти корумповано.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000"/>
              <a:buFont typeface="Helvetica Neue"/>
              <a:buChar char="●"/>
            </a:pPr>
            <a:endParaRPr lang="uk"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0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Люди можуть усвідомлювати, що корупція — це погано, але йдуть на корупційні дії, бо вважають, що 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«немає сенсу бути єдиною чесною людиною в корумпованій системі»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000"/>
              <a:buFont typeface="Helvetica Neue"/>
              <a:buChar char="●"/>
            </a:pP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Культура корупції призводить до нормалізації корупційних практик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безкарності за порушення, ігнорування антикорупційних правил.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0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Ніхто не бере на себе ролі борця з корупцію, адже 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 хоче «програти»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цій грі.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2921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0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Для боротьби з корупцією 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необхідно переконати людей, що інші будуть діяти доброчесно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а отже вони можуть чинити так само доброчесно, не програвши при цьому.</a:t>
            </a:r>
            <a:endParaRPr sz="12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045" y="3548680"/>
            <a:ext cx="6538966" cy="103979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874975" y="165800"/>
            <a:ext cx="5548685" cy="8197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Інституційна теорія 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874976" y="3614582"/>
            <a:ext cx="5163360" cy="842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 сукупність формальних та неформальних правил норм, які «впорядковують відносини між людьми та різними елементами державної політики та економіки» через обмеження та заохочення певної поведінки. </a:t>
            </a:r>
            <a:endParaRPr sz="12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434340" y="1116291"/>
            <a:ext cx="7819974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Times New Roman"/>
              <a:buChar char="●"/>
            </a:pP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корупції менше шансів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якщо в державі є верховенство права, ефективна робота державних структур, чітко визначені антикорупційні норми, незалежні антикорупційні установи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Times New Roman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 займає ніші органів влади, які працюють неефективно. Непрозора робота органів влади, складна адміністративна система — це 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сприятливе поле для зловживань</a:t>
            </a: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Times New Roman"/>
              <a:buChar char="●"/>
            </a:pP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Корупцію на інституційному рівні можна зменшити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посиливши самі інституції, їх прозорість та підзвітність.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Times New Roman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Втрати від інституційної корупції — 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шкода демократії</a:t>
            </a: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7243011" y="4192611"/>
            <a:ext cx="110191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Інститут</a:t>
            </a:r>
            <a:endParaRPr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750" y="3230061"/>
            <a:ext cx="5812300" cy="131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871151" y="224310"/>
            <a:ext cx="49777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Мережева теорія 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494271" y="3299909"/>
            <a:ext cx="7694140" cy="11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Спосіб соціальної організації, для якої характерним є систематичний розподіл суспільних  благ не на загальних, єдиних для всіх підставах, що віддзеркалює згубний розподіл влади в таких суспільствах.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такому суспільстві рівне поводження залежить від статусу чи становища в суспільстві, а люди навіть не очікують від держави однакового поводження.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420129" y="1021925"/>
            <a:ext cx="7842422" cy="192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Розглядає безпосередньо  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політичну корупцію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яка не тільки здатна відповідати партикулярним інтересам, а й завдяки ним процвітає. </a:t>
            </a:r>
            <a:endParaRPr sz="1200" i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суспільствах, де панує 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культура привілеїв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неоднакове ставлення до громадян – норма. Індивідууми борються за належність до привілейованих груп, а не за зміну правил гри.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Times New Roman"/>
              <a:buChar char="●"/>
            </a:pP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Хабарі часто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є засобом обійти нерівність; для багатьох людей з нижчим статусом хабар посадовцю може бути єдиним способом забезпечити собі справедливе поводження. </a:t>
            </a: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6731529" y="4264121"/>
            <a:ext cx="159521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Партикуляризм</a:t>
            </a:r>
            <a:endParaRPr sz="1400" b="1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0" y="3794712"/>
            <a:ext cx="9144000" cy="13488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dk1"/>
              </a:highlight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946787" y="255375"/>
            <a:ext cx="604837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3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Теорія раціонального злочину</a:t>
            </a:r>
            <a:endParaRPr sz="3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5988" y="408388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>
            <a:off x="411480" y="1004538"/>
            <a:ext cx="7785733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Окремі люди наважуються на скоєння злочину тому, що це дає їм можливість отримати більш вагомі фінансові та інші переваги порівняно з легальною діяльністю, враховуючи при цьому ймовірність викриття, арешту та судового вироку, а також суворість покарання.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Helvetica Neue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Рівень корумпованості (злочинності) чиновників залежить від оцінки співвідношення пов'язаних з нею вигод і втрат (як майнових, так і немайнових) та визначається різницею прибутків від легальної і нелегальної діяльності, ймовірністю розкриття та засудження, ступеня тяжкості покарання тощо.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Char char="●"/>
            </a:pP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Корупція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—</a:t>
            </a:r>
            <a:r>
              <a:rPr lang="uk" sz="12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добре обмірковане службовою особою інвестиційне рішення</a:t>
            </a:r>
            <a:r>
              <a:rPr lang="uk" sz="12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в умовах ризику і невизначеності. 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7228050" y="4669650"/>
            <a:ext cx="147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871072" y="3259605"/>
            <a:ext cx="713610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 b="1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Формула очікуваних втрат від участі в корупційних діях посадової особи:</a:t>
            </a:r>
            <a:endParaRPr sz="1400" b="1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946787" y="3919188"/>
            <a:ext cx="6947533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3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Очікувані втрати</a:t>
            </a:r>
            <a:r>
              <a:rPr lang="uk" sz="13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= моральний тягар + очікуване покарання</a:t>
            </a:r>
            <a:endParaRPr sz="1300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3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Очікуване покарання</a:t>
            </a:r>
            <a:r>
              <a:rPr lang="uk" sz="13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= (ймовірність викриття) х (ймовірність обвинувального вироку</a:t>
            </a:r>
            <a:br>
              <a:rPr lang="uk" sz="13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uk" sz="1300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 разі викриття) </a:t>
            </a:r>
            <a:endParaRPr sz="1300" dirty="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804109" y="946868"/>
            <a:ext cx="6978995" cy="7374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6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Причини</a:t>
            </a:r>
            <a:br>
              <a:rPr lang="uk" sz="6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uk" sz="6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долучення </a:t>
            </a:r>
            <a:br>
              <a:rPr lang="uk" sz="6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</a:br>
            <a:r>
              <a:rPr lang="uk" sz="60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до корупції</a:t>
            </a:r>
            <a:endParaRPr sz="6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b="1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ія1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.potx" id="{96D6AD7B-74D1-40D1-A768-61DEC996FD49}" vid="{E166343F-E5C6-42A2-AAFA-3AF86A18548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Презентація1</Template>
  <TotalTime>291</TotalTime>
  <Words>1020</Words>
  <Application>Microsoft Office PowerPoint</Application>
  <PresentationFormat>Екран (16:9)</PresentationFormat>
  <Paragraphs>119</Paragraphs>
  <Slides>15</Slides>
  <Notes>15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Arial</vt:lpstr>
      <vt:lpstr>Wingdings</vt:lpstr>
      <vt:lpstr>Times New Roman</vt:lpstr>
      <vt:lpstr>Calibri</vt:lpstr>
      <vt:lpstr>Helvetica Neue</vt:lpstr>
      <vt:lpstr>Презентація1</vt:lpstr>
      <vt:lpstr>Презентація PowerPoint</vt:lpstr>
      <vt:lpstr>Корупція в Європарламенті: кейс Єви Кайлі</vt:lpstr>
      <vt:lpstr>Теорії походження корупції</vt:lpstr>
      <vt:lpstr>Теорія «Принципала-агента»</vt:lpstr>
      <vt:lpstr>Теорія колективної дії</vt:lpstr>
      <vt:lpstr>Інституційна теорія </vt:lpstr>
      <vt:lpstr>Мережева теорія </vt:lpstr>
      <vt:lpstr>Теорія раціонального злочину</vt:lpstr>
      <vt:lpstr>Причини долучення  до корупції </vt:lpstr>
      <vt:lpstr>Загальні причини корупції</vt:lpstr>
      <vt:lpstr>Вимушена корупція та корупція жадібності </vt:lpstr>
      <vt:lpstr>Причини корупції в Україні</vt:lpstr>
      <vt:lpstr>Причини корупції в Україні</vt:lpstr>
      <vt:lpstr>Вправа 1</vt:lpstr>
      <vt:lpstr>Вправа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15</cp:revision>
  <dcterms:modified xsi:type="dcterms:W3CDTF">2023-06-20T15:08:32Z</dcterms:modified>
</cp:coreProperties>
</file>