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353" r:id="rId5"/>
    <p:sldId id="277" r:id="rId6"/>
    <p:sldId id="278" r:id="rId7"/>
    <p:sldId id="279" r:id="rId8"/>
    <p:sldId id="340" r:id="rId9"/>
    <p:sldId id="280" r:id="rId10"/>
    <p:sldId id="341" r:id="rId11"/>
    <p:sldId id="343" r:id="rId12"/>
    <p:sldId id="344" r:id="rId13"/>
    <p:sldId id="345" r:id="rId14"/>
    <p:sldId id="347" r:id="rId15"/>
    <p:sldId id="349" r:id="rId16"/>
    <p:sldId id="350" r:id="rId1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/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fld>
            <a:endParaRPr lang="en-US"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0" name="Google Shape;1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2" name="Google Shape;43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4" name="Google Shape;44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matchingName="Заголовок, текст и два объекта">
  <p:cSld name="TEXT_AND_TWO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9" name="Google Shape;19;p2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Заголовок раздела">
  <p:cSld name="SECTION_HEADER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9pPr>
          </a:lstStyle>
          <a:p/>
        </p:txBody>
      </p:sp>
      <p:sp>
        <p:nvSpPr>
          <p:cNvPr id="94" name="Google Shape;94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Заголовок и объект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Только заголовок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Пустой слайд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Вертикальный заголовок и текст">
  <p:cSld name="VERTICAL_TITLE_AND_VERTICAL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Заголовок и вертикальный текст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Рисунок с подписью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Объект с подписью">
  <p:cSld name="OBJECT_WITH_CAPTIO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9pPr>
          </a:lstStyle>
          <a:p/>
        </p:txBody>
      </p:sp>
      <p:sp>
        <p:nvSpPr>
          <p:cNvPr id="78" name="Google Shape;78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Сравнение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5" name="Google Shape;85;p1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6" name="Google Shape;86;p1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7" name="Google Shape;87;p1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8" name="Google Shape;88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684212" y="2559050"/>
            <a:ext cx="7088187" cy="293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63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63500" algn="l" rtl="0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13" name="Google Shape;113;p17"/>
          <p:cNvSpPr txBox="1">
            <a:spLocks noGrp="1"/>
          </p:cNvSpPr>
          <p:nvPr>
            <p:ph type="title"/>
          </p:nvPr>
        </p:nvSpPr>
        <p:spPr>
          <a:xfrm>
            <a:off x="1187450" y="2205037"/>
            <a:ext cx="6561137" cy="22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3200" b="1" i="0" u="none" dirty="0" err="1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Тема</a:t>
            </a:r>
            <a:r>
              <a:rPr lang="en-US" sz="3200" b="1" i="0" u="none" dirty="0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4</a:t>
            </a: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sz="2500" b="1" i="0" u="none" dirty="0"/>
              <a:t>ПЛАНУВАННЯ РОЗВИТКУ ТЕРИТОРІЙ </a:t>
            </a:r>
            <a:br>
              <a:rPr sz="2500" b="1" i="0" u="none" dirty="0"/>
            </a:br>
            <a:r>
              <a:rPr sz="2500" b="1" i="0" u="none" dirty="0"/>
              <a:t>ОБ’ЄДНАНОЇ ТЕРИТОРІАЛЬНОЇ ГРОМАДИ</a:t>
            </a:r>
            <a:endParaRPr sz="2500" b="1" i="0" u="none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583690"/>
          </a:xfrm>
        </p:spPr>
        <p:txBody>
          <a:bodyPr/>
          <a:p>
            <a:pPr algn="just"/>
            <a:r>
              <a:rPr lang="ru-RU" altLang="en-US"/>
              <a:t> </a:t>
            </a:r>
            <a:r>
              <a:rPr sz="2000" b="1">
                <a:solidFill>
                  <a:srgbClr val="FF0000"/>
                </a:solidFill>
              </a:rPr>
              <a:t>Генеральний план населеного пункту – містобудівна документація, яка визначає принципові вирішення розвитку, планування, забудови та іншого використання території </a:t>
            </a:r>
            <a:r>
              <a:rPr lang="uk-UA" sz="2000" b="1">
                <a:solidFill>
                  <a:srgbClr val="FF0000"/>
                </a:solidFill>
              </a:rPr>
              <a:t>н</a:t>
            </a:r>
            <a:r>
              <a:rPr sz="2000" b="1">
                <a:solidFill>
                  <a:srgbClr val="FF0000"/>
                </a:solidFill>
              </a:rPr>
              <a:t>аселеного</a:t>
            </a:r>
            <a:r>
              <a:rPr lang="uk-UA" sz="2000" b="1">
                <a:solidFill>
                  <a:srgbClr val="FF0000"/>
                </a:solidFill>
              </a:rPr>
              <a:t> </a:t>
            </a:r>
            <a:r>
              <a:rPr sz="2000" b="1">
                <a:solidFill>
                  <a:srgbClr val="FF0000"/>
                </a:solidFill>
              </a:rPr>
              <a:t>пункту.</a:t>
            </a:r>
            <a:endParaRPr sz="2000" b="1">
              <a:solidFill>
                <a:srgbClr val="FF0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457200" y="2495550"/>
            <a:ext cx="8229600" cy="3630295"/>
          </a:xfrm>
        </p:spPr>
        <p:txBody>
          <a:bodyPr/>
          <a:p>
            <a:pPr marL="114300" indent="0" algn="just">
              <a:buNone/>
            </a:pPr>
            <a:r>
              <a:rPr lang="uk-UA" altLang="ru-RU" sz="2000" b="1"/>
              <a:t>Для населених пунктів, занесених до </a:t>
            </a:r>
            <a:r>
              <a:rPr lang="uk-UA" altLang="ru-RU" sz="2000" u="sng"/>
              <a:t>Списку історичних населених місць України</a:t>
            </a:r>
            <a:r>
              <a:rPr lang="uk-UA" altLang="ru-RU" sz="2000" b="1"/>
              <a:t>, в межах визначених історичних ареалів у складі генерального плану населеного пункту визначаються режими регулювання забудови та розробляється історико-архітектурний опорний план, в якому зазначається інформація про об'єкти культурної спадщини.</a:t>
            </a:r>
            <a:endParaRPr lang="uk-UA" altLang="ru-RU" sz="20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457200" y="303530"/>
            <a:ext cx="8229600" cy="5822315"/>
          </a:xfrm>
        </p:spPr>
        <p:txBody>
          <a:bodyPr/>
          <a:p>
            <a:pPr marL="114300" indent="0" algn="just">
              <a:buNone/>
            </a:pPr>
            <a:r>
              <a:rPr lang="ru-RU" altLang="en-US" sz="2000" b="1"/>
              <a:t>Відповідно до генеральних планів населених пунктів  міські державні адміністрації у разі делегування їм таких повноважень відповідними радами:</a:t>
            </a:r>
            <a:endParaRPr lang="ru-RU" altLang="en-US" sz="2000" b="1"/>
          </a:p>
          <a:p>
            <a:pPr marL="114300" indent="0" algn="just">
              <a:buNone/>
            </a:pPr>
            <a:endParaRPr lang="ru-RU" altLang="en-US" sz="1400" b="1"/>
          </a:p>
          <a:p>
            <a:pPr marL="114300" indent="0" algn="just">
              <a:buNone/>
            </a:pPr>
            <a:r>
              <a:rPr lang="ru-RU" altLang="en-US" sz="1400" b="1"/>
              <a:t>1) подають пропозиції до проекту відповідного місцевого бюджету на</a:t>
            </a:r>
            <a:r>
              <a:rPr lang="uk-UA" altLang="ru-RU" sz="1400" b="1"/>
              <a:t> </a:t>
            </a:r>
            <a:r>
              <a:rPr lang="ru-RU" altLang="en-US" sz="1400" b="1"/>
              <a:t>наступний рік або про внесення змін до бюджету на поточний рік щодо</a:t>
            </a:r>
            <a:r>
              <a:rPr lang="uk-UA" altLang="ru-RU" sz="1400" b="1"/>
              <a:t> </a:t>
            </a:r>
            <a:r>
              <a:rPr lang="ru-RU" altLang="en-US" sz="1400" b="1"/>
              <a:t>потреби у розробленні містобудівної документації;</a:t>
            </a:r>
            <a:endParaRPr lang="ru-RU" altLang="en-US" sz="1400" b="1"/>
          </a:p>
          <a:p>
            <a:pPr marL="114300" indent="0" algn="just">
              <a:buNone/>
            </a:pPr>
            <a:endParaRPr lang="ru-RU" altLang="en-US" sz="1400" b="1"/>
          </a:p>
          <a:p>
            <a:pPr marL="114300" indent="0" algn="just">
              <a:buNone/>
            </a:pPr>
            <a:r>
              <a:rPr lang="ru-RU" altLang="en-US" sz="1400" b="1"/>
              <a:t>2) визначають в установленому законодавством порядку розробника</a:t>
            </a:r>
            <a:r>
              <a:rPr lang="uk-UA" altLang="ru-RU" sz="1400" b="1"/>
              <a:t> </a:t>
            </a:r>
            <a:r>
              <a:rPr lang="ru-RU" altLang="en-US" sz="1400" b="1"/>
              <a:t>генерального плану населеного пункту, встановлюють строки розроблення та джерела його фінансування;</a:t>
            </a:r>
            <a:endParaRPr lang="ru-RU" altLang="en-US" sz="1400" b="1"/>
          </a:p>
          <a:p>
            <a:pPr marL="114300" indent="0" algn="just">
              <a:buNone/>
            </a:pPr>
            <a:endParaRPr lang="ru-RU" altLang="en-US" sz="1400" b="1"/>
          </a:p>
          <a:p>
            <a:pPr marL="114300" indent="0" algn="just">
              <a:buNone/>
            </a:pPr>
            <a:r>
              <a:rPr lang="ru-RU" altLang="en-US" sz="1400" b="1"/>
              <a:t>3) звертаються до обласної державної адміністрації, Кабінету Міністрів України  щодо визначення державних інтересів для їх</a:t>
            </a:r>
            <a:r>
              <a:rPr lang="uk-UA" altLang="ru-RU" sz="1400" b="1"/>
              <a:t> </a:t>
            </a:r>
            <a:r>
              <a:rPr lang="ru-RU" altLang="en-US" sz="1400" b="1"/>
              <a:t>урахування під час розроблення генерального плану населеного пункту;</a:t>
            </a:r>
            <a:endParaRPr lang="ru-RU" altLang="en-US" sz="1400" b="1"/>
          </a:p>
          <a:p>
            <a:pPr marL="114300" indent="0" algn="just">
              <a:buNone/>
            </a:pPr>
            <a:endParaRPr lang="ru-RU" altLang="en-US" sz="1400" b="1"/>
          </a:p>
          <a:p>
            <a:pPr marL="114300" indent="0" algn="just">
              <a:buNone/>
            </a:pPr>
            <a:r>
              <a:rPr lang="ru-RU" altLang="en-US" sz="1400" b="1"/>
              <a:t>4) повідомляють через місцеві засоби масової інформації про початок</a:t>
            </a:r>
            <a:r>
              <a:rPr lang="uk-UA" altLang="ru-RU" sz="1400" b="1"/>
              <a:t> </a:t>
            </a:r>
            <a:r>
              <a:rPr lang="ru-RU" altLang="en-US" sz="1400" b="1"/>
              <a:t>розроблення генерального плану населеного пункту та визначають порядок</a:t>
            </a:r>
            <a:r>
              <a:rPr lang="uk-UA" altLang="ru-RU" sz="1400" b="1"/>
              <a:t> </a:t>
            </a:r>
            <a:r>
              <a:rPr lang="ru-RU" altLang="en-US" sz="1400" b="1"/>
              <a:t>і строк внесення пропозицій до нього фізичними та юридичними особами;</a:t>
            </a:r>
            <a:endParaRPr lang="ru-RU" altLang="en-US" sz="1400" b="1"/>
          </a:p>
          <a:p>
            <a:pPr marL="114300" indent="0" algn="just">
              <a:buNone/>
            </a:pPr>
            <a:endParaRPr lang="ru-RU" altLang="en-US" sz="1400" b="1"/>
          </a:p>
          <a:p>
            <a:pPr marL="114300" indent="0" algn="just">
              <a:buNone/>
            </a:pPr>
            <a:r>
              <a:rPr lang="ru-RU" altLang="en-US" sz="1400" b="1"/>
              <a:t>5) забезпечують попередній розгляд матеріалів щодо розроблення</a:t>
            </a:r>
            <a:r>
              <a:rPr lang="uk-UA" altLang="ru-RU" sz="1400" b="1"/>
              <a:t> </a:t>
            </a:r>
            <a:r>
              <a:rPr lang="ru-RU" altLang="en-US" sz="1400" b="1"/>
              <a:t>генерального плану населеного пункту архітектурно-містобудівними радами відповідного рівня;</a:t>
            </a:r>
            <a:endParaRPr lang="ru-RU" altLang="en-US" sz="1400" b="1"/>
          </a:p>
          <a:p>
            <a:pPr marL="114300" indent="0" algn="just">
              <a:buNone/>
            </a:pPr>
            <a:endParaRPr lang="ru-RU" altLang="en-US" sz="1400" b="1"/>
          </a:p>
          <a:p>
            <a:pPr marL="114300" indent="0" algn="just">
              <a:buNone/>
            </a:pPr>
            <a:r>
              <a:rPr lang="ru-RU" altLang="en-US" sz="1400" b="1"/>
              <a:t>6) узгоджують проект генерального плану населеного пункту з органами місцевого самоврядування, що представляють інтереси суміжних</a:t>
            </a:r>
            <a:r>
              <a:rPr lang="uk-UA" altLang="ru-RU" sz="1400" b="1"/>
              <a:t> </a:t>
            </a:r>
            <a:r>
              <a:rPr lang="ru-RU" altLang="en-US" sz="1400" b="1"/>
              <a:t>територіальних громад, з метою врегулювання питань планування територій у приміських зонах</a:t>
            </a:r>
            <a:endParaRPr lang="ru-RU" altLang="en-US" sz="14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just"/>
            <a:r>
              <a:rPr lang="ru-RU" altLang="en-US"/>
              <a:t> </a:t>
            </a:r>
            <a:r>
              <a:rPr sz="1800" b="1">
                <a:solidFill>
                  <a:srgbClr val="FF0000"/>
                </a:solidFill>
              </a:rPr>
              <a:t>План зонування території — містобудівна документація, що</a:t>
            </a:r>
            <a:r>
              <a:rPr lang="uk-UA" sz="1800" b="1">
                <a:solidFill>
                  <a:srgbClr val="FF0000"/>
                </a:solidFill>
              </a:rPr>
              <a:t> </a:t>
            </a:r>
            <a:r>
              <a:rPr sz="1800" b="1">
                <a:solidFill>
                  <a:srgbClr val="FF0000"/>
                </a:solidFill>
              </a:rPr>
              <a:t>визначає умови та обмеження використання території для міс</a:t>
            </a:r>
            <a:br>
              <a:rPr sz="1800" b="1">
                <a:solidFill>
                  <a:srgbClr val="FF0000"/>
                </a:solidFill>
              </a:rPr>
            </a:br>
            <a:r>
              <a:rPr sz="1800" b="1">
                <a:solidFill>
                  <a:srgbClr val="FF0000"/>
                </a:solidFill>
              </a:rPr>
              <a:t>тобудівних потреб у межах визначених зон.</a:t>
            </a:r>
            <a:endParaRPr sz="1800" b="1">
              <a:solidFill>
                <a:srgbClr val="FF0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lang="ru-RU" altLang="en-US" sz="1500" b="1"/>
              <a:t> Зонування території здійснюється з дотриманням таких вимог:</a:t>
            </a:r>
            <a:endParaRPr lang="ru-RU" altLang="en-US" sz="1500" b="1"/>
          </a:p>
          <a:p>
            <a:pPr marL="114300" indent="0" algn="just">
              <a:buNone/>
            </a:pPr>
            <a:r>
              <a:rPr lang="ru-RU" altLang="en-US" sz="1500" b="1"/>
              <a:t>1) урахування попередніх рішень щодо планування і забудови території;</a:t>
            </a:r>
            <a:endParaRPr lang="ru-RU" altLang="en-US" sz="1500" b="1"/>
          </a:p>
          <a:p>
            <a:pPr marL="114300" indent="0" algn="just">
              <a:buNone/>
            </a:pPr>
            <a:endParaRPr lang="ru-RU" altLang="en-US" sz="1500" b="1"/>
          </a:p>
          <a:p>
            <a:pPr marL="114300" indent="0" algn="just">
              <a:buNone/>
            </a:pPr>
            <a:r>
              <a:rPr lang="ru-RU" altLang="en-US" sz="1500" b="1"/>
              <a:t>2) виділення зон обмеженої містобудівної діяльності;</a:t>
            </a:r>
            <a:endParaRPr lang="ru-RU" altLang="en-US" sz="1500" b="1"/>
          </a:p>
          <a:p>
            <a:pPr marL="114300" indent="0" algn="just">
              <a:buNone/>
            </a:pPr>
            <a:endParaRPr lang="ru-RU" altLang="en-US" sz="1500" b="1"/>
          </a:p>
          <a:p>
            <a:pPr marL="114300" indent="0" algn="just">
              <a:buNone/>
            </a:pPr>
            <a:r>
              <a:rPr lang="ru-RU" altLang="en-US" sz="1500" b="1"/>
              <a:t>3) відображення існуючої забудови територій, інженерно-транспортної інфраструктури, а також основних елементів планувальної структури</a:t>
            </a:r>
            <a:r>
              <a:rPr lang="uk-UA" altLang="ru-RU" sz="1500" b="1"/>
              <a:t> </a:t>
            </a:r>
            <a:r>
              <a:rPr lang="ru-RU" altLang="en-US" sz="1500" b="1"/>
              <a:t>територій;</a:t>
            </a:r>
            <a:endParaRPr lang="ru-RU" altLang="en-US" sz="1500" b="1"/>
          </a:p>
          <a:p>
            <a:pPr marL="114300" indent="0" algn="just">
              <a:buNone/>
            </a:pPr>
            <a:endParaRPr lang="ru-RU" altLang="en-US" sz="1500" b="1"/>
          </a:p>
          <a:p>
            <a:pPr marL="114300" indent="0" algn="just">
              <a:buNone/>
            </a:pPr>
            <a:r>
              <a:rPr lang="ru-RU" altLang="en-US" sz="1500" b="1"/>
              <a:t>4) урахування місцевих умов під час визначення функціональних зон;</a:t>
            </a:r>
            <a:endParaRPr lang="ru-RU" altLang="en-US" sz="1500" b="1"/>
          </a:p>
          <a:p>
            <a:pPr marL="114300" indent="0" algn="just">
              <a:buNone/>
            </a:pPr>
            <a:endParaRPr lang="ru-RU" altLang="en-US" sz="1500" b="1"/>
          </a:p>
          <a:p>
            <a:pPr marL="114300" indent="0" algn="just">
              <a:buNone/>
            </a:pPr>
            <a:r>
              <a:rPr lang="ru-RU" altLang="en-US" sz="1500" b="1"/>
              <a:t>5) установлення для кожної зони дозволених і допустимих видів</a:t>
            </a:r>
            <a:r>
              <a:rPr lang="uk-UA" altLang="ru-RU" sz="1500" b="1"/>
              <a:t> </a:t>
            </a:r>
            <a:r>
              <a:rPr lang="ru-RU" altLang="en-US" sz="1500" b="1"/>
              <a:t>використання територій для містобудівних потреб, умов та обмежень</a:t>
            </a:r>
            <a:r>
              <a:rPr lang="uk-UA" altLang="ru-RU" sz="1500" b="1"/>
              <a:t> </a:t>
            </a:r>
            <a:r>
              <a:rPr lang="ru-RU" altLang="en-US" sz="1500" b="1"/>
              <a:t>щодо їх забудови – в законі, на який іде посилання;</a:t>
            </a:r>
            <a:endParaRPr lang="ru-RU" altLang="en-US" sz="1500" b="1"/>
          </a:p>
          <a:p>
            <a:pPr marL="114300" indent="0" algn="just">
              <a:buNone/>
            </a:pPr>
            <a:endParaRPr lang="ru-RU" altLang="en-US" sz="1500" b="1"/>
          </a:p>
          <a:p>
            <a:pPr marL="114300" indent="0" algn="just">
              <a:buNone/>
            </a:pPr>
            <a:r>
              <a:rPr lang="ru-RU" altLang="en-US" sz="1500" b="1"/>
              <a:t>6) узгодження меж зон з межами територій природних комплексів,</a:t>
            </a:r>
            <a:r>
              <a:rPr lang="uk-UA" altLang="ru-RU" sz="1500" b="1"/>
              <a:t> </a:t>
            </a:r>
            <a:r>
              <a:rPr lang="ru-RU" altLang="en-US" sz="1500" b="1"/>
              <a:t>смугами санітарно-захисних, санітарних, охоронних та інших зон обмеженого використання земель, червоними лініями</a:t>
            </a:r>
            <a:endParaRPr lang="ru-RU" altLang="en-US" sz="15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>
                <a:solidFill>
                  <a:srgbClr val="00B050"/>
                </a:solidFill>
              </a:rPr>
              <a:t> </a:t>
            </a:r>
            <a:r>
              <a:rPr sz="2000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sym typeface="+mn-ea"/>
              </a:rPr>
              <a:t>Детальний план території — містобудівна документація, що</a:t>
            </a:r>
            <a:br>
              <a:rPr sz="2000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sym typeface="+mn-ea"/>
              </a:rPr>
            </a:br>
            <a:r>
              <a:rPr sz="2000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sym typeface="+mn-ea"/>
              </a:rPr>
              <a:t>визначає планувальну організацію та розвиток території.</a:t>
            </a:r>
            <a:endParaRPr sz="2000" b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sz="1700" b="1"/>
              <a:t></a:t>
            </a:r>
            <a:r>
              <a:rPr sz="1600" b="1"/>
              <a:t>Детальні плани території визначають:</a:t>
            </a:r>
            <a:endParaRPr sz="1600" b="1"/>
          </a:p>
          <a:p>
            <a:pPr marL="114300" indent="0" algn="just">
              <a:buNone/>
            </a:pPr>
            <a:r>
              <a:rPr sz="1600" b="1"/>
              <a:t>1) принципи планувально-просторової організації забудови;</a:t>
            </a:r>
            <a:endParaRPr sz="1600" b="1"/>
          </a:p>
          <a:p>
            <a:pPr marL="114300" indent="0" algn="just">
              <a:buNone/>
            </a:pPr>
            <a:r>
              <a:rPr sz="1600" b="1"/>
              <a:t>2) червоні лінії та лінії регулювання забудови;</a:t>
            </a:r>
            <a:endParaRPr sz="1600" b="1"/>
          </a:p>
          <a:p>
            <a:pPr marL="114300" indent="0" algn="just">
              <a:buNone/>
            </a:pPr>
            <a:r>
              <a:rPr sz="1600" b="1"/>
              <a:t>3) функціональне призначення, режим та параметри забудови однієї</a:t>
            </a:r>
            <a:r>
              <a:rPr lang="uk-UA" sz="1600" b="1"/>
              <a:t> </a:t>
            </a:r>
            <a:r>
              <a:rPr sz="1600" b="1"/>
              <a:t>чи декількох земельних ділянок, розподіл територій згідно з державними</a:t>
            </a:r>
            <a:r>
              <a:rPr lang="uk-UA" sz="1600" b="1"/>
              <a:t> </a:t>
            </a:r>
            <a:r>
              <a:rPr sz="1600" b="1"/>
              <a:t>будівельними нормами, стандартами і правилами;</a:t>
            </a:r>
            <a:endParaRPr sz="1600" b="1"/>
          </a:p>
          <a:p>
            <a:pPr marL="114300" indent="0" algn="just">
              <a:buNone/>
            </a:pPr>
            <a:r>
              <a:rPr sz="1600" b="1"/>
              <a:t>4) містобудівні умови та обмеження (у разі відсутності плану зонування території) або уточнення містобудівних умов та обмежень згідно із пла-</a:t>
            </a:r>
            <a:endParaRPr sz="1600" b="1"/>
          </a:p>
          <a:p>
            <a:pPr marL="114300" indent="0" algn="just">
              <a:buNone/>
            </a:pPr>
            <a:r>
              <a:rPr sz="1600" b="1"/>
              <a:t>ном зонування території;</a:t>
            </a:r>
            <a:endParaRPr sz="1600" b="1"/>
          </a:p>
          <a:p>
            <a:pPr marL="114300" indent="0" algn="just">
              <a:buNone/>
            </a:pPr>
            <a:r>
              <a:rPr sz="1600" b="1"/>
              <a:t>5) потребу в підприємствах і закладах обслуговування населення,</a:t>
            </a:r>
            <a:r>
              <a:rPr lang="uk-UA" sz="1600" b="1"/>
              <a:t> </a:t>
            </a:r>
            <a:r>
              <a:rPr sz="1600" b="1"/>
              <a:t>місце їх розташування;</a:t>
            </a:r>
            <a:endParaRPr sz="1600" b="1"/>
          </a:p>
          <a:p>
            <a:pPr marL="114300" indent="0" algn="just">
              <a:buNone/>
            </a:pPr>
            <a:r>
              <a:rPr sz="1600" b="1"/>
              <a:t>6) доцільність, обсяги, послідовність реконструкції забудови;</a:t>
            </a:r>
            <a:endParaRPr sz="1600" b="1"/>
          </a:p>
          <a:p>
            <a:pPr marL="114300" indent="0" algn="just">
              <a:buNone/>
            </a:pPr>
            <a:r>
              <a:rPr sz="1600" b="1"/>
              <a:t>7) черговість та обсяги інженерної підготовки території;</a:t>
            </a:r>
            <a:endParaRPr sz="1600" b="1"/>
          </a:p>
          <a:p>
            <a:pPr marL="114300" indent="0" algn="just">
              <a:buNone/>
            </a:pPr>
            <a:r>
              <a:rPr sz="1600" b="1"/>
              <a:t>8) систему інженерних мереж;</a:t>
            </a:r>
            <a:endParaRPr sz="1600" b="1"/>
          </a:p>
          <a:p>
            <a:pPr marL="114300" indent="0" algn="just">
              <a:buNone/>
            </a:pPr>
            <a:r>
              <a:rPr sz="1600" b="1"/>
              <a:t>9) порядок організації транспортного і пішохідного руху;</a:t>
            </a:r>
            <a:endParaRPr sz="1600" b="1"/>
          </a:p>
          <a:p>
            <a:pPr marL="114300" indent="0" algn="just">
              <a:buNone/>
            </a:pPr>
            <a:r>
              <a:rPr sz="1600" b="1"/>
              <a:t>10) порядок комплексного благоустрою та озеленення</a:t>
            </a:r>
            <a:endParaRPr sz="16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650"/>
            <a:ext cx="8229600" cy="541020"/>
          </a:xfrm>
        </p:spPr>
        <p:txBody>
          <a:bodyPr/>
          <a:p>
            <a:r>
              <a:rPr>
                <a:solidFill>
                  <a:srgbClr val="FFC000"/>
                </a:solidFill>
              </a:rPr>
              <a:t> </a:t>
            </a:r>
            <a:r>
              <a:rPr sz="2000">
                <a:solidFill>
                  <a:srgbClr val="FFC000"/>
                </a:solidFill>
              </a:rPr>
              <a:t>В основу системи регулювання сферою планування розвитку територій входять наступні інституції:</a:t>
            </a:r>
            <a:endParaRPr sz="2000">
              <a:solidFill>
                <a:srgbClr val="FFC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457200" y="1199515"/>
            <a:ext cx="8229600" cy="4926330"/>
          </a:xfrm>
        </p:spPr>
        <p:txBody>
          <a:bodyPr/>
          <a:p>
            <a:pPr marL="114300" indent="0" algn="just">
              <a:buNone/>
            </a:pPr>
            <a:r>
              <a:rPr sz="1300" b="1"/>
              <a:t>1. Державні органи виконавчої влади з питань містобудування та</a:t>
            </a:r>
            <a:r>
              <a:rPr lang="uk-UA" sz="1300" b="1"/>
              <a:t> </a:t>
            </a:r>
            <a:r>
              <a:rPr sz="1300" b="1"/>
              <a:t>архітектури на центральному, регіональному і місцевому рівні (що регулюють містобудівну діяльність): профільне Міністерство; обласні органи</a:t>
            </a:r>
            <a:r>
              <a:rPr lang="uk-UA" sz="1300" b="1"/>
              <a:t> </a:t>
            </a:r>
            <a:r>
              <a:rPr sz="1300" b="1"/>
              <a:t>виконавчої влади з питань містобудування та архітектури; районні відділи</a:t>
            </a:r>
            <a:r>
              <a:rPr lang="uk-UA" sz="1300" b="1"/>
              <a:t> </a:t>
            </a:r>
            <a:r>
              <a:rPr sz="1300" b="1"/>
              <a:t>(управління) містобудування та архітектури; головні управління містобудування та архітектури міських державних адміністрацій; відділи (управління) містобудування та архітектури районних у містах державних адміністрацій.</a:t>
            </a:r>
            <a:endParaRPr sz="1300" b="1"/>
          </a:p>
          <a:p>
            <a:pPr marL="114300" indent="0" algn="just">
              <a:buNone/>
            </a:pPr>
            <a:r>
              <a:rPr sz="1300" b="1"/>
              <a:t>2. Органи місцевого самоврядування – обласні, районні, міські ради</a:t>
            </a:r>
            <a:r>
              <a:rPr lang="uk-UA" sz="1300" b="1"/>
              <a:t> </a:t>
            </a:r>
            <a:r>
              <a:rPr sz="1300" b="1"/>
              <a:t>через комісії з питань будівництва, архітектури, містобудування .</a:t>
            </a:r>
            <a:endParaRPr sz="1300" b="1"/>
          </a:p>
          <a:p>
            <a:pPr marL="114300" indent="0" algn="just">
              <a:buNone/>
            </a:pPr>
            <a:r>
              <a:rPr sz="1300" b="1"/>
              <a:t>3. Спеціальні органи державного нагляду (контролю) у сфері будівництва та архітектури з представництвами на регіональному та місцевому</a:t>
            </a:r>
            <a:r>
              <a:rPr lang="uk-UA" sz="1300" b="1"/>
              <a:t> </a:t>
            </a:r>
            <a:r>
              <a:rPr sz="1300" b="1"/>
              <a:t>рівнях, що контролюють і регулюють дозвільну систему галузі.</a:t>
            </a:r>
            <a:endParaRPr sz="1300" b="1"/>
          </a:p>
          <a:p>
            <a:pPr marL="114300" indent="0" algn="just">
              <a:buNone/>
            </a:pPr>
            <a:r>
              <a:rPr sz="1300" b="1"/>
              <a:t>4. Проектні інститути містобудування, організації генерального проектування, установи, фірми проектної справи, що формують «пропозицію» на ринку архітектурного проектування.</a:t>
            </a:r>
            <a:endParaRPr sz="1300" b="1"/>
          </a:p>
          <a:p>
            <a:pPr marL="114300" indent="0" algn="just">
              <a:buNone/>
            </a:pPr>
            <a:r>
              <a:rPr sz="1300" b="1"/>
              <a:t>5. Будівельні організації та установи генерального підряду, що формують будівельні послуги.</a:t>
            </a:r>
            <a:endParaRPr sz="1300" b="1"/>
          </a:p>
          <a:p>
            <a:pPr marL="114300" indent="0" algn="just">
              <a:buNone/>
            </a:pPr>
            <a:r>
              <a:rPr sz="1300" b="1"/>
              <a:t>6. Національна спілка архітекторів України; Будівельна Палата</a:t>
            </a:r>
            <a:r>
              <a:rPr lang="uk-UA" sz="1300" b="1"/>
              <a:t> </a:t>
            </a:r>
            <a:r>
              <a:rPr sz="1300" b="1"/>
              <a:t>України; Українська асоціація якості; Центральний комітет профспілки</a:t>
            </a:r>
            <a:r>
              <a:rPr lang="uk-UA" sz="1300" b="1"/>
              <a:t> працівників будівництва та промисловості будівельних матеріалів України; Українська будівельна асоціація; інші асоціації та громадські неприбуткові об’єднання архітекторів і будівельників, що виконують дорадчу функцію, координаційну та наглядово-контрольну функцію з органами державної влади та місцевого самоврядування.</a:t>
            </a:r>
            <a:endParaRPr lang="uk-UA" sz="1300" b="1"/>
          </a:p>
          <a:p>
            <a:pPr marL="114300" indent="0" algn="just">
              <a:buNone/>
            </a:pPr>
            <a:r>
              <a:rPr lang="uk-UA" sz="1300" b="1"/>
              <a:t>7. Інвестори, замовники будівництва (проектування), агентства нерухомості, суб’єкти господарської діяльності, фізичні та юридичні особи.</a:t>
            </a:r>
            <a:endParaRPr lang="uk-UA" sz="13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ru-RU"/>
              <a:t>План</a:t>
            </a:r>
            <a:endParaRPr lang="uk-UA" altLang="ru-RU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ru-RU" altLang="en-US"/>
              <a:t>1.1. Територіальні ресурси об’єднаної територіальної громади </a:t>
            </a:r>
            <a:endParaRPr lang="ru-RU" altLang="en-US"/>
          </a:p>
          <a:p>
            <a:r>
              <a:rPr lang="ru-RU" altLang="en-US"/>
              <a:t>1.2. Правове забезпечення росторового розвитку територій</a:t>
            </a:r>
            <a:endParaRPr lang="ru-RU" altLang="en-US"/>
          </a:p>
          <a:p>
            <a:r>
              <a:rPr lang="ru-RU" altLang="en-US"/>
              <a:t>1.3. Основні планувальні документи </a:t>
            </a:r>
            <a:r>
              <a:rPr lang="uk-UA" altLang="en-US"/>
              <a:t>п</a:t>
            </a:r>
            <a:r>
              <a:rPr lang="ru-RU" altLang="en-US"/>
              <a:t>росторового розвитку територій</a:t>
            </a:r>
            <a:endParaRPr lang="ru-RU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imes New Roman" panose="02020603050405020304"/>
              <a:buNone/>
            </a:pPr>
            <a:r>
              <a:rPr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ТЕРИТОРІАЛЬНІ РЕСУРСИ ОБ’ЄДНАНОЇ </a:t>
            </a:r>
            <a:br>
              <a:rPr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ТЕРИТОРІАЛЬНОЇ ГРОМАДИ</a:t>
            </a:r>
            <a:endParaRPr sz="2500" b="0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35" name="Google Shape;435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Де взяти гроші на генеральний план села? 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Звідки у місцевих бюджетах сільських громад кошти на генплани сільських населених пунктів?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uk-UA" altLang="en-US" sz="2000" b="1" i="0" u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ВИХІД: просторове планування є важливим для ефективного використання територіальних ресурсів для нових об’єднаних громад, територія яких значно збільшується</a:t>
            </a:r>
            <a:endParaRPr lang="uk-UA" altLang="en-US" sz="2000" b="1" i="0" u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>
                <a:sym typeface="+mn-ea"/>
              </a:rPr>
              <a:t> Складовою процесу децентралізації влади є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endParaRPr lang="uk-UA" sz="2000" dirty="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mtClean="0"/>
              <a:t> створення потужних, самостійних та самодостатніх територіальних громад. Відносини, що виникають у процесі добровільного об’єднання територіальних</a:t>
            </a:r>
            <a:endParaRPr lang="uk-UA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mtClean="0"/>
              <a:t>громад сіл, селищ, міст регулює </a:t>
            </a:r>
            <a:r>
              <a:rPr lang="uk-UA" b="1" u="sng" smtClean="0"/>
              <a:t>Закон України «Про добровільне об’єднання територіальних громад»</a:t>
            </a:r>
            <a:endParaRPr lang="uk-UA" b="1" u="sng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uk-UA" sz="2500">
                <a:solidFill>
                  <a:srgbClr val="FF0000"/>
                </a:solidFill>
                <a:sym typeface="Times New Roman" panose="02020603050405020304"/>
              </a:rPr>
              <a:t>Важливим чинником під час формування спроможних територіаль-них громад є визначення меж їх території, що визначається з дотриманням таких вимог:</a:t>
            </a:r>
            <a:r>
              <a:rPr lang="uk-UA" altLang="en-US" sz="2500">
                <a:solidFill>
                  <a:srgbClr val="FF0000"/>
                </a:solidFill>
                <a:sym typeface="Times New Roman" panose="02020603050405020304"/>
              </a:rPr>
              <a:t>:</a:t>
            </a:r>
            <a:endParaRPr lang="uk-UA" altLang="en-US" sz="2500">
              <a:solidFill>
                <a:srgbClr val="FF0000"/>
              </a:solidFill>
              <a:sym typeface="Times New Roman" panose="02020603050405020304"/>
            </a:endParaRPr>
          </a:p>
        </p:txBody>
      </p:sp>
      <p:sp>
        <p:nvSpPr>
          <p:cNvPr id="447" name="Google Shape;447;p40"/>
          <p:cNvSpPr txBox="1">
            <a:spLocks noGrp="1"/>
          </p:cNvSpPr>
          <p:nvPr>
            <p:ph type="body" idx="1"/>
          </p:nvPr>
        </p:nvSpPr>
        <p:spPr>
          <a:xfrm>
            <a:off x="467995" y="1600200"/>
            <a:ext cx="8218170" cy="35179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1500">
                <a:sym typeface="Times New Roman" panose="02020603050405020304"/>
              </a:rPr>
              <a:t> </a:t>
            </a:r>
            <a:r>
              <a:rPr lang="en-US" sz="2400">
                <a:sym typeface="Times New Roman" panose="02020603050405020304"/>
              </a:rPr>
              <a:t>- територія спроможної територіальної громади має включати</a:t>
            </a:r>
            <a:r>
              <a:rPr lang="uk-UA" altLang="en-US" sz="2400">
                <a:sym typeface="Times New Roman" panose="02020603050405020304"/>
              </a:rPr>
              <a:t> </a:t>
            </a:r>
            <a:r>
              <a:rPr lang="en-US" sz="2400">
                <a:sym typeface="Times New Roman" panose="02020603050405020304"/>
              </a:rPr>
              <a:t>території територіальних громад, що входять до її складу, та</a:t>
            </a:r>
            <a:r>
              <a:rPr lang="uk-UA" altLang="en-US" sz="2400">
                <a:sym typeface="Times New Roman" panose="02020603050405020304"/>
              </a:rPr>
              <a:t> </a:t>
            </a:r>
            <a:r>
              <a:rPr lang="en-US" sz="2400">
                <a:sym typeface="Times New Roman" panose="02020603050405020304"/>
              </a:rPr>
              <a:t>бути нерозривною;</a:t>
            </a:r>
            <a:endParaRPr lang="en-US" sz="24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lang="en-US" sz="24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400">
                <a:sym typeface="Times New Roman" panose="02020603050405020304"/>
              </a:rPr>
              <a:t>- спроможні територіальні громади розташовуються у межах</a:t>
            </a:r>
            <a:r>
              <a:rPr lang="uk-UA" altLang="en-US" sz="2400">
                <a:sym typeface="Times New Roman" panose="02020603050405020304"/>
              </a:rPr>
              <a:t> </a:t>
            </a:r>
            <a:r>
              <a:rPr lang="en-US" sz="2400">
                <a:sym typeface="Times New Roman" panose="02020603050405020304"/>
              </a:rPr>
              <a:t>території однієї області та у разі можливості одного району,</a:t>
            </a:r>
            <a:r>
              <a:rPr lang="uk-UA" altLang="en-US" sz="2400">
                <a:sym typeface="Times New Roman" panose="02020603050405020304"/>
              </a:rPr>
              <a:t> </a:t>
            </a:r>
            <a:r>
              <a:rPr lang="en-US" sz="2400">
                <a:sym typeface="Times New Roman" panose="02020603050405020304"/>
              </a:rPr>
              <a:t>разом з тим дозволено об’єднання суміжних громад, які зна-</a:t>
            </a:r>
            <a:r>
              <a:rPr lang="uk-UA" altLang="en-US" sz="2400">
                <a:sym typeface="Times New Roman" panose="02020603050405020304"/>
              </a:rPr>
              <a:t> </a:t>
            </a:r>
            <a:r>
              <a:rPr lang="en-US" sz="2400">
                <a:sym typeface="Times New Roman" panose="02020603050405020304"/>
              </a:rPr>
              <a:t>ходяться в різних районах і не допускається обмеження їх</a:t>
            </a:r>
            <a:r>
              <a:rPr lang="uk-UA" altLang="en-US" sz="2400">
                <a:sym typeface="Times New Roman" panose="02020603050405020304"/>
              </a:rPr>
              <a:t> </a:t>
            </a:r>
            <a:r>
              <a:rPr lang="en-US" sz="2400">
                <a:sym typeface="Times New Roman" panose="02020603050405020304"/>
              </a:rPr>
              <a:t>законних прав.</a:t>
            </a:r>
            <a:endParaRPr lang="en-US" sz="2400"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732155"/>
            <a:ext cx="8229600" cy="600646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ctr">
              <a:spcBef>
                <a:spcPts val="0"/>
              </a:spcBef>
              <a:buSzPts val="3200"/>
              <a:buNone/>
            </a:pPr>
            <a:r>
              <a:rPr lang="uk-UA" sz="2000" b="1" dirty="0" smtClean="0"/>
              <a:t> </a:t>
            </a:r>
            <a:r>
              <a:rPr lang="uk-UA" sz="2000" b="1" dirty="0" smtClean="0">
                <a:solidFill>
                  <a:srgbClr val="FF0000"/>
                </a:solidFill>
              </a:rPr>
              <a:t> ПРАВОВЕ ЗАБЕЗПЕЧЕННЯ ПРОСТОРОВОГО РОЗВИТКУ ТЕРИТОРІЙ</a:t>
            </a:r>
            <a:endParaRPr lang="uk-UA" sz="2000" b="1" dirty="0" smtClean="0">
              <a:solidFill>
                <a:srgbClr val="FF0000"/>
              </a:solidFill>
            </a:endParaRPr>
          </a:p>
          <a:p>
            <a:pPr marL="342900" lvl="0" algn="ctr">
              <a:spcBef>
                <a:spcPts val="0"/>
              </a:spcBef>
              <a:buSzPts val="3200"/>
              <a:buNone/>
            </a:pPr>
            <a:endParaRPr lang="uk-UA" sz="1000" b="1" dirty="0" smtClean="0">
              <a:solidFill>
                <a:srgbClr val="FF0000"/>
              </a:solidFill>
            </a:endParaRPr>
          </a:p>
          <a:p>
            <a:pPr marL="342900" lvl="0" algn="ctr">
              <a:spcBef>
                <a:spcPts val="0"/>
              </a:spcBef>
              <a:buSzPts val="3200"/>
              <a:buNone/>
            </a:pPr>
            <a:r>
              <a:rPr lang="uk-UA" sz="2000" b="1" dirty="0" smtClean="0">
                <a:solidFill>
                  <a:schemeClr val="tx1"/>
                </a:solidFill>
              </a:rPr>
              <a:t>Питання розвитку територій та містобудівної діяльності регулює Закон України «Про регулювання містобудівної діяльності»</a:t>
            </a:r>
            <a:endParaRPr lang="uk-UA" sz="2000" b="1" dirty="0" smtClean="0">
              <a:solidFill>
                <a:schemeClr val="tx1"/>
              </a:solidFill>
            </a:endParaRPr>
          </a:p>
          <a:p>
            <a:pPr marL="342900" lvl="0" algn="ctr">
              <a:spcBef>
                <a:spcPts val="0"/>
              </a:spcBef>
              <a:buSzPts val="3200"/>
              <a:buNone/>
            </a:pPr>
            <a:endParaRPr lang="uk-UA" sz="10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b="1" dirty="0" smtClean="0">
                <a:solidFill>
                  <a:srgbClr val="C00000"/>
                </a:solidFill>
              </a:rPr>
              <a:t>Містобудування</a:t>
            </a:r>
            <a:r>
              <a:rPr lang="uk-UA" sz="2000" b="1" dirty="0" smtClean="0">
                <a:solidFill>
                  <a:schemeClr val="tx1"/>
                </a:solidFill>
              </a:rPr>
              <a:t> (містобудівна діяльність) – це цілеспрямована діяльність державних органів, органів місцевого самоврядування, підприємств, установ, організацій, громадян, об’єднань громадян по створенню та підтриманню повноцінного життєвого середовища, яка включає прогнозування розвитку населених пунктів і територій, планування, забудову та інше використання територій, проектування, будівництво об’єктів містобудування, спорудження інших об’єктів, реконструкцію історичних населених пунктів при збереженні традиційного характеру середовища, реставрацію та реабілітацію об’єктів культурної спадщини,</a:t>
            </a:r>
            <a:endParaRPr lang="uk-UA" sz="20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b="1" dirty="0" smtClean="0">
                <a:solidFill>
                  <a:schemeClr val="tx1"/>
                </a:solidFill>
              </a:rPr>
              <a:t>створення інженерної та транспортної інфраструктури</a:t>
            </a:r>
            <a:endParaRPr lang="uk-UA" sz="2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7995" y="383540"/>
            <a:ext cx="8507095" cy="2159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lang="uk-UA" sz="2500" smtClean="0">
                <a:solidFill>
                  <a:srgbClr val="C00000"/>
                </a:solidFill>
                <a:sym typeface="Arial" panose="020B0604020202020204"/>
              </a:rPr>
              <a:t> Ф</a:t>
            </a:r>
            <a:r>
              <a:rPr sz="2000" smtClean="0">
                <a:solidFill>
                  <a:srgbClr val="C00000"/>
                </a:solidFill>
                <a:sym typeface="Arial" panose="020B0604020202020204"/>
              </a:rPr>
              <a:t>ормування системи просторового</a:t>
            </a:r>
            <a:r>
              <a:rPr lang="uk-UA" sz="2000" smtClean="0">
                <a:solidFill>
                  <a:srgbClr val="C00000"/>
                </a:solidFill>
                <a:sym typeface="Arial" panose="020B0604020202020204"/>
              </a:rPr>
              <a:t> </a:t>
            </a:r>
            <a:r>
              <a:rPr sz="2000" smtClean="0">
                <a:solidFill>
                  <a:srgbClr val="C00000"/>
                </a:solidFill>
                <a:sym typeface="Arial" panose="020B0604020202020204"/>
              </a:rPr>
              <a:t>планування на місцевому рівні здійснюється в основному шляхом розробки містобудівної документації – документації, де</a:t>
            </a:r>
            <a:r>
              <a:rPr lang="uk-UA" sz="2000" smtClean="0">
                <a:solidFill>
                  <a:srgbClr val="C00000"/>
                </a:solidFill>
                <a:sym typeface="Arial" panose="020B0604020202020204"/>
              </a:rPr>
              <a:t> </a:t>
            </a:r>
            <a:r>
              <a:rPr sz="2000" smtClean="0">
                <a:solidFill>
                  <a:srgbClr val="C00000"/>
                </a:solidFill>
                <a:sym typeface="Arial" panose="020B0604020202020204"/>
              </a:rPr>
              <a:t>затверджені текстові і графічні матеріали, якими регулюється</a:t>
            </a:r>
            <a:r>
              <a:rPr lang="uk-UA" sz="2000" smtClean="0">
                <a:solidFill>
                  <a:srgbClr val="C00000"/>
                </a:solidFill>
                <a:sym typeface="Arial" panose="020B0604020202020204"/>
              </a:rPr>
              <a:t> </a:t>
            </a:r>
            <a:r>
              <a:rPr sz="2000" smtClean="0">
                <a:solidFill>
                  <a:srgbClr val="C00000"/>
                </a:solidFill>
                <a:sym typeface="Arial" panose="020B0604020202020204"/>
              </a:rPr>
              <a:t>планування, забудова та інше икористання територій об’єднаної територіальної громади</a:t>
            </a:r>
            <a:r>
              <a:rPr sz="2000" smtClean="0">
                <a:solidFill>
                  <a:schemeClr val="dk1"/>
                </a:solidFill>
                <a:sym typeface="Arial" panose="020B0604020202020204"/>
              </a:rPr>
              <a:t>.</a:t>
            </a:r>
            <a:br>
              <a:rPr sz="2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br>
            <a:r>
              <a:rPr lang="uk-UA" sz="2500" smtClean="0">
                <a:solidFill>
                  <a:srgbClr val="FF0000"/>
                </a:solidFill>
                <a:sym typeface="Arial" panose="020B0604020202020204"/>
              </a:rPr>
              <a:t> </a:t>
            </a:r>
            <a:endParaRPr lang="uk-UA" sz="2500" smtClean="0">
              <a:solidFill>
                <a:srgbClr val="FF0000"/>
              </a:solidFill>
              <a:sym typeface="Arial" panose="020B06040202020202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2078355"/>
            <a:ext cx="8229600" cy="453517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Територіальні громади під час здійснення планування відповідних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територій мають право та можливість впливати на процес територіального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планування, зокрема:</a:t>
            </a: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мають право на одержання інформації про планування територій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об’єднаної територіальної громади та його можливі наслідки;</a:t>
            </a: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подають пропозиції і зауваження до схем планування територій;</a:t>
            </a: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приймають участь у обговоренні схем планування територій, в тому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числі з планування територій суміжних адміністративно-територіальних одиниць.</a:t>
            </a: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1500" b="1" i="0" u="sng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Передує розробці документації щодо сфери планування території ціла низка заходів, спрямованих на врахування інтересів</a:t>
            </a:r>
            <a:r>
              <a:rPr lang="uk-UA" sz="1500" b="1" i="0" u="sng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b="1" i="0" u="sng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територіальної громади.</a:t>
            </a:r>
            <a:endParaRPr sz="1500" b="1" i="0" u="sng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7995" y="330835"/>
            <a:ext cx="8507095" cy="1356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sz="3200" smtClean="0">
                <a:solidFill>
                  <a:schemeClr val="dk1"/>
                </a:solidFill>
                <a:sym typeface="Arial" panose="020B0604020202020204"/>
              </a:rPr>
              <a:t> </a:t>
            </a:r>
            <a:r>
              <a:rPr sz="2000" smtClean="0">
                <a:solidFill>
                  <a:schemeClr val="dk1"/>
                </a:solidFill>
                <a:sym typeface="Arial" panose="020B0604020202020204"/>
              </a:rPr>
              <a:t>При здійсненні планування розвитку територій та містобудівної</a:t>
            </a:r>
            <a:br>
              <a:rPr sz="2000" smtClean="0">
                <a:solidFill>
                  <a:schemeClr val="dk1"/>
                </a:solidFill>
                <a:sym typeface="Arial" panose="020B0604020202020204"/>
              </a:rPr>
            </a:br>
            <a:r>
              <a:rPr sz="2000" smtClean="0">
                <a:solidFill>
                  <a:schemeClr val="dk1"/>
                </a:solidFill>
                <a:sym typeface="Arial" panose="020B0604020202020204"/>
              </a:rPr>
              <a:t>діяльності в умовах об’єднання територіальних громад повинні бути</a:t>
            </a:r>
            <a:br>
              <a:rPr sz="2000" smtClean="0">
                <a:solidFill>
                  <a:schemeClr val="dk1"/>
                </a:solidFill>
                <a:sym typeface="Arial" panose="020B0604020202020204"/>
              </a:rPr>
            </a:br>
            <a:r>
              <a:rPr sz="2000" smtClean="0">
                <a:solidFill>
                  <a:schemeClr val="dk1"/>
                </a:solidFill>
                <a:sym typeface="Arial" panose="020B0604020202020204"/>
              </a:rPr>
              <a:t>забезпечені:</a:t>
            </a:r>
            <a:endParaRPr sz="2000" smtClean="0">
              <a:solidFill>
                <a:schemeClr val="dk1"/>
              </a:solidFill>
              <a:sym typeface="Arial" panose="020B06040202020202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1569720"/>
            <a:ext cx="8229600" cy="510984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розробка містобудівної документації, проектів конкретних б’єктів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згідно з вихідними даними на проектування, з 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д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отриманням 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д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ержавних стандартів, норм і правил;</a:t>
            </a: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розміщення і будівництво об’єктів відповідно до атверджених у встановленому порядку містобудівної документації та проектів цих об’єктів;</a:t>
            </a: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раціональне використання земель та територій для 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істобудівних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потреб, підвищення ефективності забудови та іншого використання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земельних ділянок;</a:t>
            </a: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охорона культурної спадщини, збереження традиційного характеру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населених пунктів;</a:t>
            </a: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урахування державних та громадських інтересів при плануванні та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забудові територій;</a:t>
            </a: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урахування законних інтересів та вимог власників або користувачів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земельних ділянок та будівель, що оточують місцезнаходження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будівництва;</a:t>
            </a: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інформування через засоби масової інформації громадян про плани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перспективного розвитку територій і населених пунктів, розміщення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містобудівних об’єктів;</a:t>
            </a: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участь громадян, об’єднань громадян в обговоренні містобудівної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документації, проектів окремих об’єктів і внесення відповідних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пропозицій до державних органів, органів місцевого</a:t>
            </a:r>
            <a:r>
              <a:rPr lang="uk-UA"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самоврядування, підприємств, установ і організацій;</a:t>
            </a: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14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захист прав громадян та громадських організацій згідно із законодавством</a:t>
            </a:r>
            <a:endParaRPr sz="14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sz="2000">
                <a:solidFill>
                  <a:srgbClr val="C00000"/>
                </a:solidFill>
              </a:rPr>
              <a:t>ОСНОВНІ ПЛАНУВАЛЬНІ ДОКУМЕНТИ </a:t>
            </a:r>
            <a:br>
              <a:rPr sz="2000">
                <a:solidFill>
                  <a:srgbClr val="C00000"/>
                </a:solidFill>
              </a:rPr>
            </a:br>
            <a:r>
              <a:rPr sz="2000">
                <a:solidFill>
                  <a:srgbClr val="C00000"/>
                </a:solidFill>
              </a:rPr>
              <a:t>ПРОСТОРОВОГО РОЗВИТКУ ТЕРИТОРІЙ</a:t>
            </a:r>
            <a:endParaRPr sz="2000">
              <a:solidFill>
                <a:srgbClr val="C00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lang="ru-RU" altLang="en-US" sz="1500" b="1"/>
              <a:t>1. Генеральний план населеного пункту – містобудівна документація,</a:t>
            </a:r>
            <a:r>
              <a:rPr lang="uk-UA" altLang="ru-RU" sz="1500" b="1"/>
              <a:t> </a:t>
            </a:r>
            <a:r>
              <a:rPr lang="ru-RU" altLang="en-US" sz="1700" b="1"/>
              <a:t>яка визначає принципові вирішення розвитку, планування, забудови та</a:t>
            </a: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/>
              <a:t>іншого використання території населеного пункту.</a:t>
            </a:r>
            <a:endParaRPr lang="ru-RU" altLang="en-US" sz="1700" b="1"/>
          </a:p>
          <a:p>
            <a:pPr marL="114300" indent="0" algn="just">
              <a:buNone/>
            </a:pP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/>
              <a:t>2. План зонування території – містобудівна документація, що визна-</a:t>
            </a: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/>
              <a:t>чає умови та обмеження використання території для містобудівних потреб</a:t>
            </a:r>
            <a:r>
              <a:rPr lang="uk-UA" altLang="ru-RU" sz="1700" b="1"/>
              <a:t> </a:t>
            </a:r>
            <a:r>
              <a:rPr lang="ru-RU" altLang="en-US" sz="1700" b="1"/>
              <a:t>у межах визначених зон.</a:t>
            </a:r>
            <a:endParaRPr lang="ru-RU" altLang="en-US" sz="1700" b="1"/>
          </a:p>
          <a:p>
            <a:pPr marL="114300" indent="0" algn="just">
              <a:buNone/>
            </a:pP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/>
              <a:t>3. Детальний план території – містобудівна документація, яка розробляється для окремих районів, мікрорайонів, кварталів та районів</a:t>
            </a: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/>
              <a:t>реконструкції існуючої забудови населених пунктів.</a:t>
            </a:r>
            <a:endParaRPr lang="ru-RU" altLang="en-US" sz="1700" b="1"/>
          </a:p>
          <a:p>
            <a:pPr marL="114300" indent="0" algn="just">
              <a:buNone/>
            </a:pP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/>
              <a:t>4. Проектна документація – затверджені текстові та графічні матеріали, якими визначаються містобудівні, об’ємно-планувальні, архітектурні,</a:t>
            </a: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/>
              <a:t>конструктивні, технічні, технологічні вирішення, а також кошториси</a:t>
            </a:r>
            <a:r>
              <a:rPr lang="uk-UA" altLang="ru-RU" sz="1700" b="1"/>
              <a:t> </a:t>
            </a:r>
            <a:r>
              <a:rPr lang="ru-RU" altLang="en-US" sz="1700" b="1"/>
              <a:t>об’єктів будівництва</a:t>
            </a:r>
            <a:endParaRPr lang="ru-RU" altLang="en-US" sz="17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10704</Words>
  <Application>WPS Presentation</Application>
  <PresentationFormat>Экран (4:3)</PresentationFormat>
  <Paragraphs>143</Paragraphs>
  <Slides>14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2" baseType="lpstr">
      <vt:lpstr>Arial</vt:lpstr>
      <vt:lpstr>SimSun</vt:lpstr>
      <vt:lpstr>Wingdings</vt:lpstr>
      <vt:lpstr>Arial</vt:lpstr>
      <vt:lpstr>Times New Roman</vt:lpstr>
      <vt:lpstr>Microsoft YaHei</vt:lpstr>
      <vt:lpstr>Arial Unicode MS</vt:lpstr>
      <vt:lpstr>Оформление по умолчанию</vt:lpstr>
      <vt:lpstr> Тема 3 ЗЕМЕЛЬНІ РЕСУРСИ  ОБ’ЄДНАНОЇ ТЕРИТОРІАЛЬНОЇ ГРОМАДИ </vt:lpstr>
      <vt:lpstr>PowerPoint 演示文稿</vt:lpstr>
      <vt:lpstr>УПРАВЛІННЯ ЗЕМЕЛЬНИМИ РЕСУРСАМИ  В УМОВАХ РЕФОРМИ МІСЦЕВОГО САМОВРЯДУВАННЯ</vt:lpstr>
      <vt:lpstr>Основне завдання реформи децентралізації:</vt:lpstr>
      <vt:lpstr>Земельні ресурси ОТГ мають забезпечувати такі фундаментальні властивості:</vt:lpstr>
      <vt:lpstr>PowerPoint 演示文稿</vt:lpstr>
      <vt:lpstr> Громадяни України мають право на безоплатну передачу їм земельних ділянок із земель державноїабо комунальної власності в таких розмірах </vt:lpstr>
      <vt:lpstr> Відповідно до Земельного кодексу України оренда землі стала основною формою платного та тимчасового використання зе- мельних ділянок комунальної власності.</vt:lpstr>
      <vt:lpstr> Особливості орендних відносин :</vt:lpstr>
      <vt:lpstr> Набуття права оренди земельною ділянкою відбувається переважно на земельних аукціонах.</vt:lpstr>
      <vt:lpstr>PowerPoint 演示文稿</vt:lpstr>
      <vt:lpstr> Для забезпечення нормальних умов для проживання населення, праці та відпочинку землі в межах населених пунктів за основним цільовим призначенням поділяються на такі категорії: </vt:lpstr>
      <vt:lpstr> За господарським режимом землі в межах населених пунктів традиційно поділяються на:</vt:lpstr>
      <vt:lpstr> ПОВНОВАЖЕННЯ ОРГАНІВ МІСЦЕВОГО  САМОВРЯДУВАННЯ В СФЕРІ ЗЕМЕЛЬНИХ ВІДНОСИН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  КОНЦЕПЦІЯ УПРАВЛІННЯ ЕФЕКТИВНІСТЮ БІЗНЕСУ   </dc:title>
  <dc:creator/>
  <cp:lastModifiedBy>Богдан</cp:lastModifiedBy>
  <cp:revision>64</cp:revision>
  <dcterms:created xsi:type="dcterms:W3CDTF">2022-09-08T04:56:00Z</dcterms:created>
  <dcterms:modified xsi:type="dcterms:W3CDTF">2023-03-15T07:18:54Z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2584F993533A43C48212DD9723BA36E2</vt:lpwstr>
  </property>
  <property fmtid="{D5CDD505-2E9C-101B-9397-08002B2CF9AE}" pid="3" name="KSOProductBuildVer">
    <vt:lpwstr>1049-11.2.0.11486</vt:lpwstr>
  </property>
</Properties>
</file>