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2" r:id="rId4"/>
    <p:sldId id="266" r:id="rId5"/>
    <p:sldId id="263" r:id="rId6"/>
    <p:sldId id="270" r:id="rId7"/>
    <p:sldId id="269" r:id="rId8"/>
    <p:sldId id="273" r:id="rId9"/>
    <p:sldId id="274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7" r:id="rId39"/>
    <p:sldId id="305" r:id="rId40"/>
    <p:sldId id="30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3200" b="1" dirty="0">
                <a:latin typeface="Times New Roman" panose="02020603050405020304" pitchFamily="18" charset="0"/>
              </a:rPr>
              <a:t>Лекція 1.</a:t>
            </a:r>
          </a:p>
          <a:p>
            <a:pPr algn="ctr"/>
            <a:r>
              <a:rPr lang="uk-UA" altLang="en-US" sz="3200" b="1" dirty="0">
                <a:latin typeface="Times New Roman" panose="02020603050405020304" pitchFamily="18" charset="0"/>
              </a:rPr>
              <a:t>Українське національне відродження та визвольні змагання кінця </a:t>
            </a:r>
            <a:r>
              <a:rPr lang="en-AU" altLang="en-US" sz="3200" b="1" dirty="0">
                <a:latin typeface="Times New Roman" panose="02020603050405020304" pitchFamily="18" charset="0"/>
              </a:rPr>
              <a:t>XIX – </a:t>
            </a:r>
            <a:r>
              <a:rPr lang="uk-UA" altLang="en-US" sz="3200" b="1" dirty="0" err="1" smtClean="0">
                <a:latin typeface="Times New Roman" panose="02020603050405020304" pitchFamily="18" charset="0"/>
              </a:rPr>
              <a:t>поч</a:t>
            </a:r>
            <a:r>
              <a:rPr lang="uk-UA" altLang="en-US" sz="3200" b="1" dirty="0" smtClean="0">
                <a:latin typeface="Times New Roman" panose="02020603050405020304" pitchFamily="18" charset="0"/>
              </a:rPr>
              <a:t>. </a:t>
            </a:r>
            <a:r>
              <a:rPr lang="en-AU" altLang="en-US" sz="3200" b="1" dirty="0">
                <a:latin typeface="Times New Roman" panose="02020603050405020304" pitchFamily="18" charset="0"/>
              </a:rPr>
              <a:t>XX </a:t>
            </a:r>
            <a:r>
              <a:rPr lang="uk-UA" altLang="en-US" sz="3200" b="1" dirty="0" smtClean="0">
                <a:latin typeface="Times New Roman" panose="02020603050405020304" pitchFamily="18" charset="0"/>
              </a:rPr>
              <a:t>ст.</a:t>
            </a:r>
          </a:p>
          <a:p>
            <a:pPr algn="ctr"/>
            <a:r>
              <a:rPr lang="uk-UA" altLang="en-US" sz="3200" b="1" dirty="0" smtClean="0">
                <a:latin typeface="Times New Roman" panose="02020603050405020304" pitchFamily="18" charset="0"/>
              </a:rPr>
              <a:t>(</a:t>
            </a:r>
            <a:r>
              <a:rPr lang="uk-UA" altLang="en-US" sz="3200" b="1" dirty="0">
                <a:latin typeface="Times New Roman" panose="02020603050405020304" pitchFamily="18" charset="0"/>
              </a:rPr>
              <a:t>культурний, соціальний та політичний аспекти)</a:t>
            </a:r>
          </a:p>
          <a:p>
            <a:pPr algn="ctr"/>
            <a:endParaRPr lang="uk-UA" altLang="en-US" sz="3200" b="1" dirty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800" dirty="0">
                <a:latin typeface="Times New Roman" panose="02020603050405020304" pitchFamily="18" charset="0"/>
              </a:rPr>
              <a:t>1. Початок українського національного відродження. Кирило-</a:t>
            </a:r>
            <a:r>
              <a:rPr lang="uk-UA" altLang="en-US" sz="2800" dirty="0" err="1">
                <a:latin typeface="Times New Roman" panose="02020603050405020304" pitchFamily="18" charset="0"/>
              </a:rPr>
              <a:t>Мефодіївське</a:t>
            </a:r>
            <a:r>
              <a:rPr lang="uk-UA" altLang="en-US" sz="2800" dirty="0">
                <a:latin typeface="Times New Roman" panose="02020603050405020304" pitchFamily="18" charset="0"/>
              </a:rPr>
              <a:t> братство.</a:t>
            </a:r>
          </a:p>
          <a:p>
            <a:pPr algn="just"/>
            <a:r>
              <a:rPr lang="uk-UA" altLang="en-US" sz="2800" dirty="0">
                <a:latin typeface="Times New Roman" panose="02020603050405020304" pitchFamily="18" charset="0"/>
              </a:rPr>
              <a:t>2. Культура України </a:t>
            </a:r>
            <a:r>
              <a:rPr lang="en-AU" altLang="en-US" sz="2800" dirty="0">
                <a:latin typeface="Times New Roman" panose="02020603050405020304" pitchFamily="18" charset="0"/>
              </a:rPr>
              <a:t>XIX – </a:t>
            </a:r>
            <a:r>
              <a:rPr lang="uk-UA" altLang="en-US" sz="2800" dirty="0">
                <a:latin typeface="Times New Roman" panose="02020603050405020304" pitchFamily="18" charset="0"/>
              </a:rPr>
              <a:t>початку </a:t>
            </a:r>
            <a:r>
              <a:rPr lang="en-AU" altLang="en-US" sz="2800" dirty="0">
                <a:latin typeface="Times New Roman" panose="02020603050405020304" pitchFamily="18" charset="0"/>
              </a:rPr>
              <a:t>XX </a:t>
            </a:r>
            <a:r>
              <a:rPr lang="uk-UA" altLang="en-US" sz="2800" dirty="0">
                <a:latin typeface="Times New Roman" panose="02020603050405020304" pitchFamily="18" charset="0"/>
              </a:rPr>
              <a:t>ст. </a:t>
            </a:r>
          </a:p>
          <a:p>
            <a:pPr algn="just"/>
            <a:r>
              <a:rPr lang="uk-UA" altLang="en-US" sz="2800" dirty="0">
                <a:latin typeface="Times New Roman" panose="02020603050405020304" pitchFamily="18" charset="0"/>
              </a:rPr>
              <a:t>3. Українська революція 1917–1921-х рр.: причини, рушійні сили, наслідки.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2"/>
            <a:ext cx="9144000" cy="6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ctr"/>
            <a:r>
              <a:rPr lang="uk-UA" sz="2400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Особливості </a:t>
            </a:r>
            <a:r>
              <a:rPr lang="uk-UA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 культури</a:t>
            </a:r>
          </a:p>
          <a:p>
            <a:pPr indent="342265"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негативний вплив мала відсутність державності</a:t>
            </a:r>
          </a:p>
          <a:p>
            <a:pPr indent="342265"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культурна асиміляція з боку імперій: </a:t>
            </a:r>
          </a:p>
          <a:p>
            <a:pPr indent="342265"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русифікація та культурна асиміляція українців в Російській імперії;</a:t>
            </a:r>
          </a:p>
          <a:p>
            <a:pPr indent="342265"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онімечення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поєднувалося з полонізацією Галичини, румунізацією Буковини та мадяризацією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Закарпаття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 algn="just"/>
            <a:endParaRPr lang="uk-UA" sz="2400" u="none" strike="noStrike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культурних зрушень у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1-й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 ХІХ ст.: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потреба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кваліфікованих кадрах для промисловості, сільського господарства і торгівлі;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початок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 національного відродження;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вплив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передових західноєвропейських ідей.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 algn="ctr">
              <a:spcAft>
                <a:spcPts val="0"/>
              </a:spcAft>
            </a:pPr>
            <a:endParaRPr lang="en-US" sz="1600" u="none" strike="noStrike" spc="-10" dirty="0">
              <a:effectLst/>
              <a:latin typeface="Symbol" panose="05050102010706020507" pitchFamily="18" charset="2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271462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marR="365760" algn="just"/>
            <a:r>
              <a:rPr lang="uk-UA" altLang="en-US" sz="2400" b="1" i="1" dirty="0">
                <a:latin typeface="Times New Roman" panose="02020603050405020304" pitchFamily="18" charset="0"/>
              </a:rPr>
              <a:t>2. Освіта та наука</a:t>
            </a:r>
            <a:r>
              <a:rPr lang="uk-UA" altLang="en-US" sz="2400" b="1" i="1" dirty="0" smtClean="0">
                <a:latin typeface="Times New Roman" panose="02020603050405020304" pitchFamily="18" charset="0"/>
              </a:rPr>
              <a:t>.</a:t>
            </a:r>
            <a:endParaRPr lang="uk-UA" sz="2200" b="1" i="1" spc="-10" dirty="0" smtClean="0">
              <a:solidFill>
                <a:srgbClr val="14141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37160" marR="365760" algn="ctr">
              <a:spcAft>
                <a:spcPts val="0"/>
              </a:spcAft>
            </a:pPr>
            <a:r>
              <a:rPr lang="uk-UA" sz="2200" b="1" i="1" u="sng" spc="-10" dirty="0" smtClean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Відкриття </a:t>
            </a:r>
            <a:r>
              <a:rPr lang="uk-UA" sz="2200" b="1" i="1" u="sng" spc="-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університетів. </a:t>
            </a:r>
            <a:endParaRPr lang="en-US" sz="22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1805 р.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заснування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Харківського університету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Ініціатор – В. Каразін.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 Каразін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ініціатор відкриття Харківського університету (1805 р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.),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Філотехнічного товариства (1811 р.), за критику існуючого ладу ув’язнений у Шліссельбурзькій фортеці (1820 р.).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indent="342265" algn="just">
              <a:spcAft>
                <a:spcPts val="0"/>
              </a:spcAft>
            </a:pPr>
            <a:r>
              <a:rPr lang="uk-UA" sz="2200" spc="5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indent="342265" algn="just">
              <a:spcAft>
                <a:spcPts val="0"/>
              </a:spcAft>
            </a:pPr>
            <a:r>
              <a:rPr lang="uk-UA" sz="2200" b="1" spc="5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1817 р.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200" spc="5" dirty="0" smtClean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закриття</a:t>
            </a:r>
            <a:r>
              <a:rPr lang="uk-UA" sz="2200" b="1" spc="5" dirty="0" smtClean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b="1" spc="5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Києво-Могилянської </a:t>
            </a:r>
            <a:r>
              <a:rPr lang="uk-UA" sz="2200" b="1" spc="5" dirty="0" smtClean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академії.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indent="342265" algn="just"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indent="342265" algn="just">
              <a:spcAft>
                <a:spcPts val="0"/>
              </a:spcAft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1834 р.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відкриття університету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Києві. Перший ректор – М. Максимович. М. Максимович – видатний учений-природознавець, історик, фольклорист. Один із основоположників української ботаніки.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" marR="365760" algn="just">
              <a:spcAft>
                <a:spcPts val="0"/>
              </a:spcAft>
            </a:pPr>
            <a:r>
              <a:rPr lang="uk-UA" sz="2200" b="1" spc="-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spcAft>
                <a:spcPts val="0"/>
              </a:spcAft>
            </a:pPr>
            <a:r>
              <a:rPr lang="uk-UA" sz="2200" b="1" spc="-10" dirty="0" smtClean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1784 </a:t>
            </a:r>
            <a:r>
              <a:rPr lang="uk-UA" sz="2200" b="1" spc="-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р.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200" spc="-10" dirty="0" smtClean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відкриття</a:t>
            </a:r>
            <a:r>
              <a:rPr lang="uk-UA" sz="2200" b="1" spc="-10" dirty="0" smtClean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200" b="1" spc="-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університету </a:t>
            </a:r>
            <a:r>
              <a:rPr lang="uk-UA" sz="2200" spc="-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uk-UA" sz="2200" b="1" spc="-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Львові</a:t>
            </a:r>
            <a:r>
              <a:rPr lang="uk-UA" sz="2200" spc="-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2052" name="Picture 4" descr="Каразін Василь Назарович — Вікіпеді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680520" cy="54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134076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 Каразін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ініціатор відкриття Харківського університету (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1805 р.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40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0338" y="4685988"/>
            <a:ext cx="7200800" cy="1435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" algn="just">
              <a:lnSpc>
                <a:spcPct val="97000"/>
              </a:lnSpc>
              <a:spcAft>
                <a:spcPts val="0"/>
              </a:spcAft>
            </a:pPr>
            <a:r>
              <a:rPr lang="uk-UA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uk-UA" b="1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українських </a:t>
            </a:r>
            <a:r>
              <a:rPr lang="uk-UA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землях </a:t>
            </a:r>
            <a:r>
              <a:rPr lang="uk-UA" b="1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Австрійської імперії </a:t>
            </a:r>
            <a:r>
              <a:rPr lang="uk-UA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було дещо більше </a:t>
            </a:r>
            <a:r>
              <a:rPr lang="uk-UA" b="1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початкових шкіл (</a:t>
            </a:r>
            <a:r>
              <a:rPr lang="uk-UA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навчалося </a:t>
            </a:r>
            <a:r>
              <a:rPr lang="uk-UA" b="1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14 % </a:t>
            </a:r>
            <a:r>
              <a:rPr lang="uk-UA" spc="-2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дітей шкі</a:t>
            </a:r>
            <a:r>
              <a:rPr lang="uk-UA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льного віку, у сільських парафіяльних школах навчання велося українською мовою), 18 гімназій, Чернівецький ліцей. Незважаючи на всі утиски української мови, ситуація в</a:t>
            </a:r>
            <a:r>
              <a:rPr lang="uk-UA" spc="-5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Західній Україні була кращою, ніж у Наддніпрянській.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19" y="499805"/>
            <a:ext cx="8606159" cy="40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indent="342265" algn="ctr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Наука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 </a:t>
            </a:r>
            <a:r>
              <a:rPr lang="uk-UA" sz="2400" b="1" spc="10" dirty="0" smtClean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Михайло </a:t>
            </a:r>
            <a:r>
              <a:rPr lang="uk-UA" sz="2400" b="1" spc="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Максимович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визначний учений-енциклопедист, ботанік, зоолог, натураліст, історик, археолог, етнограф, фольклорист, філолог та ін., перший ректор Імператорського університету Св. Володимира (1834-1835рр.)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Микола Костомаров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історик, публіцист. У 1846-1847 рр. – ад’юнкт-професор Київського університету. Один із засновників та ідейний провідник Кирило-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Мефодіївського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товариства, автор його найголовніших програмних документів, зокрема «Книги буття українського народу»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8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1" y="458955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ідейно-художній напрямок, світогляд, якому притаманна ідеалізація дійсності, мрійливість. </a:t>
            </a:r>
          </a:p>
          <a:p>
            <a:pPr algn="ctr"/>
            <a:r>
              <a:rPr lang="uk-UA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Батьком української літератури вважається І. </a:t>
            </a:r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Котляревський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(«Енеїда», «Наталка-Полтавка», «Москаль-чарівник»). Автор першого твору нової української літератури, яким започатковано розвиток нової української літературної мови, а також перших драматичних творів – п’єс «Наталка Полтавка» та «Москаль-чарівник».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Гоголь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(«Тарас Бульба», «Вечори на хуторі біля Диканьки»).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Квітка-</a:t>
            </a:r>
            <a:r>
              <a:rPr lang="uk-UA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Основ’яненко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«Сватання на Гончарівці». «Батько української прози».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Шевченко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перша поетична збірка «Кобзар» (1840 р.)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Ізмаїл Срезневський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із засновників та ідейний натхненник харківського гуртка поетів-романтиків. Протягом 1833–1838 рр. у Харкові видавав збірник «Запорожская старина».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Пантелеймон Куліш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письменник, перекладач. Перший професійний український літературний критик, творець українського правопису, чимало правил якого діють і нині. Учасник Кирило-Мефодіївського товариства.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8208912" cy="471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800" i="1" dirty="0">
                <a:latin typeface="Times New Roman" panose="02020603050405020304" pitchFamily="18" charset="0"/>
              </a:rPr>
              <a:t>4. Розвиток музичного </a:t>
            </a:r>
            <a:r>
              <a:rPr lang="uk-UA" altLang="en-US" sz="2800" i="1" dirty="0" smtClean="0">
                <a:latin typeface="Times New Roman" panose="02020603050405020304" pitchFamily="18" charset="0"/>
              </a:rPr>
              <a:t>мистецтва, </a:t>
            </a:r>
            <a:r>
              <a:rPr lang="uk-UA" altLang="en-US" sz="2800" i="1" dirty="0">
                <a:latin typeface="Times New Roman" panose="02020603050405020304" pitchFamily="18" charset="0"/>
              </a:rPr>
              <a:t>скульптури та </a:t>
            </a:r>
          </a:p>
          <a:p>
            <a:pPr marL="609600" indent="-609600" algn="just"/>
            <a:r>
              <a:rPr lang="uk-UA" altLang="en-US" sz="2800" i="1" dirty="0">
                <a:latin typeface="Times New Roman" panose="02020603050405020304" pitchFamily="18" charset="0"/>
              </a:rPr>
              <a:t>живопису. </a:t>
            </a:r>
          </a:p>
          <a:p>
            <a:pPr indent="137160" algn="just">
              <a:lnSpc>
                <a:spcPct val="97000"/>
              </a:lnSpc>
              <a:spcAft>
                <a:spcPts val="0"/>
              </a:spcAft>
            </a:pPr>
            <a:r>
              <a:rPr lang="uk-UA" sz="2800" b="1" spc="-10" dirty="0">
                <a:solidFill>
                  <a:srgbClr val="14141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ctr">
              <a:lnSpc>
                <a:spcPct val="97000"/>
              </a:lnSpc>
              <a:spcAft>
                <a:spcPts val="0"/>
              </a:spcAft>
            </a:pPr>
            <a:r>
              <a:rPr lang="uk-UA" sz="2800" b="1" spc="-1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Музика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lnSpc>
                <a:spcPct val="97000"/>
              </a:lnSpc>
              <a:spcAft>
                <a:spcPts val="0"/>
              </a:spcAft>
            </a:pP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Визначні 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кобзарі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цього періоду Андрій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Шут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Федір 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Гриценко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Іван 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Крюковський.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Особливо виділявся кобзар 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Остап Вересай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lnSpc>
                <a:spcPct val="97000"/>
              </a:lnSpc>
              <a:spcAft>
                <a:spcPts val="0"/>
              </a:spcAft>
            </a:pP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lnSpc>
                <a:spcPct val="97000"/>
              </a:lnSpc>
              <a:spcAft>
                <a:spcPts val="0"/>
              </a:spcAft>
            </a:pPr>
            <a:r>
              <a:rPr lang="uk-UA" sz="2800" spc="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Одним з</a:t>
            </a:r>
            <a:r>
              <a:rPr lang="uk-UA" sz="2800" b="1" spc="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spc="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перших українських</a:t>
            </a:r>
            <a:r>
              <a:rPr lang="uk-UA" sz="2800" b="1" spc="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композиторів-</a:t>
            </a:r>
            <a:r>
              <a:rPr lang="uk-UA" sz="2800" spc="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професіоналів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Галичині був 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Михайло Вербицький.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7783" y="5916845"/>
            <a:ext cx="3888432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uk-UA" sz="2800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обзар 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Остап </a:t>
            </a:r>
            <a:r>
              <a:rPr lang="uk-UA" sz="2800" b="1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Вересай</a:t>
            </a:r>
            <a:r>
              <a:rPr lang="uk-UA" sz="2800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lnSpc>
                <a:spcPct val="97000"/>
              </a:lnSpc>
              <a:spcAft>
                <a:spcPts val="0"/>
              </a:spcAft>
            </a:pP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Вересай Остап Микитович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75" y="338168"/>
            <a:ext cx="4093047" cy="55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620688"/>
            <a:ext cx="828092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800" b="1" i="1" dirty="0" smtClean="0">
                <a:latin typeface="Times New Roman" panose="02020603050405020304" pitchFamily="18" charset="0"/>
              </a:rPr>
              <a:t>    1. </a:t>
            </a:r>
            <a:r>
              <a:rPr lang="uk-UA" altLang="en-US" sz="2800" b="1" i="1" dirty="0">
                <a:latin typeface="Times New Roman" panose="02020603050405020304" pitchFamily="18" charset="0"/>
              </a:rPr>
              <a:t>Початок національного відродження. </a:t>
            </a:r>
            <a:r>
              <a:rPr lang="uk-UA" altLang="en-US" sz="2800" b="1" i="1" dirty="0" smtClean="0">
                <a:latin typeface="Times New Roman" panose="02020603050405020304" pitchFamily="18" charset="0"/>
              </a:rPr>
              <a:t>Кирило-</a:t>
            </a:r>
          </a:p>
          <a:p>
            <a:pPr marL="609600" indent="-609600" algn="just"/>
            <a:r>
              <a:rPr lang="uk-UA" altLang="en-US" sz="2800" b="1" i="1" dirty="0" smtClean="0">
                <a:latin typeface="Times New Roman" panose="02020603050405020304" pitchFamily="18" charset="0"/>
              </a:rPr>
              <a:t>Мефодіївське </a:t>
            </a:r>
            <a:r>
              <a:rPr lang="uk-UA" altLang="en-US" sz="2800" b="1" i="1" dirty="0">
                <a:latin typeface="Times New Roman" panose="02020603050405020304" pitchFamily="18" charset="0"/>
              </a:rPr>
              <a:t>братство.</a:t>
            </a:r>
            <a:endParaRPr lang="uk-UA" altLang="en-US" sz="2800" dirty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      </a:t>
            </a:r>
            <a:r>
              <a:rPr lang="uk-UA" altLang="en-US" sz="2800" i="1" dirty="0">
                <a:latin typeface="Times New Roman" panose="02020603050405020304" pitchFamily="18" charset="0"/>
              </a:rPr>
              <a:t>Українське національне відродження </a:t>
            </a:r>
            <a:r>
              <a:rPr lang="uk-UA" altLang="en-US" sz="2800" dirty="0">
                <a:latin typeface="Times New Roman" panose="02020603050405020304" pitchFamily="18" charset="0"/>
              </a:rPr>
              <a:t>– це 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процес пробудження і формування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самосвідомості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народу</a:t>
            </a:r>
            <a:r>
              <a:rPr lang="uk-UA" altLang="en-US" sz="2800" dirty="0">
                <a:latin typeface="Times New Roman" panose="02020603050405020304" pitchFamily="18" charset="0"/>
              </a:rPr>
              <a:t>, який проявляється у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розвитку </a:t>
            </a:r>
            <a:r>
              <a:rPr lang="uk-UA" altLang="en-US" sz="2800" dirty="0">
                <a:latin typeface="Times New Roman" panose="02020603050405020304" pitchFamily="18" charset="0"/>
              </a:rPr>
              <a:t>культури,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захисті </a:t>
            </a:r>
            <a:r>
              <a:rPr lang="uk-UA" altLang="en-US" sz="2800" dirty="0">
                <a:latin typeface="Times New Roman" panose="02020603050405020304" pitchFamily="18" charset="0"/>
              </a:rPr>
              <a:t>мови.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       Початок </a:t>
            </a:r>
            <a:r>
              <a:rPr lang="uk-UA" altLang="en-US" sz="2800" dirty="0">
                <a:latin typeface="Times New Roman" panose="02020603050405020304" pitchFamily="18" charset="0"/>
              </a:rPr>
              <a:t>пов’язаний з виходом «</a:t>
            </a:r>
            <a:r>
              <a:rPr lang="uk-UA" altLang="en-US" sz="2800" b="1" dirty="0">
                <a:latin typeface="Times New Roman" panose="02020603050405020304" pitchFamily="18" charset="0"/>
              </a:rPr>
              <a:t>Енеїди</a:t>
            </a:r>
            <a:r>
              <a:rPr lang="uk-UA" altLang="en-US" sz="2800" dirty="0">
                <a:latin typeface="Times New Roman" panose="02020603050405020304" pitchFamily="18" charset="0"/>
              </a:rPr>
              <a:t>» </a:t>
            </a:r>
            <a:r>
              <a:rPr lang="uk-UA" altLang="en-US" sz="2800" b="1" dirty="0">
                <a:latin typeface="Times New Roman" panose="02020603050405020304" pitchFamily="18" charset="0"/>
              </a:rPr>
              <a:t>1798</a:t>
            </a:r>
            <a:r>
              <a:rPr lang="uk-UA" altLang="en-US" sz="2800" dirty="0">
                <a:latin typeface="Times New Roman" panose="02020603050405020304" pitchFamily="18" charset="0"/>
              </a:rPr>
              <a:t> р., </a:t>
            </a: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</a:rPr>
              <a:t>Котляревського, та «</a:t>
            </a:r>
            <a:r>
              <a:rPr lang="uk-UA" altLang="en-US" sz="2800" b="1" dirty="0">
                <a:latin typeface="Times New Roman" panose="02020603050405020304" pitchFamily="18" charset="0"/>
              </a:rPr>
              <a:t>Історії Русів</a:t>
            </a:r>
            <a:r>
              <a:rPr lang="uk-UA" altLang="en-US" sz="2800" dirty="0">
                <a:latin typeface="Times New Roman" panose="02020603050405020304" pitchFamily="18" charset="0"/>
              </a:rPr>
              <a:t>» </a:t>
            </a:r>
            <a:r>
              <a:rPr lang="uk-UA" altLang="en-US" sz="2800" b="1" dirty="0">
                <a:latin typeface="Times New Roman" panose="02020603050405020304" pitchFamily="18" charset="0"/>
              </a:rPr>
              <a:t>1846</a:t>
            </a:r>
            <a:r>
              <a:rPr lang="uk-UA" altLang="en-US" sz="2800" dirty="0">
                <a:latin typeface="Times New Roman" panose="02020603050405020304" pitchFamily="18" charset="0"/>
              </a:rPr>
              <a:t> р. 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(</a:t>
            </a:r>
            <a:r>
              <a:rPr lang="uk-UA" altLang="en-US" sz="2800" dirty="0">
                <a:latin typeface="Times New Roman" panose="02020603050405020304" pitchFamily="18" charset="0"/>
              </a:rPr>
              <a:t>ймовірні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</a:rPr>
              <a:t>автори</a:t>
            </a:r>
            <a:r>
              <a:rPr lang="uk-UA" altLang="en-US" sz="2800" dirty="0">
                <a:latin typeface="Times New Roman" panose="02020603050405020304" pitchFamily="18" charset="0"/>
              </a:rPr>
              <a:t>: Полетики).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endParaRPr lang="en-US" dirty="0"/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1791 р.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візит Василя Капніста до Берліну з метою відновити автономію України і включити її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Пруссії. </a:t>
            </a:r>
          </a:p>
          <a:p>
            <a:pPr marL="609600" indent="-609600" algn="just"/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609600" indent="-609600" algn="just"/>
            <a:endParaRPr lang="uk-UA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208912" cy="552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" algn="ctr">
              <a:spcAft>
                <a:spcPts val="0"/>
              </a:spcAft>
            </a:pPr>
            <a:r>
              <a:rPr lang="uk-UA" sz="2800" b="1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Архітектура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spcAft>
                <a:spcPts val="0"/>
              </a:spcAft>
            </a:pPr>
            <a:r>
              <a:rPr lang="uk-UA" sz="2800" b="1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sz="2800" b="1" u="sng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Класицизм</a:t>
            </a:r>
            <a:r>
              <a:rPr lang="uk-UA" sz="2800" b="1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ідейно-художній напрямок, який повертав до норм і зразків античності.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spcAft>
                <a:spcPts val="0"/>
              </a:spcAft>
            </a:pPr>
            <a:r>
              <a:rPr lang="uk-UA" sz="280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Визначні</a:t>
            </a:r>
            <a:r>
              <a:rPr lang="uk-UA" sz="28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споруди (будівля </a:t>
            </a:r>
            <a:r>
              <a:rPr lang="uk-UA" sz="28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Київського </a:t>
            </a:r>
            <a:r>
              <a:rPr lang="uk-UA" sz="2800" b="1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університету, </a:t>
            </a:r>
            <a:r>
              <a:rPr lang="uk-UA" sz="280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1837-1843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рр.,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планами В. </a:t>
            </a:r>
            <a:r>
              <a:rPr lang="uk-UA" sz="2800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Беретті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spcAft>
                <a:spcPts val="0"/>
              </a:spcAft>
            </a:pPr>
            <a:r>
              <a:rPr lang="uk-UA" sz="2800" spc="-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Кілька чудових об'єктів збудовані в Одесі: </a:t>
            </a:r>
            <a:r>
              <a:rPr lang="uk-UA" sz="2800" b="1" spc="-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Потьомкінські сходи</a:t>
            </a:r>
            <a:r>
              <a:rPr lang="uk-UA" sz="2800" spc="-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800" b="1" spc="-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пам'ятник</a:t>
            </a:r>
            <a:r>
              <a:rPr lang="uk-UA" sz="2800" spc="-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градоначальникові </a:t>
            </a:r>
            <a:r>
              <a:rPr lang="uk-UA" sz="2800" b="1" spc="-1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Рішельє</a:t>
            </a:r>
            <a:r>
              <a:rPr lang="uk-UA" sz="2800" spc="-1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spc="-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(скульптор Іван Мартос), який став символом міста. </a:t>
            </a:r>
            <a:endParaRPr lang="uk-UA" sz="2800" spc="-10" dirty="0" smtClean="0">
              <a:solidFill>
                <a:srgbClr val="16161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7160" algn="just">
              <a:spcAft>
                <a:spcPts val="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spcAft>
                <a:spcPts val="0"/>
              </a:spcAft>
            </a:pPr>
            <a:r>
              <a:rPr lang="uk-UA" sz="2800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Декоративно-пейзажний</a:t>
            </a:r>
            <a:r>
              <a:rPr lang="uk-UA" sz="2800" b="1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парк </a:t>
            </a:r>
            <a:r>
              <a:rPr lang="uk-UA" sz="2800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uk-UA" sz="2800" b="1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Софіївка</a:t>
            </a:r>
            <a:r>
              <a:rPr lang="uk-UA" sz="2800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uk-UA" sz="28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Умані (майстри Іван Заремба, Людвіг де </a:t>
            </a:r>
            <a:r>
              <a:rPr lang="uk-UA" sz="2800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Метцель</a:t>
            </a:r>
            <a:r>
              <a:rPr lang="uk-UA" sz="28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lnSpc>
                <a:spcPct val="96000"/>
              </a:lnSpc>
              <a:spcAft>
                <a:spcPts val="0"/>
              </a:spcAft>
            </a:pPr>
            <a:r>
              <a:rPr lang="uk-UA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52888"/>
            <a:ext cx="7776864" cy="51871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46426" y="5788797"/>
            <a:ext cx="4651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Київський національний університет, </a:t>
            </a:r>
          </a:p>
          <a:p>
            <a:pPr algn="ctr"/>
            <a:r>
              <a:rPr lang="uk-UA" sz="200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1837-1843 </a:t>
            </a:r>
            <a:r>
              <a:rPr lang="uk-UA" sz="20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рр</a:t>
            </a:r>
            <a:r>
              <a:rPr lang="uk-UA" sz="2000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05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122" name="Picture 2" descr="Цікаві факти про Потьомкінські сходи в Одесі - odessa-future.com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1" y="415573"/>
            <a:ext cx="6984776" cy="52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5446" y="5841257"/>
            <a:ext cx="5828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spc="-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Потьомкінські </a:t>
            </a:r>
            <a:r>
              <a:rPr lang="uk-UA" sz="2800" b="1" spc="-1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сходи, </a:t>
            </a:r>
            <a:r>
              <a:rPr lang="uk-UA" sz="2800" spc="-1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1837-1841 рр.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20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1" y="1268760"/>
            <a:ext cx="3960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 Арману де Рішельє</a:t>
            </a:r>
            <a:r>
              <a:rPr lang="uk-UA" sz="3200" b="1" spc="-1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uk-UA" sz="3200" spc="-1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1828 р.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Пам'ятник Арману де Рішельє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0580"/>
            <a:ext cx="3851225" cy="57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692696"/>
            <a:ext cx="7920880" cy="400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" algn="ctr">
              <a:lnSpc>
                <a:spcPct val="96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Живопис</a:t>
            </a:r>
            <a:r>
              <a:rPr lang="uk-UA" sz="240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indent="137160" algn="just">
              <a:lnSpc>
                <a:spcPct val="96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У </a:t>
            </a:r>
            <a:r>
              <a:rPr lang="uk-UA" sz="240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портретному жанрі </a:t>
            </a:r>
            <a:r>
              <a:rPr lang="uk-UA" sz="240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працював </a:t>
            </a:r>
            <a:r>
              <a:rPr lang="uk-UA" sz="24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uk-UA" sz="2400" b="1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Боровиковський. </a:t>
            </a:r>
            <a:r>
              <a:rPr lang="uk-UA" sz="240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Значний внесок у цю галузь зробив</a:t>
            </a:r>
            <a:r>
              <a:rPr lang="uk-UA" sz="2400" b="1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Василь Тропінін («Дівчина з Поділля</a:t>
            </a:r>
            <a:r>
              <a:rPr lang="uk-UA" sz="24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uk-UA" sz="240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uk-UA" sz="240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Іван </a:t>
            </a:r>
            <a:r>
              <a:rPr lang="uk-UA" sz="2400" b="1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Сошенко.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lnSpc>
                <a:spcPct val="96000"/>
              </a:lnSpc>
              <a:spcAft>
                <a:spcPts val="0"/>
              </a:spcAft>
            </a:pPr>
            <a:r>
              <a:rPr lang="uk-UA" sz="2400" spc="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Творчість</a:t>
            </a:r>
            <a:r>
              <a:rPr lang="uk-UA" sz="2400" b="1" spc="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b="1" spc="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Т. Шевченка; </a:t>
            </a:r>
            <a:r>
              <a:rPr lang="uk-UA" sz="2400" spc="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він написав понад </a:t>
            </a:r>
            <a:r>
              <a:rPr lang="uk-UA" sz="24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130 портретів («Автопортрет», </a:t>
            </a:r>
            <a:r>
              <a:rPr lang="uk-UA" sz="24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1840 р., «Катерина</a:t>
            </a:r>
            <a:r>
              <a:rPr lang="uk-UA" sz="2400" b="1" spc="-5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  <a:r>
              <a:rPr lang="uk-UA" sz="24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1842 р.), </a:t>
            </a:r>
            <a:r>
              <a:rPr lang="uk-UA" sz="24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створив</a:t>
            </a:r>
            <a:r>
              <a:rPr lang="uk-UA" sz="2400" b="1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spc="-5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серію перших в українській графіці </a:t>
            </a:r>
            <a:r>
              <a:rPr lang="uk-UA" sz="2400" b="1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офортів «Мальовнича Україна» на історичну тематику </a:t>
            </a:r>
            <a:r>
              <a:rPr lang="uk-UA" sz="240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(1844 р.).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37160" algn="just">
              <a:lnSpc>
                <a:spcPct val="97000"/>
              </a:lnSpc>
              <a:spcAft>
                <a:spcPts val="0"/>
              </a:spcAft>
            </a:pPr>
            <a:r>
              <a:rPr lang="uk-UA" sz="2400" spc="-1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Отже</a:t>
            </a:r>
            <a:r>
              <a:rPr lang="uk-UA" sz="2400" spc="-10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у складних умовах бездержавності український народ не лише зберіг свою культуру, а й домігся її сходження на новий рівень.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733256"/>
            <a:ext cx="4013194" cy="80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" algn="ctr">
              <a:lnSpc>
                <a:spcPct val="96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uk-UA" sz="2400" b="1" dirty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24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Боровиковський </a:t>
            </a:r>
          </a:p>
          <a:p>
            <a:pPr indent="137160" algn="ctr">
              <a:lnSpc>
                <a:spcPct val="96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«Марія Лопухіна», 1797 р.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8965"/>
            <a:ext cx="4013194" cy="5106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8965"/>
            <a:ext cx="3787043" cy="51067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4102" y="5733255"/>
            <a:ext cx="3787043" cy="80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" algn="ctr">
              <a:lnSpc>
                <a:spcPct val="96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Т. Шевченко </a:t>
            </a:r>
          </a:p>
          <a:p>
            <a:pPr indent="137160" algn="ctr">
              <a:lnSpc>
                <a:spcPct val="96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16161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«Катерина», 1842 р. 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764703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розвитку культури: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буржуазні реформи в імперіях створили кращі умови для розвитку  культури;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промисловий переворот прискорив розвиток освіти й науки;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допомога підприємців-меценатів;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народницька ідеологія спрямувала увагу інтелігенції на селянство, сприяла вивченню проблем етнографії, мови, фольклору.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620688"/>
            <a:ext cx="7704856" cy="4221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" algn="ctr"/>
            <a:r>
              <a:rPr lang="uk-UA" sz="28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Освіта</a:t>
            </a:r>
            <a:r>
              <a:rPr lang="uk-UA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7160" algn="ctr"/>
            <a:r>
              <a:rPr lang="uk-UA" sz="2800" i="1" u="sng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800" i="1" u="sng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Відкриття університетів </a:t>
            </a:r>
            <a:endParaRPr lang="en-US" sz="2800" i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У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1865 р.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базі Рішельєвського ліцею в Одесі відкрився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Новоросійський університет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Таким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чином в Наддніпрянській Україні існувало 3 університети: Харківський (1805 р.), Київський (1834 р.) та Новоросійський (1865 р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відкриттям у Києві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1878 р.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жіночих курсів зароджується вища жіноча освіта.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404664"/>
            <a:ext cx="8585200" cy="2438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2976267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Вища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на Західній Україні представлена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Львівським університетом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1784 р.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Чернівецьким університетом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1875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Західній Україні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1869 р.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була проведена шкільна реформа, що встановлювала обов'язкове початкове навчання дітей віком від 6 до 14 років. Але на 1890 р. письменною була лише третина населення. Пози­тивом було те, що австро-угорський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уряд дозволяв викладання українською мовою в школах.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6" y="271462"/>
            <a:ext cx="5020940" cy="3464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91" y="2962473"/>
            <a:ext cx="5436096" cy="3624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55" y="6046918"/>
            <a:ext cx="5144368" cy="5396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1" y="271462"/>
            <a:ext cx="3796209" cy="5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5301208"/>
            <a:ext cx="6629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000" dirty="0" smtClean="0">
                <a:latin typeface="Times New Roman" panose="02020603050405020304" pitchFamily="18" charset="0"/>
              </a:rPr>
              <a:t>Українське національне відродження почалося з виходу </a:t>
            </a:r>
            <a:r>
              <a:rPr lang="uk-UA" altLang="en-US" sz="2000" b="1" dirty="0" smtClean="0">
                <a:latin typeface="Times New Roman" panose="02020603050405020304" pitchFamily="18" charset="0"/>
              </a:rPr>
              <a:t>«Енеїди» І. Котляревського </a:t>
            </a:r>
            <a:endParaRPr lang="en-US" sz="2000" dirty="0"/>
          </a:p>
        </p:txBody>
      </p:sp>
      <p:pic>
        <p:nvPicPr>
          <p:cNvPr id="2050" name="Picture 2" descr="Енеїда» Котляревського: не знайшов для своїх ідеалів серйозну форму -  портал новин LB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28" y="463177"/>
            <a:ext cx="3118600" cy="469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3782"/>
            <a:ext cx="3028925" cy="46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605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" algn="ctr">
              <a:lnSpc>
                <a:spcPct val="95000"/>
              </a:lnSpc>
              <a:spcAft>
                <a:spcPts val="0"/>
              </a:spcAft>
            </a:pPr>
            <a:r>
              <a:rPr lang="uk-UA" sz="24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Розвиток </a:t>
            </a:r>
            <a:r>
              <a:rPr lang="uk-UA" sz="2400" b="1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науки.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Ілля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Мечников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відкрив явище фагоцитозу,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ство</a:t>
            </a:r>
            <a:r>
              <a:rPr lang="uk-UA" sz="24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рив </a:t>
            </a:r>
            <a:r>
              <a:rPr lang="uk-UA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endParaRPr lang="uk-UA" sz="2400" spc="-5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uk-UA" sz="24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Одесі </a:t>
            </a:r>
            <a:r>
              <a:rPr lang="uk-UA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першу в Російській імперії й другу в світі бактеріологічну станцію, став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першим лауреатом Нобелівської премії, який походив з України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Іван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Пулюй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відкрив випромінювання, проте опублікував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вої дослідження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після </a:t>
            </a:r>
            <a:r>
              <a:rPr lang="uk-UA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німецького </a:t>
            </a:r>
            <a:r>
              <a:rPr lang="uk-UA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фізика </a:t>
            </a:r>
            <a:r>
              <a:rPr lang="uk-UA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В. </a:t>
            </a:r>
            <a:r>
              <a:rPr lang="uk-UA" sz="24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Рентгена</a:t>
            </a:r>
            <a:r>
              <a:rPr lang="uk-UA" sz="24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endParaRPr lang="uk-UA" sz="2400" spc="-1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uk-UA" sz="24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Видатним </a:t>
            </a:r>
            <a:r>
              <a:rPr lang="uk-UA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авіатором, який першим запропонував </a:t>
            </a:r>
            <a:endParaRPr lang="uk-UA" sz="2400" spc="-5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uk-UA" sz="24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побудувати </a:t>
            </a:r>
            <a:r>
              <a:rPr lang="uk-UA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авіаносець, був </a:t>
            </a:r>
            <a:r>
              <a:rPr lang="uk-UA" sz="24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Лев Мацієвич</a:t>
            </a:r>
            <a:r>
              <a:rPr lang="uk-UA" sz="2400" b="1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uk-UA" sz="24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uk-UA" sz="24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Велика </a:t>
            </a:r>
            <a:r>
              <a:rPr lang="uk-UA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заслуга у вивченні мінеральних багатств України </a:t>
            </a:r>
            <a:endParaRPr lang="uk-UA" sz="2400" spc="-1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uk-UA" sz="24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належить </a:t>
            </a:r>
            <a:r>
              <a:rPr lang="uk-UA" sz="24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Володимирові </a:t>
            </a:r>
            <a:r>
              <a:rPr lang="uk-UA" sz="2400" b="1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Вернадському</a:t>
            </a:r>
            <a:r>
              <a:rPr lang="uk-UA" sz="24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uk-UA" sz="24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Письменник </a:t>
            </a:r>
            <a:r>
              <a:rPr lang="uk-UA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 громадський діяч </a:t>
            </a:r>
            <a:r>
              <a:rPr lang="uk-UA" sz="24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Борис Грінченко</a:t>
            </a:r>
            <a:r>
              <a:rPr lang="uk-UA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видав </a:t>
            </a:r>
            <a:endParaRPr lang="uk-UA" sz="2400" spc="-1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uk-UA" sz="24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чотиритомний </a:t>
            </a:r>
            <a:r>
              <a:rPr lang="uk-UA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«Словник української мови».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1026" name="Picture 2" descr="https://upload.wikimedia.org/wikipedia/commons/thumb/3/3f/%D0%92%D0%B5%D1%80%D0%BD%D0%B0%D0%B4%D1%81%D1%8C%D0%BA%D0%B8%D0%B9_%D0%92%D0%BE%D0%BB%D0%BE%D0%B4%D0%B8%D0%BC%D0%B8%D1%80_%D0%86%D0%B2%D0%B0%D0%BD%D0%BE%D0%B2%D0%B8%D1%87.jpg/250px-%D0%92%D0%B5%D1%80%D0%BD%D0%B0%D0%B4%D1%81%D1%8C%D0%BA%D0%B8%D0%B9_%D0%92%D0%BE%D0%BB%D0%BE%D0%B4%D0%B8%D0%BC%D0%B8%D1%80_%D0%86%D0%B2%D0%B0%D0%BD%D0%BE%D0%B2%D0%B8%D1%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48472" cy="552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f/fc/1000_%D0%B3%D1%80%D0%B8%D0%B2%D0%B5%D0%BD_%D0%B0%D0%B2%D0%B5%D1%80%D1%81.png/360px-1000_%D0%B3%D1%80%D0%B8%D0%B2%D0%B5%D0%BD_%D0%B0%D0%B2%D0%B5%D1%80%D1%8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680200" cy="224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3501008"/>
            <a:ext cx="3312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Природознавець, засновник геохімії </a:t>
            </a:r>
          </a:p>
          <a:p>
            <a:pPr algn="ctr"/>
            <a:r>
              <a:rPr lang="uk-UA" sz="2800" b="1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Володимир Вернадський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17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Грушевський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1898 р. випустив перший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десятитомної «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 України-Русі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яка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найґрунтовнішим дослідженням з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endParaRPr lang="uk-U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Яворницький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«Історії запорозьких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проаналізував багатий матеріал з 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питання.</a:t>
            </a:r>
          </a:p>
          <a:p>
            <a:pPr marL="609600" indent="-609600" algn="just"/>
            <a:endParaRPr lang="uk-U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праці 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Миколи Костомарова, Володимира </a:t>
            </a:r>
            <a:endParaRPr lang="uk-UA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Антоновича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присвячені історії козацтва.</a:t>
            </a: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Куліш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написав перший історичний роман «Чорна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Нечуй-Левицький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(«Кайдашева сім'я» ,«Микола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Франко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(поеми «Марійка», «Наймичка», вірші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Каменярі», «Вічний революціонер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повість «Захар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Беркут»).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(поеми «Кам’яний господар»,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драма-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феєрія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«Лісова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Винниченко,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обрав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реалістичний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 </a:t>
            </a:r>
          </a:p>
          <a:p>
            <a:pPr marL="609600" indent="-6096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(оповідання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«Краса і сила», «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Солдатики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роман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Чесність з собою» 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«Базар», «Брехня», «Чорна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Пантера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Білий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Ведмідь»,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«Гріх»). 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5661248"/>
            <a:ext cx="77618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Рєпін «Запорожці пишуть листа турецькому султану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1878-1891 рр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78" y="465484"/>
            <a:ext cx="8403442" cy="49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83" y="349681"/>
            <a:ext cx="7242230" cy="54316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24743" y="5877272"/>
            <a:ext cx="6894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Володимиру Великому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Києві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0" y="374067"/>
            <a:ext cx="7884877" cy="5256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9560" y="5733256"/>
            <a:ext cx="797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Хмельницькому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Києві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1888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музичного мистецтва </a:t>
            </a:r>
            <a:endParaRPr lang="uk-UA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endParaRPr lang="uk-UA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 1882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Єлисаветграді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(нині м. Кропивницький)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почала працювати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на Наддніпрянщині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трупа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акторів під керівництвом 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Марка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Кропивницького. У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цій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трупі грало багато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видатних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акторів того часу: 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Марія </a:t>
            </a:r>
          </a:p>
          <a:p>
            <a:pPr marL="609600" indent="-609600" algn="just"/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Заньковецька, Микола Садовський.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Найкращою співачкою того часу преса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називала </a:t>
            </a:r>
          </a:p>
          <a:p>
            <a:pPr marL="609600" indent="-609600" algn="just"/>
            <a:r>
              <a:rPr lang="uk-U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Соломію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Крушельницьку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09600" indent="-609600" algn="just"/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 1862-1863 рр. написано твір «Ще не </a:t>
            </a:r>
            <a:r>
              <a:rPr lang="uk-U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вмерла 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вчений-фольклорист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Чубинський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Вербицький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88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4008" y="1412776"/>
            <a:ext cx="41764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Соломія Крушельницька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оперна співачка </a:t>
            </a:r>
            <a:endParaRPr lang="uk-UA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9" y="476672"/>
            <a:ext cx="4032448" cy="59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Підприємці-меценати. </a:t>
            </a:r>
            <a:endParaRPr lang="ru-RU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Розвиток української культури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 пов'язаний з діяльністю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 підприємців, таких, як родини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Терещенків,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Микола Терещенко, Симиренків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Ханенків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(Богдан, Варвара,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засновники музею)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були відомими меценатами, віддавали значні кошти на будівництво й утримання закладів освіти, культури, охорони здоров'я, матеріально допомагали діячам української культури.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Традиції меценатства наприкінці ХІХ - на початку ХХ ст. підтримував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Євген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Чикаленко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величезну частку своїх коштів надав на благодійні потреби, допоміг багатьом діячам української культури.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80000"/>
              </a:lnSpc>
            </a:pPr>
            <a:r>
              <a:rPr lang="uk-UA" altLang="en-US" sz="3600" b="1" dirty="0">
                <a:latin typeface="Times New Roman" panose="02020603050405020304" pitchFamily="18" charset="0"/>
              </a:rPr>
              <a:t>Українське національне </a:t>
            </a:r>
            <a:r>
              <a:rPr lang="uk-UA" altLang="en-US" sz="3600" b="1" dirty="0" smtClean="0">
                <a:latin typeface="Times New Roman" panose="02020603050405020304" pitchFamily="18" charset="0"/>
              </a:rPr>
              <a:t>відродження</a:t>
            </a:r>
          </a:p>
          <a:p>
            <a:pPr marL="609600" indent="-609600" algn="ctr">
              <a:lnSpc>
                <a:spcPct val="80000"/>
              </a:lnSpc>
            </a:pPr>
            <a:endParaRPr lang="uk-UA" altLang="en-US" sz="3600" b="1" dirty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uk-UA" altLang="en-US" sz="3600" u="sng" dirty="0">
                <a:latin typeface="Times New Roman" panose="02020603050405020304" pitchFamily="18" charset="0"/>
              </a:rPr>
              <a:t>романтичний</a:t>
            </a:r>
            <a:r>
              <a:rPr lang="uk-UA" altLang="en-US" sz="3600" dirty="0">
                <a:latin typeface="Times New Roman" panose="02020603050405020304" pitchFamily="18" charset="0"/>
              </a:rPr>
              <a:t> період - кінець </a:t>
            </a:r>
            <a:r>
              <a:rPr lang="uk-UA" altLang="en-US" sz="3600" b="1" dirty="0" smtClean="0">
                <a:latin typeface="Times New Roman" panose="02020603050405020304" pitchFamily="18" charset="0"/>
              </a:rPr>
              <a:t>XVIII </a:t>
            </a:r>
            <a:r>
              <a:rPr lang="uk-UA" altLang="en-US" sz="3600" b="1" dirty="0">
                <a:latin typeface="Times New Roman" panose="02020603050405020304" pitchFamily="18" charset="0"/>
              </a:rPr>
              <a:t>– </a:t>
            </a:r>
            <a:endParaRPr lang="uk-UA" altLang="en-US" sz="3600" b="1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en-US" sz="3600" b="1" dirty="0" smtClean="0">
                <a:latin typeface="Times New Roman" panose="02020603050405020304" pitchFamily="18" charset="0"/>
              </a:rPr>
              <a:t>40-ві </a:t>
            </a:r>
            <a:r>
              <a:rPr lang="uk-UA" altLang="en-US" sz="3600" b="1" dirty="0">
                <a:latin typeface="Times New Roman" panose="02020603050405020304" pitchFamily="18" charset="0"/>
              </a:rPr>
              <a:t>рр. XIX ст. </a:t>
            </a:r>
            <a:r>
              <a:rPr lang="uk-UA" altLang="en-US" sz="3600" dirty="0">
                <a:latin typeface="Times New Roman" panose="02020603050405020304" pitchFamily="18" charset="0"/>
              </a:rPr>
              <a:t>(збір </a:t>
            </a:r>
            <a:r>
              <a:rPr lang="uk-UA" altLang="en-US" sz="3600" dirty="0" smtClean="0">
                <a:latin typeface="Times New Roman" panose="02020603050405020304" pitchFamily="18" charset="0"/>
              </a:rPr>
              <a:t>фольклору</a:t>
            </a:r>
            <a:r>
              <a:rPr lang="uk-UA" altLang="en-US" sz="3600" dirty="0">
                <a:latin typeface="Times New Roman" panose="02020603050405020304" pitchFamily="18" charset="0"/>
              </a:rPr>
              <a:t>).</a:t>
            </a:r>
          </a:p>
          <a:p>
            <a:pPr marL="609600" indent="-609600" algn="just">
              <a:lnSpc>
                <a:spcPct val="80000"/>
              </a:lnSpc>
            </a:pPr>
            <a:endParaRPr lang="uk-UA" altLang="en-US" sz="3600" dirty="0" smtClean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3600" dirty="0" smtClean="0">
                <a:latin typeface="Times New Roman" panose="02020603050405020304" pitchFamily="18" charset="0"/>
              </a:rPr>
              <a:t>2</a:t>
            </a:r>
            <a:r>
              <a:rPr lang="uk-UA" altLang="en-US" sz="3600" dirty="0">
                <a:latin typeface="Times New Roman" panose="02020603050405020304" pitchFamily="18" charset="0"/>
              </a:rPr>
              <a:t>. </a:t>
            </a:r>
            <a:r>
              <a:rPr lang="uk-UA" altLang="en-US" sz="3600" u="sng" dirty="0">
                <a:latin typeface="Times New Roman" panose="02020603050405020304" pitchFamily="18" charset="0"/>
              </a:rPr>
              <a:t>громадівсько-народницький</a:t>
            </a:r>
            <a:r>
              <a:rPr lang="uk-UA" altLang="en-US" sz="3600" dirty="0">
                <a:latin typeface="Times New Roman" panose="02020603050405020304" pitchFamily="18" charset="0"/>
              </a:rPr>
              <a:t>, </a:t>
            </a:r>
            <a:r>
              <a:rPr lang="uk-UA" altLang="en-US" sz="3600" b="1" dirty="0">
                <a:latin typeface="Times New Roman" panose="02020603050405020304" pitchFamily="18" charset="0"/>
              </a:rPr>
              <a:t>40-80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3600" b="1" dirty="0">
                <a:latin typeface="Times New Roman" panose="02020603050405020304" pitchFamily="18" charset="0"/>
              </a:rPr>
              <a:t>рр. XIX ст.</a:t>
            </a:r>
            <a:r>
              <a:rPr lang="uk-UA" altLang="en-US" sz="3600" dirty="0">
                <a:latin typeface="Times New Roman" panose="02020603050405020304" pitchFamily="18" charset="0"/>
              </a:rPr>
              <a:t> поява перших </a:t>
            </a:r>
            <a:r>
              <a:rPr lang="uk-UA" altLang="en-US" sz="3600" dirty="0" smtClean="0">
                <a:latin typeface="Times New Roman" panose="02020603050405020304" pitchFamily="18" charset="0"/>
              </a:rPr>
              <a:t>організацій</a:t>
            </a:r>
            <a:r>
              <a:rPr lang="uk-UA" altLang="en-US" sz="3600" dirty="0">
                <a:latin typeface="Times New Roman" panose="02020603050405020304" pitchFamily="18" charset="0"/>
              </a:rPr>
              <a:t>.  </a:t>
            </a:r>
          </a:p>
          <a:p>
            <a:pPr marL="609600" indent="-609600" algn="just">
              <a:lnSpc>
                <a:spcPct val="80000"/>
              </a:lnSpc>
            </a:pPr>
            <a:endParaRPr lang="uk-UA" altLang="en-US" sz="3600" dirty="0" smtClean="0"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3600" dirty="0" smtClean="0">
                <a:latin typeface="Times New Roman" panose="02020603050405020304" pitchFamily="18" charset="0"/>
              </a:rPr>
              <a:t>3</a:t>
            </a:r>
            <a:r>
              <a:rPr lang="uk-UA" altLang="en-US" sz="3600" dirty="0">
                <a:latin typeface="Times New Roman" panose="02020603050405020304" pitchFamily="18" charset="0"/>
              </a:rPr>
              <a:t>. </a:t>
            </a:r>
            <a:r>
              <a:rPr lang="uk-UA" altLang="en-US" sz="3600" u="sng" dirty="0">
                <a:latin typeface="Times New Roman" panose="02020603050405020304" pitchFamily="18" charset="0"/>
              </a:rPr>
              <a:t>п</a:t>
            </a:r>
            <a:r>
              <a:rPr lang="uk-UA" altLang="en-US" sz="3600" u="sng" dirty="0" smtClean="0">
                <a:latin typeface="Times New Roman" panose="02020603050405020304" pitchFamily="18" charset="0"/>
              </a:rPr>
              <a:t>олітичний </a:t>
            </a:r>
            <a:r>
              <a:rPr lang="uk-UA" altLang="en-US" sz="3600" dirty="0" smtClean="0">
                <a:latin typeface="Times New Roman" panose="02020603050405020304" pitchFamily="18" charset="0"/>
              </a:rPr>
              <a:t>– </a:t>
            </a:r>
            <a:r>
              <a:rPr lang="uk-UA" altLang="en-US" sz="3600" dirty="0">
                <a:latin typeface="Times New Roman" panose="02020603050405020304" pitchFamily="18" charset="0"/>
              </a:rPr>
              <a:t>поява автономістів і </a:t>
            </a:r>
          </a:p>
          <a:p>
            <a:pPr marL="609600" indent="-609600" algn="just">
              <a:lnSpc>
                <a:spcPct val="80000"/>
              </a:lnSpc>
            </a:pPr>
            <a:r>
              <a:rPr lang="uk-UA" altLang="en-US" sz="3600" dirty="0" smtClean="0">
                <a:latin typeface="Times New Roman" panose="02020603050405020304" pitchFamily="18" charset="0"/>
              </a:rPr>
              <a:t>самостійників</a:t>
            </a:r>
            <a:r>
              <a:rPr lang="uk-UA" altLang="en-US" sz="36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8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2050" name="Picture 2" descr="Терещенко Мико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4032448" cy="586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412776"/>
            <a:ext cx="41764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Терещенко </a:t>
            </a:r>
          </a:p>
          <a:p>
            <a:pPr algn="ctr"/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 Артемійович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 підприємець та благодійник</a:t>
            </a:r>
            <a:endParaRPr lang="uk-UA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3600" i="1" dirty="0">
                <a:latin typeface="Times New Roman" panose="02020603050405020304" pitchFamily="18" charset="0"/>
              </a:rPr>
              <a:t>Суспільні рухи і організації: </a:t>
            </a:r>
          </a:p>
          <a:p>
            <a:pPr marL="609600" indent="-609600" algn="just">
              <a:buFontTx/>
              <a:buChar char="-"/>
            </a:pPr>
            <a:r>
              <a:rPr lang="uk-UA" altLang="en-US" sz="3600" b="1" u="sng" dirty="0">
                <a:latin typeface="Times New Roman" panose="02020603050405020304" pitchFamily="18" charset="0"/>
              </a:rPr>
              <a:t>Масонство</a:t>
            </a:r>
            <a:r>
              <a:rPr lang="uk-UA" altLang="en-US" sz="3600" dirty="0">
                <a:latin typeface="Times New Roman" panose="02020603050405020304" pitchFamily="18" charset="0"/>
              </a:rPr>
              <a:t> – релігійно-етичний </a:t>
            </a:r>
          </a:p>
          <a:p>
            <a:pPr marL="609600" indent="-609600" algn="just"/>
            <a:r>
              <a:rPr lang="uk-UA" altLang="en-US" sz="3600" dirty="0">
                <a:latin typeface="Times New Roman" panose="02020603050405020304" pitchFamily="18" charset="0"/>
              </a:rPr>
              <a:t>таємний суспільний рух. В Україні</a:t>
            </a:r>
          </a:p>
          <a:p>
            <a:pPr marL="609600" indent="-609600" algn="just"/>
            <a:r>
              <a:rPr lang="uk-UA" altLang="en-US" sz="3600" dirty="0">
                <a:latin typeface="Times New Roman" panose="02020603050405020304" pitchFamily="18" charset="0"/>
              </a:rPr>
              <a:t>існувала полтавська ложа «</a:t>
            </a:r>
            <a:r>
              <a:rPr lang="uk-UA" altLang="en-US" sz="3600" b="1" dirty="0">
                <a:latin typeface="Times New Roman" panose="02020603050405020304" pitchFamily="18" charset="0"/>
              </a:rPr>
              <a:t>Любов </a:t>
            </a:r>
          </a:p>
          <a:p>
            <a:pPr marL="609600" indent="-609600" algn="just"/>
            <a:r>
              <a:rPr lang="uk-UA" altLang="en-US" sz="3600" b="1" dirty="0">
                <a:latin typeface="Times New Roman" panose="02020603050405020304" pitchFamily="18" charset="0"/>
              </a:rPr>
              <a:t>до істини</a:t>
            </a:r>
            <a:r>
              <a:rPr lang="uk-UA" altLang="en-US" sz="3600" dirty="0" smtClean="0">
                <a:latin typeface="Times New Roman" panose="02020603050405020304" pitchFamily="18" charset="0"/>
              </a:rPr>
              <a:t>» (1818-1819 рр.), </a:t>
            </a:r>
            <a:r>
              <a:rPr lang="uk-UA" altLang="en-US" sz="3600" dirty="0">
                <a:latin typeface="Times New Roman" panose="02020603050405020304" pitchFamily="18" charset="0"/>
              </a:rPr>
              <a:t>до якої </a:t>
            </a:r>
            <a:endParaRPr lang="uk-UA" altLang="en-US" sz="36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3600" dirty="0" smtClean="0">
                <a:latin typeface="Times New Roman" panose="02020603050405020304" pitchFamily="18" charset="0"/>
              </a:rPr>
              <a:t>належав І</a:t>
            </a:r>
            <a:r>
              <a:rPr lang="uk-UA" altLang="en-US" sz="3600" dirty="0">
                <a:latin typeface="Times New Roman" panose="02020603050405020304" pitchFamily="18" charset="0"/>
              </a:rPr>
              <a:t>. Котляревський. </a:t>
            </a:r>
          </a:p>
        </p:txBody>
      </p:sp>
    </p:spTree>
    <p:extLst>
      <p:ext uri="{BB962C8B-B14F-4D97-AF65-F5344CB8AC3E}">
        <p14:creationId xmlns:p14="http://schemas.microsoft.com/office/powerpoint/2010/main" val="2089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1026" name="Picture 2" descr="https://upload.wikimedia.org/wikipedia/commons/5/58/Lyubov_do_isty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72" y="404663"/>
            <a:ext cx="6720026" cy="502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5999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ctr"/>
            <a:r>
              <a:rPr lang="uk-UA" altLang="en-US" sz="2400" dirty="0" smtClean="0">
                <a:latin typeface="Times New Roman" panose="02020603050405020304" pitchFamily="18" charset="0"/>
              </a:rPr>
              <a:t>Емблема масонської ложі</a:t>
            </a:r>
          </a:p>
          <a:p>
            <a:pPr marL="609600" indent="-609600" algn="ctr"/>
            <a:r>
              <a:rPr lang="uk-UA" altLang="en-US" sz="2400" dirty="0" smtClean="0">
                <a:latin typeface="Times New Roman" panose="02020603050405020304" pitchFamily="18" charset="0"/>
              </a:rPr>
              <a:t>«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Любов до </a:t>
            </a:r>
            <a:r>
              <a:rPr lang="uk-UA" altLang="en-US" sz="2400" b="1" dirty="0">
                <a:latin typeface="Times New Roman" panose="02020603050405020304" pitchFamily="18" charset="0"/>
              </a:rPr>
              <a:t>істини</a:t>
            </a:r>
            <a:r>
              <a:rPr lang="uk-UA" altLang="en-US" sz="2400" dirty="0">
                <a:latin typeface="Times New Roman" panose="02020603050405020304" pitchFamily="18" charset="0"/>
              </a:rPr>
              <a:t>»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ctr"/>
            <a:r>
              <a:rPr lang="uk-UA" altLang="en-US" sz="2400" dirty="0" smtClean="0">
                <a:latin typeface="Times New Roman" panose="02020603050405020304" pitchFamily="18" charset="0"/>
              </a:rPr>
              <a:t>(</a:t>
            </a:r>
            <a:r>
              <a:rPr lang="uk-UA" altLang="en-US" sz="2400" dirty="0">
                <a:latin typeface="Times New Roman" panose="02020603050405020304" pitchFamily="18" charset="0"/>
              </a:rPr>
              <a:t>1818-1819 рр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20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FontTx/>
              <a:buChar char="-"/>
            </a:pPr>
            <a:r>
              <a:rPr lang="uk-UA" altLang="en-US" sz="2400" b="1" dirty="0">
                <a:latin typeface="Times New Roman" panose="02020603050405020304" pitchFamily="18" charset="0"/>
              </a:rPr>
              <a:t>1840 р. </a:t>
            </a:r>
            <a:r>
              <a:rPr lang="uk-UA" altLang="en-US" sz="2400" dirty="0">
                <a:latin typeface="Times New Roman" panose="02020603050405020304" pitchFamily="18" charset="0"/>
              </a:rPr>
              <a:t>перше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видання </a:t>
            </a:r>
            <a:r>
              <a:rPr lang="uk-UA" altLang="en-US" sz="2400" dirty="0">
                <a:latin typeface="Times New Roman" panose="02020603050405020304" pitchFamily="18" charset="0"/>
              </a:rPr>
              <a:t>«</a:t>
            </a:r>
            <a:r>
              <a:rPr lang="uk-UA" altLang="en-US" sz="2400" b="1" dirty="0">
                <a:latin typeface="Times New Roman" panose="02020603050405020304" pitchFamily="18" charset="0"/>
              </a:rPr>
              <a:t>Кобзаря</a:t>
            </a:r>
            <a:r>
              <a:rPr lang="uk-UA" altLang="en-US" sz="2400" dirty="0">
                <a:latin typeface="Times New Roman" panose="02020603050405020304" pitchFamily="18" charset="0"/>
              </a:rPr>
              <a:t>»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Т</a:t>
            </a:r>
            <a:r>
              <a:rPr lang="uk-UA" altLang="en-US" sz="2400" dirty="0">
                <a:latin typeface="Times New Roman" panose="02020603050405020304" pitchFamily="18" charset="0"/>
              </a:rPr>
              <a:t>. Шевченка.</a:t>
            </a:r>
            <a:r>
              <a:rPr lang="ru-RU" altLang="en-US" sz="2400" dirty="0">
                <a:latin typeface="Times New Roman" panose="02020603050405020304" pitchFamily="18" charset="0"/>
              </a:rPr>
              <a:t> </a:t>
            </a:r>
          </a:p>
          <a:p>
            <a:pPr marL="609600" indent="-609600" algn="just"/>
            <a:endParaRPr lang="uk-UA" altLang="en-US" sz="2400" dirty="0">
              <a:latin typeface="Times New Roman" panose="02020603050405020304" pitchFamily="18" charset="0"/>
            </a:endParaRPr>
          </a:p>
          <a:p>
            <a:pPr marL="609600" indent="-609600" algn="just">
              <a:buFontTx/>
              <a:buChar char="-"/>
            </a:pPr>
            <a:r>
              <a:rPr lang="uk-UA" altLang="en-US" sz="2400" b="1" dirty="0">
                <a:latin typeface="Times New Roman" panose="02020603050405020304" pitchFamily="18" charset="0"/>
              </a:rPr>
              <a:t>Кирило-Мефодіївське братство</a:t>
            </a:r>
            <a:r>
              <a:rPr lang="uk-UA" altLang="en-US" sz="2400" dirty="0">
                <a:latin typeface="Times New Roman" panose="02020603050405020304" pitchFamily="18" charset="0"/>
              </a:rPr>
              <a:t> –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українська </a:t>
            </a:r>
            <a:r>
              <a:rPr lang="uk-UA" altLang="en-US" sz="2400" dirty="0">
                <a:latin typeface="Times New Roman" panose="02020603050405020304" pitchFamily="18" charset="0"/>
              </a:rPr>
              <a:t>таємна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algn="just"/>
            <a:r>
              <a:rPr lang="uk-UA" altLang="en-US" sz="2400" dirty="0" smtClean="0">
                <a:latin typeface="Times New Roman" panose="02020603050405020304" pitchFamily="18" charset="0"/>
              </a:rPr>
              <a:t>політична </a:t>
            </a:r>
            <a:r>
              <a:rPr lang="uk-UA" altLang="en-US" sz="2400" dirty="0">
                <a:latin typeface="Times New Roman" panose="02020603050405020304" pitchFamily="18" charset="0"/>
              </a:rPr>
              <a:t>організація. 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1846-1847 </a:t>
            </a:r>
            <a:r>
              <a:rPr lang="uk-UA" altLang="en-US" sz="2400" dirty="0">
                <a:latin typeface="Times New Roman" panose="02020603050405020304" pitchFamily="18" charset="0"/>
              </a:rPr>
              <a:t>рр. </a:t>
            </a:r>
          </a:p>
          <a:p>
            <a:pPr marL="609600" indent="-609600" algn="ctr"/>
            <a:r>
              <a:rPr lang="uk-UA" altLang="en-US" sz="2400" i="1" dirty="0">
                <a:latin typeface="Times New Roman" panose="02020603050405020304" pitchFamily="18" charset="0"/>
              </a:rPr>
              <a:t>Склад</a:t>
            </a:r>
            <a:r>
              <a:rPr lang="uk-UA" altLang="en-US" sz="2400" dirty="0">
                <a:latin typeface="Times New Roman" panose="02020603050405020304" pitchFamily="18" charset="0"/>
              </a:rPr>
              <a:t>: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12 </a:t>
            </a:r>
            <a:r>
              <a:rPr lang="uk-UA" altLang="en-US" sz="2400" dirty="0">
                <a:latin typeface="Times New Roman" panose="02020603050405020304" pitchFamily="18" charset="0"/>
              </a:rPr>
              <a:t>чоловік (М. Костомаров, П. Куліш,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Т</a:t>
            </a:r>
            <a:r>
              <a:rPr lang="uk-UA" altLang="en-US" sz="2400" dirty="0">
                <a:latin typeface="Times New Roman" panose="02020603050405020304" pitchFamily="18" charset="0"/>
              </a:rPr>
              <a:t>. Шевченко). </a:t>
            </a:r>
          </a:p>
          <a:p>
            <a:pPr marL="609600" indent="-609600" algn="ctr"/>
            <a:r>
              <a:rPr lang="uk-UA" altLang="en-US" sz="2400" i="1" dirty="0">
                <a:latin typeface="Times New Roman" panose="02020603050405020304" pitchFamily="18" charset="0"/>
              </a:rPr>
              <a:t>Програмні документи</a:t>
            </a:r>
            <a:r>
              <a:rPr lang="uk-UA" altLang="en-US" sz="2400" dirty="0">
                <a:latin typeface="Times New Roman" panose="02020603050405020304" pitchFamily="18" charset="0"/>
              </a:rPr>
              <a:t>: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- «</a:t>
            </a:r>
            <a:r>
              <a:rPr lang="uk-UA" altLang="en-US" sz="2400" dirty="0">
                <a:latin typeface="Times New Roman" panose="02020603050405020304" pitchFamily="18" charset="0"/>
              </a:rPr>
              <a:t>Книга буття українського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народу» (автор</a:t>
            </a:r>
            <a:r>
              <a:rPr lang="uk-UA" altLang="en-US" sz="2400" dirty="0">
                <a:latin typeface="Times New Roman" panose="02020603050405020304" pitchFamily="18" charset="0"/>
              </a:rPr>
              <a:t>: М. 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Костомаров),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- «Статут слов'янського товариства св. Кирила і Мефодія». </a:t>
            </a:r>
          </a:p>
          <a:p>
            <a:pPr marL="609600" indent="-609600" algn="ctr"/>
            <a:r>
              <a:rPr lang="uk-UA" altLang="en-US" sz="2400" i="1" dirty="0" smtClean="0">
                <a:latin typeface="Times New Roman" panose="02020603050405020304" pitchFamily="18" charset="0"/>
              </a:rPr>
              <a:t>Мета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: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- об'єднання слов'янських народів на засадах федералізму;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- ліквідація кріпацтва;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</a:rPr>
              <a:t>- </a:t>
            </a:r>
            <a:r>
              <a:rPr lang="uk-UA" altLang="en-US" sz="2400" dirty="0">
                <a:latin typeface="Times New Roman" panose="02020603050405020304" pitchFamily="18" charset="0"/>
              </a:rPr>
              <a:t>п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роголошення республіки. </a:t>
            </a:r>
            <a:endParaRPr lang="uk-UA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1" y="406189"/>
            <a:ext cx="7704856" cy="53270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48718" y="5867983"/>
            <a:ext cx="564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800" b="1" dirty="0">
                <a:latin typeface="Times New Roman" panose="02020603050405020304" pitchFamily="18" charset="0"/>
              </a:rPr>
              <a:t>Т. </a:t>
            </a:r>
            <a:r>
              <a:rPr lang="uk-UA" altLang="en-US" sz="2800" b="1" dirty="0" smtClean="0">
                <a:latin typeface="Times New Roman" panose="02020603050405020304" pitchFamily="18" charset="0"/>
              </a:rPr>
              <a:t>Г. Шевченко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81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04" y="368659"/>
            <a:ext cx="7138589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1086</Words>
  <Application>Microsoft Office PowerPoint</Application>
  <PresentationFormat>Экран (4:3)</PresentationFormat>
  <Paragraphs>194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23</cp:revision>
  <dcterms:created xsi:type="dcterms:W3CDTF">2015-03-20T17:04:15Z</dcterms:created>
  <dcterms:modified xsi:type="dcterms:W3CDTF">2026-01-23T18:33:31Z</dcterms:modified>
</cp:coreProperties>
</file>