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1"/>
  </p:sldMasterIdLst>
  <p:notesMasterIdLst>
    <p:notesMasterId r:id="rId38"/>
  </p:notesMasterIdLst>
  <p:sldIdLst>
    <p:sldId id="256" r:id="rId2"/>
    <p:sldId id="257" r:id="rId3"/>
    <p:sldId id="289" r:id="rId4"/>
    <p:sldId id="279" r:id="rId5"/>
    <p:sldId id="284" r:id="rId6"/>
    <p:sldId id="285" r:id="rId7"/>
    <p:sldId id="290" r:id="rId8"/>
    <p:sldId id="258" r:id="rId9"/>
    <p:sldId id="259" r:id="rId10"/>
    <p:sldId id="261" r:id="rId11"/>
    <p:sldId id="264" r:id="rId12"/>
    <p:sldId id="260" r:id="rId13"/>
    <p:sldId id="262" r:id="rId14"/>
    <p:sldId id="263" r:id="rId15"/>
    <p:sldId id="265" r:id="rId16"/>
    <p:sldId id="274" r:id="rId17"/>
    <p:sldId id="275" r:id="rId18"/>
    <p:sldId id="276" r:id="rId19"/>
    <p:sldId id="277" r:id="rId20"/>
    <p:sldId id="278" r:id="rId21"/>
    <p:sldId id="287" r:id="rId22"/>
    <p:sldId id="291" r:id="rId23"/>
    <p:sldId id="292" r:id="rId24"/>
    <p:sldId id="293" r:id="rId25"/>
    <p:sldId id="288" r:id="rId26"/>
    <p:sldId id="286" r:id="rId27"/>
    <p:sldId id="266" r:id="rId28"/>
    <p:sldId id="271" r:id="rId29"/>
    <p:sldId id="269" r:id="rId30"/>
    <p:sldId id="282" r:id="rId31"/>
    <p:sldId id="283" r:id="rId32"/>
    <p:sldId id="273" r:id="rId33"/>
    <p:sldId id="270" r:id="rId34"/>
    <p:sldId id="281" r:id="rId35"/>
    <p:sldId id="280" r:id="rId36"/>
    <p:sldId id="272" r:id="rId37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114" d="100"/>
          <a:sy n="114" d="100"/>
        </p:scale>
        <p:origin x="-474" y="17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B7FEA5-1144-48D6-92B4-C7346E1A6E19}" type="datetimeFigureOut">
              <a:rPr lang="uk-UA" smtClean="0"/>
              <a:t>29.01.2026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CF185E-5A1F-4591-94BF-78497E8CD74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845726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18E67444-886C-022C-A900-88A3A8DA3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>
            <a:extLst>
              <a:ext uri="{FF2B5EF4-FFF2-40B4-BE49-F238E27FC236}">
                <a16:creationId xmlns="" xmlns:a16="http://schemas.microsoft.com/office/drawing/2014/main" id="{E38A4FFE-8811-A642-0A4D-CDFBF528B7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>
            <a:extLst>
              <a:ext uri="{FF2B5EF4-FFF2-40B4-BE49-F238E27FC236}">
                <a16:creationId xmlns="" xmlns:a16="http://schemas.microsoft.com/office/drawing/2014/main" id="{6BB8145C-1BED-7EC2-AD11-203D46EAB0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="" xmlns:a16="http://schemas.microsoft.com/office/drawing/2014/main" id="{018BF541-8571-D6A6-E790-EFB19C24FB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CF185E-5A1F-4591-94BF-78497E8CD741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756000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CEA33D3B-2C07-2677-72F4-3F81F0BD4C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>
            <a:extLst>
              <a:ext uri="{FF2B5EF4-FFF2-40B4-BE49-F238E27FC236}">
                <a16:creationId xmlns="" xmlns:a16="http://schemas.microsoft.com/office/drawing/2014/main" id="{C8790C53-A2AA-163E-D12C-DB9C8CBCDF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>
            <a:extLst>
              <a:ext uri="{FF2B5EF4-FFF2-40B4-BE49-F238E27FC236}">
                <a16:creationId xmlns="" xmlns:a16="http://schemas.microsoft.com/office/drawing/2014/main" id="{38D30D85-2B4E-BE18-FEC4-691AC965A0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="" xmlns:a16="http://schemas.microsoft.com/office/drawing/2014/main" id="{B91FC6A2-7757-6DFD-2A02-AC0C40784F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CF185E-5A1F-4591-94BF-78497E8CD741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712212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177E0949-5CD0-8DDD-2180-0772CCEE81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>
            <a:extLst>
              <a:ext uri="{FF2B5EF4-FFF2-40B4-BE49-F238E27FC236}">
                <a16:creationId xmlns="" xmlns:a16="http://schemas.microsoft.com/office/drawing/2014/main" id="{A25456A6-D31D-0483-5365-4A6AD9E30B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>
            <a:extLst>
              <a:ext uri="{FF2B5EF4-FFF2-40B4-BE49-F238E27FC236}">
                <a16:creationId xmlns="" xmlns:a16="http://schemas.microsoft.com/office/drawing/2014/main" id="{1382C948-A9BD-B5FB-677D-752F76A917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="" xmlns:a16="http://schemas.microsoft.com/office/drawing/2014/main" id="{A6A438A7-CBD3-7407-DCBA-EC57865292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CF185E-5A1F-4591-94BF-78497E8CD741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220824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CF185E-5A1F-4591-94BF-78497E8CD741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119643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CF185E-5A1F-4591-94BF-78497E8CD741}" type="slidenum">
              <a:rPr lang="uk-UA" smtClean="0"/>
              <a:t>29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621851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98DE6C8-AB1D-4204-BC9C-3366B0BF04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4088" y="889820"/>
            <a:ext cx="9989574" cy="3598606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7A7B9009-EE50-4EE5-B6EB-CD6EC83D3F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4088" y="4488426"/>
            <a:ext cx="6991776" cy="1302774"/>
          </a:xfr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9C8667E-058A-436F-B8EA-5B3A99D43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1EADE-8E88-4C7C-8AC5-FB148DE4940E}" type="datetime1">
              <a:rPr lang="en-US" smtClean="0"/>
              <a:t>1/29/2026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2680305-1AD7-482D-BFFD-6CDB83AB3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E5762A1-52E9-402D-B65E-DF193E44C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437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D6359C1-C098-4BF4-A55D-782F4E606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3D343C7E-1E8B-4D38-9B81-1AA2A8978E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8A70B00-53AE-4D3F-91BE-A8D789ED9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C8B9C-477D-492A-96AD-1FC2CC997A73}" type="datetime1">
              <a:rPr lang="en-US" smtClean="0"/>
              <a:t>1/29/2026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6647FC7-8124-4F70-A849-B6BCC5189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47CEBE4-50DC-47DB-B699-CCC024336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839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4B418279-D3B8-4C6A-AB74-9DE3777712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42322" y="997974"/>
            <a:ext cx="2349043" cy="49849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E28F733C-9309-4197-BACA-207CDC8935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68927" y="997973"/>
            <a:ext cx="8473395" cy="49849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6ACD4D0-5BE6-412D-B08B-5DFFD5935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3AED5-E26D-4E29-B1B3-7847B6779594}" type="datetime1">
              <a:rPr lang="en-US" smtClean="0"/>
              <a:t>1/29/2026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5021651-B786-4A39-A10F-F5231D0A2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4504D2D-9379-40DE-9F45-3004BE54F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364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A987CA6-BFD9-4CB1-8892-F6B062E82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0CDA8C3-9C0C-4E52-9A62-E4DB159E6B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CC3EC35-E02F-41FF-9232-F90692A90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6794-849E-4626-908B-D15793550EFB}" type="datetime1">
              <a:rPr lang="en-US" smtClean="0"/>
              <a:t>1/29/2026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9D13D38-5DF1-443B-8A12-71E834FDC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25E644A-4A37-4757-9809-5B035E287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258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0E6578B-CD85-4BF1-A729-E8E8079B5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383" y="1709738"/>
            <a:ext cx="10632067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A58448C1-C13F-4826-8347-EEB00A6643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383" y="4589463"/>
            <a:ext cx="1063206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806546A-957F-4C4D-9744-1177AD258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B64E7-5594-42A3-ADBF-E95A7ACEAD64}" type="datetime1">
              <a:rPr lang="en-US" smtClean="0"/>
              <a:t>1/29/2026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1DB149C-CC63-4E3A-A83D-EF637EB51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DB94775-7982-41EC-B584-D51224D38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87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8CE4BD8-507D-48E4-A624-F16A741C3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10A07E4-3A39-457C-A059-7DFB6039D9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4088" y="2221992"/>
            <a:ext cx="5212080" cy="37398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7B141E17-47CE-4A78-B0FA-0E9786DA67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1344" y="2221992"/>
            <a:ext cx="5212080" cy="37398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9F02C13-D3ED-4044-9716-F29D79A18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62B0B-D248-4FFB-8695-AD7FA4B1284A}" type="datetime1">
              <a:rPr lang="en-US" smtClean="0"/>
              <a:t>1/29/2026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8AF334AD-FB29-4355-B5CF-85E61B4F3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BA5AA154-790C-4774-9C21-8C543E733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208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E07DD35-7673-4F88-86B0-634883B5E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7" y="929147"/>
            <a:ext cx="10689336" cy="79845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EC820D7-3E0B-47C6-A583-C4C839C5A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4088" y="1756538"/>
            <a:ext cx="5212080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6A839A7B-97D5-400F-B802-A0FF28FE9F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4088" y="2442702"/>
            <a:ext cx="5212080" cy="35191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C2E0ECA2-DBF1-4681-9DFA-93AFD1B371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1344" y="1756538"/>
            <a:ext cx="5212080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390EBBBB-517F-4ED7-9E51-CF0F7590B4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81344" y="2442702"/>
            <a:ext cx="5212080" cy="35191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2511B5C7-1E37-478F-B4B0-C7202FFE4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78EFB-9159-4510-B73F-4F0409ADE937}" type="datetime1">
              <a:rPr lang="en-US" smtClean="0"/>
              <a:t>1/29/2026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9153F7EF-507C-4CB3-86C5-8B34FFFC1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58E3DEA6-E4EB-4C2A-8B4F-55EC965B6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916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8032964-A933-4B98-A141-A4B316DAF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5D684C9D-23DA-42B0-9DD3-7592F72E8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C9412-2452-4BED-A324-9D8C115361AD}" type="datetime1">
              <a:rPr lang="en-US" smtClean="0"/>
              <a:t>1/29/2026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68BF8F05-876F-49D8-AE30-5BB2A91EC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153D20DA-9260-4577-BB51-789570A24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688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AD2C1F24-E0A1-45A7-8EF5-92CD97993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18F62-D251-40E8-A23C-F4CFE9FEAB41}" type="datetime1">
              <a:rPr lang="en-US" smtClean="0"/>
              <a:t>1/29/2026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3E021C19-210E-46B0-9036-5D8AECC92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1A880FEF-487E-44DF-8615-DF221041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878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1A568EE-74C8-43A6-90BC-2DDD965CF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1069848"/>
            <a:ext cx="4093599" cy="131673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71C35AC-CAE3-48CF-A3E4-A075C9FDD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069848"/>
            <a:ext cx="6172200" cy="47912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2D9D03EA-5FAD-4609-A2B8-624E426847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088" y="2551176"/>
            <a:ext cx="4093599" cy="331927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0B58D2EA-2191-4216-B64D-067BDFE12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76144-149E-4874-93A5-554A0357CF82}" type="datetime1">
              <a:rPr lang="en-US" smtClean="0"/>
              <a:t>1/29/2026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78042128-DAB4-481C-BEE6-3523E8E88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AE50E382-C500-4A4C-A7C6-43860383A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401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39FE98B-EACF-4251-A8AF-0D9EDD17C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1066800"/>
            <a:ext cx="4103431" cy="131752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3905F473-761A-4002-AF70-9FF878D013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066800"/>
            <a:ext cx="6172200" cy="4794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FA0C2E6A-F834-4540-BB00-E13CB45DC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088" y="2552700"/>
            <a:ext cx="4103431" cy="33162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F0C38EAB-AD63-415C-B263-BA1D8FBE3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A65D8-0540-4835-AE5C-25D29DBA01BE}" type="datetime1">
              <a:rPr lang="en-US" smtClean="0"/>
              <a:t>1/29/2026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422E5541-B6DE-45E8-BCFE-0DFC4F574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DBB78D45-289B-46AF-8CB9-E6150BEA1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331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47A362AC-B59F-4AC7-B279-57DDD5336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E6042DB-75BD-4EC1-B6D9-8A72EF940C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0635" y="2221992"/>
            <a:ext cx="10691265" cy="37398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1DD1378-7C96-4079-B44C-3D86B46575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9448" y="6356350"/>
            <a:ext cx="25495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fld id="{E31BA835-12AC-4E8F-955A-EA3F4DE2791F}" type="datetime1">
              <a:rPr lang="en-US" smtClean="0"/>
              <a:t>1/29/2026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19B6B78-577F-43F5-BAEE-BF72484C9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04088" y="6356350"/>
            <a:ext cx="4539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8CC75B8-AF8F-4D8A-9B3D-D1951A64B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fld id="{87E7843D-FF13-4365-9478-9625B70A2705}" type="slidenum">
              <a:rPr lang="en-US" smtClean="0"/>
              <a:t>‹№›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="" xmlns:a16="http://schemas.microsoft.com/office/drawing/2014/main" id="{F64F9B95-9045-48D2-B9F3-2927E98F54AA}"/>
              </a:ext>
            </a:extLst>
          </p:cNvPr>
          <p:cNvCxnSpPr>
            <a:cxnSpLocks/>
          </p:cNvCxnSpPr>
          <p:nvPr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085AA86F-6A4D-4BCB-A045-D992CDC2959B}"/>
              </a:ext>
            </a:extLst>
          </p:cNvPr>
          <p:cNvCxnSpPr>
            <a:cxnSpLocks/>
          </p:cNvCxnSpPr>
          <p:nvPr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2629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2" r:id="rId6"/>
    <p:sldLayoutId id="2147483698" r:id="rId7"/>
    <p:sldLayoutId id="2147483699" r:id="rId8"/>
    <p:sldLayoutId id="2147483700" r:id="rId9"/>
    <p:sldLayoutId id="2147483701" r:id="rId10"/>
    <p:sldLayoutId id="2147483703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 cap="all" spc="3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wmkC43UrZhQ" TargetMode="Externa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uk.glosbe.com/uk/fr/%D0%B2%D1%96%D0%B4%D0%BF%D0%BE%D1%87%D0%B8%D0%B2%D0%B0%D1%82%D0%B8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="" xmlns:a16="http://schemas.microsoft.com/office/drawing/2014/main" id="{33E93247-6229-44AB-A550-739E971E690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noProof="0" dirty="0"/>
          </a:p>
        </p:txBody>
      </p:sp>
      <p:pic>
        <p:nvPicPr>
          <p:cNvPr id="4" name="Picture 3" descr="Triangular abstract background">
            <a:extLst>
              <a:ext uri="{FF2B5EF4-FFF2-40B4-BE49-F238E27FC236}">
                <a16:creationId xmlns="" xmlns:a16="http://schemas.microsoft.com/office/drawing/2014/main" id="{9904FA44-F408-2AC8-CC47-2521667AA56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886" r="29647" b="-1"/>
          <a:stretch/>
        </p:blipFill>
        <p:spPr>
          <a:xfrm>
            <a:off x="1" y="10"/>
            <a:ext cx="4876799" cy="685798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AF974DC-AE14-C65E-3FC7-B4821A9C4B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04552" y="871758"/>
            <a:ext cx="5825448" cy="3871143"/>
          </a:xfrm>
        </p:spPr>
        <p:txBody>
          <a:bodyPr>
            <a:normAutofit fontScale="90000"/>
          </a:bodyPr>
          <a:lstStyle/>
          <a:p>
            <a:pPr algn="ctr"/>
            <a:r>
              <a:rPr lang="uk-UA" noProof="0" dirty="0"/>
              <a:t/>
            </a:r>
            <a:br>
              <a:rPr lang="uk-UA" noProof="0" dirty="0"/>
            </a:br>
            <a:r>
              <a:rPr lang="uk-UA" dirty="0"/>
              <a:t>сільський зелений туризм</a:t>
            </a:r>
            <a:r>
              <a:rPr lang="uk-UA" noProof="0" dirty="0"/>
              <a:t>. Теоретичні аспекти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="" xmlns:a16="http://schemas.microsoft.com/office/drawing/2014/main" id="{7686C6D4-2919-5540-5CF8-444B850A60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56269" y="4987565"/>
            <a:ext cx="5322013" cy="1005657"/>
          </a:xfrm>
        </p:spPr>
        <p:txBody>
          <a:bodyPr>
            <a:normAutofit/>
          </a:bodyPr>
          <a:lstStyle/>
          <a:p>
            <a:pPr algn="r"/>
            <a:r>
              <a:rPr lang="uk-UA" noProof="0" dirty="0"/>
              <a:t>Лекція </a:t>
            </a:r>
            <a:r>
              <a:rPr lang="uk-UA" noProof="0" dirty="0" smtClean="0"/>
              <a:t>1-2</a:t>
            </a:r>
            <a:endParaRPr lang="uk-UA" noProof="0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="" xmlns:a16="http://schemas.microsoft.com/office/drawing/2014/main" id="{EE2E603F-4A95-4FE8-BB06-211DFD75DBE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5723776" y="723900"/>
            <a:ext cx="5706224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="" xmlns:a16="http://schemas.microsoft.com/office/drawing/2014/main" id="{2CF06E40-3ECB-4820-95B5-8A70B07D4B4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5723776" y="6134100"/>
            <a:ext cx="56681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38064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="" xmlns:a16="http://schemas.microsoft.com/office/drawing/2014/main" id="{E49D7415-2F11-44C2-B6AA-13A25B6814B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1AF25E8-AC5C-9033-D2C1-35042E169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914400"/>
            <a:ext cx="10687812" cy="79819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uk-UA" sz="250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 ЮНЕСКО, французький соціолог </a:t>
            </a:r>
            <a:r>
              <a:rPr lang="uk-UA" sz="2500" b="0" i="0" u="none" strike="noStrike" baseline="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Д. </a:t>
            </a:r>
            <a:r>
              <a:rPr lang="uk-UA" sz="2500" b="0" i="0" u="none" strike="noStrike" baseline="0" noProof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Думазейдер</a:t>
            </a:r>
            <a:r>
              <a:rPr lang="uk-UA" sz="2500" b="0" i="0" u="none" strike="noStrike" baseline="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(J. </a:t>
            </a:r>
            <a:r>
              <a:rPr lang="uk-UA" sz="2500" b="0" i="0" u="none" strike="noStrike" baseline="0" noProof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Dumazejder</a:t>
            </a:r>
            <a:r>
              <a:rPr lang="uk-UA" sz="2500" b="0" i="0" u="none" strike="noStrike" baseline="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1972)</a:t>
            </a:r>
            <a:endParaRPr lang="uk-UA" sz="2500" noProof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="" xmlns:a16="http://schemas.microsoft.com/office/drawing/2014/main" id="{E285945D-F888-E221-07A7-E2559E208B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0900" y="1849121"/>
            <a:ext cx="4191001" cy="4139626"/>
          </a:xfrm>
        </p:spPr>
        <p:txBody>
          <a:bodyPr anchor="b">
            <a:normAutofit/>
          </a:bodyPr>
          <a:lstStyle/>
          <a:p>
            <a:pPr marL="0" indent="0">
              <a:buNone/>
            </a:pPr>
            <a:r>
              <a:rPr lang="uk-UA" noProof="0" dirty="0">
                <a:latin typeface="TimesNewRomanPSMT"/>
              </a:rPr>
              <a:t>О</a:t>
            </a:r>
            <a:r>
              <a:rPr lang="uk-UA" b="0" i="0" u="none" strike="noStrike" baseline="0" noProof="0" dirty="0">
                <a:latin typeface="TimesNewRomanPSMT"/>
              </a:rPr>
              <a:t>креслив зазначений термін як систему занять, в яких людина бере участь добровільно з метою відпочинку, розваги, або</a:t>
            </a:r>
            <a:r>
              <a:rPr lang="uk-UA" noProof="0" dirty="0">
                <a:latin typeface="TimesNewRomanPSMT"/>
              </a:rPr>
              <a:t> </a:t>
            </a:r>
            <a:r>
              <a:rPr lang="uk-UA" b="0" i="0" u="none" strike="noStrike" baseline="0" noProof="0" dirty="0">
                <a:latin typeface="TimesNewRomanPSMT"/>
              </a:rPr>
              <a:t>для розвитку своїх знань, творчих здібностей протягом вільного часу після виконання</a:t>
            </a:r>
            <a:r>
              <a:rPr lang="uk-UA" noProof="0" dirty="0">
                <a:latin typeface="TimesNewRomanPSMT"/>
              </a:rPr>
              <a:t> </a:t>
            </a:r>
            <a:r>
              <a:rPr lang="uk-UA" b="0" i="0" u="none" strike="noStrike" baseline="0" noProof="0" dirty="0">
                <a:latin typeface="TimesNewRomanPSMT"/>
              </a:rPr>
              <a:t>професійних, родинних та громадських обов’язків.</a:t>
            </a:r>
          </a:p>
          <a:p>
            <a:pPr marL="0" indent="0">
              <a:buNone/>
            </a:pPr>
            <a:endParaRPr lang="uk-UA" noProof="0" dirty="0"/>
          </a:p>
        </p:txBody>
      </p:sp>
      <p:cxnSp>
        <p:nvCxnSpPr>
          <p:cNvPr id="26" name="Straight Connector 25">
            <a:extLst>
              <a:ext uri="{FF2B5EF4-FFF2-40B4-BE49-F238E27FC236}">
                <a16:creationId xmlns="" xmlns:a16="http://schemas.microsoft.com/office/drawing/2014/main" id="{D2E57F3D-33BE-4306-87E6-24576371951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804672" y="723900"/>
            <a:ext cx="10588752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Рисунок 4" descr="Зображення, що містить текст, знімок екрана, Шрифт&#10;&#10;Вміст, створений ШІ, може бути неправильним.">
            <a:extLst>
              <a:ext uri="{FF2B5EF4-FFF2-40B4-BE49-F238E27FC236}">
                <a16:creationId xmlns="" xmlns:a16="http://schemas.microsoft.com/office/drawing/2014/main" id="{E661D207-9C9C-F543-D65C-72874346B5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0" y="2912249"/>
            <a:ext cx="6072188" cy="3096815"/>
          </a:xfrm>
          <a:prstGeom prst="rect">
            <a:avLst/>
          </a:prstGeom>
        </p:spPr>
      </p:pic>
      <p:cxnSp>
        <p:nvCxnSpPr>
          <p:cNvPr id="28" name="Straight Connector 27">
            <a:extLst>
              <a:ext uri="{FF2B5EF4-FFF2-40B4-BE49-F238E27FC236}">
                <a16:creationId xmlns="" xmlns:a16="http://schemas.microsoft.com/office/drawing/2014/main" id="{8E0104E4-99BC-494F-8342-F250828E574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809065" y="6145599"/>
            <a:ext cx="1058283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93487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9">
            <a:extLst>
              <a:ext uri="{FF2B5EF4-FFF2-40B4-BE49-F238E27FC236}">
                <a16:creationId xmlns="" xmlns:a16="http://schemas.microsoft.com/office/drawing/2014/main" id="{E49D7415-2F11-44C2-B6AA-13A25B6814B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0671CAC8-7DA3-19F2-E490-7AD6E57C481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219" r="2" b="2"/>
          <a:stretch/>
        </p:blipFill>
        <p:spPr>
          <a:xfrm>
            <a:off x="4981575" y="735286"/>
            <a:ext cx="6495042" cy="541964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C00A19B-555B-FAF2-AD3D-2A66AD59A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914400"/>
            <a:ext cx="3799763" cy="1473200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600" dirty="0"/>
              <a:t>Словник </a:t>
            </a:r>
            <a:r>
              <a:rPr lang="en-US" sz="3600" dirty="0"/>
              <a:t>Merriam-Webster</a:t>
            </a:r>
            <a:endParaRPr lang="uk-UA" sz="36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="" xmlns:a16="http://schemas.microsoft.com/office/drawing/2014/main" id="{7BEA9556-A29D-E238-8715-5CC9E0C6E7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5383" y="2997201"/>
            <a:ext cx="3799763" cy="1473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dirty="0"/>
              <a:t>Рекреація як відновлення сил та настрою після роботи </a:t>
            </a:r>
          </a:p>
        </p:txBody>
      </p:sp>
      <p:cxnSp>
        <p:nvCxnSpPr>
          <p:cNvPr id="17" name="Straight Connector 11">
            <a:extLst>
              <a:ext uri="{FF2B5EF4-FFF2-40B4-BE49-F238E27FC236}">
                <a16:creationId xmlns="" xmlns:a16="http://schemas.microsoft.com/office/drawing/2014/main" id="{D2E57F3D-33BE-4306-87E6-24576371951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804672" y="722376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98144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="" xmlns:a16="http://schemas.microsoft.com/office/drawing/2014/main" id="{E49D7415-2F11-44C2-B6AA-13A25B6814B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noProof="0" dirty="0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="" xmlns:a16="http://schemas.microsoft.com/office/drawing/2014/main" id="{B24F0B6C-FB36-18CE-EF0C-176A4BBA12C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356" r="14502"/>
          <a:stretch/>
        </p:blipFill>
        <p:spPr>
          <a:xfrm>
            <a:off x="561686" y="1685455"/>
            <a:ext cx="4972627" cy="391363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BC227C0-4385-CACD-3CEC-75ED3A6EC9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5612" y="286561"/>
            <a:ext cx="10780776" cy="640074"/>
          </a:xfrm>
          <a:solidFill>
            <a:schemeClr val="tx2">
              <a:lumMod val="10000"/>
              <a:lumOff val="9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uk-UA" b="1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Категорії рекреації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4E495065-8864-87FB-2BCC-254769963EA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804672" y="722376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Місце для вмісту 7">
            <a:extLst>
              <a:ext uri="{FF2B5EF4-FFF2-40B4-BE49-F238E27FC236}">
                <a16:creationId xmlns="" xmlns:a16="http://schemas.microsoft.com/office/drawing/2014/main" id="{96928895-2FFF-54D8-F77E-AC161A6666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6843" y="1527585"/>
            <a:ext cx="4972627" cy="4668819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uk-UA" b="1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ПАСИВНА</a:t>
            </a:r>
          </a:p>
          <a:p>
            <a:pPr algn="l"/>
            <a:r>
              <a:rPr lang="uk-UA" sz="1800" b="0" i="0" u="none" strike="noStrike" baseline="0" noProof="0" dirty="0">
                <a:latin typeface="TimesNewRomanPSMT"/>
              </a:rPr>
              <a:t>слухання музики;</a:t>
            </a:r>
          </a:p>
          <a:p>
            <a:pPr algn="l"/>
            <a:r>
              <a:rPr lang="uk-UA" sz="1800" b="0" i="0" u="none" strike="noStrike" baseline="0" noProof="0" dirty="0">
                <a:latin typeface="TimesNewRomanPSMT"/>
              </a:rPr>
              <a:t>перегляд телепередач, розважальних фільмів;</a:t>
            </a:r>
          </a:p>
          <a:p>
            <a:pPr algn="l"/>
            <a:r>
              <a:rPr lang="uk-UA" sz="1800" noProof="0" dirty="0">
                <a:latin typeface="TimesNewRomanPSMT"/>
                <a:cs typeface="Times New Roman" panose="02020603050405020304" pitchFamily="18" charset="0"/>
              </a:rPr>
              <a:t>відпочинок на пляжі.</a:t>
            </a:r>
            <a:endParaRPr lang="uk-UA" noProof="0" dirty="0"/>
          </a:p>
          <a:p>
            <a:pPr marL="0" indent="0">
              <a:buNone/>
            </a:pPr>
            <a:r>
              <a:rPr lang="uk-UA" b="1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АКТИВНА</a:t>
            </a:r>
          </a:p>
          <a:p>
            <a:pPr algn="l"/>
            <a:r>
              <a:rPr lang="uk-UA" sz="1800" b="0" i="0" u="none" strike="noStrike" baseline="0" noProof="0" dirty="0">
                <a:latin typeface="TimesNewRomanPSMT"/>
              </a:rPr>
              <a:t>розумово-психічні навантаження та форми, у яких домінують елементи</a:t>
            </a:r>
            <a:r>
              <a:rPr lang="uk-UA" sz="1800" noProof="0" dirty="0">
                <a:latin typeface="TimesNewRomanPSMT"/>
              </a:rPr>
              <a:t> </a:t>
            </a:r>
            <a:r>
              <a:rPr lang="uk-UA" sz="1800" b="0" i="0" u="none" strike="noStrike" baseline="0" noProof="0" dirty="0">
                <a:latin typeface="TimesNewRomanPSMT"/>
              </a:rPr>
              <a:t>фізичного навантаження</a:t>
            </a:r>
          </a:p>
          <a:p>
            <a:pPr marL="0" indent="0" algn="just">
              <a:buNone/>
            </a:pPr>
            <a:r>
              <a:rPr lang="uk-UA" sz="1800" b="0" i="1" u="none" strike="noStrike" baseline="0" noProof="0" dirty="0">
                <a:latin typeface="TimesNewRomanPSMT"/>
              </a:rPr>
              <a:t>Якщо </a:t>
            </a:r>
            <a:r>
              <a:rPr lang="uk-UA" sz="1800" i="1" noProof="0" dirty="0">
                <a:latin typeface="TimesNewRomanPSMT"/>
              </a:rPr>
              <a:t>к</a:t>
            </a:r>
            <a:r>
              <a:rPr lang="uk-UA" sz="1800" b="0" i="1" u="none" strike="noStrike" baseline="0" noProof="0" dirty="0">
                <a:latin typeface="TimesNewRomanPSMT"/>
              </a:rPr>
              <a:t>ритерієм поділу на рекреацію активну та пасивну</a:t>
            </a:r>
            <a:r>
              <a:rPr lang="uk-UA" sz="1800" i="1" noProof="0" dirty="0">
                <a:latin typeface="TimesNewRomanPSMT"/>
              </a:rPr>
              <a:t> </a:t>
            </a:r>
            <a:r>
              <a:rPr lang="uk-UA" sz="1800" b="0" i="1" u="none" strike="noStrike" baseline="0" noProof="0" dirty="0">
                <a:latin typeface="TimesNewRomanPSMT"/>
              </a:rPr>
              <a:t>може бути рівень енергетичного обміну</a:t>
            </a:r>
            <a:r>
              <a:rPr lang="uk-UA" sz="1800" i="1" noProof="0" dirty="0">
                <a:latin typeface="TimesNewRomanPSMT"/>
              </a:rPr>
              <a:t> та я</a:t>
            </a:r>
            <a:r>
              <a:rPr lang="uk-UA" sz="1800" b="0" i="1" u="none" strike="noStrike" baseline="0" noProof="0" dirty="0">
                <a:latin typeface="TimesNewRomanPSMT"/>
              </a:rPr>
              <a:t>кщо цей рівень не перевершує параметрів метаболізму в стані спокою, рекреацію</a:t>
            </a:r>
            <a:r>
              <a:rPr lang="uk-UA" sz="1800" i="1" noProof="0" dirty="0">
                <a:latin typeface="TimesNewRomanPSMT"/>
              </a:rPr>
              <a:t> </a:t>
            </a:r>
            <a:r>
              <a:rPr lang="uk-UA" sz="1800" b="0" i="1" u="none" strike="noStrike" baseline="0" noProof="0" dirty="0">
                <a:latin typeface="TimesNewRomanPSMT"/>
              </a:rPr>
              <a:t>можна назвати пасивною. Коли рівень енергетичного обміну є вищим, тоді рекреаційну</a:t>
            </a:r>
            <a:r>
              <a:rPr lang="uk-UA" sz="1800" i="1" noProof="0" dirty="0">
                <a:latin typeface="TimesNewRomanPSMT"/>
              </a:rPr>
              <a:t> </a:t>
            </a:r>
            <a:r>
              <a:rPr lang="uk-UA" sz="1800" b="0" i="1" u="none" strike="noStrike" baseline="0" noProof="0" dirty="0">
                <a:latin typeface="TimesNewRomanPSMT"/>
              </a:rPr>
              <a:t>активність можна віднести до активних форм рекреації: з домінуванням фізичної чи психічної активності</a:t>
            </a:r>
            <a:r>
              <a:rPr lang="uk-UA" sz="1800" b="0" i="0" u="none" strike="noStrike" baseline="0" noProof="0" dirty="0">
                <a:latin typeface="TimesNewRomanPSMT"/>
              </a:rPr>
              <a:t>.</a:t>
            </a:r>
            <a:endParaRPr lang="uk-UA" b="1" noProof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34621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="" xmlns:a16="http://schemas.microsoft.com/office/drawing/2014/main" id="{E49D7415-2F11-44C2-B6AA-13A25B6814B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954F9CE-1C0D-9481-7F21-872EE3008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914401"/>
            <a:ext cx="10780776" cy="688488"/>
          </a:xfrm>
          <a:solidFill>
            <a:schemeClr val="tx2">
              <a:lumMod val="10000"/>
              <a:lumOff val="90000"/>
            </a:schemeClr>
          </a:solidFill>
        </p:spPr>
        <p:txBody>
          <a:bodyPr>
            <a:normAutofit fontScale="90000"/>
          </a:bodyPr>
          <a:lstStyle/>
          <a:p>
            <a:r>
              <a:rPr lang="uk-UA" noProof="0" dirty="0"/>
              <a:t>Автори сучасних публікацій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="" xmlns:a16="http://schemas.microsoft.com/office/drawing/2014/main" id="{60063A6C-433A-4CA5-D855-DD292F7162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8069" y="1962826"/>
            <a:ext cx="7839738" cy="3775456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uk-UA" sz="1800" b="1" noProof="0" dirty="0">
                <a:latin typeface="TimesNewRomanPSMT"/>
              </a:rPr>
              <a:t>Р</a:t>
            </a:r>
            <a:r>
              <a:rPr lang="uk-UA" sz="1800" b="1" i="0" u="none" strike="noStrike" baseline="0" noProof="0" dirty="0">
                <a:latin typeface="TimesNewRomanPSMT"/>
              </a:rPr>
              <a:t>ухова (фізична) рекреація </a:t>
            </a:r>
            <a:r>
              <a:rPr lang="uk-UA" sz="1800" b="0" i="0" u="none" strike="noStrike" baseline="0" noProof="0" dirty="0">
                <a:latin typeface="TimesNewRomanPSMT"/>
              </a:rPr>
              <a:t>полягає в оптимізації стану фізичного здоров’я людини. Вона об’єднує усі різновиди рекреаційних занять, які проводяться у вільний час та наповнені руховою активністю, що реалізується за допомогою фізичних вправ, а також використання інших засобів.</a:t>
            </a:r>
          </a:p>
          <a:p>
            <a:pPr marL="0" indent="0" algn="just">
              <a:buNone/>
            </a:pPr>
            <a:r>
              <a:rPr lang="ru-RU" sz="1800" b="1" i="0" u="none" strike="noStrike" baseline="0" dirty="0" err="1">
                <a:latin typeface="TimesNewRomanPSMT"/>
              </a:rPr>
              <a:t>Творча</a:t>
            </a:r>
            <a:r>
              <a:rPr lang="ru-RU" sz="1800" b="1" i="0" u="none" strike="noStrike" baseline="0" dirty="0">
                <a:latin typeface="TimesNewRomanPSMT"/>
              </a:rPr>
              <a:t> (креативна) </a:t>
            </a:r>
            <a:r>
              <a:rPr lang="ru-RU" sz="1800" b="1" i="0" u="none" strike="noStrike" baseline="0" dirty="0" err="1">
                <a:latin typeface="TimesNewRomanPSMT"/>
              </a:rPr>
              <a:t>рекреація</a:t>
            </a:r>
            <a:r>
              <a:rPr lang="ru-RU" sz="1800" b="0" i="0" u="none" strike="noStrike" baseline="0" dirty="0">
                <a:latin typeface="TimesNewRomanPSMT"/>
              </a:rPr>
              <a:t> </a:t>
            </a:r>
            <a:r>
              <a:rPr lang="ru-RU" sz="1800" b="0" i="0" u="none" strike="noStrike" baseline="0" dirty="0" err="1">
                <a:latin typeface="TimesNewRomanPSMT"/>
              </a:rPr>
              <a:t>має</a:t>
            </a:r>
            <a:r>
              <a:rPr lang="ru-RU" sz="1800" b="0" i="0" u="none" strike="noStrike" baseline="0" dirty="0">
                <a:latin typeface="TimesNewRomanPSMT"/>
              </a:rPr>
              <a:t> на </a:t>
            </a:r>
            <a:r>
              <a:rPr lang="ru-RU" sz="1800" b="0" i="0" u="none" strike="noStrike" baseline="0" dirty="0" err="1">
                <a:latin typeface="TimesNewRomanPSMT"/>
              </a:rPr>
              <a:t>меті</a:t>
            </a:r>
            <a:r>
              <a:rPr lang="ru-RU" sz="1800" dirty="0">
                <a:latin typeface="TimesNewRomanPSMT"/>
              </a:rPr>
              <a:t> </a:t>
            </a:r>
            <a:r>
              <a:rPr lang="uk-UA" sz="1800" b="0" i="0" u="none" strike="noStrike" baseline="0" dirty="0">
                <a:latin typeface="TimesNewRomanPSMT"/>
              </a:rPr>
              <a:t>вдосконалення особистості через вплив різноманітних форм культури (наприклад, </a:t>
            </a:r>
            <a:r>
              <a:rPr lang="ru-RU" sz="1800" b="0" i="0" u="none" strike="noStrike" baseline="0" dirty="0" err="1">
                <a:latin typeface="TimesNewRomanPSMT"/>
              </a:rPr>
              <a:t>музики</a:t>
            </a:r>
            <a:r>
              <a:rPr lang="ru-RU" sz="1800" b="0" i="0" u="none" strike="noStrike" baseline="0" dirty="0">
                <a:latin typeface="TimesNewRomanPSMT"/>
              </a:rPr>
              <a:t>, театру, </a:t>
            </a:r>
            <a:r>
              <a:rPr lang="ru-RU" sz="1800" b="0" i="0" u="none" strike="noStrike" baseline="0" dirty="0" err="1">
                <a:latin typeface="TimesNewRomanPSMT"/>
              </a:rPr>
              <a:t>фотомистецтва</a:t>
            </a:r>
            <a:r>
              <a:rPr lang="ru-RU" sz="1800" b="0" i="0" u="none" strike="noStrike" baseline="0" dirty="0">
                <a:latin typeface="TimesNewRomanPSMT"/>
              </a:rPr>
              <a:t>, </a:t>
            </a:r>
            <a:r>
              <a:rPr lang="ru-RU" sz="1800" b="0" i="0" u="none" strike="noStrike" baseline="0" dirty="0" err="1">
                <a:latin typeface="TimesNewRomanPSMT"/>
              </a:rPr>
              <a:t>бальних</a:t>
            </a:r>
            <a:r>
              <a:rPr lang="ru-RU" sz="1800" b="0" i="0" u="none" strike="noStrike" baseline="0" dirty="0">
                <a:latin typeface="TimesNewRomanPSMT"/>
              </a:rPr>
              <a:t> </a:t>
            </a:r>
            <a:r>
              <a:rPr lang="ru-RU" sz="1800" b="0" i="0" u="none" strike="noStrike" baseline="0" dirty="0" err="1">
                <a:latin typeface="TimesNewRomanPSMT"/>
              </a:rPr>
              <a:t>тан</a:t>
            </a:r>
            <a:r>
              <a:rPr lang="uk-UA" sz="1800" b="0" i="0" u="none" strike="noStrike" baseline="0" dirty="0" err="1">
                <a:latin typeface="TimesNewRomanPSMT"/>
              </a:rPr>
              <a:t>ців</a:t>
            </a:r>
            <a:r>
              <a:rPr lang="uk-UA" sz="1800" b="0" i="0" u="none" strike="noStrike" baseline="0" dirty="0">
                <a:latin typeface="TimesNewRomanPSMT"/>
              </a:rPr>
              <a:t> тощо).</a:t>
            </a:r>
          </a:p>
          <a:p>
            <a:pPr marL="0" indent="0" algn="just">
              <a:buNone/>
            </a:pPr>
            <a:r>
              <a:rPr lang="uk-UA" sz="1800" b="1" i="0" u="none" strike="noStrike" baseline="0" dirty="0">
                <a:latin typeface="TimesNewRomanPSMT"/>
              </a:rPr>
              <a:t>Культурно-розважальна рекреація </a:t>
            </a:r>
            <a:r>
              <a:rPr lang="uk-UA" sz="1800" b="0" i="0" u="none" strike="noStrike" baseline="0" dirty="0">
                <a:latin typeface="TimesNewRomanPSMT"/>
              </a:rPr>
              <a:t>має за мету інтелектуальне вдосконалення </a:t>
            </a:r>
            <a:r>
              <a:rPr lang="uk-UA" sz="1800" b="0" i="0" u="none" strike="noStrike" baseline="0" dirty="0" err="1">
                <a:latin typeface="TimesNewRomanPSMT"/>
              </a:rPr>
              <a:t>особис</a:t>
            </a:r>
            <a:r>
              <a:rPr lang="ru-RU" sz="1800" b="0" i="0" u="none" strike="noStrike" baseline="0" dirty="0" err="1">
                <a:latin typeface="TimesNewRomanPSMT"/>
              </a:rPr>
              <a:t>тості</a:t>
            </a:r>
            <a:r>
              <a:rPr lang="ru-RU" sz="1800" b="0" i="0" u="none" strike="noStrike" baseline="0" dirty="0">
                <a:latin typeface="TimesNewRomanPSMT"/>
              </a:rPr>
              <a:t> у </a:t>
            </a:r>
            <a:r>
              <a:rPr lang="ru-RU" sz="1800" b="0" i="0" u="none" strike="noStrike" baseline="0" dirty="0" err="1">
                <a:latin typeface="TimesNewRomanPSMT"/>
              </a:rPr>
              <a:t>процесі</a:t>
            </a:r>
            <a:r>
              <a:rPr lang="ru-RU" sz="1800" b="0" i="0" u="none" strike="noStrike" baseline="0" dirty="0">
                <a:latin typeface="TimesNewRomanPSMT"/>
              </a:rPr>
              <a:t>, </a:t>
            </a:r>
            <a:r>
              <a:rPr lang="ru-RU" sz="1800" b="0" i="0" u="none" strike="noStrike" baseline="0" dirty="0" err="1">
                <a:latin typeface="TimesNewRomanPSMT"/>
              </a:rPr>
              <a:t>наприклад</a:t>
            </a:r>
            <a:r>
              <a:rPr lang="ru-RU" sz="1800" b="0" i="0" u="none" strike="noStrike" baseline="0" dirty="0">
                <a:latin typeface="TimesNewRomanPSMT"/>
              </a:rPr>
              <a:t>, </a:t>
            </a:r>
            <a:r>
              <a:rPr lang="ru-RU" sz="1800" b="0" i="0" u="none" strike="noStrike" baseline="0" dirty="0" err="1">
                <a:latin typeface="TimesNewRomanPSMT"/>
              </a:rPr>
              <a:t>читання</a:t>
            </a:r>
            <a:r>
              <a:rPr lang="ru-RU" sz="1800" b="0" i="0" u="none" strike="noStrike" baseline="0" dirty="0">
                <a:latin typeface="TimesNewRomanPSMT"/>
              </a:rPr>
              <a:t> </a:t>
            </a:r>
            <a:r>
              <a:rPr lang="ru-RU" sz="1800" b="0" i="0" u="none" strike="noStrike" baseline="0" dirty="0" err="1">
                <a:latin typeface="TimesNewRomanPSMT"/>
              </a:rPr>
              <a:t>художньої</a:t>
            </a:r>
            <a:r>
              <a:rPr lang="ru-RU" sz="1800" b="0" i="0" u="none" strike="noStrike" baseline="0" dirty="0">
                <a:latin typeface="TimesNewRomanPSMT"/>
              </a:rPr>
              <a:t> </a:t>
            </a:r>
            <a:r>
              <a:rPr lang="ru-RU" sz="1800" b="0" i="0" u="none" strike="noStrike" baseline="0" dirty="0" err="1">
                <a:latin typeface="TimesNewRomanPSMT"/>
              </a:rPr>
              <a:t>літератури</a:t>
            </a:r>
            <a:r>
              <a:rPr lang="ru-RU" sz="1800" b="0" i="0" u="none" strike="noStrike" baseline="0" dirty="0">
                <a:latin typeface="TimesNewRomanPSMT"/>
              </a:rPr>
              <a:t>, </a:t>
            </a:r>
            <a:r>
              <a:rPr lang="ru-RU" sz="1800" b="0" i="0" u="none" strike="noStrike" baseline="0" dirty="0" err="1">
                <a:latin typeface="TimesNewRomanPSMT"/>
              </a:rPr>
              <a:t>інтелектуальних</a:t>
            </a:r>
            <a:r>
              <a:rPr lang="ru-RU" sz="1800" b="0" i="0" u="none" strike="noStrike" baseline="0" dirty="0">
                <a:latin typeface="TimesNewRomanPSMT"/>
              </a:rPr>
              <a:t> </a:t>
            </a:r>
            <a:r>
              <a:rPr lang="ru-RU" sz="1800" b="0" i="0" u="none" strike="noStrike" baseline="0" dirty="0" err="1">
                <a:latin typeface="TimesNewRomanPSMT"/>
              </a:rPr>
              <a:t>розваг</a:t>
            </a:r>
            <a:r>
              <a:rPr lang="ru-RU" sz="1800" b="0" i="0" u="none" strike="noStrike" baseline="0" dirty="0">
                <a:latin typeface="TimesNewRomanPSMT"/>
              </a:rPr>
              <a:t>, </a:t>
            </a:r>
            <a:r>
              <a:rPr lang="ru-RU" sz="1800" b="0" i="0" u="none" strike="noStrike" baseline="0" dirty="0" err="1">
                <a:latin typeface="TimesNewRomanPSMT"/>
              </a:rPr>
              <a:t>інтелектуальних</a:t>
            </a:r>
            <a:r>
              <a:rPr lang="ru-RU" sz="1800" b="0" i="0" u="none" strike="noStrike" baseline="0" dirty="0">
                <a:latin typeface="TimesNewRomanPSMT"/>
              </a:rPr>
              <a:t> </a:t>
            </a:r>
            <a:r>
              <a:rPr lang="ru-RU" sz="1800" b="0" i="0" u="none" strike="noStrike" baseline="0" dirty="0" err="1">
                <a:latin typeface="TimesNewRomanPSMT"/>
              </a:rPr>
              <a:t>ігор</a:t>
            </a:r>
            <a:r>
              <a:rPr lang="ru-RU" sz="1800" b="0" i="0" u="none" strike="noStrike" baseline="0" dirty="0">
                <a:latin typeface="TimesNewRomanPSMT"/>
              </a:rPr>
              <a:t>, </a:t>
            </a:r>
            <a:r>
              <a:rPr lang="ru-RU" sz="1800" b="0" i="0" u="none" strike="noStrike" baseline="0" dirty="0" err="1">
                <a:latin typeface="TimesNewRomanPSMT"/>
              </a:rPr>
              <a:t>колекціонування</a:t>
            </a:r>
            <a:r>
              <a:rPr lang="ru-RU" sz="1800" b="0" i="0" u="none" strike="noStrike" baseline="0" dirty="0">
                <a:latin typeface="TimesNewRomanPSMT"/>
              </a:rPr>
              <a:t> </a:t>
            </a:r>
            <a:r>
              <a:rPr lang="ru-RU" sz="1800" b="0" i="0" u="none" strike="noStrike" baseline="0" dirty="0" err="1">
                <a:latin typeface="TimesNewRomanPSMT"/>
              </a:rPr>
              <a:t>тощо</a:t>
            </a:r>
            <a:r>
              <a:rPr lang="ru-RU" sz="1800" b="0" i="0" u="none" strike="noStrike" baseline="0" dirty="0">
                <a:latin typeface="TimesNewRomanPSMT"/>
              </a:rPr>
              <a:t>.</a:t>
            </a:r>
          </a:p>
          <a:p>
            <a:pPr marL="0" indent="0" algn="just">
              <a:buNone/>
            </a:pPr>
            <a:r>
              <a:rPr lang="uk-UA" sz="1800" b="1" dirty="0">
                <a:latin typeface="TimesNewRomanPSMT"/>
              </a:rPr>
              <a:t>С</a:t>
            </a:r>
            <a:r>
              <a:rPr lang="uk-UA" sz="1800" b="1" i="0" u="none" strike="noStrike" baseline="0" dirty="0">
                <a:latin typeface="TimesNewRomanPSMT"/>
              </a:rPr>
              <a:t>успільно-громадська рекреація </a:t>
            </a:r>
            <a:r>
              <a:rPr lang="uk-UA" sz="1800" b="0" i="0" u="none" strike="noStrike" baseline="0" dirty="0">
                <a:latin typeface="TimesNewRomanPSMT"/>
              </a:rPr>
              <a:t>– </a:t>
            </a:r>
            <a:r>
              <a:rPr lang="ru-RU" sz="1800" b="0" i="0" u="none" strike="noStrike" baseline="0" dirty="0" err="1">
                <a:latin typeface="TimesNewRomanPSMT"/>
              </a:rPr>
              <a:t>це</a:t>
            </a:r>
            <a:r>
              <a:rPr lang="ru-RU" sz="1800" b="0" i="0" u="none" strike="noStrike" baseline="0" dirty="0">
                <a:latin typeface="TimesNewRomanPSMT"/>
              </a:rPr>
              <a:t> </a:t>
            </a:r>
            <a:r>
              <a:rPr lang="ru-RU" sz="1800" b="0" i="0" u="none" strike="noStrike" baseline="0" dirty="0" err="1">
                <a:latin typeface="TimesNewRomanPSMT"/>
              </a:rPr>
              <a:t>допомога</a:t>
            </a:r>
            <a:r>
              <a:rPr lang="ru-RU" sz="1800" b="0" i="0" u="none" strike="noStrike" baseline="0" dirty="0">
                <a:latin typeface="TimesNewRomanPSMT"/>
              </a:rPr>
              <a:t> </a:t>
            </a:r>
            <a:r>
              <a:rPr lang="ru-RU" sz="1800" b="0" i="0" u="none" strike="noStrike" baseline="0" dirty="0" err="1">
                <a:latin typeface="TimesNewRomanPSMT"/>
              </a:rPr>
              <a:t>іншим</a:t>
            </a:r>
            <a:r>
              <a:rPr lang="ru-RU" sz="1800" b="0" i="0" u="none" strike="noStrike" baseline="0" dirty="0">
                <a:latin typeface="TimesNewRomanPSMT"/>
              </a:rPr>
              <a:t> людям, </a:t>
            </a:r>
            <a:r>
              <a:rPr lang="ru-RU" sz="1800" b="0" i="0" u="none" strike="noStrike" baseline="0" dirty="0" err="1">
                <a:latin typeface="TimesNewRomanPSMT"/>
              </a:rPr>
              <a:t>що</a:t>
            </a:r>
            <a:r>
              <a:rPr lang="ru-RU" sz="1800" b="0" i="0" u="none" strike="noStrike" baseline="0" dirty="0">
                <a:latin typeface="TimesNewRomanPSMT"/>
              </a:rPr>
              <a:t> здійснюється у вільний </a:t>
            </a:r>
            <a:r>
              <a:rPr lang="ru-RU" sz="1800" b="0" i="0" u="none" strike="noStrike" baseline="0" dirty="0" err="1">
                <a:latin typeface="TimesNewRomanPSMT"/>
              </a:rPr>
              <a:t>від</a:t>
            </a:r>
            <a:r>
              <a:rPr lang="ru-RU" sz="1800" b="0" i="0" u="none" strike="noStrike" baseline="0" dirty="0">
                <a:latin typeface="TimesNewRomanPSMT"/>
              </a:rPr>
              <a:t> </a:t>
            </a:r>
            <a:r>
              <a:rPr lang="ru-RU" sz="1800" b="0" i="0" u="none" strike="noStrike" baseline="0" dirty="0" err="1">
                <a:latin typeface="TimesNewRomanPSMT"/>
              </a:rPr>
              <a:t>основних</a:t>
            </a:r>
            <a:r>
              <a:rPr lang="ru-RU" sz="1800" b="0" i="0" u="none" strike="noStrike" baseline="0" dirty="0">
                <a:latin typeface="TimesNewRomanPSMT"/>
              </a:rPr>
              <a:t> </a:t>
            </a:r>
            <a:r>
              <a:rPr lang="ru-RU" sz="1800" b="0" i="0" u="none" strike="noStrike" baseline="0" dirty="0" err="1">
                <a:latin typeface="TimesNewRomanPSMT"/>
              </a:rPr>
              <a:t>обов’язків</a:t>
            </a:r>
            <a:r>
              <a:rPr lang="ru-RU" sz="1800" b="0" i="0" u="none" strike="noStrike" baseline="0" dirty="0">
                <a:latin typeface="TimesNewRomanPSMT"/>
              </a:rPr>
              <a:t> час (участь </a:t>
            </a:r>
            <a:r>
              <a:rPr lang="uk-UA" sz="1800" b="0" i="0" u="none" strike="noStrike" baseline="0" dirty="0">
                <a:latin typeface="TimesNewRomanPSMT"/>
              </a:rPr>
              <a:t>у різноманітних благодійних, волонтерських організаціях тощо)</a:t>
            </a:r>
          </a:p>
          <a:p>
            <a:pPr marL="0" indent="0" algn="just">
              <a:buNone/>
            </a:pPr>
            <a:endParaRPr lang="uk-UA" noProof="0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4E495065-8864-87FB-2BCC-254769963EA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804672" y="722376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Місце для вмісту 4">
            <a:extLst>
              <a:ext uri="{FF2B5EF4-FFF2-40B4-BE49-F238E27FC236}">
                <a16:creationId xmlns="" xmlns:a16="http://schemas.microsoft.com/office/drawing/2014/main" id="{E7BCD348-0BE6-9AD7-E471-68560708A0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617" y="1888600"/>
            <a:ext cx="3935452" cy="3876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969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9">
            <a:extLst>
              <a:ext uri="{FF2B5EF4-FFF2-40B4-BE49-F238E27FC236}">
                <a16:creationId xmlns="" xmlns:a16="http://schemas.microsoft.com/office/drawing/2014/main" id="{E49D7415-2F11-44C2-B6AA-13A25B6814B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D8E3380-F5A2-3CF9-72E8-6503438F8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914399"/>
            <a:ext cx="5239272" cy="1621147"/>
          </a:xfrm>
        </p:spPr>
        <p:txBody>
          <a:bodyPr>
            <a:normAutofit/>
          </a:bodyPr>
          <a:lstStyle/>
          <a:p>
            <a:r>
              <a:rPr lang="uk-UA" dirty="0"/>
              <a:t>Рекреація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="" xmlns:a16="http://schemas.microsoft.com/office/drawing/2014/main" id="{79617299-40BE-9335-5180-A73D683091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46176" y="914399"/>
            <a:ext cx="5138688" cy="5248657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dirty="0" err="1">
                <a:latin typeface="TimesNewRomanPSMT"/>
              </a:rPr>
              <a:t>В</a:t>
            </a:r>
            <a:r>
              <a:rPr lang="ru-RU" b="0" i="0" u="none" strike="noStrike" baseline="0" dirty="0" err="1">
                <a:latin typeface="TimesNewRomanPSMT"/>
              </a:rPr>
              <a:t>сі</a:t>
            </a:r>
            <a:r>
              <a:rPr lang="ru-RU" b="0" i="0" u="none" strike="noStrike" baseline="0" dirty="0">
                <a:latin typeface="TimesNewRomanPSMT"/>
              </a:rPr>
              <a:t> </a:t>
            </a:r>
            <a:r>
              <a:rPr lang="ru-RU" b="0" i="0" u="none" strike="noStrike" baseline="0" dirty="0" err="1">
                <a:latin typeface="TimesNewRomanPSMT"/>
              </a:rPr>
              <a:t>зазначені</a:t>
            </a:r>
            <a:r>
              <a:rPr lang="ru-RU" b="0" i="0" u="none" strike="noStrike" baseline="0" dirty="0">
                <a:latin typeface="TimesNewRomanPSMT"/>
              </a:rPr>
              <a:t> </a:t>
            </a:r>
            <a:r>
              <a:rPr lang="ru-RU" b="0" i="0" u="none" strike="noStrike" baseline="0" dirty="0" err="1">
                <a:latin typeface="TimesNewRomanPSMT"/>
              </a:rPr>
              <a:t>різновиди</a:t>
            </a:r>
            <a:r>
              <a:rPr lang="ru-RU" dirty="0">
                <a:latin typeface="TimesNewRomanPSMT"/>
              </a:rPr>
              <a:t> </a:t>
            </a:r>
            <a:r>
              <a:rPr lang="ru-RU" b="0" i="0" u="none" strike="noStrike" baseline="0" dirty="0" err="1">
                <a:latin typeface="TimesNewRomanPSMT"/>
              </a:rPr>
              <a:t>рекреації</a:t>
            </a:r>
            <a:r>
              <a:rPr lang="ru-RU" b="0" i="0" u="none" strike="noStrike" baseline="0" dirty="0">
                <a:latin typeface="TimesNewRomanPSMT"/>
              </a:rPr>
              <a:t> </a:t>
            </a:r>
            <a:r>
              <a:rPr lang="ru-RU" b="0" i="0" u="none" strike="noStrike" baseline="0" dirty="0" err="1">
                <a:latin typeface="TimesNewRomanPSMT"/>
              </a:rPr>
              <a:t>мають</a:t>
            </a:r>
            <a:r>
              <a:rPr lang="ru-RU" b="0" i="0" u="none" strike="noStrike" baseline="0" dirty="0">
                <a:latin typeface="TimesNewRomanPSMT"/>
              </a:rPr>
              <a:t> </a:t>
            </a:r>
            <a:r>
              <a:rPr lang="ru-RU" b="0" i="0" u="none" strike="noStrike" baseline="0" dirty="0" err="1">
                <a:latin typeface="TimesNewRomanPSMT"/>
              </a:rPr>
              <a:t>відмінність</a:t>
            </a:r>
            <a:r>
              <a:rPr lang="ru-RU" b="0" i="0" u="none" strike="noStrike" baseline="0" dirty="0">
                <a:latin typeface="TimesNewRomanPSMT"/>
              </a:rPr>
              <a:t> </a:t>
            </a:r>
            <a:r>
              <a:rPr lang="ru-RU" b="0" i="0" u="none" strike="noStrike" baseline="0" dirty="0" err="1">
                <a:latin typeface="TimesNewRomanPSMT"/>
              </a:rPr>
              <a:t>структурних</a:t>
            </a:r>
            <a:r>
              <a:rPr lang="ru-RU" b="0" i="0" u="none" strike="noStrike" baseline="0" dirty="0">
                <a:latin typeface="TimesNewRomanPSMT"/>
              </a:rPr>
              <a:t> та </a:t>
            </a:r>
            <a:r>
              <a:rPr lang="uk-UA" b="0" i="0" u="none" strike="noStrike" baseline="0" dirty="0">
                <a:latin typeface="TimesNewRomanPSMT"/>
              </a:rPr>
              <a:t>змістовних елементів активності людини, </a:t>
            </a:r>
            <a:r>
              <a:rPr lang="ru-RU" b="0" i="0" u="none" strike="noStrike" baseline="0" dirty="0" err="1">
                <a:latin typeface="TimesNewRomanPSMT"/>
              </a:rPr>
              <a:t>проте</a:t>
            </a:r>
            <a:r>
              <a:rPr lang="ru-RU" b="0" i="0" u="none" strike="noStrike" baseline="0" dirty="0">
                <a:latin typeface="TimesNewRomanPSMT"/>
              </a:rPr>
              <a:t> </a:t>
            </a:r>
            <a:r>
              <a:rPr lang="ru-RU" b="0" i="0" u="none" strike="noStrike" baseline="0" dirty="0" err="1">
                <a:latin typeface="TimesNewRomanPSMT"/>
              </a:rPr>
              <a:t>їх</a:t>
            </a:r>
            <a:r>
              <a:rPr lang="ru-RU" b="0" i="0" u="none" strike="noStrike" baseline="0" dirty="0">
                <a:latin typeface="TimesNewRomanPSMT"/>
              </a:rPr>
              <a:t> </a:t>
            </a:r>
            <a:r>
              <a:rPr lang="ru-RU" b="0" i="0" u="none" strike="noStrike" baseline="0" dirty="0" err="1">
                <a:latin typeface="TimesNewRomanPSMT"/>
              </a:rPr>
              <a:t>спільна</a:t>
            </a:r>
            <a:r>
              <a:rPr lang="ru-RU" b="0" i="0" u="none" strike="noStrike" baseline="0" dirty="0">
                <a:latin typeface="TimesNewRomanPSMT"/>
              </a:rPr>
              <a:t> характеристика у тому, </a:t>
            </a:r>
            <a:r>
              <a:rPr lang="ru-RU" b="0" i="0" u="none" strike="noStrike" baseline="0" dirty="0" err="1">
                <a:latin typeface="TimesNewRomanPSMT"/>
              </a:rPr>
              <a:t>що</a:t>
            </a:r>
            <a:r>
              <a:rPr lang="ru-RU" dirty="0">
                <a:latin typeface="TimesNewRomanPSMT"/>
              </a:rPr>
              <a:t> </a:t>
            </a:r>
            <a:r>
              <a:rPr lang="ru-RU" b="0" i="0" u="none" strike="noStrike" baseline="0" dirty="0">
                <a:latin typeface="TimesNewRomanPSMT"/>
              </a:rPr>
              <a:t>вони </a:t>
            </a:r>
            <a:r>
              <a:rPr lang="ru-RU" b="0" i="0" u="none" strike="noStrike" baseline="0" dirty="0" err="1">
                <a:latin typeface="TimesNewRomanPSMT"/>
              </a:rPr>
              <a:t>можуть</a:t>
            </a:r>
            <a:r>
              <a:rPr lang="ru-RU" b="0" i="0" u="none" strike="noStrike" baseline="0" dirty="0">
                <a:latin typeface="TimesNewRomanPSMT"/>
              </a:rPr>
              <a:t> </a:t>
            </a:r>
            <a:r>
              <a:rPr lang="ru-RU" b="0" i="0" u="none" strike="noStrike" baseline="0" dirty="0" err="1">
                <a:latin typeface="TimesNewRomanPSMT"/>
              </a:rPr>
              <a:t>розглядатися</a:t>
            </a:r>
            <a:r>
              <a:rPr lang="ru-RU" b="0" i="0" u="none" strike="noStrike" baseline="0" dirty="0">
                <a:latin typeface="TimesNewRomanPSMT"/>
              </a:rPr>
              <a:t> як </a:t>
            </a:r>
            <a:r>
              <a:rPr lang="ru-RU" b="0" i="0" u="none" strike="noStrike" baseline="0" dirty="0" err="1">
                <a:latin typeface="TimesNewRomanPSMT"/>
              </a:rPr>
              <a:t>активний</a:t>
            </a:r>
            <a:r>
              <a:rPr lang="ru-RU" b="0" i="0" u="none" strike="noStrike" baseline="0" dirty="0">
                <a:latin typeface="TimesNewRomanPSMT"/>
              </a:rPr>
              <a:t>, </a:t>
            </a:r>
            <a:r>
              <a:rPr lang="ru-RU" b="0" i="0" u="none" strike="noStrike" baseline="0" dirty="0" err="1">
                <a:latin typeface="TimesNewRomanPSMT"/>
              </a:rPr>
              <a:t>ціле</a:t>
            </a:r>
            <a:r>
              <a:rPr lang="uk-UA" b="0" i="0" u="none" strike="noStrike" baseline="0" dirty="0">
                <a:latin typeface="TimesNewRomanPSMT"/>
              </a:rPr>
              <a:t>спрямований спосіб проведення дозвілля людини.</a:t>
            </a:r>
            <a:endParaRPr lang="uk-UA" dirty="0">
              <a:latin typeface="TimesNewRomanPSMT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uk-UA" b="0" i="0" u="none" strike="noStrike" baseline="0" dirty="0">
                <a:latin typeface="TimesNewRomanPSMT"/>
              </a:rPr>
              <a:t>Рекреація є важливою потре</a:t>
            </a:r>
            <a:r>
              <a:rPr lang="ru-RU" b="0" i="0" u="none" strike="noStrike" baseline="0" dirty="0">
                <a:latin typeface="TimesNewRomanPSMT"/>
              </a:rPr>
              <a:t>бою </a:t>
            </a:r>
            <a:r>
              <a:rPr lang="ru-RU" b="0" i="0" u="none" strike="noStrike" baseline="0" dirty="0" err="1">
                <a:latin typeface="TimesNewRomanPSMT"/>
              </a:rPr>
              <a:t>сучасної</a:t>
            </a:r>
            <a:r>
              <a:rPr lang="ru-RU" b="0" i="0" u="none" strike="noStrike" baseline="0" dirty="0">
                <a:latin typeface="TimesNewRomanPSMT"/>
              </a:rPr>
              <a:t> </a:t>
            </a:r>
            <a:r>
              <a:rPr lang="ru-RU" b="0" i="0" u="none" strike="noStrike" baseline="0" dirty="0" err="1">
                <a:latin typeface="TimesNewRomanPSMT"/>
              </a:rPr>
              <a:t>людини</a:t>
            </a:r>
            <a:r>
              <a:rPr lang="ru-RU" b="0" i="0" u="none" strike="noStrike" baseline="0" dirty="0">
                <a:latin typeface="TimesNewRomanPSMT"/>
              </a:rPr>
              <a:t> та </a:t>
            </a:r>
            <a:r>
              <a:rPr lang="ru-RU" b="0" i="0" u="none" strike="noStrike" baseline="0" dirty="0" err="1">
                <a:latin typeface="TimesNewRomanPSMT"/>
              </a:rPr>
              <a:t>має</a:t>
            </a:r>
            <a:r>
              <a:rPr lang="ru-RU" b="0" i="0" u="none" strike="noStrike" baseline="0" dirty="0">
                <a:latin typeface="TimesNewRomanPSMT"/>
              </a:rPr>
              <a:t> бути </a:t>
            </a:r>
            <a:r>
              <a:rPr lang="ru-RU" b="0" i="0" u="none" strike="noStrike" baseline="0" dirty="0" err="1">
                <a:latin typeface="TimesNewRomanPSMT"/>
              </a:rPr>
              <a:t>органічною</a:t>
            </a:r>
            <a:r>
              <a:rPr lang="ru-RU" dirty="0">
                <a:latin typeface="TimesNewRomanPSMT"/>
              </a:rPr>
              <a:t> </a:t>
            </a:r>
            <a:r>
              <a:rPr lang="uk-UA" b="0" i="0" u="none" strike="noStrike" baseline="0" dirty="0">
                <a:latin typeface="TimesNewRomanPSMT"/>
              </a:rPr>
              <a:t>складовою ціннісних аспектів її </a:t>
            </a:r>
            <a:r>
              <a:rPr lang="uk-UA" b="0" i="0" u="none" strike="noStrike" baseline="0" dirty="0" err="1">
                <a:latin typeface="TimesNewRomanPSMT"/>
              </a:rPr>
              <a:t>життєдіяль</a:t>
            </a:r>
            <a:r>
              <a:rPr lang="ru-RU" b="0" i="0" u="none" strike="noStrike" baseline="0" dirty="0" err="1">
                <a:latin typeface="TimesNewRomanPSMT"/>
              </a:rPr>
              <a:t>ності</a:t>
            </a:r>
            <a:r>
              <a:rPr lang="ru-RU" b="0" i="0" u="none" strike="noStrike" baseline="0" dirty="0">
                <a:latin typeface="TimesNewRomanPSMT"/>
              </a:rPr>
              <a:t>. Одним </a:t>
            </a:r>
            <a:r>
              <a:rPr lang="ru-RU" b="0" i="0" u="none" strike="noStrike" baseline="0" dirty="0" err="1">
                <a:latin typeface="TimesNewRomanPSMT"/>
              </a:rPr>
              <a:t>із</a:t>
            </a:r>
            <a:r>
              <a:rPr lang="ru-RU" b="0" i="0" u="none" strike="noStrike" baseline="0" dirty="0">
                <a:latin typeface="TimesNewRomanPSMT"/>
              </a:rPr>
              <a:t> </a:t>
            </a:r>
            <a:r>
              <a:rPr lang="ru-RU" b="0" i="0" u="none" strike="noStrike" baseline="0" dirty="0" err="1">
                <a:latin typeface="TimesNewRomanPSMT"/>
              </a:rPr>
              <a:t>найважливіших</a:t>
            </a:r>
            <a:r>
              <a:rPr lang="ru-RU" b="0" i="0" u="none" strike="noStrike" baseline="0" dirty="0">
                <a:latin typeface="TimesNewRomanPSMT"/>
              </a:rPr>
              <a:t> </a:t>
            </a:r>
            <a:r>
              <a:rPr lang="ru-RU" b="0" i="0" u="none" strike="noStrike" baseline="0" dirty="0" err="1">
                <a:latin typeface="TimesNewRomanPSMT"/>
              </a:rPr>
              <a:t>чинників</a:t>
            </a:r>
            <a:r>
              <a:rPr lang="ru-RU" b="0" i="0" u="none" strike="noStrike" baseline="0" dirty="0">
                <a:latin typeface="TimesNewRomanPSMT"/>
              </a:rPr>
              <a:t> </a:t>
            </a:r>
            <a:r>
              <a:rPr lang="uk-UA" b="0" i="0" u="none" strike="noStrike" baseline="0" dirty="0">
                <a:latin typeface="TimesNewRomanPSMT"/>
              </a:rPr>
              <a:t>рекреації виступає психофізична активність </a:t>
            </a:r>
            <a:r>
              <a:rPr lang="ru-RU" b="0" i="0" u="none" strike="noStrike" baseline="0" dirty="0" err="1">
                <a:latin typeface="TimesNewRomanPSMT"/>
              </a:rPr>
              <a:t>людини</a:t>
            </a:r>
            <a:r>
              <a:rPr lang="ru-RU" b="0" i="0" u="none" strike="noStrike" baseline="0" dirty="0">
                <a:latin typeface="TimesNewRomanPSMT"/>
              </a:rPr>
              <a:t>, яка </a:t>
            </a:r>
            <a:r>
              <a:rPr lang="ru-RU" b="0" i="0" u="none" strike="noStrike" baseline="0" dirty="0" err="1">
                <a:latin typeface="TimesNewRomanPSMT"/>
              </a:rPr>
              <a:t>їй</a:t>
            </a:r>
            <a:r>
              <a:rPr lang="ru-RU" b="0" i="0" u="none" strike="noStrike" baseline="0" dirty="0">
                <a:latin typeface="TimesNewRomanPSMT"/>
              </a:rPr>
              <a:t> приносить </a:t>
            </a:r>
            <a:r>
              <a:rPr lang="ru-RU" b="0" i="0" u="none" strike="noStrike" baseline="0" dirty="0" err="1">
                <a:latin typeface="TimesNewRomanPSMT"/>
              </a:rPr>
              <a:t>задоволення</a:t>
            </a:r>
            <a:r>
              <a:rPr lang="ru-RU" b="0" i="0" u="none" strike="noStrike" baseline="0" dirty="0">
                <a:latin typeface="TimesNewRomanPSMT"/>
              </a:rPr>
              <a:t>, </a:t>
            </a:r>
            <a:r>
              <a:rPr lang="ru-RU" b="0" i="0" u="none" strike="noStrike" baseline="0" dirty="0" err="1">
                <a:latin typeface="TimesNewRomanPSMT"/>
              </a:rPr>
              <a:t>радість</a:t>
            </a:r>
            <a:r>
              <a:rPr lang="ru-RU" b="0" i="0" u="none" strike="noStrike" baseline="0" dirty="0">
                <a:latin typeface="TimesNewRomanPSMT"/>
              </a:rPr>
              <a:t>, </a:t>
            </a:r>
            <a:r>
              <a:rPr lang="ru-RU" b="0" i="0" u="none" strike="noStrike" baseline="0" dirty="0" err="1">
                <a:latin typeface="TimesNewRomanPSMT"/>
              </a:rPr>
              <a:t>приємність</a:t>
            </a:r>
            <a:r>
              <a:rPr lang="ru-RU" b="0" i="0" u="none" strike="noStrike" baseline="0" dirty="0">
                <a:latin typeface="TimesNewRomanPSMT"/>
              </a:rPr>
              <a:t>, </a:t>
            </a:r>
            <a:r>
              <a:rPr lang="ru-RU" b="0" i="0" u="none" strike="noStrike" baseline="0" dirty="0" err="1">
                <a:latin typeface="TimesNewRomanPSMT"/>
              </a:rPr>
              <a:t>дає</a:t>
            </a:r>
            <a:r>
              <a:rPr lang="ru-RU" b="0" i="0" u="none" strike="noStrike" baseline="0" dirty="0">
                <a:latin typeface="TimesNewRomanPSMT"/>
              </a:rPr>
              <a:t> </a:t>
            </a:r>
            <a:r>
              <a:rPr lang="ru-RU" b="0" i="0" u="none" strike="noStrike" baseline="0" dirty="0" err="1">
                <a:latin typeface="TimesNewRomanPSMT"/>
              </a:rPr>
              <a:t>можливість</a:t>
            </a:r>
            <a:r>
              <a:rPr lang="ru-RU" b="0" i="0" u="none" strike="noStrike" baseline="0" dirty="0">
                <a:latin typeface="TimesNewRomanPSMT"/>
              </a:rPr>
              <a:t> до </a:t>
            </a:r>
            <a:r>
              <a:rPr lang="ru-RU" b="0" i="0" u="none" strike="noStrike" baseline="0" dirty="0" err="1">
                <a:latin typeface="TimesNewRomanPSMT"/>
              </a:rPr>
              <a:t>змен</a:t>
            </a:r>
            <a:r>
              <a:rPr lang="uk-UA" b="0" i="0" u="none" strike="noStrike" baseline="0" dirty="0" err="1">
                <a:latin typeface="TimesNewRomanPSMT"/>
              </a:rPr>
              <a:t>шення</a:t>
            </a:r>
            <a:r>
              <a:rPr lang="uk-UA" b="0" i="0" u="none" strike="noStrike" baseline="0" dirty="0">
                <a:latin typeface="TimesNewRomanPSMT"/>
              </a:rPr>
              <a:t> стресу.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uk-UA" b="1" dirty="0">
                <a:solidFill>
                  <a:srgbClr val="C00000"/>
                </a:solidFill>
                <a:latin typeface="TimesNewRomanPSMT"/>
              </a:rPr>
              <a:t>Задоволення потреб у відпочинку залежить від наявності часу на дозвілля. </a:t>
            </a:r>
            <a:endParaRPr lang="uk-UA" b="1" dirty="0">
              <a:solidFill>
                <a:srgbClr val="C00000"/>
              </a:solidFill>
            </a:endParaRPr>
          </a:p>
        </p:txBody>
      </p:sp>
      <p:cxnSp>
        <p:nvCxnSpPr>
          <p:cNvPr id="17" name="Straight Connector 1">
            <a:extLst>
              <a:ext uri="{FF2B5EF4-FFF2-40B4-BE49-F238E27FC236}">
                <a16:creationId xmlns="" xmlns:a16="http://schemas.microsoft.com/office/drawing/2014/main" id="{7D3DF08D-8EDA-0FB3-59D9-B692F2ADD1E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804672" y="722376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17DC93C-1625-7B0C-1C75-06222F61A5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088" y="3039565"/>
            <a:ext cx="5138688" cy="3096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9645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="" xmlns:a16="http://schemas.microsoft.com/office/drawing/2014/main" id="{E49D7415-2F11-44C2-B6AA-13A25B6814B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5A1ABE0-FE20-C1A6-CBB7-89D2E9308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914400"/>
            <a:ext cx="10780776" cy="1180210"/>
          </a:xfrm>
        </p:spPr>
        <p:txBody>
          <a:bodyPr>
            <a:normAutofit fontScale="90000"/>
          </a:bodyPr>
          <a:lstStyle/>
          <a:p>
            <a:r>
              <a:rPr lang="uk-UA" dirty="0"/>
              <a:t>Історичні передумови. Первісний час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="" xmlns:a16="http://schemas.microsoft.com/office/drawing/2014/main" id="{5AC3AF91-F7A2-9CA1-D716-01B6104E28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4960" y="1785769"/>
            <a:ext cx="4819903" cy="4336647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uk-UA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Історія рекреації сягає в той період, коли вся без винятку фізична і розумова діяльність людини обмежувалася безпосереднім забезпеченням умов її існування. </a:t>
            </a:r>
          </a:p>
          <a:p>
            <a:pPr marL="0" indent="0" algn="just">
              <a:buNone/>
            </a:pPr>
            <a:r>
              <a:rPr lang="uk-UA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Основні засоби для існування первісній людині давали полювання, збирання, а також рибальство. </a:t>
            </a:r>
          </a:p>
          <a:p>
            <a:pPr marL="0" indent="0" algn="just">
              <a:buNone/>
            </a:pPr>
            <a:r>
              <a:rPr lang="uk-UA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Функції у первісний час:</a:t>
            </a:r>
          </a:p>
          <a:p>
            <a:r>
              <a:rPr lang="uk-UA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- рекреаційно-забавна гра; </a:t>
            </a:r>
          </a:p>
          <a:p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утилітарна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(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приворожування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врожаю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, погоди, доброго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полювання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); </a:t>
            </a:r>
          </a:p>
          <a:p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- культово-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релігійна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чи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магічна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(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вплив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на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невідомі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потойбічні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сили); </a:t>
            </a:r>
          </a:p>
          <a:p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виховна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(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вдосконалення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необхідних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моральних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фізичних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якостей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людини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). </a:t>
            </a:r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4E495065-8864-87FB-2BCC-254769963EA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804672" y="722376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Місце для вмісту 4">
            <a:extLst>
              <a:ext uri="{FF2B5EF4-FFF2-40B4-BE49-F238E27FC236}">
                <a16:creationId xmlns="" xmlns:a16="http://schemas.microsoft.com/office/drawing/2014/main" id="{8732272C-3F6B-B0A6-8995-EA8468FF54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088" y="2275247"/>
            <a:ext cx="5549902" cy="3357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7637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="" xmlns:a16="http://schemas.microsoft.com/office/drawing/2014/main" id="{E49D7415-2F11-44C2-B6AA-13A25B6814B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B737348-F6DE-50FE-47E3-DF2066294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914400"/>
            <a:ext cx="10780776" cy="1180210"/>
          </a:xfrm>
        </p:spPr>
        <p:txBody>
          <a:bodyPr>
            <a:normAutofit/>
          </a:bodyPr>
          <a:lstStyle/>
          <a:p>
            <a:r>
              <a:rPr lang="uk-UA" dirty="0"/>
              <a:t>Стародавній світ 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="" xmlns:a16="http://schemas.microsoft.com/office/drawing/2014/main" id="{D950AF2B-A203-D89C-B3EE-E3BA18B30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4960" y="2346960"/>
            <a:ext cx="4819903" cy="3775456"/>
          </a:xfrm>
        </p:spPr>
        <p:txBody>
          <a:bodyPr>
            <a:normAutofit fontScale="85000" lnSpcReduction="20000"/>
          </a:bodyPr>
          <a:lstStyle/>
          <a:p>
            <a:r>
              <a:rPr lang="uk-UA" dirty="0"/>
              <a:t>Розвивається приватна власність, що веде до економічного та соціального розшарування. </a:t>
            </a:r>
          </a:p>
          <a:p>
            <a:r>
              <a:rPr lang="uk-UA" dirty="0"/>
              <a:t>Зростають міські поселення. </a:t>
            </a:r>
          </a:p>
          <a:p>
            <a:r>
              <a:rPr lang="uk-UA" dirty="0"/>
              <a:t>Дозвілля поділяється на те яке проходить вдома, та на те яке проходить в громадському місці. </a:t>
            </a:r>
          </a:p>
          <a:p>
            <a:r>
              <a:rPr lang="uk-UA" dirty="0"/>
              <a:t>Виникають настільні ігри. </a:t>
            </a:r>
          </a:p>
          <a:p>
            <a:r>
              <a:rPr lang="uk-UA" dirty="0"/>
              <a:t>Ще до Р. </a:t>
            </a:r>
            <a:r>
              <a:rPr lang="de-DE" dirty="0"/>
              <a:t>X. </a:t>
            </a:r>
            <a:r>
              <a:rPr lang="uk-UA" dirty="0"/>
              <a:t>у Римській імперії серед членів патриціанських родин зародилася мода на поїздки з Риму на відпочинок у сільську місцевість. Масовий інтерес до відпочинку на селі у новітню добу відзначається, починаючи з другої половини </a:t>
            </a:r>
            <a:r>
              <a:rPr lang="de-DE" dirty="0"/>
              <a:t>XIX </a:t>
            </a:r>
            <a:r>
              <a:rPr lang="uk-UA" dirty="0"/>
              <a:t>ст. 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4E495065-8864-87FB-2BCC-254769963EA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804672" y="722376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Місце для вмісту 4">
            <a:extLst>
              <a:ext uri="{FF2B5EF4-FFF2-40B4-BE49-F238E27FC236}">
                <a16:creationId xmlns="" xmlns:a16="http://schemas.microsoft.com/office/drawing/2014/main" id="{2D9C09A1-B1E1-68A7-83F4-4623781155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672" y="2750089"/>
            <a:ext cx="5549902" cy="2969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2235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="" xmlns:a16="http://schemas.microsoft.com/office/drawing/2014/main" id="{E49D7415-2F11-44C2-B6AA-13A25B6814B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="" xmlns:a16="http://schemas.microsoft.com/office/drawing/2014/main" id="{314BE218-14F1-1CB0-80B8-794BB8AF532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229" r="8995" b="1"/>
          <a:stretch/>
        </p:blipFill>
        <p:spPr>
          <a:xfrm>
            <a:off x="800099" y="2249423"/>
            <a:ext cx="4972627" cy="391363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BB18142-5CDF-2D7F-87F3-DFCF6355A2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914400"/>
            <a:ext cx="10780776" cy="1180210"/>
          </a:xfrm>
        </p:spPr>
        <p:txBody>
          <a:bodyPr>
            <a:normAutofit/>
          </a:bodyPr>
          <a:lstStyle/>
          <a:p>
            <a:r>
              <a:rPr lang="uk-UA" dirty="0"/>
              <a:t>Новий час 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="" xmlns:a16="http://schemas.microsoft.com/office/drawing/2014/main" id="{B0ABDE87-A024-B587-7E94-39DF34AB6B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2249424"/>
            <a:ext cx="5394960" cy="3913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/>
              <a:t>З'являються загальнодоступні театри, галереї, парки. </a:t>
            </a:r>
          </a:p>
          <a:p>
            <a:pPr marL="0" indent="0">
              <a:buNone/>
            </a:pPr>
            <a:r>
              <a:rPr lang="uk-UA" dirty="0"/>
              <a:t>Робітники проводять вільний час  у питних закладах – кафе, тавернах, пивних.</a:t>
            </a:r>
          </a:p>
          <a:p>
            <a:pPr marL="0" indent="0">
              <a:buNone/>
            </a:pPr>
            <a:r>
              <a:rPr lang="uk-UA" dirty="0"/>
              <a:t>Відбувається розвиток видовищно-розважальних форм – кіно, вар’єте. </a:t>
            </a:r>
          </a:p>
          <a:p>
            <a:pPr marL="0" indent="0">
              <a:buNone/>
            </a:pPr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4E495065-8864-87FB-2BCC-254769963EA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804672" y="722376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88887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9A7D3FBD-3CB9-1A3F-1235-611EC481C5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105775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27DE055F-FA87-1749-956F-14892B21A5BC}"/>
              </a:ext>
            </a:extLst>
          </p:cNvPr>
          <p:cNvSpPr txBox="1"/>
          <p:nvPr/>
        </p:nvSpPr>
        <p:spPr>
          <a:xfrm>
            <a:off x="8063753" y="1004127"/>
            <a:ext cx="4128247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noProof="0" dirty="0">
                <a:latin typeface="Monotype Corsiva" pitchFamily="66" charset="0"/>
              </a:rPr>
              <a:t>Поняття "рекреаційні ресурси" є не лише географічним, а й історичним. Тому з часом виникали, виникають і будуть виникати все нові види рекреаційних ресурсів. Розуміння цього факту дало змогу відомому українському вченому в галузі рекреаційної географії О. </a:t>
            </a:r>
            <a:r>
              <a:rPr lang="uk-UA" noProof="0" dirty="0" err="1">
                <a:latin typeface="Monotype Corsiva" pitchFamily="66" charset="0"/>
              </a:rPr>
              <a:t>Бейдику</a:t>
            </a:r>
            <a:r>
              <a:rPr lang="uk-UA" noProof="0" dirty="0">
                <a:latin typeface="Monotype Corsiva" pitchFamily="66" charset="0"/>
              </a:rPr>
              <a:t> виділити </a:t>
            </a:r>
            <a:r>
              <a:rPr lang="uk-UA" b="1" noProof="0" dirty="0" err="1">
                <a:latin typeface="Monotype Corsiva" pitchFamily="66" charset="0"/>
              </a:rPr>
              <a:t>уфологічні</a:t>
            </a:r>
            <a:r>
              <a:rPr lang="uk-UA" b="1" noProof="0" dirty="0">
                <a:latin typeface="Monotype Corsiva" pitchFamily="66" charset="0"/>
              </a:rPr>
              <a:t> рекреаційні ресурси</a:t>
            </a:r>
            <a:r>
              <a:rPr lang="uk-UA" noProof="0" dirty="0">
                <a:latin typeface="Monotype Corsiva" pitchFamily="66" charset="0"/>
              </a:rPr>
              <a:t> - території, на яких виявлені аномальні явища, спричинені контактами з неземними цивілізаціями. Хоча наукою такі контакти не доведені, рекреаційно-туристичне господарство дедалі частіше долучає території ймовірної присутності форм життя неземного походження до туристичних об'єктів.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564286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4479153B-A6FA-AC88-FA42-1B3CCCE45120}"/>
              </a:ext>
            </a:extLst>
          </p:cNvPr>
          <p:cNvSpPr txBox="1"/>
          <p:nvPr/>
        </p:nvSpPr>
        <p:spPr>
          <a:xfrm>
            <a:off x="666973" y="843824"/>
            <a:ext cx="11101893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uk-UA" sz="16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 періодичністю й територіальними ознаками </a:t>
            </a:r>
            <a:r>
              <a:rPr lang="uk-UA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рекреаційну діяльність можна поділити на:</a:t>
            </a:r>
          </a:p>
          <a:p>
            <a:pPr algn="l"/>
            <a:r>
              <a:rPr lang="uk-UA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16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короткочасну, </a:t>
            </a:r>
            <a:r>
              <a:rPr lang="uk-UA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 </a:t>
            </a:r>
            <a:r>
              <a:rPr lang="uk-UA" sz="1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внутрішньоміських</a:t>
            </a:r>
            <a:r>
              <a:rPr lang="uk-UA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приміських зелених зон, повернення на ночівлю у місце постійного проживання; </a:t>
            </a:r>
          </a:p>
          <a:p>
            <a:pPr marL="285750" indent="-285750" algn="l">
              <a:buFontTx/>
              <a:buChar char="-"/>
            </a:pPr>
            <a:r>
              <a:rPr lang="uk-UA" sz="16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довготривалу, </a:t>
            </a:r>
            <a:r>
              <a:rPr lang="uk-UA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територіальна необмеженість і ночівля поза місцем постійного проживання.</a:t>
            </a:r>
          </a:p>
          <a:p>
            <a:pPr marL="285750" indent="-285750" algn="l">
              <a:buFontTx/>
              <a:buChar char="-"/>
            </a:pPr>
            <a:endParaRPr lang="uk-UA" sz="16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uk-UA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16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 характером організації </a:t>
            </a:r>
            <a:r>
              <a:rPr lang="uk-UA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рекреаційну діяльність поділяють на:</a:t>
            </a:r>
          </a:p>
          <a:p>
            <a:pPr algn="l"/>
            <a:r>
              <a:rPr lang="uk-UA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16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організовану; </a:t>
            </a:r>
          </a:p>
          <a:p>
            <a:pPr marL="285750" indent="-285750" algn="l">
              <a:buFontTx/>
              <a:buChar char="-"/>
            </a:pPr>
            <a:r>
              <a:rPr lang="uk-UA" sz="16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самодіяльну.</a:t>
            </a:r>
          </a:p>
          <a:p>
            <a:pPr algn="l"/>
            <a:endParaRPr lang="uk-UA" sz="16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uk-UA" sz="16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16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 правовим статусом </a:t>
            </a:r>
            <a:r>
              <a:rPr lang="uk-UA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рекреаційна діяльність є:</a:t>
            </a:r>
          </a:p>
          <a:p>
            <a:pPr algn="l"/>
            <a:r>
              <a:rPr lang="uk-UA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16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внутрішньою </a:t>
            </a:r>
            <a:r>
              <a:rPr lang="uk-UA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(відпочинок у своїй країні);</a:t>
            </a:r>
          </a:p>
          <a:p>
            <a:pPr algn="l"/>
            <a:r>
              <a:rPr lang="uk-UA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16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міжнародною </a:t>
            </a:r>
            <a:r>
              <a:rPr lang="uk-UA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(відпочинок за межами країни).</a:t>
            </a:r>
          </a:p>
          <a:p>
            <a:pPr algn="l"/>
            <a:endParaRPr lang="uk-UA" sz="16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uk-UA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16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 інтенсивністю навантаження </a:t>
            </a:r>
            <a:r>
              <a:rPr lang="uk-UA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рекреаційну діяльність поділяють на: </a:t>
            </a:r>
          </a:p>
          <a:p>
            <a:pPr marL="285750" indent="-285750" algn="l">
              <a:buFontTx/>
              <a:buChar char="-"/>
            </a:pPr>
            <a:r>
              <a:rPr lang="uk-UA" sz="16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активну, </a:t>
            </a:r>
          </a:p>
          <a:p>
            <a:pPr marL="285750" indent="-285750" algn="l">
              <a:buFontTx/>
              <a:buChar char="-"/>
            </a:pPr>
            <a:r>
              <a:rPr lang="uk-UA" sz="16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пасивну.</a:t>
            </a:r>
            <a:endParaRPr lang="uk-UA" sz="16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uk-UA" sz="16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16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 кількістю учасників </a:t>
            </a:r>
            <a:r>
              <a:rPr lang="uk-UA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розрізняють: </a:t>
            </a:r>
          </a:p>
          <a:p>
            <a:pPr marL="285750" indent="-285750" algn="l">
              <a:buFontTx/>
              <a:buChar char="-"/>
            </a:pPr>
            <a:r>
              <a:rPr lang="uk-UA" sz="16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індивідуальну </a:t>
            </a:r>
            <a:r>
              <a:rPr lang="uk-UA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(може бути сімейна); </a:t>
            </a:r>
          </a:p>
          <a:p>
            <a:pPr marL="285750" indent="-285750" algn="l">
              <a:buFontTx/>
              <a:buChar char="-"/>
            </a:pPr>
            <a:r>
              <a:rPr lang="uk-UA" sz="16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групову.</a:t>
            </a:r>
            <a:endParaRPr lang="uk-UA" sz="16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uk-UA" sz="16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uk-UA" sz="16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6114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247" name="Rectangle 10246">
            <a:extLst>
              <a:ext uri="{FF2B5EF4-FFF2-40B4-BE49-F238E27FC236}">
                <a16:creationId xmlns="" xmlns:a16="http://schemas.microsoft.com/office/drawing/2014/main" id="{660EB578-C970-4186-B93C-45851BBC6E3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noProof="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77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451" r="20717" b="2"/>
          <a:stretch/>
        </p:blipFill>
        <p:spPr bwMode="auto">
          <a:xfrm>
            <a:off x="20" y="-17929"/>
            <a:ext cx="4206220" cy="6875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2C1A5CC-F3A5-7838-427B-0FBB9E885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6968" y="914400"/>
            <a:ext cx="6627924" cy="1307592"/>
          </a:xfrm>
        </p:spPr>
        <p:txBody>
          <a:bodyPr>
            <a:normAutofit/>
          </a:bodyPr>
          <a:lstStyle/>
          <a:p>
            <a:r>
              <a:rPr lang="uk-UA" noProof="0" dirty="0"/>
              <a:t>План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="" xmlns:a16="http://schemas.microsoft.com/office/drawing/2014/main" id="{D55CF6CD-824E-A418-CBCA-DF942595EA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6968" y="1957894"/>
            <a:ext cx="6627924" cy="4003994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uk-UA" sz="2800" noProof="0" dirty="0"/>
              <a:t>Туризм та рекреація. Підходи до визначення. </a:t>
            </a:r>
          </a:p>
          <a:p>
            <a:pPr marL="457200" indent="-457200">
              <a:buAutoNum type="arabicPeriod"/>
            </a:pPr>
            <a:r>
              <a:rPr lang="uk-UA" sz="2800" noProof="0" dirty="0"/>
              <a:t>Поняття та основні риси сільського зеленого туризму.</a:t>
            </a:r>
          </a:p>
          <a:p>
            <a:pPr marL="457200" indent="-457200">
              <a:buAutoNum type="arabicPeriod"/>
            </a:pPr>
            <a:r>
              <a:rPr lang="uk-UA" sz="2800" noProof="0" dirty="0"/>
              <a:t>Категоризація садиб.</a:t>
            </a:r>
            <a:endParaRPr lang="uk-UA" noProof="0" dirty="0"/>
          </a:p>
        </p:txBody>
      </p:sp>
      <p:cxnSp>
        <p:nvCxnSpPr>
          <p:cNvPr id="10249" name="Straight Connector 10248">
            <a:extLst>
              <a:ext uri="{FF2B5EF4-FFF2-40B4-BE49-F238E27FC236}">
                <a16:creationId xmlns="" xmlns:a16="http://schemas.microsoft.com/office/drawing/2014/main" id="{CDF57B02-07BB-407B-BB36-06D9C64A673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4917665" y="722376"/>
            <a:ext cx="6476356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51" name="Straight Connector 10250">
            <a:extLst>
              <a:ext uri="{FF2B5EF4-FFF2-40B4-BE49-F238E27FC236}">
                <a16:creationId xmlns="" xmlns:a16="http://schemas.microsoft.com/office/drawing/2014/main" id="{C6855964-C920-48EB-8804-74291211C8A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4917665" y="6144768"/>
            <a:ext cx="6476356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85916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DB7EFB9E-A3D4-0588-2828-D7FFE5680676}"/>
              </a:ext>
            </a:extLst>
          </p:cNvPr>
          <p:cNvSpPr txBox="1"/>
          <p:nvPr/>
        </p:nvSpPr>
        <p:spPr>
          <a:xfrm>
            <a:off x="387275" y="612844"/>
            <a:ext cx="11639774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uk-UA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 </a:t>
            </a:r>
          </a:p>
          <a:p>
            <a:pPr algn="l"/>
            <a:r>
              <a:rPr lang="uk-UA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Форми рекреації: </a:t>
            </a:r>
          </a:p>
          <a:p>
            <a:pPr marL="285750" indent="-285750" algn="l">
              <a:buFontTx/>
              <a:buChar char="-"/>
            </a:pP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пересування рекреантів у лісі дорогами з твердим покриттям; </a:t>
            </a:r>
          </a:p>
          <a:p>
            <a:pPr marL="285750" indent="-285750" algn="l">
              <a:buFontTx/>
              <a:buChar char="-"/>
            </a:pP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бездоріжня </a:t>
            </a:r>
            <a:r>
              <a:rPr lang="uk-UA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вільне переміщення лісом (використовується на прогулянках, у походах, екскурсіях); </a:t>
            </a:r>
          </a:p>
          <a:p>
            <a:pPr marL="285750" indent="-285750" algn="l">
              <a:buFontTx/>
              <a:buChar char="-"/>
            </a:pP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таборова - встановлення наметів, розпалювання вогнища тощо;</a:t>
            </a:r>
          </a:p>
          <a:p>
            <a:pPr marL="285750" indent="-285750" algn="l">
              <a:buFontTx/>
              <a:buChar char="-"/>
            </a:pP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матеріальна - передбачає збирання грибів, ягід, плодів, полювання, рибальство; </a:t>
            </a:r>
          </a:p>
          <a:p>
            <a:pPr marL="285750" indent="-285750" algn="l">
              <a:buFontTx/>
              <a:buChar char="-"/>
            </a:pP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транспортна - пересування за допомогою транспорту (вважається найшкідливішою в рекреаційних зонах).</a:t>
            </a:r>
            <a:endParaRPr lang="uk-UA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uk-UA" b="1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uk-UA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 типологією 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рекреацію поділяють на:</a:t>
            </a:r>
          </a:p>
          <a:p>
            <a:pPr algn="l"/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   лікувально-курортну; </a:t>
            </a:r>
          </a:p>
          <a:p>
            <a:pPr marL="285750" indent="-285750" algn="l">
              <a:buFontTx/>
              <a:buChar char="-"/>
            </a:pP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оздоровчу або фізичну; </a:t>
            </a:r>
          </a:p>
          <a:p>
            <a:pPr marL="285750" indent="-285750" algn="l">
              <a:buFontTx/>
              <a:buChar char="-"/>
            </a:pP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пізнавальну.</a:t>
            </a:r>
          </a:p>
          <a:p>
            <a:pPr algn="l"/>
            <a:endParaRPr lang="uk-UA" b="0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Лікувально-курортна рекреація містить у собі кліматолікування, </a:t>
            </a:r>
            <a:r>
              <a:rPr lang="uk-UA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бальнеолікування</a:t>
            </a:r>
            <a:r>
              <a:rPr lang="uk-UA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грязелікування. Зазначені групи можуть поєднуватися. Умови лікувально-курортної рекреації повинні відповідати медико- біологічним нормам.</a:t>
            </a:r>
          </a:p>
          <a:p>
            <a:pPr algn="l"/>
            <a:r>
              <a:rPr lang="uk-UA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Оздоровча (фізична) рекреація різноманітніша - це </a:t>
            </a:r>
            <a:r>
              <a:rPr lang="uk-UA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купально</a:t>
            </a:r>
            <a:r>
              <a:rPr lang="uk-UA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-пляжний відпочинок, сонячні ванни, прогулянки, рекреаційно-фізкультурні заняття, рекреаційний туризм (мисливський, рибальський, гірськолижний, альпінізм тощо).</a:t>
            </a:r>
          </a:p>
          <a:p>
            <a:pPr algn="l"/>
            <a:r>
              <a:rPr lang="uk-UA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Пізнавальна рекреація має відповідні заняття: екскурсії, огляд культурно- історичних пам'яток, ознайомлення з новими країнами тощо.</a:t>
            </a:r>
          </a:p>
        </p:txBody>
      </p:sp>
    </p:spTree>
    <p:extLst>
      <p:ext uri="{BB962C8B-B14F-4D97-AF65-F5344CB8AC3E}">
        <p14:creationId xmlns:p14="http://schemas.microsoft.com/office/powerpoint/2010/main" val="6450615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Straight Connector 23">
            <a:extLst>
              <a:ext uri="{FF2B5EF4-FFF2-40B4-BE49-F238E27FC236}">
                <a16:creationId xmlns="" xmlns:a16="http://schemas.microsoft.com/office/drawing/2014/main" id="{F64F9B95-9045-48D2-B9F3-2927E98F54A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="" xmlns:a16="http://schemas.microsoft.com/office/drawing/2014/main" id="{085AA86F-6A4D-4BCB-A045-D992CDC2959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8" name="Rectangle 27">
            <a:extLst>
              <a:ext uri="{FF2B5EF4-FFF2-40B4-BE49-F238E27FC236}">
                <a16:creationId xmlns="" xmlns:a16="http://schemas.microsoft.com/office/drawing/2014/main" id="{33E93247-6229-44AB-A550-739E971E690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DDF4999-B9CF-52B4-7DB5-575ACE8870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89458" y="1564623"/>
            <a:ext cx="2248349" cy="344106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uk-UA" sz="4200" dirty="0"/>
              <a:t/>
            </a:r>
            <a:br>
              <a:rPr lang="uk-UA" sz="4200" dirty="0"/>
            </a:br>
            <a:r>
              <a:rPr lang="en-US" sz="2400" dirty="0" err="1"/>
              <a:t>Ставлення</a:t>
            </a:r>
            <a:r>
              <a:rPr lang="en-US" sz="2400" dirty="0"/>
              <a:t> </a:t>
            </a:r>
            <a:r>
              <a:rPr lang="en-US" sz="2400" dirty="0" err="1"/>
              <a:t>українців</a:t>
            </a:r>
            <a:r>
              <a:rPr lang="en-US" sz="2400" dirty="0"/>
              <a:t> </a:t>
            </a:r>
            <a:r>
              <a:rPr lang="en-US" sz="2400" dirty="0" err="1"/>
              <a:t>до</a:t>
            </a:r>
            <a:r>
              <a:rPr lang="en-US" sz="2400" dirty="0"/>
              <a:t> </a:t>
            </a:r>
            <a:r>
              <a:rPr lang="en-US" sz="2400" dirty="0" err="1"/>
              <a:t>подорожей</a:t>
            </a:r>
            <a:endParaRPr lang="en-US" sz="2400" dirty="0"/>
          </a:p>
        </p:txBody>
      </p:sp>
      <p:cxnSp>
        <p:nvCxnSpPr>
          <p:cNvPr id="30" name="Straight Connector 29">
            <a:extLst>
              <a:ext uri="{FF2B5EF4-FFF2-40B4-BE49-F238E27FC236}">
                <a16:creationId xmlns="" xmlns:a16="http://schemas.microsoft.com/office/drawing/2014/main" id="{EE2E603F-4A95-4FE8-BB06-211DFD75DBE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Місце для вмісту 4" descr="Зображення, що містить текст, знімок екрана, Шрифт, число&#10;&#10;Вміст, створений ШІ, може бути неправильним.">
            <a:extLst>
              <a:ext uri="{FF2B5EF4-FFF2-40B4-BE49-F238E27FC236}">
                <a16:creationId xmlns="" xmlns:a16="http://schemas.microsoft.com/office/drawing/2014/main" id="{9FA18B17-413A-B49F-EE06-53905C8B37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2934" y="914401"/>
            <a:ext cx="8679249" cy="4948516"/>
          </a:xfrm>
          <a:prstGeom prst="rect">
            <a:avLst/>
          </a:prstGeom>
        </p:spPr>
      </p:pic>
      <p:cxnSp>
        <p:nvCxnSpPr>
          <p:cNvPr id="32" name="Straight Connector 31">
            <a:extLst>
              <a:ext uri="{FF2B5EF4-FFF2-40B4-BE49-F238E27FC236}">
                <a16:creationId xmlns="" xmlns:a16="http://schemas.microsoft.com/office/drawing/2014/main" id="{D7CC41EB-2D81-4303-9171-6401B388BA3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800100" y="6134885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33596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850084" y="1130146"/>
            <a:ext cx="1065122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29 </a:t>
            </a:r>
            <a:r>
              <a:rPr lang="ru-RU" dirty="0" err="1"/>
              <a:t>квітня</a:t>
            </a:r>
            <a:r>
              <a:rPr lang="ru-RU" dirty="0"/>
              <a:t> 2021 року </a:t>
            </a:r>
            <a:r>
              <a:rPr lang="ru-RU" dirty="0" err="1"/>
              <a:t>Верховна</a:t>
            </a:r>
            <a:r>
              <a:rPr lang="ru-RU" dirty="0"/>
              <a:t> Рада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ухвалила</a:t>
            </a:r>
            <a:r>
              <a:rPr lang="ru-RU" dirty="0"/>
              <a:t> законопроект № 4162 про </a:t>
            </a:r>
            <a:r>
              <a:rPr lang="ru-RU" dirty="0" err="1"/>
              <a:t>внесення</a:t>
            </a:r>
            <a:r>
              <a:rPr lang="ru-RU" dirty="0"/>
              <a:t> </a:t>
            </a:r>
            <a:r>
              <a:rPr lang="ru-RU" dirty="0" err="1"/>
              <a:t>змін</a:t>
            </a:r>
            <a:r>
              <a:rPr lang="ru-RU" dirty="0"/>
              <a:t> до Закону </a:t>
            </a:r>
            <a:r>
              <a:rPr lang="ru-RU" dirty="0" err="1"/>
              <a:t>України</a:t>
            </a:r>
            <a:r>
              <a:rPr lang="ru-RU" dirty="0"/>
              <a:t> «Про туризм»,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внесених</a:t>
            </a:r>
            <a:r>
              <a:rPr lang="ru-RU" dirty="0"/>
              <a:t> </a:t>
            </a:r>
            <a:r>
              <a:rPr lang="ru-RU" dirty="0" err="1"/>
              <a:t>змін</a:t>
            </a:r>
            <a:r>
              <a:rPr lang="ru-RU" dirty="0"/>
              <a:t> та </a:t>
            </a:r>
            <a:r>
              <a:rPr lang="ru-RU" dirty="0" err="1"/>
              <a:t>деяких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законодавчих</a:t>
            </a:r>
            <a:r>
              <a:rPr lang="ru-RU" dirty="0"/>
              <a:t> </a:t>
            </a:r>
            <a:r>
              <a:rPr lang="ru-RU" dirty="0" err="1"/>
              <a:t>актів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основних</a:t>
            </a:r>
            <a:r>
              <a:rPr lang="ru-RU" dirty="0"/>
              <a:t> засад </a:t>
            </a:r>
            <a:r>
              <a:rPr lang="ru-RU" dirty="0" err="1"/>
              <a:t>розвитку</a:t>
            </a:r>
            <a:r>
              <a:rPr lang="ru-RU" dirty="0"/>
              <a:t> туризму: 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– </a:t>
            </a:r>
            <a:r>
              <a:rPr lang="ru-RU" b="1" dirty="0" err="1"/>
              <a:t>аграрний</a:t>
            </a:r>
            <a:r>
              <a:rPr lang="ru-RU" b="1" dirty="0"/>
              <a:t> туризм </a:t>
            </a:r>
            <a:r>
              <a:rPr lang="ru-RU" dirty="0"/>
              <a:t>– </a:t>
            </a:r>
            <a:r>
              <a:rPr lang="ru-RU" dirty="0" err="1"/>
              <a:t>ознайомлення</a:t>
            </a:r>
            <a:r>
              <a:rPr lang="ru-RU" dirty="0"/>
              <a:t> з </a:t>
            </a:r>
            <a:r>
              <a:rPr lang="ru-RU" dirty="0" err="1"/>
              <a:t>особливостями</a:t>
            </a:r>
            <a:r>
              <a:rPr lang="ru-RU" dirty="0"/>
              <a:t> </a:t>
            </a:r>
            <a:r>
              <a:rPr lang="ru-RU" dirty="0" err="1"/>
              <a:t>ведення</a:t>
            </a:r>
            <a:r>
              <a:rPr lang="ru-RU" dirty="0"/>
              <a:t> </a:t>
            </a:r>
            <a:r>
              <a:rPr lang="ru-RU" dirty="0" err="1"/>
              <a:t>сільського</a:t>
            </a:r>
            <a:r>
              <a:rPr lang="ru-RU" dirty="0"/>
              <a:t> </a:t>
            </a:r>
            <a:r>
              <a:rPr lang="ru-RU" dirty="0" err="1"/>
              <a:t>господарства</a:t>
            </a:r>
            <a:r>
              <a:rPr lang="ru-RU" dirty="0"/>
              <a:t> (</a:t>
            </a:r>
            <a:r>
              <a:rPr lang="ru-RU" dirty="0" err="1"/>
              <a:t>особистого</a:t>
            </a:r>
            <a:r>
              <a:rPr lang="ru-RU" dirty="0"/>
              <a:t> </a:t>
            </a:r>
            <a:r>
              <a:rPr lang="ru-RU" dirty="0" err="1"/>
              <a:t>селянського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фермерського</a:t>
            </a:r>
            <a:r>
              <a:rPr lang="ru-RU" dirty="0"/>
              <a:t> </a:t>
            </a:r>
            <a:r>
              <a:rPr lang="ru-RU" dirty="0" err="1"/>
              <a:t>господарства</a:t>
            </a:r>
            <a:r>
              <a:rPr lang="ru-RU" dirty="0"/>
              <a:t>); </a:t>
            </a:r>
            <a:endParaRPr lang="ru-RU" dirty="0" smtClean="0"/>
          </a:p>
          <a:p>
            <a:r>
              <a:rPr lang="ru-RU" dirty="0" smtClean="0"/>
              <a:t>– </a:t>
            </a:r>
            <a:r>
              <a:rPr lang="ru-RU" b="1" dirty="0" err="1"/>
              <a:t>екологічний</a:t>
            </a:r>
            <a:r>
              <a:rPr lang="ru-RU" b="1" dirty="0"/>
              <a:t> туризм </a:t>
            </a:r>
            <a:r>
              <a:rPr lang="ru-RU" dirty="0" smtClean="0"/>
              <a:t>– </a:t>
            </a:r>
            <a:r>
              <a:rPr lang="ru-RU" dirty="0" err="1"/>
              <a:t>організація</a:t>
            </a:r>
            <a:r>
              <a:rPr lang="ru-RU" dirty="0"/>
              <a:t> </a:t>
            </a:r>
            <a:r>
              <a:rPr lang="ru-RU" dirty="0" err="1"/>
              <a:t>відпочинку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отримання</a:t>
            </a:r>
            <a:r>
              <a:rPr lang="ru-RU" dirty="0"/>
              <a:t> </a:t>
            </a:r>
            <a:r>
              <a:rPr lang="ru-RU" dirty="0" err="1"/>
              <a:t>природничих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практичних</a:t>
            </a:r>
            <a:r>
              <a:rPr lang="ru-RU" dirty="0"/>
              <a:t> </a:t>
            </a:r>
            <a:r>
              <a:rPr lang="ru-RU" dirty="0" err="1"/>
              <a:t>екологічних</a:t>
            </a:r>
            <a:r>
              <a:rPr lang="ru-RU" dirty="0"/>
              <a:t> </a:t>
            </a:r>
            <a:r>
              <a:rPr lang="ru-RU" dirty="0" err="1"/>
              <a:t>знань</a:t>
            </a:r>
            <a:r>
              <a:rPr lang="ru-RU" dirty="0"/>
              <a:t> і </a:t>
            </a:r>
            <a:r>
              <a:rPr lang="ru-RU" dirty="0" err="1"/>
              <a:t>досвіду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не </a:t>
            </a:r>
            <a:r>
              <a:rPr lang="ru-RU" dirty="0" err="1"/>
              <a:t>завдає</a:t>
            </a:r>
            <a:r>
              <a:rPr lang="ru-RU" dirty="0"/>
              <a:t> </a:t>
            </a:r>
            <a:r>
              <a:rPr lang="ru-RU" dirty="0" err="1"/>
              <a:t>шкоди</a:t>
            </a:r>
            <a:r>
              <a:rPr lang="ru-RU" dirty="0"/>
              <a:t> </a:t>
            </a:r>
            <a:r>
              <a:rPr lang="ru-RU" dirty="0" err="1"/>
              <a:t>навколишньому</a:t>
            </a:r>
            <a:r>
              <a:rPr lang="ru-RU" dirty="0"/>
              <a:t> природному </a:t>
            </a:r>
            <a:r>
              <a:rPr lang="ru-RU" dirty="0" err="1"/>
              <a:t>середовищу</a:t>
            </a:r>
            <a:r>
              <a:rPr lang="ru-RU" dirty="0" smtClean="0"/>
              <a:t>;</a:t>
            </a:r>
          </a:p>
          <a:p>
            <a:r>
              <a:rPr lang="ru-RU" dirty="0" smtClean="0"/>
              <a:t> </a:t>
            </a:r>
            <a:r>
              <a:rPr lang="ru-RU" b="1" dirty="0"/>
              <a:t>– </a:t>
            </a:r>
            <a:r>
              <a:rPr lang="ru-RU" b="1" dirty="0" err="1"/>
              <a:t>сільський</a:t>
            </a:r>
            <a:r>
              <a:rPr lang="ru-RU" b="1" dirty="0"/>
              <a:t> туризм</a:t>
            </a:r>
            <a:r>
              <a:rPr lang="ru-RU" dirty="0"/>
              <a:t> – </a:t>
            </a:r>
            <a:r>
              <a:rPr lang="ru-RU" dirty="0" err="1"/>
              <a:t>відпочинок</a:t>
            </a:r>
            <a:r>
              <a:rPr lang="ru-RU" dirty="0"/>
              <a:t> у </a:t>
            </a:r>
            <a:r>
              <a:rPr lang="ru-RU" dirty="0" err="1"/>
              <a:t>сільській</a:t>
            </a:r>
            <a:r>
              <a:rPr lang="ru-RU" dirty="0"/>
              <a:t> </a:t>
            </a:r>
            <a:r>
              <a:rPr lang="ru-RU" dirty="0" err="1"/>
              <a:t>місцевості</a:t>
            </a:r>
            <a:r>
              <a:rPr lang="ru-RU" dirty="0"/>
              <a:t> для </a:t>
            </a:r>
            <a:r>
              <a:rPr lang="ru-RU" dirty="0" err="1"/>
              <a:t>ознайомлення</a:t>
            </a:r>
            <a:r>
              <a:rPr lang="ru-RU" dirty="0"/>
              <a:t> з </a:t>
            </a:r>
            <a:r>
              <a:rPr lang="ru-RU" dirty="0" err="1"/>
              <a:t>особливостями</a:t>
            </a:r>
            <a:r>
              <a:rPr lang="ru-RU" dirty="0"/>
              <a:t> </a:t>
            </a:r>
            <a:r>
              <a:rPr lang="ru-RU" dirty="0" err="1"/>
              <a:t>звичаїв</a:t>
            </a:r>
            <a:r>
              <a:rPr lang="ru-RU" dirty="0"/>
              <a:t>, </a:t>
            </a:r>
            <a:r>
              <a:rPr lang="ru-RU" dirty="0" err="1"/>
              <a:t>традицій</a:t>
            </a:r>
            <a:r>
              <a:rPr lang="ru-RU" dirty="0"/>
              <a:t> та </a:t>
            </a:r>
            <a:r>
              <a:rPr lang="ru-RU" dirty="0" err="1"/>
              <a:t>побуту</a:t>
            </a:r>
            <a:r>
              <a:rPr lang="ru-RU" dirty="0"/>
              <a:t> </a:t>
            </a:r>
            <a:r>
              <a:rPr lang="ru-RU" dirty="0" err="1"/>
              <a:t>сільського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 і </a:t>
            </a:r>
            <a:r>
              <a:rPr lang="ru-RU" dirty="0" err="1"/>
              <a:t>пов'язаний</a:t>
            </a:r>
            <a:r>
              <a:rPr lang="ru-RU" dirty="0"/>
              <a:t> з </a:t>
            </a:r>
            <a:r>
              <a:rPr lang="ru-RU" dirty="0" err="1"/>
              <a:t>тимчасовим</a:t>
            </a:r>
            <a:r>
              <a:rPr lang="ru-RU" dirty="0"/>
              <a:t> </a:t>
            </a:r>
            <a:r>
              <a:rPr lang="ru-RU" dirty="0" err="1"/>
              <a:t>проживанням</a:t>
            </a:r>
            <a:r>
              <a:rPr lang="ru-RU" dirty="0"/>
              <a:t> у </a:t>
            </a:r>
            <a:r>
              <a:rPr lang="ru-RU" dirty="0" err="1"/>
              <a:t>сільській</a:t>
            </a:r>
            <a:r>
              <a:rPr lang="ru-RU" dirty="0"/>
              <a:t> </a:t>
            </a:r>
            <a:r>
              <a:rPr lang="ru-RU" dirty="0" err="1"/>
              <a:t>садибі</a:t>
            </a:r>
            <a:r>
              <a:rPr lang="ru-RU" dirty="0"/>
              <a:t>;</a:t>
            </a:r>
          </a:p>
        </p:txBody>
      </p:sp>
      <p:sp>
        <p:nvSpPr>
          <p:cNvPr id="3" name="Прямокутник 2"/>
          <p:cNvSpPr/>
          <p:nvPr/>
        </p:nvSpPr>
        <p:spPr>
          <a:xfrm>
            <a:off x="637563" y="4372086"/>
            <a:ext cx="11115413" cy="120032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i="1" dirty="0" err="1"/>
              <a:t>С</a:t>
            </a:r>
            <a:r>
              <a:rPr lang="ru-RU" b="1" i="1" dirty="0" err="1" smtClean="0"/>
              <a:t>ільський</a:t>
            </a:r>
            <a:r>
              <a:rPr lang="ru-RU" b="1" i="1" dirty="0" smtClean="0"/>
              <a:t> </a:t>
            </a:r>
            <a:r>
              <a:rPr lang="ru-RU" b="1" i="1" dirty="0"/>
              <a:t>(</a:t>
            </a:r>
            <a:r>
              <a:rPr lang="ru-RU" b="1" i="1" dirty="0" err="1"/>
              <a:t>зелений</a:t>
            </a:r>
            <a:r>
              <a:rPr lang="ru-RU" b="1" i="1" dirty="0"/>
              <a:t>) туризм </a:t>
            </a:r>
            <a:r>
              <a:rPr lang="ru-RU" dirty="0"/>
              <a:t>– </a:t>
            </a:r>
            <a:r>
              <a:rPr lang="ru-RU" dirty="0" err="1"/>
              <a:t>це</a:t>
            </a:r>
            <a:r>
              <a:rPr lang="ru-RU" dirty="0"/>
              <a:t> вид </a:t>
            </a:r>
            <a:r>
              <a:rPr lang="ru-RU" dirty="0" err="1"/>
              <a:t>сільського</a:t>
            </a:r>
            <a:r>
              <a:rPr lang="ru-RU" dirty="0"/>
              <a:t> туризму,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передбачає</a:t>
            </a:r>
            <a:r>
              <a:rPr lang="ru-RU" dirty="0"/>
              <a:t> </a:t>
            </a:r>
            <a:r>
              <a:rPr lang="ru-RU" dirty="0" err="1"/>
              <a:t>перебування</a:t>
            </a:r>
            <a:r>
              <a:rPr lang="ru-RU" dirty="0"/>
              <a:t> в </a:t>
            </a:r>
            <a:r>
              <a:rPr lang="ru-RU" dirty="0" err="1"/>
              <a:t>оселі</a:t>
            </a:r>
            <a:r>
              <a:rPr lang="ru-RU" dirty="0"/>
              <a:t> </a:t>
            </a:r>
            <a:r>
              <a:rPr lang="ru-RU" dirty="0" err="1"/>
              <a:t>сільського</a:t>
            </a:r>
            <a:r>
              <a:rPr lang="ru-RU" dirty="0"/>
              <a:t> господаря,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здійснює</a:t>
            </a:r>
            <a:r>
              <a:rPr lang="ru-RU" dirty="0"/>
              <a:t> </a:t>
            </a:r>
            <a:r>
              <a:rPr lang="ru-RU" dirty="0" err="1"/>
              <a:t>основну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, </a:t>
            </a:r>
            <a:r>
              <a:rPr lang="ru-RU" dirty="0" err="1"/>
              <a:t>пов’язану</a:t>
            </a:r>
            <a:r>
              <a:rPr lang="ru-RU" dirty="0"/>
              <a:t> з </a:t>
            </a:r>
            <a:r>
              <a:rPr lang="ru-RU" dirty="0" err="1"/>
              <a:t>веденням</a:t>
            </a:r>
            <a:r>
              <a:rPr lang="ru-RU" dirty="0"/>
              <a:t> </a:t>
            </a:r>
            <a:r>
              <a:rPr lang="ru-RU" dirty="0" err="1"/>
              <a:t>особистого</a:t>
            </a:r>
            <a:r>
              <a:rPr lang="ru-RU" dirty="0"/>
              <a:t> </a:t>
            </a:r>
            <a:r>
              <a:rPr lang="ru-RU" dirty="0" err="1"/>
              <a:t>селянського</a:t>
            </a:r>
            <a:r>
              <a:rPr lang="ru-RU" dirty="0"/>
              <a:t> </a:t>
            </a:r>
            <a:r>
              <a:rPr lang="ru-RU" dirty="0" err="1"/>
              <a:t>господарства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побічну</a:t>
            </a:r>
            <a:r>
              <a:rPr lang="ru-RU" dirty="0"/>
              <a:t> – з </a:t>
            </a:r>
            <a:r>
              <a:rPr lang="ru-RU" dirty="0" err="1"/>
              <a:t>використанням</a:t>
            </a:r>
            <a:r>
              <a:rPr lang="ru-RU" dirty="0"/>
              <a:t> майна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господарства</a:t>
            </a:r>
            <a:r>
              <a:rPr lang="ru-RU" dirty="0"/>
              <a:t> для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/>
              <a:t> у </a:t>
            </a:r>
            <a:r>
              <a:rPr lang="ru-RU" dirty="0" err="1"/>
              <a:t>сфері</a:t>
            </a:r>
            <a:r>
              <a:rPr lang="ru-RU" dirty="0"/>
              <a:t> </a:t>
            </a:r>
            <a:r>
              <a:rPr lang="ru-RU" dirty="0" err="1"/>
              <a:t>сільського</a:t>
            </a:r>
            <a:r>
              <a:rPr lang="ru-RU" dirty="0"/>
              <a:t> туризму, а </a:t>
            </a:r>
            <a:r>
              <a:rPr lang="ru-RU" dirty="0" err="1"/>
              <a:t>саме</a:t>
            </a:r>
            <a:r>
              <a:rPr lang="ru-RU" dirty="0"/>
              <a:t>: </a:t>
            </a:r>
            <a:r>
              <a:rPr lang="ru-RU" dirty="0" err="1"/>
              <a:t>проживання</a:t>
            </a:r>
            <a:r>
              <a:rPr lang="ru-RU" dirty="0"/>
              <a:t>, </a:t>
            </a:r>
            <a:r>
              <a:rPr lang="ru-RU" dirty="0" err="1"/>
              <a:t>харчування</a:t>
            </a:r>
            <a:r>
              <a:rPr lang="ru-RU" dirty="0"/>
              <a:t>, </a:t>
            </a:r>
            <a:r>
              <a:rPr lang="ru-RU" dirty="0" err="1"/>
              <a:t>ознайомлення</a:t>
            </a:r>
            <a:r>
              <a:rPr lang="ru-RU" dirty="0"/>
              <a:t> з </a:t>
            </a:r>
            <a:r>
              <a:rPr lang="ru-RU" dirty="0" err="1"/>
              <a:t>місцевою</a:t>
            </a:r>
            <a:r>
              <a:rPr lang="ru-RU" dirty="0"/>
              <a:t> культурою та </a:t>
            </a:r>
            <a:r>
              <a:rPr lang="ru-RU" dirty="0" err="1"/>
              <a:t>традиціями</a:t>
            </a:r>
            <a:r>
              <a:rPr lang="ru-RU" dirty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42009111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838899" y="1374956"/>
            <a:ext cx="10679185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У </a:t>
            </a:r>
            <a:r>
              <a:rPr lang="ru-RU" b="1" dirty="0" err="1"/>
              <a:t>Данії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характеризується</a:t>
            </a:r>
            <a:r>
              <a:rPr lang="ru-RU" dirty="0"/>
              <a:t> як </a:t>
            </a:r>
            <a:r>
              <a:rPr lang="ru-RU" dirty="0" err="1"/>
              <a:t>обслуговування</a:t>
            </a:r>
            <a:r>
              <a:rPr lang="ru-RU" dirty="0"/>
              <a:t> </a:t>
            </a:r>
            <a:r>
              <a:rPr lang="ru-RU" dirty="0" err="1"/>
              <a:t>відпочивальників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приїжджають</a:t>
            </a:r>
            <a:r>
              <a:rPr lang="ru-RU" dirty="0"/>
              <a:t> до </a:t>
            </a:r>
            <a:r>
              <a:rPr lang="ru-RU" dirty="0" err="1"/>
              <a:t>сільської</a:t>
            </a:r>
            <a:r>
              <a:rPr lang="ru-RU" dirty="0"/>
              <a:t> </a:t>
            </a:r>
            <a:r>
              <a:rPr lang="ru-RU" dirty="0" err="1"/>
              <a:t>місцевості</a:t>
            </a:r>
            <a:r>
              <a:rPr lang="ru-RU" dirty="0"/>
              <a:t>, </a:t>
            </a:r>
            <a:r>
              <a:rPr lang="ru-RU" dirty="0" err="1"/>
              <a:t>завдяки</a:t>
            </a:r>
            <a:r>
              <a:rPr lang="ru-RU" dirty="0"/>
              <a:t> </a:t>
            </a:r>
            <a:r>
              <a:rPr lang="ru-RU" dirty="0" err="1"/>
              <a:t>чому</a:t>
            </a:r>
            <a:r>
              <a:rPr lang="ru-RU" dirty="0"/>
              <a:t> </a:t>
            </a:r>
            <a:r>
              <a:rPr lang="ru-RU" dirty="0" err="1"/>
              <a:t>місцеві</a:t>
            </a:r>
            <a:r>
              <a:rPr lang="ru-RU" dirty="0"/>
              <a:t> </a:t>
            </a:r>
            <a:r>
              <a:rPr lang="ru-RU" dirty="0" err="1"/>
              <a:t>жителі</a:t>
            </a:r>
            <a:r>
              <a:rPr lang="ru-RU" dirty="0"/>
              <a:t> </a:t>
            </a:r>
            <a:r>
              <a:rPr lang="ru-RU" dirty="0" err="1"/>
              <a:t>отримують</a:t>
            </a:r>
            <a:r>
              <a:rPr lang="ru-RU" dirty="0"/>
              <a:t> </a:t>
            </a:r>
            <a:r>
              <a:rPr lang="ru-RU" dirty="0" err="1"/>
              <a:t>додатковий</a:t>
            </a:r>
            <a:r>
              <a:rPr lang="ru-RU" dirty="0"/>
              <a:t> </a:t>
            </a:r>
            <a:r>
              <a:rPr lang="ru-RU" dirty="0" err="1"/>
              <a:t>дохід</a:t>
            </a:r>
            <a:r>
              <a:rPr lang="ru-RU" dirty="0" smtClean="0"/>
              <a:t>.</a:t>
            </a:r>
          </a:p>
          <a:p>
            <a:pPr algn="just"/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 err="1"/>
              <a:t>Сільський</a:t>
            </a:r>
            <a:r>
              <a:rPr lang="ru-RU" dirty="0"/>
              <a:t> туризм для </a:t>
            </a:r>
            <a:r>
              <a:rPr lang="ru-RU" b="1" dirty="0" err="1"/>
              <a:t>Канади</a:t>
            </a:r>
            <a:r>
              <a:rPr lang="ru-RU" dirty="0"/>
              <a:t> – </a:t>
            </a:r>
            <a:r>
              <a:rPr lang="ru-RU" dirty="0" err="1"/>
              <a:t>це</a:t>
            </a:r>
            <a:r>
              <a:rPr lang="ru-RU" dirty="0"/>
              <a:t> «</a:t>
            </a:r>
            <a:r>
              <a:rPr lang="ru-RU" dirty="0" err="1"/>
              <a:t>процес</a:t>
            </a:r>
            <a:r>
              <a:rPr lang="ru-RU" dirty="0"/>
              <a:t>, 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якого</a:t>
            </a:r>
            <a:r>
              <a:rPr lang="ru-RU" dirty="0"/>
              <a:t> люди </a:t>
            </a:r>
            <a:r>
              <a:rPr lang="ru-RU" dirty="0" err="1"/>
              <a:t>намагаються</a:t>
            </a:r>
            <a:r>
              <a:rPr lang="ru-RU" dirty="0"/>
              <a:t> </a:t>
            </a:r>
            <a:r>
              <a:rPr lang="ru-RU" dirty="0" err="1"/>
              <a:t>залучати</a:t>
            </a:r>
            <a:r>
              <a:rPr lang="ru-RU" dirty="0"/>
              <a:t> </a:t>
            </a:r>
            <a:r>
              <a:rPr lang="ru-RU" dirty="0" err="1"/>
              <a:t>відвідувачів</a:t>
            </a:r>
            <a:r>
              <a:rPr lang="ru-RU" dirty="0"/>
              <a:t> у </a:t>
            </a:r>
            <a:r>
              <a:rPr lang="ru-RU" dirty="0" err="1"/>
              <a:t>сільську</a:t>
            </a:r>
            <a:r>
              <a:rPr lang="ru-RU" dirty="0"/>
              <a:t> </a:t>
            </a:r>
            <a:r>
              <a:rPr lang="ru-RU" dirty="0" err="1"/>
              <a:t>місцевість</a:t>
            </a:r>
            <a:r>
              <a:rPr lang="ru-RU" dirty="0"/>
              <a:t> </a:t>
            </a:r>
            <a:r>
              <a:rPr lang="ru-RU" dirty="0" err="1"/>
              <a:t>обслуговувати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і на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заробляти</a:t>
            </a:r>
            <a:r>
              <a:rPr lang="ru-RU" dirty="0"/>
              <a:t> </a:t>
            </a:r>
            <a:r>
              <a:rPr lang="ru-RU" dirty="0" err="1"/>
              <a:t>гроші</a:t>
            </a:r>
            <a:r>
              <a:rPr lang="ru-RU" dirty="0"/>
              <a:t>». 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У </a:t>
            </a:r>
            <a:r>
              <a:rPr lang="ru-RU" b="1" dirty="0" err="1"/>
              <a:t>Польщі</a:t>
            </a:r>
            <a:r>
              <a:rPr lang="ru-RU" b="1" dirty="0"/>
              <a:t> </a:t>
            </a:r>
            <a:r>
              <a:rPr lang="ru-RU" dirty="0" err="1"/>
              <a:t>агротуристика</a:t>
            </a:r>
            <a:r>
              <a:rPr lang="ru-RU" dirty="0"/>
              <a:t> (</a:t>
            </a:r>
            <a:r>
              <a:rPr lang="ru-RU" dirty="0" err="1"/>
              <a:t>сільський</a:t>
            </a:r>
            <a:r>
              <a:rPr lang="ru-RU" dirty="0"/>
              <a:t> туризм) – </a:t>
            </a:r>
            <a:r>
              <a:rPr lang="ru-RU" dirty="0" err="1"/>
              <a:t>це</a:t>
            </a:r>
            <a:r>
              <a:rPr lang="ru-RU" dirty="0"/>
              <a:t> широкий </a:t>
            </a:r>
            <a:r>
              <a:rPr lang="ru-RU" dirty="0" err="1"/>
              <a:t>вибір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/>
              <a:t> та </a:t>
            </a:r>
            <a:r>
              <a:rPr lang="ru-RU" dirty="0" err="1"/>
              <a:t>обладнання</a:t>
            </a:r>
            <a:r>
              <a:rPr lang="ru-RU" dirty="0"/>
              <a:t> для </a:t>
            </a:r>
            <a:r>
              <a:rPr lang="ru-RU" dirty="0" err="1"/>
              <a:t>відпочинку</a:t>
            </a:r>
            <a:r>
              <a:rPr lang="ru-RU" dirty="0"/>
              <a:t> і </a:t>
            </a:r>
            <a:r>
              <a:rPr lang="ru-RU" dirty="0" err="1"/>
              <a:t>задоволення</a:t>
            </a:r>
            <a:r>
              <a:rPr lang="ru-RU" dirty="0"/>
              <a:t> </a:t>
            </a:r>
            <a:r>
              <a:rPr lang="ru-RU" dirty="0" err="1"/>
              <a:t>всіх</a:t>
            </a:r>
            <a:r>
              <a:rPr lang="ru-RU" dirty="0"/>
              <a:t> потреб туриста. Все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здійснюють</a:t>
            </a:r>
            <a:r>
              <a:rPr lang="ru-RU" dirty="0"/>
              <a:t> люди,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проживають</a:t>
            </a:r>
            <a:r>
              <a:rPr lang="ru-RU" dirty="0"/>
              <a:t> в </a:t>
            </a:r>
            <a:r>
              <a:rPr lang="ru-RU" dirty="0" err="1" smtClean="0"/>
              <a:t>селі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r>
              <a:rPr lang="ru-RU" dirty="0" smtClean="0"/>
              <a:t>У </a:t>
            </a:r>
            <a:r>
              <a:rPr lang="ru-RU" b="1" i="1" dirty="0" err="1"/>
              <a:t>британському</a:t>
            </a:r>
            <a:r>
              <a:rPr lang="ru-RU" b="1" i="1" dirty="0"/>
              <a:t> словнику </a:t>
            </a:r>
            <a:r>
              <a:rPr lang="ru-RU" dirty="0"/>
              <a:t>з </a:t>
            </a:r>
            <a:r>
              <a:rPr lang="ru-RU" dirty="0" err="1"/>
              <a:t>подорожей</a:t>
            </a:r>
            <a:r>
              <a:rPr lang="ru-RU" dirty="0"/>
              <a:t>, туризму та </a:t>
            </a:r>
            <a:r>
              <a:rPr lang="ru-RU" dirty="0" err="1"/>
              <a:t>гостинності</a:t>
            </a:r>
            <a:r>
              <a:rPr lang="ru-RU" dirty="0"/>
              <a:t> С. </a:t>
            </a:r>
            <a:r>
              <a:rPr lang="ru-RU" dirty="0" err="1"/>
              <a:t>Медліка</a:t>
            </a:r>
            <a:r>
              <a:rPr lang="ru-RU" dirty="0"/>
              <a:t> (1993) </a:t>
            </a:r>
            <a:r>
              <a:rPr lang="ru-RU" dirty="0" err="1"/>
              <a:t>визначено</a:t>
            </a:r>
            <a:r>
              <a:rPr lang="ru-RU" dirty="0"/>
              <a:t> </a:t>
            </a:r>
            <a:r>
              <a:rPr lang="ru-RU" dirty="0" err="1"/>
              <a:t>таке</a:t>
            </a:r>
            <a:r>
              <a:rPr lang="ru-RU" dirty="0"/>
              <a:t>: </a:t>
            </a:r>
            <a:r>
              <a:rPr lang="ru-RU" dirty="0" err="1"/>
              <a:t>сільський</a:t>
            </a:r>
            <a:r>
              <a:rPr lang="ru-RU" dirty="0"/>
              <a:t> туризм (</a:t>
            </a:r>
            <a:r>
              <a:rPr lang="en-US" dirty="0"/>
              <a:t>rural tourism) – </a:t>
            </a:r>
            <a:r>
              <a:rPr lang="ru-RU" dirty="0" err="1"/>
              <a:t>відпочинковий</a:t>
            </a:r>
            <a:r>
              <a:rPr lang="ru-RU" dirty="0"/>
              <a:t> вид туризму, </a:t>
            </a:r>
            <a:r>
              <a:rPr lang="ru-RU" dirty="0" err="1"/>
              <a:t>сконцентрований</a:t>
            </a:r>
            <a:r>
              <a:rPr lang="ru-RU" dirty="0"/>
              <a:t> на </a:t>
            </a:r>
            <a:r>
              <a:rPr lang="ru-RU" dirty="0" err="1"/>
              <a:t>сільських</a:t>
            </a:r>
            <a:r>
              <a:rPr lang="ru-RU" dirty="0"/>
              <a:t> </a:t>
            </a:r>
            <a:r>
              <a:rPr lang="ru-RU" dirty="0" err="1"/>
              <a:t>територіях</a:t>
            </a:r>
            <a:r>
              <a:rPr lang="ru-RU" dirty="0"/>
              <a:t>.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передбачає</a:t>
            </a:r>
            <a:r>
              <a:rPr lang="ru-RU" dirty="0"/>
              <a:t> </a:t>
            </a:r>
            <a:r>
              <a:rPr lang="ru-RU" dirty="0" err="1"/>
              <a:t>розвиток</a:t>
            </a:r>
            <a:r>
              <a:rPr lang="ru-RU" dirty="0"/>
              <a:t> </a:t>
            </a:r>
            <a:r>
              <a:rPr lang="ru-RU" dirty="0" err="1"/>
              <a:t>туристичних</a:t>
            </a:r>
            <a:r>
              <a:rPr lang="ru-RU" dirty="0"/>
              <a:t> </a:t>
            </a:r>
            <a:r>
              <a:rPr lang="ru-RU" dirty="0" err="1"/>
              <a:t>шляхів</a:t>
            </a:r>
            <a:r>
              <a:rPr lang="ru-RU" dirty="0"/>
              <a:t>, </a:t>
            </a:r>
            <a:r>
              <a:rPr lang="ru-RU" dirty="0" err="1"/>
              <a:t>місць</a:t>
            </a:r>
            <a:r>
              <a:rPr lang="ru-RU" dirty="0"/>
              <a:t> для </a:t>
            </a:r>
            <a:r>
              <a:rPr lang="ru-RU" dirty="0" err="1"/>
              <a:t>відпочинку</a:t>
            </a:r>
            <a:r>
              <a:rPr lang="ru-RU" dirty="0"/>
              <a:t>, </a:t>
            </a:r>
            <a:r>
              <a:rPr lang="ru-RU" dirty="0" err="1"/>
              <a:t>сільськогосподарських</a:t>
            </a:r>
            <a:r>
              <a:rPr lang="ru-RU" dirty="0"/>
              <a:t> і </a:t>
            </a:r>
            <a:r>
              <a:rPr lang="ru-RU" dirty="0" err="1"/>
              <a:t>народних</a:t>
            </a:r>
            <a:r>
              <a:rPr lang="ru-RU" dirty="0"/>
              <a:t> </a:t>
            </a:r>
            <a:r>
              <a:rPr lang="ru-RU" dirty="0" err="1"/>
              <a:t>музеїв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центрів</a:t>
            </a:r>
            <a:r>
              <a:rPr lang="ru-RU" dirty="0"/>
              <a:t> з </a:t>
            </a:r>
            <a:r>
              <a:rPr lang="ru-RU" dirty="0" err="1"/>
              <a:t>обслуговування</a:t>
            </a:r>
            <a:r>
              <a:rPr lang="ru-RU" dirty="0"/>
              <a:t> </a:t>
            </a:r>
            <a:r>
              <a:rPr lang="ru-RU" dirty="0" err="1"/>
              <a:t>туристів</a:t>
            </a:r>
            <a:r>
              <a:rPr lang="ru-RU" dirty="0"/>
              <a:t> з </a:t>
            </a:r>
            <a:r>
              <a:rPr lang="ru-RU" dirty="0" err="1"/>
              <a:t>провідниками</a:t>
            </a:r>
            <a:r>
              <a:rPr lang="ru-RU" dirty="0"/>
              <a:t> та </a:t>
            </a:r>
            <a:r>
              <a:rPr lang="ru-RU" dirty="0" err="1"/>
              <a:t>екскурсоводами</a:t>
            </a:r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В </a:t>
            </a:r>
            <a:r>
              <a:rPr lang="ru-RU" dirty="0" err="1"/>
              <a:t>офіційній</a:t>
            </a:r>
            <a:r>
              <a:rPr lang="ru-RU" dirty="0"/>
              <a:t> </a:t>
            </a:r>
            <a:r>
              <a:rPr lang="ru-RU" dirty="0" err="1"/>
              <a:t>публікації</a:t>
            </a:r>
            <a:r>
              <a:rPr lang="ru-RU" dirty="0"/>
              <a:t> </a:t>
            </a:r>
            <a:r>
              <a:rPr lang="ru-RU" dirty="0" err="1"/>
              <a:t>відділу</a:t>
            </a:r>
            <a:r>
              <a:rPr lang="ru-RU" dirty="0"/>
              <a:t> з туризму </a:t>
            </a:r>
            <a:r>
              <a:rPr lang="ru-RU" dirty="0" err="1"/>
              <a:t>Європейської</a:t>
            </a:r>
            <a:r>
              <a:rPr lang="ru-RU" dirty="0"/>
              <a:t> </a:t>
            </a:r>
            <a:r>
              <a:rPr lang="ru-RU" dirty="0" err="1"/>
              <a:t>комісії</a:t>
            </a:r>
            <a:r>
              <a:rPr lang="ru-RU" dirty="0"/>
              <a:t> </a:t>
            </a:r>
            <a:r>
              <a:rPr lang="ru-RU" dirty="0" err="1"/>
              <a:t>вказується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«метою </a:t>
            </a:r>
            <a:r>
              <a:rPr lang="ru-RU" dirty="0" err="1"/>
              <a:t>сільського</a:t>
            </a:r>
            <a:r>
              <a:rPr lang="ru-RU" dirty="0"/>
              <a:t> туризму є </a:t>
            </a:r>
            <a:r>
              <a:rPr lang="ru-RU" dirty="0" err="1"/>
              <a:t>місцевість</a:t>
            </a:r>
            <a:r>
              <a:rPr lang="ru-RU" dirty="0"/>
              <a:t>, яка </a:t>
            </a:r>
            <a:r>
              <a:rPr lang="ru-RU" dirty="0" err="1"/>
              <a:t>притягує</a:t>
            </a:r>
            <a:r>
              <a:rPr lang="ru-RU" dirty="0"/>
              <a:t> </a:t>
            </a:r>
            <a:r>
              <a:rPr lang="ru-RU" dirty="0" err="1"/>
              <a:t>туристів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приїжджають</a:t>
            </a:r>
            <a:r>
              <a:rPr lang="ru-RU" dirty="0"/>
              <a:t> </a:t>
            </a:r>
            <a:r>
              <a:rPr lang="ru-RU" dirty="0" err="1"/>
              <a:t>помилуватися</a:t>
            </a:r>
            <a:r>
              <a:rPr lang="ru-RU" dirty="0"/>
              <a:t> нею, і </a:t>
            </a:r>
            <a:r>
              <a:rPr lang="ru-RU" dirty="0" err="1"/>
              <a:t>пов’язана</a:t>
            </a:r>
            <a:r>
              <a:rPr lang="ru-RU" dirty="0"/>
              <a:t> з нею </a:t>
            </a:r>
            <a:r>
              <a:rPr lang="ru-RU" dirty="0" err="1"/>
              <a:t>діяльність</a:t>
            </a:r>
            <a:r>
              <a:rPr lang="ru-RU" dirty="0"/>
              <a:t>. І все </a:t>
            </a:r>
            <a:r>
              <a:rPr lang="ru-RU" dirty="0" err="1"/>
              <a:t>це</a:t>
            </a:r>
            <a:r>
              <a:rPr lang="ru-RU" dirty="0"/>
              <a:t> є </a:t>
            </a:r>
            <a:r>
              <a:rPr lang="ru-RU" dirty="0" err="1"/>
              <a:t>основним</a:t>
            </a:r>
            <a:r>
              <a:rPr lang="ru-RU" dirty="0"/>
              <a:t> мотивом </a:t>
            </a:r>
            <a:r>
              <a:rPr lang="ru-RU" dirty="0" err="1"/>
              <a:t>туристів</a:t>
            </a:r>
            <a:r>
              <a:rPr lang="ru-RU" dirty="0"/>
              <a:t>».</a:t>
            </a:r>
          </a:p>
        </p:txBody>
      </p:sp>
    </p:spTree>
    <p:extLst>
      <p:ext uri="{BB962C8B-B14F-4D97-AF65-F5344CB8AC3E}">
        <p14:creationId xmlns:p14="http://schemas.microsoft.com/office/powerpoint/2010/main" val="16010311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799751" y="827819"/>
            <a:ext cx="1060088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/>
              <a:t>До </a:t>
            </a:r>
            <a:r>
              <a:rPr lang="ru-RU" b="1" i="1" dirty="0" err="1"/>
              <a:t>категорії</a:t>
            </a:r>
            <a:r>
              <a:rPr lang="ru-RU" b="1" i="1" dirty="0"/>
              <a:t> </a:t>
            </a:r>
            <a:r>
              <a:rPr lang="ru-RU" b="1" i="1" dirty="0" err="1"/>
              <a:t>мережі</a:t>
            </a:r>
            <a:r>
              <a:rPr lang="ru-RU" b="1" i="1" dirty="0"/>
              <a:t> «</a:t>
            </a:r>
            <a:r>
              <a:rPr lang="ru-RU" b="1" i="1" dirty="0" err="1"/>
              <a:t>Українська</a:t>
            </a:r>
            <a:r>
              <a:rPr lang="ru-RU" b="1" i="1" dirty="0"/>
              <a:t> </a:t>
            </a:r>
            <a:r>
              <a:rPr lang="ru-RU" b="1" i="1" dirty="0" err="1"/>
              <a:t>гостинна</a:t>
            </a:r>
            <a:r>
              <a:rPr lang="ru-RU" b="1" i="1" dirty="0"/>
              <a:t> </a:t>
            </a:r>
            <a:r>
              <a:rPr lang="ru-RU" b="1" i="1" dirty="0" err="1"/>
              <a:t>садиба</a:t>
            </a:r>
            <a:r>
              <a:rPr lang="ru-RU" b="1" i="1" dirty="0"/>
              <a:t>» </a:t>
            </a:r>
            <a:r>
              <a:rPr lang="ru-RU" b="1" i="1" dirty="0" err="1"/>
              <a:t>відносяться</a:t>
            </a:r>
            <a:r>
              <a:rPr lang="ru-RU" b="1" i="1" dirty="0"/>
              <a:t>: </a:t>
            </a:r>
            <a:endParaRPr lang="ru-RU" b="1" i="1" dirty="0" smtClean="0"/>
          </a:p>
          <a:p>
            <a:endParaRPr lang="ru-RU" dirty="0" smtClean="0"/>
          </a:p>
          <a:p>
            <a:r>
              <a:rPr lang="ru-RU" dirty="0" smtClean="0"/>
              <a:t>– </a:t>
            </a:r>
            <a:r>
              <a:rPr lang="ru-RU" i="1" dirty="0" err="1"/>
              <a:t>базова</a:t>
            </a:r>
            <a:r>
              <a:rPr lang="ru-RU" i="1" dirty="0"/>
              <a:t> </a:t>
            </a:r>
            <a:r>
              <a:rPr lang="ru-RU" i="1" dirty="0" err="1"/>
              <a:t>категорія</a:t>
            </a:r>
            <a:r>
              <a:rPr lang="ru-RU" i="1" dirty="0"/>
              <a:t> </a:t>
            </a:r>
            <a:r>
              <a:rPr lang="ru-RU" dirty="0"/>
              <a:t>– </a:t>
            </a:r>
            <a:r>
              <a:rPr lang="ru-RU" dirty="0" err="1"/>
              <a:t>садиба</a:t>
            </a:r>
            <a:r>
              <a:rPr lang="ru-RU" dirty="0"/>
              <a:t> </a:t>
            </a:r>
            <a:r>
              <a:rPr lang="ru-RU" dirty="0" err="1"/>
              <a:t>відповідає</a:t>
            </a:r>
            <a:r>
              <a:rPr lang="ru-RU" dirty="0"/>
              <a:t> </a:t>
            </a:r>
            <a:r>
              <a:rPr lang="ru-RU" dirty="0" err="1"/>
              <a:t>мінімальним</a:t>
            </a:r>
            <a:r>
              <a:rPr lang="ru-RU" dirty="0"/>
              <a:t> </a:t>
            </a:r>
            <a:r>
              <a:rPr lang="ru-RU" dirty="0" err="1"/>
              <a:t>вимогам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встановлені</a:t>
            </a:r>
            <a:r>
              <a:rPr lang="ru-RU" dirty="0"/>
              <a:t> до </a:t>
            </a:r>
            <a:r>
              <a:rPr lang="ru-RU" dirty="0" err="1"/>
              <a:t>місць</a:t>
            </a:r>
            <a:r>
              <a:rPr lang="ru-RU" dirty="0"/>
              <a:t> </a:t>
            </a:r>
            <a:r>
              <a:rPr lang="ru-RU" dirty="0" err="1"/>
              <a:t>розміщення</a:t>
            </a:r>
            <a:r>
              <a:rPr lang="ru-RU" dirty="0"/>
              <a:t> </a:t>
            </a:r>
            <a:r>
              <a:rPr lang="ru-RU" dirty="0" err="1"/>
              <a:t>туристів</a:t>
            </a:r>
            <a:r>
              <a:rPr lang="ru-RU" dirty="0"/>
              <a:t> та </a:t>
            </a:r>
            <a:r>
              <a:rPr lang="ru-RU" dirty="0" err="1"/>
              <a:t>відпочиваючих</a:t>
            </a:r>
            <a:r>
              <a:rPr lang="ru-RU" dirty="0"/>
              <a:t>; </a:t>
            </a:r>
            <a:endParaRPr lang="ru-RU" dirty="0" smtClean="0"/>
          </a:p>
          <a:p>
            <a:endParaRPr lang="ru-RU" dirty="0" smtClean="0"/>
          </a:p>
          <a:p>
            <a:pPr algn="just"/>
            <a:r>
              <a:rPr lang="ru-RU" i="1" dirty="0" smtClean="0"/>
              <a:t>– </a:t>
            </a:r>
            <a:r>
              <a:rPr lang="ru-RU" i="1" dirty="0"/>
              <a:t>перша </a:t>
            </a:r>
            <a:r>
              <a:rPr lang="ru-RU" i="1" dirty="0" err="1"/>
              <a:t>категорія</a:t>
            </a:r>
            <a:r>
              <a:rPr lang="ru-RU" i="1" dirty="0"/>
              <a:t> </a:t>
            </a:r>
            <a:r>
              <a:rPr lang="ru-RU" dirty="0"/>
              <a:t>– </a:t>
            </a:r>
            <a:r>
              <a:rPr lang="ru-RU" dirty="0" err="1"/>
              <a:t>садиба</a:t>
            </a:r>
            <a:r>
              <a:rPr lang="ru-RU" dirty="0"/>
              <a:t> </a:t>
            </a:r>
            <a:r>
              <a:rPr lang="ru-RU" dirty="0" err="1"/>
              <a:t>відповідає</a:t>
            </a:r>
            <a:r>
              <a:rPr lang="ru-RU" dirty="0"/>
              <a:t> </a:t>
            </a:r>
            <a:r>
              <a:rPr lang="ru-RU" dirty="0" err="1"/>
              <a:t>встановленим</a:t>
            </a:r>
            <a:r>
              <a:rPr lang="ru-RU" dirty="0"/>
              <a:t> </a:t>
            </a:r>
            <a:r>
              <a:rPr lang="ru-RU" dirty="0" err="1"/>
              <a:t>мінімальним</a:t>
            </a:r>
            <a:r>
              <a:rPr lang="ru-RU" dirty="0"/>
              <a:t> </a:t>
            </a:r>
            <a:r>
              <a:rPr lang="ru-RU" dirty="0" err="1"/>
              <a:t>вимогам</a:t>
            </a:r>
            <a:r>
              <a:rPr lang="ru-RU" dirty="0"/>
              <a:t> та </a:t>
            </a:r>
            <a:r>
              <a:rPr lang="ru-RU" dirty="0" err="1"/>
              <a:t>вимогам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стосуються</a:t>
            </a:r>
            <a:r>
              <a:rPr lang="ru-RU" dirty="0"/>
              <a:t> </a:t>
            </a:r>
            <a:r>
              <a:rPr lang="ru-RU" dirty="0" err="1"/>
              <a:t>озеленення</a:t>
            </a:r>
            <a:r>
              <a:rPr lang="ru-RU" dirty="0"/>
              <a:t> </a:t>
            </a:r>
            <a:r>
              <a:rPr lang="ru-RU" dirty="0" err="1"/>
              <a:t>території</a:t>
            </a:r>
            <a:r>
              <a:rPr lang="ru-RU" dirty="0"/>
              <a:t>, </a:t>
            </a:r>
            <a:r>
              <a:rPr lang="ru-RU" dirty="0" err="1"/>
              <a:t>паркування</a:t>
            </a:r>
            <a:r>
              <a:rPr lang="ru-RU" dirty="0"/>
              <a:t> автотранспорту, </a:t>
            </a:r>
            <a:r>
              <a:rPr lang="ru-RU" dirty="0" err="1"/>
              <a:t>мінімальних</a:t>
            </a:r>
            <a:r>
              <a:rPr lang="ru-RU" dirty="0"/>
              <a:t> </a:t>
            </a:r>
            <a:r>
              <a:rPr lang="ru-RU" dirty="0" err="1"/>
              <a:t>розмірів</a:t>
            </a:r>
            <a:r>
              <a:rPr lang="ru-RU" dirty="0"/>
              <a:t> </a:t>
            </a:r>
            <a:r>
              <a:rPr lang="ru-RU" dirty="0" err="1"/>
              <a:t>ліжок</a:t>
            </a:r>
            <a:r>
              <a:rPr lang="ru-RU" dirty="0"/>
              <a:t>, </a:t>
            </a:r>
            <a:r>
              <a:rPr lang="ru-RU" dirty="0" err="1"/>
              <a:t>площ</a:t>
            </a:r>
            <a:r>
              <a:rPr lang="ru-RU" dirty="0"/>
              <a:t> </a:t>
            </a:r>
            <a:r>
              <a:rPr lang="ru-RU" dirty="0" err="1"/>
              <a:t>санітарних</a:t>
            </a:r>
            <a:r>
              <a:rPr lang="ru-RU" dirty="0"/>
              <a:t> </a:t>
            </a:r>
            <a:r>
              <a:rPr lang="ru-RU" dirty="0" err="1" smtClean="0"/>
              <a:t>приміщень</a:t>
            </a:r>
            <a:r>
              <a:rPr lang="ru-RU" dirty="0" smtClean="0"/>
              <a:t>;</a:t>
            </a:r>
          </a:p>
          <a:p>
            <a:pPr algn="just"/>
            <a:endParaRPr lang="ru-RU" dirty="0" smtClean="0"/>
          </a:p>
          <a:p>
            <a:pPr algn="just"/>
            <a:r>
              <a:rPr lang="ru-RU" i="1" dirty="0" smtClean="0"/>
              <a:t>- друга </a:t>
            </a:r>
            <a:r>
              <a:rPr lang="ru-RU" i="1" dirty="0" err="1"/>
              <a:t>категорія</a:t>
            </a:r>
            <a:r>
              <a:rPr lang="ru-RU" i="1" dirty="0"/>
              <a:t> </a:t>
            </a:r>
            <a:r>
              <a:rPr lang="ru-RU" dirty="0"/>
              <a:t>– </a:t>
            </a:r>
            <a:r>
              <a:rPr lang="ru-RU" dirty="0" err="1"/>
              <a:t>садиба</a:t>
            </a:r>
            <a:r>
              <a:rPr lang="ru-RU" dirty="0"/>
              <a:t> </a:t>
            </a:r>
            <a:r>
              <a:rPr lang="ru-RU" dirty="0" err="1"/>
              <a:t>відповідає</a:t>
            </a:r>
            <a:r>
              <a:rPr lang="ru-RU" dirty="0"/>
              <a:t> </a:t>
            </a:r>
            <a:r>
              <a:rPr lang="ru-RU" dirty="0" err="1"/>
              <a:t>встановленим</a:t>
            </a:r>
            <a:r>
              <a:rPr lang="ru-RU" dirty="0"/>
              <a:t> </a:t>
            </a:r>
            <a:r>
              <a:rPr lang="ru-RU" dirty="0" err="1"/>
              <a:t>вимогам</a:t>
            </a:r>
            <a:r>
              <a:rPr lang="ru-RU" dirty="0"/>
              <a:t> </a:t>
            </a:r>
            <a:r>
              <a:rPr lang="ru-RU" dirty="0" err="1"/>
              <a:t>першої</a:t>
            </a:r>
            <a:r>
              <a:rPr lang="ru-RU" dirty="0"/>
              <a:t> </a:t>
            </a:r>
            <a:r>
              <a:rPr lang="ru-RU" dirty="0" err="1"/>
              <a:t>категорії</a:t>
            </a:r>
            <a:r>
              <a:rPr lang="ru-RU" dirty="0"/>
              <a:t>, </a:t>
            </a:r>
            <a:r>
              <a:rPr lang="ru-RU" dirty="0" err="1"/>
              <a:t>окремого</a:t>
            </a:r>
            <a:r>
              <a:rPr lang="ru-RU" dirty="0"/>
              <a:t> входу </a:t>
            </a:r>
            <a:r>
              <a:rPr lang="ru-RU" dirty="0" smtClean="0"/>
              <a:t>для гостей</a:t>
            </a:r>
            <a:r>
              <a:rPr lang="ru-RU" dirty="0"/>
              <a:t>, </a:t>
            </a:r>
            <a:r>
              <a:rPr lang="ru-RU" dirty="0" err="1"/>
              <a:t>наявності</a:t>
            </a:r>
            <a:r>
              <a:rPr lang="ru-RU" dirty="0"/>
              <a:t> </a:t>
            </a:r>
            <a:r>
              <a:rPr lang="ru-RU" dirty="0" err="1"/>
              <a:t>дитячого</a:t>
            </a:r>
            <a:r>
              <a:rPr lang="ru-RU" dirty="0"/>
              <a:t> </a:t>
            </a:r>
            <a:r>
              <a:rPr lang="ru-RU" dirty="0" err="1"/>
              <a:t>майданчику</a:t>
            </a:r>
            <a:r>
              <a:rPr lang="ru-RU" dirty="0"/>
              <a:t>, </a:t>
            </a:r>
            <a:r>
              <a:rPr lang="ru-RU" dirty="0" err="1"/>
              <a:t>банісауни</a:t>
            </a:r>
            <a:r>
              <a:rPr lang="ru-RU" dirty="0"/>
              <a:t> та доступу до </a:t>
            </a:r>
            <a:r>
              <a:rPr lang="ru-RU" dirty="0" err="1"/>
              <a:t>загальної</a:t>
            </a:r>
            <a:r>
              <a:rPr lang="ru-RU" dirty="0"/>
              <a:t> </a:t>
            </a:r>
            <a:r>
              <a:rPr lang="ru-RU" dirty="0" err="1"/>
              <a:t>мережі</a:t>
            </a:r>
            <a:r>
              <a:rPr lang="ru-RU" dirty="0"/>
              <a:t> </a:t>
            </a:r>
            <a:r>
              <a:rPr lang="ru-RU" dirty="0" err="1"/>
              <a:t>інтернету</a:t>
            </a:r>
            <a:r>
              <a:rPr lang="ru-RU" dirty="0"/>
              <a:t>; </a:t>
            </a:r>
            <a:endParaRPr lang="ru-RU" dirty="0" smtClean="0"/>
          </a:p>
          <a:p>
            <a:pPr algn="just"/>
            <a:endParaRPr lang="ru-RU" dirty="0" smtClean="0"/>
          </a:p>
          <a:p>
            <a:pPr algn="just"/>
            <a:r>
              <a:rPr lang="ru-RU" i="1" dirty="0" smtClean="0"/>
              <a:t>– </a:t>
            </a:r>
            <a:r>
              <a:rPr lang="ru-RU" i="1" dirty="0" err="1"/>
              <a:t>третя</a:t>
            </a:r>
            <a:r>
              <a:rPr lang="ru-RU" i="1" dirty="0"/>
              <a:t> (</a:t>
            </a:r>
            <a:r>
              <a:rPr lang="ru-RU" i="1" dirty="0" err="1"/>
              <a:t>найвища</a:t>
            </a:r>
            <a:r>
              <a:rPr lang="ru-RU" i="1" dirty="0"/>
              <a:t>) </a:t>
            </a:r>
            <a:r>
              <a:rPr lang="ru-RU" i="1" dirty="0" err="1"/>
              <a:t>категорія</a:t>
            </a:r>
            <a:r>
              <a:rPr lang="ru-RU" i="1" dirty="0"/>
              <a:t> </a:t>
            </a:r>
            <a:r>
              <a:rPr lang="ru-RU" dirty="0"/>
              <a:t>– </a:t>
            </a:r>
            <a:r>
              <a:rPr lang="ru-RU" dirty="0" err="1"/>
              <a:t>садиба</a:t>
            </a:r>
            <a:r>
              <a:rPr lang="ru-RU" dirty="0"/>
              <a:t> </a:t>
            </a:r>
            <a:r>
              <a:rPr lang="ru-RU" dirty="0" err="1"/>
              <a:t>відповідає</a:t>
            </a:r>
            <a:r>
              <a:rPr lang="ru-RU" dirty="0"/>
              <a:t> </a:t>
            </a:r>
            <a:r>
              <a:rPr lang="ru-RU" dirty="0" err="1"/>
              <a:t>вимогам</a:t>
            </a:r>
            <a:r>
              <a:rPr lang="ru-RU" dirty="0"/>
              <a:t> </a:t>
            </a:r>
            <a:r>
              <a:rPr lang="ru-RU" dirty="0" err="1"/>
              <a:t>другої</a:t>
            </a:r>
            <a:r>
              <a:rPr lang="ru-RU" dirty="0"/>
              <a:t> </a:t>
            </a:r>
            <a:r>
              <a:rPr lang="ru-RU" dirty="0" err="1"/>
              <a:t>категорії</a:t>
            </a:r>
            <a:r>
              <a:rPr lang="ru-RU" dirty="0"/>
              <a:t> та </a:t>
            </a:r>
            <a:r>
              <a:rPr lang="ru-RU" dirty="0" err="1"/>
              <a:t>вимогам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передбачають</a:t>
            </a:r>
            <a:r>
              <a:rPr lang="ru-RU" dirty="0"/>
              <a:t> </a:t>
            </a:r>
            <a:r>
              <a:rPr lang="ru-RU" dirty="0" err="1"/>
              <a:t>наявність</a:t>
            </a:r>
            <a:r>
              <a:rPr lang="ru-RU" dirty="0"/>
              <a:t> </a:t>
            </a:r>
            <a:r>
              <a:rPr lang="ru-RU" dirty="0" err="1"/>
              <a:t>басейну</a:t>
            </a:r>
            <a:r>
              <a:rPr lang="ru-RU" dirty="0"/>
              <a:t>, гаражу, в </a:t>
            </a:r>
            <a:r>
              <a:rPr lang="ru-RU" dirty="0" err="1"/>
              <a:t>кожній</a:t>
            </a:r>
            <a:r>
              <a:rPr lang="ru-RU" dirty="0"/>
              <a:t> </a:t>
            </a:r>
            <a:r>
              <a:rPr lang="ru-RU" dirty="0" err="1"/>
              <a:t>кімнаті</a:t>
            </a:r>
            <a:r>
              <a:rPr lang="ru-RU" dirty="0"/>
              <a:t> </a:t>
            </a:r>
            <a:r>
              <a:rPr lang="ru-RU" dirty="0" err="1"/>
              <a:t>телевізора</a:t>
            </a:r>
            <a:r>
              <a:rPr lang="ru-RU" dirty="0"/>
              <a:t>, холодильника, </a:t>
            </a:r>
            <a:r>
              <a:rPr lang="ru-RU" dirty="0" err="1"/>
              <a:t>оздоблення</a:t>
            </a:r>
            <a:r>
              <a:rPr lang="ru-RU" dirty="0"/>
              <a:t> </a:t>
            </a:r>
            <a:r>
              <a:rPr lang="ru-RU" dirty="0" err="1"/>
              <a:t>місць</a:t>
            </a:r>
            <a:r>
              <a:rPr lang="ru-RU" dirty="0"/>
              <a:t> </a:t>
            </a:r>
            <a:r>
              <a:rPr lang="ru-RU" dirty="0" err="1"/>
              <a:t>відпочинку</a:t>
            </a:r>
            <a:r>
              <a:rPr lang="ru-RU" dirty="0"/>
              <a:t> </a:t>
            </a:r>
            <a:r>
              <a:rPr lang="ru-RU" dirty="0" err="1"/>
              <a:t>натуральними</a:t>
            </a:r>
            <a:r>
              <a:rPr lang="ru-RU" dirty="0"/>
              <a:t> </a:t>
            </a:r>
            <a:r>
              <a:rPr lang="ru-RU" dirty="0" err="1"/>
              <a:t>матеріалами</a:t>
            </a:r>
            <a:r>
              <a:rPr lang="ru-RU" dirty="0"/>
              <a:t>, </a:t>
            </a:r>
            <a:r>
              <a:rPr lang="ru-RU" dirty="0" err="1"/>
              <a:t>цілодобове</a:t>
            </a:r>
            <a:r>
              <a:rPr lang="ru-RU" dirty="0"/>
              <a:t> </a:t>
            </a:r>
            <a:r>
              <a:rPr lang="ru-RU" dirty="0" err="1"/>
              <a:t>гаряче</a:t>
            </a:r>
            <a:r>
              <a:rPr lang="ru-RU" dirty="0"/>
              <a:t> та </a:t>
            </a:r>
            <a:r>
              <a:rPr lang="ru-RU" dirty="0" err="1"/>
              <a:t>холодне</a:t>
            </a:r>
            <a:r>
              <a:rPr lang="ru-RU" dirty="0"/>
              <a:t> </a:t>
            </a:r>
            <a:r>
              <a:rPr lang="ru-RU" dirty="0" err="1"/>
              <a:t>водопостачання</a:t>
            </a:r>
            <a:r>
              <a:rPr lang="ru-RU" dirty="0"/>
              <a:t>.</a:t>
            </a:r>
          </a:p>
        </p:txBody>
      </p:sp>
      <p:sp>
        <p:nvSpPr>
          <p:cNvPr id="3" name="Прямокутник 2"/>
          <p:cNvSpPr/>
          <p:nvPr/>
        </p:nvSpPr>
        <p:spPr>
          <a:xfrm>
            <a:off x="1048624" y="285225"/>
            <a:ext cx="102261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 smtClean="0"/>
              <a:t>Категоризація</a:t>
            </a:r>
            <a:r>
              <a:rPr lang="ru-RU" dirty="0" smtClean="0"/>
              <a:t> </a:t>
            </a:r>
            <a:r>
              <a:rPr lang="ru-RU" dirty="0" err="1" smtClean="0"/>
              <a:t>садиб</a:t>
            </a:r>
            <a:r>
              <a:rPr lang="ru-RU" dirty="0" smtClean="0"/>
              <a:t>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55237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="" xmlns:a16="http://schemas.microsoft.com/office/drawing/2014/main" id="{F64F9B95-9045-48D2-B9F3-2927E98F54A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085AA86F-6A4D-4BCB-A045-D992CDC2959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479833C7-FDE4-4657-B0B1-32BE833C248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0ABE7C0B-A2D9-4202-A524-532DA2E2D58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="" xmlns:a16="http://schemas.microsoft.com/office/drawing/2014/main" id="{343FEE4A-89CA-2AAE-4775-3ACE0D62F4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/>
        </p:blipFill>
        <p:spPr>
          <a:xfrm>
            <a:off x="20" y="10"/>
            <a:ext cx="12191979" cy="6857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0571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="" xmlns:a16="http://schemas.microsoft.com/office/drawing/2014/main" id="{E49D7415-2F11-44C2-B6AA-13A25B6814B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A6DE247-721D-75D6-FD0C-0D29037468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914400"/>
            <a:ext cx="10780776" cy="118021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/>
              <a:t>Динаміка використання іноземних карток у І кварталі 2024 року 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="" xmlns:a16="http://schemas.microsoft.com/office/drawing/2014/main" id="{E3630214-3AC4-4C94-4F38-5E11D0C079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4960" y="2346960"/>
            <a:ext cx="4819903" cy="37754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результатами аналізу зібраних даних лідируючи позиції з кількістю іноземних туристів тримали Закарпатська, Волинська, Чернівецька, Київська, Вінницька та Дніпропетровські області.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4E495065-8864-87FB-2BCC-254769963EA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804672" y="722376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Місце для вмісту 4">
            <a:extLst>
              <a:ext uri="{FF2B5EF4-FFF2-40B4-BE49-F238E27FC236}">
                <a16:creationId xmlns="" xmlns:a16="http://schemas.microsoft.com/office/drawing/2014/main" id="{6BDB0329-277E-0348-3767-C8E57AA571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098" y="2888611"/>
            <a:ext cx="5549902" cy="3274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1187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67B01C8-F794-BD34-54AC-92A8CEB61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="" xmlns:a16="http://schemas.microsoft.com/office/drawing/2014/main" id="{D308A3AF-E7EA-4D30-FBB5-F35C96FC93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2657736"/>
          </a:xfrm>
        </p:spPr>
      </p:pic>
      <p:pic>
        <p:nvPicPr>
          <p:cNvPr id="7" name="Рисунок 6" descr="Зображення, що містить текст, знімок екрана, Шрифт&#10;&#10;Вміст, створений ШІ, може бути неправильним.">
            <a:extLst>
              <a:ext uri="{FF2B5EF4-FFF2-40B4-BE49-F238E27FC236}">
                <a16:creationId xmlns="" xmlns:a16="http://schemas.microsoft.com/office/drawing/2014/main" id="{8DF18ADE-2DB1-193D-6DFE-FB90B9881C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734" y="2657736"/>
            <a:ext cx="12241733" cy="2011123"/>
          </a:xfrm>
          <a:prstGeom prst="rect">
            <a:avLst/>
          </a:prstGeom>
        </p:spPr>
      </p:pic>
      <p:pic>
        <p:nvPicPr>
          <p:cNvPr id="9" name="Рисунок 8" descr="Зображення, що містить текст, Шрифт, знімок екрана, Електрик синій&#10;&#10;Вміст, створений ШІ, може бути неправильним.">
            <a:extLst>
              <a:ext uri="{FF2B5EF4-FFF2-40B4-BE49-F238E27FC236}">
                <a16:creationId xmlns="" xmlns:a16="http://schemas.microsoft.com/office/drawing/2014/main" id="{EE173ADA-EF61-C078-73C4-A2687A0277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735" y="4668859"/>
            <a:ext cx="12241732" cy="2189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8054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="" xmlns:a16="http://schemas.microsoft.com/office/drawing/2014/main" id="{E49D7415-2F11-44C2-B6AA-13A25B6814B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FA359CD-F59B-E1FC-5191-475438454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914400"/>
            <a:ext cx="10780776" cy="1180210"/>
          </a:xfrm>
        </p:spPr>
        <p:txBody>
          <a:bodyPr>
            <a:normAutofit/>
          </a:bodyPr>
          <a:lstStyle/>
          <a:p>
            <a:r>
              <a:rPr lang="uk-UA" dirty="0" err="1"/>
              <a:t>карпати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="" xmlns:a16="http://schemas.microsoft.com/office/drawing/2014/main" id="{F04B78E1-D90C-0842-45DF-7A64CD5B2B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4961" y="1798145"/>
            <a:ext cx="4819903" cy="3775456"/>
          </a:xfrm>
        </p:spPr>
        <p:txBody>
          <a:bodyPr>
            <a:normAutofit/>
          </a:bodyPr>
          <a:lstStyle/>
          <a:p>
            <a:r>
              <a:rPr lang="de-DE" b="0" i="0" dirty="0">
                <a:effectLst/>
                <a:latin typeface="Roboto" panose="02000000000000000000" pitchFamily="2" charset="0"/>
              </a:rPr>
              <a:t>MBA Development </a:t>
            </a:r>
            <a:r>
              <a:rPr lang="uk-UA" b="0" i="0" dirty="0">
                <a:effectLst/>
                <a:latin typeface="Roboto" panose="02000000000000000000" pitchFamily="2" charset="0"/>
              </a:rPr>
              <a:t>ввела в експлуатацію понад 40 тис. </a:t>
            </a:r>
            <a:r>
              <a:rPr lang="uk-UA" b="0" i="0" dirty="0" err="1">
                <a:effectLst/>
                <a:latin typeface="Roboto" panose="02000000000000000000" pitchFamily="2" charset="0"/>
              </a:rPr>
              <a:t>кв.м</a:t>
            </a:r>
            <a:r>
              <a:rPr lang="uk-UA" b="0" i="0" dirty="0">
                <a:effectLst/>
                <a:latin typeface="Roboto" panose="02000000000000000000" pitchFamily="2" charset="0"/>
              </a:rPr>
              <a:t>. приватних будинків, житлових комплексів та комерційних приміщень. </a:t>
            </a:r>
            <a:r>
              <a:rPr lang="uk-UA" i="0" dirty="0">
                <a:effectLst/>
                <a:latin typeface="Roboto" panose="02000000000000000000" pitchFamily="2" charset="0"/>
              </a:rPr>
              <a:t>З 2021 </a:t>
            </a:r>
            <a:r>
              <a:rPr lang="uk-UA" i="0" dirty="0" smtClean="0">
                <a:effectLst/>
                <a:latin typeface="Roboto" panose="02000000000000000000" pitchFamily="2" charset="0"/>
              </a:rPr>
              <a:t>року </a:t>
            </a:r>
            <a:r>
              <a:rPr lang="uk-UA" b="0" i="0" dirty="0" smtClean="0">
                <a:effectLst/>
                <a:latin typeface="Roboto" panose="02000000000000000000" pitchFamily="2" charset="0"/>
              </a:rPr>
              <a:t>сфокусувалась </a:t>
            </a:r>
            <a:r>
              <a:rPr lang="uk-UA" b="0" i="0" dirty="0">
                <a:effectLst/>
                <a:latin typeface="Roboto" panose="02000000000000000000" pitchFamily="2" charset="0"/>
              </a:rPr>
              <a:t>на будівництві власної готельної нерухомості в </a:t>
            </a:r>
            <a:r>
              <a:rPr lang="uk-UA" b="0" i="0" dirty="0" err="1">
                <a:effectLst/>
                <a:latin typeface="Roboto" panose="02000000000000000000" pitchFamily="2" charset="0"/>
              </a:rPr>
              <a:t>Микули́чині</a:t>
            </a:r>
            <a:r>
              <a:rPr lang="uk-UA" b="0" i="0" dirty="0">
                <a:effectLst/>
                <a:latin typeface="Roboto" panose="02000000000000000000" pitchFamily="2" charset="0"/>
              </a:rPr>
              <a:t> (Карпатах): «Агат </a:t>
            </a:r>
            <a:r>
              <a:rPr lang="uk-UA" b="0" i="0" dirty="0" err="1">
                <a:effectLst/>
                <a:latin typeface="Roboto" panose="02000000000000000000" pitchFamily="2" charset="0"/>
              </a:rPr>
              <a:t>Резорт</a:t>
            </a:r>
            <a:r>
              <a:rPr lang="uk-UA" b="0" i="0" dirty="0">
                <a:effectLst/>
                <a:latin typeface="Roboto" panose="02000000000000000000" pitchFamily="2" charset="0"/>
              </a:rPr>
              <a:t> &amp; СПА» , "</a:t>
            </a:r>
            <a:r>
              <a:rPr lang="uk-UA" b="0" i="0" dirty="0" err="1">
                <a:effectLst/>
                <a:latin typeface="Roboto" panose="02000000000000000000" pitchFamily="2" charset="0"/>
              </a:rPr>
              <a:t>Моріон</a:t>
            </a:r>
            <a:r>
              <a:rPr lang="uk-UA" b="0" i="0" dirty="0">
                <a:effectLst/>
                <a:latin typeface="Roboto" panose="02000000000000000000" pitchFamily="2" charset="0"/>
              </a:rPr>
              <a:t> </a:t>
            </a:r>
            <a:r>
              <a:rPr lang="uk-UA" b="0" i="0" dirty="0" err="1">
                <a:effectLst/>
                <a:latin typeface="Roboto" panose="02000000000000000000" pitchFamily="2" charset="0"/>
              </a:rPr>
              <a:t>Резорт</a:t>
            </a:r>
            <a:r>
              <a:rPr lang="uk-UA" b="0" i="0" dirty="0">
                <a:effectLst/>
                <a:latin typeface="Roboto" panose="02000000000000000000" pitchFamily="2" charset="0"/>
              </a:rPr>
              <a:t>" , «Малахіт»</a:t>
            </a:r>
          </a:p>
          <a:p>
            <a:endParaRPr lang="uk-UA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="" xmlns:a16="http://schemas.microsoft.com/office/drawing/2014/main" id="{4E495065-8864-87FB-2BCC-254769963EA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804672" y="722376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0BBD44B5-1C72-CD45-4AD3-3A46CAE364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672" y="2346960"/>
            <a:ext cx="5549902" cy="2677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1977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B9C0E6AB-EAB6-41E0-9D49-369643E873A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="" xmlns:a16="http://schemas.microsoft.com/office/drawing/2014/main" id="{93C2720B-5BC4-43B4-8F8F-7D4AD6386D1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F34F5BD6-1B3B-4B21-9901-8258D047A2D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800100" y="723900"/>
            <a:ext cx="1061085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 descr="Зображення, що містить просто неба, хмара, дерево, небо">
            <a:extLst>
              <a:ext uri="{FF2B5EF4-FFF2-40B4-BE49-F238E27FC236}">
                <a16:creationId xmlns="" xmlns:a16="http://schemas.microsoft.com/office/drawing/2014/main" id="{3FA400DA-C3CF-2EAB-1DFF-D046273130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78" r="2" b="73"/>
          <a:stretch/>
        </p:blipFill>
        <p:spPr>
          <a:xfrm>
            <a:off x="800100" y="1066800"/>
            <a:ext cx="10591800" cy="472440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539E51F4-9F13-4C51-9CE0-0AEDA7FE33B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800100" y="6135861"/>
            <a:ext cx="1060132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18648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5EFC1C2-79ED-3D6C-D690-006435633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Актуальність 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="" xmlns:a16="http://schemas.microsoft.com/office/drawing/2014/main" id="{8971C51A-4EA2-9251-F785-895C67D3F2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635" y="1635162"/>
            <a:ext cx="10691265" cy="432672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сучасному світі спостерігається зміщення масового туристичного інтересу від звичайних відпочинкових поїздок до змістовніших,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пізнавальніших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подорожей. На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змінув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світовому туризмі  концепції трьох </a:t>
            </a:r>
            <a:r>
              <a:rPr lang="uk-UA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de-DE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S" ("Sun-</a:t>
            </a:r>
            <a:r>
              <a:rPr lang="de-DE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Sea</a:t>
            </a:r>
            <a:r>
              <a:rPr lang="de-DE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-Sand")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сонце, море, пісок — приходить концепція трьох </a:t>
            </a:r>
            <a:r>
              <a:rPr lang="uk-UA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de-DE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L" ("Landscape-Lore-Leisure")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пейзажі, традиції, дозвілля. 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сучасному світі існують десятки видів туризму і щороку їх кількість збільшується. Проте, на конференції Всесвітньої Туристичної Організації в Лісабоні було виділено</a:t>
            </a:r>
            <a:r>
              <a:rPr lang="uk-UA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 перспективних напрямків туризму в </a:t>
            </a:r>
            <a:r>
              <a:rPr lang="uk-UA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ХХІ ст. 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них належить:</a:t>
            </a:r>
          </a:p>
          <a:p>
            <a:pPr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прогодницький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туризм;</a:t>
            </a:r>
          </a:p>
          <a:p>
            <a:pPr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круїзи;</a:t>
            </a:r>
          </a:p>
          <a:p>
            <a:pPr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екотуризм;</a:t>
            </a:r>
          </a:p>
          <a:p>
            <a:pPr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культурно-пізнавальний;</a:t>
            </a:r>
          </a:p>
          <a:p>
            <a:pPr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uk-UA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тематичний туризм.</a:t>
            </a:r>
          </a:p>
          <a:p>
            <a:pPr>
              <a:buFontTx/>
              <a:buChar char="-"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85077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8" name="Straight Connector 67">
            <a:extLst>
              <a:ext uri="{FF2B5EF4-FFF2-40B4-BE49-F238E27FC236}">
                <a16:creationId xmlns="" xmlns:a16="http://schemas.microsoft.com/office/drawing/2014/main" id="{F64F9B95-9045-48D2-B9F3-2927E98F54A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="" xmlns:a16="http://schemas.microsoft.com/office/drawing/2014/main" id="{085AA86F-6A4D-4BCB-A045-D992CDC2959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72" name="Rectangle 71">
            <a:extLst>
              <a:ext uri="{FF2B5EF4-FFF2-40B4-BE49-F238E27FC236}">
                <a16:creationId xmlns="" xmlns:a16="http://schemas.microsoft.com/office/drawing/2014/main" id="{33E93247-6229-44AB-A550-739E971E690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4" name="Rectangle 73">
            <a:extLst>
              <a:ext uri="{FF2B5EF4-FFF2-40B4-BE49-F238E27FC236}">
                <a16:creationId xmlns="" xmlns:a16="http://schemas.microsoft.com/office/drawing/2014/main" id="{BC30665E-D592-446F-98EB-15F172A2269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Місце для вмісту 16">
            <a:extLst>
              <a:ext uri="{FF2B5EF4-FFF2-40B4-BE49-F238E27FC236}">
                <a16:creationId xmlns="" xmlns:a16="http://schemas.microsoft.com/office/drawing/2014/main" id="{77A70D51-89BC-6BB0-1ED4-197E65B850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23541" r="2" b="2"/>
          <a:stretch/>
        </p:blipFill>
        <p:spPr>
          <a:xfrm>
            <a:off x="800100" y="712914"/>
            <a:ext cx="10591800" cy="4999393"/>
          </a:xfrm>
          <a:prstGeom prst="rect">
            <a:avLst/>
          </a:prstGeom>
        </p:spPr>
      </p:pic>
      <p:cxnSp>
        <p:nvCxnSpPr>
          <p:cNvPr id="76" name="Straight Connector 75">
            <a:extLst>
              <a:ext uri="{FF2B5EF4-FFF2-40B4-BE49-F238E27FC236}">
                <a16:creationId xmlns="" xmlns:a16="http://schemas.microsoft.com/office/drawing/2014/main" id="{EE2E603F-4A95-4FE8-BB06-211DFD75DBE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800100" y="455508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61823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Straight Connector 28">
            <a:extLst>
              <a:ext uri="{FF2B5EF4-FFF2-40B4-BE49-F238E27FC236}">
                <a16:creationId xmlns="" xmlns:a16="http://schemas.microsoft.com/office/drawing/2014/main" id="{F64F9B95-9045-48D2-B9F3-2927E98F54A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="" xmlns:a16="http://schemas.microsoft.com/office/drawing/2014/main" id="{085AA86F-6A4D-4BCB-A045-D992CDC2959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33" name="Rectangle 32">
            <a:extLst>
              <a:ext uri="{FF2B5EF4-FFF2-40B4-BE49-F238E27FC236}">
                <a16:creationId xmlns="" xmlns:a16="http://schemas.microsoft.com/office/drawing/2014/main" id="{B9C0E6AB-EAB6-41E0-9D49-369643E873A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5" name="Rectangle 34">
            <a:extLst>
              <a:ext uri="{FF2B5EF4-FFF2-40B4-BE49-F238E27FC236}">
                <a16:creationId xmlns="" xmlns:a16="http://schemas.microsoft.com/office/drawing/2014/main" id="{F78075BE-4130-4D6A-B0EB-6397ED5E5D9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Місце для вмісту 12">
            <a:extLst>
              <a:ext uri="{FF2B5EF4-FFF2-40B4-BE49-F238E27FC236}">
                <a16:creationId xmlns="" xmlns:a16="http://schemas.microsoft.com/office/drawing/2014/main" id="{ECE38D57-6F9A-65D1-7CD7-4F12465D87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2" b="5944"/>
          <a:stretch/>
        </p:blipFill>
        <p:spPr>
          <a:xfrm>
            <a:off x="800100" y="723899"/>
            <a:ext cx="10591800" cy="5429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2595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="" xmlns:a16="http://schemas.microsoft.com/office/drawing/2014/main" id="{E49D7415-2F11-44C2-B6AA-13A25B6814B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7FBEEBF-62BF-F1FF-5D6E-D11FCBE692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087" y="909637"/>
            <a:ext cx="8351633" cy="1307592"/>
          </a:xfrm>
        </p:spPr>
        <p:txBody>
          <a:bodyPr>
            <a:normAutofit/>
          </a:bodyPr>
          <a:lstStyle/>
          <a:p>
            <a:r>
              <a:rPr lang="uk-UA" dirty="0"/>
              <a:t>Житомирська область 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="" xmlns:a16="http://schemas.microsoft.com/office/drawing/2014/main" id="{D9628958-05A2-AA5A-BC36-8AFFA12D54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088" y="1753498"/>
            <a:ext cx="6400800" cy="420839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Регіон на Поліссі, якому притаманне саме розвиток внутрішнього (місцевого) туризму за рахунок активної туристичної діяльності місцевих туристичних агентств та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агросадиб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які є фанатами своєї справи та пропонують </a:t>
            </a:r>
            <a:r>
              <a:rPr lang="uk-UA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туристичний продукт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розрахований для місцевого населення.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 в області </a:t>
            </a:r>
            <a:r>
              <a:rPr lang="uk-UA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комплексу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 чинників – історичних, географічних, етнографічних, культурних, соціальних є передумовою та причиною розвитку сільського зеленого туризму в регіоні як виду рекреації в сільській місцевості для відновлення фізичних та психологічних сил людини.  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="" xmlns:a16="http://schemas.microsoft.com/office/drawing/2014/main" id="{8E813B4C-6731-0B72-5252-A79AB0E20B5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804672" y="723900"/>
            <a:ext cx="10588752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F6E8AC76-5D39-F21B-2235-94F4D5EF75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7920" y="1563433"/>
            <a:ext cx="3903980" cy="3952627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="" xmlns:a16="http://schemas.microsoft.com/office/drawing/2014/main" id="{6E0E8146-6E65-2E6C-0C86-547E3C92540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809065" y="6145599"/>
            <a:ext cx="1058283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71551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F4BBA665-9304-72EA-8E9A-0BDE164B438F}"/>
              </a:ext>
            </a:extLst>
          </p:cNvPr>
          <p:cNvSpPr txBox="1"/>
          <p:nvPr/>
        </p:nvSpPr>
        <p:spPr>
          <a:xfrm>
            <a:off x="852544" y="1235343"/>
            <a:ext cx="609420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>
                <a:hlinkClick r:id="rId2"/>
              </a:rPr>
              <a:t>https://www.youtube.com/watch?v=wmkC43UrZhQ</a:t>
            </a:r>
            <a:endParaRPr lang="uk-UA" dirty="0"/>
          </a:p>
          <a:p>
            <a:endParaRPr lang="uk-UA" dirty="0"/>
          </a:p>
          <a:p>
            <a:r>
              <a:rPr lang="uk-UA" dirty="0"/>
              <a:t>Неймовірні факти про Житомирщину </a:t>
            </a:r>
          </a:p>
          <a:p>
            <a:endParaRPr lang="uk-UA" dirty="0"/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AC97BBEA-C905-9FFA-D18D-62F4E4D784FA}"/>
              </a:ext>
            </a:extLst>
          </p:cNvPr>
          <p:cNvSpPr txBox="1"/>
          <p:nvPr/>
        </p:nvSpPr>
        <p:spPr>
          <a:xfrm>
            <a:off x="1376978" y="2978082"/>
            <a:ext cx="1021976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uk-UA" sz="2800" b="1" dirty="0"/>
              <a:t>Виокреміть  у відео потенціал Житомирського регіону у сфері сільського зеленого туризму</a:t>
            </a:r>
          </a:p>
          <a:p>
            <a:pPr algn="r"/>
            <a:r>
              <a:rPr lang="uk-UA" sz="28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4746657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="" xmlns:a16="http://schemas.microsoft.com/office/drawing/2014/main" id="{E49D7415-2F11-44C2-B6AA-13A25B6814B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E79390B-C20B-06A1-AFC8-D115BC9B7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121" y="914399"/>
            <a:ext cx="6820349" cy="1621147"/>
          </a:xfrm>
        </p:spPr>
        <p:txBody>
          <a:bodyPr>
            <a:noAutofit/>
          </a:bodyPr>
          <a:lstStyle/>
          <a:p>
            <a:pPr algn="ctr"/>
            <a:r>
              <a:rPr lang="uk-UA" sz="32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«Найкращі туристичні села» </a:t>
            </a:r>
            <a:br>
              <a:rPr lang="uk-UA" sz="32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</a:br>
            <a:r>
              <a:rPr lang="uk-UA" sz="32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(</a:t>
            </a:r>
            <a:r>
              <a:rPr lang="de-DE" sz="32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The Best </a:t>
            </a:r>
            <a:r>
              <a:rPr lang="de-DE" sz="32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Tourism</a:t>
            </a:r>
            <a:r>
              <a:rPr lang="de-DE" sz="32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sz="32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Villages</a:t>
            </a:r>
            <a:r>
              <a:rPr lang="de-DE" sz="32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)</a:t>
            </a:r>
            <a:endParaRPr lang="uk-UA" sz="3200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="" xmlns:a16="http://schemas.microsoft.com/office/drawing/2014/main" id="{3AA95B34-2C7A-B751-F6D4-91ED3FE66F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50848" y="914399"/>
            <a:ext cx="4334016" cy="524865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ООН Туризм ( у 2024 </a:t>
            </a:r>
            <a:r>
              <a:rPr lang="ru-RU" b="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році</a:t>
            </a:r>
            <a:r>
              <a:rPr lang="ru-RU" b="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b="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уперше</a:t>
            </a:r>
            <a:r>
              <a:rPr lang="ru-RU" b="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внесла до </a:t>
            </a:r>
            <a:r>
              <a:rPr lang="ru-RU" b="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переліку</a:t>
            </a:r>
            <a:r>
              <a:rPr lang="ru-RU" b="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254 </a:t>
            </a:r>
            <a:r>
              <a:rPr lang="ru-RU" b="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населених</a:t>
            </a:r>
            <a:r>
              <a:rPr lang="ru-RU" b="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пунктів</a:t>
            </a:r>
            <a:r>
              <a:rPr lang="ru-RU" b="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два </a:t>
            </a:r>
            <a:r>
              <a:rPr lang="ru-RU" b="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українських</a:t>
            </a:r>
            <a:r>
              <a:rPr lang="ru-RU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ctr">
              <a:buNone/>
            </a:pP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Оголошуючи переможців під час 122-ї сесії Виконавчої ради ООН з туризму, яка пройшла в Картахені, Колумбія, Зураб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Пололікашвілі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наголосив, що </a:t>
            </a:r>
            <a:r>
              <a:rPr lang="uk-UA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«головна мета глобальної ініціативи Всесвітньої туристичної організації – привернути увагу мандрівників з усього світу до сіл, де туризм допомагає зберігати культуру, традиції та біорізноманіття навколишньої природи»</a:t>
            </a:r>
            <a:endParaRPr lang="ru-RU" i="1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" name="Straight Connector 1">
            <a:extLst>
              <a:ext uri="{FF2B5EF4-FFF2-40B4-BE49-F238E27FC236}">
                <a16:creationId xmlns="" xmlns:a16="http://schemas.microsoft.com/office/drawing/2014/main" id="{7D3DF08D-8EDA-0FB3-59D9-B692F2ADD1E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804672" y="722376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Місце для вмісту 4" descr="Зображення, що містить текст, природа, знімок екрана, гора&#10;&#10;Вміст, створений ШІ, може бути неправильним.">
            <a:extLst>
              <a:ext uri="{FF2B5EF4-FFF2-40B4-BE49-F238E27FC236}">
                <a16:creationId xmlns="" xmlns:a16="http://schemas.microsoft.com/office/drawing/2014/main" id="{8446E8D4-EF3A-BBB9-5442-5F9FAECDC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161" y="2406454"/>
            <a:ext cx="6368527" cy="3627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2290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C2E79F0-B258-F27B-79C6-D99D28AEB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err="1"/>
              <a:t>Проморолики</a:t>
            </a:r>
            <a:r>
              <a:rPr lang="uk-UA" dirty="0"/>
              <a:t> 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="" xmlns:a16="http://schemas.microsoft.com/office/drawing/2014/main" id="{7EBAC5CD-6851-3D43-DE54-D0E141D252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k-UA" dirty="0"/>
              <a:t>УРИЧ</a:t>
            </a:r>
          </a:p>
          <a:p>
            <a:r>
              <a:rPr lang="de-DE" dirty="0"/>
              <a:t>https://www.youtube.com/watch?v=dtgDaYLMU5k</a:t>
            </a:r>
            <a:endParaRPr lang="uk-UA" dirty="0"/>
          </a:p>
        </p:txBody>
      </p:sp>
      <p:pic>
        <p:nvPicPr>
          <p:cNvPr id="8" name="Місце для вмісту 7">
            <a:extLst>
              <a:ext uri="{FF2B5EF4-FFF2-40B4-BE49-F238E27FC236}">
                <a16:creationId xmlns="" xmlns:a16="http://schemas.microsoft.com/office/drawing/2014/main" id="{96F53CF5-8DD3-E118-38D6-2B97E14685E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04850" y="2471958"/>
            <a:ext cx="5211763" cy="3461897"/>
          </a:xfrm>
        </p:spPr>
      </p:pic>
      <p:sp>
        <p:nvSpPr>
          <p:cNvPr id="5" name="Місце для тексту 4">
            <a:extLst>
              <a:ext uri="{FF2B5EF4-FFF2-40B4-BE49-F238E27FC236}">
                <a16:creationId xmlns="" xmlns:a16="http://schemas.microsoft.com/office/drawing/2014/main" id="{B3C1B8FC-6F0D-B557-DCF4-41CA934E5E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k-UA" dirty="0"/>
              <a:t>ВОРОХТА </a:t>
            </a:r>
          </a:p>
          <a:p>
            <a:r>
              <a:rPr lang="de-DE" dirty="0"/>
              <a:t>https://www.youtube.com/watch?v=S0iDC3iWdKg</a:t>
            </a:r>
            <a:endParaRPr lang="uk-UA" dirty="0"/>
          </a:p>
        </p:txBody>
      </p:sp>
      <p:pic>
        <p:nvPicPr>
          <p:cNvPr id="10" name="Місце для вмісту 9">
            <a:extLst>
              <a:ext uri="{FF2B5EF4-FFF2-40B4-BE49-F238E27FC236}">
                <a16:creationId xmlns="" xmlns:a16="http://schemas.microsoft.com/office/drawing/2014/main" id="{F4F05894-EF9F-7CDF-D9EA-D221A59B674F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181725" y="2462516"/>
            <a:ext cx="5211763" cy="3480780"/>
          </a:xfrm>
        </p:spPr>
      </p:pic>
    </p:spTree>
    <p:extLst>
      <p:ext uri="{BB962C8B-B14F-4D97-AF65-F5344CB8AC3E}">
        <p14:creationId xmlns:p14="http://schemas.microsoft.com/office/powerpoint/2010/main" val="285335882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="" xmlns:a16="http://schemas.microsoft.com/office/drawing/2014/main" id="{F64F9B95-9045-48D2-B9F3-2927E98F54A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085AA86F-6A4D-4BCB-A045-D992CDC2959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4" name="Rectangle 13">
            <a:extLst>
              <a:ext uri="{FF2B5EF4-FFF2-40B4-BE49-F238E27FC236}">
                <a16:creationId xmlns="" xmlns:a16="http://schemas.microsoft.com/office/drawing/2014/main" id="{E49D7415-2F11-44C2-B6AA-13A25B6814B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D81A2C03-DBEB-5716-6EA4-577389CE166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186" r="42054" b="2"/>
          <a:stretch/>
        </p:blipFill>
        <p:spPr>
          <a:xfrm>
            <a:off x="20" y="10"/>
            <a:ext cx="6044164" cy="685799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C37776DB-0353-804E-938F-D1FF8555A84C}"/>
              </a:ext>
            </a:extLst>
          </p:cNvPr>
          <p:cNvSpPr txBox="1"/>
          <p:nvPr/>
        </p:nvSpPr>
        <p:spPr>
          <a:xfrm>
            <a:off x="6696185" y="2221992"/>
            <a:ext cx="5169499" cy="120700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</a:pPr>
            <a:r>
              <a:rPr lang="en-US" sz="4800" dirty="0" err="1"/>
              <a:t>Бережіть</a:t>
            </a:r>
            <a:r>
              <a:rPr lang="en-US" sz="4800" dirty="0"/>
              <a:t> </a:t>
            </a:r>
            <a:r>
              <a:rPr lang="en-US" sz="4800" dirty="0" err="1"/>
              <a:t>ресурс</a:t>
            </a:r>
            <a:r>
              <a:rPr lang="en-US" sz="4800" dirty="0"/>
              <a:t>!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="" xmlns:a16="http://schemas.microsoft.com/office/drawing/2014/main" id="{511FC409-B3C2-4F68-865C-C5333D6F271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6781300" y="723900"/>
            <a:ext cx="4610075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="" xmlns:a16="http://schemas.microsoft.com/office/drawing/2014/main" id="{B810270D-76A7-44B3-9746-7EDF5788602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6781300" y="6142781"/>
            <a:ext cx="46100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84576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1C09AC67-780E-7C56-41E8-BC87592B95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F64F9B95-9045-48D2-B9F3-2927E98F54A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="" xmlns:a16="http://schemas.microsoft.com/office/drawing/2014/main" id="{085AA86F-6A4D-4BCB-A045-D992CDC2959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8" name="Rectangle 17">
            <a:extLst>
              <a:ext uri="{FF2B5EF4-FFF2-40B4-BE49-F238E27FC236}">
                <a16:creationId xmlns="" xmlns:a16="http://schemas.microsoft.com/office/drawing/2014/main" id="{E53615EE-C559-4E03-999B-5477F1626FE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>
            <a:extLst>
              <a:ext uri="{FF2B5EF4-FFF2-40B4-BE49-F238E27FC236}">
                <a16:creationId xmlns="" xmlns:a16="http://schemas.microsoft.com/office/drawing/2014/main" id="{799A8EBD-049C-48E6-97ED-C9102D78FC7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800100" y="722376"/>
            <a:ext cx="57150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="" xmlns:a16="http://schemas.microsoft.com/office/drawing/2014/main" id="{07AB7C5C-C091-4C25-B1BD-93E2F6948C9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800100" y="6138546"/>
            <a:ext cx="5715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A803B000-B224-0B91-F638-A543FA4E38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4201" y="3813144"/>
            <a:ext cx="3827699" cy="233992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E1D02108-C55D-BA91-5A44-5C44C6E222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61797" y="509006"/>
            <a:ext cx="1726710" cy="259655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0735BE2-B048-E6D9-391D-5F46EEAFFA6F}"/>
              </a:ext>
            </a:extLst>
          </p:cNvPr>
          <p:cNvSpPr txBox="1"/>
          <p:nvPr/>
        </p:nvSpPr>
        <p:spPr>
          <a:xfrm>
            <a:off x="700088" y="909637"/>
            <a:ext cx="5958216" cy="13167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4000" b="1" cap="all" spc="30" dirty="0" err="1">
                <a:latin typeface="+mj-lt"/>
                <a:ea typeface="+mj-ea"/>
                <a:cs typeface="+mj-cs"/>
              </a:rPr>
              <a:t>Туризм</a:t>
            </a:r>
            <a:r>
              <a:rPr lang="en-US" sz="4000" b="1" cap="all" spc="30" dirty="0">
                <a:latin typeface="+mj-lt"/>
                <a:ea typeface="+mj-ea"/>
                <a:cs typeface="+mj-cs"/>
              </a:rPr>
              <a:t> </a:t>
            </a:r>
            <a:endParaRPr lang="en-US" sz="4000" b="1" cap="all" spc="30" noProof="0" dirty="0">
              <a:latin typeface="+mj-lt"/>
              <a:ea typeface="+mj-ea"/>
              <a:cs typeface="+mj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1BFBA9E-3375-2008-0668-E9371393B239}"/>
              </a:ext>
            </a:extLst>
          </p:cNvPr>
          <p:cNvSpPr txBox="1"/>
          <p:nvPr/>
        </p:nvSpPr>
        <p:spPr>
          <a:xfrm>
            <a:off x="700088" y="1807285"/>
            <a:ext cx="5958216" cy="4141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</a:pPr>
            <a:r>
              <a:rPr lang="en-US" sz="2000" i="0" noProof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2000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0" noProof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сучасному</a:t>
            </a:r>
            <a:r>
              <a:rPr lang="en-US" sz="2000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0" noProof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етапі</a:t>
            </a:r>
            <a:r>
              <a:rPr lang="en-US" sz="2000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0" noProof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en-US" sz="2000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0" noProof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en-US" sz="2000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0" noProof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сформовано</a:t>
            </a:r>
            <a:r>
              <a:rPr lang="en-US" sz="2000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0" noProof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однозначного</a:t>
            </a:r>
            <a:r>
              <a:rPr lang="en-US" sz="2000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0" noProof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підходу</a:t>
            </a:r>
            <a:r>
              <a:rPr lang="en-US" sz="2000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0" noProof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lang="en-US" sz="2000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0" noProof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трактування</a:t>
            </a:r>
            <a:r>
              <a:rPr lang="en-US" sz="2000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0" noProof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en-US" sz="2000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sz="2000" i="0" noProof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туризм</a:t>
            </a:r>
            <a:r>
              <a:rPr lang="en-US" sz="2000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uk-UA" sz="2000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роботах як вітчизняних так і зарубіжних дослідників.  </a:t>
            </a:r>
          </a:p>
          <a:p>
            <a:pPr>
              <a:spcAft>
                <a:spcPts val="600"/>
              </a:spcAft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Часто поняття </a:t>
            </a:r>
            <a:r>
              <a:rPr lang="uk-UA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«туризм»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ототожнюється з поняттям </a:t>
            </a:r>
            <a:r>
              <a:rPr lang="uk-UA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«рекреація»,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іноді виступає його складовою частиною, підвидом. </a:t>
            </a:r>
          </a:p>
          <a:p>
            <a:pPr>
              <a:spcAft>
                <a:spcPts val="600"/>
              </a:spcAft>
            </a:pPr>
            <a:endParaRPr lang="uk-UA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uk-UA" sz="2000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 рекреацією розуміє зміну дії, що виключає трудову діяльність і характеризує простір, пов’язаний з цими діями (включає туризм, лікування, оздоровлення утилітарну рекреацію).</a:t>
            </a:r>
          </a:p>
          <a:p>
            <a:pPr>
              <a:spcAft>
                <a:spcPts val="600"/>
              </a:spcAft>
            </a:pPr>
            <a:endParaRPr lang="en-US" sz="1100" b="0" i="0" noProof="0" dirty="0">
              <a:effectLst/>
            </a:endParaRP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100" noProof="0" dirty="0"/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754FB19-DAA8-AC44-B756-F25097D70850}"/>
              </a:ext>
            </a:extLst>
          </p:cNvPr>
          <p:cNvSpPr txBox="1"/>
          <p:nvPr/>
        </p:nvSpPr>
        <p:spPr>
          <a:xfrm>
            <a:off x="8337177" y="3115318"/>
            <a:ext cx="244198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Олександр </a:t>
            </a:r>
            <a:r>
              <a:rPr lang="uk-UA" dirty="0" err="1"/>
              <a:t>Бейдик</a:t>
            </a:r>
            <a:r>
              <a:rPr lang="uk-UA" dirty="0"/>
              <a:t> – український географ </a:t>
            </a:r>
          </a:p>
        </p:txBody>
      </p:sp>
      <p:cxnSp>
        <p:nvCxnSpPr>
          <p:cNvPr id="13" name="Пряма зі стрілкою 12">
            <a:extLst>
              <a:ext uri="{FF2B5EF4-FFF2-40B4-BE49-F238E27FC236}">
                <a16:creationId xmlns="" xmlns:a16="http://schemas.microsoft.com/office/drawing/2014/main" id="{234BEB25-6A74-969D-8DEA-ED3B56973937}"/>
              </a:ext>
            </a:extLst>
          </p:cNvPr>
          <p:cNvCxnSpPr/>
          <p:nvPr/>
        </p:nvCxnSpPr>
        <p:spPr>
          <a:xfrm flipH="1">
            <a:off x="5066852" y="2624866"/>
            <a:ext cx="3270325" cy="15598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88992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D0B17905-4EBD-A4CA-8017-C61B78D2FD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4618512C-0FA8-5BE6-EB60-B8424828021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="" xmlns:a16="http://schemas.microsoft.com/office/drawing/2014/main" id="{973A9127-B7F4-B8FB-BC9B-8B8C932F6EB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8" name="Rectangle 17">
            <a:extLst>
              <a:ext uri="{FF2B5EF4-FFF2-40B4-BE49-F238E27FC236}">
                <a16:creationId xmlns="" xmlns:a16="http://schemas.microsoft.com/office/drawing/2014/main" id="{9536ED89-E107-E7B0-E428-6550922B642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>
            <a:extLst>
              <a:ext uri="{FF2B5EF4-FFF2-40B4-BE49-F238E27FC236}">
                <a16:creationId xmlns="" xmlns:a16="http://schemas.microsoft.com/office/drawing/2014/main" id="{7F767DD4-A79D-0AFA-A4A7-917AFD5CC64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800100" y="722376"/>
            <a:ext cx="57150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="" xmlns:a16="http://schemas.microsoft.com/office/drawing/2014/main" id="{2505B6D4-A66A-2787-1792-A4021E322C2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800100" y="6138546"/>
            <a:ext cx="5715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DCD977B9-FEA2-4B28-209C-EFE664B0B4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4201" y="3813144"/>
            <a:ext cx="3827699" cy="233992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31D2CD8B-CF30-CF0B-2B1C-3BA24427768A}"/>
              </a:ext>
            </a:extLst>
          </p:cNvPr>
          <p:cNvSpPr txBox="1"/>
          <p:nvPr/>
        </p:nvSpPr>
        <p:spPr>
          <a:xfrm>
            <a:off x="700088" y="909637"/>
            <a:ext cx="5958216" cy="13167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4000" b="1" cap="all" spc="30" dirty="0" err="1">
                <a:latin typeface="+mj-lt"/>
                <a:ea typeface="+mj-ea"/>
                <a:cs typeface="+mj-cs"/>
              </a:rPr>
              <a:t>Туризм</a:t>
            </a:r>
            <a:r>
              <a:rPr lang="en-US" sz="4000" b="1" cap="all" spc="30" dirty="0">
                <a:latin typeface="+mj-lt"/>
                <a:ea typeface="+mj-ea"/>
                <a:cs typeface="+mj-cs"/>
              </a:rPr>
              <a:t> </a:t>
            </a:r>
            <a:endParaRPr lang="en-US" sz="4000" b="1" cap="all" spc="30" noProof="0" dirty="0">
              <a:latin typeface="+mj-lt"/>
              <a:ea typeface="+mj-ea"/>
              <a:cs typeface="+mj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8F255BB9-8DE1-A6D4-1D9D-B2B5A31EF99B}"/>
              </a:ext>
            </a:extLst>
          </p:cNvPr>
          <p:cNvSpPr txBox="1"/>
          <p:nvPr/>
        </p:nvSpPr>
        <p:spPr>
          <a:xfrm>
            <a:off x="700088" y="1807285"/>
            <a:ext cx="5958216" cy="4141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</a:pP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Додає до процесу відтворення втрачених в процесі життєдіяльності сил культурно-розважальний, пізнавальний відпочинок, мисливство, рибальство, фізичну культуру і спорт.</a:t>
            </a:r>
          </a:p>
          <a:p>
            <a:pPr>
              <a:spcAft>
                <a:spcPts val="600"/>
              </a:spcAft>
            </a:pPr>
            <a:endParaRPr lang="uk-UA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обох визначеннях туризм виступає однією з складових рекреації, хоча у випадку його класифікації, </a:t>
            </a:r>
            <a:r>
              <a:rPr lang="uk-UA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туризм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може включати в себе й інші компоненти </a:t>
            </a:r>
            <a:r>
              <a:rPr lang="uk-UA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рекреації </a:t>
            </a:r>
            <a:r>
              <a:rPr lang="uk-UA" sz="2000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(оздоровчий, спортивний, мисливський, тощо). </a:t>
            </a:r>
            <a:endParaRPr lang="en-US" sz="1100" b="0" i="0" noProof="0" dirty="0">
              <a:effectLst/>
            </a:endParaRP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100" noProof="0" dirty="0"/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94560194-66E8-AE5A-39EE-FA42EE752C1E}"/>
              </a:ext>
            </a:extLst>
          </p:cNvPr>
          <p:cNvSpPr txBox="1"/>
          <p:nvPr/>
        </p:nvSpPr>
        <p:spPr>
          <a:xfrm>
            <a:off x="8337177" y="3115318"/>
            <a:ext cx="27769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Володимир Гетьман – український географ </a:t>
            </a:r>
          </a:p>
        </p:txBody>
      </p:sp>
      <p:cxnSp>
        <p:nvCxnSpPr>
          <p:cNvPr id="13" name="Пряма зі стрілкою 12">
            <a:extLst>
              <a:ext uri="{FF2B5EF4-FFF2-40B4-BE49-F238E27FC236}">
                <a16:creationId xmlns="" xmlns:a16="http://schemas.microsoft.com/office/drawing/2014/main" id="{8F6A27B3-BBFB-C22B-E815-0662D7E81EFB}"/>
              </a:ext>
            </a:extLst>
          </p:cNvPr>
          <p:cNvCxnSpPr>
            <a:cxnSpLocks/>
          </p:cNvCxnSpPr>
          <p:nvPr/>
        </p:nvCxnSpPr>
        <p:spPr>
          <a:xfrm flipH="1">
            <a:off x="6369429" y="2205678"/>
            <a:ext cx="1682940" cy="2064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65B4C0FC-637F-F262-8A40-AF76B56D26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52369" y="401862"/>
            <a:ext cx="3061720" cy="2760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3234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94A9BDE2-AA67-874E-BDB7-AF4342CF58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52027CEC-1EAC-0BBA-975E-9DB766ACBDE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="" xmlns:a16="http://schemas.microsoft.com/office/drawing/2014/main" id="{5D3BAD7B-B4B9-64A4-985A-FC88EBEBC69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8" name="Rectangle 17">
            <a:extLst>
              <a:ext uri="{FF2B5EF4-FFF2-40B4-BE49-F238E27FC236}">
                <a16:creationId xmlns="" xmlns:a16="http://schemas.microsoft.com/office/drawing/2014/main" id="{6981245F-5519-D631-35D8-2AB3CAE9211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>
            <a:extLst>
              <a:ext uri="{FF2B5EF4-FFF2-40B4-BE49-F238E27FC236}">
                <a16:creationId xmlns="" xmlns:a16="http://schemas.microsoft.com/office/drawing/2014/main" id="{1D486B3B-9456-789C-50E0-A8433A7637E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800100" y="722376"/>
            <a:ext cx="57150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="" xmlns:a16="http://schemas.microsoft.com/office/drawing/2014/main" id="{54F8ED07-39CA-43DC-2581-363C60C49A9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800100" y="6138546"/>
            <a:ext cx="5715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67BBB1BE-B0DA-E91E-7EB1-36320C6A5711}"/>
              </a:ext>
            </a:extLst>
          </p:cNvPr>
          <p:cNvSpPr txBox="1"/>
          <p:nvPr/>
        </p:nvSpPr>
        <p:spPr>
          <a:xfrm>
            <a:off x="700088" y="909637"/>
            <a:ext cx="5958216" cy="13167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4000" b="1" cap="all" spc="30" dirty="0" err="1">
                <a:latin typeface="+mj-lt"/>
                <a:ea typeface="+mj-ea"/>
                <a:cs typeface="+mj-cs"/>
              </a:rPr>
              <a:t>Туризм</a:t>
            </a:r>
            <a:r>
              <a:rPr lang="en-US" sz="4000" b="1" cap="all" spc="30" dirty="0">
                <a:latin typeface="+mj-lt"/>
                <a:ea typeface="+mj-ea"/>
                <a:cs typeface="+mj-cs"/>
              </a:rPr>
              <a:t> </a:t>
            </a:r>
            <a:endParaRPr lang="en-US" sz="4000" b="1" cap="all" spc="30" noProof="0" dirty="0">
              <a:latin typeface="+mj-lt"/>
              <a:ea typeface="+mj-ea"/>
              <a:cs typeface="+mj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557DEBA5-2710-230D-5FA3-589FFB53F36E}"/>
              </a:ext>
            </a:extLst>
          </p:cNvPr>
          <p:cNvSpPr txBox="1"/>
          <p:nvPr/>
        </p:nvSpPr>
        <p:spPr>
          <a:xfrm>
            <a:off x="700088" y="1807285"/>
            <a:ext cx="5958216" cy="4141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</a:pP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Кругова подорож та повернення у вихідну точку.</a:t>
            </a:r>
          </a:p>
          <a:p>
            <a:pPr>
              <a:spcAft>
                <a:spcPts val="600"/>
              </a:spcAft>
            </a:pPr>
            <a:endParaRPr lang="uk-UA" sz="2000" i="0" noProof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uk-UA" sz="2000" i="0" noProof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uk-UA" sz="2000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Потреба в зміні місця. </a:t>
            </a:r>
            <a:endParaRPr lang="en-US" sz="1100" noProof="0" dirty="0"/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20A0D972-6137-B0DD-CDEF-D89C6CB05098}"/>
              </a:ext>
            </a:extLst>
          </p:cNvPr>
          <p:cNvSpPr txBox="1"/>
          <p:nvPr/>
        </p:nvSpPr>
        <p:spPr>
          <a:xfrm>
            <a:off x="8089594" y="3103581"/>
            <a:ext cx="27769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Микола </a:t>
            </a:r>
            <a:r>
              <a:rPr lang="uk-UA" dirty="0" err="1"/>
              <a:t>Крачило</a:t>
            </a:r>
            <a:r>
              <a:rPr lang="uk-UA" dirty="0"/>
              <a:t> – український географ </a:t>
            </a:r>
          </a:p>
        </p:txBody>
      </p:sp>
      <p:cxnSp>
        <p:nvCxnSpPr>
          <p:cNvPr id="13" name="Пряма зі стрілкою 12">
            <a:extLst>
              <a:ext uri="{FF2B5EF4-FFF2-40B4-BE49-F238E27FC236}">
                <a16:creationId xmlns="" xmlns:a16="http://schemas.microsoft.com/office/drawing/2014/main" id="{F2A1DB24-4760-E66B-DCBA-6E8B7D6AC685}"/>
              </a:ext>
            </a:extLst>
          </p:cNvPr>
          <p:cNvCxnSpPr>
            <a:cxnSpLocks/>
          </p:cNvCxnSpPr>
          <p:nvPr/>
        </p:nvCxnSpPr>
        <p:spPr>
          <a:xfrm flipH="1">
            <a:off x="6369429" y="2205678"/>
            <a:ext cx="1682940" cy="2064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A6E64036-7BC1-1885-FE68-AE52DC7029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1416" y="580917"/>
            <a:ext cx="2776912" cy="251701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120FD15-DE30-8169-260D-3DC17BA6A6DB}"/>
              </a:ext>
            </a:extLst>
          </p:cNvPr>
          <p:cNvSpPr txBox="1"/>
          <p:nvPr/>
        </p:nvSpPr>
        <p:spPr>
          <a:xfrm>
            <a:off x="8089594" y="6092417"/>
            <a:ext cx="609420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Пауль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Бернекер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австрійський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туризмолог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Пряма зі стрілкою 9">
            <a:extLst>
              <a:ext uri="{FF2B5EF4-FFF2-40B4-BE49-F238E27FC236}">
                <a16:creationId xmlns="" xmlns:a16="http://schemas.microsoft.com/office/drawing/2014/main" id="{A27C0352-2D8E-1129-DD68-B5ADB7545072}"/>
              </a:ext>
            </a:extLst>
          </p:cNvPr>
          <p:cNvCxnSpPr>
            <a:cxnSpLocks/>
          </p:cNvCxnSpPr>
          <p:nvPr/>
        </p:nvCxnSpPr>
        <p:spPr>
          <a:xfrm flipH="1" flipV="1">
            <a:off x="5019987" y="4252135"/>
            <a:ext cx="2698884" cy="3639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D36D145F-7CF6-7825-BAC5-943B880FD5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8306" y="3877039"/>
            <a:ext cx="3212893" cy="2168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2110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="" xmlns:a16="http://schemas.microsoft.com/office/drawing/2014/main" id="{E49D7415-2F11-44C2-B6AA-13A25B6814B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477E2E3-0710-3C68-00EA-13A2F63ED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914400"/>
            <a:ext cx="10780776" cy="1180210"/>
          </a:xfrm>
        </p:spPr>
        <p:txBody>
          <a:bodyPr>
            <a:normAutofit/>
          </a:bodyPr>
          <a:lstStyle/>
          <a:p>
            <a:r>
              <a:rPr lang="uk-UA" dirty="0"/>
              <a:t>Закон України «Про туризм» (1995 р.)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="" xmlns:a16="http://schemas.microsoft.com/office/drawing/2014/main" id="{3583E868-C2AF-3D55-B05D-B8F8CB3FBB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4960" y="2346960"/>
            <a:ext cx="4819903" cy="37754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dirty="0"/>
              <a:t>Тимчасовий виїзд особи з місця постійного проживання в оздоровчих, пізнавальних, </a:t>
            </a:r>
            <a:r>
              <a:rPr lang="uk-UA" dirty="0" err="1"/>
              <a:t>професійно</a:t>
            </a:r>
            <a:r>
              <a:rPr lang="uk-UA" dirty="0"/>
              <a:t>-ділових чи інших цілях без здійснення оплачуваної діяльності в місці перебування</a:t>
            </a:r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4E495065-8864-87FB-2BCC-254769963EA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804672" y="722376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Місце для вмісту 4">
            <a:extLst>
              <a:ext uri="{FF2B5EF4-FFF2-40B4-BE49-F238E27FC236}">
                <a16:creationId xmlns="" xmlns:a16="http://schemas.microsoft.com/office/drawing/2014/main" id="{EA30D9B8-AC82-F237-CDC3-42A0FCF475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088" y="2522475"/>
            <a:ext cx="5549902" cy="2414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7718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3D859E27-2E72-3205-67FA-C2C338E8AB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757" y="2770597"/>
            <a:ext cx="5604734" cy="335050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92FBA74B-6B5D-92C6-0791-72E24E789008}"/>
              </a:ext>
            </a:extLst>
          </p:cNvPr>
          <p:cNvSpPr txBox="1"/>
          <p:nvPr/>
        </p:nvSpPr>
        <p:spPr>
          <a:xfrm>
            <a:off x="744967" y="234882"/>
            <a:ext cx="10625865" cy="461665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2400" b="1" noProof="0" dirty="0"/>
              <a:t>Рекреація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8203B01A-609F-4FE4-5707-BE99802783BF}"/>
              </a:ext>
            </a:extLst>
          </p:cNvPr>
          <p:cNvSpPr txBox="1"/>
          <p:nvPr/>
        </p:nvSpPr>
        <p:spPr>
          <a:xfrm>
            <a:off x="744967" y="1144612"/>
            <a:ext cx="1363532" cy="369332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wrap="square">
            <a:spAutoFit/>
          </a:bodyPr>
          <a:lstStyle/>
          <a:p>
            <a:r>
              <a:rPr lang="uk-UA" b="1" i="1" noProof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ДАТА?????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656E11DD-B314-697E-E0D5-1A6B5B3A0CC9}"/>
              </a:ext>
            </a:extLst>
          </p:cNvPr>
          <p:cNvSpPr txBox="1"/>
          <p:nvPr/>
        </p:nvSpPr>
        <p:spPr>
          <a:xfrm>
            <a:off x="3625328" y="886184"/>
            <a:ext cx="8337176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Український енциклопедичний словник тлумачить слово «рекреація» як термін, що є сукупністю етимологічних значень:</a:t>
            </a:r>
          </a:p>
          <a:p>
            <a:endParaRPr lang="uk-UA" i="0" noProof="0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uk-UA" i="0" noProof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лат</a:t>
            </a:r>
            <a:r>
              <a:rPr lang="uk-UA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инської</a:t>
            </a:r>
            <a:r>
              <a:rPr lang="uk-UA" i="0" noProof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uk-UA" i="0" noProof="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recreatio</a:t>
            </a:r>
            <a:r>
              <a:rPr lang="uk-UA" i="0" noProof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— відновлення;</a:t>
            </a:r>
          </a:p>
          <a:p>
            <a:r>
              <a:rPr lang="uk-UA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французької «</a:t>
            </a:r>
            <a:r>
              <a:rPr kumimoji="0" lang="uk-UA" sz="1800" i="0" u="none" strike="noStrike" cap="none" normalizeH="0" baseline="0" noProof="0" dirty="0" err="1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récréation</a:t>
            </a:r>
            <a:r>
              <a:rPr lang="uk-UA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- розвага;</a:t>
            </a:r>
          </a:p>
          <a:p>
            <a:r>
              <a:rPr lang="uk-UA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італійської «</a:t>
            </a:r>
            <a:r>
              <a:rPr kumimoji="0" lang="uk-UA" sz="1800" i="0" u="none" strike="noStrike" cap="none" normalizeH="0" baseline="0" noProof="0" dirty="0" err="1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ricreazione</a:t>
            </a:r>
            <a:r>
              <a:rPr kumimoji="0" lang="uk-UA" sz="1800" i="0" u="none" strike="noStrike" cap="none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– відпочинок.</a:t>
            </a:r>
            <a:endParaRPr lang="uk-UA" noProof="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noProof="0" dirty="0">
              <a:solidFill>
                <a:srgbClr val="474747"/>
              </a:solidFill>
              <a:latin typeface="Arial" panose="020B0604020202020204" pitchFamily="34" charset="0"/>
            </a:endParaRPr>
          </a:p>
          <a:p>
            <a:endParaRPr lang="uk-UA" i="0" strike="noStrike" noProof="0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Google Sans"/>
              <a:hlinkClick r:id="rId4">
                <a:extLst>
                  <a:ext uri="{A12FA001-AC4F-418D-AE19-62706E023703}">
                    <ahyp:hlinkClr xmlns="" xmlns:ahyp="http://schemas.microsoft.com/office/drawing/2018/hyperlinkcolor" val="tx"/>
                  </a:ext>
                </a:extLst>
              </a:hlinkClick>
            </a:endParaRPr>
          </a:p>
          <a:p>
            <a:pPr algn="r"/>
            <a:r>
              <a:rPr lang="uk-UA" sz="2000" b="1" i="1" noProof="0" dirty="0">
                <a:solidFill>
                  <a:srgbClr val="FF0000"/>
                </a:solidFill>
              </a:rPr>
              <a:t>                             </a:t>
            </a:r>
            <a:r>
              <a:rPr lang="uk-UA" b="1" i="1" noProof="0" dirty="0">
                <a:solidFill>
                  <a:srgbClr val="FF0000"/>
                </a:solidFill>
              </a:rPr>
              <a:t>Рекреація </a:t>
            </a:r>
            <a:r>
              <a:rPr lang="uk-UA" noProof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uk-UA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 процес відновлення фізичних, духовних                                  і нервово-психічних сил людини, який забезпечується </a:t>
            </a:r>
          </a:p>
          <a:p>
            <a:pPr algn="r"/>
            <a:r>
              <a:rPr lang="uk-UA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системою заходів і здійснюється у вільний від роботи </a:t>
            </a:r>
          </a:p>
          <a:p>
            <a:pPr algn="r"/>
            <a:r>
              <a:rPr lang="uk-UA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 на спеціалізованих територіях</a:t>
            </a:r>
            <a:r>
              <a:rPr lang="uk-UA" noProof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r"/>
            <a:r>
              <a:rPr lang="uk-UA" noProof="0" dirty="0">
                <a:solidFill>
                  <a:srgbClr val="002060"/>
                </a:solidFill>
              </a:rPr>
              <a:t>Біологія та здоров'я людини </a:t>
            </a:r>
          </a:p>
          <a:p>
            <a:pPr algn="r"/>
            <a:endParaRPr lang="uk-UA" noProof="0" dirty="0">
              <a:solidFill>
                <a:srgbClr val="002060"/>
              </a:solidFill>
            </a:endParaRPr>
          </a:p>
          <a:p>
            <a:pPr algn="r"/>
            <a:r>
              <a:rPr lang="uk-UA" sz="2000" b="1" i="1" noProof="0" dirty="0">
                <a:solidFill>
                  <a:srgbClr val="FF0000"/>
                </a:solidFill>
              </a:rPr>
              <a:t> </a:t>
            </a:r>
            <a:r>
              <a:rPr lang="uk-UA" b="1" i="1" noProof="0" dirty="0">
                <a:solidFill>
                  <a:srgbClr val="FF0000"/>
                </a:solidFill>
              </a:rPr>
              <a:t>Рекреація – </a:t>
            </a:r>
            <a:r>
              <a:rPr lang="uk-UA" noProof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відновлення духовних, фізичних, моральних,</a:t>
            </a:r>
          </a:p>
          <a:p>
            <a:pPr algn="r"/>
            <a:r>
              <a:rPr lang="uk-UA" noProof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етичних сил, що передбачає широкі можливості для </a:t>
            </a:r>
          </a:p>
          <a:p>
            <a:pPr algn="r"/>
            <a:r>
              <a:rPr lang="uk-UA" noProof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надання послуг.</a:t>
            </a:r>
          </a:p>
          <a:p>
            <a:pPr algn="r"/>
            <a:r>
              <a:rPr lang="uk-UA" noProof="0" dirty="0">
                <a:solidFill>
                  <a:srgbClr val="002060"/>
                </a:solidFill>
              </a:rPr>
              <a:t> Туризм </a:t>
            </a:r>
          </a:p>
          <a:p>
            <a:endParaRPr lang="uk-UA" b="0" i="0" noProof="0" dirty="0">
              <a:solidFill>
                <a:srgbClr val="474747"/>
              </a:solidFill>
              <a:effectLst/>
              <a:latin typeface="Arial" panose="020B0604020202020204" pitchFamily="34" charset="0"/>
            </a:endParaRPr>
          </a:p>
          <a:p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35352583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0">
            <a:extLst>
              <a:ext uri="{FF2B5EF4-FFF2-40B4-BE49-F238E27FC236}">
                <a16:creationId xmlns="" xmlns:a16="http://schemas.microsoft.com/office/drawing/2014/main" id="{660EB578-C970-4186-B93C-45851BBC6E3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noProof="0" dirty="0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="" xmlns:a16="http://schemas.microsoft.com/office/drawing/2014/main" id="{686F15D5-C3FC-BCBF-19FA-0CC1064FD6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102" r="23970" b="-2"/>
          <a:stretch/>
        </p:blipFill>
        <p:spPr>
          <a:xfrm>
            <a:off x="20" y="-17929"/>
            <a:ext cx="4206220" cy="687592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B127E4B-AFC5-9BD5-080C-44053371F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6968" y="914400"/>
            <a:ext cx="6627924" cy="130759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uk-UA" sz="2800" noProof="0" dirty="0"/>
              <a:t>«Енциклопедичний словник» Ф.А. </a:t>
            </a:r>
            <a:r>
              <a:rPr lang="uk-UA" sz="2800" noProof="0" dirty="0" err="1"/>
              <a:t>Брокгауза</a:t>
            </a:r>
            <a:r>
              <a:rPr lang="uk-UA" sz="2800" noProof="0" dirty="0"/>
              <a:t> та І.А. </a:t>
            </a:r>
            <a:r>
              <a:rPr lang="uk-UA" sz="2800" noProof="0" dirty="0" err="1"/>
              <a:t>Ефрона</a:t>
            </a:r>
            <a:r>
              <a:rPr lang="uk-UA" sz="2800" noProof="0" dirty="0"/>
              <a:t> (ХІХ ст.)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="" xmlns:a16="http://schemas.microsoft.com/office/drawing/2014/main" id="{59443C0A-7412-A13F-CAAB-C78F6FCF9F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2607" y="2011683"/>
            <a:ext cx="7229139" cy="395020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«Рекреація»  розглядається як запозичене з латинської мови слово, що буквально означає </a:t>
            </a:r>
            <a:r>
              <a:rPr lang="uk-UA" b="1" i="1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«перерва від занять у школі з метою відпочинку».</a:t>
            </a:r>
          </a:p>
          <a:p>
            <a:pPr marL="0" indent="0">
              <a:buNone/>
            </a:pPr>
            <a:r>
              <a:rPr lang="uk-UA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86 томів енциклопедії</a:t>
            </a:r>
          </a:p>
          <a:p>
            <a:pPr marL="0" indent="0">
              <a:buNone/>
            </a:pPr>
            <a:endParaRPr lang="uk-UA" noProof="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Дослідники історії освіти в Україні, Литві й у Польщі підкреслюють, що </a:t>
            </a:r>
            <a:r>
              <a:rPr lang="uk-UA" b="1" i="1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«рекреаційні мандрівки, різноманітні рухливі ігри та забави за участю учнів і вчителів регулярно відбувалися кожного вівторка і четверга після обіду»</a:t>
            </a:r>
          </a:p>
          <a:p>
            <a:pPr marL="0" indent="0">
              <a:buNone/>
            </a:pPr>
            <a:endParaRPr lang="uk-UA" b="1" i="1" noProof="0" dirty="0"/>
          </a:p>
          <a:p>
            <a:pPr marL="0" indent="0">
              <a:buNone/>
            </a:pPr>
            <a:r>
              <a:rPr lang="uk-UA" b="1" noProof="0" dirty="0">
                <a:solidFill>
                  <a:schemeClr val="tx2">
                    <a:lumMod val="90000"/>
                    <a:lumOff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Рекреація ототожнена з пообіднім відпочинком учнів </a:t>
            </a:r>
          </a:p>
        </p:txBody>
      </p:sp>
      <p:cxnSp>
        <p:nvCxnSpPr>
          <p:cNvPr id="28" name="Straight Connector 22">
            <a:extLst>
              <a:ext uri="{FF2B5EF4-FFF2-40B4-BE49-F238E27FC236}">
                <a16:creationId xmlns="" xmlns:a16="http://schemas.microsoft.com/office/drawing/2014/main" id="{CDF57B02-07BB-407B-BB36-06D9C64A673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4917665" y="722376"/>
            <a:ext cx="6476356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4">
            <a:extLst>
              <a:ext uri="{FF2B5EF4-FFF2-40B4-BE49-F238E27FC236}">
                <a16:creationId xmlns="" xmlns:a16="http://schemas.microsoft.com/office/drawing/2014/main" id="{C6855964-C920-48EB-8804-74291211C8A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4917665" y="6144768"/>
            <a:ext cx="6476356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8995025"/>
      </p:ext>
    </p:extLst>
  </p:cSld>
  <p:clrMapOvr>
    <a:masterClrMapping/>
  </p:clrMapOvr>
</p:sld>
</file>

<file path=ppt/theme/theme1.xml><?xml version="1.0" encoding="utf-8"?>
<a:theme xmlns:a="http://schemas.openxmlformats.org/drawingml/2006/main" name="ChronicleVTI">
  <a:themeElements>
    <a:clrScheme name="AnalogousFromRegularSeed_2SEEDS">
      <a:dk1>
        <a:srgbClr val="000000"/>
      </a:dk1>
      <a:lt1>
        <a:srgbClr val="FFFFFF"/>
      </a:lt1>
      <a:dk2>
        <a:srgbClr val="3D2229"/>
      </a:dk2>
      <a:lt2>
        <a:srgbClr val="E2E5E8"/>
      </a:lt2>
      <a:accent1>
        <a:srgbClr val="D56A17"/>
      </a:accent1>
      <a:accent2>
        <a:srgbClr val="E72D29"/>
      </a:accent2>
      <a:accent3>
        <a:srgbClr val="B8A221"/>
      </a:accent3>
      <a:accent4>
        <a:srgbClr val="14B4A3"/>
      </a:accent4>
      <a:accent5>
        <a:srgbClr val="29ADE7"/>
      </a:accent5>
      <a:accent6>
        <a:srgbClr val="174CD5"/>
      </a:accent6>
      <a:hlink>
        <a:srgbClr val="3F87BF"/>
      </a:hlink>
      <a:folHlink>
        <a:srgbClr val="7F7F7F"/>
      </a:folHlink>
    </a:clrScheme>
    <a:fontScheme name="Univers Calisto">
      <a:majorFont>
        <a:latin typeface="Univers Condensed"/>
        <a:ea typeface=""/>
        <a:cs typeface=""/>
      </a:majorFont>
      <a:minorFont>
        <a:latin typeface="Calisto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 w="12700" cap="flat" cmpd="sng" algn="ctr">
          <a:noFill/>
          <a:prstDash val="solid"/>
          <a:miter lim="800000"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chemeClr val="accent1">
                  <a:shade val="50000"/>
                </a:schemeClr>
              </a:solidFill>
              <a:prstDash val="solid"/>
              <a:miter lim="800000"/>
            </a14:hiddenLine>
          </a:ext>
        </a:ex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="" xmlns:thm15="http://schemas.microsoft.com/office/thememl/2012/main" name="ChronicleVTI" id="{508E4D90-5116-4BF0-876B-3F422DD1F65F}" vid="{AA21DC3D-92A8-43A4-8358-ED428371CD55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Офіс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1599</TotalTime>
  <Words>1841</Words>
  <Application>Microsoft Office PowerPoint</Application>
  <PresentationFormat>Довільний</PresentationFormat>
  <Paragraphs>192</Paragraphs>
  <Slides>36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36</vt:i4>
      </vt:variant>
    </vt:vector>
  </HeadingPairs>
  <TitlesOfParts>
    <vt:vector size="37" baseType="lpstr">
      <vt:lpstr>ChronicleVTI</vt:lpstr>
      <vt:lpstr> сільський зелений туризм. Теоретичні аспекти</vt:lpstr>
      <vt:lpstr>План</vt:lpstr>
      <vt:lpstr>Актуальність </vt:lpstr>
      <vt:lpstr>Презентація PowerPoint</vt:lpstr>
      <vt:lpstr>Презентація PowerPoint</vt:lpstr>
      <vt:lpstr>Презентація PowerPoint</vt:lpstr>
      <vt:lpstr>Закон України «Про туризм» (1995 р.)</vt:lpstr>
      <vt:lpstr>Презентація PowerPoint</vt:lpstr>
      <vt:lpstr>«Енциклопедичний словник» Ф.А. Брокгауза та І.А. Ефрона (ХІХ ст.)</vt:lpstr>
      <vt:lpstr>Експерт ЮНЕСКО, французький соціолог Д. Думазейдер (J. Dumazejder, 1972)</vt:lpstr>
      <vt:lpstr>Словник Merriam-Webster</vt:lpstr>
      <vt:lpstr>Категорії рекреації</vt:lpstr>
      <vt:lpstr>Автори сучасних публікацій</vt:lpstr>
      <vt:lpstr>Рекреація</vt:lpstr>
      <vt:lpstr>Історичні передумови. Первісний час</vt:lpstr>
      <vt:lpstr>Стародавній світ </vt:lpstr>
      <vt:lpstr>Новий час </vt:lpstr>
      <vt:lpstr>Презентація PowerPoint</vt:lpstr>
      <vt:lpstr>Презентація PowerPoint</vt:lpstr>
      <vt:lpstr>Презентація PowerPoint</vt:lpstr>
      <vt:lpstr> Ставлення українців до подорожей</vt:lpstr>
      <vt:lpstr>Презентація PowerPoint</vt:lpstr>
      <vt:lpstr>Презентація PowerPoint</vt:lpstr>
      <vt:lpstr>Презентація PowerPoint</vt:lpstr>
      <vt:lpstr>Презентація PowerPoint</vt:lpstr>
      <vt:lpstr>Динаміка використання іноземних карток у І кварталі 2024 року </vt:lpstr>
      <vt:lpstr>Презентація PowerPoint</vt:lpstr>
      <vt:lpstr>карпати</vt:lpstr>
      <vt:lpstr>Презентація PowerPoint</vt:lpstr>
      <vt:lpstr>Презентація PowerPoint</vt:lpstr>
      <vt:lpstr>Презентація PowerPoint</vt:lpstr>
      <vt:lpstr>Житомирська область </vt:lpstr>
      <vt:lpstr>Презентація PowerPoint</vt:lpstr>
      <vt:lpstr>«Найкращі туристичні села»  (The Best Tourism Villages)</vt:lpstr>
      <vt:lpstr>Проморолики </vt:lpstr>
      <vt:lpstr>Презентація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сільський зелений туризм. Теоретичні аспекти</dc:title>
  <dc:creator>Валентина Любченко</dc:creator>
  <cp:lastModifiedBy>User</cp:lastModifiedBy>
  <cp:revision>13</cp:revision>
  <dcterms:created xsi:type="dcterms:W3CDTF">2025-02-07T17:05:18Z</dcterms:created>
  <dcterms:modified xsi:type="dcterms:W3CDTF">2026-01-29T12:09:10Z</dcterms:modified>
</cp:coreProperties>
</file>