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4"/>
  </p:notesMasterIdLst>
  <p:sldIdLst>
    <p:sldId id="310" r:id="rId2"/>
    <p:sldId id="916" r:id="rId3"/>
    <p:sldId id="917" r:id="rId4"/>
    <p:sldId id="918" r:id="rId5"/>
    <p:sldId id="919" r:id="rId6"/>
    <p:sldId id="920" r:id="rId7"/>
    <p:sldId id="921" r:id="rId8"/>
    <p:sldId id="922" r:id="rId9"/>
    <p:sldId id="923" r:id="rId10"/>
    <p:sldId id="924" r:id="rId11"/>
    <p:sldId id="925" r:id="rId12"/>
    <p:sldId id="914" r:id="rId13"/>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82" d="100"/>
          <a:sy n="82" d="100"/>
        </p:scale>
        <p:origin x="1488"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28.03.2026</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1827387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28.03.2026</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28.03.2026</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28.03.2026</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28.03.2026</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ru-RU" sz="5400" i="0" dirty="0" smtClean="0">
                <a:solidFill>
                  <a:schemeClr val="accent4">
                    <a:lumMod val="50000"/>
                  </a:schemeClr>
                </a:solidFill>
                <a:latin typeface="Bookman Old Style" pitchFamily="18" charset="0"/>
              </a:rPr>
              <a:t>2</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Історія</a:t>
            </a:r>
            <a:r>
              <a:rPr lang="ru-RU" sz="4400" i="0" dirty="0">
                <a:latin typeface="Bookman Old Style" pitchFamily="18" charset="0"/>
              </a:rPr>
              <a:t> </a:t>
            </a:r>
            <a:r>
              <a:rPr lang="ru-RU" sz="4400" i="0" dirty="0" err="1">
                <a:latin typeface="Bookman Old Style" pitchFamily="18" charset="0"/>
              </a:rPr>
              <a:t>розвитку</a:t>
            </a:r>
            <a:r>
              <a:rPr lang="ru-RU" sz="4400" i="0" dirty="0">
                <a:latin typeface="Bookman Old Style" pitchFamily="18" charset="0"/>
              </a:rPr>
              <a:t> науки та </a:t>
            </a:r>
            <a:r>
              <a:rPr lang="ru-RU" sz="4400" i="0" dirty="0" err="1">
                <a:latin typeface="Bookman Old Style" pitchFamily="18" charset="0"/>
              </a:rPr>
              <a:t>наукознавства</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Періоди </a:t>
            </a:r>
            <a:r>
              <a:rPr lang="ru-RU" sz="4800" b="1" dirty="0" err="1">
                <a:latin typeface="+mn-lt"/>
                <a:ea typeface="Calibri" panose="020F0502020204030204" pitchFamily="34" charset="0"/>
              </a:rPr>
              <a:t>розвитку</a:t>
            </a:r>
            <a:r>
              <a:rPr lang="ru-RU" sz="4800" b="1" dirty="0">
                <a:latin typeface="+mn-lt"/>
                <a:ea typeface="Calibri" panose="020F0502020204030204" pitchFamily="34" charset="0"/>
              </a:rPr>
              <a:t> науки</a:t>
            </a:r>
          </a:p>
        </p:txBody>
      </p:sp>
      <p:graphicFrame>
        <p:nvGraphicFramePr>
          <p:cNvPr id="6" name="Таблиця 5"/>
          <p:cNvGraphicFramePr>
            <a:graphicFrameLocks noGrp="1"/>
          </p:cNvGraphicFramePr>
          <p:nvPr>
            <p:extLst>
              <p:ext uri="{D42A27DB-BD31-4B8C-83A1-F6EECF244321}">
                <p14:modId xmlns:p14="http://schemas.microsoft.com/office/powerpoint/2010/main" val="3463178887"/>
              </p:ext>
            </p:extLst>
          </p:nvPr>
        </p:nvGraphicFramePr>
        <p:xfrm>
          <a:off x="107504" y="830997"/>
          <a:ext cx="9036496" cy="5973733"/>
        </p:xfrm>
        <a:graphic>
          <a:graphicData uri="http://schemas.openxmlformats.org/drawingml/2006/table">
            <a:tbl>
              <a:tblPr/>
              <a:tblGrid>
                <a:gridCol w="2186249">
                  <a:extLst>
                    <a:ext uri="{9D8B030D-6E8A-4147-A177-3AD203B41FA5}">
                      <a16:colId xmlns:a16="http://schemas.microsoft.com/office/drawing/2014/main" val="952697126"/>
                    </a:ext>
                  </a:extLst>
                </a:gridCol>
                <a:gridCol w="6850247">
                  <a:extLst>
                    <a:ext uri="{9D8B030D-6E8A-4147-A177-3AD203B41FA5}">
                      <a16:colId xmlns:a16="http://schemas.microsoft.com/office/drawing/2014/main" val="255430991"/>
                    </a:ext>
                  </a:extLst>
                </a:gridCol>
              </a:tblGrid>
              <a:tr h="297257">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Назва періоду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8590345"/>
                  </a:ext>
                </a:extLst>
              </a:tr>
              <a:tr h="568903">
                <a:tc>
                  <a:txBody>
                    <a:bodyPr/>
                    <a:lstStyle/>
                    <a:p>
                      <a:pPr indent="0" algn="ctr">
                        <a:lnSpc>
                          <a:spcPct val="100000"/>
                        </a:lnSpc>
                        <a:spcAft>
                          <a:spcPts val="0"/>
                        </a:spcAft>
                        <a:tabLst>
                          <a:tab pos="213360" algn="l"/>
                        </a:tabLst>
                      </a:pP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Переднаука</a:t>
                      </a:r>
                      <a:endPar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Зародження науки в цивілізаціях Давнього Сходу: астрології,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доевклідової</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геометрії, грамоти, </a:t>
                      </a:r>
                      <a:r>
                        <a:rPr lang="uk-UA" sz="1800" dirty="0" err="1">
                          <a:solidFill>
                            <a:schemeClr val="tx2"/>
                          </a:solidFill>
                          <a:effectLst/>
                          <a:latin typeface="+mn-lt"/>
                          <a:ea typeface="Times New Roman" panose="02020603050405020304" pitchFamily="18" charset="0"/>
                          <a:cs typeface="Times New Roman" panose="02020603050405020304" pitchFamily="18" charset="0"/>
                        </a:rPr>
                        <a:t>нумерології</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4075001702"/>
                  </a:ext>
                </a:extLst>
              </a:tr>
              <a:tr h="1605187">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Антична наука (</a:t>
                      </a: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докласична</a:t>
                      </a: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перших наукових теорій (атомізм) та складання перших наукових трактатів в епоху Античності: астрономія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Птолемея</a:t>
                      </a:r>
                      <a:r>
                        <a:rPr lang="uk-UA" sz="1800" dirty="0">
                          <a:solidFill>
                            <a:schemeClr val="tx2"/>
                          </a:solidFill>
                          <a:effectLst/>
                          <a:latin typeface="+mn-lt"/>
                          <a:ea typeface="Times New Roman" panose="02020603050405020304" pitchFamily="18" charset="0"/>
                          <a:cs typeface="Times New Roman" panose="02020603050405020304" pitchFamily="18" charset="0"/>
                        </a:rPr>
                        <a:t>, ботаніка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Теофраста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Евкліда, фізика Аристотеля, а також поява перших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протонаучних</a:t>
                      </a:r>
                      <a:r>
                        <a:rPr lang="uk-UA" sz="1800" dirty="0">
                          <a:solidFill>
                            <a:schemeClr val="tx2"/>
                          </a:solidFill>
                          <a:effectLst/>
                          <a:latin typeface="+mn-lt"/>
                          <a:ea typeface="Times New Roman" panose="02020603050405020304" pitchFamily="18" charset="0"/>
                          <a:cs typeface="Times New Roman" panose="02020603050405020304" pitchFamily="18" charset="0"/>
                        </a:rPr>
                        <a:t> спільнот у вигляді академії. Пошук абсолютної істини, спостереження і роздуми, метод аналогій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1851556359"/>
                  </a:ext>
                </a:extLst>
              </a:tr>
              <a:tr h="59451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Середньовічна магічна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експериментальної науки на прикладі алхімії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Джабіра</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2523607695"/>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науки в сучасному сенсі у працях Галілея, Ньютона, </a:t>
                      </a:r>
                      <a:r>
                        <a:rPr lang="uk-UA" sz="1800" dirty="0" err="1">
                          <a:solidFill>
                            <a:schemeClr val="tx2"/>
                          </a:solidFill>
                          <a:effectLst/>
                          <a:latin typeface="+mn-lt"/>
                          <a:ea typeface="Times New Roman" panose="02020603050405020304" pitchFamily="18" charset="0"/>
                          <a:cs typeface="Times New Roman" panose="02020603050405020304" pitchFamily="18" charset="0"/>
                        </a:rPr>
                        <a:t>Ліннея</a:t>
                      </a:r>
                      <a:r>
                        <a:rPr lang="uk-UA" sz="1800" dirty="0">
                          <a:solidFill>
                            <a:schemeClr val="tx2"/>
                          </a:solidFill>
                          <a:effectLst/>
                          <a:latin typeface="+mn-lt"/>
                          <a:ea typeface="Times New Roman" panose="02020603050405020304" pitchFamily="18" charset="0"/>
                          <a:cs typeface="Times New Roman" panose="02020603050405020304" pitchFamily="18" charset="0"/>
                        </a:rPr>
                        <a:t>. З'являється планування експериментів, введено принцип детермінізму, підвищується значущість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571394666"/>
                  </a:ext>
                </a:extLst>
              </a:tr>
              <a:tr h="113780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Наука епохи кризи класичної раціональності: теорія еволюції Дарвіна, теорія відносності Ейнштейна, принцип невизначеності </a:t>
                      </a:r>
                      <a:r>
                        <a:rPr lang="uk-UA" sz="1800" dirty="0" err="1">
                          <a:solidFill>
                            <a:schemeClr val="tx2"/>
                          </a:solidFill>
                          <a:effectLst/>
                          <a:latin typeface="+mn-lt"/>
                          <a:ea typeface="Times New Roman" panose="02020603050405020304" pitchFamily="18" charset="0"/>
                          <a:cs typeface="Times New Roman" panose="02020603050405020304" pitchFamily="18" charset="0"/>
                        </a:rPr>
                        <a:t>Гейзенберга</a:t>
                      </a:r>
                      <a:r>
                        <a:rPr lang="uk-UA" sz="1800" dirty="0">
                          <a:solidFill>
                            <a:schemeClr val="tx2"/>
                          </a:solidFill>
                          <a:effectLst/>
                          <a:latin typeface="+mn-lt"/>
                          <a:ea typeface="Times New Roman" panose="02020603050405020304" pitchFamily="18" charset="0"/>
                          <a:cs typeface="Times New Roman" panose="02020603050405020304" pitchFamily="18" charset="0"/>
                        </a:rPr>
                        <a:t>, гіпотеза Великого Вибуху, теорія катастроф </a:t>
                      </a:r>
                      <a:r>
                        <a:rPr lang="uk-UA" sz="1800" dirty="0" err="1">
                          <a:solidFill>
                            <a:schemeClr val="tx2"/>
                          </a:solidFill>
                          <a:effectLst/>
                          <a:latin typeface="+mn-lt"/>
                          <a:ea typeface="Times New Roman" panose="02020603050405020304" pitchFamily="18" charset="0"/>
                          <a:cs typeface="Times New Roman" panose="02020603050405020304" pitchFamily="18" charset="0"/>
                        </a:rPr>
                        <a:t>Рене</a:t>
                      </a:r>
                      <a:r>
                        <a:rPr lang="uk-UA" sz="1800" dirty="0">
                          <a:solidFill>
                            <a:schemeClr val="tx2"/>
                          </a:solidFill>
                          <a:effectLst/>
                          <a:latin typeface="+mn-lt"/>
                          <a:ea typeface="Times New Roman" panose="02020603050405020304" pitchFamily="18" charset="0"/>
                          <a:cs typeface="Times New Roman" panose="02020603050405020304" pitchFamily="18" charset="0"/>
                        </a:rPr>
                        <a:t> Тома,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фрактальна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Мандельброта</a:t>
                      </a:r>
                      <a:r>
                        <a:rPr lang="uk-UA" sz="1800" dirty="0">
                          <a:solidFill>
                            <a:schemeClr val="tx2"/>
                          </a:solidFill>
                          <a:effectLst/>
                          <a:latin typeface="+mn-lt"/>
                          <a:ea typeface="Times New Roman" panose="02020603050405020304" pitchFamily="18"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2299304982"/>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Постнеокласична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З'являється </a:t>
                      </a:r>
                      <a:r>
                        <a:rPr lang="uk-UA" sz="1800" dirty="0" err="1">
                          <a:solidFill>
                            <a:schemeClr val="tx2"/>
                          </a:solidFill>
                          <a:effectLst/>
                          <a:latin typeface="+mn-lt"/>
                          <a:ea typeface="Times New Roman" panose="02020603050405020304" pitchFamily="18" charset="0"/>
                          <a:cs typeface="Times New Roman" panose="02020603050405020304" pitchFamily="18" charset="0"/>
                        </a:rPr>
                        <a:t>синергетика</a:t>
                      </a:r>
                      <a:r>
                        <a:rPr lang="uk-UA" sz="1800" dirty="0">
                          <a:solidFill>
                            <a:schemeClr val="tx2"/>
                          </a:solidFill>
                          <a:effectLst/>
                          <a:latin typeface="+mn-lt"/>
                          <a:ea typeface="Times New Roman" panose="02020603050405020304" pitchFamily="18" charset="0"/>
                          <a:cs typeface="Times New Roman" panose="02020603050405020304" pitchFamily="18" charset="0"/>
                        </a:rPr>
                        <a:t>, розширюється предметне поле пізнання, наука виходить за свої рамки і проникає в інші галузі, пошук цілей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2012627205"/>
                  </a:ext>
                </a:extLst>
              </a:tr>
            </a:tbl>
          </a:graphicData>
        </a:graphic>
      </p:graphicFrame>
    </p:spTree>
    <p:extLst>
      <p:ext uri="{BB962C8B-B14F-4D97-AF65-F5344CB8AC3E}">
        <p14:creationId xmlns:p14="http://schemas.microsoft.com/office/powerpoint/2010/main" val="2994823790"/>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923330"/>
          </a:xfrm>
          <a:prstGeom prst="rect">
            <a:avLst/>
          </a:prstGeom>
        </p:spPr>
        <p:txBody>
          <a:bodyPr wrap="square">
            <a:spAutoFit/>
          </a:bodyPr>
          <a:lstStyle/>
          <a:p>
            <a:pPr algn="ctr">
              <a:spcAft>
                <a:spcPts val="0"/>
              </a:spcAft>
            </a:pPr>
            <a:r>
              <a:rPr lang="ru-RU" sz="5400" b="1" dirty="0" err="1">
                <a:latin typeface="+mn-lt"/>
                <a:ea typeface="Calibri" panose="020F0502020204030204" pitchFamily="34" charset="0"/>
              </a:rPr>
              <a:t>Фази</a:t>
            </a:r>
            <a:r>
              <a:rPr lang="ru-RU" sz="5400" b="1" dirty="0">
                <a:latin typeface="+mn-lt"/>
                <a:ea typeface="Calibri" panose="020F0502020204030204" pitchFamily="34" charset="0"/>
              </a:rPr>
              <a:t> </a:t>
            </a:r>
            <a:r>
              <a:rPr lang="ru-RU" sz="5400" b="1" dirty="0" err="1">
                <a:latin typeface="+mn-lt"/>
                <a:ea typeface="Calibri" panose="020F0502020204030204" pitchFamily="34" charset="0"/>
              </a:rPr>
              <a:t>розвитку</a:t>
            </a:r>
            <a:r>
              <a:rPr lang="ru-RU" sz="5400" b="1" dirty="0">
                <a:latin typeface="+mn-lt"/>
                <a:ea typeface="Calibri" panose="020F0502020204030204" pitchFamily="34" charset="0"/>
              </a:rPr>
              <a:t> науки</a:t>
            </a:r>
          </a:p>
        </p:txBody>
      </p:sp>
      <p:grpSp>
        <p:nvGrpSpPr>
          <p:cNvPr id="3" name="Group 1"/>
          <p:cNvGrpSpPr>
            <a:grpSpLocks/>
          </p:cNvGrpSpPr>
          <p:nvPr/>
        </p:nvGrpSpPr>
        <p:grpSpPr bwMode="auto">
          <a:xfrm>
            <a:off x="251520" y="848573"/>
            <a:ext cx="8640960" cy="5892817"/>
            <a:chOff x="1314" y="1277"/>
            <a:chExt cx="9180" cy="3464"/>
          </a:xfrm>
        </p:grpSpPr>
        <p:grpSp>
          <p:nvGrpSpPr>
            <p:cNvPr id="5" name="Group 8"/>
            <p:cNvGrpSpPr>
              <a:grpSpLocks/>
            </p:cNvGrpSpPr>
            <p:nvPr/>
          </p:nvGrpSpPr>
          <p:grpSpPr bwMode="auto">
            <a:xfrm>
              <a:off x="1314" y="1277"/>
              <a:ext cx="9180" cy="3464"/>
              <a:chOff x="1134" y="1397"/>
              <a:chExt cx="10260" cy="3464"/>
            </a:xfrm>
          </p:grpSpPr>
          <p:sp>
            <p:nvSpPr>
              <p:cNvPr id="13" name="AutoShape 12"/>
              <p:cNvSpPr>
                <a:spLocks noChangeArrowheads="1"/>
              </p:cNvSpPr>
              <p:nvPr/>
            </p:nvSpPr>
            <p:spPr bwMode="auto">
              <a:xfrm>
                <a:off x="1647" y="1397"/>
                <a:ext cx="9234" cy="1076"/>
              </a:xfrm>
              <a:prstGeom prst="ellipseRibbon">
                <a:avLst>
                  <a:gd name="adj1" fmla="val 2878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Фази розвитку науки</a:t>
                </a:r>
                <a:endParaRPr kumimoji="0" lang="uk-UA" altLang="uk-UA" sz="4000" b="1" i="0" u="none" strike="noStrike" cap="none" normalizeH="0" baseline="0" dirty="0" smtClean="0">
                  <a:ln>
                    <a:noFill/>
                  </a:ln>
                  <a:solidFill>
                    <a:schemeClr val="tx1"/>
                  </a:solidFill>
                  <a:effectLst/>
                </a:endParaRPr>
              </a:p>
            </p:txBody>
          </p:sp>
          <p:sp>
            <p:nvSpPr>
              <p:cNvPr id="14" name="Rectangle 11"/>
              <p:cNvSpPr>
                <a:spLocks noChangeArrowheads="1"/>
              </p:cNvSpPr>
              <p:nvPr/>
            </p:nvSpPr>
            <p:spPr bwMode="auto">
              <a:xfrm>
                <a:off x="1134" y="2912"/>
                <a:ext cx="4140" cy="7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спокійного розвитку науки</a:t>
                </a:r>
                <a:endParaRPr kumimoji="0" lang="uk-UA" altLang="uk-UA" sz="3600" b="0" i="0" u="none" strike="noStrike" cap="none" normalizeH="0" baseline="0" dirty="0" smtClean="0">
                  <a:ln>
                    <a:noFill/>
                  </a:ln>
                  <a:solidFill>
                    <a:schemeClr val="tx1"/>
                  </a:solidFill>
                  <a:effectLst/>
                </a:endParaRPr>
              </a:p>
            </p:txBody>
          </p:sp>
          <p:sp>
            <p:nvSpPr>
              <p:cNvPr id="15" name="Rectangle 10"/>
              <p:cNvSpPr>
                <a:spLocks noChangeArrowheads="1"/>
              </p:cNvSpPr>
              <p:nvPr/>
            </p:nvSpPr>
            <p:spPr bwMode="auto">
              <a:xfrm>
                <a:off x="6894" y="2902"/>
                <a:ext cx="4140" cy="7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наукової революції</a:t>
                </a:r>
                <a:endParaRPr kumimoji="0" lang="uk-UA" altLang="uk-UA" sz="3600" b="0" i="0" u="none" strike="noStrike" cap="none" normalizeH="0" baseline="0" smtClean="0">
                  <a:ln>
                    <a:noFill/>
                  </a:ln>
                  <a:solidFill>
                    <a:schemeClr val="tx1"/>
                  </a:solidFill>
                  <a:effectLst/>
                </a:endParaRPr>
              </a:p>
            </p:txBody>
          </p:sp>
          <p:sp>
            <p:nvSpPr>
              <p:cNvPr id="16" name="AutoShape 9"/>
              <p:cNvSpPr>
                <a:spLocks noChangeArrowheads="1"/>
              </p:cNvSpPr>
              <p:nvPr/>
            </p:nvSpPr>
            <p:spPr bwMode="auto">
              <a:xfrm>
                <a:off x="3613" y="4014"/>
                <a:ext cx="7781" cy="847"/>
              </a:xfrm>
              <a:prstGeom prst="ellipseRibbon">
                <a:avLst>
                  <a:gd name="adj1" fmla="val 2500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Подальший розвиток науки</a:t>
                </a:r>
                <a:endParaRPr kumimoji="0" lang="uk-UA" altLang="uk-UA" sz="3600" b="0" i="0" u="none" strike="noStrike" cap="none" normalizeH="0" baseline="0" dirty="0" smtClean="0">
                  <a:ln>
                    <a:noFill/>
                  </a:ln>
                  <a:solidFill>
                    <a:schemeClr val="tx1"/>
                  </a:solidFill>
                  <a:effectLst/>
                </a:endParaRPr>
              </a:p>
            </p:txBody>
          </p:sp>
        </p:grpSp>
        <p:grpSp>
          <p:nvGrpSpPr>
            <p:cNvPr id="7" name="Group 2"/>
            <p:cNvGrpSpPr>
              <a:grpSpLocks/>
            </p:cNvGrpSpPr>
            <p:nvPr/>
          </p:nvGrpSpPr>
          <p:grpSpPr bwMode="auto">
            <a:xfrm>
              <a:off x="2574" y="2289"/>
              <a:ext cx="6840" cy="1792"/>
              <a:chOff x="2574" y="2372"/>
              <a:chExt cx="6840" cy="1792"/>
            </a:xfrm>
          </p:grpSpPr>
          <p:sp>
            <p:nvSpPr>
              <p:cNvPr id="8" name="Line 7"/>
              <p:cNvSpPr>
                <a:spLocks noChangeShapeType="1"/>
              </p:cNvSpPr>
              <p:nvPr/>
            </p:nvSpPr>
            <p:spPr bwMode="auto">
              <a:xfrm>
                <a:off x="5994" y="2372"/>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9" name="Line 6"/>
              <p:cNvSpPr>
                <a:spLocks noChangeShapeType="1"/>
              </p:cNvSpPr>
              <p:nvPr/>
            </p:nvSpPr>
            <p:spPr bwMode="auto">
              <a:xfrm>
                <a:off x="2574" y="2552"/>
                <a:ext cx="6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0" name="Line 5"/>
              <p:cNvSpPr>
                <a:spLocks noChangeShapeType="1"/>
              </p:cNvSpPr>
              <p:nvPr/>
            </p:nvSpPr>
            <p:spPr bwMode="auto">
              <a:xfrm>
                <a:off x="257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1" name="Line 4"/>
              <p:cNvSpPr>
                <a:spLocks noChangeShapeType="1"/>
              </p:cNvSpPr>
              <p:nvPr/>
            </p:nvSpPr>
            <p:spPr bwMode="auto">
              <a:xfrm>
                <a:off x="941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AutoShape 3"/>
              <p:cNvSpPr>
                <a:spLocks noChangeArrowheads="1"/>
              </p:cNvSpPr>
              <p:nvPr/>
            </p:nvSpPr>
            <p:spPr bwMode="auto">
              <a:xfrm>
                <a:off x="7434" y="3639"/>
                <a:ext cx="153" cy="525"/>
              </a:xfrm>
              <a:prstGeom prst="downArrow">
                <a:avLst>
                  <a:gd name="adj1" fmla="val 50000"/>
                  <a:gd name="adj2" fmla="val 10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grpSp>
      </p:grpSp>
      <p:sp>
        <p:nvSpPr>
          <p:cNvPr id="17" name="Rectangle 18"/>
          <p:cNvSpPr>
            <a:spLocks noChangeArrowheads="1"/>
          </p:cNvSpPr>
          <p:nvPr/>
        </p:nvSpPr>
        <p:spPr bwMode="auto">
          <a:xfrm>
            <a:off x="1289348" y="307429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501513680"/>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539552" y="1844825"/>
            <a:ext cx="8353425" cy="3528392"/>
          </a:xfrm>
        </p:spPr>
        <p:txBody>
          <a:bodyPr/>
          <a:lstStyle/>
          <a:p>
            <a:pPr marL="0" indent="0" algn="just">
              <a:buNone/>
            </a:pPr>
            <a:r>
              <a:rPr lang="ru-RU" dirty="0" smtClean="0">
                <a:solidFill>
                  <a:schemeClr val="accent4">
                    <a:lumMod val="75000"/>
                  </a:schemeClr>
                </a:solidFill>
              </a:rPr>
              <a:t>2.1</a:t>
            </a:r>
            <a:r>
              <a:rPr lang="ru-RU" dirty="0">
                <a:solidFill>
                  <a:schemeClr val="accent4">
                    <a:lumMod val="75000"/>
                  </a:schemeClr>
                </a:solidFill>
              </a:rPr>
              <a:t>. </a:t>
            </a:r>
            <a:r>
              <a:rPr lang="ru-RU" dirty="0">
                <a:solidFill>
                  <a:schemeClr val="accent4">
                    <a:lumMod val="75000"/>
                  </a:schemeClr>
                </a:solidFill>
              </a:rPr>
              <a:t>Генезис науки та </a:t>
            </a:r>
            <a:r>
              <a:rPr lang="ru-RU" dirty="0" err="1">
                <a:solidFill>
                  <a:schemeClr val="accent4">
                    <a:lumMod val="75000"/>
                  </a:schemeClr>
                </a:solidFill>
              </a:rPr>
              <a:t>її</a:t>
            </a:r>
            <a:r>
              <a:rPr lang="ru-RU" dirty="0">
                <a:solidFill>
                  <a:schemeClr val="accent4">
                    <a:lumMod val="75000"/>
                  </a:schemeClr>
                </a:solidFill>
              </a:rPr>
              <a:t> </a:t>
            </a:r>
            <a:r>
              <a:rPr lang="ru-RU" dirty="0" err="1">
                <a:solidFill>
                  <a:schemeClr val="accent4">
                    <a:lumMod val="75000"/>
                  </a:schemeClr>
                </a:solidFill>
              </a:rPr>
              <a:t>вплив</a:t>
            </a:r>
            <a:r>
              <a:rPr lang="ru-RU" dirty="0">
                <a:solidFill>
                  <a:schemeClr val="accent4">
                    <a:lumMod val="75000"/>
                  </a:schemeClr>
                </a:solidFill>
              </a:rPr>
              <a:t> на </a:t>
            </a:r>
            <a:r>
              <a:rPr lang="ru-RU" dirty="0" err="1" smtClean="0">
                <a:solidFill>
                  <a:schemeClr val="accent4">
                    <a:lumMod val="75000"/>
                  </a:schemeClr>
                </a:solidFill>
              </a:rPr>
              <a:t>історію</a:t>
            </a:r>
            <a:endParaRPr lang="en-US" dirty="0" smtClean="0">
              <a:solidFill>
                <a:schemeClr val="accent4">
                  <a:lumMod val="75000"/>
                </a:schemeClr>
              </a:solidFill>
            </a:endParaRPr>
          </a:p>
          <a:p>
            <a:pPr marL="0" indent="0" algn="just">
              <a:buNone/>
            </a:pPr>
            <a:endParaRPr lang="ru-RU" dirty="0">
              <a:solidFill>
                <a:schemeClr val="accent4">
                  <a:lumMod val="75000"/>
                </a:schemeClr>
              </a:solidFill>
            </a:endParaRPr>
          </a:p>
          <a:p>
            <a:pPr marL="0" indent="0" algn="just">
              <a:buNone/>
            </a:pPr>
            <a:r>
              <a:rPr lang="ru-RU" dirty="0">
                <a:solidFill>
                  <a:schemeClr val="accent4">
                    <a:lumMod val="75000"/>
                  </a:schemeClr>
                </a:solidFill>
              </a:rPr>
              <a:t>2.2. </a:t>
            </a:r>
            <a:r>
              <a:rPr lang="ru-RU" dirty="0" err="1">
                <a:solidFill>
                  <a:schemeClr val="accent4">
                    <a:lumMod val="75000"/>
                  </a:schemeClr>
                </a:solidFill>
              </a:rPr>
              <a:t>Наукознавство</a:t>
            </a:r>
            <a:r>
              <a:rPr lang="ru-RU" dirty="0">
                <a:solidFill>
                  <a:schemeClr val="accent4">
                    <a:lumMod val="75000"/>
                  </a:schemeClr>
                </a:solidFill>
              </a:rPr>
              <a:t>: </a:t>
            </a:r>
            <a:r>
              <a:rPr lang="ru-RU" dirty="0" err="1">
                <a:solidFill>
                  <a:schemeClr val="accent4">
                    <a:lumMod val="75000"/>
                  </a:schemeClr>
                </a:solidFill>
              </a:rPr>
              <a:t>поняття</a:t>
            </a:r>
            <a:r>
              <a:rPr lang="ru-RU" dirty="0">
                <a:solidFill>
                  <a:schemeClr val="accent4">
                    <a:lumMod val="75000"/>
                  </a:schemeClr>
                </a:solidFill>
              </a:rPr>
              <a:t>, предмет, </a:t>
            </a:r>
            <a:r>
              <a:rPr lang="ru-RU" dirty="0" err="1" smtClean="0">
                <a:solidFill>
                  <a:schemeClr val="accent4">
                    <a:lumMod val="75000"/>
                  </a:schemeClr>
                </a:solidFill>
              </a:rPr>
              <a:t>розділи</a:t>
            </a:r>
            <a:endParaRPr lang="en-US" dirty="0" smtClean="0">
              <a:solidFill>
                <a:schemeClr val="accent4">
                  <a:lumMod val="75000"/>
                </a:schemeClr>
              </a:solidFill>
            </a:endParaRPr>
          </a:p>
          <a:p>
            <a:pPr marL="0" indent="0" algn="just">
              <a:buNone/>
            </a:pPr>
            <a:endParaRPr lang="ru-RU" dirty="0">
              <a:solidFill>
                <a:schemeClr val="accent4">
                  <a:lumMod val="75000"/>
                </a:schemeClr>
              </a:solidFill>
            </a:endParaRPr>
          </a:p>
          <a:p>
            <a:pPr marL="0" indent="0" algn="just">
              <a:buNone/>
            </a:pPr>
            <a:r>
              <a:rPr lang="ru-RU" dirty="0">
                <a:solidFill>
                  <a:schemeClr val="accent4">
                    <a:lumMod val="75000"/>
                  </a:schemeClr>
                </a:solidFill>
              </a:rPr>
              <a:t>2.3. </a:t>
            </a:r>
            <a:r>
              <a:rPr lang="ru-RU" dirty="0" err="1">
                <a:solidFill>
                  <a:schemeClr val="accent4">
                    <a:lumMod val="75000"/>
                  </a:schemeClr>
                </a:solidFill>
              </a:rPr>
              <a:t>Класифікація</a:t>
            </a:r>
            <a:r>
              <a:rPr lang="ru-RU" dirty="0">
                <a:solidFill>
                  <a:schemeClr val="accent4">
                    <a:lumMod val="75000"/>
                  </a:schemeClr>
                </a:solidFill>
              </a:rPr>
              <a:t> наук </a:t>
            </a:r>
            <a:endParaRPr lang="ru-RU" dirty="0">
              <a:solidFill>
                <a:schemeClr val="accent4">
                  <a:lumMod val="75000"/>
                </a:schemeClr>
              </a:solidFill>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Передумови виникнення науки</a:t>
            </a:r>
            <a:endParaRPr lang="uk-UA" sz="4000" dirty="0">
              <a:effectLst/>
              <a:latin typeface="+mn-lt"/>
              <a:ea typeface="Calibri" panose="020F0502020204030204" pitchFamily="34" charset="0"/>
            </a:endParaRPr>
          </a:p>
        </p:txBody>
      </p:sp>
      <p:grpSp>
        <p:nvGrpSpPr>
          <p:cNvPr id="6" name="Group 1"/>
          <p:cNvGrpSpPr>
            <a:grpSpLocks/>
          </p:cNvGrpSpPr>
          <p:nvPr/>
        </p:nvGrpSpPr>
        <p:grpSpPr bwMode="auto">
          <a:xfrm>
            <a:off x="251520" y="517371"/>
            <a:ext cx="8640960" cy="6161603"/>
            <a:chOff x="2034" y="4846"/>
            <a:chExt cx="5940" cy="5610"/>
          </a:xfrm>
        </p:grpSpPr>
        <p:sp>
          <p:nvSpPr>
            <p:cNvPr id="7" name="AutoShape 16"/>
            <p:cNvSpPr>
              <a:spLocks noChangeArrowheads="1"/>
            </p:cNvSpPr>
            <p:nvPr/>
          </p:nvSpPr>
          <p:spPr bwMode="auto">
            <a:xfrm>
              <a:off x="3114" y="4846"/>
              <a:ext cx="4860" cy="1356"/>
            </a:xfrm>
            <a:prstGeom prst="horizontalScroll">
              <a:avLst>
                <a:gd name="adj" fmla="val 125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400" b="1" u="none" strike="noStrike" cap="none" normalizeH="0" baseline="0" dirty="0" smtClean="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Передумови виникнення науки</a:t>
              </a:r>
              <a:endParaRPr kumimoji="0" lang="uk-UA" altLang="uk-UA" sz="4400" b="1"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3114" y="6181"/>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формування мови</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9" name="AutoShape 14"/>
            <p:cNvSpPr>
              <a:spLocks noChangeArrowheads="1"/>
            </p:cNvSpPr>
            <p:nvPr/>
          </p:nvSpPr>
          <p:spPr bwMode="auto">
            <a:xfrm>
              <a:off x="3114" y="6870"/>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розвиток рахівництва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0" name="AutoShape 13"/>
            <p:cNvSpPr>
              <a:spLocks noChangeArrowheads="1"/>
            </p:cNvSpPr>
            <p:nvPr/>
          </p:nvSpPr>
          <p:spPr bwMode="auto">
            <a:xfrm>
              <a:off x="3114" y="755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виникнення мистецтва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1" name="AutoShape 12"/>
            <p:cNvSpPr>
              <a:spLocks noChangeArrowheads="1"/>
            </p:cNvSpPr>
            <p:nvPr/>
          </p:nvSpPr>
          <p:spPr bwMode="auto">
            <a:xfrm>
              <a:off x="3114" y="827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письменності</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2" name="AutoShape 11"/>
            <p:cNvSpPr>
              <a:spLocks noChangeArrowheads="1"/>
            </p:cNvSpPr>
            <p:nvPr/>
          </p:nvSpPr>
          <p:spPr bwMode="auto">
            <a:xfrm>
              <a:off x="3114" y="899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світогляду</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3" name="AutoShape 10"/>
            <p:cNvSpPr>
              <a:spLocks noChangeArrowheads="1"/>
            </p:cNvSpPr>
            <p:nvPr/>
          </p:nvSpPr>
          <p:spPr bwMode="auto">
            <a:xfrm>
              <a:off x="3114" y="9736"/>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виникнення філософії</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4" name="Line 9"/>
            <p:cNvSpPr>
              <a:spLocks noChangeShapeType="1"/>
            </p:cNvSpPr>
            <p:nvPr/>
          </p:nvSpPr>
          <p:spPr bwMode="auto">
            <a:xfrm>
              <a:off x="2034" y="5524"/>
              <a:ext cx="10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2034" y="5524"/>
              <a:ext cx="0" cy="4645"/>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2214" y="863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2214" y="719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2214" y="791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9" name="AutoShape 4"/>
            <p:cNvSpPr>
              <a:spLocks noChangeArrowheads="1"/>
            </p:cNvSpPr>
            <p:nvPr/>
          </p:nvSpPr>
          <p:spPr bwMode="auto">
            <a:xfrm>
              <a:off x="2214" y="64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0" name="AutoShape 3"/>
            <p:cNvSpPr>
              <a:spLocks noChangeArrowheads="1"/>
            </p:cNvSpPr>
            <p:nvPr/>
          </p:nvSpPr>
          <p:spPr bwMode="auto">
            <a:xfrm>
              <a:off x="2214" y="9338"/>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1" name="AutoShape 2"/>
            <p:cNvSpPr>
              <a:spLocks noChangeArrowheads="1"/>
            </p:cNvSpPr>
            <p:nvPr/>
          </p:nvSpPr>
          <p:spPr bwMode="auto">
            <a:xfrm>
              <a:off x="2214" y="100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6728769"/>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Історичні етапи розвитку науки</a:t>
            </a:r>
            <a:endParaRPr lang="uk-UA" sz="4000" dirty="0">
              <a:effectLst/>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1874768317"/>
              </p:ext>
            </p:extLst>
          </p:nvPr>
        </p:nvGraphicFramePr>
        <p:xfrm>
          <a:off x="107504" y="707886"/>
          <a:ext cx="8928992" cy="6079998"/>
        </p:xfrm>
        <a:graphic>
          <a:graphicData uri="http://schemas.openxmlformats.org/drawingml/2006/table">
            <a:tbl>
              <a:tblPr/>
              <a:tblGrid>
                <a:gridCol w="2088232">
                  <a:extLst>
                    <a:ext uri="{9D8B030D-6E8A-4147-A177-3AD203B41FA5}">
                      <a16:colId xmlns:a16="http://schemas.microsoft.com/office/drawing/2014/main" val="2937872491"/>
                    </a:ext>
                  </a:extLst>
                </a:gridCol>
                <a:gridCol w="6840760">
                  <a:extLst>
                    <a:ext uri="{9D8B030D-6E8A-4147-A177-3AD203B41FA5}">
                      <a16:colId xmlns:a16="http://schemas.microsoft.com/office/drawing/2014/main" val="2913536099"/>
                    </a:ext>
                  </a:extLst>
                </a:gridCol>
              </a:tblGrid>
              <a:tr h="65550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4591180"/>
                  </a:ext>
                </a:extLst>
              </a:tr>
              <a:tr h="1618506">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Антична епоха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15000"/>
                        </a:lnSpc>
                        <a:spcAft>
                          <a:spcPts val="0"/>
                        </a:spcAft>
                      </a:pPr>
                      <a:r>
                        <a:rPr lang="uk-UA" sz="1550" spc="10" dirty="0">
                          <a:solidFill>
                            <a:schemeClr val="tx2"/>
                          </a:solidFill>
                          <a:effectLst/>
                          <a:latin typeface="+mn-lt"/>
                          <a:ea typeface="Calibri" panose="020F0502020204030204" pitchFamily="34" charset="0"/>
                          <a:cs typeface="Times New Roman" panose="02020603050405020304" pitchFamily="18" charset="0"/>
                        </a:rPr>
                        <a:t>Складаються перші теоретичні системи знання в галузі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геометрії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механіки</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астрономії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Евклід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Архімед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Птолемей</a:t>
                      </a:r>
                      <a:r>
                        <a:rPr lang="uk-UA" sz="1550" spc="10" dirty="0">
                          <a:solidFill>
                            <a:schemeClr val="tx2"/>
                          </a:solidFill>
                          <a:effectLst/>
                          <a:latin typeface="+mn-lt"/>
                          <a:ea typeface="Calibri" panose="020F0502020204030204" pitchFamily="34" charset="0"/>
                          <a:cs typeface="Times New Roman" panose="02020603050405020304" pitchFamily="18" charset="0"/>
                        </a:rPr>
                        <a:t>, Фалеса і </a:t>
                      </a:r>
                      <a:r>
                        <a:rPr lang="uk-UA" sz="1550"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розвивається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натурфілософська</a:t>
                      </a:r>
                      <a:r>
                        <a:rPr lang="uk-UA" sz="1550" spc="10" dirty="0">
                          <a:solidFill>
                            <a:schemeClr val="tx2"/>
                          </a:solidFill>
                          <a:effectLst/>
                          <a:latin typeface="+mn-lt"/>
                          <a:ea typeface="Calibri" panose="020F0502020204030204" pitchFamily="34" charset="0"/>
                          <a:cs typeface="Times New Roman" panose="02020603050405020304" pitchFamily="18" charset="0"/>
                        </a:rPr>
                        <a:t> концепція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атомізму</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Епікур</a:t>
                      </a:r>
                      <a:r>
                        <a:rPr lang="uk-UA" sz="1550" spc="10" dirty="0">
                          <a:solidFill>
                            <a:schemeClr val="tx2"/>
                          </a:solidFill>
                          <a:effectLst/>
                          <a:latin typeface="+mn-lt"/>
                          <a:ea typeface="Calibri" panose="020F0502020204030204" pitchFamily="34" charset="0"/>
                          <a:cs typeface="Times New Roman" panose="02020603050405020304" pitchFamily="18" charset="0"/>
                        </a:rPr>
                        <a:t>); робляться спроби аналізу закономірностей суспільства і мислення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Аристотель</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Платон</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Геродот</a:t>
                      </a:r>
                      <a:r>
                        <a:rPr lang="uk-UA" sz="1550" spc="10" dirty="0">
                          <a:solidFill>
                            <a:schemeClr val="tx2"/>
                          </a:solidFill>
                          <a:effectLst/>
                          <a:latin typeface="+mn-lt"/>
                          <a:ea typeface="Calibri" panose="020F0502020204030204" pitchFamily="34" charset="0"/>
                          <a:cs typeface="Times New Roman" panose="02020603050405020304" pitchFamily="18" charset="0"/>
                        </a:rPr>
                        <a:t>). Аристотель розділив науки на фізику (природа), етику (суспільство) і логіку (мислення)</a:t>
                      </a:r>
                      <a:endParaRPr lang="uk-UA" sz="15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003450"/>
                  </a:ext>
                </a:extLst>
              </a:tr>
              <a:tr h="1819911">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Середньовіччя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Розвиваються (особливо в країнах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арабського сходу</a:t>
                      </a:r>
                      <a:r>
                        <a:rPr lang="uk-UA" sz="1550" dirty="0">
                          <a:solidFill>
                            <a:schemeClr val="tx2"/>
                          </a:solidFill>
                          <a:effectLst/>
                          <a:latin typeface="+mn-lt"/>
                          <a:ea typeface="Calibri" panose="020F0502020204030204" pitchFamily="34" charset="0"/>
                          <a:cs typeface="Times New Roman" panose="02020603050405020304" pitchFamily="18" charset="0"/>
                        </a:rPr>
                        <a:t>, єврейської громади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Кордоби</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Середньої Азії</a:t>
                      </a:r>
                      <a:r>
                        <a:rPr lang="uk-UA" sz="1550" dirty="0">
                          <a:solidFill>
                            <a:schemeClr val="tx2"/>
                          </a:solidFill>
                          <a:effectLst/>
                          <a:latin typeface="+mn-lt"/>
                          <a:ea typeface="Calibri" panose="020F0502020204030204" pitchFamily="34" charset="0"/>
                          <a:cs typeface="Times New Roman" panose="02020603050405020304" pitchFamily="18" charset="0"/>
                        </a:rPr>
                        <a:t>) позитивні наукові ідеї в галузі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математики</a:t>
                      </a:r>
                      <a:r>
                        <a:rPr lang="uk-UA" sz="1550" dirty="0">
                          <a:solidFill>
                            <a:schemeClr val="tx2"/>
                          </a:solidFill>
                          <a:effectLst/>
                          <a:latin typeface="+mn-lt"/>
                          <a:ea typeface="Calibri" panose="020F0502020204030204" pitchFamily="34" charset="0"/>
                          <a:cs typeface="Times New Roman" panose="02020603050405020304" pitchFamily="18" charset="0"/>
                        </a:rPr>
                        <a:t>,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фізики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медицини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історії</a:t>
                      </a:r>
                      <a:r>
                        <a:rPr lang="uk-UA" sz="1550" dirty="0">
                          <a:solidFill>
                            <a:schemeClr val="tx2"/>
                          </a:solidFill>
                          <a:effectLst/>
                          <a:latin typeface="+mn-lt"/>
                          <a:ea typeface="Calibri" panose="020F0502020204030204" pitchFamily="34" charset="0"/>
                          <a:cs typeface="Times New Roman" panose="02020603050405020304" pitchFamily="18" charset="0"/>
                        </a:rPr>
                        <a:t> та інших наукових дисциплін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Сіна</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Рушд</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Біруні</a:t>
                      </a:r>
                      <a:r>
                        <a:rPr lang="uk-UA" sz="1550" dirty="0">
                          <a:solidFill>
                            <a:schemeClr val="tx2"/>
                          </a:solidFill>
                          <a:effectLst/>
                          <a:latin typeface="+mn-lt"/>
                          <a:ea typeface="Calibri" panose="020F0502020204030204" pitchFamily="34" charset="0"/>
                          <a:cs typeface="Times New Roman" panose="02020603050405020304" pitchFamily="18" charset="0"/>
                        </a:rPr>
                        <a:t> та ін.). У Західній Європі, долаючи опір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богослов'я</a:t>
                      </a:r>
                      <a:r>
                        <a:rPr lang="uk-UA" sz="1550" dirty="0">
                          <a:solidFill>
                            <a:schemeClr val="tx2"/>
                          </a:solidFill>
                          <a:effectLst/>
                          <a:latin typeface="+mn-lt"/>
                          <a:ea typeface="Calibri" panose="020F0502020204030204" pitchFamily="34" charset="0"/>
                          <a:cs typeface="Times New Roman" panose="02020603050405020304" pitchFamily="18" charset="0"/>
                        </a:rPr>
                        <a:t>, йде процес нагромадження фактичного матеріалу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біології</a:t>
                      </a:r>
                      <a:r>
                        <a:rPr lang="uk-UA" sz="1550" dirty="0">
                          <a:solidFill>
                            <a:schemeClr val="tx2"/>
                          </a:solidFill>
                          <a:effectLst/>
                          <a:latin typeface="+mn-lt"/>
                          <a:ea typeface="Calibri" panose="020F0502020204030204" pitchFamily="34" charset="0"/>
                          <a:cs typeface="Times New Roman" panose="02020603050405020304" pitchFamily="18" charset="0"/>
                        </a:rPr>
                        <a:t>, робляться спроби розвитку елементів математики і дослідного природознавства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Роджер</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Альберт Великий</a:t>
                      </a:r>
                      <a:r>
                        <a:rPr lang="uk-UA" sz="1550" dirty="0">
                          <a:solidFill>
                            <a:schemeClr val="tx2"/>
                          </a:solidFill>
                          <a:effectLst/>
                          <a:latin typeface="+mn-lt"/>
                          <a:ea typeface="Calibri" panose="020F0502020204030204" pitchFamily="34" charset="0"/>
                          <a:cs typeface="Times New Roman" panose="02020603050405020304" pitchFamily="18" charset="0"/>
                        </a:rPr>
                        <a:t> та ін.). На високому рівні були наукові знання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Київській Русі</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33575385"/>
                  </a:ext>
                </a:extLst>
              </a:tr>
              <a:tr h="1592423">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Відродження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Виникнення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капіталізму</a:t>
                      </a:r>
                      <a:r>
                        <a:rPr lang="uk-UA" sz="1550" dirty="0">
                          <a:solidFill>
                            <a:schemeClr val="tx2"/>
                          </a:solidFill>
                          <a:effectLst/>
                          <a:latin typeface="+mn-lt"/>
                          <a:ea typeface="Calibri" panose="020F0502020204030204" pitchFamily="34" charset="0"/>
                          <a:cs typeface="Times New Roman" panose="02020603050405020304" pitchFamily="18" charset="0"/>
                        </a:rPr>
                        <a:t>, розвиток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промисловості</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торгівлі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мореплавства</a:t>
                      </a:r>
                      <a:r>
                        <a:rPr lang="uk-UA" sz="1550" dirty="0">
                          <a:solidFill>
                            <a:schemeClr val="tx2"/>
                          </a:solidFill>
                          <a:effectLst/>
                          <a:latin typeface="+mn-lt"/>
                          <a:ea typeface="Calibri" panose="020F0502020204030204" pitchFamily="34" charset="0"/>
                          <a:cs typeface="Times New Roman" panose="02020603050405020304" pitchFamily="18" charset="0"/>
                        </a:rPr>
                        <a:t> 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військової техніки</a:t>
                      </a:r>
                      <a:r>
                        <a:rPr lang="uk-UA" sz="1550" dirty="0">
                          <a:solidFill>
                            <a:schemeClr val="tx2"/>
                          </a:solidFill>
                          <a:effectLst/>
                          <a:latin typeface="+mn-lt"/>
                          <a:ea typeface="Calibri" panose="020F0502020204030204" pitchFamily="34" charset="0"/>
                          <a:cs typeface="Times New Roman" panose="02020603050405020304" pitchFamily="18" charset="0"/>
                        </a:rPr>
                        <a:t> стимулювали бурхливе зростання науки. Наука пориває з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теологією</a:t>
                      </a:r>
                      <a:r>
                        <a:rPr lang="uk-UA" sz="1550" dirty="0">
                          <a:solidFill>
                            <a:schemeClr val="tx2"/>
                          </a:solidFill>
                          <a:effectLst/>
                          <a:latin typeface="+mn-lt"/>
                          <a:ea typeface="Calibri" panose="020F0502020204030204" pitchFamily="34" charset="0"/>
                          <a:cs typeface="Times New Roman" panose="02020603050405020304" pitchFamily="18" charset="0"/>
                        </a:rPr>
                        <a:t>, сприяючи утвердженню матеріалістичних ідей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Джордано Бруно</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Леонардо да Вінчі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Френсіс</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Лука Паколі). Великого поширення набуває експериментальне вивчення природи, обґрунтування якого мало революційне значення для науки. Справжній переворот відбувається в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Микола Коперник</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Галілео Галілей</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5723502"/>
                  </a:ext>
                </a:extLst>
              </a:tr>
            </a:tbl>
          </a:graphicData>
        </a:graphic>
      </p:graphicFrame>
    </p:spTree>
    <p:extLst>
      <p:ext uri="{BB962C8B-B14F-4D97-AF65-F5344CB8AC3E}">
        <p14:creationId xmlns:p14="http://schemas.microsoft.com/office/powerpoint/2010/main" val="7891775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748345221"/>
              </p:ext>
            </p:extLst>
          </p:nvPr>
        </p:nvGraphicFramePr>
        <p:xfrm>
          <a:off x="107504" y="116632"/>
          <a:ext cx="8928992" cy="6587480"/>
        </p:xfrm>
        <a:graphic>
          <a:graphicData uri="http://schemas.openxmlformats.org/drawingml/2006/table">
            <a:tbl>
              <a:tblPr/>
              <a:tblGrid>
                <a:gridCol w="2160240">
                  <a:extLst>
                    <a:ext uri="{9D8B030D-6E8A-4147-A177-3AD203B41FA5}">
                      <a16:colId xmlns:a16="http://schemas.microsoft.com/office/drawing/2014/main" val="2937872491"/>
                    </a:ext>
                  </a:extLst>
                </a:gridCol>
                <a:gridCol w="6768752">
                  <a:extLst>
                    <a:ext uri="{9D8B030D-6E8A-4147-A177-3AD203B41FA5}">
                      <a16:colId xmlns:a16="http://schemas.microsoft.com/office/drawing/2014/main" val="2913536099"/>
                    </a:ext>
                  </a:extLst>
                </a:gridCol>
              </a:tblGrid>
              <a:tr h="720080">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4591180"/>
                  </a:ext>
                </a:extLst>
              </a:tr>
              <a:tr h="2613963">
                <a:tc>
                  <a:txBody>
                    <a:bodyPr/>
                    <a:lstStyle/>
                    <a:p>
                      <a:pPr algn="ctr">
                        <a:spcAft>
                          <a:spcPts val="0"/>
                        </a:spcAft>
                      </a:pPr>
                      <a:r>
                        <a:rPr lang="uk-UA" sz="2400" i="1" u="none"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XVII–XVIII ст.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u="none" dirty="0">
                          <a:solidFill>
                            <a:schemeClr val="tx2"/>
                          </a:solidFill>
                          <a:effectLst/>
                          <a:latin typeface="+mn-lt"/>
                          <a:ea typeface="Calibri" panose="020F0502020204030204" pitchFamily="34" charset="0"/>
                          <a:cs typeface="Times New Roman" panose="02020603050405020304" pitchFamily="18" charset="0"/>
                        </a:rPr>
                        <a:t>Створюються класична механіка, диференціальне й інтегральне числення, аналітична геометрія, хімічна атомістика, система класифікації рослин і тварин, стверджується принцип збереження матерії і руху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Ісаак</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Ньютон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Ґотфрід</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Вільгельм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Лейбніц</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Рене</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Декарт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Джон Дальтон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Карл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Лінней</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Михайло Васильович Ломоносов</a:t>
                      </a:r>
                      <a:r>
                        <a:rPr lang="uk-UA" sz="1750" i="0" u="none" dirty="0">
                          <a:solidFill>
                            <a:schemeClr val="tx2"/>
                          </a:solidFill>
                          <a:effectLst/>
                          <a:latin typeface="+mn-lt"/>
                          <a:ea typeface="Calibri" panose="020F0502020204030204" pitchFamily="34" charset="0"/>
                          <a:cs typeface="Times New Roman" panose="02020603050405020304" pitchFamily="18" charset="0"/>
                        </a:rPr>
                        <a:t> та ін.). В цей же час відбувається дальше оформлення науки як соціального інституту, створюються перші європейські академії, наукові товариства, починається видання наукової періодичної літератури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003450"/>
                  </a:ext>
                </a:extLst>
              </a:tr>
              <a:tr h="3030680">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dirty="0">
                          <a:solidFill>
                            <a:schemeClr val="tx2"/>
                          </a:solidFill>
                          <a:effectLst/>
                          <a:latin typeface="+mn-lt"/>
                          <a:ea typeface="Calibri" panose="020F0502020204030204" pitchFamily="34" charset="0"/>
                          <a:cs typeface="Times New Roman" panose="02020603050405020304" pitchFamily="18" charset="0"/>
                        </a:rPr>
                        <a:t>У зв'язку з промисловим переворотом кінця XVIII ст. почався новий етап у розвитку науки. Виникли нові фізичні дисципліни (</a:t>
                      </a:r>
                      <a:r>
                        <a:rPr lang="uk-UA" sz="1750" i="0" u="none" dirty="0">
                          <a:solidFill>
                            <a:schemeClr val="tx2"/>
                          </a:solidFill>
                          <a:effectLst/>
                          <a:latin typeface="+mn-lt"/>
                          <a:ea typeface="Calibri" panose="020F0502020204030204" pitchFamily="34" charset="0"/>
                          <a:cs typeface="Times New Roman" panose="02020603050405020304" pitchFamily="18" charset="0"/>
                        </a:rPr>
                        <a:t>термодинаміка, електродинаміка класична), створюються еволюційне вчення і клітинна теорія в біології, формулюється закон збереження і перетворення енергії, розвиваються нові концепції в астрономії і математиці (Джеймс Клерк Максвелл, Майкл Фарадей, Жан </a:t>
                      </a:r>
                      <a:r>
                        <a:rPr lang="uk-UA" sz="1750" i="0" u="none" dirty="0" err="1">
                          <a:solidFill>
                            <a:schemeClr val="tx2"/>
                          </a:solidFill>
                          <a:effectLst/>
                          <a:latin typeface="+mn-lt"/>
                          <a:ea typeface="Calibri" panose="020F0502020204030204" pitchFamily="34" charset="0"/>
                          <a:cs typeface="Times New Roman" panose="02020603050405020304" pitchFamily="18" charset="0"/>
                        </a:rPr>
                        <a:t>Батіст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Ламарк</a:t>
                      </a:r>
                      <a:r>
                        <a:rPr lang="uk-UA" sz="1750" i="0" u="none" dirty="0">
                          <a:solidFill>
                            <a:schemeClr val="tx2"/>
                          </a:solidFill>
                          <a:effectLst/>
                          <a:latin typeface="+mn-lt"/>
                          <a:ea typeface="Calibri" panose="020F0502020204030204" pitchFamily="34" charset="0"/>
                          <a:cs typeface="Times New Roman" panose="02020603050405020304" pitchFamily="18" charset="0"/>
                        </a:rPr>
                        <a:t>, Чарльз Дарвін, Теодор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Шванн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Маттіас</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Шлейден</a:t>
                      </a:r>
                      <a:r>
                        <a:rPr lang="uk-UA" sz="1750" i="0" u="none" dirty="0">
                          <a:solidFill>
                            <a:schemeClr val="tx2"/>
                          </a:solidFill>
                          <a:effectLst/>
                          <a:latin typeface="+mn-lt"/>
                          <a:ea typeface="Calibri" panose="020F0502020204030204" pitchFamily="34" charset="0"/>
                          <a:cs typeface="Times New Roman" panose="02020603050405020304" pitchFamily="18" charset="0"/>
                        </a:rPr>
                        <a:t> та </a:t>
                      </a:r>
                      <a:r>
                        <a:rPr lang="uk-UA" sz="1750" i="0" dirty="0">
                          <a:solidFill>
                            <a:schemeClr val="tx2"/>
                          </a:solidFill>
                          <a:effectLst/>
                          <a:latin typeface="+mn-lt"/>
                          <a:ea typeface="Calibri" panose="020F0502020204030204" pitchFamily="34" charset="0"/>
                          <a:cs typeface="Times New Roman" panose="02020603050405020304" pitchFamily="18" charset="0"/>
                        </a:rPr>
                        <a:t>ін.). Основи сучасної класифікації наук заклав Сен-Симон, Огюст </a:t>
                      </a:r>
                      <a:r>
                        <a:rPr lang="uk-UA" sz="1750" i="0" dirty="0" err="1">
                          <a:solidFill>
                            <a:schemeClr val="tx2"/>
                          </a:solidFill>
                          <a:effectLst/>
                          <a:latin typeface="+mn-lt"/>
                          <a:ea typeface="Calibri" panose="020F0502020204030204" pitchFamily="34" charset="0"/>
                          <a:cs typeface="Times New Roman" panose="02020603050405020304" pitchFamily="18" charset="0"/>
                        </a:rPr>
                        <a:t>Конт</a:t>
                      </a:r>
                      <a:r>
                        <a:rPr lang="uk-UA" sz="1750" i="0" dirty="0">
                          <a:solidFill>
                            <a:schemeClr val="tx2"/>
                          </a:solidFill>
                          <a:effectLst/>
                          <a:latin typeface="+mn-lt"/>
                          <a:ea typeface="Calibri" panose="020F0502020204030204" pitchFamily="34" charset="0"/>
                          <a:cs typeface="Times New Roman" panose="02020603050405020304" pitchFamily="18" charset="0"/>
                        </a:rPr>
                        <a:t> у XIX ст. систематизував його ідеї і склав “енциклопедичний ряд” основних наук, розташувавши їх у порядку зменшення абстрактності. Цей ряд у сучасному вигляді змальовується концепцією “сходи науки</a:t>
                      </a:r>
                      <a:r>
                        <a:rPr lang="uk-UA" sz="1750" i="0" dirty="0" smtClean="0">
                          <a:solidFill>
                            <a:schemeClr val="tx2"/>
                          </a:solidFill>
                          <a:effectLst/>
                          <a:latin typeface="+mn-lt"/>
                          <a:ea typeface="Calibri" panose="020F0502020204030204" pitchFamily="34" charset="0"/>
                          <a:cs typeface="Times New Roman" panose="02020603050405020304" pitchFamily="18" charset="0"/>
                        </a:rPr>
                        <a:t>”</a:t>
                      </a:r>
                      <a:endParaRPr lang="uk-UA" sz="1750" i="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33575385"/>
                  </a:ext>
                </a:extLst>
              </a:tr>
            </a:tbl>
          </a:graphicData>
        </a:graphic>
      </p:graphicFrame>
    </p:spTree>
    <p:extLst>
      <p:ext uri="{BB962C8B-B14F-4D97-AF65-F5344CB8AC3E}">
        <p14:creationId xmlns:p14="http://schemas.microsoft.com/office/powerpoint/2010/main" val="2330540509"/>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014433840"/>
              </p:ext>
            </p:extLst>
          </p:nvPr>
        </p:nvGraphicFramePr>
        <p:xfrm>
          <a:off x="107504" y="116632"/>
          <a:ext cx="8928992" cy="6858000"/>
        </p:xfrm>
        <a:graphic>
          <a:graphicData uri="http://schemas.openxmlformats.org/drawingml/2006/table">
            <a:tbl>
              <a:tblPr/>
              <a:tblGrid>
                <a:gridCol w="1656184">
                  <a:extLst>
                    <a:ext uri="{9D8B030D-6E8A-4147-A177-3AD203B41FA5}">
                      <a16:colId xmlns:a16="http://schemas.microsoft.com/office/drawing/2014/main" val="2937872491"/>
                    </a:ext>
                  </a:extLst>
                </a:gridCol>
                <a:gridCol w="7272808">
                  <a:extLst>
                    <a:ext uri="{9D8B030D-6E8A-4147-A177-3AD203B41FA5}">
                      <a16:colId xmlns:a16="http://schemas.microsoft.com/office/drawing/2014/main" val="2913536099"/>
                    </a:ext>
                  </a:extLst>
                </a:gridCol>
              </a:tblGrid>
              <a:tr h="648072">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4591180"/>
                  </a:ext>
                </a:extLst>
              </a:tr>
              <a:tr h="5358749">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СРСР</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400" u="none" dirty="0">
                          <a:solidFill>
                            <a:schemeClr val="tx2"/>
                          </a:solidFill>
                          <a:effectLst/>
                          <a:latin typeface="+mn-lt"/>
                          <a:ea typeface="Calibri" panose="020F0502020204030204" pitchFamily="34" charset="0"/>
                          <a:cs typeface="Times New Roman" panose="02020603050405020304" pitchFamily="18" charset="0"/>
                        </a:rPr>
                        <a:t>З часу створення СРСР був розроблений план науково-технічних робіт, який по суті став програмним документом розвитку радянської науки, який передбачався в загальнодержавних масштабах. На науковій основі здійснювались планове господарство і перетворення суспіль-них відносин. СРСР давав близько 1/3 наукової продукції всього </a:t>
                      </a:r>
                      <a:r>
                        <a:rPr lang="uk-UA" sz="1400" u="none" dirty="0" err="1">
                          <a:solidFill>
                            <a:schemeClr val="tx2"/>
                          </a:solidFill>
                          <a:effectLst/>
                          <a:latin typeface="+mn-lt"/>
                          <a:ea typeface="Calibri" panose="020F0502020204030204" pitchFamily="34" charset="0"/>
                          <a:cs typeface="Times New Roman" panose="02020603050405020304" pitchFamily="18" charset="0"/>
                        </a:rPr>
                        <a:t>сві</a:t>
                      </a:r>
                      <a:r>
                        <a:rPr lang="uk-UA" sz="1400" u="none" dirty="0">
                          <a:solidFill>
                            <a:schemeClr val="tx2"/>
                          </a:solidFill>
                          <a:effectLst/>
                          <a:latin typeface="+mn-lt"/>
                          <a:ea typeface="Calibri" panose="020F0502020204030204" pitchFamily="34" charset="0"/>
                          <a:cs typeface="Times New Roman" panose="02020603050405020304" pitchFamily="18" charset="0"/>
                        </a:rPr>
                        <a:t>-ту. В країні працювало 1,5 млн. наукових працівників, більш ніж де в світі. Радянська наука завдячує своєму розвитку таким вченим, як В. І. Вернадський, С. І. Вавилов, О. О. Богомолець, Д. К. Заболотний, М. Д. Зелінський, О. П. </a:t>
                      </a:r>
                      <a:r>
                        <a:rPr lang="uk-UA" sz="1400" u="none" dirty="0" err="1">
                          <a:solidFill>
                            <a:schemeClr val="tx2"/>
                          </a:solidFill>
                          <a:effectLst/>
                          <a:latin typeface="+mn-lt"/>
                          <a:ea typeface="Calibri" panose="020F0502020204030204" pitchFamily="34" charset="0"/>
                          <a:cs typeface="Times New Roman" panose="02020603050405020304" pitchFamily="18" charset="0"/>
                        </a:rPr>
                        <a:t>Карпінський</a:t>
                      </a:r>
                      <a:r>
                        <a:rPr lang="uk-UA" sz="1400" u="none" dirty="0">
                          <a:solidFill>
                            <a:schemeClr val="tx2"/>
                          </a:solidFill>
                          <a:effectLst/>
                          <a:latin typeface="+mn-lt"/>
                          <a:ea typeface="Calibri" panose="020F0502020204030204" pitchFamily="34" charset="0"/>
                          <a:cs typeface="Times New Roman" panose="02020603050405020304" pitchFamily="18" charset="0"/>
                        </a:rPr>
                        <a:t>, В. Л. Комаров, І.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Курчатов</a:t>
                      </a:r>
                      <a:r>
                        <a:rPr lang="uk-UA" sz="1400" u="none" dirty="0">
                          <a:solidFill>
                            <a:schemeClr val="tx2"/>
                          </a:solidFill>
                          <a:effectLst/>
                          <a:latin typeface="+mn-lt"/>
                          <a:ea typeface="Calibri" panose="020F0502020204030204" pitchFamily="34" charset="0"/>
                          <a:cs typeface="Times New Roman" panose="02020603050405020304" pitchFamily="18" charset="0"/>
                        </a:rPr>
                        <a:t>, С. П. Корольов, І. П. Павлов, Є. О. Патон, В. І. Липський, П. І. Кравчук, Д. М. </a:t>
                      </a:r>
                      <a:r>
                        <a:rPr lang="uk-UA" sz="1400" u="none" dirty="0" err="1">
                          <a:solidFill>
                            <a:schemeClr val="tx2"/>
                          </a:solidFill>
                          <a:effectLst/>
                          <a:latin typeface="+mn-lt"/>
                          <a:ea typeface="Calibri" panose="020F0502020204030204" pitchFamily="34" charset="0"/>
                          <a:cs typeface="Times New Roman" panose="02020603050405020304" pitchFamily="18" charset="0"/>
                        </a:rPr>
                        <a:t>Прянишников</a:t>
                      </a:r>
                      <a:r>
                        <a:rPr lang="uk-UA" sz="1400" u="none" dirty="0">
                          <a:solidFill>
                            <a:schemeClr val="tx2"/>
                          </a:solidFill>
                          <a:effectLst/>
                          <a:latin typeface="+mn-lt"/>
                          <a:ea typeface="Calibri" panose="020F0502020204030204" pitchFamily="34" charset="0"/>
                          <a:cs typeface="Times New Roman" panose="02020603050405020304" pitchFamily="18" charset="0"/>
                        </a:rPr>
                        <a:t>, М. М. Покровський, Б. Д. Греков, М.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Келдиш</a:t>
                      </a:r>
                      <a:r>
                        <a:rPr lang="uk-UA" sz="1400" u="none" dirty="0">
                          <a:solidFill>
                            <a:schemeClr val="tx2"/>
                          </a:solidFill>
                          <a:effectLst/>
                          <a:latin typeface="+mn-lt"/>
                          <a:ea typeface="Calibri" panose="020F0502020204030204" pitchFamily="34" charset="0"/>
                          <a:cs typeface="Times New Roman" panose="02020603050405020304" pitchFamily="18" charset="0"/>
                        </a:rPr>
                        <a:t>, Л. Д. Ландау та ін. Радянська наука, що ґрунтувалась на діалектико-матеріалістичній методології, посідає важливе місце в історичному розвитку людства. У космосі услід за польотом першого у світі супутника Землі і першого у світі космічного польоту людини, здійсненого Ю. О. Гагаріним, почали працювати штучні супутники, станції з космонавтами на борту, розроблялися шляхи мирного використання термоядерної енергії. Радянська наука зробила значний внесок у дослідження галактик, становлення зоряної космології, у розвиток проблем квантової оптики, фізику напівпровідників та в інших напрямах. На рахунку радянських учених кількасот </a:t>
                      </a:r>
                      <a:r>
                        <a:rPr lang="uk-UA" sz="1400" u="none"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400" u="none" dirty="0">
                          <a:solidFill>
                            <a:schemeClr val="tx2"/>
                          </a:solidFill>
                          <a:effectLst/>
                          <a:latin typeface="+mn-lt"/>
                          <a:ea typeface="Calibri" panose="020F0502020204030204" pitchFamily="34" charset="0"/>
                          <a:cs typeface="Times New Roman" panose="02020603050405020304" pitchFamily="18" charset="0"/>
                        </a:rPr>
                        <a:t>, понад 1 млн. винаходів, десятки тисяч патентів. У систему єдиної радянської науки входила Академія наук СРСР, республіканські Академії наук, філіали, центри, відділення АН СРСР, вищі навчальні заклади, дослідницькі центри Академії медичних наук СРСР, Академії педагогічних наук СРСР, Всесоюзної академії сільськогосподарських наук, галузеві науково-дослідні інститути, науково-виробничі об'єднання й лабораторії в промисловості. Учені УРСР зробили вагомий внесок у скарбницю світової науки. Багато їхніх розробок стали основою створення нових галузей промисловості, прогресивних технологій, матеріалів, машин і механізмів. У республіці працювало 200 тис. наукових працівників, у тому числі 62 тис. докторів і кандидатів наук. В УPCP налічувалось 150 вузів, в яких працювало 1,4 тис. професорів і докторів наук, близько 16 тис. доцентів і кандидатів наук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003450"/>
                  </a:ext>
                </a:extLst>
              </a:tr>
            </a:tbl>
          </a:graphicData>
        </a:graphic>
      </p:graphicFrame>
    </p:spTree>
    <p:extLst>
      <p:ext uri="{BB962C8B-B14F-4D97-AF65-F5344CB8AC3E}">
        <p14:creationId xmlns:p14="http://schemas.microsoft.com/office/powerpoint/2010/main" val="2476367260"/>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21145232"/>
              </p:ext>
            </p:extLst>
          </p:nvPr>
        </p:nvGraphicFramePr>
        <p:xfrm>
          <a:off x="107504" y="116633"/>
          <a:ext cx="8928992" cy="6671313"/>
        </p:xfrm>
        <a:graphic>
          <a:graphicData uri="http://schemas.openxmlformats.org/drawingml/2006/table">
            <a:tbl>
              <a:tblPr/>
              <a:tblGrid>
                <a:gridCol w="1656184">
                  <a:extLst>
                    <a:ext uri="{9D8B030D-6E8A-4147-A177-3AD203B41FA5}">
                      <a16:colId xmlns:a16="http://schemas.microsoft.com/office/drawing/2014/main" val="2937872491"/>
                    </a:ext>
                  </a:extLst>
                </a:gridCol>
                <a:gridCol w="7272808">
                  <a:extLst>
                    <a:ext uri="{9D8B030D-6E8A-4147-A177-3AD203B41FA5}">
                      <a16:colId xmlns:a16="http://schemas.microsoft.com/office/drawing/2014/main"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 (Україна)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Починається піднесення науки і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Україні</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 Прокопович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Г. С. Сковорода</a:t>
                      </a:r>
                      <a:r>
                        <a:rPr lang="uk-UA" sz="1650" dirty="0">
                          <a:solidFill>
                            <a:schemeClr val="tx2"/>
                          </a:solidFill>
                          <a:effectLst/>
                          <a:latin typeface="+mn-lt"/>
                          <a:ea typeface="Calibri" panose="020F0502020204030204" pitchFamily="34" charset="0"/>
                          <a:cs typeface="Times New Roman" panose="02020603050405020304" pitchFamily="18" charset="0"/>
                        </a:rPr>
                        <a:t>), працює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Київська академія</a:t>
                      </a:r>
                      <a:r>
                        <a:rPr lang="uk-UA" sz="1650" dirty="0">
                          <a:solidFill>
                            <a:schemeClr val="tx2"/>
                          </a:solidFill>
                          <a:effectLst/>
                          <a:latin typeface="+mn-lt"/>
                          <a:ea typeface="Calibri" panose="020F0502020204030204" pitchFamily="34" charset="0"/>
                          <a:cs typeface="Times New Roman" panose="02020603050405020304" pitchFamily="18" charset="0"/>
                        </a:rPr>
                        <a:t>. Визнаними науковими центрами стали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Харківський</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Київський університети</a:t>
                      </a:r>
                      <a:r>
                        <a:rPr lang="uk-UA" sz="1650" dirty="0">
                          <a:solidFill>
                            <a:schemeClr val="tx2"/>
                          </a:solidFill>
                          <a:effectLst/>
                          <a:latin typeface="+mn-lt"/>
                          <a:ea typeface="Calibri" panose="020F0502020204030204" pitchFamily="34" charset="0"/>
                          <a:cs typeface="Times New Roman" panose="02020603050405020304" pitchFamily="18" charset="0"/>
                        </a:rPr>
                        <a:t> та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Новоросійський університет</a:t>
                      </a:r>
                      <a:r>
                        <a:rPr lang="uk-UA" sz="1650" dirty="0">
                          <a:solidFill>
                            <a:schemeClr val="tx2"/>
                          </a:solidFill>
                          <a:effectLst/>
                          <a:latin typeface="+mn-lt"/>
                          <a:ea typeface="Calibri" panose="020F0502020204030204" pitchFamily="34" charset="0"/>
                          <a:cs typeface="Times New Roman" panose="02020603050405020304" pitchFamily="18" charset="0"/>
                        </a:rPr>
                        <a:t>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Одесі</a:t>
                      </a:r>
                      <a:r>
                        <a:rPr lang="uk-UA" sz="1650" dirty="0">
                          <a:solidFill>
                            <a:schemeClr val="tx2"/>
                          </a:solidFill>
                          <a:effectLst/>
                          <a:latin typeface="+mn-lt"/>
                          <a:ea typeface="Calibri" panose="020F0502020204030204" pitchFamily="34" charset="0"/>
                          <a:cs typeface="Times New Roman" panose="02020603050405020304" pitchFamily="18" charset="0"/>
                        </a:rPr>
                        <a:t>, де успішно працювали видатні російські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М. Сєченов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І. Мечников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І. Пирогов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О. Ковалевський</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В. Докучаєв</a:t>
                      </a:r>
                      <a:r>
                        <a:rPr lang="uk-UA" sz="1650" dirty="0">
                          <a:solidFill>
                            <a:schemeClr val="tx2"/>
                          </a:solidFill>
                          <a:effectLst/>
                          <a:latin typeface="+mn-lt"/>
                          <a:ea typeface="Calibri" panose="020F0502020204030204" pitchFamily="34" charset="0"/>
                          <a:cs typeface="Times New Roman" panose="02020603050405020304" pitchFamily="18" charset="0"/>
                        </a:rPr>
                        <a:t> та інші, а також відомі українські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О. Максимович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О. </a:t>
                      </a:r>
                      <a:r>
                        <a:rPr lang="uk-UA" sz="1650" u="none" strike="noStrike" dirty="0" err="1">
                          <a:solidFill>
                            <a:schemeClr val="tx2"/>
                          </a:solidFill>
                          <a:effectLst/>
                          <a:latin typeface="+mn-lt"/>
                          <a:ea typeface="Calibri" panose="020F0502020204030204" pitchFamily="34" charset="0"/>
                          <a:cs typeface="Times New Roman" panose="02020603050405020304" pitchFamily="18" charset="0"/>
                        </a:rPr>
                        <a:t>Бец</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С. Роговин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А. О. Потебня</a:t>
                      </a:r>
                      <a:r>
                        <a:rPr lang="uk-UA" sz="1650" dirty="0">
                          <a:solidFill>
                            <a:schemeClr val="tx2"/>
                          </a:solidFill>
                          <a:effectLst/>
                          <a:latin typeface="+mn-lt"/>
                          <a:ea typeface="Calibri" panose="020F0502020204030204" pitchFamily="34" charset="0"/>
                          <a:cs typeface="Times New Roman" panose="02020603050405020304" pitchFamily="18" charset="0"/>
                        </a:rPr>
                        <a:t> та інші. Подальшого розвитку набули й суспільні науки.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Соціалісти-утопісти</a:t>
                      </a:r>
                      <a:r>
                        <a:rPr lang="uk-UA" sz="1650" dirty="0">
                          <a:solidFill>
                            <a:schemeClr val="tx2"/>
                          </a:solidFill>
                          <a:effectLst/>
                          <a:latin typeface="+mn-lt"/>
                          <a:ea typeface="Calibri" panose="020F0502020204030204" pitchFamily="34" charset="0"/>
                          <a:cs typeface="Times New Roman" panose="02020603050405020304" pitchFamily="18" charset="0"/>
                        </a:rPr>
                        <a:t> закликали до заміни капіталістичного суспільства соціалістичним. Класики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політичної економії</a:t>
                      </a:r>
                      <a:r>
                        <a:rPr lang="uk-UA" sz="1650" dirty="0">
                          <a:solidFill>
                            <a:schemeClr val="tx2"/>
                          </a:solidFill>
                          <a:effectLst/>
                          <a:latin typeface="+mn-lt"/>
                          <a:ea typeface="Calibri" panose="020F0502020204030204" pitchFamily="34" charset="0"/>
                          <a:cs typeface="Times New Roman" panose="02020603050405020304" pitchFamily="18" charset="0"/>
                        </a:rPr>
                        <a:t> заклали основи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трудової теорії вартості</a:t>
                      </a:r>
                      <a:r>
                        <a:rPr lang="uk-UA" sz="1650" dirty="0">
                          <a:solidFill>
                            <a:schemeClr val="tx2"/>
                          </a:solidFill>
                          <a:effectLst/>
                          <a:latin typeface="+mn-lt"/>
                          <a:ea typeface="Calibri" panose="020F0502020204030204" pitchFamily="34" charset="0"/>
                          <a:cs typeface="Times New Roman" panose="02020603050405020304" pitchFamily="18" charset="0"/>
                        </a:rPr>
                        <a:t>. Праці в галузі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діалектики</a:t>
                      </a:r>
                      <a:r>
                        <a:rPr lang="uk-UA" sz="1650" dirty="0">
                          <a:solidFill>
                            <a:schemeClr val="tx2"/>
                          </a:solidFill>
                          <a:effectLst/>
                          <a:latin typeface="+mn-lt"/>
                          <a:ea typeface="Calibri" panose="020F0502020204030204" pitchFamily="34" charset="0"/>
                          <a:cs typeface="Times New Roman" panose="02020603050405020304" pitchFamily="18" charset="0"/>
                        </a:rPr>
                        <a:t> й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матеріалізму</a:t>
                      </a:r>
                      <a:r>
                        <a:rPr lang="uk-UA" sz="1650" dirty="0">
                          <a:solidFill>
                            <a:schemeClr val="tx2"/>
                          </a:solidFill>
                          <a:effectLst/>
                          <a:latin typeface="+mn-lt"/>
                          <a:ea typeface="Calibri" panose="020F0502020204030204" pitchFamily="34" charset="0"/>
                          <a:cs typeface="Times New Roman" panose="02020603050405020304" pitchFamily="18" charset="0"/>
                        </a:rPr>
                        <a:t> були видатним досягненням філософської думки. Закономірним наслідком революційної класової боротьби трудящих стало виникнення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марксизму</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Карла Маркса</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Фрідріха Енгельса</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003450"/>
                  </a:ext>
                </a:extLst>
              </a:tr>
              <a:tr h="2832357">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ХІХ–ХХ ст.</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Великі зміни в науковій картині світу і низка нових </a:t>
                      </a:r>
                      <a:r>
                        <a:rPr lang="uk-UA" sz="1650"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650" dirty="0">
                          <a:solidFill>
                            <a:schemeClr val="tx2"/>
                          </a:solidFill>
                          <a:effectLst/>
                          <a:latin typeface="+mn-lt"/>
                          <a:ea typeface="Calibri" panose="020F0502020204030204" pitchFamily="34" charset="0"/>
                          <a:cs typeface="Times New Roman" panose="02020603050405020304" pitchFamily="18" charset="0"/>
                        </a:rPr>
                        <a:t> у фізиці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рентгенівське випромінювання</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радіоактивність</a:t>
                      </a:r>
                      <a:r>
                        <a:rPr lang="uk-UA" sz="1650" dirty="0">
                          <a:solidFill>
                            <a:schemeClr val="tx2"/>
                          </a:solidFill>
                          <a:effectLst/>
                          <a:latin typeface="+mn-lt"/>
                          <a:ea typeface="Calibri" panose="020F0502020204030204" pitchFamily="34" charset="0"/>
                          <a:cs typeface="Times New Roman" panose="02020603050405020304" pitchFamily="18" charset="0"/>
                        </a:rPr>
                        <a:t> тощо) призводять до кризи класичного природознавства і насамперед його механістичної методології. У XX ст. значних успіхів досягли математика і фізика, виникли такі галузі технічних наук, як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радіотехніка</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електроніка</a:t>
                      </a:r>
                      <a:r>
                        <a:rPr lang="uk-UA" sz="1650" dirty="0">
                          <a:solidFill>
                            <a:schemeClr val="tx2"/>
                          </a:solidFill>
                          <a:effectLst/>
                          <a:latin typeface="+mn-lt"/>
                          <a:ea typeface="Calibri" panose="020F0502020204030204" pitchFamily="34" charset="0"/>
                          <a:cs typeface="Times New Roman" panose="02020603050405020304" pitchFamily="18" charset="0"/>
                        </a:rPr>
                        <a:t>. З'явилась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кібернетика</a:t>
                      </a:r>
                      <a:r>
                        <a:rPr lang="uk-UA" sz="1650" dirty="0">
                          <a:solidFill>
                            <a:schemeClr val="tx2"/>
                          </a:solidFill>
                          <a:effectLst/>
                          <a:latin typeface="+mn-lt"/>
                          <a:ea typeface="Calibri" panose="020F0502020204030204" pitchFamily="34" charset="0"/>
                          <a:cs typeface="Times New Roman" panose="02020603050405020304" pitchFamily="18" charset="0"/>
                        </a:rPr>
                        <a:t>, яка збільшує свій вплив на подальший розвиток науки і техніки. Успіхи фізики і хімії сприяють глибшому вивченню біологічних процесів 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клітинах</a:t>
                      </a:r>
                      <a:r>
                        <a:rPr lang="uk-UA" sz="1650" dirty="0">
                          <a:solidFill>
                            <a:schemeClr val="tx2"/>
                          </a:solidFill>
                          <a:effectLst/>
                          <a:latin typeface="+mn-lt"/>
                          <a:ea typeface="Calibri" panose="020F0502020204030204" pitchFamily="34" charset="0"/>
                          <a:cs typeface="Times New Roman" panose="02020603050405020304" pitchFamily="18" charset="0"/>
                        </a:rPr>
                        <a:t>, що стимулює розвиток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сільськогосподарських</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медичних</a:t>
                      </a:r>
                      <a:r>
                        <a:rPr lang="uk-UA" sz="1650" dirty="0">
                          <a:solidFill>
                            <a:schemeClr val="tx2"/>
                          </a:solidFill>
                          <a:effectLst/>
                          <a:latin typeface="+mn-lt"/>
                          <a:ea typeface="Calibri" panose="020F0502020204030204" pitchFamily="34" charset="0"/>
                          <a:cs typeface="Times New Roman" panose="02020603050405020304" pitchFamily="18" charset="0"/>
                        </a:rPr>
                        <a:t> наук. Відбувається тісне зближення науки з виробництвом, зростають і зміцнюються її зв'язки із суспільним життям. Сучасна наука становить важливу складову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науково-технічної революції</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33575385"/>
                  </a:ext>
                </a:extLst>
              </a:tr>
            </a:tbl>
          </a:graphicData>
        </a:graphic>
      </p:graphicFrame>
    </p:spTree>
    <p:extLst>
      <p:ext uri="{BB962C8B-B14F-4D97-AF65-F5344CB8AC3E}">
        <p14:creationId xmlns:p14="http://schemas.microsoft.com/office/powerpoint/2010/main" val="3743714430"/>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3720349549"/>
              </p:ext>
            </p:extLst>
          </p:nvPr>
        </p:nvGraphicFramePr>
        <p:xfrm>
          <a:off x="107504" y="116633"/>
          <a:ext cx="8928992" cy="6568440"/>
        </p:xfrm>
        <a:graphic>
          <a:graphicData uri="http://schemas.openxmlformats.org/drawingml/2006/table">
            <a:tbl>
              <a:tblPr/>
              <a:tblGrid>
                <a:gridCol w="1656184">
                  <a:extLst>
                    <a:ext uri="{9D8B030D-6E8A-4147-A177-3AD203B41FA5}">
                      <a16:colId xmlns:a16="http://schemas.microsoft.com/office/drawing/2014/main" val="2937872491"/>
                    </a:ext>
                  </a:extLst>
                </a:gridCol>
                <a:gridCol w="7272808">
                  <a:extLst>
                    <a:ext uri="{9D8B030D-6E8A-4147-A177-3AD203B41FA5}">
                      <a16:colId xmlns:a16="http://schemas.microsoft.com/office/drawing/2014/main"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Україна </a:t>
                      </a:r>
                    </a:p>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(XX–XXI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2150" dirty="0">
                          <a:solidFill>
                            <a:schemeClr val="tx2"/>
                          </a:solidFill>
                          <a:effectLst/>
                          <a:latin typeface="+mn-lt"/>
                          <a:ea typeface="Calibri" panose="020F0502020204030204" pitchFamily="34" charset="0"/>
                          <a:cs typeface="Times New Roman" panose="02020603050405020304" pitchFamily="18" charset="0"/>
                        </a:rPr>
                        <a:t>Починаючи з дати проголошення незалежності України (1991 р.) наукова діяльність тут здійснюється під егідою Національної академії наук України (НАН) – вища наукова установа України з самоврядною організацією. Академія нині налічує 173 наукові інститути та </a:t>
                      </a:r>
                      <a:r>
                        <a:rPr lang="uk-UA" sz="2150" spc="30" dirty="0">
                          <a:solidFill>
                            <a:schemeClr val="tx2"/>
                          </a:solidFill>
                          <a:effectLst/>
                          <a:latin typeface="+mn-lt"/>
                          <a:ea typeface="Calibri" panose="020F0502020204030204" pitchFamily="34" charset="0"/>
                          <a:cs typeface="Times New Roman" panose="02020603050405020304" pitchFamily="18" charset="0"/>
                        </a:rPr>
                        <a:t>установи, де працює понад 43 тисячі співробітників, з них понад 10</a:t>
                      </a:r>
                      <a:r>
                        <a:rPr lang="uk-UA" sz="2150" dirty="0">
                          <a:solidFill>
                            <a:schemeClr val="tx2"/>
                          </a:solidFill>
                          <a:effectLst/>
                          <a:latin typeface="+mn-lt"/>
                          <a:ea typeface="Calibri" panose="020F0502020204030204" pitchFamily="34" charset="0"/>
                          <a:cs typeface="Times New Roman" panose="02020603050405020304" pitchFamily="18" charset="0"/>
                        </a:rPr>
                        <a:t> тисяч докторів і кандидатів наук. У складі Академії 478 академіків і членів-кореспондентів. На сьогоднішній день НАН України складається з шести регіональних центрів. У Національній академії наук діють три секції, що об'єднують 14 відділень наук: математики, інформатики, механіки, фізики і астрономії, наук про Землю, фізико-технічних проблем матеріалознавства, фізико-технічних проблем енергетики, ядерної фізики та енергетики, хімії, біохімії, фізіології і молекулярної біології; загальної біології; економіки; історії, філософії та права, літератури, мови та мистецтвознавства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003450"/>
                  </a:ext>
                </a:extLst>
              </a:tr>
            </a:tbl>
          </a:graphicData>
        </a:graphic>
      </p:graphicFrame>
    </p:spTree>
    <p:extLst>
      <p:ext uri="{BB962C8B-B14F-4D97-AF65-F5344CB8AC3E}">
        <p14:creationId xmlns:p14="http://schemas.microsoft.com/office/powerpoint/2010/main" val="157914830"/>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1323439"/>
          </a:xfrm>
          <a:prstGeom prst="rect">
            <a:avLst/>
          </a:prstGeom>
        </p:spPr>
        <p:txBody>
          <a:bodyPr wrap="square">
            <a:spAutoFit/>
          </a:bodyPr>
          <a:lstStyle/>
          <a:p>
            <a:pPr algn="ctr">
              <a:spcAft>
                <a:spcPts val="0"/>
              </a:spcAft>
            </a:pPr>
            <a:r>
              <a:rPr lang="ru-RU" sz="4000" b="1" dirty="0">
                <a:latin typeface="+mn-lt"/>
                <a:ea typeface="Calibri" panose="020F0502020204030204" pitchFamily="34" charset="0"/>
              </a:rPr>
              <a:t>Сходи наук за Огюстом Контом</a:t>
            </a:r>
          </a:p>
          <a:p>
            <a:pPr algn="ctr">
              <a:spcAft>
                <a:spcPts val="0"/>
              </a:spcAft>
            </a:pPr>
            <a:endParaRPr lang="ru-RU" sz="4000" b="1" dirty="0">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412776"/>
            <a:ext cx="8332510" cy="5231179"/>
            <a:chOff x="721" y="10014"/>
            <a:chExt cx="8978" cy="2681"/>
          </a:xfrm>
        </p:grpSpPr>
        <p:sp>
          <p:nvSpPr>
            <p:cNvPr id="5" name="Rectangle 6"/>
            <p:cNvSpPr>
              <a:spLocks noChangeArrowheads="1"/>
            </p:cNvSpPr>
            <p:nvPr/>
          </p:nvSpPr>
          <p:spPr bwMode="auto">
            <a:xfrm>
              <a:off x="721" y="12155"/>
              <a:ext cx="434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Математика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3" name="Rectangle 5"/>
            <p:cNvSpPr>
              <a:spLocks noChangeArrowheads="1"/>
            </p:cNvSpPr>
            <p:nvPr/>
          </p:nvSpPr>
          <p:spPr bwMode="auto">
            <a:xfrm>
              <a:off x="1713" y="11617"/>
              <a:ext cx="455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Фізика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4" name="Rectangle 4"/>
            <p:cNvSpPr>
              <a:spLocks noChangeArrowheads="1"/>
            </p:cNvSpPr>
            <p:nvPr/>
          </p:nvSpPr>
          <p:spPr bwMode="auto">
            <a:xfrm>
              <a:off x="2836" y="1107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Хімія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5" name="Rectangle 3"/>
            <p:cNvSpPr>
              <a:spLocks noChangeArrowheads="1"/>
            </p:cNvSpPr>
            <p:nvPr/>
          </p:nvSpPr>
          <p:spPr bwMode="auto">
            <a:xfrm>
              <a:off x="3967" y="1054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Біологія</a:t>
              </a:r>
              <a:endParaRPr kumimoji="0" lang="uk-UA" altLang="uk-UA" sz="5400" b="0" i="0" u="none" strike="noStrike" cap="none" normalizeH="0" baseline="0" smtClean="0">
                <a:ln>
                  <a:noFill/>
                </a:ln>
                <a:solidFill>
                  <a:schemeClr val="bg1"/>
                </a:solidFill>
                <a:effectLst/>
                <a:latin typeface="Arial" panose="020B0604020202020204" pitchFamily="34" charset="0"/>
              </a:endParaRPr>
            </a:p>
          </p:txBody>
        </p:sp>
        <p:sp>
          <p:nvSpPr>
            <p:cNvPr id="26" name="Rectangle 2"/>
            <p:cNvSpPr>
              <a:spLocks noChangeArrowheads="1"/>
            </p:cNvSpPr>
            <p:nvPr/>
          </p:nvSpPr>
          <p:spPr bwMode="auto">
            <a:xfrm>
              <a:off x="5066" y="10014"/>
              <a:ext cx="46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Соціологія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grpSp>
    </p:spTree>
    <p:extLst>
      <p:ext uri="{BB962C8B-B14F-4D97-AF65-F5344CB8AC3E}">
        <p14:creationId xmlns:p14="http://schemas.microsoft.com/office/powerpoint/2010/main" val="490004675"/>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10918</TotalTime>
  <Words>923</Words>
  <Application>Microsoft Office PowerPoint</Application>
  <PresentationFormat>Екран (4:3)</PresentationFormat>
  <Paragraphs>81</Paragraphs>
  <Slides>12</Slides>
  <Notes>1</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12</vt:i4>
      </vt:variant>
    </vt:vector>
  </HeadingPairs>
  <TitlesOfParts>
    <vt:vector size="21" baseType="lpstr">
      <vt:lpstr>Arial</vt:lpstr>
      <vt:lpstr>Arial Black</vt:lpstr>
      <vt:lpstr>Arial Unicode MS</vt:lpstr>
      <vt:lpstr>Bookman Old Style</vt:lpstr>
      <vt:lpstr>Calibri</vt:lpstr>
      <vt:lpstr>Times New Roman</vt:lpstr>
      <vt:lpstr>Verdana</vt:lpstr>
      <vt:lpstr>Wingdings</vt:lpstr>
      <vt:lpstr>cdb2004100l</vt:lpstr>
      <vt:lpstr>Тема 2. Історія розвитку науки та наукознавства</vt:lpstr>
      <vt:lpstr>ЗМІСТ</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Житомирська Політехніка</cp:lastModifiedBy>
  <cp:revision>953</cp:revision>
  <dcterms:modified xsi:type="dcterms:W3CDTF">2026-03-28T11:47:26Z</dcterms:modified>
</cp:coreProperties>
</file>