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3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23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0499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37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229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6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94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33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0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6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323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51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3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57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48529-B5A5-4BDD-BDFB-4D2E0086AFAA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FBCB7A0-99D0-48B6-AEE6-6024FC513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79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4433" y="2189408"/>
            <a:ext cx="8959426" cy="2266681"/>
          </a:xfrm>
        </p:spPr>
        <p:txBody>
          <a:bodyPr>
            <a:normAutofit/>
          </a:bodyPr>
          <a:lstStyle/>
          <a:p>
            <a:pPr algn="ctr"/>
            <a:r>
              <a:rPr lang="uk-UA" sz="3400" b="1" dirty="0" smtClean="0">
                <a:latin typeface="Arial Black" panose="020B0A04020102020204" pitchFamily="34" charset="0"/>
              </a:rPr>
              <a:t>ЛЕКЦІЯ №1</a:t>
            </a:r>
            <a:r>
              <a:rPr lang="en-US" sz="3400" b="1" dirty="0">
                <a:latin typeface="Arial Black" panose="020B0A04020102020204" pitchFamily="34" charset="0"/>
              </a:rPr>
              <a:t>1</a:t>
            </a:r>
            <a:r>
              <a:rPr lang="uk-UA" sz="3400" b="1" dirty="0" smtClean="0">
                <a:latin typeface="Arial Black" panose="020B0A04020102020204" pitchFamily="34" charset="0"/>
              </a:rPr>
              <a:t/>
            </a:r>
            <a:br>
              <a:rPr lang="uk-UA" sz="3400" b="1" dirty="0" smtClean="0">
                <a:latin typeface="Arial Black" panose="020B0A04020102020204" pitchFamily="34" charset="0"/>
              </a:rPr>
            </a:br>
            <a:r>
              <a:rPr lang="uk-UA" sz="3400" dirty="0" smtClean="0">
                <a:latin typeface="Arial Black" panose="020B0A04020102020204" pitchFamily="34" charset="0"/>
              </a:rPr>
              <a:t>Р</a:t>
            </a:r>
            <a:r>
              <a:rPr lang="en-US" sz="3400" dirty="0">
                <a:latin typeface="Arial Black" panose="020B0A04020102020204" pitchFamily="34" charset="0"/>
              </a:rPr>
              <a:t>есурси </a:t>
            </a:r>
            <a:r>
              <a:rPr lang="en-US" sz="3400" dirty="0" smtClean="0">
                <a:latin typeface="Arial Black" panose="020B0A04020102020204" pitchFamily="34" charset="0"/>
              </a:rPr>
              <a:t>Keras.TensorFlow</a:t>
            </a:r>
            <a:r>
              <a:rPr lang="uk-UA" sz="3400" dirty="0" smtClean="0">
                <a:latin typeface="Arial Black" panose="020B0A04020102020204" pitchFamily="34" charset="0"/>
              </a:rPr>
              <a:t>.</a:t>
            </a:r>
            <a:r>
              <a:rPr lang="en-US" sz="3400" dirty="0" smtClean="0">
                <a:latin typeface="Arial Black" panose="020B0A04020102020204" pitchFamily="34" charset="0"/>
              </a:rPr>
              <a:t> </a:t>
            </a:r>
            <a:endParaRPr lang="en-US" sz="3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50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10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51527" y="554952"/>
            <a:ext cx="985233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3. Метод для оцінки якості навченості моделі. Цей метод повертає значення помилок та показників для моделі у тестовому режимі.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evaluate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self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x=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y=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batch_size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verbose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=1,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sample_weight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steps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4. Метод створення вихідних прогнозів для вхідних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вибірок.predict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self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x,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batch_size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verbose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=0,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steps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Основні аргументи: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• x: вхідні дані, як масив (або список масивів Numpy, якщо модель має кілька входів).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steps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 загальна кількість кроків (партій вибірок) до оголошення раунду прогнозування.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84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11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58343" y="1347524"/>
            <a:ext cx="98780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5. Метод вилучення шару на основі його імені чи індексу.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Цей метод повертає екземпляр шару.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get_layer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self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name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index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Основні аргументи: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name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String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ім'я шару.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index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Integer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індекс шару.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006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12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25769" y="207222"/>
            <a:ext cx="9878096" cy="6054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Шари в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Keras</a:t>
            </a:r>
            <a:r>
              <a:rPr lang="uk-UA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Усі шари Keras мають низку загальних методів: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layer.get_weights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() – повертає ваги шару у вигляді списку масивів Numpy.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layer.set_weights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weights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)- встановлює ваги шару зі списку масивів (з тими самими формами, як і вихід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get_weights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layer.get_config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() - повертає словник, який містить конфігурацію шару.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Шар може бути відновлений з його конфігурації, використовуючи наступний: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layer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=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Dense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(32)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config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=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layer.get_config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()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reconstructed_layer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=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Dense.from_config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config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853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13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45463" y="1076919"/>
            <a:ext cx="991673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Якщо шар має один вузол (тобто якщо він не є загальним шаром), то можна отримати його вхідний тензор, вихідний тензор, розмірність вхідного масиву та розмірність вихідного масиву через властивості: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layer.input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layer.output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layer.input_shape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layer.output_shape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74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14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71223" y="715565"/>
            <a:ext cx="10032642" cy="550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200" b="1" dirty="0">
                <a:latin typeface="Times New Roman" panose="02020603050405020304" pitchFamily="18" charset="0"/>
                <a:ea typeface="Calibri" panose="020F0502020204030204" pitchFamily="34" charset="0"/>
              </a:rPr>
              <a:t>Щільний шар </a:t>
            </a:r>
            <a:r>
              <a:rPr lang="en-US" sz="2200" b="1" dirty="0">
                <a:latin typeface="Times New Roman" panose="02020603050405020304" pitchFamily="18" charset="0"/>
                <a:ea typeface="Calibri" panose="020F0502020204030204" pitchFamily="34" charset="0"/>
              </a:rPr>
              <a:t>Dense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Шар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Dense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реалізує операцію: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output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=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activation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dot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input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kernel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) +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bias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) де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activation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функція активації, передана як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activation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аргументу,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kernel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є матрицею шару </a:t>
            </a:r>
            <a:r>
              <a:rPr lang="uk-UA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ваг, 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і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bias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є вектор зміщення, створений шаром.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Щільний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шар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створюється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використанням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методу: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keras.layers.Dense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(units, activation=None,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use_bias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=True,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kernel_initializer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='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glorot_uniform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',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bias_initializer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='zeros',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kernel_regularizer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=None, </a:t>
            </a:r>
            <a:r>
              <a:rPr lang="en-US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bias_regularizer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=None, </a:t>
            </a:r>
            <a:r>
              <a:rPr lang="en-US" sz="22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activity_regularizer</a:t>
            </a:r>
            <a:r>
              <a:rPr lang="en-US" sz="2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=None</a:t>
            </a: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Розглянемо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приклад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створення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щільного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шару.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#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Спочатку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створюємо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послідовну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модель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=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Sequential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()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#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додаємо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перший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щільний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шар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# модель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прийматиме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вході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масив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(*, 16) і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вихідний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масив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(*, 32)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add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Dense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(32,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input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_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shape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=(16,)))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# при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додаванні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наступних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шарів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не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потрібно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вказувати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розміри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вхідних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масивів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add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Dense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(32))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525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15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48495" y="567384"/>
            <a:ext cx="995536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Щоб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вказати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функцію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активації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яка буде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застосована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виходу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необхідно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використовувати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метод: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layers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Activation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activation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Як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аргументи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activation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необхідно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вказати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ім'я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активації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що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використовується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Перенавчання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overfitting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) — одна з проблем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глибоких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нейронних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мереж,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полягає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в тому, що модель добре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розпізнає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приклади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навчальної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вибірки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адаптуючись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навчальних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прикладів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замість того,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щоб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вчитися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класифікувати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приклади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що не брали участь у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навчанні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втрачаючи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здатність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узагальнення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). Найбільш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ефективним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вирішенням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проблеми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перенавчання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є метод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виключення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Dropout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keras.layers.Dropout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(rate,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noise_shape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=None, seed=None)</a:t>
            </a:r>
          </a:p>
          <a:p>
            <a:pPr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Мережі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навчання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виходять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допомогою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виключення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мережі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(dropping out)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нейронів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ймовірністю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rate,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таким чином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ймовірність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того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що нейрон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залишиться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мережі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становить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1 rate.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"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Виключення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" нейрона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означає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що при будь-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вхідних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даних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або параметрах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він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повертає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0.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512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16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61375" y="863747"/>
            <a:ext cx="9942490" cy="4807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Для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перетворення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результату на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певну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форму необхідно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використовувати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метод: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layers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Reshape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target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_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shape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Як аргумент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target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_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shape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вказується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кортеж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цілих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чисел.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Розглянемо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приклад: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add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Reshape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((3, 4),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input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_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shape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=(12,)))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#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Розмірність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масиву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вихідного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шару: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output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_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shape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== (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3, 4)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add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Reshape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((6, 2)))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#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Розмірність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масиву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вихідного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шару: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output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_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shape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== (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6, 2)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Для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зміни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розмірів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вхідного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масиву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використати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метод: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layers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Permute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dims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Приклад</a:t>
            </a:r>
            <a:r>
              <a:rPr lang="uk-UA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model = Sequential()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model.add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(Permute((2, 1),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input_shape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=(10, 64)))</a:t>
            </a:r>
          </a:p>
        </p:txBody>
      </p:sp>
    </p:spTree>
    <p:extLst>
      <p:ext uri="{BB962C8B-B14F-4D97-AF65-F5344CB8AC3E}">
        <p14:creationId xmlns:p14="http://schemas.microsoft.com/office/powerpoint/2010/main" val="544273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17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87132" y="277385"/>
            <a:ext cx="10045522" cy="5995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270" b="1" dirty="0">
                <a:latin typeface="Times New Roman" panose="02020603050405020304" pitchFamily="18" charset="0"/>
                <a:ea typeface="Calibri" panose="020F0502020204030204" pitchFamily="34" charset="0"/>
              </a:rPr>
              <a:t>Ресурс </a:t>
            </a:r>
            <a:r>
              <a:rPr lang="en-US" sz="2270" b="1" dirty="0">
                <a:latin typeface="Times New Roman" panose="02020603050405020304" pitchFamily="18" charset="0"/>
                <a:ea typeface="Calibri" panose="020F0502020204030204" pitchFamily="34" charset="0"/>
              </a:rPr>
              <a:t>TensorFlow</a:t>
            </a:r>
            <a:r>
              <a:rPr lang="uk-UA" sz="2270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27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Серед бібліотек загального призначення, які здатні будувати граф обчислень та виконувати автоматичне диференціювання, довгий час була </a:t>
            </a:r>
            <a:r>
              <a:rPr lang="en-US" sz="227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Theano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, розроблена в університеті Монреаля. Згодом </a:t>
            </a:r>
            <a:r>
              <a:rPr lang="en-US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Google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 випустила бібліотеку </a:t>
            </a:r>
            <a:r>
              <a:rPr lang="en-US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TensorFlow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27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Програма, яка використовує </a:t>
            </a:r>
            <a:r>
              <a:rPr lang="en-US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TensorFlow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, задає граф обчислень, а потім запускає процедуру типу </a:t>
            </a:r>
            <a:r>
              <a:rPr lang="en-US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session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run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, яка виконує обчислення і отримує результати.</a:t>
            </a:r>
            <a:endParaRPr lang="en-US" sz="227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TensorFlow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 при цьому звертається до того чи іншого </a:t>
            </a:r>
            <a:r>
              <a:rPr lang="en-US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backend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27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низькорівневої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 бібліотеки, яка запускає процес обчислення. </a:t>
            </a:r>
            <a:r>
              <a:rPr lang="en-US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TensorFlow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 як бібліотека для символьного диференціювання і навчання нейронних мереж може працювати як на процесорі так і на </a:t>
            </a:r>
            <a:r>
              <a:rPr lang="uk-UA" sz="227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відеокарті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. Основний </a:t>
            </a:r>
            <a:r>
              <a:rPr lang="uk-UA" sz="227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обєкт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, яким оперує </a:t>
            </a:r>
            <a:r>
              <a:rPr lang="en-US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TensorFlow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 це тензор, або багаторівневий масив чисел (в математичному аналізі тензор має інший зміст).</a:t>
            </a:r>
            <a:endParaRPr lang="en-US" sz="227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Змінна в </a:t>
            </a:r>
            <a:r>
              <a:rPr lang="en-US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TensorFlow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 це деякий буфер в </a:t>
            </a:r>
            <a:r>
              <a:rPr lang="uk-UA" sz="227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памʼяті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, який вміщує тензори. Змінні необхідно явним чином ініціювати. Щоб заявити змінну, необхідно задати спосіб її ініціювання. При необхідності, їй назначається </a:t>
            </a:r>
            <a:r>
              <a:rPr lang="uk-UA" sz="227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імʼя</a:t>
            </a:r>
            <a:r>
              <a:rPr lang="uk-UA" sz="2270" dirty="0">
                <a:latin typeface="Times New Roman" panose="02020603050405020304" pitchFamily="18" charset="0"/>
                <a:ea typeface="Calibri" panose="020F0502020204030204" pitchFamily="34" charset="0"/>
              </a:rPr>
              <a:t>, на яке потім можна посилатися.</a:t>
            </a:r>
            <a:endParaRPr lang="en-US" sz="227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35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18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53" y="1393064"/>
            <a:ext cx="11182254" cy="2741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275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19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12889" y="567384"/>
            <a:ext cx="9890975" cy="5617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На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компьютері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з відповідною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відеокартою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достатньо встановити версію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TensorFlow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з підтримкою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GPU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і всі тензори будуть по замовчуванню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ініціюватися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на відео карті.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Всі змінні необхідно ініціювати. Це бажано зробити перед початком обчислень: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init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 = 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tf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.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initialize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_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global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_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variables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()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Але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працює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у тих випадках, коли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потрібно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ініціалізувати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змінні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значень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змінних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; у таких випадках синтаксис буде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наступним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uk-UA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 smtClean="0">
                <a:latin typeface="Courier New" panose="02070309020205020404" pitchFamily="49" charset="0"/>
                <a:ea typeface="Courier New" panose="02070309020205020404" pitchFamily="49" charset="0"/>
              </a:rPr>
              <a:t>w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2 = 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tf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.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Variable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(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w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.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initialized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_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value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(), 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name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=</a:t>
            </a:r>
            <a:r>
              <a:rPr lang="en-US" sz="2400" dirty="0"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w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2</a:t>
            </a:r>
            <a:r>
              <a:rPr lang="en-US" sz="2400" dirty="0"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en-US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Усі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змінні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поточної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сесії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в будь-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який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момент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зберегти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у файл: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saved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 = 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saver.save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(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sess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,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'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model.ckpt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'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Ця процедура збереже всі змінні сесії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sess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у файл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ckpt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а щоб потім відновити сесію, достатньо запустити: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saver</a:t>
            </a:r>
            <a:r>
              <a:rPr lang="ru-RU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.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restore</a:t>
            </a:r>
            <a:r>
              <a:rPr lang="ru-RU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(</a:t>
            </a:r>
            <a:r>
              <a:rPr lang="ru-RU" sz="2400" dirty="0"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model</a:t>
            </a:r>
            <a:r>
              <a:rPr lang="ru-RU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.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ckpt</a:t>
            </a:r>
            <a:r>
              <a:rPr lang="ru-RU" sz="2400" dirty="0">
                <a:latin typeface="Courier New" panose="02070309020205020404" pitchFamily="49" charset="0"/>
                <a:ea typeface="Times New Roman" panose="02020603050405020304" pitchFamily="18" charset="0"/>
              </a:rPr>
              <a:t>'</a:t>
            </a:r>
            <a:r>
              <a:rPr lang="ru-RU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855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603865" y="62333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51527" y="271020"/>
            <a:ext cx="985233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Ресурси Keras.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Keras є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високорівневими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нейронними мережами API, написаними на Python і можуть працювати поверх TensorFlow, CNTK або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Теано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 Він був розроблений з упором на можливість швидкого експериментування. Здатність йти від ідеї до результату з найменшою можливою затримкою є ключем до проведення добрих досліджень.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Творці першої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нейромережі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надихалися структурою кори мозку. Базовий рівень мережі,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перцептрон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є насправді математичним аналогом біологічного нейрона. І, як і в головному мозку, у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нейромережі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можуть з'являтися пересічені один з одним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перцептрони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Перший шар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нейромережі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називається вхідним. Кожен вузол цього шару отримує на вхід будь-яку інформацію та передає її на наступні вузли в інших шарах. Найчастіше між вузлами одного шару немає зв'язків, а останній вузол ланцюжка виводить результат роботи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нейромережі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Вузли посередині називаються прихованими, оскільки не мають з'єднань із зовнішнім світом, як вузли виведення та введення. Вони викликаються лише у разі активації попередніх шарів.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173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20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96980" y="1109041"/>
            <a:ext cx="9878096" cy="4210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У завданнях машинного навчання необхідно повторно застосовувати ту саму послідовність операцій до різних наборів даних. Зокрема, навчання за допомогою міні-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батчів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передбачає періодичне обчислення результату та помилки на нових прикладах. Для зручності передачі нових даних на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відеокарту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TensorFlow існують спеціальні тензори - так звані </a:t>
            </a:r>
            <a:r>
              <a:rPr lang="uk-UA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заглушки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tf.placeholder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яким потрібно спочатку передати тільки тип даних і розмірності тензора, а потім самі дані будуть підставлені вже в момент обчислень: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7097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21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330" y="1955106"/>
            <a:ext cx="11166511" cy="2037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4314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22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842" y="1352348"/>
            <a:ext cx="11547915" cy="349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62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23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35617" y="194045"/>
            <a:ext cx="9968248" cy="5993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Тут m - це матриця розміру 10×100, а v - вектор довжини 100, і при додаванні v буде додано до кожного стовпця m.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Broadcasting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застосовується для всіх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поелементних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операцій над двома тензорами та влаштований наступним чином. Розмірності двох тензорів послідовно порівнюються з кінця; при кожному порівнянні необхідно виконання однієї з двох умов: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• чи розмірності рівні;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• або одна з розмірностей дорівнює 1.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При цьому тензори не повинні мати однакову розмірність: відсутні виміри меншого з тензорів будуть інтерпретовані як одиничні. Розмірність тензора, що отримується на виході, якщо всі умови виконані, обчислюється як максимум з відповідних розмірностей вихідних тензорів. Втім, це звучить досить складно, тому рекомендуємо уважно перевіряти, як саме працюватиме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broadcasting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у кожному конкретному нетривіальному випадку.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8743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24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35616" y="601064"/>
            <a:ext cx="980082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Крім бінарних операцій, TensorFlow реалізує широкий асортимент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унарних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операцій: зведення в квадрат, взяття експоненти або логарифму, а також широкий спектр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редукцій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 Наприклад, іноді нам буває необхідно вирахувати середнє значення не по всьому тензору, а, скажімо, по кожному елементу міні-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батчу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 Якщо першу розмірність тензора ми інтерпретуємо як розмір міні-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батчу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то відповідний код може бути таким: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6350" indent="-6350" algn="just">
              <a:spcAft>
                <a:spcPts val="0"/>
              </a:spcAft>
            </a:pP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tensor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 = 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tf.placeholder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(tf.float32, [10, 100]) 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6350" indent="-6350" algn="just">
              <a:spcAft>
                <a:spcPts val="0"/>
              </a:spcAft>
            </a:pP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result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 = 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tf.reduce_mean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(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tensor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, </a:t>
            </a:r>
            <a:r>
              <a:rPr lang="uk-UA" sz="2400" dirty="0" err="1">
                <a:latin typeface="Courier New" panose="02070309020205020404" pitchFamily="49" charset="0"/>
                <a:ea typeface="Courier New" panose="02070309020205020404" pitchFamily="49" charset="0"/>
              </a:rPr>
              <a:t>axis</a:t>
            </a:r>
            <a:r>
              <a:rPr lang="uk-UA" sz="2400" dirty="0">
                <a:latin typeface="Courier New" panose="02070309020205020404" pitchFamily="49" charset="0"/>
                <a:ea typeface="Courier New" panose="02070309020205020404" pitchFamily="49" charset="0"/>
              </a:rPr>
              <a:t>=1)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При цьому середнє буде обчислюватися по другій розмірності тензора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tensor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тобто десять разів середнім по 100 чисел і отримаємо вектор довжини 10.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У деяких задачах може виникнути необхідність використання тих самих тензорів змінних для декількох різних шляхів обчислень. Припустимо, що ми маємо функцію, що створює тензор лінійного перетворення над вектором: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7042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25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564" y="271731"/>
            <a:ext cx="11123301" cy="587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299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26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114" y="1289094"/>
            <a:ext cx="11238657" cy="4789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6017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27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986" y="1475100"/>
            <a:ext cx="11279452" cy="27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2532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28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996" y="1390716"/>
            <a:ext cx="11461238" cy="186763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99996" y="3258355"/>
            <a:ext cx="11461238" cy="1347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У коді, наведеному нижче, ми наближатимемо лінійною регресією функцію виду 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f =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kx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+ b для k = 2 і b = 1; k та b будуть параметрами, які ми хочемо навчити.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3315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29</a:t>
            </a:r>
            <a:endParaRPr lang="en-US" dirty="0"/>
          </a:p>
        </p:txBody>
      </p:sp>
      <p:pic>
        <p:nvPicPr>
          <p:cNvPr id="3" name="Рисунок 2"/>
          <p:cNvPicPr/>
          <p:nvPr/>
        </p:nvPicPr>
        <p:blipFill rotWithShape="1">
          <a:blip r:embed="rId2"/>
          <a:srcRect l="25894" t="23015" r="32145" b="13514"/>
          <a:stretch/>
        </p:blipFill>
        <p:spPr bwMode="auto">
          <a:xfrm>
            <a:off x="2002977" y="152365"/>
            <a:ext cx="7694814" cy="64503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94962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3</a:t>
            </a:r>
            <a:endParaRPr lang="en-US" dirty="0"/>
          </a:p>
        </p:txBody>
      </p:sp>
      <p:pic>
        <p:nvPicPr>
          <p:cNvPr id="3" name="Picture 3990"/>
          <p:cNvPicPr/>
          <p:nvPr/>
        </p:nvPicPr>
        <p:blipFill>
          <a:blip r:embed="rId2"/>
          <a:stretch>
            <a:fillRect/>
          </a:stretch>
        </p:blipFill>
        <p:spPr>
          <a:xfrm>
            <a:off x="1544995" y="601484"/>
            <a:ext cx="10058870" cy="563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9483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30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32585" y="606319"/>
            <a:ext cx="9890975" cy="5202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1) спочатку створюємо випадковим чином вхідні дані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Х_data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y_data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за таким алгоритмом: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• створюємо 1000 випадкових точок рівномірно на інтервалі [0; 1];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• підраховуємо для кожної точки x відповідну «правильну відповідь» y за формулою y = 2x+1+ϵ, де ϵ - випадково розподілений шум із дисперсією 2, 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ϵ </a:t>
            </a:r>
            <a:r>
              <a:rPr lang="uk-UA" sz="2400" dirty="0"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∼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N(ϵ;0,2);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2) потім оголошуємо </a:t>
            </a:r>
            <a:r>
              <a:rPr lang="uk-UA" sz="2400" dirty="0" err="1">
                <a:latin typeface="Courier New" panose="02070309020205020404" pitchFamily="49" charset="0"/>
                <a:ea typeface="Calibri" panose="020F0502020204030204" pitchFamily="34" charset="0"/>
              </a:rPr>
              <a:t>tf.placeholder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для змінних Х та y; на цьому етапі вже потрібно задати їм розмірність, і це в нашому випадку матриця розмірності (розмір міні-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батча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× 1) для X і просто вектор довжини розмір міні-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батча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для y;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3) далі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ініціалізуємо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змінні k та b; це змінні TensorFlow, які поки що жодних значень не мають, але будуть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ініціалізовані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стандартним нормальним розподілом для k і нулем для b;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5719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31</a:t>
            </a: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359" y="1368983"/>
            <a:ext cx="11404780" cy="4336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1213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32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12889" y="201007"/>
            <a:ext cx="9890975" cy="587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6) записуємо великий цикл, що робить ці оновлення (тобто багато разів обчислює змінну </a:t>
            </a:r>
            <a:r>
              <a:rPr lang="uk-UA" sz="3200" dirty="0" err="1">
                <a:latin typeface="Courier New" panose="02070309020205020404" pitchFamily="49" charset="0"/>
                <a:ea typeface="Calibri" panose="020F0502020204030204" pitchFamily="34" charset="0"/>
              </a:rPr>
              <a:t>optimizer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); на кожній ітерації циклу ми беремо випадкове підмножина з </a:t>
            </a:r>
            <a:r>
              <a:rPr lang="uk-UA" sz="3200" dirty="0" err="1">
                <a:latin typeface="Courier New" panose="02070309020205020404" pitchFamily="49" charset="0"/>
                <a:ea typeface="Calibri" panose="020F0502020204030204" pitchFamily="34" charset="0"/>
              </a:rPr>
              <a:t>batch_size</a:t>
            </a:r>
            <a:r>
              <a:rPr lang="uk-UA" sz="3200" dirty="0">
                <a:latin typeface="Courier New" panose="02070309020205020404" pitchFamily="49" charset="0"/>
                <a:ea typeface="Calibri" panose="020F0502020204030204" pitchFamily="34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(тобто 100) індексів даних та підраховуємо значення потрібних змінних; ми подаємо в функцію 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sess.run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список змінних, які потрібно підрахувати (головне - "обчислити" змінну </a:t>
            </a:r>
            <a:r>
              <a:rPr lang="uk-UA" sz="3200" dirty="0" err="1">
                <a:latin typeface="Courier New" panose="02070309020205020404" pitchFamily="49" charset="0"/>
                <a:ea typeface="Calibri" panose="020F0502020204030204" pitchFamily="34" charset="0"/>
              </a:rPr>
              <a:t>optimizer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інші потрібні тільки для виводу налагодження), і словник </a:t>
            </a:r>
            <a:r>
              <a:rPr lang="uk-UA" sz="3200" dirty="0" err="1">
                <a:latin typeface="Courier New" panose="02070309020205020404" pitchFamily="49" charset="0"/>
                <a:ea typeface="Calibri" panose="020F0502020204030204" pitchFamily="34" charset="0"/>
              </a:rPr>
              <a:t>feed_dict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в який записуємо значення вхідних змінних, позначених раніше як </a:t>
            </a:r>
            <a:r>
              <a:rPr lang="uk-UA" sz="3200" dirty="0" err="1">
                <a:latin typeface="Courier New" panose="02070309020205020404" pitchFamily="49" charset="0"/>
                <a:ea typeface="Calibri" panose="020F0502020204030204" pitchFamily="34" charset="0"/>
              </a:rPr>
              <a:t>tf.placeholder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9587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33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97092" y="1179872"/>
            <a:ext cx="11127346" cy="3422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В результаті цей код виписуватиме поетапно </a:t>
            </a: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зменшувану 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помилку і поступово уточнюються значення k і b: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-6350">
              <a:lnSpc>
                <a:spcPct val="107000"/>
              </a:lnSpc>
              <a:spcAft>
                <a:spcPts val="230"/>
              </a:spcAft>
            </a:pPr>
            <a:r>
              <a:rPr lang="uk-UA" sz="2800" dirty="0">
                <a:latin typeface="Courier New" panose="02070309020205020404" pitchFamily="49" charset="0"/>
                <a:ea typeface="Courier New" panose="02070309020205020404" pitchFamily="49" charset="0"/>
              </a:rPr>
              <a:t>Епоха 100: 5962.15625000, k=0.8925, b=0.0988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-6350">
              <a:lnSpc>
                <a:spcPct val="107000"/>
              </a:lnSpc>
              <a:spcAft>
                <a:spcPts val="230"/>
              </a:spcAft>
            </a:pPr>
            <a:r>
              <a:rPr lang="uk-UA" sz="2800" dirty="0">
                <a:latin typeface="Courier New" panose="02070309020205020404" pitchFamily="49" charset="0"/>
                <a:ea typeface="Courier New" panose="02070309020205020404" pitchFamily="49" charset="0"/>
              </a:rPr>
              <a:t>Епоха 200: 5312.11621094, k=0.9862, b=0.1927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-6350">
              <a:lnSpc>
                <a:spcPct val="107000"/>
              </a:lnSpc>
              <a:spcAft>
                <a:spcPts val="230"/>
              </a:spcAft>
            </a:pPr>
            <a:r>
              <a:rPr lang="uk-UA" sz="2800" dirty="0">
                <a:latin typeface="Courier New" panose="02070309020205020404" pitchFamily="49" charset="0"/>
                <a:ea typeface="Courier New" panose="02070309020205020404" pitchFamily="49" charset="0"/>
              </a:rPr>
              <a:t>Епоха 300: 3904.57006836, k=1.0761, b=0.2825...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-6350">
              <a:lnSpc>
                <a:spcPct val="107000"/>
              </a:lnSpc>
              <a:spcAft>
                <a:spcPts val="230"/>
              </a:spcAft>
            </a:pPr>
            <a:r>
              <a:rPr lang="uk-UA" sz="2800" dirty="0">
                <a:latin typeface="Courier New" panose="02070309020205020404" pitchFamily="49" charset="0"/>
                <a:ea typeface="Courier New" panose="02070309020205020404" pitchFamily="49" charset="0"/>
              </a:rPr>
              <a:t>Епоха 19900: 429.79974365, k=2.0267, b=0.9006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-6350">
              <a:lnSpc>
                <a:spcPct val="107000"/>
              </a:lnSpc>
              <a:spcAft>
                <a:spcPts val="230"/>
              </a:spcAft>
            </a:pPr>
            <a:r>
              <a:rPr lang="uk-UA" sz="2800" dirty="0">
                <a:latin typeface="Courier New" panose="02070309020205020404" pitchFamily="49" charset="0"/>
                <a:ea typeface="Courier New" panose="02070309020205020404" pitchFamily="49" charset="0"/>
              </a:rPr>
              <a:t>Епоха 20000: 378.41503906, k=2.0179, b=0.8902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210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4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6153" y="908840"/>
            <a:ext cx="1093416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Основні принципи Keras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Встановлення та налаштування. Спочатку Keras виріс як зручна надбудова над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Theano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Keras став спочатку підтримувати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Tensorflow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а потім взагалі став його частиною.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Keras встановлюється як звичайний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пітонівський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пакет: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pip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install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Щоб працювати з Keras, має бути встановлений хоча б один із </a:t>
            </a:r>
            <a:r>
              <a:rPr lang="uk-UA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фреймворків</a:t>
            </a:r>
            <a:r>
              <a:rPr lang="uk-UA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— </a:t>
            </a:r>
            <a:r>
              <a:rPr lang="uk-UA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Theano</a:t>
            </a:r>
            <a:r>
              <a:rPr lang="uk-UA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або </a:t>
            </a:r>
            <a:r>
              <a:rPr lang="uk-UA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Tensorflow</a:t>
            </a:r>
            <a:r>
              <a:rPr lang="uk-UA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Бекенди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- це те, через що Keras став відомим і популярним.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Фронтенд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англ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front-end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) - клієнтська сторона інтерфейсу користувача до програмно-апаратної частини сервісу.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Бекенд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англ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back-end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) - програмно-апаратна частина сервісу. Фронт- та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бекенд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– це варіант архітектури програмного забезпечення. Терміни з'явилися у програмній інженерії внаслідок розвитку принципу поділу відповідальності між зовнішнім уявленням та внутрішньою реалізацією.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Back-end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створює деякий API, який використовує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front-end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Таким чином,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front-end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розробнику не потрібно знати особливостей реалізації сервера, а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back-end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розробнику - реалізацію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front-end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Keras дозволяє використовувати як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бекенд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різні інші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фреймворки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При цьому написаний код буде виконуватися незалежно від використовуваного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бекенда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Починалася розробка, як було зазначено, з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Theano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але згодом додався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Tensorflow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Зараз Keras за замовчуванням працює саме з ним, але якщо потрібно використовувати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Theano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то є два варіанти, як це зробити: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188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5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12890" y="277981"/>
            <a:ext cx="989097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1. Відредагувати файл конфігурації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keras.json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який лежить на шляху $HOME/.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/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keras.json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(або %USERPROFILE%\.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\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keras.json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у разі операційних систем сімейства Windows). Нам потрібне поле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backend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{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"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image_data_format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": "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channels_last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",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"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epsilon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": 1e-07,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"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floatx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": "float32",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"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backend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": "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theano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"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}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2. Другий шлях – це задати змінну оточення KERAS_BACKEND, наприклад, так: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KERAS_BACKEND=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theano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python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-c "з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import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backend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"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Using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Theano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backend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991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6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25769" y="257844"/>
            <a:ext cx="9878096" cy="5997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Моделі 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Keras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Основна структура даних Keras – це модель, спосіб організації шарів. У Keras є два основних типи моделей: послідовна модель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Sequential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і клас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, що використовується з функціональним API. Найпростішим типом моделі є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Sequential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модель, яка є лінійною сукупністю шарів. Для складніших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архітектур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необхідно використовувати функціональний API Keras, який дозволяє створювати довільні графіки шарів.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Ці моделі мають ряд загальних властивостей та загальних методів: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model.layers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- це список шарів, що містяться в моделі.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model.inputs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- це список вхідних тензорів моделі.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model.outputs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– це список вихідних тензорів моделі.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model.summary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() – друкує зведене уявлення про модель.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model.get_config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() – повертає словник, який містить конфігурацію моделі.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model.get_weights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() – повертає список усіх вагових тензорів у моделі.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model.set_weights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weights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) - встановлює значення ваги моделі з масиву. Масиви у списку повинні мати ту саму форму, що й повертаються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get_weights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().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model.to_json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() - повертає представлення моделі як у вигляді рядка JSON. Це уявлення не включає ваги, лише архітектуру.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19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7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71221" y="168287"/>
            <a:ext cx="986521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Наведемо приклад використання методу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model.to_json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(): 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from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keras.models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import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model_from_json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json_string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=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model.to_json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() 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=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model.from_json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json_string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600" b="1" dirty="0">
                <a:latin typeface="Times New Roman" panose="02020603050405020304" pitchFamily="18" charset="0"/>
                <a:ea typeface="Calibri" panose="020F0502020204030204" pitchFamily="34" charset="0"/>
              </a:rPr>
              <a:t>API класу </a:t>
            </a:r>
            <a:r>
              <a:rPr lang="uk-UA" sz="2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uk-UA" sz="2600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Використовуючи функціональний API, можна створити екземпляр класу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для деякого вхідного тензора і вихідний тензора використовуючи наступний код: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from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keras.models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import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from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keras.layers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import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Input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Dense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a =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Input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shape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=(32,)) b =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Dense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(32)(a)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=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inputs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=a,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outputs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=b)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Ця модель включатиме всі рівні, необхідні для обчислення b на основі a.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У випадку моделей з кількома входами або кількома виходами також можна використовувати списки: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=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inputs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=[a1, a2],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outputs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=[b1, b2, b3])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238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8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25769" y="348890"/>
            <a:ext cx="9878096" cy="5593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Основні методи класу </a:t>
            </a:r>
            <a:r>
              <a:rPr lang="uk-UA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uk-UA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1. Метод налаштування моделі для навчання: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compile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self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optimizer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loss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metrics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loss_weights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sample_weight_mode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weighted_metrics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target_tensors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2. Навчання моделі для певної кількості епох: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fit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self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x=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y=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batch_size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epochs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=1,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verbose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=1,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callbacks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validation_split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=0.0,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validation_data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shuffle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True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class_weight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sample_weight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initial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0,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steps_per_epoch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validation_steps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=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None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Основні аргументи цього методу: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372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03865" y="62333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9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09858" y="604205"/>
            <a:ext cx="9839459" cy="5629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x: масив даних навчання (якщо модель має один вхід) або список масивів (якщо модель має кілька входів).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• y: масив цільових даних (якщо модель має один висновок) або список масивів (якщо модель має кілька виходів).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batch_size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: кількість вибірок оновлення градієнта. Якщо не вказано,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batch_size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буде встановлено за замовчуванням значення 32.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epochs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: кількість епох для навчання моделі.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•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validation_split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Float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між 0 та 1. Частка даних навчання, які будуть використовуватися як дані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валідації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. Модель виділятиме цю частину даних навчання, не тренуватиметься на ній і оцінюватиме помилку та будь-які модельні показники за цими даними наприкінці кожної епохи. •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initial_epoch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: епоха, з якої розпочати навчання (корисно для відновлення попереднього циклу навчання).</a:t>
            </a:r>
            <a:endParaRPr lang="en-US" sz="2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35110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</TotalTime>
  <Words>2638</Words>
  <Application>Microsoft Office PowerPoint</Application>
  <PresentationFormat>Широкоэкранный</PresentationFormat>
  <Paragraphs>178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2" baseType="lpstr">
      <vt:lpstr>Arial</vt:lpstr>
      <vt:lpstr>Arial Black</vt:lpstr>
      <vt:lpstr>Calibri</vt:lpstr>
      <vt:lpstr>Cambria Math</vt:lpstr>
      <vt:lpstr>Century Gothic</vt:lpstr>
      <vt:lpstr>Courier New</vt:lpstr>
      <vt:lpstr>Times New Roman</vt:lpstr>
      <vt:lpstr>Wingdings 3</vt:lpstr>
      <vt:lpstr>Легкий дым</vt:lpstr>
      <vt:lpstr>ЛЕКЦІЯ №11 Ресурси Keras.TensorFlow.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№11 Ресурси TensorFlow. Keras.</dc:title>
  <dc:creator>Admin</dc:creator>
  <cp:lastModifiedBy>Admin</cp:lastModifiedBy>
  <cp:revision>44</cp:revision>
  <dcterms:created xsi:type="dcterms:W3CDTF">2022-05-02T18:38:56Z</dcterms:created>
  <dcterms:modified xsi:type="dcterms:W3CDTF">2022-05-03T04:52:13Z</dcterms:modified>
</cp:coreProperties>
</file>