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40"/>
  </p:notesMasterIdLst>
  <p:sldIdLst>
    <p:sldId id="310" r:id="rId2"/>
    <p:sldId id="916" r:id="rId3"/>
    <p:sldId id="922" r:id="rId4"/>
    <p:sldId id="923" r:id="rId5"/>
    <p:sldId id="924" r:id="rId6"/>
    <p:sldId id="925" r:id="rId7"/>
    <p:sldId id="931" r:id="rId8"/>
    <p:sldId id="932" r:id="rId9"/>
    <p:sldId id="933" r:id="rId10"/>
    <p:sldId id="934" r:id="rId11"/>
    <p:sldId id="935" r:id="rId12"/>
    <p:sldId id="936" r:id="rId13"/>
    <p:sldId id="960" r:id="rId14"/>
    <p:sldId id="962" r:id="rId15"/>
    <p:sldId id="961" r:id="rId16"/>
    <p:sldId id="937" r:id="rId17"/>
    <p:sldId id="938" r:id="rId18"/>
    <p:sldId id="939" r:id="rId19"/>
    <p:sldId id="930" r:id="rId20"/>
    <p:sldId id="929" r:id="rId21"/>
    <p:sldId id="928" r:id="rId22"/>
    <p:sldId id="927" r:id="rId23"/>
    <p:sldId id="942" r:id="rId24"/>
    <p:sldId id="945" r:id="rId25"/>
    <p:sldId id="944" r:id="rId26"/>
    <p:sldId id="946" r:id="rId27"/>
    <p:sldId id="948" r:id="rId28"/>
    <p:sldId id="949" r:id="rId29"/>
    <p:sldId id="943" r:id="rId30"/>
    <p:sldId id="950" r:id="rId31"/>
    <p:sldId id="954" r:id="rId32"/>
    <p:sldId id="955" r:id="rId33"/>
    <p:sldId id="956" r:id="rId34"/>
    <p:sldId id="958" r:id="rId35"/>
    <p:sldId id="959" r:id="rId36"/>
    <p:sldId id="963" r:id="rId37"/>
    <p:sldId id="964" r:id="rId38"/>
    <p:sldId id="914" r:id="rId39"/>
  </p:sldIdLst>
  <p:sldSz cx="9144000" cy="6858000" type="screen4x3"/>
  <p:notesSz cx="6735763" cy="986948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02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E7FD"/>
    <a:srgbClr val="C1D9F3"/>
    <a:srgbClr val="CDD9FC"/>
    <a:srgbClr val="D1DAE4"/>
    <a:srgbClr val="A7BDF6"/>
    <a:srgbClr val="1D528D"/>
    <a:srgbClr val="91AAEC"/>
    <a:srgbClr val="144378"/>
    <a:srgbClr val="3186E3"/>
    <a:srgbClr val="0F2E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Помірний стиль 4 –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Помірний стиль 4 –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Помірний стиль 4 –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Світлий стиль 3 –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Помірний стиль 3 –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ітлий стиль 2 –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Світлий стиль 2 –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Світлий стиль 3 –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DF18680-E054-41AD-8BC1-D1AEF772440D}" styleName="Помірний стиль 2 –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Помірний стиль 1 –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5758FB7-9AC5-4552-8A53-C91805E547FA}" styleName="Стиль із теми 1 –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73A0DAA-6AF3-43AB-8588-CEC1D06C72B9}" styleName="Помір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Помірний стиль 2 –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4C1A8A3-306A-4EB7-A6B1-4F7E0EB9C5D6}" styleName="Помірний стиль 3 –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Помірний стиль 1 –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16DA210-FB5B-4158-B5E0-FEB733F419BA}" styleName="Світли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ітлий стиль 1 –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Помір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75DCB02-9BB8-47FD-8907-85C794F793BA}" styleName="Стиль із теми 1 –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0" autoAdjust="0"/>
    <p:restoredTop sz="92326" autoAdjust="0"/>
  </p:normalViewPr>
  <p:slideViewPr>
    <p:cSldViewPr>
      <p:cViewPr varScale="1">
        <p:scale>
          <a:sx n="80" d="100"/>
          <a:sy n="80" d="100"/>
        </p:scale>
        <p:origin x="1536" y="53"/>
      </p:cViewPr>
      <p:guideLst>
        <p:guide orient="horz" pos="20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0779" tIns="45389" rIns="90779" bIns="45389" rtlCol="0"/>
          <a:lstStyle>
            <a:lvl1pPr algn="l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0779" tIns="45389" rIns="90779" bIns="45389" rtlCol="0"/>
          <a:lstStyle>
            <a:lvl1pPr algn="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E6D5D5E-4555-4EF0-8AEE-7A76AEF5CAEB}" type="datetimeFigureOut">
              <a:rPr lang="ru-RU"/>
              <a:pPr>
                <a:defRPr/>
              </a:pPr>
              <a:t>28.03.2026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79" tIns="45389" rIns="90779" bIns="45389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7888"/>
            <a:ext cx="5389563" cy="4441825"/>
          </a:xfrm>
          <a:prstGeom prst="rect">
            <a:avLst/>
          </a:prstGeom>
        </p:spPr>
        <p:txBody>
          <a:bodyPr vert="horz" lIns="90779" tIns="45389" rIns="90779" bIns="45389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2600"/>
            <a:ext cx="2919413" cy="495300"/>
          </a:xfrm>
          <a:prstGeom prst="rect">
            <a:avLst/>
          </a:prstGeom>
        </p:spPr>
        <p:txBody>
          <a:bodyPr vert="horz" lIns="90779" tIns="45389" rIns="90779" bIns="45389" rtlCol="0" anchor="b"/>
          <a:lstStyle>
            <a:lvl1pPr algn="l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2600"/>
            <a:ext cx="2919412" cy="495300"/>
          </a:xfrm>
          <a:prstGeom prst="rect">
            <a:avLst/>
          </a:prstGeom>
        </p:spPr>
        <p:txBody>
          <a:bodyPr vert="horz" wrap="square" lIns="90779" tIns="45389" rIns="90779" bIns="453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48B4526-B03E-4040-B591-F581FA3225D8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0369413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altLang="uk-UA" smtClean="0"/>
          </a:p>
        </p:txBody>
      </p:sp>
      <p:sp>
        <p:nvSpPr>
          <p:cNvPr id="18436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A05ABA2-E792-4668-BF0F-AA519D8506F7}" type="slidenum">
              <a:rPr lang="ru-RU" altLang="uk-UA" smtClean="0"/>
              <a:pPr/>
              <a:t>2</a:t>
            </a:fld>
            <a:endParaRPr lang="ru-RU" altLang="uk-U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B4526-B03E-4040-B591-F581FA3225D8}" type="slidenum">
              <a:rPr lang="ru-RU" altLang="uk-UA" smtClean="0"/>
              <a:pPr>
                <a:defRPr/>
              </a:pPr>
              <a:t>13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362626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924B7-1AF8-422D-9ECD-83655AD77063}" type="datetimeFigureOut">
              <a:rPr lang="ru-RU"/>
              <a:pPr>
                <a:defRPr/>
              </a:pPr>
              <a:t>28.03.2026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E69EE-5AEE-4D61-BEB5-FFBA04B6B967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94881985"/>
      </p:ext>
    </p:extLst>
  </p:cSld>
  <p:clrMapOvr>
    <a:masterClrMapping/>
  </p:clrMapOvr>
  <p:transition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96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96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76A1B-F1FC-4F9D-8735-539F3387C86B}" type="datetimeFigureOut">
              <a:rPr lang="ru-RU"/>
              <a:pPr>
                <a:defRPr/>
              </a:pPr>
              <a:t>28.03.2026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4234D-8F3B-4B36-88F3-FF6DA08768BF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320398685"/>
      </p:ext>
    </p:extLst>
  </p:cSld>
  <p:clrMapOvr>
    <a:masterClrMapping/>
  </p:clrMapOvr>
  <p:transition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3914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28725"/>
            <a:ext cx="8229600" cy="509587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C7B96-2133-482B-9A49-FB33CA307888}" type="datetimeFigureOut">
              <a:rPr lang="ru-RU"/>
              <a:pPr>
                <a:defRPr/>
              </a:pPr>
              <a:t>28.03.2026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8EAAE-AAF7-4598-9176-0E6337A1B095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638147353"/>
      </p:ext>
    </p:extLst>
  </p:cSld>
  <p:clrMapOvr>
    <a:masterClrMapping/>
  </p:clrMapOvr>
  <p:transition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5189F-810A-42BE-A600-29357F47429B}" type="datetimeFigureOut">
              <a:rPr lang="ru-RU"/>
              <a:pPr>
                <a:defRPr/>
              </a:pPr>
              <a:t>28.03.2026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726E3-ADF1-4069-9592-3BBB5420D5B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989942812"/>
      </p:ext>
    </p:extLst>
  </p:cSld>
  <p:clrMapOvr>
    <a:masterClrMapping/>
  </p:clrMapOvr>
  <p:transition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28725"/>
            <a:ext cx="4038600" cy="509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28725"/>
            <a:ext cx="4038600" cy="509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748A7-4F09-4AD6-96DC-558999BC23B1}" type="datetimeFigureOut">
              <a:rPr lang="ru-RU"/>
              <a:pPr>
                <a:defRPr/>
              </a:pPr>
              <a:t>28.03.2026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F2022-9459-4DBC-9158-8503C78619C1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292335475"/>
      </p:ext>
    </p:extLst>
  </p:cSld>
  <p:clrMapOvr>
    <a:masterClrMapping/>
  </p:clrMapOvr>
  <p:transition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3E7F4-FAEE-413D-A6F2-5D6E657EA765}" type="datetimeFigureOut">
              <a:rPr lang="ru-RU"/>
              <a:pPr>
                <a:defRPr/>
              </a:pPr>
              <a:t>28.03.2026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21591-235F-4382-8E52-81C71355E20E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752994240"/>
      </p:ext>
    </p:extLst>
  </p:cSld>
  <p:clrMapOvr>
    <a:masterClrMapping/>
  </p:clrMapOvr>
  <p:transition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7033B-C7C1-4090-A704-DAC5E94A6E6E}" type="datetimeFigureOut">
              <a:rPr lang="ru-RU"/>
              <a:pPr>
                <a:defRPr/>
              </a:pPr>
              <a:t>28.03.2026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DE7FE-B45A-4EDD-9D51-7705D656E2CE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043509584"/>
      </p:ext>
    </p:extLst>
  </p:cSld>
  <p:clrMapOvr>
    <a:masterClrMapping/>
  </p:clrMapOvr>
  <p:transition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D45D7-FA28-4CC1-B37C-FEB8251F7273}" type="datetimeFigureOut">
              <a:rPr lang="ru-RU"/>
              <a:pPr>
                <a:defRPr/>
              </a:pPr>
              <a:t>28.03.2026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0A99C-F9F3-454D-B324-30F05E80CAA3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76136659"/>
      </p:ext>
    </p:extLst>
  </p:cSld>
  <p:clrMapOvr>
    <a:masterClrMapping/>
  </p:clrMapOvr>
  <p:transition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D4F03-9FAF-45E7-91E4-F69D2ED9C5E2}" type="datetimeFigureOut">
              <a:rPr lang="ru-RU"/>
              <a:pPr>
                <a:defRPr/>
              </a:pPr>
              <a:t>28.03.2026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C1FA4-F55E-4F74-A03E-CEAB45C5171D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768877130"/>
      </p:ext>
    </p:extLst>
  </p:cSld>
  <p:clrMapOvr>
    <a:masterClrMapping/>
  </p:clrMapOvr>
  <p:transition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F2DC2-AFC0-4FE3-BD3F-2815475F871F}" type="datetimeFigureOut">
              <a:rPr lang="ru-RU"/>
              <a:pPr>
                <a:defRPr/>
              </a:pPr>
              <a:t>28.03.2026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FF389-3B31-48CB-83E6-A38D2F71DEF5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573174158"/>
      </p:ext>
    </p:extLst>
  </p:cSld>
  <p:clrMapOvr>
    <a:masterClrMapping/>
  </p:clrMapOvr>
  <p:transition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F27D7-ACD6-4895-A554-A98199A5CD1A}" type="datetimeFigureOut">
              <a:rPr lang="ru-RU"/>
              <a:pPr>
                <a:defRPr/>
              </a:pPr>
              <a:t>28.03.2026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FC59C-E7A5-41ED-A33D-5E7C81EBCB6A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558426494"/>
      </p:ext>
    </p:extLst>
  </p:cSld>
  <p:clrMapOvr>
    <a:masterClrMapping/>
  </p:clrMapOvr>
  <p:transition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1588" y="4763"/>
            <a:ext cx="9144000" cy="931862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grpSp>
        <p:nvGrpSpPr>
          <p:cNvPr id="1027" name="Group 16"/>
          <p:cNvGrpSpPr>
            <a:grpSpLocks/>
          </p:cNvGrpSpPr>
          <p:nvPr/>
        </p:nvGrpSpPr>
        <p:grpSpPr bwMode="auto">
          <a:xfrm>
            <a:off x="-12700" y="0"/>
            <a:ext cx="9150350" cy="1012825"/>
            <a:chOff x="476" y="-638"/>
            <a:chExt cx="5764" cy="638"/>
          </a:xfrm>
        </p:grpSpPr>
        <p:sp>
          <p:nvSpPr>
            <p:cNvPr id="1035" name="Oval 17"/>
            <p:cNvSpPr>
              <a:spLocks noChangeArrowheads="1"/>
            </p:cNvSpPr>
            <p:nvPr userDrawn="1"/>
          </p:nvSpPr>
          <p:spPr bwMode="gray">
            <a:xfrm>
              <a:off x="555" y="-28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36" name="Oval 18"/>
            <p:cNvSpPr>
              <a:spLocks noChangeArrowheads="1"/>
            </p:cNvSpPr>
            <p:nvPr userDrawn="1"/>
          </p:nvSpPr>
          <p:spPr bwMode="gray">
            <a:xfrm>
              <a:off x="553" y="-54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37" name="Oval 19"/>
            <p:cNvSpPr>
              <a:spLocks noChangeArrowheads="1"/>
            </p:cNvSpPr>
            <p:nvPr userDrawn="1"/>
          </p:nvSpPr>
          <p:spPr bwMode="gray">
            <a:xfrm>
              <a:off x="843" y="-42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38" name="Oval 20"/>
            <p:cNvSpPr>
              <a:spLocks noChangeArrowheads="1"/>
            </p:cNvSpPr>
            <p:nvPr userDrawn="1"/>
          </p:nvSpPr>
          <p:spPr bwMode="gray">
            <a:xfrm>
              <a:off x="843" y="-13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2" name="Oval 21"/>
            <p:cNvSpPr>
              <a:spLocks noChangeArrowheads="1"/>
            </p:cNvSpPr>
            <p:nvPr userDrawn="1"/>
          </p:nvSpPr>
          <p:spPr bwMode="gray">
            <a:xfrm>
              <a:off x="1113" y="-289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40" name="Oval 22"/>
            <p:cNvSpPr>
              <a:spLocks noChangeArrowheads="1"/>
            </p:cNvSpPr>
            <p:nvPr userDrawn="1"/>
          </p:nvSpPr>
          <p:spPr bwMode="gray">
            <a:xfrm>
              <a:off x="1249" y="-151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41" name="Line 23"/>
            <p:cNvSpPr>
              <a:spLocks noChangeShapeType="1"/>
            </p:cNvSpPr>
            <p:nvPr userDrawn="1"/>
          </p:nvSpPr>
          <p:spPr bwMode="gray">
            <a:xfrm>
              <a:off x="577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2" name="Line 24"/>
            <p:cNvSpPr>
              <a:spLocks noChangeShapeType="1"/>
            </p:cNvSpPr>
            <p:nvPr userDrawn="1"/>
          </p:nvSpPr>
          <p:spPr bwMode="gray">
            <a:xfrm>
              <a:off x="719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3" name="Line 25"/>
            <p:cNvSpPr>
              <a:spLocks noChangeShapeType="1"/>
            </p:cNvSpPr>
            <p:nvPr userDrawn="1"/>
          </p:nvSpPr>
          <p:spPr bwMode="gray">
            <a:xfrm>
              <a:off x="864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4" name="Line 26"/>
            <p:cNvSpPr>
              <a:spLocks noChangeShapeType="1"/>
            </p:cNvSpPr>
            <p:nvPr userDrawn="1"/>
          </p:nvSpPr>
          <p:spPr bwMode="gray">
            <a:xfrm>
              <a:off x="1000" y="-633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5" name="Line 27"/>
            <p:cNvSpPr>
              <a:spLocks noChangeShapeType="1"/>
            </p:cNvSpPr>
            <p:nvPr userDrawn="1"/>
          </p:nvSpPr>
          <p:spPr bwMode="gray">
            <a:xfrm>
              <a:off x="1136" y="-633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6" name="Line 28"/>
            <p:cNvSpPr>
              <a:spLocks noChangeShapeType="1"/>
            </p:cNvSpPr>
            <p:nvPr userDrawn="1"/>
          </p:nvSpPr>
          <p:spPr bwMode="gray">
            <a:xfrm>
              <a:off x="1272" y="-635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7" name="Line 29"/>
            <p:cNvSpPr>
              <a:spLocks noChangeShapeType="1"/>
            </p:cNvSpPr>
            <p:nvPr userDrawn="1"/>
          </p:nvSpPr>
          <p:spPr bwMode="gray">
            <a:xfrm>
              <a:off x="1414" y="-634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8" name="Line 30"/>
            <p:cNvSpPr>
              <a:spLocks noChangeShapeType="1"/>
            </p:cNvSpPr>
            <p:nvPr userDrawn="1"/>
          </p:nvSpPr>
          <p:spPr bwMode="gray">
            <a:xfrm>
              <a:off x="1565" y="-634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9" name="Line 31"/>
            <p:cNvSpPr>
              <a:spLocks noChangeShapeType="1"/>
            </p:cNvSpPr>
            <p:nvPr userDrawn="1"/>
          </p:nvSpPr>
          <p:spPr bwMode="gray">
            <a:xfrm>
              <a:off x="1701" y="-634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50" name="Line 32"/>
            <p:cNvSpPr>
              <a:spLocks noChangeShapeType="1"/>
            </p:cNvSpPr>
            <p:nvPr userDrawn="1"/>
          </p:nvSpPr>
          <p:spPr bwMode="gray">
            <a:xfrm>
              <a:off x="1837" y="-633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51" name="Line 33"/>
            <p:cNvSpPr>
              <a:spLocks noChangeShapeType="1"/>
            </p:cNvSpPr>
            <p:nvPr userDrawn="1"/>
          </p:nvSpPr>
          <p:spPr bwMode="gray">
            <a:xfrm>
              <a:off x="1973" y="-633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52" name="Line 34"/>
            <p:cNvSpPr>
              <a:spLocks noChangeShapeType="1"/>
            </p:cNvSpPr>
            <p:nvPr userDrawn="1"/>
          </p:nvSpPr>
          <p:spPr bwMode="gray">
            <a:xfrm>
              <a:off x="2109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53" name="Oval 35"/>
            <p:cNvSpPr>
              <a:spLocks noChangeArrowheads="1"/>
            </p:cNvSpPr>
            <p:nvPr userDrawn="1"/>
          </p:nvSpPr>
          <p:spPr bwMode="gray">
            <a:xfrm>
              <a:off x="1392" y="-28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54" name="Oval 36"/>
            <p:cNvSpPr>
              <a:spLocks noChangeArrowheads="1"/>
            </p:cNvSpPr>
            <p:nvPr userDrawn="1"/>
          </p:nvSpPr>
          <p:spPr bwMode="gray">
            <a:xfrm>
              <a:off x="1390" y="-542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55" name="Oval 37"/>
            <p:cNvSpPr>
              <a:spLocks noChangeArrowheads="1"/>
            </p:cNvSpPr>
            <p:nvPr userDrawn="1"/>
          </p:nvSpPr>
          <p:spPr bwMode="gray">
            <a:xfrm>
              <a:off x="1680" y="-42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56" name="Oval 38"/>
            <p:cNvSpPr>
              <a:spLocks noChangeArrowheads="1"/>
            </p:cNvSpPr>
            <p:nvPr userDrawn="1"/>
          </p:nvSpPr>
          <p:spPr bwMode="gray">
            <a:xfrm>
              <a:off x="1680" y="-540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57" name="Oval 39"/>
            <p:cNvSpPr>
              <a:spLocks noChangeArrowheads="1"/>
            </p:cNvSpPr>
            <p:nvPr userDrawn="1"/>
          </p:nvSpPr>
          <p:spPr bwMode="gray">
            <a:xfrm>
              <a:off x="1950" y="-28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58" name="Oval 40"/>
            <p:cNvSpPr>
              <a:spLocks noChangeArrowheads="1"/>
            </p:cNvSpPr>
            <p:nvPr userDrawn="1"/>
          </p:nvSpPr>
          <p:spPr bwMode="gray">
            <a:xfrm>
              <a:off x="2086" y="-14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59" name="Oval 41"/>
            <p:cNvSpPr>
              <a:spLocks noChangeArrowheads="1"/>
            </p:cNvSpPr>
            <p:nvPr userDrawn="1"/>
          </p:nvSpPr>
          <p:spPr bwMode="gray">
            <a:xfrm>
              <a:off x="2224" y="-28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60" name="Oval 42"/>
            <p:cNvSpPr>
              <a:spLocks noChangeArrowheads="1"/>
            </p:cNvSpPr>
            <p:nvPr userDrawn="1"/>
          </p:nvSpPr>
          <p:spPr bwMode="gray">
            <a:xfrm>
              <a:off x="2222" y="-54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61" name="Oval 43"/>
            <p:cNvSpPr>
              <a:spLocks noChangeArrowheads="1"/>
            </p:cNvSpPr>
            <p:nvPr userDrawn="1"/>
          </p:nvSpPr>
          <p:spPr bwMode="gray">
            <a:xfrm>
              <a:off x="2512" y="-42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62" name="Oval 44"/>
            <p:cNvSpPr>
              <a:spLocks noChangeArrowheads="1"/>
            </p:cNvSpPr>
            <p:nvPr userDrawn="1"/>
          </p:nvSpPr>
          <p:spPr bwMode="gray">
            <a:xfrm>
              <a:off x="2512" y="-153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63" name="Oval 45"/>
            <p:cNvSpPr>
              <a:spLocks noChangeArrowheads="1"/>
            </p:cNvSpPr>
            <p:nvPr userDrawn="1"/>
          </p:nvSpPr>
          <p:spPr bwMode="gray">
            <a:xfrm>
              <a:off x="2782" y="-289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64" name="Oval 46"/>
            <p:cNvSpPr>
              <a:spLocks noChangeArrowheads="1"/>
            </p:cNvSpPr>
            <p:nvPr userDrawn="1"/>
          </p:nvSpPr>
          <p:spPr bwMode="gray">
            <a:xfrm>
              <a:off x="2918" y="-15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grpSp>
          <p:nvGrpSpPr>
            <p:cNvPr id="1065" name="Group 47"/>
            <p:cNvGrpSpPr>
              <a:grpSpLocks/>
            </p:cNvGrpSpPr>
            <p:nvPr userDrawn="1"/>
          </p:nvGrpSpPr>
          <p:grpSpPr bwMode="auto">
            <a:xfrm>
              <a:off x="2246" y="-638"/>
              <a:ext cx="1532" cy="635"/>
              <a:chOff x="-765" y="-1448"/>
              <a:chExt cx="1532" cy="2896"/>
            </a:xfrm>
          </p:grpSpPr>
          <p:sp>
            <p:nvSpPr>
              <p:cNvPr id="1111" name="Line 48"/>
              <p:cNvSpPr>
                <a:spLocks noChangeShapeType="1"/>
              </p:cNvSpPr>
              <p:nvPr userDrawn="1"/>
            </p:nvSpPr>
            <p:spPr bwMode="gray">
              <a:xfrm>
                <a:off x="-765" y="-1443"/>
                <a:ext cx="0" cy="288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12" name="Line 49"/>
              <p:cNvSpPr>
                <a:spLocks noChangeShapeType="1"/>
              </p:cNvSpPr>
              <p:nvPr userDrawn="1"/>
            </p:nvSpPr>
            <p:spPr bwMode="gray">
              <a:xfrm>
                <a:off x="-614" y="-1443"/>
                <a:ext cx="0" cy="288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13" name="Line 50"/>
              <p:cNvSpPr>
                <a:spLocks noChangeShapeType="1"/>
              </p:cNvSpPr>
              <p:nvPr userDrawn="1"/>
            </p:nvSpPr>
            <p:spPr bwMode="gray">
              <a:xfrm>
                <a:off x="-478" y="-1443"/>
                <a:ext cx="0" cy="288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14" name="Line 51"/>
              <p:cNvSpPr>
                <a:spLocks noChangeShapeType="1"/>
              </p:cNvSpPr>
              <p:nvPr userDrawn="1"/>
            </p:nvSpPr>
            <p:spPr bwMode="gray">
              <a:xfrm>
                <a:off x="-342" y="-1439"/>
                <a:ext cx="0" cy="288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15" name="Line 52"/>
              <p:cNvSpPr>
                <a:spLocks noChangeShapeType="1"/>
              </p:cNvSpPr>
              <p:nvPr userDrawn="1"/>
            </p:nvSpPr>
            <p:spPr bwMode="gray">
              <a:xfrm>
                <a:off x="-206" y="-1439"/>
                <a:ext cx="0" cy="288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16" name="Line 53"/>
              <p:cNvSpPr>
                <a:spLocks noChangeShapeType="1"/>
              </p:cNvSpPr>
              <p:nvPr userDrawn="1"/>
            </p:nvSpPr>
            <p:spPr bwMode="gray">
              <a:xfrm>
                <a:off x="-70" y="-1448"/>
                <a:ext cx="0" cy="2887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17" name="Line 54"/>
              <p:cNvSpPr>
                <a:spLocks noChangeShapeType="1"/>
              </p:cNvSpPr>
              <p:nvPr userDrawn="1"/>
            </p:nvSpPr>
            <p:spPr bwMode="gray">
              <a:xfrm>
                <a:off x="72" y="-1443"/>
                <a:ext cx="0" cy="2887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18" name="Line 55"/>
              <p:cNvSpPr>
                <a:spLocks noChangeShapeType="1"/>
              </p:cNvSpPr>
              <p:nvPr userDrawn="1"/>
            </p:nvSpPr>
            <p:spPr bwMode="gray">
              <a:xfrm>
                <a:off x="223" y="-1443"/>
                <a:ext cx="0" cy="2887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19" name="Line 56"/>
              <p:cNvSpPr>
                <a:spLocks noChangeShapeType="1"/>
              </p:cNvSpPr>
              <p:nvPr userDrawn="1"/>
            </p:nvSpPr>
            <p:spPr bwMode="gray">
              <a:xfrm>
                <a:off x="359" y="-1443"/>
                <a:ext cx="0" cy="2887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20" name="Line 57"/>
              <p:cNvSpPr>
                <a:spLocks noChangeShapeType="1"/>
              </p:cNvSpPr>
              <p:nvPr userDrawn="1"/>
            </p:nvSpPr>
            <p:spPr bwMode="gray">
              <a:xfrm>
                <a:off x="495" y="-1439"/>
                <a:ext cx="0" cy="2887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21" name="Line 58"/>
              <p:cNvSpPr>
                <a:spLocks noChangeShapeType="1"/>
              </p:cNvSpPr>
              <p:nvPr userDrawn="1"/>
            </p:nvSpPr>
            <p:spPr bwMode="gray">
              <a:xfrm>
                <a:off x="631" y="-1439"/>
                <a:ext cx="0" cy="2887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22" name="Line 59"/>
              <p:cNvSpPr>
                <a:spLocks noChangeShapeType="1"/>
              </p:cNvSpPr>
              <p:nvPr userDrawn="1"/>
            </p:nvSpPr>
            <p:spPr bwMode="gray">
              <a:xfrm>
                <a:off x="767" y="-1443"/>
                <a:ext cx="0" cy="288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</p:grpSp>
        <p:sp>
          <p:nvSpPr>
            <p:cNvPr id="1066" name="Oval 60"/>
            <p:cNvSpPr>
              <a:spLocks noChangeArrowheads="1"/>
            </p:cNvSpPr>
            <p:nvPr userDrawn="1"/>
          </p:nvSpPr>
          <p:spPr bwMode="gray">
            <a:xfrm>
              <a:off x="3061" y="-416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67" name="Oval 61"/>
            <p:cNvSpPr>
              <a:spLocks noChangeArrowheads="1"/>
            </p:cNvSpPr>
            <p:nvPr userDrawn="1"/>
          </p:nvSpPr>
          <p:spPr bwMode="gray">
            <a:xfrm>
              <a:off x="3059" y="-54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68" name="Oval 62"/>
            <p:cNvSpPr>
              <a:spLocks noChangeArrowheads="1"/>
            </p:cNvSpPr>
            <p:nvPr userDrawn="1"/>
          </p:nvSpPr>
          <p:spPr bwMode="gray">
            <a:xfrm>
              <a:off x="3349" y="-41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69" name="Oval 63"/>
            <p:cNvSpPr>
              <a:spLocks noChangeArrowheads="1"/>
            </p:cNvSpPr>
            <p:nvPr userDrawn="1"/>
          </p:nvSpPr>
          <p:spPr bwMode="gray">
            <a:xfrm>
              <a:off x="3349" y="-543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70" name="Oval 64"/>
            <p:cNvSpPr>
              <a:spLocks noChangeArrowheads="1"/>
            </p:cNvSpPr>
            <p:nvPr userDrawn="1"/>
          </p:nvSpPr>
          <p:spPr bwMode="gray">
            <a:xfrm>
              <a:off x="3619" y="-28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71" name="Oval 65"/>
            <p:cNvSpPr>
              <a:spLocks noChangeArrowheads="1"/>
            </p:cNvSpPr>
            <p:nvPr userDrawn="1"/>
          </p:nvSpPr>
          <p:spPr bwMode="gray">
            <a:xfrm>
              <a:off x="3755" y="-151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72" name="Oval 66"/>
            <p:cNvSpPr>
              <a:spLocks noChangeArrowheads="1"/>
            </p:cNvSpPr>
            <p:nvPr userDrawn="1"/>
          </p:nvSpPr>
          <p:spPr bwMode="gray">
            <a:xfrm>
              <a:off x="3913" y="-27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73" name="Oval 67"/>
            <p:cNvSpPr>
              <a:spLocks noChangeArrowheads="1"/>
            </p:cNvSpPr>
            <p:nvPr userDrawn="1"/>
          </p:nvSpPr>
          <p:spPr bwMode="gray">
            <a:xfrm>
              <a:off x="3911" y="-54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74" name="Oval 68"/>
            <p:cNvSpPr>
              <a:spLocks noChangeArrowheads="1"/>
            </p:cNvSpPr>
            <p:nvPr userDrawn="1"/>
          </p:nvSpPr>
          <p:spPr bwMode="gray">
            <a:xfrm>
              <a:off x="4201" y="-45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75" name="Oval 69"/>
            <p:cNvSpPr>
              <a:spLocks noChangeArrowheads="1"/>
            </p:cNvSpPr>
            <p:nvPr userDrawn="1"/>
          </p:nvSpPr>
          <p:spPr bwMode="gray">
            <a:xfrm>
              <a:off x="4201" y="-14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76" name="Oval 70"/>
            <p:cNvSpPr>
              <a:spLocks noChangeArrowheads="1"/>
            </p:cNvSpPr>
            <p:nvPr userDrawn="1"/>
          </p:nvSpPr>
          <p:spPr bwMode="gray">
            <a:xfrm>
              <a:off x="4471" y="-290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77" name="Oval 71"/>
            <p:cNvSpPr>
              <a:spLocks noChangeArrowheads="1"/>
            </p:cNvSpPr>
            <p:nvPr userDrawn="1"/>
          </p:nvSpPr>
          <p:spPr bwMode="gray">
            <a:xfrm>
              <a:off x="4607" y="-15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grpSp>
          <p:nvGrpSpPr>
            <p:cNvPr id="1078" name="Group 72"/>
            <p:cNvGrpSpPr>
              <a:grpSpLocks/>
            </p:cNvGrpSpPr>
            <p:nvPr userDrawn="1"/>
          </p:nvGrpSpPr>
          <p:grpSpPr bwMode="auto">
            <a:xfrm>
              <a:off x="3935" y="-638"/>
              <a:ext cx="1532" cy="635"/>
              <a:chOff x="-765" y="-1448"/>
              <a:chExt cx="1532" cy="2896"/>
            </a:xfrm>
          </p:grpSpPr>
          <p:sp>
            <p:nvSpPr>
              <p:cNvPr id="1099" name="Line 73"/>
              <p:cNvSpPr>
                <a:spLocks noChangeShapeType="1"/>
              </p:cNvSpPr>
              <p:nvPr userDrawn="1"/>
            </p:nvSpPr>
            <p:spPr bwMode="gray">
              <a:xfrm>
                <a:off x="-765" y="-1443"/>
                <a:ext cx="0" cy="288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00" name="Line 74"/>
              <p:cNvSpPr>
                <a:spLocks noChangeShapeType="1"/>
              </p:cNvSpPr>
              <p:nvPr userDrawn="1"/>
            </p:nvSpPr>
            <p:spPr bwMode="gray">
              <a:xfrm>
                <a:off x="-614" y="-1443"/>
                <a:ext cx="0" cy="288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01" name="Line 75"/>
              <p:cNvSpPr>
                <a:spLocks noChangeShapeType="1"/>
              </p:cNvSpPr>
              <p:nvPr userDrawn="1"/>
            </p:nvSpPr>
            <p:spPr bwMode="gray">
              <a:xfrm>
                <a:off x="-478" y="-1443"/>
                <a:ext cx="0" cy="288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02" name="Line 76"/>
              <p:cNvSpPr>
                <a:spLocks noChangeShapeType="1"/>
              </p:cNvSpPr>
              <p:nvPr userDrawn="1"/>
            </p:nvSpPr>
            <p:spPr bwMode="gray">
              <a:xfrm>
                <a:off x="-342" y="-1439"/>
                <a:ext cx="0" cy="288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03" name="Line 77"/>
              <p:cNvSpPr>
                <a:spLocks noChangeShapeType="1"/>
              </p:cNvSpPr>
              <p:nvPr userDrawn="1"/>
            </p:nvSpPr>
            <p:spPr bwMode="gray">
              <a:xfrm>
                <a:off x="-206" y="-1439"/>
                <a:ext cx="0" cy="288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04" name="Line 78"/>
              <p:cNvSpPr>
                <a:spLocks noChangeShapeType="1"/>
              </p:cNvSpPr>
              <p:nvPr userDrawn="1"/>
            </p:nvSpPr>
            <p:spPr bwMode="gray">
              <a:xfrm>
                <a:off x="-70" y="-1448"/>
                <a:ext cx="0" cy="2887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05" name="Line 79"/>
              <p:cNvSpPr>
                <a:spLocks noChangeShapeType="1"/>
              </p:cNvSpPr>
              <p:nvPr userDrawn="1"/>
            </p:nvSpPr>
            <p:spPr bwMode="gray">
              <a:xfrm>
                <a:off x="72" y="-1443"/>
                <a:ext cx="0" cy="2887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06" name="Line 80"/>
              <p:cNvSpPr>
                <a:spLocks noChangeShapeType="1"/>
              </p:cNvSpPr>
              <p:nvPr userDrawn="1"/>
            </p:nvSpPr>
            <p:spPr bwMode="gray">
              <a:xfrm>
                <a:off x="223" y="-1443"/>
                <a:ext cx="0" cy="2887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07" name="Line 81"/>
              <p:cNvSpPr>
                <a:spLocks noChangeShapeType="1"/>
              </p:cNvSpPr>
              <p:nvPr userDrawn="1"/>
            </p:nvSpPr>
            <p:spPr bwMode="gray">
              <a:xfrm>
                <a:off x="359" y="-1443"/>
                <a:ext cx="0" cy="2887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08" name="Line 82"/>
              <p:cNvSpPr>
                <a:spLocks noChangeShapeType="1"/>
              </p:cNvSpPr>
              <p:nvPr userDrawn="1"/>
            </p:nvSpPr>
            <p:spPr bwMode="gray">
              <a:xfrm>
                <a:off x="495" y="-1439"/>
                <a:ext cx="0" cy="2887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09" name="Line 83"/>
              <p:cNvSpPr>
                <a:spLocks noChangeShapeType="1"/>
              </p:cNvSpPr>
              <p:nvPr userDrawn="1"/>
            </p:nvSpPr>
            <p:spPr bwMode="gray">
              <a:xfrm>
                <a:off x="631" y="-1439"/>
                <a:ext cx="0" cy="2887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10" name="Line 84"/>
              <p:cNvSpPr>
                <a:spLocks noChangeShapeType="1"/>
              </p:cNvSpPr>
              <p:nvPr userDrawn="1"/>
            </p:nvSpPr>
            <p:spPr bwMode="gray">
              <a:xfrm>
                <a:off x="767" y="-1443"/>
                <a:ext cx="0" cy="288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</p:grpSp>
        <p:sp>
          <p:nvSpPr>
            <p:cNvPr id="1079" name="Oval 85"/>
            <p:cNvSpPr>
              <a:spLocks noChangeArrowheads="1"/>
            </p:cNvSpPr>
            <p:nvPr userDrawn="1"/>
          </p:nvSpPr>
          <p:spPr bwMode="gray">
            <a:xfrm>
              <a:off x="4750" y="-36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80" name="Oval 86"/>
            <p:cNvSpPr>
              <a:spLocks noChangeArrowheads="1"/>
            </p:cNvSpPr>
            <p:nvPr userDrawn="1"/>
          </p:nvSpPr>
          <p:spPr bwMode="gray">
            <a:xfrm>
              <a:off x="4748" y="-54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81" name="Oval 87"/>
            <p:cNvSpPr>
              <a:spLocks noChangeArrowheads="1"/>
            </p:cNvSpPr>
            <p:nvPr userDrawn="1"/>
          </p:nvSpPr>
          <p:spPr bwMode="gray">
            <a:xfrm>
              <a:off x="5038" y="-42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82" name="Oval 88"/>
            <p:cNvSpPr>
              <a:spLocks noChangeArrowheads="1"/>
            </p:cNvSpPr>
            <p:nvPr userDrawn="1"/>
          </p:nvSpPr>
          <p:spPr bwMode="gray">
            <a:xfrm>
              <a:off x="5038" y="-543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83" name="Oval 89"/>
            <p:cNvSpPr>
              <a:spLocks noChangeArrowheads="1"/>
            </p:cNvSpPr>
            <p:nvPr userDrawn="1"/>
          </p:nvSpPr>
          <p:spPr bwMode="gray">
            <a:xfrm>
              <a:off x="5308" y="-28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84" name="Oval 90"/>
            <p:cNvSpPr>
              <a:spLocks noChangeArrowheads="1"/>
            </p:cNvSpPr>
            <p:nvPr userDrawn="1"/>
          </p:nvSpPr>
          <p:spPr bwMode="gray">
            <a:xfrm>
              <a:off x="5444" y="-151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85" name="Oval 91"/>
            <p:cNvSpPr>
              <a:spLocks noChangeArrowheads="1"/>
            </p:cNvSpPr>
            <p:nvPr userDrawn="1"/>
          </p:nvSpPr>
          <p:spPr bwMode="gray">
            <a:xfrm>
              <a:off x="5580" y="-286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86" name="Oval 92"/>
            <p:cNvSpPr>
              <a:spLocks noChangeArrowheads="1"/>
            </p:cNvSpPr>
            <p:nvPr userDrawn="1"/>
          </p:nvSpPr>
          <p:spPr bwMode="gray">
            <a:xfrm>
              <a:off x="5578" y="-54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87" name="Oval 93"/>
            <p:cNvSpPr>
              <a:spLocks noChangeArrowheads="1"/>
            </p:cNvSpPr>
            <p:nvPr userDrawn="1"/>
          </p:nvSpPr>
          <p:spPr bwMode="gray">
            <a:xfrm>
              <a:off x="5868" y="-420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88" name="Oval 94"/>
            <p:cNvSpPr>
              <a:spLocks noChangeArrowheads="1"/>
            </p:cNvSpPr>
            <p:nvPr userDrawn="1"/>
          </p:nvSpPr>
          <p:spPr bwMode="gray">
            <a:xfrm>
              <a:off x="5868" y="-15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89" name="Oval 95"/>
            <p:cNvSpPr>
              <a:spLocks noChangeArrowheads="1"/>
            </p:cNvSpPr>
            <p:nvPr userDrawn="1"/>
          </p:nvSpPr>
          <p:spPr bwMode="gray">
            <a:xfrm>
              <a:off x="6138" y="-280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90" name="Line 96"/>
            <p:cNvSpPr>
              <a:spLocks noChangeShapeType="1"/>
            </p:cNvSpPr>
            <p:nvPr userDrawn="1"/>
          </p:nvSpPr>
          <p:spPr bwMode="gray">
            <a:xfrm>
              <a:off x="5602" y="-636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91" name="Line 97"/>
            <p:cNvSpPr>
              <a:spLocks noChangeShapeType="1"/>
            </p:cNvSpPr>
            <p:nvPr userDrawn="1"/>
          </p:nvSpPr>
          <p:spPr bwMode="gray">
            <a:xfrm>
              <a:off x="5753" y="-636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92" name="Line 98"/>
            <p:cNvSpPr>
              <a:spLocks noChangeShapeType="1"/>
            </p:cNvSpPr>
            <p:nvPr userDrawn="1"/>
          </p:nvSpPr>
          <p:spPr bwMode="gray">
            <a:xfrm>
              <a:off x="5889" y="-636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93" name="Line 99"/>
            <p:cNvSpPr>
              <a:spLocks noChangeShapeType="1"/>
            </p:cNvSpPr>
            <p:nvPr userDrawn="1"/>
          </p:nvSpPr>
          <p:spPr bwMode="gray">
            <a:xfrm>
              <a:off x="6025" y="-635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94" name="Line 100"/>
            <p:cNvSpPr>
              <a:spLocks noChangeShapeType="1"/>
            </p:cNvSpPr>
            <p:nvPr userDrawn="1"/>
          </p:nvSpPr>
          <p:spPr bwMode="gray">
            <a:xfrm>
              <a:off x="6161" y="-635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95" name="Line 101"/>
            <p:cNvSpPr>
              <a:spLocks noChangeShapeType="1"/>
            </p:cNvSpPr>
            <p:nvPr userDrawn="1"/>
          </p:nvSpPr>
          <p:spPr bwMode="gray">
            <a:xfrm>
              <a:off x="476" y="-525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96" name="Line 102"/>
            <p:cNvSpPr>
              <a:spLocks noChangeShapeType="1"/>
            </p:cNvSpPr>
            <p:nvPr userDrawn="1"/>
          </p:nvSpPr>
          <p:spPr bwMode="gray">
            <a:xfrm>
              <a:off x="477" y="-389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97" name="Line 103"/>
            <p:cNvSpPr>
              <a:spLocks noChangeShapeType="1"/>
            </p:cNvSpPr>
            <p:nvPr userDrawn="1"/>
          </p:nvSpPr>
          <p:spPr bwMode="gray">
            <a:xfrm>
              <a:off x="478" y="-253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98" name="Line 104"/>
            <p:cNvSpPr>
              <a:spLocks noChangeShapeType="1"/>
            </p:cNvSpPr>
            <p:nvPr userDrawn="1"/>
          </p:nvSpPr>
          <p:spPr bwMode="gray">
            <a:xfrm>
              <a:off x="480" y="-126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1129" name="Rectangle 105"/>
          <p:cNvSpPr>
            <a:spLocks noChangeArrowheads="1"/>
          </p:cNvSpPr>
          <p:nvPr/>
        </p:nvSpPr>
        <p:spPr bwMode="gray">
          <a:xfrm>
            <a:off x="0" y="800100"/>
            <a:ext cx="9144000" cy="301625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shade val="46275"/>
                  <a:invGamma/>
                </a:schemeClr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29" name="Oval 106" descr="06_original_w"/>
          <p:cNvSpPr>
            <a:spLocks noChangeArrowheads="1"/>
          </p:cNvSpPr>
          <p:nvPr/>
        </p:nvSpPr>
        <p:spPr bwMode="gray">
          <a:xfrm>
            <a:off x="7956550" y="404813"/>
            <a:ext cx="936625" cy="1008062"/>
          </a:xfrm>
          <a:prstGeom prst="ellipse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uk-UA" altLang="uk-UA" smtClean="0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28725"/>
            <a:ext cx="8229600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uk-UA" smtClean="0"/>
              <a:t>Образец текста</a:t>
            </a:r>
          </a:p>
          <a:p>
            <a:pPr lvl="1"/>
            <a:r>
              <a:rPr lang="en-US" altLang="uk-UA" smtClean="0"/>
              <a:t>Второй уровень</a:t>
            </a:r>
          </a:p>
          <a:p>
            <a:pPr lvl="2"/>
            <a:r>
              <a:rPr lang="en-US" altLang="uk-UA" smtClean="0"/>
              <a:t>Третий уровень</a:t>
            </a:r>
          </a:p>
          <a:p>
            <a:pPr lvl="3"/>
            <a:r>
              <a:rPr lang="en-US" altLang="uk-UA" smtClean="0"/>
              <a:t>Четвертый уровень</a:t>
            </a:r>
          </a:p>
          <a:p>
            <a:pPr lvl="4"/>
            <a:r>
              <a:rPr lang="en-US" alt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A95AFC7E-0181-4ED6-9046-95DD480F976B}" type="datetimeFigureOut">
              <a:rPr lang="ru-RU"/>
              <a:pPr>
                <a:defRPr/>
              </a:pPr>
              <a:t>28.03.2026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9EE5AEF-E962-4A57-8304-8F18007BB3C8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  <p:sp>
        <p:nvSpPr>
          <p:cNvPr id="1034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228600"/>
            <a:ext cx="73914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uk-UA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75" r:id="rId1"/>
    <p:sldLayoutId id="2147485276" r:id="rId2"/>
    <p:sldLayoutId id="2147485277" r:id="rId3"/>
    <p:sldLayoutId id="2147485278" r:id="rId4"/>
    <p:sldLayoutId id="2147485279" r:id="rId5"/>
    <p:sldLayoutId id="2147485280" r:id="rId6"/>
    <p:sldLayoutId id="2147485281" r:id="rId7"/>
    <p:sldLayoutId id="2147485282" r:id="rId8"/>
    <p:sldLayoutId id="2147485283" r:id="rId9"/>
    <p:sldLayoutId id="2147485284" r:id="rId10"/>
    <p:sldLayoutId id="2147485285" r:id="rId11"/>
  </p:sldLayoutIdLst>
  <p:transition>
    <p:strips dir="ld"/>
  </p:transition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484784"/>
            <a:ext cx="7812360" cy="3816424"/>
          </a:xfrm>
        </p:spPr>
        <p:txBody>
          <a:bodyPr/>
          <a:lstStyle/>
          <a:p>
            <a:pPr algn="ctr">
              <a:defRPr/>
            </a:pPr>
            <a:r>
              <a:rPr lang="uk-UA" sz="5400" i="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Тема 6.</a:t>
            </a:r>
            <a:r>
              <a:rPr lang="ru-RU" sz="4400" i="0" dirty="0">
                <a:latin typeface="Bookman Old Style" pitchFamily="18" charset="0"/>
              </a:rPr>
              <a:t/>
            </a:r>
            <a:br>
              <a:rPr lang="ru-RU" sz="4400" i="0" dirty="0">
                <a:latin typeface="Bookman Old Style" pitchFamily="18" charset="0"/>
              </a:rPr>
            </a:br>
            <a:r>
              <a:rPr lang="uk-UA" sz="4400" i="0" dirty="0" smtClean="0">
                <a:latin typeface="Bookman Old Style" pitchFamily="18" charset="0"/>
              </a:rPr>
              <a:t>Пошук інформації</a:t>
            </a:r>
            <a:br>
              <a:rPr lang="uk-UA" sz="4400" i="0" dirty="0" smtClean="0">
                <a:latin typeface="Bookman Old Style" pitchFamily="18" charset="0"/>
              </a:rPr>
            </a:br>
            <a:r>
              <a:rPr lang="uk-UA" sz="4400" i="0" dirty="0" smtClean="0">
                <a:latin typeface="Bookman Old Style" pitchFamily="18" charset="0"/>
              </a:rPr>
              <a:t> </a:t>
            </a:r>
            <a:r>
              <a:rPr lang="uk-UA" sz="4400" i="0" dirty="0">
                <a:latin typeface="Bookman Old Style" pitchFamily="18" charset="0"/>
              </a:rPr>
              <a:t>та відбір </a:t>
            </a:r>
            <a:r>
              <a:rPr lang="uk-UA" sz="4400" i="0" dirty="0" smtClean="0">
                <a:latin typeface="Bookman Old Style" pitchFamily="18" charset="0"/>
              </a:rPr>
              <a:t>матеріалу</a:t>
            </a:r>
            <a:r>
              <a:rPr lang="ru-RU" sz="4400" i="0" dirty="0">
                <a:latin typeface="Bookman Old Style" pitchFamily="18" charset="0"/>
              </a:rPr>
              <a:t/>
            </a:r>
            <a:br>
              <a:rPr lang="ru-RU" sz="4400" i="0" dirty="0">
                <a:latin typeface="Bookman Old Style" pitchFamily="18" charset="0"/>
              </a:rPr>
            </a:br>
            <a:endParaRPr lang="ru-RU" sz="4400" i="0" dirty="0">
              <a:latin typeface="Bookman Old Style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-1069" y="-69831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+mn-lt"/>
              </a:rPr>
              <a:t>Класифікація наукової </a:t>
            </a:r>
            <a:r>
              <a:rPr lang="uk-UA" sz="2800" b="1" dirty="0" smtClean="0">
                <a:latin typeface="+mn-lt"/>
              </a:rPr>
              <a:t>економічної інформації, з якою працює дослідник</a:t>
            </a:r>
            <a:endParaRPr lang="uk-UA" sz="2800" b="1" dirty="0">
              <a:latin typeface="+mn-lt"/>
            </a:endParaRPr>
          </a:p>
        </p:txBody>
      </p:sp>
      <p:sp>
        <p:nvSpPr>
          <p:cNvPr id="27" name="Rectangle 31"/>
          <p:cNvSpPr>
            <a:spLocks noChangeArrowheads="1"/>
          </p:cNvSpPr>
          <p:nvPr/>
        </p:nvSpPr>
        <p:spPr bwMode="auto">
          <a:xfrm>
            <a:off x="1543050" y="2354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" name="Округлений прямокутник 2"/>
          <p:cNvSpPr/>
          <p:nvPr/>
        </p:nvSpPr>
        <p:spPr bwMode="auto">
          <a:xfrm>
            <a:off x="1187624" y="1412775"/>
            <a:ext cx="6552728" cy="94148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 НАУКОВОЇ ЕКОНОМІЧНОЇ ІНФОРМАЦІЇ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круглений прямокутник 3"/>
          <p:cNvSpPr/>
          <p:nvPr/>
        </p:nvSpPr>
        <p:spPr bwMode="auto">
          <a:xfrm>
            <a:off x="317923" y="3138565"/>
            <a:ext cx="1728192" cy="648072"/>
          </a:xfrm>
          <a:prstGeom prst="roundRect">
            <a:avLst/>
          </a:prstGeom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Первинна</a:t>
            </a:r>
          </a:p>
        </p:txBody>
      </p:sp>
      <p:sp>
        <p:nvSpPr>
          <p:cNvPr id="28" name="Округлений прямокутник 27"/>
          <p:cNvSpPr/>
          <p:nvPr/>
        </p:nvSpPr>
        <p:spPr bwMode="auto">
          <a:xfrm>
            <a:off x="297049" y="5426503"/>
            <a:ext cx="1781149" cy="648072"/>
          </a:xfrm>
          <a:prstGeom prst="roundRect">
            <a:avLst/>
          </a:prstGeom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Вторинна</a:t>
            </a:r>
          </a:p>
        </p:txBody>
      </p:sp>
      <p:sp>
        <p:nvSpPr>
          <p:cNvPr id="31" name="Округлений прямокутник 30"/>
          <p:cNvSpPr/>
          <p:nvPr/>
        </p:nvSpPr>
        <p:spPr bwMode="auto">
          <a:xfrm>
            <a:off x="2446569" y="4747120"/>
            <a:ext cx="6651668" cy="2016224"/>
          </a:xfrm>
          <a:prstGeom prst="roundRect">
            <a:avLst/>
          </a:prstGeom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 eaLnBrk="1" hangingPunct="1"/>
            <a:r>
              <a:rPr lang="uk-UA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інформація, яка вже піддавалася аналітико-синтетичному і логічному осмисленню. Вона може бути розтиражована і нерозтиражована. Вторинну інформацію містять різноманітні інформаційні видання (наприклад, реферативні журнали, реферативні та аналітичні огляди), довідкову літературу – енциклопедії, словники, довідники – каталоги і картотеки, бібліографічні видання.</a:t>
            </a:r>
            <a:endParaRPr kumimoji="0" lang="uk-UA" sz="19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Округлений прямокутник 31"/>
          <p:cNvSpPr/>
          <p:nvPr/>
        </p:nvSpPr>
        <p:spPr bwMode="auto">
          <a:xfrm>
            <a:off x="2425519" y="2409098"/>
            <a:ext cx="6672718" cy="2103795"/>
          </a:xfrm>
          <a:prstGeom prst="roundRect">
            <a:avLst/>
          </a:prstGeom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 eaLnBrk="1" hangingPunct="1"/>
            <a:r>
              <a:rPr lang="uk-UA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розтиражовані видання, тобто монографії, наукові збірники, матеріали наукових конференцій та семінарів, офіційні видання нормативного, статистичного і виробничого характеру тощо, а також нерозтиражовані джерела, зокрема такі як дисертації, депоновані рукописи, звітні документи про науково-технічну та виробничу діяльність, документи громадських організацій тощо</a:t>
            </a:r>
            <a:endParaRPr kumimoji="0" lang="uk-UA" sz="19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Сполучна лінія уступом 33"/>
          <p:cNvCxnSpPr>
            <a:stCxn id="3" idx="1"/>
            <a:endCxn id="4" idx="1"/>
          </p:cNvCxnSpPr>
          <p:nvPr/>
        </p:nvCxnSpPr>
        <p:spPr bwMode="auto">
          <a:xfrm rot="10800000" flipV="1">
            <a:off x="317924" y="1883519"/>
            <a:ext cx="869701" cy="1579082"/>
          </a:xfrm>
          <a:prstGeom prst="bentConnector3">
            <a:avLst>
              <a:gd name="adj1" fmla="val 126285"/>
            </a:avLst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Сполучна лінія уступом 35"/>
          <p:cNvCxnSpPr>
            <a:stCxn id="4" idx="1"/>
            <a:endCxn id="28" idx="1"/>
          </p:cNvCxnSpPr>
          <p:nvPr/>
        </p:nvCxnSpPr>
        <p:spPr bwMode="auto">
          <a:xfrm rot="10800000" flipV="1">
            <a:off x="297049" y="3462601"/>
            <a:ext cx="20874" cy="2287938"/>
          </a:xfrm>
          <a:prstGeom prst="bentConnector3">
            <a:avLst>
              <a:gd name="adj1" fmla="val 1095583"/>
            </a:avLst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Пряма сполучна лінія 43"/>
          <p:cNvCxnSpPr>
            <a:stCxn id="4" idx="3"/>
            <a:endCxn id="32" idx="1"/>
          </p:cNvCxnSpPr>
          <p:nvPr/>
        </p:nvCxnSpPr>
        <p:spPr bwMode="auto">
          <a:xfrm flipV="1">
            <a:off x="2046115" y="3460996"/>
            <a:ext cx="379404" cy="160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Пряма сполучна лінія 46"/>
          <p:cNvCxnSpPr>
            <a:stCxn id="28" idx="3"/>
            <a:endCxn id="31" idx="1"/>
          </p:cNvCxnSpPr>
          <p:nvPr/>
        </p:nvCxnSpPr>
        <p:spPr bwMode="auto">
          <a:xfrm>
            <a:off x="2078198" y="5750539"/>
            <a:ext cx="368371" cy="469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632256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0" y="-99392"/>
            <a:ext cx="80283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/>
              <a:t>Вимоги</a:t>
            </a:r>
            <a:r>
              <a:rPr lang="ru-RU" sz="2800" dirty="0"/>
              <a:t> до </a:t>
            </a:r>
            <a:r>
              <a:rPr lang="ru-RU" sz="2800" dirty="0" err="1"/>
              <a:t>бухгалтерської</a:t>
            </a:r>
            <a:r>
              <a:rPr lang="ru-RU" sz="2800" dirty="0"/>
              <a:t> </a:t>
            </a:r>
            <a:r>
              <a:rPr lang="ru-RU" sz="2800" dirty="0" err="1"/>
              <a:t>інформації</a:t>
            </a:r>
            <a:r>
              <a:rPr lang="ru-RU" sz="2800" dirty="0"/>
              <a:t>, яку </a:t>
            </a:r>
            <a:r>
              <a:rPr lang="ru-RU" sz="2800" dirty="0" err="1"/>
              <a:t>використовують</a:t>
            </a:r>
            <a:r>
              <a:rPr lang="ru-RU" sz="2800" dirty="0"/>
              <a:t> </a:t>
            </a:r>
            <a:r>
              <a:rPr lang="ru-RU" sz="2800" dirty="0" smtClean="0"/>
              <a:t>у </a:t>
            </a:r>
            <a:r>
              <a:rPr lang="ru-RU" sz="2800" dirty="0" err="1" smtClean="0"/>
              <a:t>наукових</a:t>
            </a:r>
            <a:r>
              <a:rPr lang="ru-RU" sz="2800" dirty="0" smtClean="0"/>
              <a:t> </a:t>
            </a:r>
            <a:r>
              <a:rPr lang="ru-RU" sz="2800" dirty="0" err="1"/>
              <a:t>дослідженнях</a:t>
            </a:r>
            <a:endParaRPr lang="ru-RU" sz="2800" dirty="0"/>
          </a:p>
        </p:txBody>
      </p:sp>
      <p:graphicFrame>
        <p:nvGraphicFramePr>
          <p:cNvPr id="5" name="Таблиця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959012"/>
              </p:ext>
            </p:extLst>
          </p:nvPr>
        </p:nvGraphicFramePr>
        <p:xfrm>
          <a:off x="107504" y="1052736"/>
          <a:ext cx="8928992" cy="588873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{BC89EF96-8CEA-46FF-86C4-4CE0E7609802}</a:tableStyleId>
              </a:tblPr>
              <a:tblGrid>
                <a:gridCol w="2433662">
                  <a:extLst>
                    <a:ext uri="{9D8B030D-6E8A-4147-A177-3AD203B41FA5}">
                      <a16:colId xmlns:a16="http://schemas.microsoft.com/office/drawing/2014/main" val="337210117"/>
                    </a:ext>
                  </a:extLst>
                </a:gridCol>
                <a:gridCol w="6495330">
                  <a:extLst>
                    <a:ext uri="{9D8B030D-6E8A-4147-A177-3AD203B41FA5}">
                      <a16:colId xmlns:a16="http://schemas.microsoft.com/office/drawing/2014/main" val="3245458993"/>
                    </a:ext>
                  </a:extLst>
                </a:gridCol>
              </a:tblGrid>
              <a:tr h="3776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Вимога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08" marR="42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Зміст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08" marR="42608" marT="0" marB="0"/>
                </a:tc>
                <a:extLst>
                  <a:ext uri="{0D108BD9-81ED-4DB2-BD59-A6C34878D82A}">
                    <a16:rowId xmlns:a16="http://schemas.microsoft.com/office/drawing/2014/main" val="4233335882"/>
                  </a:ext>
                </a:extLst>
              </a:tr>
              <a:tr h="788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Достовірність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08" marR="426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Абсолютна відповідність первинної і вторинної бухгалтерської інформації</a:t>
                      </a:r>
                      <a:endParaRPr lang="uk-UA" sz="2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08" marR="42608" marT="0" marB="0"/>
                </a:tc>
                <a:extLst>
                  <a:ext uri="{0D108BD9-81ED-4DB2-BD59-A6C34878D82A}">
                    <a16:rowId xmlns:a16="http://schemas.microsoft.com/office/drawing/2014/main" val="2228105588"/>
                  </a:ext>
                </a:extLst>
              </a:tr>
              <a:tr h="3662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Економічність (раціональність)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формування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08" marR="42608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Отримання інформації такої ж якості з меншими витратами для досягнення ефективності її формування. Наприклад, підприємство може скористатися послугами аудиторської фірми для ведення бухгалтерського обліку або створити на підприємстві окремий штат – бухгалтерію. Бухгалтерська інформація буде такої ж якості, але затрати на утримання бухгалтерії на підприємстві будуть меншими, ніж послуги аудиторської фірми</a:t>
                      </a:r>
                      <a:endParaRPr lang="uk-UA" sz="2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08" marR="42608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7763237"/>
                  </a:ext>
                </a:extLst>
              </a:tr>
              <a:tr h="788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Однозначність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08" marR="42608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5E7F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Облікова інформація тотожно характеризує одні й ті процеси, об'єкти</a:t>
                      </a:r>
                      <a:endParaRPr lang="uk-UA" sz="2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08" marR="42608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5E7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842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3144683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0" y="-99392"/>
            <a:ext cx="80283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/>
              <a:t>Вимоги</a:t>
            </a:r>
            <a:r>
              <a:rPr lang="ru-RU" sz="2800" dirty="0"/>
              <a:t> до </a:t>
            </a:r>
            <a:r>
              <a:rPr lang="ru-RU" sz="2800" dirty="0" err="1"/>
              <a:t>бухгалтерської</a:t>
            </a:r>
            <a:r>
              <a:rPr lang="ru-RU" sz="2800" dirty="0"/>
              <a:t> </a:t>
            </a:r>
            <a:r>
              <a:rPr lang="ru-RU" sz="2800" dirty="0" err="1"/>
              <a:t>інформації</a:t>
            </a:r>
            <a:r>
              <a:rPr lang="ru-RU" sz="2800" dirty="0"/>
              <a:t>, яку </a:t>
            </a:r>
            <a:r>
              <a:rPr lang="ru-RU" sz="2800" dirty="0" err="1"/>
              <a:t>використовують</a:t>
            </a:r>
            <a:r>
              <a:rPr lang="ru-RU" sz="2800" dirty="0"/>
              <a:t> </a:t>
            </a:r>
            <a:r>
              <a:rPr lang="ru-RU" sz="2800" dirty="0" smtClean="0"/>
              <a:t>у </a:t>
            </a:r>
            <a:r>
              <a:rPr lang="ru-RU" sz="2800" dirty="0" err="1" smtClean="0"/>
              <a:t>наукових</a:t>
            </a:r>
            <a:r>
              <a:rPr lang="ru-RU" sz="2800" dirty="0" smtClean="0"/>
              <a:t> </a:t>
            </a:r>
            <a:r>
              <a:rPr lang="ru-RU" sz="2800" dirty="0" err="1"/>
              <a:t>дослідженнях</a:t>
            </a:r>
            <a:endParaRPr lang="ru-RU" sz="2800" dirty="0"/>
          </a:p>
        </p:txBody>
      </p:sp>
      <p:graphicFrame>
        <p:nvGraphicFramePr>
          <p:cNvPr id="5" name="Таблиця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870580"/>
              </p:ext>
            </p:extLst>
          </p:nvPr>
        </p:nvGraphicFramePr>
        <p:xfrm>
          <a:off x="107504" y="1268760"/>
          <a:ext cx="8928992" cy="534009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{BC89EF96-8CEA-46FF-86C4-4CE0E7609802}</a:tableStyleId>
              </a:tblPr>
              <a:tblGrid>
                <a:gridCol w="2433662">
                  <a:extLst>
                    <a:ext uri="{9D8B030D-6E8A-4147-A177-3AD203B41FA5}">
                      <a16:colId xmlns:a16="http://schemas.microsoft.com/office/drawing/2014/main" val="337210117"/>
                    </a:ext>
                  </a:extLst>
                </a:gridCol>
                <a:gridCol w="6495330">
                  <a:extLst>
                    <a:ext uri="{9D8B030D-6E8A-4147-A177-3AD203B41FA5}">
                      <a16:colId xmlns:a16="http://schemas.microsoft.com/office/drawing/2014/main" val="3245458993"/>
                    </a:ext>
                  </a:extLst>
                </a:gridCol>
              </a:tblGrid>
              <a:tr h="1306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Вимога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08" marR="42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Зміст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08" marR="42608" marT="0" marB="0"/>
                </a:tc>
                <a:extLst>
                  <a:ext uri="{0D108BD9-81ED-4DB2-BD59-A6C34878D82A}">
                    <a16:rowId xmlns:a16="http://schemas.microsoft.com/office/drawing/2014/main" val="42333358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Точність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08" marR="42608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допускається відображення в обліку приблизних цифр. Бухгалтерська інформація має точні підрахунки</a:t>
                      </a:r>
                      <a:endParaRPr lang="uk-UA" sz="2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08" marR="42608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1842072"/>
                  </a:ext>
                </a:extLst>
              </a:tr>
              <a:tr h="33580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Системність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08" marR="42608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Формування інформації за визначеними напрямами і розрізами. Наприклад, бухгалтерська інформація формується за такими напрямами: інформація про основні засоби, нематеріальні активи, запаси, дебіторську, кредиторську заборгованість, грошові кошти та ін. У свою чергу, інформація про основні засоби формується у розрізі надходження, вибуття основних засобів, інвентарних номерів, ціни, матеріально відповідальних осіб</a:t>
                      </a:r>
                      <a:endParaRPr lang="uk-UA" sz="2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08" marR="42608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02788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3338158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13541" b="11011"/>
          <a:stretch/>
        </p:blipFill>
        <p:spPr>
          <a:xfrm>
            <a:off x="467544" y="1700808"/>
            <a:ext cx="8483662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365683"/>
      </p:ext>
    </p:extLst>
  </p:cSld>
  <p:clrMapOvr>
    <a:masterClrMapping/>
  </p:clrMapOvr>
  <p:transition>
    <p:strips dir="l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064" t="15129" r="1072" b="27100"/>
          <a:stretch/>
        </p:blipFill>
        <p:spPr>
          <a:xfrm>
            <a:off x="107504" y="1700808"/>
            <a:ext cx="8891095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013611"/>
      </p:ext>
    </p:extLst>
  </p:cSld>
  <p:clrMapOvr>
    <a:masterClrMapping/>
  </p:clrMapOvr>
  <p:transition>
    <p:strips dir="l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367" t="14313" r="2492" b="7760"/>
          <a:stretch/>
        </p:blipFill>
        <p:spPr>
          <a:xfrm>
            <a:off x="539552" y="1556792"/>
            <a:ext cx="8325008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025834"/>
      </p:ext>
    </p:extLst>
  </p:cSld>
  <p:clrMapOvr>
    <a:masterClrMapping/>
  </p:clrMapOvr>
  <p:transition>
    <p:strips dir="l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0" y="-99392"/>
            <a:ext cx="80283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/>
              <a:t>Вимоги</a:t>
            </a:r>
            <a:r>
              <a:rPr lang="ru-RU" sz="2800" dirty="0"/>
              <a:t> до </a:t>
            </a:r>
            <a:r>
              <a:rPr lang="ru-RU" sz="2800" dirty="0" err="1"/>
              <a:t>бухгалтерської</a:t>
            </a:r>
            <a:r>
              <a:rPr lang="ru-RU" sz="2800" dirty="0"/>
              <a:t> </a:t>
            </a:r>
            <a:r>
              <a:rPr lang="ru-RU" sz="2800" dirty="0" err="1"/>
              <a:t>інформації</a:t>
            </a:r>
            <a:r>
              <a:rPr lang="ru-RU" sz="2800" dirty="0"/>
              <a:t>, яку </a:t>
            </a:r>
            <a:r>
              <a:rPr lang="ru-RU" sz="2800" dirty="0" err="1"/>
              <a:t>використовують</a:t>
            </a:r>
            <a:r>
              <a:rPr lang="ru-RU" sz="2800" dirty="0"/>
              <a:t> </a:t>
            </a:r>
            <a:r>
              <a:rPr lang="ru-RU" sz="2800" dirty="0" smtClean="0"/>
              <a:t>у </a:t>
            </a:r>
            <a:r>
              <a:rPr lang="ru-RU" sz="2800" dirty="0" err="1" smtClean="0"/>
              <a:t>наукових</a:t>
            </a:r>
            <a:r>
              <a:rPr lang="ru-RU" sz="2800" dirty="0" smtClean="0"/>
              <a:t> </a:t>
            </a:r>
            <a:r>
              <a:rPr lang="ru-RU" sz="2800" dirty="0" err="1"/>
              <a:t>дослідженнях</a:t>
            </a:r>
            <a:endParaRPr lang="ru-RU" sz="2800" dirty="0"/>
          </a:p>
        </p:txBody>
      </p:sp>
      <p:graphicFrame>
        <p:nvGraphicFramePr>
          <p:cNvPr id="5" name="Таблиця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882488"/>
              </p:ext>
            </p:extLst>
          </p:nvPr>
        </p:nvGraphicFramePr>
        <p:xfrm>
          <a:off x="107504" y="1124744"/>
          <a:ext cx="8928992" cy="570128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{BC89EF96-8CEA-46FF-86C4-4CE0E7609802}</a:tableStyleId>
              </a:tblPr>
              <a:tblGrid>
                <a:gridCol w="2284736">
                  <a:extLst>
                    <a:ext uri="{9D8B030D-6E8A-4147-A177-3AD203B41FA5}">
                      <a16:colId xmlns:a16="http://schemas.microsoft.com/office/drawing/2014/main" val="337210117"/>
                    </a:ext>
                  </a:extLst>
                </a:gridCol>
                <a:gridCol w="6644256">
                  <a:extLst>
                    <a:ext uri="{9D8B030D-6E8A-4147-A177-3AD203B41FA5}">
                      <a16:colId xmlns:a16="http://schemas.microsoft.com/office/drawing/2014/main" val="3245458993"/>
                    </a:ext>
                  </a:extLst>
                </a:gridCol>
              </a:tblGrid>
              <a:tr h="3453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Вимога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08" marR="42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Зміст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08" marR="42608" marT="0" marB="0"/>
                </a:tc>
                <a:extLst>
                  <a:ext uri="{0D108BD9-81ED-4DB2-BD59-A6C34878D82A}">
                    <a16:rowId xmlns:a16="http://schemas.microsoft.com/office/drawing/2014/main" val="4233335882"/>
                  </a:ext>
                </a:extLst>
              </a:tr>
              <a:tr h="8257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Комплексність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08" marR="426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Охоплення інформацією всіх аспектів, що характеризують процеси, об'єкти для досягнення повного відображення</a:t>
                      </a:r>
                      <a:endParaRPr lang="uk-UA" sz="2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08" marR="42608" marT="0" marB="0"/>
                </a:tc>
                <a:extLst>
                  <a:ext uri="{0D108BD9-81ED-4DB2-BD59-A6C34878D82A}">
                    <a16:rowId xmlns:a16="http://schemas.microsoft.com/office/drawing/2014/main" val="2561842072"/>
                  </a:ext>
                </a:extLst>
              </a:tr>
              <a:tr h="6330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Реальність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08" marR="426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Відображення в інформації справжнього стану процесів і об'єктів</a:t>
                      </a:r>
                      <a:endParaRPr lang="uk-UA" sz="2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08" marR="42608" marT="0" marB="0"/>
                </a:tc>
                <a:extLst>
                  <a:ext uri="{0D108BD9-81ED-4DB2-BD59-A6C34878D82A}">
                    <a16:rowId xmlns:a16="http://schemas.microsoft.com/office/drawing/2014/main" val="2192287738"/>
                  </a:ext>
                </a:extLst>
              </a:tr>
              <a:tr h="949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Оптимальність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08" marR="42608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Формування інформації відповідно до потреб користувачів для забезпечення її достатності та уникнення надлишковості</a:t>
                      </a:r>
                      <a:endParaRPr lang="uk-UA" sz="2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08" marR="42608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4566375"/>
                  </a:ext>
                </a:extLst>
              </a:tr>
              <a:tr h="19267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Зіставність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08" marR="42608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Формування інформації за однозначними параметрами для досягнення </a:t>
                      </a:r>
                      <a:r>
                        <a:rPr lang="uk-UA" sz="2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зіставності</a:t>
                      </a:r>
                      <a:r>
                        <a:rPr lang="uk-UA" sz="2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її показників. Користувачі повинні мати можливість порівняти бухгалтерську інформацію за різні звітні періоди та інформацію різних підприємств. Бухгалтери та науковці повинні відображати господарські операції, складати звітність за єдиними правилами і методикою</a:t>
                      </a:r>
                      <a:endParaRPr lang="uk-UA" sz="2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08" marR="42608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42456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752571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0" y="-99392"/>
            <a:ext cx="80283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/>
              <a:t>Вимоги</a:t>
            </a:r>
            <a:r>
              <a:rPr lang="ru-RU" sz="2800" dirty="0"/>
              <a:t> до </a:t>
            </a:r>
            <a:r>
              <a:rPr lang="ru-RU" sz="2800" dirty="0" err="1"/>
              <a:t>бухгалтерської</a:t>
            </a:r>
            <a:r>
              <a:rPr lang="ru-RU" sz="2800" dirty="0"/>
              <a:t> </a:t>
            </a:r>
            <a:r>
              <a:rPr lang="ru-RU" sz="2800" dirty="0" err="1"/>
              <a:t>інформації</a:t>
            </a:r>
            <a:r>
              <a:rPr lang="ru-RU" sz="2800" dirty="0"/>
              <a:t>, яку </a:t>
            </a:r>
            <a:r>
              <a:rPr lang="ru-RU" sz="2800" dirty="0" err="1"/>
              <a:t>використовують</a:t>
            </a:r>
            <a:r>
              <a:rPr lang="ru-RU" sz="2800" dirty="0"/>
              <a:t> </a:t>
            </a:r>
            <a:r>
              <a:rPr lang="ru-RU" sz="2800" dirty="0" smtClean="0"/>
              <a:t>у </a:t>
            </a:r>
            <a:r>
              <a:rPr lang="ru-RU" sz="2800" dirty="0" err="1" smtClean="0"/>
              <a:t>наукових</a:t>
            </a:r>
            <a:r>
              <a:rPr lang="ru-RU" sz="2800" dirty="0" smtClean="0"/>
              <a:t> </a:t>
            </a:r>
            <a:r>
              <a:rPr lang="ru-RU" sz="2800" dirty="0" err="1"/>
              <a:t>дослідженнях</a:t>
            </a:r>
            <a:endParaRPr lang="ru-RU" sz="2800" dirty="0"/>
          </a:p>
        </p:txBody>
      </p:sp>
      <p:graphicFrame>
        <p:nvGraphicFramePr>
          <p:cNvPr id="5" name="Таблиця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454615"/>
              </p:ext>
            </p:extLst>
          </p:nvPr>
        </p:nvGraphicFramePr>
        <p:xfrm>
          <a:off x="107504" y="1268760"/>
          <a:ext cx="8928992" cy="546811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{BC89EF96-8CEA-46FF-86C4-4CE0E7609802}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337210117"/>
                    </a:ext>
                  </a:extLst>
                </a:gridCol>
                <a:gridCol w="6696744">
                  <a:extLst>
                    <a:ext uri="{9D8B030D-6E8A-4147-A177-3AD203B41FA5}">
                      <a16:colId xmlns:a16="http://schemas.microsoft.com/office/drawing/2014/main" val="3245458993"/>
                    </a:ext>
                  </a:extLst>
                </a:gridCol>
              </a:tblGrid>
              <a:tr h="1306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Вимога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08" marR="42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Зміст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08" marR="42608" marT="0" marB="0"/>
                </a:tc>
                <a:extLst>
                  <a:ext uri="{0D108BD9-81ED-4DB2-BD59-A6C34878D82A}">
                    <a16:rowId xmlns:a16="http://schemas.microsoft.com/office/drawing/2014/main" val="4233335882"/>
                  </a:ext>
                </a:extLst>
              </a:tr>
              <a:tr h="5226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Доречність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(актуальність)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08" marR="426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Формування інформації у визначені терміни, що забезпечує її оперативність, своєчасність і корисність. Тільки своєчасна бухгалтерська інформація може бути корисною для використання у наукових дослідженнях</a:t>
                      </a:r>
                      <a:endParaRPr lang="uk-UA" sz="2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08" marR="42608" marT="0" marB="0"/>
                </a:tc>
                <a:extLst>
                  <a:ext uri="{0D108BD9-81ED-4DB2-BD59-A6C34878D82A}">
                    <a16:rowId xmlns:a16="http://schemas.microsoft.com/office/drawing/2014/main" val="716048481"/>
                  </a:ext>
                </a:extLst>
              </a:tr>
              <a:tr h="391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Доказовість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08" marR="42608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Формування бухгалтерської інформації за визначеними правилами (законодавчо, </a:t>
                      </a:r>
                      <a:r>
                        <a:rPr lang="uk-UA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методично</a:t>
                      </a:r>
                      <a:r>
                        <a:rPr lang="uk-UA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тощо), які створюють можливість відтворення подій, відображених в ній</a:t>
                      </a:r>
                      <a:endParaRPr lang="uk-UA" sz="2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08" marR="42608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2315562"/>
                  </a:ext>
                </a:extLst>
              </a:tr>
              <a:tr h="261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Істотність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08" marR="42608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5E7F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Забезпечення важливості та вагомості інформації, у якому полягає її значення для конкретної ситуації</a:t>
                      </a:r>
                      <a:endParaRPr lang="uk-UA" sz="2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08" marR="42608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5E7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523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6367562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0" y="-99392"/>
            <a:ext cx="80283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/>
              <a:t>Вимоги</a:t>
            </a:r>
            <a:r>
              <a:rPr lang="ru-RU" sz="2800" dirty="0"/>
              <a:t> до </a:t>
            </a:r>
            <a:r>
              <a:rPr lang="ru-RU" sz="2800" dirty="0" err="1"/>
              <a:t>бухгалтерської</a:t>
            </a:r>
            <a:r>
              <a:rPr lang="ru-RU" sz="2800" dirty="0"/>
              <a:t> </a:t>
            </a:r>
            <a:r>
              <a:rPr lang="ru-RU" sz="2800" dirty="0" err="1"/>
              <a:t>інформації</a:t>
            </a:r>
            <a:r>
              <a:rPr lang="ru-RU" sz="2800" dirty="0"/>
              <a:t>, яку </a:t>
            </a:r>
            <a:r>
              <a:rPr lang="ru-RU" sz="2800" dirty="0" err="1"/>
              <a:t>використовують</a:t>
            </a:r>
            <a:r>
              <a:rPr lang="ru-RU" sz="2800" dirty="0"/>
              <a:t> </a:t>
            </a:r>
            <a:r>
              <a:rPr lang="ru-RU" sz="2800" dirty="0" smtClean="0"/>
              <a:t>у </a:t>
            </a:r>
            <a:r>
              <a:rPr lang="ru-RU" sz="2800" dirty="0" err="1" smtClean="0"/>
              <a:t>наукових</a:t>
            </a:r>
            <a:r>
              <a:rPr lang="ru-RU" sz="2800" dirty="0" smtClean="0"/>
              <a:t> </a:t>
            </a:r>
            <a:r>
              <a:rPr lang="ru-RU" sz="2800" dirty="0" err="1"/>
              <a:t>дослідженнях</a:t>
            </a:r>
            <a:endParaRPr lang="ru-RU" sz="2800" dirty="0"/>
          </a:p>
        </p:txBody>
      </p:sp>
      <p:graphicFrame>
        <p:nvGraphicFramePr>
          <p:cNvPr id="5" name="Таблиця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278542"/>
              </p:ext>
            </p:extLst>
          </p:nvPr>
        </p:nvGraphicFramePr>
        <p:xfrm>
          <a:off x="107504" y="1628800"/>
          <a:ext cx="8928992" cy="462686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{BC89EF96-8CEA-46FF-86C4-4CE0E7609802}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337210117"/>
                    </a:ext>
                  </a:extLst>
                </a:gridCol>
                <a:gridCol w="6192688">
                  <a:extLst>
                    <a:ext uri="{9D8B030D-6E8A-4147-A177-3AD203B41FA5}">
                      <a16:colId xmlns:a16="http://schemas.microsoft.com/office/drawing/2014/main" val="3245458993"/>
                    </a:ext>
                  </a:extLst>
                </a:gridCol>
              </a:tblGrid>
              <a:tr h="1306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Вимога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08" marR="42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Зміст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08" marR="42608" marT="0" marB="0"/>
                </a:tc>
                <a:extLst>
                  <a:ext uri="{0D108BD9-81ED-4DB2-BD59-A6C34878D82A}">
                    <a16:rowId xmlns:a16="http://schemas.microsoft.com/office/drawing/2014/main" val="4233335882"/>
                  </a:ext>
                </a:extLst>
              </a:tr>
              <a:tr h="5226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Зрозумілість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Формування інформації за параметрами, доступними для розуміння. Бухгалтерська інформація має бути доступною для розуміння особам, що мають необхідні знання та зацікавлені у сприйнятті цієї інформації</a:t>
                      </a:r>
                      <a:endParaRPr lang="uk-UA" sz="2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6048481"/>
                  </a:ext>
                </a:extLst>
              </a:tr>
              <a:tr h="391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Повнота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Відображення в обліковій інформації всіх фактів життя суб'єкта економіки за певний період</a:t>
                      </a:r>
                      <a:endParaRPr lang="uk-UA" sz="2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2315562"/>
                  </a:ext>
                </a:extLst>
              </a:tr>
              <a:tr h="261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Контрольованість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5E7F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Інформація </a:t>
                      </a:r>
                      <a:r>
                        <a:rPr lang="uk-UA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обліку піддається контролю під час її формування та використання</a:t>
                      </a:r>
                      <a:endParaRPr lang="uk-UA" sz="2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5E7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523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3679500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589506"/>
              </p:ext>
            </p:extLst>
          </p:nvPr>
        </p:nvGraphicFramePr>
        <p:xfrm>
          <a:off x="5720" y="769439"/>
          <a:ext cx="9144000" cy="60885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{35758FB7-9AC5-4552-8A53-C91805E547FA}</a:tableStyleId>
              </a:tblPr>
              <a:tblGrid>
                <a:gridCol w="2483768">
                  <a:extLst>
                    <a:ext uri="{9D8B030D-6E8A-4147-A177-3AD203B41FA5}">
                      <a16:colId xmlns:a16="http://schemas.microsoft.com/office/drawing/2014/main" val="3008726804"/>
                    </a:ext>
                  </a:extLst>
                </a:gridCol>
                <a:gridCol w="6660232">
                  <a:extLst>
                    <a:ext uri="{9D8B030D-6E8A-4147-A177-3AD203B41FA5}">
                      <a16:colId xmlns:a16="http://schemas.microsoft.com/office/drawing/2014/main" val="1550190607"/>
                    </a:ext>
                  </a:extLst>
                </a:gridCol>
              </a:tblGrid>
              <a:tr h="5294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700" b="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Типи друкованих джерел інформації</a:t>
                      </a:r>
                      <a:endParaRPr lang="uk-UA" sz="17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700" b="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</a:t>
                      </a:r>
                      <a:endParaRPr lang="uk-UA" sz="170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03507836"/>
                  </a:ext>
                </a:extLst>
              </a:tr>
              <a:tr h="5294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Офіційні</a:t>
                      </a:r>
                      <a:endParaRPr lang="uk-UA" sz="17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Публікації законодавчих, нормативно-правових актів державних і господарських органів управління</a:t>
                      </a:r>
                      <a:endParaRPr lang="uk-UA" sz="17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97035862"/>
                  </a:ext>
                </a:extLst>
              </a:tr>
              <a:tr h="5294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Наукові</a:t>
                      </a:r>
                      <a:endParaRPr lang="uk-UA" sz="17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Результати наукових, експериментальних та інших досліджень у галузі бухгалтерського обліку</a:t>
                      </a:r>
                      <a:endParaRPr lang="uk-UA" sz="17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80130649"/>
                  </a:ext>
                </a:extLst>
              </a:tr>
              <a:tr h="5294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Науково-популярні</a:t>
                      </a:r>
                      <a:endParaRPr lang="uk-UA" sz="17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Відомості у галузі бухгалтерського обліку, призначені для ознайомлення з ними непро­фесійного загалу читачів </a:t>
                      </a:r>
                      <a:endParaRPr lang="uk-UA" sz="17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16269027"/>
                  </a:ext>
                </a:extLst>
              </a:tr>
              <a:tr h="5294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Підручники</a:t>
                      </a:r>
                      <a:endParaRPr lang="uk-UA" sz="17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Знання наукового і прикладного характеру, зведені у систему, призначені для науково-педагогічних цілей</a:t>
                      </a:r>
                      <a:endParaRPr lang="uk-UA" sz="17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22996873"/>
                  </a:ext>
                </a:extLst>
              </a:tr>
              <a:tr h="5294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Виробничі</a:t>
                      </a:r>
                      <a:endParaRPr lang="uk-UA" sz="17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Знання з організації та методики бухгалтерського обліку і аудиту для використання у практичній діяльності фахівцями </a:t>
                      </a:r>
                      <a:endParaRPr lang="uk-UA" sz="17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69417397"/>
                  </a:ext>
                </a:extLst>
              </a:tr>
              <a:tr h="7941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Довідкові</a:t>
                      </a:r>
                      <a:endParaRPr lang="uk-UA" sz="17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Містять коротку наукову і прикладну інформацію для ознайомлення практикуючих фахівців у галузі бухгалтерського обліку, а також для наукових досліджень</a:t>
                      </a:r>
                      <a:endParaRPr lang="uk-UA" sz="17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33849948"/>
                  </a:ext>
                </a:extLst>
              </a:tr>
              <a:tr h="5294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Нормативно-виробничі</a:t>
                      </a:r>
                      <a:endParaRPr lang="uk-UA" sz="17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Правила, норми і нормативи, технологічні вимоги, стандарти, призначені для використання у галузі бухгалтерського обліку</a:t>
                      </a:r>
                      <a:endParaRPr lang="uk-UA" sz="17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65738109"/>
                  </a:ext>
                </a:extLst>
              </a:tr>
              <a:tr h="5294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Патентно-ліцензійні</a:t>
                      </a:r>
                      <a:endParaRPr lang="uk-UA" sz="17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 на використання інтелектуальної власності, трудову діяльність у галузі бухгалтерського обліку </a:t>
                      </a:r>
                      <a:endParaRPr lang="uk-UA" sz="17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84685687"/>
                  </a:ext>
                </a:extLst>
              </a:tr>
              <a:tr h="5294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Каталоги </a:t>
                      </a:r>
                      <a:endParaRPr lang="uk-UA" sz="17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Нормативно-виробничі довідники різних видів знань наукового прикладного характеру</a:t>
                      </a:r>
                      <a:endParaRPr lang="uk-UA" sz="17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74271776"/>
                  </a:ext>
                </a:extLst>
              </a:tr>
              <a:tr h="5294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Інформаційні</a:t>
                      </a:r>
                      <a:endParaRPr lang="uk-UA" sz="17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Систематичні відомості про видані праці з питань науки і практичної діяльності у галузі бухгалтерського обліку </a:t>
                      </a:r>
                      <a:endParaRPr lang="uk-UA" sz="17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49589318"/>
                  </a:ext>
                </a:extLst>
              </a:tr>
            </a:tbl>
          </a:graphicData>
        </a:graphic>
      </p:graphicFrame>
      <p:sp>
        <p:nvSpPr>
          <p:cNvPr id="2" name="Прямокутник 1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CDD9F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 err="1"/>
              <a:t>Класифікація</a:t>
            </a:r>
            <a:r>
              <a:rPr lang="ru-RU" sz="2200" b="1" dirty="0"/>
              <a:t> </a:t>
            </a:r>
            <a:r>
              <a:rPr lang="ru-RU" sz="2200" b="1" dirty="0" err="1"/>
              <a:t>друкованих</a:t>
            </a:r>
            <a:r>
              <a:rPr lang="ru-RU" sz="2200" b="1" dirty="0"/>
              <a:t> </a:t>
            </a:r>
            <a:r>
              <a:rPr lang="ru-RU" sz="2200" b="1" dirty="0" err="1"/>
              <a:t>джерел</a:t>
            </a:r>
            <a:r>
              <a:rPr lang="ru-RU" sz="2200" b="1" dirty="0"/>
              <a:t> </a:t>
            </a:r>
            <a:r>
              <a:rPr lang="ru-RU" sz="2200" b="1" dirty="0" err="1"/>
              <a:t>інформації</a:t>
            </a:r>
            <a:r>
              <a:rPr lang="ru-RU" sz="2200" b="1" dirty="0"/>
              <a:t>, </a:t>
            </a:r>
            <a:r>
              <a:rPr lang="ru-RU" sz="2200" b="1" dirty="0" err="1"/>
              <a:t>які</a:t>
            </a:r>
            <a:r>
              <a:rPr lang="ru-RU" sz="2200" b="1" dirty="0"/>
              <a:t> </a:t>
            </a:r>
            <a:r>
              <a:rPr lang="ru-RU" sz="2200" b="1" dirty="0" err="1"/>
              <a:t>можуть</a:t>
            </a:r>
            <a:r>
              <a:rPr lang="ru-RU" sz="2200" b="1" dirty="0"/>
              <a:t> </a:t>
            </a:r>
            <a:r>
              <a:rPr lang="ru-RU" sz="2200" b="1" dirty="0" err="1"/>
              <a:t>використовуватись</a:t>
            </a:r>
            <a:r>
              <a:rPr lang="ru-RU" sz="2200" b="1" dirty="0"/>
              <a:t> у </a:t>
            </a:r>
            <a:r>
              <a:rPr lang="ru-RU" sz="2200" b="1" dirty="0" err="1" smtClean="0"/>
              <a:t>бухгалтерських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наукових</a:t>
            </a:r>
            <a:r>
              <a:rPr lang="ru-RU" sz="2200" b="1" dirty="0" smtClean="0"/>
              <a:t> </a:t>
            </a:r>
            <a:r>
              <a:rPr lang="ru-RU" sz="2200" b="1" dirty="0" err="1"/>
              <a:t>дослідженнях</a:t>
            </a:r>
            <a:endParaRPr lang="uk-UA" sz="2200" b="1" dirty="0"/>
          </a:p>
        </p:txBody>
      </p:sp>
    </p:spTree>
    <p:extLst>
      <p:ext uri="{BB962C8B-B14F-4D97-AF65-F5344CB8AC3E}">
        <p14:creationId xmlns:p14="http://schemas.microsoft.com/office/powerpoint/2010/main" val="829922486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228600"/>
            <a:ext cx="8353425" cy="563563"/>
          </a:xfrm>
        </p:spPr>
        <p:txBody>
          <a:bodyPr/>
          <a:lstStyle/>
          <a:p>
            <a:pPr algn="ctr">
              <a:defRPr/>
            </a:pPr>
            <a:r>
              <a:rPr lang="uk-UA" sz="5000" i="0" dirty="0" smtClean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  <a:t>ЗМІСТ</a:t>
            </a:r>
            <a:endParaRPr lang="uk-UA" sz="5000" i="0" dirty="0">
              <a:solidFill>
                <a:schemeClr val="accent4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 rot="10800000" flipV="1">
            <a:off x="226367" y="1628800"/>
            <a:ext cx="8666113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uk-UA" sz="2400" spc="-40" dirty="0" smtClean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  <a:cs typeface="+mn-cs"/>
              </a:rPr>
              <a:t>6.1</a:t>
            </a:r>
            <a:r>
              <a:rPr lang="uk-UA" sz="2400" spc="-40" dirty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  <a:cs typeface="+mn-cs"/>
              </a:rPr>
              <a:t>. </a:t>
            </a:r>
            <a:r>
              <a:rPr lang="uk-UA" sz="2400" spc="-40" dirty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  <a:cs typeface="+mn-cs"/>
              </a:rPr>
              <a:t>Загальна характеристика інформації та види її джерел</a:t>
            </a:r>
          </a:p>
          <a:p>
            <a:pPr algn="just"/>
            <a:r>
              <a:rPr lang="uk-UA" sz="2400" spc="-40" dirty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  <a:cs typeface="+mn-cs"/>
              </a:rPr>
              <a:t>6.2. Інформаційне забезпечення наукових досліджень та бази даних («</a:t>
            </a:r>
            <a:r>
              <a:rPr lang="en-US" sz="2400" spc="-40" dirty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  <a:cs typeface="+mn-cs"/>
              </a:rPr>
              <a:t>Google Scholar», «Scopus», «Web of Science»)</a:t>
            </a:r>
          </a:p>
          <a:p>
            <a:pPr algn="just"/>
            <a:r>
              <a:rPr lang="en-US" sz="2400" spc="-40" dirty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  <a:cs typeface="+mn-cs"/>
              </a:rPr>
              <a:t>6.3. </a:t>
            </a:r>
            <a:r>
              <a:rPr lang="uk-UA" sz="2400" spc="-40" dirty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  <a:cs typeface="+mn-cs"/>
              </a:rPr>
              <a:t>Пошук необхідної інформації із використанням цифрових технологій: формування релевантних запитів, використання операторів та фільтрів, робота з великими масивами даних</a:t>
            </a:r>
          </a:p>
          <a:p>
            <a:pPr algn="just"/>
            <a:r>
              <a:rPr lang="uk-UA" sz="2400" spc="-40" dirty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  <a:cs typeface="+mn-cs"/>
              </a:rPr>
              <a:t>6.4. </a:t>
            </a:r>
            <a:r>
              <a:rPr lang="uk-UA" sz="2400" spc="-40" dirty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  <a:cs typeface="+mn-cs"/>
              </a:rPr>
              <a:t>Порядок обробки та групування інформації в умовах застосування цифрових </a:t>
            </a:r>
            <a:r>
              <a:rPr lang="uk-UA" sz="2400" spc="-40" dirty="0" smtClean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  <a:cs typeface="+mn-cs"/>
              </a:rPr>
              <a:t>технологій</a:t>
            </a:r>
          </a:p>
          <a:p>
            <a:pPr algn="just"/>
            <a:endParaRPr lang="uk-UA" sz="2400" spc="-40" dirty="0">
              <a:solidFill>
                <a:schemeClr val="accent4">
                  <a:lumMod val="75000"/>
                </a:schemeClr>
              </a:solidFill>
              <a:latin typeface="Bookman Old Style" panose="02050604050505020204" pitchFamily="18" charset="0"/>
              <a:cs typeface="+mn-cs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0" y="-17140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Види </a:t>
            </a:r>
            <a:r>
              <a:rPr lang="ru-RU" sz="3200" dirty="0" err="1"/>
              <a:t>первинних</a:t>
            </a:r>
            <a:r>
              <a:rPr lang="ru-RU" sz="3200" dirty="0"/>
              <a:t> і </a:t>
            </a:r>
            <a:r>
              <a:rPr lang="ru-RU" sz="3200" dirty="0" err="1"/>
              <a:t>вторинних</a:t>
            </a:r>
            <a:r>
              <a:rPr lang="ru-RU" sz="3200" dirty="0"/>
              <a:t> </a:t>
            </a:r>
            <a:r>
              <a:rPr lang="ru-RU" sz="3200" dirty="0" err="1"/>
              <a:t>джерел</a:t>
            </a:r>
            <a:r>
              <a:rPr lang="ru-RU" sz="3200" dirty="0"/>
              <a:t> </a:t>
            </a:r>
            <a:r>
              <a:rPr lang="ru-RU" sz="3200" dirty="0" err="1"/>
              <a:t>наукової</a:t>
            </a:r>
            <a:r>
              <a:rPr lang="ru-RU" sz="3200" dirty="0"/>
              <a:t> </a:t>
            </a:r>
            <a:r>
              <a:rPr lang="ru-RU" sz="3200" dirty="0" err="1"/>
              <a:t>інформації</a:t>
            </a:r>
            <a:endParaRPr lang="uk-UA" sz="3200" dirty="0"/>
          </a:p>
        </p:txBody>
      </p:sp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971643"/>
              </p:ext>
            </p:extLst>
          </p:nvPr>
        </p:nvGraphicFramePr>
        <p:xfrm>
          <a:off x="107504" y="1196752"/>
          <a:ext cx="8928992" cy="548640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457993645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844342535"/>
                    </a:ext>
                  </a:extLst>
                </a:gridCol>
                <a:gridCol w="4536504">
                  <a:extLst>
                    <a:ext uri="{9D8B030D-6E8A-4147-A177-3AD203B41FA5}">
                      <a16:colId xmlns:a16="http://schemas.microsoft.com/office/drawing/2014/main" val="116109760"/>
                    </a:ext>
                  </a:extLst>
                </a:gridCol>
              </a:tblGrid>
              <a:tr h="7800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Види джерел наукової інформації</a:t>
                      </a:r>
                      <a:endParaRPr lang="uk-UA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Первинні</a:t>
                      </a:r>
                      <a:endParaRPr lang="uk-UA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Вторинні</a:t>
                      </a:r>
                      <a:endParaRPr lang="uk-UA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62975842"/>
                  </a:ext>
                </a:extLst>
              </a:tr>
              <a:tr h="10401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Книжки, брошури</a:t>
                      </a:r>
                      <a:endParaRPr lang="uk-UA" sz="20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Монографії, довідники, матеріали конференцій, з'їздів, посібники, підручники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Бібліографічні, реферативні, оглядові видання, енциклопедії, словники, довідники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95469120"/>
                  </a:ext>
                </a:extLst>
              </a:tr>
              <a:tr h="7800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Періодичні видання</a:t>
                      </a:r>
                      <a:endParaRPr lang="uk-UA" sz="20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Журнали, бюлетені, газети, відомості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Бібліографічні (картотека), реферативні (збірники), експрес-інформація, офіційні бюлетені, інформаційні листки, каталоги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23001717"/>
                  </a:ext>
                </a:extLst>
              </a:tr>
              <a:tr h="10401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Спеціальні видання</a:t>
                      </a:r>
                      <a:endParaRPr lang="uk-UA" sz="20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Нормативно-технічні документи, нормативно- виробничі довідки, патентно-ліцензійні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Показники стандартів і технічних умов вітчизняних і зарубіжних винаходів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44712442"/>
                  </a:ext>
                </a:extLst>
              </a:tr>
              <a:tr h="10401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Рукописні видання</a:t>
                      </a:r>
                      <a:endParaRPr lang="uk-UA" sz="20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Наукові звіти, наукові доповіді, дисертації, автореферати дисертацій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Бюлетені реєстрації науково-дослідних розробок, збірники рефератів науково-дослідних розробок, реєстраційні та інформаційні картки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21377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6878944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Сполучна лінія уступом 9"/>
          <p:cNvCxnSpPr>
            <a:stCxn id="2" idx="5"/>
          </p:cNvCxnSpPr>
          <p:nvPr/>
        </p:nvCxnSpPr>
        <p:spPr bwMode="auto">
          <a:xfrm rot="10800000" flipV="1">
            <a:off x="467545" y="1894793"/>
            <a:ext cx="693077" cy="3903488"/>
          </a:xfrm>
          <a:prstGeom prst="bentConnector2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Паралелограм 1"/>
          <p:cNvSpPr/>
          <p:nvPr/>
        </p:nvSpPr>
        <p:spPr bwMode="auto">
          <a:xfrm>
            <a:off x="1043608" y="1426741"/>
            <a:ext cx="7380312" cy="936104"/>
          </a:xfrm>
          <a:prstGeom prst="parallelogram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 документів у бухгалтерських наукових дослідженнях</a:t>
            </a:r>
          </a:p>
        </p:txBody>
      </p:sp>
      <p:sp>
        <p:nvSpPr>
          <p:cNvPr id="5" name="Паралелограм 4"/>
          <p:cNvSpPr/>
          <p:nvPr/>
        </p:nvSpPr>
        <p:spPr bwMode="auto">
          <a:xfrm>
            <a:off x="179512" y="5433031"/>
            <a:ext cx="2412268" cy="719708"/>
          </a:xfrm>
          <a:prstGeom prst="parallelogram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Електронні</a:t>
            </a:r>
          </a:p>
        </p:txBody>
      </p:sp>
      <p:sp>
        <p:nvSpPr>
          <p:cNvPr id="6" name="Прямокутник 5"/>
          <p:cNvSpPr/>
          <p:nvPr/>
        </p:nvSpPr>
        <p:spPr bwMode="auto">
          <a:xfrm>
            <a:off x="2843808" y="2780928"/>
            <a:ext cx="5976664" cy="792088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Первинні та зведені бухгалтерські документи,</a:t>
            </a:r>
            <a:r>
              <a:rPr kumimoji="0" lang="uk-UA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звітність підприємств</a:t>
            </a:r>
            <a:endParaRPr kumimoji="0" lang="uk-UA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кутник 6"/>
          <p:cNvSpPr/>
          <p:nvPr/>
        </p:nvSpPr>
        <p:spPr bwMode="auto">
          <a:xfrm>
            <a:off x="2843808" y="3919091"/>
            <a:ext cx="5976664" cy="806053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Первинні та зведені бухгалтерські документи, звітність підприємств</a:t>
            </a:r>
          </a:p>
        </p:txBody>
      </p:sp>
      <p:sp>
        <p:nvSpPr>
          <p:cNvPr id="8" name="Прямокутник 7"/>
          <p:cNvSpPr/>
          <p:nvPr/>
        </p:nvSpPr>
        <p:spPr bwMode="auto">
          <a:xfrm>
            <a:off x="2843808" y="5071219"/>
            <a:ext cx="5976664" cy="1454125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Документи, інформація в яких зафіксована у вигляді</a:t>
            </a:r>
            <a:r>
              <a:rPr kumimoji="0" lang="uk-UA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електронних даних, включаючи обов’язкові реквізити документа – звітність підприємств</a:t>
            </a:r>
            <a:endParaRPr kumimoji="0" lang="uk-UA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аралелограм 3"/>
          <p:cNvSpPr/>
          <p:nvPr/>
        </p:nvSpPr>
        <p:spPr bwMode="auto">
          <a:xfrm>
            <a:off x="179512" y="3987329"/>
            <a:ext cx="2412268" cy="677093"/>
          </a:xfrm>
          <a:prstGeom prst="parallelogram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Друковані</a:t>
            </a:r>
          </a:p>
        </p:txBody>
      </p:sp>
      <p:sp>
        <p:nvSpPr>
          <p:cNvPr id="3" name="Паралелограм 2"/>
          <p:cNvSpPr/>
          <p:nvPr/>
        </p:nvSpPr>
        <p:spPr bwMode="auto">
          <a:xfrm>
            <a:off x="179512" y="2776681"/>
            <a:ext cx="2412268" cy="780591"/>
          </a:xfrm>
          <a:prstGeom prst="parallelogram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Письмові</a:t>
            </a:r>
          </a:p>
        </p:txBody>
      </p:sp>
      <p:cxnSp>
        <p:nvCxnSpPr>
          <p:cNvPr id="15" name="Пряма зі стрілкою 14"/>
          <p:cNvCxnSpPr>
            <a:stCxn id="3" idx="2"/>
            <a:endCxn id="6" idx="1"/>
          </p:cNvCxnSpPr>
          <p:nvPr/>
        </p:nvCxnSpPr>
        <p:spPr bwMode="auto">
          <a:xfrm>
            <a:off x="2494206" y="3166977"/>
            <a:ext cx="349602" cy="999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 зі стрілкою 16"/>
          <p:cNvCxnSpPr>
            <a:stCxn id="4" idx="2"/>
            <a:endCxn id="7" idx="1"/>
          </p:cNvCxnSpPr>
          <p:nvPr/>
        </p:nvCxnSpPr>
        <p:spPr bwMode="auto">
          <a:xfrm flipV="1">
            <a:off x="2507143" y="4322118"/>
            <a:ext cx="336665" cy="375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 зі стрілкою 21"/>
          <p:cNvCxnSpPr>
            <a:stCxn id="5" idx="2"/>
            <a:endCxn id="8" idx="1"/>
          </p:cNvCxnSpPr>
          <p:nvPr/>
        </p:nvCxnSpPr>
        <p:spPr bwMode="auto">
          <a:xfrm>
            <a:off x="2501817" y="5792885"/>
            <a:ext cx="341991" cy="539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Прямокутник 25"/>
          <p:cNvSpPr/>
          <p:nvPr/>
        </p:nvSpPr>
        <p:spPr>
          <a:xfrm>
            <a:off x="0" y="-3478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dirty="0"/>
              <a:t>Класифікація документів</a:t>
            </a:r>
          </a:p>
        </p:txBody>
      </p:sp>
    </p:spTree>
    <p:extLst>
      <p:ext uri="{BB962C8B-B14F-4D97-AF65-F5344CB8AC3E}">
        <p14:creationId xmlns:p14="http://schemas.microsoft.com/office/powerpoint/2010/main" val="1291353480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Сполучна лінія уступом 22"/>
          <p:cNvCxnSpPr>
            <a:stCxn id="3" idx="1"/>
            <a:endCxn id="8" idx="1"/>
          </p:cNvCxnSpPr>
          <p:nvPr/>
        </p:nvCxnSpPr>
        <p:spPr bwMode="auto">
          <a:xfrm rot="10800000" flipH="1" flipV="1">
            <a:off x="89756" y="1750541"/>
            <a:ext cx="953852" cy="4637706"/>
          </a:xfrm>
          <a:prstGeom prst="bentConnector3">
            <a:avLst>
              <a:gd name="adj1" fmla="val 29957"/>
            </a:avLst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Сполучна лінія уступом 9"/>
          <p:cNvCxnSpPr>
            <a:stCxn id="3" idx="1"/>
            <a:endCxn id="4" idx="1"/>
          </p:cNvCxnSpPr>
          <p:nvPr/>
        </p:nvCxnSpPr>
        <p:spPr bwMode="auto">
          <a:xfrm rot="10800000" flipH="1" flipV="1">
            <a:off x="89756" y="1750541"/>
            <a:ext cx="953852" cy="938380"/>
          </a:xfrm>
          <a:prstGeom prst="bentConnector3">
            <a:avLst>
              <a:gd name="adj1" fmla="val 29957"/>
            </a:avLst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Прямокутник 1"/>
          <p:cNvSpPr/>
          <p:nvPr/>
        </p:nvSpPr>
        <p:spPr>
          <a:xfrm>
            <a:off x="0" y="0"/>
            <a:ext cx="9217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/>
              <a:t>Основні</a:t>
            </a:r>
            <a:r>
              <a:rPr lang="ru-RU" sz="2400" dirty="0"/>
              <a:t> </a:t>
            </a:r>
            <a:r>
              <a:rPr lang="ru-RU" sz="2400" dirty="0" err="1"/>
              <a:t>критерії</a:t>
            </a:r>
            <a:r>
              <a:rPr lang="ru-RU" sz="2400" dirty="0"/>
              <a:t> </a:t>
            </a:r>
            <a:r>
              <a:rPr lang="ru-RU" sz="2400" dirty="0" err="1"/>
              <a:t>пошуку</a:t>
            </a:r>
            <a:r>
              <a:rPr lang="ru-RU" sz="2400" dirty="0"/>
              <a:t> </a:t>
            </a:r>
            <a:r>
              <a:rPr lang="ru-RU" sz="2400" dirty="0" err="1"/>
              <a:t>джерел</a:t>
            </a:r>
            <a:r>
              <a:rPr lang="ru-RU" sz="2400" dirty="0"/>
              <a:t> </a:t>
            </a:r>
            <a:r>
              <a:rPr lang="ru-RU" sz="2400" dirty="0" err="1"/>
              <a:t>інформації</a:t>
            </a:r>
            <a:r>
              <a:rPr lang="ru-RU" sz="2400" dirty="0"/>
              <a:t> для </a:t>
            </a:r>
            <a:r>
              <a:rPr lang="ru-RU" sz="2400" dirty="0" err="1"/>
              <a:t>проведення</a:t>
            </a:r>
            <a:r>
              <a:rPr lang="ru-RU" sz="2400" dirty="0"/>
              <a:t> </a:t>
            </a:r>
            <a:r>
              <a:rPr lang="ru-RU" sz="2400" dirty="0" err="1"/>
              <a:t>наукових</a:t>
            </a:r>
            <a:r>
              <a:rPr lang="ru-RU" sz="2400" dirty="0"/>
              <a:t> </a:t>
            </a:r>
            <a:r>
              <a:rPr lang="ru-RU" sz="2400" dirty="0" err="1"/>
              <a:t>досліджень</a:t>
            </a:r>
            <a:r>
              <a:rPr lang="ru-RU" sz="2400" dirty="0"/>
              <a:t> у галузі </a:t>
            </a:r>
            <a:r>
              <a:rPr lang="ru-RU" sz="2400" dirty="0" err="1"/>
              <a:t>бухгалтерського</a:t>
            </a:r>
            <a:r>
              <a:rPr lang="ru-RU" sz="2400" dirty="0"/>
              <a:t> </a:t>
            </a:r>
            <a:r>
              <a:rPr lang="ru-RU" sz="2400" dirty="0" err="1"/>
              <a:t>обліку</a:t>
            </a:r>
            <a:endParaRPr lang="uk-UA" sz="2400" dirty="0"/>
          </a:p>
        </p:txBody>
      </p:sp>
      <p:sp>
        <p:nvSpPr>
          <p:cNvPr id="4" name="Округлений прямокутник 3"/>
          <p:cNvSpPr/>
          <p:nvPr/>
        </p:nvSpPr>
        <p:spPr bwMode="auto">
          <a:xfrm>
            <a:off x="1043608" y="2456433"/>
            <a:ext cx="7992380" cy="464976"/>
          </a:xfrm>
          <a:prstGeom prst="round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кола питань, що будуть вивчатись</a:t>
            </a:r>
          </a:p>
        </p:txBody>
      </p:sp>
      <p:sp>
        <p:nvSpPr>
          <p:cNvPr id="5" name="Округлений прямокутник 4"/>
          <p:cNvSpPr/>
          <p:nvPr/>
        </p:nvSpPr>
        <p:spPr bwMode="auto">
          <a:xfrm>
            <a:off x="1043608" y="3259000"/>
            <a:ext cx="7992380" cy="459878"/>
          </a:xfrm>
          <a:prstGeom prst="round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Хронологічні межі пошуку необхідних джерел</a:t>
            </a:r>
            <a:r>
              <a:rPr kumimoji="0" lang="uk-UA" sz="2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інформації</a:t>
            </a:r>
            <a:endParaRPr kumimoji="0" lang="uk-UA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круглений прямокутник 5"/>
          <p:cNvSpPr/>
          <p:nvPr/>
        </p:nvSpPr>
        <p:spPr bwMode="auto">
          <a:xfrm>
            <a:off x="1044030" y="4056469"/>
            <a:ext cx="7992380" cy="695082"/>
          </a:xfrm>
          <a:prstGeom prst="round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Уточнення можливості використання зарубіжних</a:t>
            </a:r>
            <a:r>
              <a:rPr kumimoji="0" lang="uk-UA" sz="2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джерел інформації</a:t>
            </a:r>
            <a:endParaRPr kumimoji="0" lang="uk-UA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круглений прямокутник 6"/>
          <p:cNvSpPr/>
          <p:nvPr/>
        </p:nvSpPr>
        <p:spPr bwMode="auto">
          <a:xfrm>
            <a:off x="1043608" y="5089142"/>
            <a:ext cx="7992380" cy="608392"/>
          </a:xfrm>
          <a:prstGeom prst="round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Уточнення видів джерел інформації (книги, статті, дисертації тощо)</a:t>
            </a:r>
          </a:p>
        </p:txBody>
      </p:sp>
      <p:sp>
        <p:nvSpPr>
          <p:cNvPr id="8" name="Округлений прямокутник 7"/>
          <p:cNvSpPr/>
          <p:nvPr/>
        </p:nvSpPr>
        <p:spPr bwMode="auto">
          <a:xfrm>
            <a:off x="1043608" y="6035125"/>
            <a:ext cx="7992380" cy="706243"/>
          </a:xfrm>
          <a:prstGeom prst="round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ступеня відбору джерел інформації – усі з певного питання чи тільки окремі матеріали</a:t>
            </a:r>
          </a:p>
        </p:txBody>
      </p:sp>
      <p:cxnSp>
        <p:nvCxnSpPr>
          <p:cNvPr id="16" name="Сполучна лінія уступом 15"/>
          <p:cNvCxnSpPr>
            <a:stCxn id="3" idx="1"/>
            <a:endCxn id="5" idx="1"/>
          </p:cNvCxnSpPr>
          <p:nvPr/>
        </p:nvCxnSpPr>
        <p:spPr bwMode="auto">
          <a:xfrm rot="10800000" flipH="1" flipV="1">
            <a:off x="89756" y="1750541"/>
            <a:ext cx="953852" cy="1738398"/>
          </a:xfrm>
          <a:prstGeom prst="bentConnector3">
            <a:avLst>
              <a:gd name="adj1" fmla="val 29957"/>
            </a:avLst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Сполучна лінія уступом 17"/>
          <p:cNvCxnSpPr>
            <a:stCxn id="3" idx="1"/>
            <a:endCxn id="6" idx="1"/>
          </p:cNvCxnSpPr>
          <p:nvPr/>
        </p:nvCxnSpPr>
        <p:spPr bwMode="auto">
          <a:xfrm rot="10800000" flipH="1" flipV="1">
            <a:off x="89756" y="1750540"/>
            <a:ext cx="954274" cy="2653469"/>
          </a:xfrm>
          <a:prstGeom prst="bentConnector3">
            <a:avLst>
              <a:gd name="adj1" fmla="val 29945"/>
            </a:avLst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Сполучна лінія уступом 19"/>
          <p:cNvCxnSpPr>
            <a:stCxn id="3" idx="1"/>
            <a:endCxn id="7" idx="1"/>
          </p:cNvCxnSpPr>
          <p:nvPr/>
        </p:nvCxnSpPr>
        <p:spPr bwMode="auto">
          <a:xfrm rot="10800000" flipH="1" flipV="1">
            <a:off x="89756" y="1750540"/>
            <a:ext cx="953852" cy="3642797"/>
          </a:xfrm>
          <a:prstGeom prst="bentConnector3">
            <a:avLst>
              <a:gd name="adj1" fmla="val 29957"/>
            </a:avLst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Округлений прямокутник 2"/>
          <p:cNvSpPr/>
          <p:nvPr/>
        </p:nvSpPr>
        <p:spPr bwMode="auto">
          <a:xfrm>
            <a:off x="89756" y="1244718"/>
            <a:ext cx="8964488" cy="101164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КРИТЕРІЇ ПОШУКУ</a:t>
            </a:r>
            <a:r>
              <a:rPr kumimoji="0" lang="uk-UA" sz="2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ДЖЕРЕЛ ІНФОРМАЦІЇ ДЛЯ ПРОВЕДЕННЯ НАУКОВИХ ДОСЛІДЖЕНЬ У ГАЛУЗІ БУХГАЛТЕРСЬКОГО ОБЛІКУ</a:t>
            </a:r>
            <a:endParaRPr kumimoji="0" lang="uk-UA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701815"/>
      </p:ext>
    </p:extLst>
  </p:cSld>
  <p:clrMapOvr>
    <a:masterClrMapping/>
  </p:clrMapOvr>
  <p:transition>
    <p:strips dir="l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 сполучна лінія 20"/>
          <p:cNvCxnSpPr>
            <a:stCxn id="4" idx="2"/>
            <a:endCxn id="11" idx="0"/>
          </p:cNvCxnSpPr>
          <p:nvPr/>
        </p:nvCxnSpPr>
        <p:spPr bwMode="auto">
          <a:xfrm>
            <a:off x="1055922" y="3717032"/>
            <a:ext cx="0" cy="45067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Прямокутник 1"/>
          <p:cNvSpPr/>
          <p:nvPr/>
        </p:nvSpPr>
        <p:spPr>
          <a:xfrm>
            <a:off x="6896" y="8806"/>
            <a:ext cx="9137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/>
              <a:t>Методи пошуку джерел інформації</a:t>
            </a:r>
          </a:p>
        </p:txBody>
      </p:sp>
      <p:sp>
        <p:nvSpPr>
          <p:cNvPr id="3" name="Прямокутник 2"/>
          <p:cNvSpPr/>
          <p:nvPr/>
        </p:nvSpPr>
        <p:spPr bwMode="auto">
          <a:xfrm>
            <a:off x="899592" y="1196752"/>
            <a:ext cx="7128792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ПОШУКУ ДЖЕРЕЛ ІНФОРМАЦІЇ</a:t>
            </a:r>
          </a:p>
        </p:txBody>
      </p:sp>
      <p:sp>
        <p:nvSpPr>
          <p:cNvPr id="4" name="Прямокутник 3"/>
          <p:cNvSpPr/>
          <p:nvPr/>
        </p:nvSpPr>
        <p:spPr bwMode="auto">
          <a:xfrm>
            <a:off x="59769" y="2348880"/>
            <a:ext cx="1992305" cy="1368152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Ручний</a:t>
            </a:r>
          </a:p>
        </p:txBody>
      </p:sp>
      <p:sp>
        <p:nvSpPr>
          <p:cNvPr id="5" name="Прямокутник 4"/>
          <p:cNvSpPr/>
          <p:nvPr/>
        </p:nvSpPr>
        <p:spPr bwMode="auto">
          <a:xfrm>
            <a:off x="6820752" y="2348880"/>
            <a:ext cx="2267744" cy="1371560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Автоматизо</a:t>
            </a: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ваний</a:t>
            </a:r>
            <a:endParaRPr kumimoji="0" lang="uk-UA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кутник 5"/>
          <p:cNvSpPr/>
          <p:nvPr/>
        </p:nvSpPr>
        <p:spPr bwMode="auto">
          <a:xfrm>
            <a:off x="4036205" y="2348880"/>
            <a:ext cx="2624026" cy="1368152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рукописних та друкованих джерел</a:t>
            </a:r>
          </a:p>
        </p:txBody>
      </p:sp>
      <p:sp>
        <p:nvSpPr>
          <p:cNvPr id="7" name="Прямокутник 6"/>
          <p:cNvSpPr/>
          <p:nvPr/>
        </p:nvSpPr>
        <p:spPr bwMode="auto">
          <a:xfrm>
            <a:off x="2211302" y="2348880"/>
            <a:ext cx="1664382" cy="1368152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допомогою Інтернет</a:t>
            </a:r>
          </a:p>
        </p:txBody>
      </p:sp>
      <p:sp>
        <p:nvSpPr>
          <p:cNvPr id="8" name="Прямокутник 7"/>
          <p:cNvSpPr/>
          <p:nvPr/>
        </p:nvSpPr>
        <p:spPr bwMode="auto">
          <a:xfrm>
            <a:off x="6819459" y="4152488"/>
            <a:ext cx="2267744" cy="2391484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Використовуючи комп’ютери для аналізу електронних</a:t>
            </a:r>
            <a:r>
              <a:rPr kumimoji="0" lang="uk-UA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бібліотек і баз даних</a:t>
            </a:r>
            <a:endParaRPr kumimoji="0" lang="uk-UA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кутник 8"/>
          <p:cNvSpPr/>
          <p:nvPr/>
        </p:nvSpPr>
        <p:spPr bwMode="auto">
          <a:xfrm>
            <a:off x="4034912" y="4167708"/>
            <a:ext cx="2625319" cy="2376264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Опрацьовуючи науково-практичні джерела</a:t>
            </a:r>
            <a:r>
              <a:rPr kumimoji="0" lang="uk-UA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інформації у галузі дослідження</a:t>
            </a:r>
            <a:endParaRPr kumimoji="0" lang="uk-UA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кутник 9"/>
          <p:cNvSpPr/>
          <p:nvPr/>
        </p:nvSpPr>
        <p:spPr bwMode="auto">
          <a:xfrm>
            <a:off x="2211302" y="4167708"/>
            <a:ext cx="1664383" cy="2376264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 отримують з</a:t>
            </a:r>
            <a:r>
              <a:rPr kumimoji="0" lang="uk-UA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pl-PL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Web-</a:t>
            </a:r>
            <a:r>
              <a:rPr kumimoji="0" lang="uk-UA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сайтів Інтернет</a:t>
            </a:r>
            <a:endParaRPr kumimoji="0" lang="uk-UA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кутник 10"/>
          <p:cNvSpPr/>
          <p:nvPr/>
        </p:nvSpPr>
        <p:spPr bwMode="auto">
          <a:xfrm>
            <a:off x="59769" y="4167708"/>
            <a:ext cx="1992306" cy="2376264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 за </a:t>
            </a:r>
            <a:r>
              <a:rPr kumimoji="0" lang="uk-UA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бібліографічни</a:t>
            </a:r>
            <a:r>
              <a:rPr kumimoji="0" lang="uk-UA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-ми</a:t>
            </a:r>
            <a:r>
              <a:rPr kumimoji="0" lang="uk-UA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картками, картотеками, друкованими вказівниками</a:t>
            </a:r>
            <a:endParaRPr kumimoji="0" lang="uk-UA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 зі стрілкою 12"/>
          <p:cNvCxnSpPr>
            <a:stCxn id="3" idx="2"/>
            <a:endCxn id="4" idx="0"/>
          </p:cNvCxnSpPr>
          <p:nvPr/>
        </p:nvCxnSpPr>
        <p:spPr bwMode="auto">
          <a:xfrm flipH="1">
            <a:off x="1055922" y="1916832"/>
            <a:ext cx="3408066" cy="43204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 зі стрілкою 14"/>
          <p:cNvCxnSpPr>
            <a:stCxn id="3" idx="2"/>
            <a:endCxn id="7" idx="0"/>
          </p:cNvCxnSpPr>
          <p:nvPr/>
        </p:nvCxnSpPr>
        <p:spPr bwMode="auto">
          <a:xfrm flipH="1">
            <a:off x="3043493" y="1916832"/>
            <a:ext cx="1420495" cy="43204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 зі стрілкою 16"/>
          <p:cNvCxnSpPr>
            <a:stCxn id="3" idx="2"/>
            <a:endCxn id="6" idx="0"/>
          </p:cNvCxnSpPr>
          <p:nvPr/>
        </p:nvCxnSpPr>
        <p:spPr bwMode="auto">
          <a:xfrm>
            <a:off x="4463988" y="1916832"/>
            <a:ext cx="884230" cy="43204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 зі стрілкою 18"/>
          <p:cNvCxnSpPr>
            <a:stCxn id="3" idx="2"/>
            <a:endCxn id="5" idx="0"/>
          </p:cNvCxnSpPr>
          <p:nvPr/>
        </p:nvCxnSpPr>
        <p:spPr bwMode="auto">
          <a:xfrm>
            <a:off x="4463988" y="1916832"/>
            <a:ext cx="3490636" cy="43204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 сполучна лінія 28"/>
          <p:cNvCxnSpPr>
            <a:stCxn id="7" idx="2"/>
            <a:endCxn id="10" idx="0"/>
          </p:cNvCxnSpPr>
          <p:nvPr/>
        </p:nvCxnSpPr>
        <p:spPr bwMode="auto">
          <a:xfrm>
            <a:off x="3043493" y="3717032"/>
            <a:ext cx="1" cy="45067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Пряма сполучна лінія 30"/>
          <p:cNvCxnSpPr>
            <a:stCxn id="6" idx="2"/>
            <a:endCxn id="9" idx="0"/>
          </p:cNvCxnSpPr>
          <p:nvPr/>
        </p:nvCxnSpPr>
        <p:spPr bwMode="auto">
          <a:xfrm flipH="1">
            <a:off x="5347572" y="3717032"/>
            <a:ext cx="646" cy="45067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Сполучна лінія уступом 32"/>
          <p:cNvCxnSpPr>
            <a:stCxn id="5" idx="2"/>
            <a:endCxn id="8" idx="0"/>
          </p:cNvCxnSpPr>
          <p:nvPr/>
        </p:nvCxnSpPr>
        <p:spPr bwMode="auto">
          <a:xfrm rot="5400000">
            <a:off x="7737954" y="3935818"/>
            <a:ext cx="432048" cy="1293"/>
          </a:xfrm>
          <a:prstGeom prst="bentConnector3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246331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Сполучна лінія уступом 22"/>
          <p:cNvCxnSpPr>
            <a:stCxn id="3" idx="1"/>
            <a:endCxn id="8" idx="1"/>
          </p:cNvCxnSpPr>
          <p:nvPr/>
        </p:nvCxnSpPr>
        <p:spPr bwMode="auto">
          <a:xfrm rot="10800000" flipH="1" flipV="1">
            <a:off x="89755" y="1750541"/>
            <a:ext cx="950825" cy="4720296"/>
          </a:xfrm>
          <a:prstGeom prst="bentConnector3">
            <a:avLst>
              <a:gd name="adj1" fmla="val 30053"/>
            </a:avLst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Сполучна лінія уступом 9"/>
          <p:cNvCxnSpPr>
            <a:stCxn id="3" idx="1"/>
            <a:endCxn id="4" idx="1"/>
          </p:cNvCxnSpPr>
          <p:nvPr/>
        </p:nvCxnSpPr>
        <p:spPr bwMode="auto">
          <a:xfrm rot="10800000" flipH="1" flipV="1">
            <a:off x="89756" y="1750541"/>
            <a:ext cx="953852" cy="938380"/>
          </a:xfrm>
          <a:prstGeom prst="bentConnector3">
            <a:avLst>
              <a:gd name="adj1" fmla="val 29957"/>
            </a:avLst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Округлений прямокутник 3"/>
          <p:cNvSpPr/>
          <p:nvPr/>
        </p:nvSpPr>
        <p:spPr bwMode="auto">
          <a:xfrm>
            <a:off x="1043608" y="2456433"/>
            <a:ext cx="7992380" cy="464976"/>
          </a:xfrm>
          <a:prstGeom prst="round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у роботі тематичних семінарів і конференцій</a:t>
            </a:r>
          </a:p>
        </p:txBody>
      </p:sp>
      <p:sp>
        <p:nvSpPr>
          <p:cNvPr id="5" name="Округлений прямокутник 4"/>
          <p:cNvSpPr/>
          <p:nvPr/>
        </p:nvSpPr>
        <p:spPr bwMode="auto">
          <a:xfrm>
            <a:off x="1043608" y="3259000"/>
            <a:ext cx="7992380" cy="459878"/>
          </a:xfrm>
          <a:prstGeom prst="round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 контакти із спеціалістами з обраної теми</a:t>
            </a:r>
          </a:p>
        </p:txBody>
      </p:sp>
      <p:sp>
        <p:nvSpPr>
          <p:cNvPr id="6" name="Округлений прямокутник 5"/>
          <p:cNvSpPr/>
          <p:nvPr/>
        </p:nvSpPr>
        <p:spPr bwMode="auto">
          <a:xfrm>
            <a:off x="1044030" y="4056469"/>
            <a:ext cx="7992380" cy="1032672"/>
          </a:xfrm>
          <a:prstGeom prst="round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 архівних документів, статистичних даних, нормативних документів, посібників, монографій, періодичних джерел, дисертацій, підручників тощо</a:t>
            </a:r>
          </a:p>
        </p:txBody>
      </p:sp>
      <p:sp>
        <p:nvSpPr>
          <p:cNvPr id="7" name="Округлений прямокутник 6"/>
          <p:cNvSpPr/>
          <p:nvPr/>
        </p:nvSpPr>
        <p:spPr bwMode="auto">
          <a:xfrm>
            <a:off x="1040581" y="5426732"/>
            <a:ext cx="7992380" cy="472428"/>
          </a:xfrm>
          <a:prstGeom prst="round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Пошук інформації в Інтернеті</a:t>
            </a:r>
          </a:p>
        </p:txBody>
      </p:sp>
      <p:sp>
        <p:nvSpPr>
          <p:cNvPr id="8" name="Округлений прямокутник 7"/>
          <p:cNvSpPr/>
          <p:nvPr/>
        </p:nvSpPr>
        <p:spPr bwMode="auto">
          <a:xfrm>
            <a:off x="1040581" y="6224201"/>
            <a:ext cx="7992380" cy="493272"/>
          </a:xfrm>
          <a:prstGeom prst="round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 бухгалтерських документів на підприємстві</a:t>
            </a:r>
          </a:p>
        </p:txBody>
      </p:sp>
      <p:cxnSp>
        <p:nvCxnSpPr>
          <p:cNvPr id="16" name="Сполучна лінія уступом 15"/>
          <p:cNvCxnSpPr>
            <a:stCxn id="3" idx="1"/>
            <a:endCxn id="5" idx="1"/>
          </p:cNvCxnSpPr>
          <p:nvPr/>
        </p:nvCxnSpPr>
        <p:spPr bwMode="auto">
          <a:xfrm rot="10800000" flipH="1" flipV="1">
            <a:off x="89756" y="1750541"/>
            <a:ext cx="953852" cy="1738398"/>
          </a:xfrm>
          <a:prstGeom prst="bentConnector3">
            <a:avLst>
              <a:gd name="adj1" fmla="val 29957"/>
            </a:avLst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Сполучна лінія уступом 17"/>
          <p:cNvCxnSpPr>
            <a:stCxn id="3" idx="1"/>
            <a:endCxn id="6" idx="1"/>
          </p:cNvCxnSpPr>
          <p:nvPr/>
        </p:nvCxnSpPr>
        <p:spPr bwMode="auto">
          <a:xfrm rot="10800000" flipH="1" flipV="1">
            <a:off x="89756" y="1750541"/>
            <a:ext cx="954274" cy="2822264"/>
          </a:xfrm>
          <a:prstGeom prst="bentConnector3">
            <a:avLst>
              <a:gd name="adj1" fmla="val 29945"/>
            </a:avLst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Сполучна лінія уступом 19"/>
          <p:cNvCxnSpPr>
            <a:stCxn id="3" idx="1"/>
            <a:endCxn id="7" idx="1"/>
          </p:cNvCxnSpPr>
          <p:nvPr/>
        </p:nvCxnSpPr>
        <p:spPr bwMode="auto">
          <a:xfrm rot="10800000" flipH="1" flipV="1">
            <a:off x="89755" y="1750540"/>
            <a:ext cx="950825" cy="3912405"/>
          </a:xfrm>
          <a:prstGeom prst="bentConnector3">
            <a:avLst>
              <a:gd name="adj1" fmla="val 30053"/>
            </a:avLst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Округлений прямокутник 2"/>
          <p:cNvSpPr/>
          <p:nvPr/>
        </p:nvSpPr>
        <p:spPr bwMode="auto">
          <a:xfrm>
            <a:off x="89756" y="1244718"/>
            <a:ext cx="8964488" cy="101164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 ПОШУКУ ДЖЕРЕЛ ІНФОРМАЦІЇ ДЛЯ ПРОВЕДЕННЯ НАУКОВИХ ДОСЛІДЖЕНЬ У ГАЛУЗІ БУХГАЛТЕРСЬКОГО ОБЛІКУ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0" y="-11117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/>
              <a:t>Способи</a:t>
            </a:r>
            <a:r>
              <a:rPr lang="ru-RU" sz="2400" dirty="0"/>
              <a:t> </a:t>
            </a:r>
            <a:r>
              <a:rPr lang="ru-RU" sz="2400" dirty="0" err="1"/>
              <a:t>пошуку</a:t>
            </a:r>
            <a:r>
              <a:rPr lang="ru-RU" sz="2400" dirty="0"/>
              <a:t> </a:t>
            </a:r>
            <a:r>
              <a:rPr lang="ru-RU" sz="2400" dirty="0" err="1"/>
              <a:t>джерел</a:t>
            </a:r>
            <a:r>
              <a:rPr lang="ru-RU" sz="2400" dirty="0"/>
              <a:t> </a:t>
            </a:r>
            <a:r>
              <a:rPr lang="ru-RU" sz="2400" dirty="0" err="1"/>
              <a:t>інформації</a:t>
            </a:r>
            <a:r>
              <a:rPr lang="ru-RU" sz="2400" dirty="0"/>
              <a:t> для </a:t>
            </a:r>
            <a:r>
              <a:rPr lang="ru-RU" sz="2400" dirty="0" err="1"/>
              <a:t>проведення</a:t>
            </a:r>
            <a:r>
              <a:rPr lang="ru-RU" sz="2400" dirty="0"/>
              <a:t> </a:t>
            </a:r>
            <a:r>
              <a:rPr lang="ru-RU" sz="2400" dirty="0" err="1"/>
              <a:t>наукових</a:t>
            </a:r>
            <a:r>
              <a:rPr lang="ru-RU" sz="2400" dirty="0"/>
              <a:t> </a:t>
            </a:r>
            <a:r>
              <a:rPr lang="ru-RU" sz="2400" dirty="0" err="1"/>
              <a:t>досліджень</a:t>
            </a:r>
            <a:r>
              <a:rPr lang="ru-RU" sz="2400" dirty="0"/>
              <a:t> у галузі </a:t>
            </a:r>
            <a:r>
              <a:rPr lang="ru-RU" sz="2400" dirty="0" err="1"/>
              <a:t>бухгалтерського</a:t>
            </a:r>
            <a:r>
              <a:rPr lang="ru-RU" sz="2400" dirty="0"/>
              <a:t> </a:t>
            </a:r>
            <a:r>
              <a:rPr lang="ru-RU" sz="2400" dirty="0" err="1"/>
              <a:t>обліку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159880235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dirty="0"/>
              <a:t>Перелік кодів УДК</a:t>
            </a:r>
          </a:p>
        </p:txBody>
      </p:sp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050075"/>
              </p:ext>
            </p:extLst>
          </p:nvPr>
        </p:nvGraphicFramePr>
        <p:xfrm>
          <a:off x="107504" y="1154842"/>
          <a:ext cx="8928992" cy="569976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3331994847"/>
                    </a:ext>
                  </a:extLst>
                </a:gridCol>
                <a:gridCol w="7920880">
                  <a:extLst>
                    <a:ext uri="{9D8B030D-6E8A-4147-A177-3AD203B41FA5}">
                      <a16:colId xmlns:a16="http://schemas.microsoft.com/office/drawing/2014/main" val="553281527"/>
                    </a:ext>
                  </a:extLst>
                </a:gridCol>
              </a:tblGrid>
              <a:tr h="2015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УДК</a:t>
                      </a:r>
                      <a:endParaRPr lang="uk-UA" sz="1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74" marR="477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</a:t>
                      </a:r>
                      <a:endParaRPr lang="uk-UA" sz="1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74" marR="47774" marT="0" marB="0" anchor="ctr"/>
                </a:tc>
                <a:extLst>
                  <a:ext uri="{0D108BD9-81ED-4DB2-BD59-A6C34878D82A}">
                    <a16:rowId xmlns:a16="http://schemas.microsoft.com/office/drawing/2014/main" val="4005976846"/>
                  </a:ext>
                </a:extLst>
              </a:tr>
              <a:tr h="2015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uk-UA" sz="1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74" marR="4777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Управління підприємствами. Організація виробництва, торгівлі і транспорту </a:t>
                      </a:r>
                      <a:endParaRPr lang="uk-UA" sz="1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74" marR="47774" marT="0" marB="0" anchor="ctr"/>
                </a:tc>
                <a:extLst>
                  <a:ext uri="{0D108BD9-81ED-4DB2-BD59-A6C34878D82A}">
                    <a16:rowId xmlns:a16="http://schemas.microsoft.com/office/drawing/2014/main" val="1363440617"/>
                  </a:ext>
                </a:extLst>
              </a:tr>
              <a:tr h="2015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657</a:t>
                      </a:r>
                      <a:endParaRPr lang="uk-UA" sz="1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74" marR="4777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Бухгалтерія. Бухгалтерський облік. Рахівництво</a:t>
                      </a:r>
                      <a:endParaRPr lang="uk-UA" sz="1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74" marR="47774" marT="0" marB="0" anchor="ctr"/>
                </a:tc>
                <a:extLst>
                  <a:ext uri="{0D108BD9-81ED-4DB2-BD59-A6C34878D82A}">
                    <a16:rowId xmlns:a16="http://schemas.microsoft.com/office/drawing/2014/main" val="3570580553"/>
                  </a:ext>
                </a:extLst>
              </a:tr>
              <a:tr h="2015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657.1</a:t>
                      </a:r>
                      <a:endParaRPr lang="uk-UA" sz="1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74" marR="4777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Бухгалтерські методи, системи. Бухгалтерські операції</a:t>
                      </a:r>
                      <a:endParaRPr lang="uk-UA" sz="1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74" marR="47774" marT="0" marB="0" anchor="ctr"/>
                </a:tc>
                <a:extLst>
                  <a:ext uri="{0D108BD9-81ED-4DB2-BD59-A6C34878D82A}">
                    <a16:rowId xmlns:a16="http://schemas.microsoft.com/office/drawing/2014/main" val="3633207119"/>
                  </a:ext>
                </a:extLst>
              </a:tr>
              <a:tr h="2015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657.11</a:t>
                      </a:r>
                      <a:endParaRPr lang="uk-UA" sz="1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74" marR="4777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Проста бухгалтерія</a:t>
                      </a:r>
                      <a:endParaRPr lang="uk-UA" sz="1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74" marR="47774" marT="0" marB="0" anchor="ctr"/>
                </a:tc>
                <a:extLst>
                  <a:ext uri="{0D108BD9-81ED-4DB2-BD59-A6C34878D82A}">
                    <a16:rowId xmlns:a16="http://schemas.microsoft.com/office/drawing/2014/main" val="2071972276"/>
                  </a:ext>
                </a:extLst>
              </a:tr>
              <a:tr h="2015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657.12 </a:t>
                      </a:r>
                      <a:endParaRPr lang="uk-UA" sz="1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74" marR="4777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Подвійна бухгалтерія</a:t>
                      </a:r>
                      <a:endParaRPr lang="uk-UA" sz="1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74" marR="47774" marT="0" marB="0" anchor="ctr"/>
                </a:tc>
                <a:extLst>
                  <a:ext uri="{0D108BD9-81ED-4DB2-BD59-A6C34878D82A}">
                    <a16:rowId xmlns:a16="http://schemas.microsoft.com/office/drawing/2014/main" val="2493503820"/>
                  </a:ext>
                </a:extLst>
              </a:tr>
              <a:tr h="2015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657.122</a:t>
                      </a:r>
                      <a:endParaRPr lang="uk-UA" sz="1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74" marR="4777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Бухгалтерія з перенесенням</a:t>
                      </a:r>
                      <a:endParaRPr lang="uk-UA" sz="1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74" marR="47774" marT="0" marB="0" anchor="ctr"/>
                </a:tc>
                <a:extLst>
                  <a:ext uri="{0D108BD9-81ED-4DB2-BD59-A6C34878D82A}">
                    <a16:rowId xmlns:a16="http://schemas.microsoft.com/office/drawing/2014/main" val="4227984240"/>
                  </a:ext>
                </a:extLst>
              </a:tr>
              <a:tr h="2015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657.123</a:t>
                      </a:r>
                      <a:endParaRPr lang="uk-UA" sz="1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74" marR="4777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Таблична форма бухгалтерії</a:t>
                      </a:r>
                      <a:endParaRPr lang="uk-UA" sz="1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74" marR="47774" marT="0" marB="0" anchor="ctr"/>
                </a:tc>
                <a:extLst>
                  <a:ext uri="{0D108BD9-81ED-4DB2-BD59-A6C34878D82A}">
                    <a16:rowId xmlns:a16="http://schemas.microsoft.com/office/drawing/2014/main" val="1608365018"/>
                  </a:ext>
                </a:extLst>
              </a:tr>
              <a:tr h="2015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657.126</a:t>
                      </a:r>
                      <a:endParaRPr lang="uk-UA" sz="1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74" marR="477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Бухгалтерія з одночасним дублюванням записів. Карткова форма бухгалтерії</a:t>
                      </a:r>
                      <a:endParaRPr lang="uk-UA" sz="1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74" marR="47774" marT="0" marB="0" anchor="ctr"/>
                </a:tc>
                <a:extLst>
                  <a:ext uri="{0D108BD9-81ED-4DB2-BD59-A6C34878D82A}">
                    <a16:rowId xmlns:a16="http://schemas.microsoft.com/office/drawing/2014/main" val="2894004807"/>
                  </a:ext>
                </a:extLst>
              </a:tr>
              <a:tr h="2015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657.15 </a:t>
                      </a:r>
                      <a:endParaRPr lang="uk-UA" sz="1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74" marR="4777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Фінансова, бюджетна (камеральна) бухгалтерія</a:t>
                      </a:r>
                      <a:endParaRPr lang="uk-UA" sz="1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74" marR="47774" marT="0" marB="0" anchor="ctr"/>
                </a:tc>
                <a:extLst>
                  <a:ext uri="{0D108BD9-81ED-4DB2-BD59-A6C34878D82A}">
                    <a16:rowId xmlns:a16="http://schemas.microsoft.com/office/drawing/2014/main" val="3372614900"/>
                  </a:ext>
                </a:extLst>
              </a:tr>
              <a:tr h="2015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657.16</a:t>
                      </a:r>
                      <a:endParaRPr lang="uk-UA" sz="1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74" marR="4777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Камеральна бухгалтерія, комбінована з подвійною бухгалтерією</a:t>
                      </a:r>
                      <a:endParaRPr lang="uk-UA" sz="1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74" marR="47774" marT="0" marB="0" anchor="ctr"/>
                </a:tc>
                <a:extLst>
                  <a:ext uri="{0D108BD9-81ED-4DB2-BD59-A6C34878D82A}">
                    <a16:rowId xmlns:a16="http://schemas.microsoft.com/office/drawing/2014/main" val="3404278993"/>
                  </a:ext>
                </a:extLst>
              </a:tr>
              <a:tr h="2015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657. 2</a:t>
                      </a:r>
                      <a:endParaRPr lang="uk-UA" sz="1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74" marR="4777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Ведення рахунків. Бухгалтерські записи, проведення. Журнал-ордер</a:t>
                      </a:r>
                      <a:endParaRPr lang="uk-UA" sz="1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74" marR="47774" marT="0" marB="0" anchor="ctr"/>
                </a:tc>
                <a:extLst>
                  <a:ext uri="{0D108BD9-81ED-4DB2-BD59-A6C34878D82A}">
                    <a16:rowId xmlns:a16="http://schemas.microsoft.com/office/drawing/2014/main" val="2520801641"/>
                  </a:ext>
                </a:extLst>
              </a:tr>
              <a:tr h="4031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657.21</a:t>
                      </a:r>
                      <a:endParaRPr lang="uk-UA" sz="1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74" marR="477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Рахунки: поняття, функції, призначення. Групування та системи рахунків. Дебет, кредит. Надходження та витрати</a:t>
                      </a:r>
                      <a:endParaRPr lang="uk-UA" sz="1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74" marR="47774" marT="0" marB="0" anchor="ctr"/>
                </a:tc>
                <a:extLst>
                  <a:ext uri="{0D108BD9-81ED-4DB2-BD59-A6C34878D82A}">
                    <a16:rowId xmlns:a16="http://schemas.microsoft.com/office/drawing/2014/main" val="3036432777"/>
                  </a:ext>
                </a:extLst>
              </a:tr>
              <a:tr h="2015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657.212</a:t>
                      </a:r>
                      <a:endParaRPr lang="uk-UA" sz="1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74" marR="477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Дебет</a:t>
                      </a:r>
                      <a:endParaRPr lang="uk-UA" sz="1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74" marR="47774" marT="0" marB="0" anchor="ctr"/>
                </a:tc>
                <a:extLst>
                  <a:ext uri="{0D108BD9-81ED-4DB2-BD59-A6C34878D82A}">
                    <a16:rowId xmlns:a16="http://schemas.microsoft.com/office/drawing/2014/main" val="496078753"/>
                  </a:ext>
                </a:extLst>
              </a:tr>
              <a:tr h="2015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657.213</a:t>
                      </a:r>
                      <a:endParaRPr lang="uk-UA" sz="1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74" marR="477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</a:t>
                      </a:r>
                      <a:endParaRPr lang="uk-UA" sz="1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74" marR="47774" marT="0" marB="0" anchor="ctr"/>
                </a:tc>
                <a:extLst>
                  <a:ext uri="{0D108BD9-81ED-4DB2-BD59-A6C34878D82A}">
                    <a16:rowId xmlns:a16="http://schemas.microsoft.com/office/drawing/2014/main" val="1394314028"/>
                  </a:ext>
                </a:extLst>
              </a:tr>
              <a:tr h="2015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657.22</a:t>
                      </a:r>
                      <a:endParaRPr lang="uk-UA" sz="1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74" marR="477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Відкриття, ведення, закриття та відновлення бухгалтерського обліку</a:t>
                      </a:r>
                      <a:endParaRPr lang="uk-UA" sz="1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74" marR="47774" marT="0" marB="0" anchor="ctr"/>
                </a:tc>
                <a:extLst>
                  <a:ext uri="{0D108BD9-81ED-4DB2-BD59-A6C34878D82A}">
                    <a16:rowId xmlns:a16="http://schemas.microsoft.com/office/drawing/2014/main" val="1034503580"/>
                  </a:ext>
                </a:extLst>
              </a:tr>
              <a:tr h="2015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657.221</a:t>
                      </a:r>
                      <a:endParaRPr lang="uk-UA" sz="1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74" marR="477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Відкриття та організація бухгалтерського обліку</a:t>
                      </a:r>
                      <a:endParaRPr lang="uk-UA" sz="1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74" marR="47774" marT="0" marB="0" anchor="ctr"/>
                </a:tc>
                <a:extLst>
                  <a:ext uri="{0D108BD9-81ED-4DB2-BD59-A6C34878D82A}">
                    <a16:rowId xmlns:a16="http://schemas.microsoft.com/office/drawing/2014/main" val="2802205001"/>
                  </a:ext>
                </a:extLst>
              </a:tr>
              <a:tr h="2015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657.222</a:t>
                      </a:r>
                      <a:endParaRPr lang="uk-UA" sz="1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74" marR="477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Ведення бухгалтерських операцій</a:t>
                      </a:r>
                      <a:endParaRPr lang="uk-UA" sz="1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74" marR="47774" marT="0" marB="0" anchor="ctr"/>
                </a:tc>
                <a:extLst>
                  <a:ext uri="{0D108BD9-81ED-4DB2-BD59-A6C34878D82A}">
                    <a16:rowId xmlns:a16="http://schemas.microsoft.com/office/drawing/2014/main" val="4032754710"/>
                  </a:ext>
                </a:extLst>
              </a:tr>
              <a:tr h="4031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657.223</a:t>
                      </a:r>
                      <a:endParaRPr lang="uk-UA" sz="1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74" marR="477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Реорганізація бухгалтерського обліку протягом господарського (</a:t>
                      </a:r>
                      <a:r>
                        <a:rPr lang="uk-UA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операційного,</a:t>
                      </a:r>
                      <a:r>
                        <a:rPr lang="uk-UA" sz="17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фінансового</a:t>
                      </a:r>
                      <a:r>
                        <a:rPr lang="uk-UA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року</a:t>
                      </a:r>
                      <a:endParaRPr lang="uk-UA" sz="1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74" marR="47774" marT="0" marB="0" anchor="ctr"/>
                </a:tc>
                <a:extLst>
                  <a:ext uri="{0D108BD9-81ED-4DB2-BD59-A6C34878D82A}">
                    <a16:rowId xmlns:a16="http://schemas.microsoft.com/office/drawing/2014/main" val="3785226639"/>
                  </a:ext>
                </a:extLst>
              </a:tr>
              <a:tr h="2015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657.224</a:t>
                      </a:r>
                      <a:endParaRPr lang="uk-UA" sz="1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74" marR="477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Закриття бухгалтерського обліку (через ліквідацію тощо)</a:t>
                      </a:r>
                      <a:endParaRPr lang="uk-UA" sz="1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74" marR="47774" marT="0" marB="0" anchor="ctr"/>
                </a:tc>
                <a:extLst>
                  <a:ext uri="{0D108BD9-81ED-4DB2-BD59-A6C34878D82A}">
                    <a16:rowId xmlns:a16="http://schemas.microsoft.com/office/drawing/2014/main" val="4002048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092774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dirty="0"/>
              <a:t>Перелік кодів УДК</a:t>
            </a:r>
          </a:p>
        </p:txBody>
      </p:sp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320947"/>
              </p:ext>
            </p:extLst>
          </p:nvPr>
        </p:nvGraphicFramePr>
        <p:xfrm>
          <a:off x="107504" y="1196752"/>
          <a:ext cx="8928992" cy="5544611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3331994847"/>
                    </a:ext>
                  </a:extLst>
                </a:gridCol>
                <a:gridCol w="7920880">
                  <a:extLst>
                    <a:ext uri="{9D8B030D-6E8A-4147-A177-3AD203B41FA5}">
                      <a16:colId xmlns:a16="http://schemas.microsoft.com/office/drawing/2014/main" val="553281527"/>
                    </a:ext>
                  </a:extLst>
                </a:gridCol>
              </a:tblGrid>
              <a:tr h="2640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УДК</a:t>
                      </a:r>
                      <a:endParaRPr lang="uk-UA" sz="1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74" marR="477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</a:t>
                      </a:r>
                      <a:endParaRPr lang="uk-UA" sz="1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74" marR="47774" marT="0" marB="0" anchor="ctr"/>
                </a:tc>
                <a:extLst>
                  <a:ext uri="{0D108BD9-81ED-4DB2-BD59-A6C34878D82A}">
                    <a16:rowId xmlns:a16="http://schemas.microsoft.com/office/drawing/2014/main" val="4005976846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657.225</a:t>
                      </a:r>
                      <a:endParaRPr lang="uk-UA" sz="1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74" marR="477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Відновлення бухгалтерського обліку</a:t>
                      </a:r>
                      <a:endParaRPr lang="uk-UA" sz="1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74" marR="47774" marT="0" marB="0" anchor="ctr"/>
                </a:tc>
                <a:extLst>
                  <a:ext uri="{0D108BD9-81ED-4DB2-BD59-A6C34878D82A}">
                    <a16:rowId xmlns:a16="http://schemas.microsoft.com/office/drawing/2014/main" val="1213692956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657.23</a:t>
                      </a:r>
                      <a:endParaRPr lang="uk-UA" sz="1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74" marR="477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Закреслювання запису. Сторнування. Анулювання. Виправлення помилок</a:t>
                      </a:r>
                      <a:endParaRPr lang="uk-UA" sz="1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74" marR="47774" marT="0" marB="0" anchor="ctr"/>
                </a:tc>
                <a:extLst>
                  <a:ext uri="{0D108BD9-81ED-4DB2-BD59-A6C34878D82A}">
                    <a16:rowId xmlns:a16="http://schemas.microsoft.com/office/drawing/2014/main" val="3863241428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657.24</a:t>
                      </a:r>
                      <a:endParaRPr lang="uk-UA" sz="1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74" marR="477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Письмове свідчення бухгалтерських операцій. Бухгалтерська документація</a:t>
                      </a:r>
                      <a:endParaRPr lang="uk-UA" sz="1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74" marR="47774" marT="0" marB="0" anchor="ctr"/>
                </a:tc>
                <a:extLst>
                  <a:ext uri="{0D108BD9-81ED-4DB2-BD59-A6C34878D82A}">
                    <a16:rowId xmlns:a16="http://schemas.microsoft.com/office/drawing/2014/main" val="2673400979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657.242</a:t>
                      </a:r>
                      <a:endParaRPr lang="uk-UA" sz="1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74" marR="477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Касові документи. Розписки в одержанні. Квитанції. Прибуткові та видаткові касові ордери. Остаточна сплата фінансових зобов`язань (рахунків, фактур,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накладних тощо)</a:t>
                      </a:r>
                      <a:endParaRPr lang="uk-UA" sz="1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74" marR="47774" marT="0" marB="0" anchor="ctr"/>
                </a:tc>
                <a:extLst>
                  <a:ext uri="{0D108BD9-81ED-4DB2-BD59-A6C34878D82A}">
                    <a16:rowId xmlns:a16="http://schemas.microsoft.com/office/drawing/2014/main" val="3783374610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657.243</a:t>
                      </a:r>
                      <a:endParaRPr lang="uk-UA" sz="1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74" marR="477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700" spc="-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Документи, що відображають рух товарів. Документи про прибутки та видатки товарів</a:t>
                      </a:r>
                      <a:endParaRPr lang="uk-UA" sz="1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74" marR="47774" marT="0" marB="0" anchor="ctr"/>
                </a:tc>
                <a:extLst>
                  <a:ext uri="{0D108BD9-81ED-4DB2-BD59-A6C34878D82A}">
                    <a16:rowId xmlns:a16="http://schemas.microsoft.com/office/drawing/2014/main" val="1604139004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657.243.1</a:t>
                      </a:r>
                      <a:endParaRPr lang="uk-UA" sz="1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74" marR="477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Рахунки-фактури</a:t>
                      </a:r>
                      <a:endParaRPr lang="uk-UA" sz="1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74" marR="47774" marT="0" marB="0" anchor="ctr"/>
                </a:tc>
                <a:extLst>
                  <a:ext uri="{0D108BD9-81ED-4DB2-BD59-A6C34878D82A}">
                    <a16:rowId xmlns:a16="http://schemas.microsoft.com/office/drawing/2014/main" val="1757149035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657.243.2</a:t>
                      </a:r>
                      <a:endParaRPr lang="uk-UA" sz="1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74" marR="477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Товарно-транспортні накладні. Розписки відправлення товарів. Коносаменти. Накладні про відвантаження тощо</a:t>
                      </a:r>
                      <a:endParaRPr lang="uk-UA" sz="1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74" marR="47774" marT="0" marB="0" anchor="ctr"/>
                </a:tc>
                <a:extLst>
                  <a:ext uri="{0D108BD9-81ED-4DB2-BD59-A6C34878D82A}">
                    <a16:rowId xmlns:a16="http://schemas.microsoft.com/office/drawing/2014/main" val="1693091412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657.244</a:t>
                      </a:r>
                      <a:endParaRPr lang="uk-UA" sz="1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74" marR="477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Кредитні документи (як свідчення бухгалтерських операцій)</a:t>
                      </a:r>
                      <a:endParaRPr lang="uk-UA" sz="1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74" marR="47774" marT="0" marB="0" anchor="ctr"/>
                </a:tc>
                <a:extLst>
                  <a:ext uri="{0D108BD9-81ED-4DB2-BD59-A6C34878D82A}">
                    <a16:rowId xmlns:a16="http://schemas.microsoft.com/office/drawing/2014/main" val="3706003269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657.244.1</a:t>
                      </a:r>
                      <a:endParaRPr lang="uk-UA" sz="1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74" marR="477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Векселі. Платіжні доручення. Прості векселя. Акредитиви</a:t>
                      </a:r>
                      <a:endParaRPr lang="uk-UA" sz="1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74" marR="47774" marT="0" marB="0" anchor="ctr"/>
                </a:tc>
                <a:extLst>
                  <a:ext uri="{0D108BD9-81ED-4DB2-BD59-A6C34878D82A}">
                    <a16:rowId xmlns:a16="http://schemas.microsoft.com/office/drawing/2014/main" val="2658749536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657.244.2</a:t>
                      </a:r>
                      <a:endParaRPr lang="uk-UA" sz="1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74" marR="477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Чеки. Документи, за якими кошти видаються готівкою</a:t>
                      </a:r>
                      <a:endParaRPr lang="uk-UA" sz="1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74" marR="47774" marT="0" marB="0" anchor="ctr"/>
                </a:tc>
                <a:extLst>
                  <a:ext uri="{0D108BD9-81ED-4DB2-BD59-A6C34878D82A}">
                    <a16:rowId xmlns:a16="http://schemas.microsoft.com/office/drawing/2014/main" val="1514905412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657.244.5</a:t>
                      </a:r>
                      <a:endParaRPr lang="uk-UA" sz="1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74" marR="477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Гарантійні розписки (за товари або грошові суми)</a:t>
                      </a:r>
                      <a:endParaRPr lang="uk-UA" sz="1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74" marR="47774" marT="0" marB="0" anchor="ctr"/>
                </a:tc>
                <a:extLst>
                  <a:ext uri="{0D108BD9-81ED-4DB2-BD59-A6C34878D82A}">
                    <a16:rowId xmlns:a16="http://schemas.microsoft.com/office/drawing/2014/main" val="2199430680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657.244.6</a:t>
                      </a:r>
                      <a:endParaRPr lang="uk-UA" sz="1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74" marR="477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Документи про знаходження товарів на комісії</a:t>
                      </a:r>
                      <a:endParaRPr lang="uk-UA" sz="1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74" marR="47774" marT="0" marB="0" anchor="ctr"/>
                </a:tc>
                <a:extLst>
                  <a:ext uri="{0D108BD9-81ED-4DB2-BD59-A6C34878D82A}">
                    <a16:rowId xmlns:a16="http://schemas.microsoft.com/office/drawing/2014/main" val="2370648087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657.246</a:t>
                      </a:r>
                      <a:endParaRPr lang="uk-UA" sz="1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74" marR="477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Бухгалтерські документи внутрішнього обігу. Акції, ваучери підприємств</a:t>
                      </a:r>
                      <a:endParaRPr lang="uk-UA" sz="1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74" marR="47774" marT="0" marB="0" anchor="ctr"/>
                </a:tc>
                <a:extLst>
                  <a:ext uri="{0D108BD9-81ED-4DB2-BD59-A6C34878D82A}">
                    <a16:rowId xmlns:a16="http://schemas.microsoft.com/office/drawing/2014/main" val="2852108855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657.25</a:t>
                      </a:r>
                      <a:endParaRPr lang="uk-UA" sz="1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74" marR="477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та розміщення бухгалтерських рахунків. Бухгалтерські записи</a:t>
                      </a:r>
                      <a:endParaRPr lang="uk-UA" sz="1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74" marR="47774" marT="0" marB="0" anchor="ctr"/>
                </a:tc>
                <a:extLst>
                  <a:ext uri="{0D108BD9-81ED-4DB2-BD59-A6C34878D82A}">
                    <a16:rowId xmlns:a16="http://schemas.microsoft.com/office/drawing/2014/main" val="330004709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657.28</a:t>
                      </a:r>
                      <a:endParaRPr lang="uk-UA" sz="1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74" marR="477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Види платежів (розрахунків)</a:t>
                      </a:r>
                      <a:endParaRPr lang="uk-UA" sz="1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74" marR="47774" marT="0" marB="0" anchor="ctr"/>
                </a:tc>
                <a:extLst>
                  <a:ext uri="{0D108BD9-81ED-4DB2-BD59-A6C34878D82A}">
                    <a16:rowId xmlns:a16="http://schemas.microsoft.com/office/drawing/2014/main" val="4108032940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657.282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Касові платежі (готівкою)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50522398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657.286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Грошові перекази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11866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6504130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dirty="0"/>
              <a:t>Перелік кодів УДК</a:t>
            </a:r>
          </a:p>
        </p:txBody>
      </p:sp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732604"/>
              </p:ext>
            </p:extLst>
          </p:nvPr>
        </p:nvGraphicFramePr>
        <p:xfrm>
          <a:off x="107504" y="1196753"/>
          <a:ext cx="8928992" cy="560832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3331994847"/>
                    </a:ext>
                  </a:extLst>
                </a:gridCol>
                <a:gridCol w="7848872">
                  <a:extLst>
                    <a:ext uri="{9D8B030D-6E8A-4147-A177-3AD203B41FA5}">
                      <a16:colId xmlns:a16="http://schemas.microsoft.com/office/drawing/2014/main" val="553281527"/>
                    </a:ext>
                  </a:extLst>
                </a:gridCol>
              </a:tblGrid>
              <a:tr h="2254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УДК</a:t>
                      </a:r>
                      <a:endParaRPr lang="uk-UA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74" marR="477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</a:t>
                      </a:r>
                      <a:endParaRPr lang="uk-UA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74" marR="47774" marT="0" marB="0"/>
                </a:tc>
                <a:extLst>
                  <a:ext uri="{0D108BD9-81ED-4DB2-BD59-A6C34878D82A}">
                    <a16:rowId xmlns:a16="http://schemas.microsoft.com/office/drawing/2014/main" val="4005976846"/>
                  </a:ext>
                </a:extLst>
              </a:tr>
              <a:tr h="45083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657.3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 виробничо-господарської діяльності підприємств. Попередні кошториси. Підсумкові записи. Бухгалтерські книги. Баланси.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13692956"/>
                  </a:ext>
                </a:extLst>
              </a:tr>
              <a:tr h="22541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657.31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Проекти державних бюджетів. Попередні кошториси. Фінансові плани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7844149"/>
                  </a:ext>
                </a:extLst>
              </a:tr>
              <a:tr h="22541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657.312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Види планів (загальні, поточні, змінні)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42403325"/>
                  </a:ext>
                </a:extLst>
              </a:tr>
              <a:tr h="22541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657.312.2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Фінансові плани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67890832"/>
                  </a:ext>
                </a:extLst>
              </a:tr>
              <a:tr h="22541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657.312.3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Виробничі плани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62764790"/>
                  </a:ext>
                </a:extLst>
              </a:tr>
              <a:tr h="22541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657.312.5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Постійні та змінні плани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29719754"/>
                  </a:ext>
                </a:extLst>
              </a:tr>
              <a:tr h="45083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657.313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Кошториси до початку та після завершення виробництва. Порівняння очікуваних та дійсних витрат. Відхилення від плану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85620982"/>
                  </a:ext>
                </a:extLst>
              </a:tr>
              <a:tr h="22541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657.32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Бухгалтерські книги в цілому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40554235"/>
                  </a:ext>
                </a:extLst>
              </a:tr>
              <a:tr h="22541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657.322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Касові книги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11389562"/>
                  </a:ext>
                </a:extLst>
              </a:tr>
              <a:tr h="22541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657.33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Меморіальні ордери. Журнали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75131281"/>
                  </a:ext>
                </a:extLst>
              </a:tr>
              <a:tr h="22541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657.34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Головні книги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6663303"/>
                  </a:ext>
                </a:extLst>
              </a:tr>
              <a:tr h="22541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657.35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Допоміжні книги бухгалтерського обліку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41104811"/>
                  </a:ext>
                </a:extLst>
              </a:tr>
              <a:tr h="22541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657.352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Книги замовлень. Книги закупівлі. Книги продажу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41337298"/>
                  </a:ext>
                </a:extLst>
              </a:tr>
              <a:tr h="22541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657.36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Попередній баланс. Брутто-баланс. Сальдовий баланс. Проміжний баланс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97557700"/>
                  </a:ext>
                </a:extLst>
              </a:tr>
              <a:tr h="22541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657.37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Річна звітність. Підсумки за рік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80570003"/>
                  </a:ext>
                </a:extLst>
              </a:tr>
              <a:tr h="22541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657.4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Рахунки. Система рахунків. Калькуляція собівартості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13998555"/>
                  </a:ext>
                </a:extLst>
              </a:tr>
              <a:tr h="22541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657.41/.45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Види рахунків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94100224"/>
                  </a:ext>
                </a:extLst>
              </a:tr>
              <a:tr h="22541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657.41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Рахунки капіталу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99517681"/>
                  </a:ext>
                </a:extLst>
              </a:tr>
              <a:tr h="22541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657.411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Власний капітал (підприємств)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62091359"/>
                  </a:ext>
                </a:extLst>
              </a:tr>
              <a:tr h="22541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657.42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Матеріальні рахунки основних та обігових засобів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401591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0515995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dirty="0"/>
              <a:t>Перелік кодів УДК</a:t>
            </a:r>
          </a:p>
        </p:txBody>
      </p:sp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704958"/>
              </p:ext>
            </p:extLst>
          </p:nvPr>
        </p:nvGraphicFramePr>
        <p:xfrm>
          <a:off x="107504" y="1188720"/>
          <a:ext cx="8928992" cy="566928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3331994847"/>
                    </a:ext>
                  </a:extLst>
                </a:gridCol>
                <a:gridCol w="7992888">
                  <a:extLst>
                    <a:ext uri="{9D8B030D-6E8A-4147-A177-3AD203B41FA5}">
                      <a16:colId xmlns:a16="http://schemas.microsoft.com/office/drawing/2014/main" val="553281527"/>
                    </a:ext>
                  </a:extLst>
                </a:gridCol>
              </a:tblGrid>
              <a:tr h="1293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УДК</a:t>
                      </a:r>
                      <a:endParaRPr lang="uk-UA" sz="155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74" marR="477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</a:t>
                      </a:r>
                      <a:endParaRPr lang="uk-UA" sz="15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74" marR="47774" marT="0" marB="0" anchor="ctr"/>
                </a:tc>
                <a:extLst>
                  <a:ext uri="{0D108BD9-81ED-4DB2-BD59-A6C34878D82A}">
                    <a16:rowId xmlns:a16="http://schemas.microsoft.com/office/drawing/2014/main" val="4005976846"/>
                  </a:ext>
                </a:extLst>
              </a:tr>
              <a:tr h="12934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657.421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Основні фонди. Вкладений капітал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11059723"/>
                  </a:ext>
                </a:extLst>
              </a:tr>
              <a:tr h="12934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5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657.43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Особові рахунки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50085263"/>
                  </a:ext>
                </a:extLst>
              </a:tr>
              <a:tr h="12934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5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657.431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Типи особових рахунків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2360389"/>
                  </a:ext>
                </a:extLst>
              </a:tr>
              <a:tr h="12934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5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657.44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5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Рахунки прибутків та збитків. Балансові рахунки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09536279"/>
                  </a:ext>
                </a:extLst>
              </a:tr>
              <a:tr h="12934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5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657.442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50" spc="-3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Результати ділових операцій. Випадкові прибутки та збитки. Непередбачені витрати</a:t>
                      </a:r>
                      <a:endParaRPr lang="uk-UA" sz="15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7844149"/>
                  </a:ext>
                </a:extLst>
              </a:tr>
              <a:tr h="12934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5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657.45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Інші види рахунків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42403325"/>
                  </a:ext>
                </a:extLst>
              </a:tr>
              <a:tr h="25869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5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657.451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5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Відмінність між загальними та спеціальними рахунками, синтетичними рахунками та субрахунками. Відмінність між класом, групою, видом та підвидом рахунків.</a:t>
                      </a:r>
                      <a:endParaRPr lang="uk-UA" sz="15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67890832"/>
                  </a:ext>
                </a:extLst>
              </a:tr>
              <a:tr h="12934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5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657.47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5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Витрати. Кошторис витрат. Калькуляція собівартості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62764790"/>
                  </a:ext>
                </a:extLst>
              </a:tr>
              <a:tr h="12934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5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657.471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5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Витрати. Види витрат. Кошторис витрат. Статті витрат. Розрахунок витрат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29719754"/>
                  </a:ext>
                </a:extLst>
              </a:tr>
              <a:tr h="12934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5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657.474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5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Оброблення даних за витратами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85620982"/>
                  </a:ext>
                </a:extLst>
              </a:tr>
              <a:tr h="12934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5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657.478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5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Оцінювання розрахунку собівартості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40554235"/>
                  </a:ext>
                </a:extLst>
              </a:tr>
              <a:tr h="12934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5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657.479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5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Спеціальні питання розрахунку собівартості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11389562"/>
                  </a:ext>
                </a:extLst>
              </a:tr>
              <a:tr h="12934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5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657.6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5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Офіційний контроль та перевірка звітності. Ревізія (аудит)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75131281"/>
                  </a:ext>
                </a:extLst>
              </a:tr>
              <a:tr h="12934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5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657.62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5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Аналіз та перевірка балансу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6663303"/>
                  </a:ext>
                </a:extLst>
              </a:tr>
              <a:tr h="12934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5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657.63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5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Перевірка, ревізія бухгалтерських книг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41104811"/>
                  </a:ext>
                </a:extLst>
              </a:tr>
              <a:tr h="12934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5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657.631.6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5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Визначення фінансового стану клієнта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41337298"/>
                  </a:ext>
                </a:extLst>
              </a:tr>
              <a:tr h="12934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5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657.631.8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5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Обов`язкові перевірки. Статутні обов`язки аудиту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97557700"/>
                  </a:ext>
                </a:extLst>
              </a:tr>
              <a:tr h="12934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5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657.632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5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Підробки та помилки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80570003"/>
                  </a:ext>
                </a:extLst>
              </a:tr>
              <a:tr h="12934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5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657.633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5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Технічні деталі ревізії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13998555"/>
                  </a:ext>
                </a:extLst>
              </a:tr>
              <a:tr h="12934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5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657.635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5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Акти, висновки, звіти аудиторської перевірки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94100224"/>
                  </a:ext>
                </a:extLst>
              </a:tr>
              <a:tr h="25869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5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657.92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Оцінювання. Оцінювання з метою оподаткування. Методика складання кошторисів та визначення вартості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99517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8907265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круглений прямокутник 1"/>
          <p:cNvSpPr/>
          <p:nvPr/>
        </p:nvSpPr>
        <p:spPr bwMode="auto">
          <a:xfrm>
            <a:off x="251520" y="1409750"/>
            <a:ext cx="8682930" cy="79511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 інформації</a:t>
            </a:r>
          </a:p>
        </p:txBody>
      </p:sp>
      <p:sp>
        <p:nvSpPr>
          <p:cNvPr id="3" name="Округлений прямокутник 2"/>
          <p:cNvSpPr/>
          <p:nvPr/>
        </p:nvSpPr>
        <p:spPr bwMode="auto">
          <a:xfrm>
            <a:off x="1858144" y="2738841"/>
            <a:ext cx="6602287" cy="68152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інформації</a:t>
            </a:r>
          </a:p>
        </p:txBody>
      </p:sp>
      <p:sp>
        <p:nvSpPr>
          <p:cNvPr id="4" name="Округлений прямокутник 3"/>
          <p:cNvSpPr/>
          <p:nvPr/>
        </p:nvSpPr>
        <p:spPr bwMode="auto">
          <a:xfrm>
            <a:off x="1858144" y="3954339"/>
            <a:ext cx="6602288" cy="78370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Інтерпретація інформації</a:t>
            </a:r>
          </a:p>
        </p:txBody>
      </p:sp>
      <p:sp>
        <p:nvSpPr>
          <p:cNvPr id="5" name="Округлений прямокутник 4"/>
          <p:cNvSpPr/>
          <p:nvPr/>
        </p:nvSpPr>
        <p:spPr bwMode="auto">
          <a:xfrm>
            <a:off x="1858143" y="5272020"/>
            <a:ext cx="6602287" cy="79208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Узагальнення інформації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0" y="-31204"/>
            <a:ext cx="8964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Порядок </a:t>
            </a:r>
            <a:r>
              <a:rPr lang="ru-RU" sz="2400" dirty="0" err="1"/>
              <a:t>аналізу</a:t>
            </a:r>
            <a:r>
              <a:rPr lang="ru-RU" sz="2400" dirty="0"/>
              <a:t>, </a:t>
            </a:r>
            <a:r>
              <a:rPr lang="ru-RU" sz="2400" dirty="0" err="1"/>
              <a:t>інтерпретації</a:t>
            </a:r>
            <a:r>
              <a:rPr lang="ru-RU" sz="2400" dirty="0"/>
              <a:t> та </a:t>
            </a:r>
            <a:r>
              <a:rPr lang="ru-RU" sz="2400" dirty="0" err="1"/>
              <a:t>узагальнення</a:t>
            </a:r>
            <a:r>
              <a:rPr lang="ru-RU" sz="2400" dirty="0"/>
              <a:t> </a:t>
            </a:r>
            <a:r>
              <a:rPr lang="ru-RU" sz="2400" dirty="0" err="1"/>
              <a:t>інформації</a:t>
            </a:r>
            <a:r>
              <a:rPr lang="ru-RU" sz="2400" dirty="0"/>
              <a:t> у </a:t>
            </a:r>
            <a:r>
              <a:rPr lang="ru-RU" sz="2400" dirty="0" err="1"/>
              <a:t>бухгалтерському</a:t>
            </a:r>
            <a:r>
              <a:rPr lang="ru-RU" sz="2400" dirty="0"/>
              <a:t> </a:t>
            </a:r>
            <a:r>
              <a:rPr lang="ru-RU" sz="2400" dirty="0" err="1"/>
              <a:t>науковому</a:t>
            </a:r>
            <a:r>
              <a:rPr lang="ru-RU" sz="2400" dirty="0"/>
              <a:t> </a:t>
            </a:r>
            <a:r>
              <a:rPr lang="ru-RU" sz="2400" dirty="0" err="1"/>
              <a:t>дослідженні</a:t>
            </a:r>
            <a:r>
              <a:rPr lang="ru-RU" sz="2400" dirty="0"/>
              <a:t> </a:t>
            </a:r>
            <a:endParaRPr lang="uk-UA" sz="2400" dirty="0"/>
          </a:p>
        </p:txBody>
      </p:sp>
      <p:sp>
        <p:nvSpPr>
          <p:cNvPr id="7" name="Вигнута вліво стрілка 6"/>
          <p:cNvSpPr/>
          <p:nvPr/>
        </p:nvSpPr>
        <p:spPr bwMode="auto">
          <a:xfrm>
            <a:off x="683568" y="2348880"/>
            <a:ext cx="1174576" cy="984092"/>
          </a:xfrm>
          <a:prstGeom prst="curvedRightArrow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Вигнута вліво стрілка 7"/>
          <p:cNvSpPr/>
          <p:nvPr/>
        </p:nvSpPr>
        <p:spPr bwMode="auto">
          <a:xfrm>
            <a:off x="683568" y="3332972"/>
            <a:ext cx="1174576" cy="1320707"/>
          </a:xfrm>
          <a:prstGeom prst="curvedRightArrow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Вигнута вліво стрілка 8"/>
          <p:cNvSpPr/>
          <p:nvPr/>
        </p:nvSpPr>
        <p:spPr bwMode="auto">
          <a:xfrm>
            <a:off x="683568" y="4613503"/>
            <a:ext cx="1174576" cy="1335778"/>
          </a:xfrm>
          <a:prstGeom prst="curvedRightArrow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511043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-324544" y="-9939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dirty="0">
                <a:latin typeface="+mn-lt"/>
              </a:rPr>
              <a:t>Дефініції “інформація”</a:t>
            </a:r>
          </a:p>
        </p:txBody>
      </p:sp>
      <p:graphicFrame>
        <p:nvGraphicFramePr>
          <p:cNvPr id="4" name="Таблиця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612943"/>
              </p:ext>
            </p:extLst>
          </p:nvPr>
        </p:nvGraphicFramePr>
        <p:xfrm>
          <a:off x="107504" y="710287"/>
          <a:ext cx="8928992" cy="6097220"/>
        </p:xfrm>
        <a:graphic>
          <a:graphicData uri="http://schemas.openxmlformats.org/drawingml/2006/table">
            <a:tbl>
              <a:tblPr/>
              <a:tblGrid>
                <a:gridCol w="1741639">
                  <a:extLst>
                    <a:ext uri="{9D8B030D-6E8A-4147-A177-3AD203B41FA5}">
                      <a16:colId xmlns:a16="http://schemas.microsoft.com/office/drawing/2014/main" val="577970621"/>
                    </a:ext>
                  </a:extLst>
                </a:gridCol>
                <a:gridCol w="3947776">
                  <a:extLst>
                    <a:ext uri="{9D8B030D-6E8A-4147-A177-3AD203B41FA5}">
                      <a16:colId xmlns:a16="http://schemas.microsoft.com/office/drawing/2014/main" val="546050896"/>
                    </a:ext>
                  </a:extLst>
                </a:gridCol>
                <a:gridCol w="3239577">
                  <a:extLst>
                    <a:ext uri="{9D8B030D-6E8A-4147-A177-3AD203B41FA5}">
                      <a16:colId xmlns:a16="http://schemas.microsoft.com/office/drawing/2014/main" val="3365251521"/>
                    </a:ext>
                  </a:extLst>
                </a:gridCol>
              </a:tblGrid>
              <a:tr h="3150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i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Учений (учені)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i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Визначення (пояснення)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i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Джерело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685603"/>
                  </a:ext>
                </a:extLst>
              </a:tr>
              <a:tr h="15842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i="1" dirty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Н. М. </a:t>
                      </a:r>
                      <a:r>
                        <a:rPr lang="uk-UA" sz="2000" i="1" dirty="0" err="1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Малюга</a:t>
                      </a:r>
                      <a:r>
                        <a:rPr lang="uk-UA" sz="2000" i="1" dirty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uk-UA" sz="2000" dirty="0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Інформація – це знання, відомості, дані, які отримують та нагромаджують в процесі розвитку науки та в практичній діяльності людей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500" spc="-6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Малюга</a:t>
                      </a:r>
                      <a:r>
                        <a:rPr lang="uk-UA" sz="1500" spc="-6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Н. М. Наукові дослідження в бухгалтерському обліку : </a:t>
                      </a:r>
                      <a:r>
                        <a:rPr lang="uk-UA" sz="1500" spc="-6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навч</a:t>
                      </a:r>
                      <a:r>
                        <a:rPr lang="uk-UA" sz="1500" spc="-6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uk-UA" sz="1500" spc="-6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посіб</a:t>
                      </a:r>
                      <a:r>
                        <a:rPr lang="uk-UA" sz="1500" spc="-6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для </a:t>
                      </a:r>
                      <a:r>
                        <a:rPr lang="uk-UA" sz="1500" spc="-6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студ</a:t>
                      </a:r>
                      <a:r>
                        <a:rPr lang="uk-UA" sz="1500" spc="-6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вищих </a:t>
                      </a:r>
                      <a:r>
                        <a:rPr lang="uk-UA" sz="1500" spc="-6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навч</a:t>
                      </a:r>
                      <a:r>
                        <a:rPr lang="uk-UA" sz="1500" spc="-6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uk-UA" sz="1500" spc="-6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закл</a:t>
                      </a:r>
                      <a:r>
                        <a:rPr lang="uk-UA" sz="1500" spc="-6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/   Н. М. </a:t>
                      </a:r>
                      <a:r>
                        <a:rPr lang="uk-UA" sz="1500" spc="-6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Малюга</a:t>
                      </a:r>
                      <a:r>
                        <a:rPr lang="uk-UA" sz="1500" spc="-6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; за ред. проф. Ф.Ф. </a:t>
                      </a:r>
                      <a:r>
                        <a:rPr lang="uk-UA" sz="1500" spc="-6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Бутинця</a:t>
                      </a:r>
                      <a:r>
                        <a:rPr lang="uk-UA" sz="1500" spc="-6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– Житомир : ПП “Рута”, 2003. – 476 с.</a:t>
                      </a:r>
                      <a:endParaRPr lang="uk-UA" sz="15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528814"/>
                  </a:ext>
                </a:extLst>
              </a:tr>
              <a:tr h="19062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i="1" dirty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Т. П. </a:t>
                      </a:r>
                      <a:r>
                        <a:rPr lang="uk-UA" sz="2000" i="1" dirty="0" err="1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Круп’як</a:t>
                      </a:r>
                      <a:r>
                        <a:rPr lang="uk-UA" sz="2000" i="1" dirty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uk-UA" sz="2000" dirty="0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Інформація – це документовані або публічно оголошені відомості про події та явища, що відбуваються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 суспільстві, державі та навколишньому середовищі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Круп’як</a:t>
                      </a:r>
                      <a:r>
                        <a:rPr lang="uk-UA" sz="15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Т. П. Аналіз інформаційних потреб підприємства  // Т. П. </a:t>
                      </a:r>
                      <a:r>
                        <a:rPr lang="uk-UA" sz="15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Круп’як</a:t>
                      </a:r>
                      <a:r>
                        <a:rPr lang="uk-UA" sz="15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// Актуальні проблеми економіки. – 2008. – № 1. – С. 220–227.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8666869"/>
                  </a:ext>
                </a:extLst>
              </a:tr>
              <a:tr h="17391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i="1" dirty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Норберт Вінер</a:t>
                      </a:r>
                      <a:endParaRPr lang="uk-UA" sz="2000" dirty="0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Інформація – це частина знань, що використовується для орієнтування, активної дії, керування, збереження чи розвитку системи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500" spc="-1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Винер</a:t>
                      </a:r>
                      <a:r>
                        <a:rPr lang="uk-UA" sz="1500" spc="-1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Н. </a:t>
                      </a:r>
                      <a:r>
                        <a:rPr lang="uk-UA" sz="1500" spc="-1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Кибернетика</a:t>
                      </a:r>
                      <a:r>
                        <a:rPr lang="uk-UA" sz="1500" spc="-1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uk-UA" sz="1500" spc="-1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или</a:t>
                      </a:r>
                      <a:r>
                        <a:rPr lang="uk-UA" sz="1500" spc="-1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500" spc="-1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управление</a:t>
                      </a:r>
                      <a:r>
                        <a:rPr lang="uk-UA" sz="1500" spc="-1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uk-UA" sz="1500" spc="-1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связь</a:t>
                      </a:r>
                      <a:r>
                        <a:rPr lang="uk-UA" sz="1500" spc="-1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uk-UA" sz="1500" spc="-1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животном</a:t>
                      </a:r>
                      <a:r>
                        <a:rPr lang="uk-UA" sz="1500" spc="-1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uk-UA" sz="1500" spc="-1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машине</a:t>
                      </a:r>
                      <a:r>
                        <a:rPr lang="uk-UA" sz="1500" spc="-1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 Н. </a:t>
                      </a:r>
                      <a:r>
                        <a:rPr lang="uk-UA" sz="1500" spc="-1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Винер</a:t>
                      </a:r>
                      <a:r>
                        <a:rPr lang="uk-UA" sz="1500" spc="-1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; </a:t>
                      </a:r>
                      <a:r>
                        <a:rPr lang="uk-UA" sz="1500" spc="-1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</a:t>
                      </a:r>
                      <a:r>
                        <a:rPr lang="uk-UA" sz="1500" spc="-1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ред. Г. Н. </a:t>
                      </a:r>
                      <a:r>
                        <a:rPr lang="uk-UA" sz="1500" spc="-1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Поварова</a:t>
                      </a:r>
                      <a:r>
                        <a:rPr lang="uk-UA" sz="1500" spc="-1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; пер. с </a:t>
                      </a:r>
                      <a:r>
                        <a:rPr lang="uk-UA" sz="1500" spc="-1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англ</a:t>
                      </a:r>
                      <a:r>
                        <a:rPr lang="uk-UA" sz="1500" spc="-1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И. В. </a:t>
                      </a:r>
                      <a:r>
                        <a:rPr lang="uk-UA" sz="1500" spc="-1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Соловьева</a:t>
                      </a:r>
                      <a:r>
                        <a:rPr lang="uk-UA" sz="1500" spc="-1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 Г.Н. </a:t>
                      </a:r>
                      <a:r>
                        <a:rPr lang="uk-UA" sz="1500" spc="-1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Поварова</a:t>
                      </a:r>
                      <a:r>
                        <a:rPr lang="uk-UA" sz="1500" spc="-1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– 2-е </a:t>
                      </a:r>
                      <a:r>
                        <a:rPr lang="uk-UA" sz="1500" spc="-1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изд</a:t>
                      </a:r>
                      <a:r>
                        <a:rPr lang="uk-UA" sz="1500" spc="-1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– М.: Наука; </a:t>
                      </a:r>
                      <a:r>
                        <a:rPr lang="uk-UA" sz="1500" spc="-1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Главная</a:t>
                      </a:r>
                      <a:r>
                        <a:rPr lang="uk-UA" sz="1500" spc="-1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500" spc="-1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редакция</a:t>
                      </a:r>
                      <a:r>
                        <a:rPr lang="uk-UA" sz="1500" spc="-1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500" spc="-1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изданий</a:t>
                      </a:r>
                      <a:r>
                        <a:rPr lang="uk-UA" sz="1500" spc="-1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для </a:t>
                      </a:r>
                      <a:r>
                        <a:rPr lang="uk-UA" sz="1500" spc="-1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зарубежных</a:t>
                      </a:r>
                      <a:r>
                        <a:rPr lang="uk-UA" sz="1500" spc="-1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500" spc="-1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стран</a:t>
                      </a:r>
                      <a:r>
                        <a:rPr lang="uk-UA" sz="1500" spc="-1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1983. – 344 с.</a:t>
                      </a:r>
                      <a:endParaRPr lang="uk-UA" sz="15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041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1657546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Сполучна лінія уступом 22"/>
          <p:cNvCxnSpPr>
            <a:stCxn id="3" idx="1"/>
            <a:endCxn id="8" idx="1"/>
          </p:cNvCxnSpPr>
          <p:nvPr/>
        </p:nvCxnSpPr>
        <p:spPr bwMode="auto">
          <a:xfrm rot="10800000" flipH="1" flipV="1">
            <a:off x="89756" y="1592407"/>
            <a:ext cx="972108" cy="4587023"/>
          </a:xfrm>
          <a:prstGeom prst="bentConnector3">
            <a:avLst>
              <a:gd name="adj1" fmla="val -5879"/>
            </a:avLst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Сполучна лінія уступом 9"/>
          <p:cNvCxnSpPr>
            <a:stCxn id="3" idx="1"/>
            <a:endCxn id="4" idx="1"/>
          </p:cNvCxnSpPr>
          <p:nvPr/>
        </p:nvCxnSpPr>
        <p:spPr bwMode="auto">
          <a:xfrm rot="10800000" flipH="1" flipV="1">
            <a:off x="89756" y="1592407"/>
            <a:ext cx="947588" cy="890233"/>
          </a:xfrm>
          <a:prstGeom prst="bentConnector3">
            <a:avLst>
              <a:gd name="adj1" fmla="val -6031"/>
            </a:avLst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Округлений прямокутник 3"/>
          <p:cNvSpPr/>
          <p:nvPr/>
        </p:nvSpPr>
        <p:spPr bwMode="auto">
          <a:xfrm>
            <a:off x="1037344" y="2171257"/>
            <a:ext cx="7992380" cy="622767"/>
          </a:xfrm>
          <a:prstGeom prst="round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Виявити здобутки науки </a:t>
            </a:r>
            <a:r>
              <a:rPr kumimoji="0" lang="uk-UA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бухгалтерсьго</a:t>
            </a: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обліку, її досягнення і недоліки</a:t>
            </a:r>
          </a:p>
        </p:txBody>
      </p:sp>
      <p:sp>
        <p:nvSpPr>
          <p:cNvPr id="5" name="Округлений прямокутник 4"/>
          <p:cNvSpPr/>
          <p:nvPr/>
        </p:nvSpPr>
        <p:spPr bwMode="auto">
          <a:xfrm>
            <a:off x="1043608" y="3111192"/>
            <a:ext cx="7992380" cy="692366"/>
          </a:xfrm>
          <a:prstGeom prst="round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 основні тенденції у поглядах фахівців на обрану проблему з огляду на те, що вже</a:t>
            </a:r>
            <a:r>
              <a:rPr kumimoji="0" lang="uk-UA" sz="2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досягнуто в науці</a:t>
            </a:r>
            <a:endParaRPr kumimoji="0" lang="uk-UA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круглений прямокутник 5"/>
          <p:cNvSpPr/>
          <p:nvPr/>
        </p:nvSpPr>
        <p:spPr bwMode="auto">
          <a:xfrm>
            <a:off x="1044030" y="4056470"/>
            <a:ext cx="7992380" cy="601016"/>
          </a:xfrm>
          <a:prstGeom prst="round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 актуальність і рівень вивченості проблеми</a:t>
            </a:r>
          </a:p>
        </p:txBody>
      </p:sp>
      <p:sp>
        <p:nvSpPr>
          <p:cNvPr id="7" name="Округлений прямокутник 6"/>
          <p:cNvSpPr/>
          <p:nvPr/>
        </p:nvSpPr>
        <p:spPr bwMode="auto">
          <a:xfrm>
            <a:off x="1037344" y="4969675"/>
            <a:ext cx="7992380" cy="528887"/>
          </a:xfrm>
          <a:prstGeom prst="round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Обрати напрям дослідження</a:t>
            </a:r>
          </a:p>
        </p:txBody>
      </p:sp>
      <p:sp>
        <p:nvSpPr>
          <p:cNvPr id="8" name="Округлений прямокутник 7"/>
          <p:cNvSpPr/>
          <p:nvPr/>
        </p:nvSpPr>
        <p:spPr bwMode="auto">
          <a:xfrm>
            <a:off x="1061864" y="5810751"/>
            <a:ext cx="7992380" cy="737360"/>
          </a:xfrm>
          <a:prstGeom prst="round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 достовірність висновків і наукових результатів дослідника</a:t>
            </a:r>
          </a:p>
        </p:txBody>
      </p:sp>
      <p:cxnSp>
        <p:nvCxnSpPr>
          <p:cNvPr id="16" name="Сполучна лінія уступом 15"/>
          <p:cNvCxnSpPr>
            <a:stCxn id="3" idx="1"/>
            <a:endCxn id="5" idx="1"/>
          </p:cNvCxnSpPr>
          <p:nvPr/>
        </p:nvCxnSpPr>
        <p:spPr bwMode="auto">
          <a:xfrm rot="10800000" flipH="1" flipV="1">
            <a:off x="89756" y="1592407"/>
            <a:ext cx="953852" cy="1864967"/>
          </a:xfrm>
          <a:prstGeom prst="bentConnector3">
            <a:avLst>
              <a:gd name="adj1" fmla="val -5991"/>
            </a:avLst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Сполучна лінія уступом 17"/>
          <p:cNvCxnSpPr>
            <a:stCxn id="3" idx="1"/>
            <a:endCxn id="6" idx="1"/>
          </p:cNvCxnSpPr>
          <p:nvPr/>
        </p:nvCxnSpPr>
        <p:spPr bwMode="auto">
          <a:xfrm rot="10800000" flipH="1" flipV="1">
            <a:off x="89756" y="1592408"/>
            <a:ext cx="954274" cy="2764570"/>
          </a:xfrm>
          <a:prstGeom prst="bentConnector3">
            <a:avLst>
              <a:gd name="adj1" fmla="val -5988"/>
            </a:avLst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Сполучна лінія уступом 19"/>
          <p:cNvCxnSpPr>
            <a:stCxn id="3" idx="1"/>
            <a:endCxn id="7" idx="1"/>
          </p:cNvCxnSpPr>
          <p:nvPr/>
        </p:nvCxnSpPr>
        <p:spPr bwMode="auto">
          <a:xfrm rot="10800000" flipH="1" flipV="1">
            <a:off x="89756" y="1592407"/>
            <a:ext cx="947588" cy="3641711"/>
          </a:xfrm>
          <a:prstGeom prst="bentConnector3">
            <a:avLst>
              <a:gd name="adj1" fmla="val -6031"/>
            </a:avLst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Округлений прямокутник 2"/>
          <p:cNvSpPr/>
          <p:nvPr/>
        </p:nvSpPr>
        <p:spPr bwMode="auto">
          <a:xfrm>
            <a:off x="89756" y="1244718"/>
            <a:ext cx="8964488" cy="69537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джерел наукової</a:t>
            </a:r>
            <a:r>
              <a:rPr kumimoji="0" lang="uk-UA" sz="2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інформації дозволяє</a:t>
            </a:r>
            <a:endParaRPr kumimoji="0" lang="uk-UA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0" y="-11117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/>
              <a:t>Результати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аналізу</a:t>
            </a:r>
            <a:r>
              <a:rPr lang="ru-RU" sz="2400" dirty="0" smtClean="0"/>
              <a:t> </a:t>
            </a:r>
            <a:r>
              <a:rPr lang="ru-RU" sz="2400" dirty="0" err="1" smtClean="0"/>
              <a:t>джерел</a:t>
            </a:r>
            <a:r>
              <a:rPr lang="ru-RU" sz="2400" dirty="0" smtClean="0"/>
              <a:t> </a:t>
            </a:r>
            <a:r>
              <a:rPr lang="ru-RU" sz="2400" dirty="0" err="1" smtClean="0"/>
              <a:t>наукової</a:t>
            </a:r>
            <a:r>
              <a:rPr lang="ru-RU" sz="2400" dirty="0" smtClean="0"/>
              <a:t> </a:t>
            </a:r>
            <a:r>
              <a:rPr lang="ru-RU" sz="2400" dirty="0" err="1" smtClean="0"/>
              <a:t>інформації</a:t>
            </a:r>
            <a:r>
              <a:rPr lang="ru-RU" sz="2400" dirty="0" smtClean="0"/>
              <a:t> у </a:t>
            </a:r>
            <a:r>
              <a:rPr lang="ru-RU" sz="2400" dirty="0" err="1" smtClean="0"/>
              <a:t>дослідженнях</a:t>
            </a:r>
            <a:r>
              <a:rPr lang="ru-RU" sz="2400" dirty="0" smtClean="0"/>
              <a:t> з </a:t>
            </a:r>
            <a:r>
              <a:rPr lang="ru-RU" sz="2400" dirty="0" err="1" smtClean="0"/>
              <a:t>бухгалтерсьгкого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обліку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098489810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 сполучна лінія 20"/>
          <p:cNvCxnSpPr>
            <a:stCxn id="4" idx="2"/>
            <a:endCxn id="11" idx="0"/>
          </p:cNvCxnSpPr>
          <p:nvPr/>
        </p:nvCxnSpPr>
        <p:spPr bwMode="auto">
          <a:xfrm>
            <a:off x="2226537" y="3394795"/>
            <a:ext cx="0" cy="65015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Прямокутник 1"/>
          <p:cNvSpPr/>
          <p:nvPr/>
        </p:nvSpPr>
        <p:spPr>
          <a:xfrm>
            <a:off x="6896" y="8806"/>
            <a:ext cx="9137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 smtClean="0"/>
              <a:t>Порядок роботи з джерелами інформації</a:t>
            </a:r>
            <a:endParaRPr lang="uk-UA" sz="3600" dirty="0"/>
          </a:p>
        </p:txBody>
      </p:sp>
      <p:sp>
        <p:nvSpPr>
          <p:cNvPr id="3" name="Прямокутник 2"/>
          <p:cNvSpPr/>
          <p:nvPr/>
        </p:nvSpPr>
        <p:spPr bwMode="auto">
          <a:xfrm>
            <a:off x="1007604" y="1159317"/>
            <a:ext cx="7128792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з джерелом інформації</a:t>
            </a:r>
          </a:p>
        </p:txBody>
      </p:sp>
      <p:sp>
        <p:nvSpPr>
          <p:cNvPr id="4" name="Прямокутник 3"/>
          <p:cNvSpPr/>
          <p:nvPr/>
        </p:nvSpPr>
        <p:spPr bwMode="auto">
          <a:xfrm>
            <a:off x="61307" y="2530575"/>
            <a:ext cx="4330459" cy="864220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Перше читання</a:t>
            </a:r>
          </a:p>
        </p:txBody>
      </p:sp>
      <p:sp>
        <p:nvSpPr>
          <p:cNvPr id="5" name="Прямокутник 4"/>
          <p:cNvSpPr/>
          <p:nvPr/>
        </p:nvSpPr>
        <p:spPr bwMode="auto">
          <a:xfrm>
            <a:off x="4788024" y="2530575"/>
            <a:ext cx="4300472" cy="864220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Друге читання</a:t>
            </a:r>
          </a:p>
        </p:txBody>
      </p:sp>
      <p:sp>
        <p:nvSpPr>
          <p:cNvPr id="8" name="Прямокутник 7"/>
          <p:cNvSpPr/>
          <p:nvPr/>
        </p:nvSpPr>
        <p:spPr bwMode="auto">
          <a:xfrm>
            <a:off x="4788024" y="4009653"/>
            <a:ext cx="4299179" cy="2391484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Виступає основним,</a:t>
            </a:r>
            <a:r>
              <a:rPr kumimoji="0" lang="uk-UA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оскільки саме воно є процесом творчим, дослідницьким. Його мета – зрозуміти логіку джерела інформації (предмет)</a:t>
            </a:r>
            <a:endParaRPr kumimoji="0" lang="uk-UA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кутник 10"/>
          <p:cNvSpPr/>
          <p:nvPr/>
        </p:nvSpPr>
        <p:spPr bwMode="auto">
          <a:xfrm>
            <a:off x="61307" y="4044948"/>
            <a:ext cx="4330460" cy="2376264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Прочитати задля того, щоб зрозуміти зміст, основні ідеї та</a:t>
            </a:r>
            <a:r>
              <a:rPr kumimoji="0" lang="uk-UA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систему аргументів, наведених з метою обґрунтування основних ідей</a:t>
            </a:r>
            <a:endParaRPr kumimoji="0" lang="uk-UA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Сполучна лінія уступом 32"/>
          <p:cNvCxnSpPr>
            <a:stCxn id="5" idx="2"/>
            <a:endCxn id="8" idx="0"/>
          </p:cNvCxnSpPr>
          <p:nvPr/>
        </p:nvCxnSpPr>
        <p:spPr bwMode="auto">
          <a:xfrm rot="5400000">
            <a:off x="6630508" y="3701901"/>
            <a:ext cx="614858" cy="646"/>
          </a:xfrm>
          <a:prstGeom prst="bentConnector3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Сполучна лінія уступом 22"/>
          <p:cNvCxnSpPr>
            <a:stCxn id="3" idx="2"/>
            <a:endCxn id="4" idx="0"/>
          </p:cNvCxnSpPr>
          <p:nvPr/>
        </p:nvCxnSpPr>
        <p:spPr bwMode="auto">
          <a:xfrm rot="5400000">
            <a:off x="3073680" y="1032255"/>
            <a:ext cx="651178" cy="2345463"/>
          </a:xfrm>
          <a:prstGeom prst="bentConnector3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Сполучна лінія уступом 24"/>
          <p:cNvCxnSpPr>
            <a:stCxn id="3" idx="2"/>
            <a:endCxn id="5" idx="0"/>
          </p:cNvCxnSpPr>
          <p:nvPr/>
        </p:nvCxnSpPr>
        <p:spPr bwMode="auto">
          <a:xfrm rot="16200000" flipH="1">
            <a:off x="5429541" y="1021856"/>
            <a:ext cx="651178" cy="236626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575595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Сполучна лінія уступом 22"/>
          <p:cNvCxnSpPr>
            <a:stCxn id="3" idx="1"/>
            <a:endCxn id="8" idx="1"/>
          </p:cNvCxnSpPr>
          <p:nvPr/>
        </p:nvCxnSpPr>
        <p:spPr bwMode="auto">
          <a:xfrm rot="10800000" flipH="1" flipV="1">
            <a:off x="89755" y="1516208"/>
            <a:ext cx="2462515" cy="3539316"/>
          </a:xfrm>
          <a:prstGeom prst="bentConnector3">
            <a:avLst>
              <a:gd name="adj1" fmla="val 35586"/>
            </a:avLst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Сполучна лінія уступом 9"/>
          <p:cNvCxnSpPr>
            <a:stCxn id="3" idx="1"/>
            <a:endCxn id="4" idx="1"/>
          </p:cNvCxnSpPr>
          <p:nvPr/>
        </p:nvCxnSpPr>
        <p:spPr bwMode="auto">
          <a:xfrm rot="10800000" flipH="1" flipV="1">
            <a:off x="89756" y="1516207"/>
            <a:ext cx="2502024" cy="785833"/>
          </a:xfrm>
          <a:prstGeom prst="bentConnector3">
            <a:avLst>
              <a:gd name="adj1" fmla="val 35023"/>
            </a:avLst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Округлений прямокутник 3"/>
          <p:cNvSpPr/>
          <p:nvPr/>
        </p:nvSpPr>
        <p:spPr bwMode="auto">
          <a:xfrm>
            <a:off x="2591780" y="2079191"/>
            <a:ext cx="3966704" cy="445699"/>
          </a:xfrm>
          <a:prstGeom prst="round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</p:txBody>
      </p:sp>
      <p:sp>
        <p:nvSpPr>
          <p:cNvPr id="5" name="Округлений прямокутник 4"/>
          <p:cNvSpPr/>
          <p:nvPr/>
        </p:nvSpPr>
        <p:spPr bwMode="auto">
          <a:xfrm>
            <a:off x="2591780" y="2709285"/>
            <a:ext cx="3960440" cy="481749"/>
          </a:xfrm>
          <a:prstGeom prst="round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Тези</a:t>
            </a:r>
          </a:p>
        </p:txBody>
      </p:sp>
      <p:sp>
        <p:nvSpPr>
          <p:cNvPr id="6" name="Округлений прямокутник 5"/>
          <p:cNvSpPr/>
          <p:nvPr/>
        </p:nvSpPr>
        <p:spPr bwMode="auto">
          <a:xfrm>
            <a:off x="2576679" y="3410451"/>
            <a:ext cx="3960018" cy="448616"/>
          </a:xfrm>
          <a:prstGeom prst="round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Резюме</a:t>
            </a:r>
          </a:p>
        </p:txBody>
      </p:sp>
      <p:sp>
        <p:nvSpPr>
          <p:cNvPr id="7" name="Округлений прямокутник 6"/>
          <p:cNvSpPr/>
          <p:nvPr/>
        </p:nvSpPr>
        <p:spPr bwMode="auto">
          <a:xfrm>
            <a:off x="2552271" y="4070255"/>
            <a:ext cx="3966704" cy="528887"/>
          </a:xfrm>
          <a:prstGeom prst="round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Конспект</a:t>
            </a:r>
          </a:p>
        </p:txBody>
      </p:sp>
      <p:sp>
        <p:nvSpPr>
          <p:cNvPr id="8" name="Округлений прямокутник 7"/>
          <p:cNvSpPr/>
          <p:nvPr/>
        </p:nvSpPr>
        <p:spPr bwMode="auto">
          <a:xfrm>
            <a:off x="2552271" y="4786804"/>
            <a:ext cx="3942184" cy="537439"/>
          </a:xfrm>
          <a:prstGeom prst="round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Анотація</a:t>
            </a:r>
          </a:p>
        </p:txBody>
      </p:sp>
      <p:cxnSp>
        <p:nvCxnSpPr>
          <p:cNvPr id="16" name="Сполучна лінія уступом 15"/>
          <p:cNvCxnSpPr>
            <a:stCxn id="3" idx="1"/>
            <a:endCxn id="5" idx="1"/>
          </p:cNvCxnSpPr>
          <p:nvPr/>
        </p:nvCxnSpPr>
        <p:spPr bwMode="auto">
          <a:xfrm rot="10800000" flipH="1" flipV="1">
            <a:off x="89756" y="1516208"/>
            <a:ext cx="2502024" cy="1433952"/>
          </a:xfrm>
          <a:prstGeom prst="bentConnector3">
            <a:avLst>
              <a:gd name="adj1" fmla="val 35023"/>
            </a:avLst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Сполучна лінія уступом 17"/>
          <p:cNvCxnSpPr>
            <a:stCxn id="3" idx="1"/>
            <a:endCxn id="6" idx="1"/>
          </p:cNvCxnSpPr>
          <p:nvPr/>
        </p:nvCxnSpPr>
        <p:spPr bwMode="auto">
          <a:xfrm rot="10800000" flipH="1" flipV="1">
            <a:off x="89755" y="1516207"/>
            <a:ext cx="2486923" cy="2118551"/>
          </a:xfrm>
          <a:prstGeom prst="bentConnector3">
            <a:avLst>
              <a:gd name="adj1" fmla="val 35236"/>
            </a:avLst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Сполучна лінія уступом 19"/>
          <p:cNvCxnSpPr>
            <a:stCxn id="3" idx="1"/>
            <a:endCxn id="7" idx="1"/>
          </p:cNvCxnSpPr>
          <p:nvPr/>
        </p:nvCxnSpPr>
        <p:spPr bwMode="auto">
          <a:xfrm rot="10800000" flipH="1" flipV="1">
            <a:off x="89755" y="1516207"/>
            <a:ext cx="2462515" cy="2818491"/>
          </a:xfrm>
          <a:prstGeom prst="bentConnector3">
            <a:avLst>
              <a:gd name="adj1" fmla="val 35586"/>
            </a:avLst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Прямокутник 1"/>
          <p:cNvSpPr/>
          <p:nvPr/>
        </p:nvSpPr>
        <p:spPr>
          <a:xfrm>
            <a:off x="-24358" y="-47293"/>
            <a:ext cx="91683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/>
              <a:t>Форми</a:t>
            </a:r>
            <a:r>
              <a:rPr lang="ru-RU" sz="2400" dirty="0"/>
              <a:t> </a:t>
            </a:r>
            <a:r>
              <a:rPr lang="ru-RU" sz="2400" dirty="0" err="1"/>
              <a:t>запису</a:t>
            </a:r>
            <a:r>
              <a:rPr lang="ru-RU" sz="2400" dirty="0"/>
              <a:t> </a:t>
            </a:r>
            <a:r>
              <a:rPr lang="ru-RU" sz="2400" dirty="0" err="1"/>
              <a:t>результатів</a:t>
            </a:r>
            <a:r>
              <a:rPr lang="ru-RU" sz="2400" dirty="0"/>
              <a:t> </a:t>
            </a:r>
            <a:r>
              <a:rPr lang="ru-RU" sz="2400" dirty="0" err="1"/>
              <a:t>аналізу</a:t>
            </a:r>
            <a:r>
              <a:rPr lang="ru-RU" sz="2400" dirty="0"/>
              <a:t> та </a:t>
            </a:r>
            <a:r>
              <a:rPr lang="ru-RU" sz="2400" dirty="0" err="1"/>
              <a:t>інтерпретації</a:t>
            </a:r>
            <a:r>
              <a:rPr lang="ru-RU" sz="2400" dirty="0"/>
              <a:t> </a:t>
            </a:r>
            <a:r>
              <a:rPr lang="ru-RU" sz="2400" dirty="0" err="1"/>
              <a:t>джерел</a:t>
            </a:r>
            <a:r>
              <a:rPr lang="ru-RU" sz="2400" dirty="0"/>
              <a:t> </a:t>
            </a:r>
            <a:r>
              <a:rPr lang="ru-RU" sz="2400" dirty="0" err="1"/>
              <a:t>інформації</a:t>
            </a:r>
            <a:r>
              <a:rPr lang="ru-RU" sz="2400" dirty="0"/>
              <a:t> з метою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узагальнення</a:t>
            </a:r>
            <a:endParaRPr lang="uk-UA" sz="2400" dirty="0"/>
          </a:p>
        </p:txBody>
      </p:sp>
      <p:sp>
        <p:nvSpPr>
          <p:cNvPr id="15" name="Округлений прямокутник 14"/>
          <p:cNvSpPr/>
          <p:nvPr/>
        </p:nvSpPr>
        <p:spPr bwMode="auto">
          <a:xfrm>
            <a:off x="2553809" y="5511905"/>
            <a:ext cx="3942186" cy="471070"/>
          </a:xfrm>
          <a:prstGeom prst="round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Реферат</a:t>
            </a:r>
          </a:p>
        </p:txBody>
      </p:sp>
      <p:sp>
        <p:nvSpPr>
          <p:cNvPr id="17" name="Округлений прямокутник 16"/>
          <p:cNvSpPr/>
          <p:nvPr/>
        </p:nvSpPr>
        <p:spPr bwMode="auto">
          <a:xfrm>
            <a:off x="2563359" y="6158817"/>
            <a:ext cx="3942185" cy="489930"/>
          </a:xfrm>
          <a:prstGeom prst="round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Цитата</a:t>
            </a:r>
          </a:p>
        </p:txBody>
      </p:sp>
      <p:cxnSp>
        <p:nvCxnSpPr>
          <p:cNvPr id="28" name="Сполучна лінія уступом 27"/>
          <p:cNvCxnSpPr>
            <a:stCxn id="3" idx="1"/>
            <a:endCxn id="15" idx="1"/>
          </p:cNvCxnSpPr>
          <p:nvPr/>
        </p:nvCxnSpPr>
        <p:spPr bwMode="auto">
          <a:xfrm rot="10800000" flipH="1" flipV="1">
            <a:off x="89755" y="1516208"/>
            <a:ext cx="2464053" cy="4231232"/>
          </a:xfrm>
          <a:prstGeom prst="bentConnector3">
            <a:avLst>
              <a:gd name="adj1" fmla="val 35564"/>
            </a:avLst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Сполучна лінія уступом 29"/>
          <p:cNvCxnSpPr>
            <a:stCxn id="3" idx="1"/>
            <a:endCxn id="17" idx="1"/>
          </p:cNvCxnSpPr>
          <p:nvPr/>
        </p:nvCxnSpPr>
        <p:spPr bwMode="auto">
          <a:xfrm rot="10800000" flipH="1" flipV="1">
            <a:off x="89755" y="1516208"/>
            <a:ext cx="2473603" cy="4887574"/>
          </a:xfrm>
          <a:prstGeom prst="bentConnector3">
            <a:avLst>
              <a:gd name="adj1" fmla="val 35426"/>
            </a:avLst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Округлений прямокутник 2"/>
          <p:cNvSpPr/>
          <p:nvPr/>
        </p:nvSpPr>
        <p:spPr bwMode="auto">
          <a:xfrm>
            <a:off x="89756" y="1168518"/>
            <a:ext cx="8964488" cy="69537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ФОРМИ ЗАПИСУ ДЖЕРЕЛ ІНФОРМАЦІЇ</a:t>
            </a:r>
          </a:p>
        </p:txBody>
      </p:sp>
    </p:spTree>
    <p:extLst>
      <p:ext uri="{BB962C8B-B14F-4D97-AF65-F5344CB8AC3E}">
        <p14:creationId xmlns:p14="http://schemas.microsoft.com/office/powerpoint/2010/main" val="3311715626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-252536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latin typeface="+mn-lt"/>
              </a:rPr>
              <a:t>Дефініції </a:t>
            </a:r>
            <a:r>
              <a:rPr lang="uk-UA" sz="3600" b="1" dirty="0" smtClean="0">
                <a:latin typeface="+mn-lt"/>
              </a:rPr>
              <a:t>“узагальнення інформації”</a:t>
            </a:r>
            <a:endParaRPr lang="uk-UA" sz="3600" b="1" dirty="0">
              <a:latin typeface="+mn-lt"/>
            </a:endParaRPr>
          </a:p>
        </p:txBody>
      </p:sp>
      <p:graphicFrame>
        <p:nvGraphicFramePr>
          <p:cNvPr id="4" name="Таблиця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861434"/>
              </p:ext>
            </p:extLst>
          </p:nvPr>
        </p:nvGraphicFramePr>
        <p:xfrm>
          <a:off x="107504" y="710287"/>
          <a:ext cx="8928992" cy="6096000"/>
        </p:xfrm>
        <a:graphic>
          <a:graphicData uri="http://schemas.openxmlformats.org/drawingml/2006/table">
            <a:tbl>
              <a:tblPr/>
              <a:tblGrid>
                <a:gridCol w="2016224">
                  <a:extLst>
                    <a:ext uri="{9D8B030D-6E8A-4147-A177-3AD203B41FA5}">
                      <a16:colId xmlns:a16="http://schemas.microsoft.com/office/drawing/2014/main" val="577970621"/>
                    </a:ext>
                  </a:extLst>
                </a:gridCol>
                <a:gridCol w="4464496">
                  <a:extLst>
                    <a:ext uri="{9D8B030D-6E8A-4147-A177-3AD203B41FA5}">
                      <a16:colId xmlns:a16="http://schemas.microsoft.com/office/drawing/2014/main" val="546050896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3365251521"/>
                    </a:ext>
                  </a:extLst>
                </a:gridCol>
              </a:tblGrid>
              <a:tr h="2691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i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Учений (учені)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i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Визначення (пояснення)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i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Джерело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685603"/>
                  </a:ext>
                </a:extLst>
              </a:tr>
              <a:tr h="13457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i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Н. А. Маслов </a:t>
                      </a:r>
                      <a:endParaRPr lang="uk-UA" sz="20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spc="-2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Із погляду логіки узагальнення інформації – це перехід від поняття з меншим об’ємом і більшим змістом до поняття з більшим об’ємом і меншим змістом</a:t>
                      </a:r>
                      <a:endParaRPr lang="uk-UA" sz="2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uk-UA" sz="15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Маслов Н.А. </a:t>
                      </a:r>
                      <a:r>
                        <a:rPr lang="uk-UA" sz="1500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Логика</a:t>
                      </a:r>
                      <a:r>
                        <a:rPr lang="uk-UA" sz="15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: </a:t>
                      </a:r>
                      <a:r>
                        <a:rPr lang="uk-UA" sz="1500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учебник</a:t>
                      </a:r>
                      <a:r>
                        <a:rPr lang="uk-UA" sz="15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 Н. А. Маслов. – Ростов н/Д.: </a:t>
                      </a:r>
                      <a:r>
                        <a:rPr lang="uk-UA" sz="1500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Феникс</a:t>
                      </a:r>
                      <a:r>
                        <a:rPr lang="uk-UA" sz="15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2007. – 413 с. </a:t>
                      </a:r>
                      <a:endParaRPr lang="uk-UA" sz="15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528814"/>
                  </a:ext>
                </a:extLst>
              </a:tr>
              <a:tr h="21532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i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Д. П. Горський, А. А. </a:t>
                      </a:r>
                      <a:r>
                        <a:rPr lang="uk-UA" sz="2000" i="1" dirty="0" err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Івін</a:t>
                      </a:r>
                      <a:r>
                        <a:rPr lang="uk-UA" sz="2000" i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endParaRPr lang="uk-UA" sz="20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i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А. Л. </a:t>
                      </a:r>
                      <a:r>
                        <a:rPr lang="uk-UA" sz="2000" i="1" dirty="0" err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Нікіфоров</a:t>
                      </a:r>
                      <a:r>
                        <a:rPr lang="uk-UA" sz="2000" i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uk-UA" sz="20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Узагальнення інформації – це  розумова операція: перехід від думки про індивідуальне до думки про загальне, від думки про загальне до думок про більш загальне, а також перехід від окремих фактів, предметів і явищ до ототожнення їх у думках і утворення загальних понять і суджень про них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Горский</a:t>
                      </a:r>
                      <a:r>
                        <a:rPr lang="uk-UA" sz="15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Д. П. </a:t>
                      </a:r>
                      <a:r>
                        <a:rPr lang="uk-UA" sz="1500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Краткий</a:t>
                      </a:r>
                      <a:r>
                        <a:rPr lang="uk-UA" sz="15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500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словарь</a:t>
                      </a:r>
                      <a:r>
                        <a:rPr lang="uk-UA" sz="15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 </a:t>
                      </a:r>
                      <a:r>
                        <a:rPr lang="uk-UA" sz="1500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логике</a:t>
                      </a:r>
                      <a:r>
                        <a:rPr lang="uk-UA" sz="15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 Д. П. </a:t>
                      </a:r>
                      <a:r>
                        <a:rPr lang="uk-UA" sz="1500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Горский</a:t>
                      </a:r>
                      <a:r>
                        <a:rPr lang="uk-UA" sz="15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А. А. </a:t>
                      </a:r>
                      <a:r>
                        <a:rPr lang="uk-UA" sz="1500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Ивин</a:t>
                      </a:r>
                      <a:r>
                        <a:rPr lang="uk-UA" sz="15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А. Л. Никифоров ; </a:t>
                      </a:r>
                      <a:r>
                        <a:rPr lang="uk-UA" sz="1500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</a:t>
                      </a:r>
                      <a:r>
                        <a:rPr lang="uk-UA" sz="15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ред. Д. П. </a:t>
                      </a:r>
                      <a:r>
                        <a:rPr lang="uk-UA" sz="1500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Горского</a:t>
                      </a:r>
                      <a:r>
                        <a:rPr lang="uk-UA" sz="15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– М. : </a:t>
                      </a:r>
                      <a:r>
                        <a:rPr lang="uk-UA" sz="1500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Просвещение</a:t>
                      </a:r>
                      <a:r>
                        <a:rPr lang="uk-UA" sz="15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1991. – 208 с.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uk-UA" sz="15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8666869"/>
                  </a:ext>
                </a:extLst>
              </a:tr>
              <a:tr h="16149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i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В. А. </a:t>
                      </a:r>
                      <a:r>
                        <a:rPr lang="uk-UA" sz="2000" i="1" dirty="0" err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Міжеріков</a:t>
                      </a:r>
                      <a:r>
                        <a:rPr lang="uk-UA" sz="2000" i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uk-UA" sz="2000" i="1" spc="-2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П. І. </a:t>
                      </a:r>
                      <a:r>
                        <a:rPr lang="uk-UA" sz="2000" i="1" spc="-20" dirty="0" err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Підкасістий</a:t>
                      </a:r>
                      <a:r>
                        <a:rPr lang="uk-UA" sz="2000" i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uk-UA" sz="20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Під узагальнення інформації розуміється “розумовий перехід: 1. Від окремих фактів, подій до ототожнення їх у думках (Предмет → Думка). 2. Від однієї думки до іншої (Думка → Думка)”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uk-UA" sz="1500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Мижериков</a:t>
                      </a:r>
                      <a:r>
                        <a:rPr lang="uk-UA" sz="15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В. А. </a:t>
                      </a:r>
                      <a:r>
                        <a:rPr lang="uk-UA" sz="1500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Словарь-справочник</a:t>
                      </a:r>
                      <a:r>
                        <a:rPr lang="uk-UA" sz="15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 </a:t>
                      </a:r>
                      <a:r>
                        <a:rPr lang="uk-UA" sz="1500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педагогике</a:t>
                      </a:r>
                      <a:r>
                        <a:rPr lang="uk-UA" sz="15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uk-UA" sz="1500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авт</a:t>
                      </a:r>
                      <a:r>
                        <a:rPr lang="uk-UA" sz="15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.-</a:t>
                      </a:r>
                      <a:r>
                        <a:rPr lang="uk-UA" sz="1500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сост</a:t>
                      </a:r>
                      <a:r>
                        <a:rPr lang="uk-UA" sz="15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В. А. </a:t>
                      </a:r>
                      <a:r>
                        <a:rPr lang="uk-UA" sz="1500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Мижериков</a:t>
                      </a:r>
                      <a:r>
                        <a:rPr lang="uk-UA" sz="15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; </a:t>
                      </a:r>
                      <a:r>
                        <a:rPr lang="uk-UA" sz="1500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</a:t>
                      </a:r>
                      <a:r>
                        <a:rPr lang="uk-UA" sz="15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500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</a:t>
                      </a:r>
                      <a:r>
                        <a:rPr lang="uk-UA" sz="15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ред. П. И. </a:t>
                      </a:r>
                      <a:r>
                        <a:rPr lang="uk-UA" sz="1500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Пидкасистого</a:t>
                      </a:r>
                      <a:r>
                        <a:rPr lang="uk-UA" sz="15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– М. : ТЦ Сфера, 2004. – 448 с.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041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3794502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я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858763"/>
              </p:ext>
            </p:extLst>
          </p:nvPr>
        </p:nvGraphicFramePr>
        <p:xfrm>
          <a:off x="0" y="116633"/>
          <a:ext cx="9144000" cy="6629400"/>
        </p:xfrm>
        <a:graphic>
          <a:graphicData uri="http://schemas.openxmlformats.org/drawingml/2006/table">
            <a:tbl>
              <a:tblPr/>
              <a:tblGrid>
                <a:gridCol w="2248526">
                  <a:extLst>
                    <a:ext uri="{9D8B030D-6E8A-4147-A177-3AD203B41FA5}">
                      <a16:colId xmlns:a16="http://schemas.microsoft.com/office/drawing/2014/main" val="577970621"/>
                    </a:ext>
                  </a:extLst>
                </a:gridCol>
                <a:gridCol w="4497049">
                  <a:extLst>
                    <a:ext uri="{9D8B030D-6E8A-4147-A177-3AD203B41FA5}">
                      <a16:colId xmlns:a16="http://schemas.microsoft.com/office/drawing/2014/main" val="546050896"/>
                    </a:ext>
                  </a:extLst>
                </a:gridCol>
                <a:gridCol w="2398425">
                  <a:extLst>
                    <a:ext uri="{9D8B030D-6E8A-4147-A177-3AD203B41FA5}">
                      <a16:colId xmlns:a16="http://schemas.microsoft.com/office/drawing/2014/main" val="3365251521"/>
                    </a:ext>
                  </a:extLst>
                </a:gridCol>
              </a:tblGrid>
              <a:tr h="3012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Учений (учені)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Визначення (пояснення)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Джерело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685603"/>
                  </a:ext>
                </a:extLst>
              </a:tr>
              <a:tr h="24101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i="1" spc="-30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С.Л</a:t>
                      </a:r>
                      <a:r>
                        <a:rPr lang="uk-UA" sz="2000" i="1" spc="-3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 </a:t>
                      </a:r>
                      <a:r>
                        <a:rPr lang="uk-UA" sz="2000" i="1" spc="-30" dirty="0" err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Рубінштейн</a:t>
                      </a:r>
                      <a:r>
                        <a:rPr lang="uk-UA" sz="2000" i="1" spc="-3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uk-UA" sz="20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Під узагальненням інформації можна розуміти основний шлях утворення понять. У процесі узагальнення інформації відбувається, з одного боку, пошук і позначення словом деякого інваріанта в різноманітті предметів, з іншого боку – упізнання предметів даного різноманіття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b="0" i="0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Рубинштейн</a:t>
                      </a:r>
                      <a:r>
                        <a:rPr lang="uk-UA" sz="1500" b="0" i="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С. Л. </a:t>
                      </a:r>
                      <a:r>
                        <a:rPr lang="uk-UA" sz="1500" b="0" i="0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Основы</a:t>
                      </a:r>
                      <a:r>
                        <a:rPr lang="uk-UA" sz="1500" b="0" i="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500" b="0" i="0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общей</a:t>
                      </a:r>
                      <a:r>
                        <a:rPr lang="uk-UA" sz="1500" b="0" i="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500" b="0" i="0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психологии</a:t>
                      </a:r>
                      <a:r>
                        <a:rPr lang="uk-UA" sz="1500" b="0" i="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 С. Л. </a:t>
                      </a:r>
                      <a:r>
                        <a:rPr lang="uk-UA" sz="1500" b="0" i="0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Рубинштейн</a:t>
                      </a:r>
                      <a:r>
                        <a:rPr lang="uk-UA" sz="1500" b="0" i="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– СПб. : </a:t>
                      </a:r>
                      <a:r>
                        <a:rPr lang="uk-UA" sz="1500" b="0" i="0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Питер</a:t>
                      </a:r>
                      <a:r>
                        <a:rPr lang="uk-UA" sz="1500" b="0" i="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Ком, 1998. – 688 с.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uk-UA" sz="1500" b="0" i="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528814"/>
                  </a:ext>
                </a:extLst>
              </a:tr>
              <a:tr h="27114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i="1" spc="-2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С. У. Гончаренко,</a:t>
                      </a:r>
                      <a:r>
                        <a:rPr lang="uk-UA" sz="2000" i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С. Ю. Головін </a:t>
                      </a:r>
                      <a:endParaRPr lang="uk-UA" sz="20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Узагальнення інформації – логічний процес переходу від одиничного до загального чи від менш загального до більш загального знання, а також продукт розумової діяльності, форма відображення загальних ознак і якостей явищ дійсності… Узагальнення інформації застосовується при утворенні понять, суджень, теорій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uk-UA" sz="1500" b="0" i="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Гончаренко С. У. Український педагогічний словник /  С. У. Гончаренко. – К. : Либідь, 1997. – 376 с.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uk-UA" sz="1500" b="0" i="0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Головин</a:t>
                      </a:r>
                      <a:r>
                        <a:rPr lang="uk-UA" sz="1500" b="0" i="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С. Ю. </a:t>
                      </a:r>
                      <a:r>
                        <a:rPr lang="uk-UA" sz="1500" b="0" i="0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Словарь</a:t>
                      </a:r>
                      <a:r>
                        <a:rPr lang="uk-UA" sz="1500" b="0" i="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500" b="0" i="0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практического</a:t>
                      </a:r>
                      <a:r>
                        <a:rPr lang="uk-UA" sz="1500" b="0" i="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психолога / С. Ю. </a:t>
                      </a:r>
                      <a:r>
                        <a:rPr lang="uk-UA" sz="1500" b="0" i="0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Головин</a:t>
                      </a:r>
                      <a:r>
                        <a:rPr lang="uk-UA" sz="1500" b="0" i="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; </a:t>
                      </a:r>
                      <a:r>
                        <a:rPr lang="uk-UA" sz="1500" b="0" i="0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сост</a:t>
                      </a:r>
                      <a:r>
                        <a:rPr lang="uk-UA" sz="1500" b="0" i="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С. Ю. </a:t>
                      </a:r>
                      <a:r>
                        <a:rPr lang="uk-UA" sz="1500" b="0" i="0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Головин</a:t>
                      </a:r>
                      <a:r>
                        <a:rPr lang="uk-UA" sz="1500" b="0" i="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– </a:t>
                      </a:r>
                      <a:r>
                        <a:rPr lang="uk-UA" sz="1500" b="0" i="0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Минск</a:t>
                      </a:r>
                      <a:r>
                        <a:rPr lang="uk-UA" sz="1500" b="0" i="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: </a:t>
                      </a:r>
                      <a:r>
                        <a:rPr lang="uk-UA" sz="1500" b="0" i="0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Харвест</a:t>
                      </a:r>
                      <a:r>
                        <a:rPr lang="uk-UA" sz="1500" b="0" i="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1998. – 619 с.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8666869"/>
                  </a:ext>
                </a:extLst>
              </a:tr>
              <a:tr h="1129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i="1" spc="-2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Л. С. Виготський </a:t>
                      </a:r>
                      <a:endParaRPr lang="uk-UA" sz="20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Узагальнення інформації – це особливий спосіб відображення дійсності у свідомості людини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b="0" i="0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Выготский</a:t>
                      </a:r>
                      <a:r>
                        <a:rPr lang="uk-UA" sz="1500" b="0" i="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Л. С.  </a:t>
                      </a:r>
                      <a:r>
                        <a:rPr lang="uk-UA" sz="1500" b="0" i="0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Избранные</a:t>
                      </a:r>
                      <a:r>
                        <a:rPr lang="uk-UA" sz="1500" b="0" i="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500" b="0" i="0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педагогические</a:t>
                      </a:r>
                      <a:r>
                        <a:rPr lang="uk-UA" sz="1500" b="0" i="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500" b="0" i="0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исследования</a:t>
                      </a:r>
                      <a:r>
                        <a:rPr lang="uk-UA" sz="1500" b="0" i="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 Л. С. </a:t>
                      </a:r>
                      <a:r>
                        <a:rPr lang="uk-UA" sz="1500" b="0" i="0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Выготский</a:t>
                      </a:r>
                      <a:r>
                        <a:rPr lang="uk-UA" sz="1500" b="0" i="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– М. </a:t>
                      </a:r>
                      <a:r>
                        <a:rPr lang="uk-UA" sz="1500" b="0" i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uk-UA" sz="1500" b="0" i="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519 с.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041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3882474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Сполучна лінія уступом 22"/>
          <p:cNvCxnSpPr>
            <a:stCxn id="3" idx="1"/>
            <a:endCxn id="15" idx="1"/>
          </p:cNvCxnSpPr>
          <p:nvPr/>
        </p:nvCxnSpPr>
        <p:spPr bwMode="auto">
          <a:xfrm rot="10800000" flipH="1" flipV="1">
            <a:off x="89756" y="1592407"/>
            <a:ext cx="947588" cy="4624465"/>
          </a:xfrm>
          <a:prstGeom prst="bentConnector3">
            <a:avLst>
              <a:gd name="adj1" fmla="val 44229"/>
            </a:avLst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Сполучна лінія уступом 9"/>
          <p:cNvCxnSpPr>
            <a:stCxn id="3" idx="1"/>
            <a:endCxn id="5" idx="1"/>
          </p:cNvCxnSpPr>
          <p:nvPr/>
        </p:nvCxnSpPr>
        <p:spPr bwMode="auto">
          <a:xfrm rot="10800000" flipH="1" flipV="1">
            <a:off x="89756" y="1592407"/>
            <a:ext cx="931454" cy="1487447"/>
          </a:xfrm>
          <a:prstGeom prst="bentConnector3">
            <a:avLst>
              <a:gd name="adj1" fmla="val 44994"/>
            </a:avLst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Округлений прямокутник 3"/>
          <p:cNvSpPr/>
          <p:nvPr/>
        </p:nvSpPr>
        <p:spPr bwMode="auto">
          <a:xfrm>
            <a:off x="1037344" y="2092964"/>
            <a:ext cx="7992380" cy="622767"/>
          </a:xfrm>
          <a:prstGeom prst="round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допомогою переходу від конкретних висловлювань до пропозицій, що містять змінні</a:t>
            </a:r>
          </a:p>
        </p:txBody>
      </p:sp>
      <p:sp>
        <p:nvSpPr>
          <p:cNvPr id="5" name="Округлений прямокутник 4"/>
          <p:cNvSpPr/>
          <p:nvPr/>
        </p:nvSpPr>
        <p:spPr bwMode="auto">
          <a:xfrm>
            <a:off x="1021210" y="2844480"/>
            <a:ext cx="7992380" cy="470750"/>
          </a:xfrm>
          <a:prstGeom prst="round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допомогою введення нових понять, правил, операцій, законів</a:t>
            </a:r>
          </a:p>
        </p:txBody>
      </p:sp>
      <p:sp>
        <p:nvSpPr>
          <p:cNvPr id="6" name="Округлений прямокутник 5"/>
          <p:cNvSpPr/>
          <p:nvPr/>
        </p:nvSpPr>
        <p:spPr bwMode="auto">
          <a:xfrm>
            <a:off x="1044031" y="3467236"/>
            <a:ext cx="7992380" cy="601016"/>
          </a:xfrm>
          <a:prstGeom prst="round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допомогою аналізу змісту деяких тверджень, що виникають у ході розвитку науки</a:t>
            </a:r>
          </a:p>
        </p:txBody>
      </p:sp>
      <p:sp>
        <p:nvSpPr>
          <p:cNvPr id="7" name="Округлений прямокутник 6"/>
          <p:cNvSpPr/>
          <p:nvPr/>
        </p:nvSpPr>
        <p:spPr bwMode="auto">
          <a:xfrm>
            <a:off x="1037344" y="4208879"/>
            <a:ext cx="7992380" cy="610878"/>
          </a:xfrm>
          <a:prstGeom prst="round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перенесення закономірностей, дійсних для однієї галузі, на нові предметні галузі</a:t>
            </a:r>
          </a:p>
        </p:txBody>
      </p:sp>
      <p:sp>
        <p:nvSpPr>
          <p:cNvPr id="8" name="Округлений прямокутник 7"/>
          <p:cNvSpPr/>
          <p:nvPr/>
        </p:nvSpPr>
        <p:spPr bwMode="auto">
          <a:xfrm>
            <a:off x="1021210" y="4955453"/>
            <a:ext cx="7992380" cy="737360"/>
          </a:xfrm>
          <a:prstGeom prst="round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допомогою індукції, тобто перехід від суджень, теорій, що мають часткове значення, до загальних закономірностей</a:t>
            </a:r>
          </a:p>
        </p:txBody>
      </p:sp>
      <p:cxnSp>
        <p:nvCxnSpPr>
          <p:cNvPr id="16" name="Сполучна лінія уступом 15"/>
          <p:cNvCxnSpPr>
            <a:stCxn id="3" idx="1"/>
            <a:endCxn id="6" idx="1"/>
          </p:cNvCxnSpPr>
          <p:nvPr/>
        </p:nvCxnSpPr>
        <p:spPr bwMode="auto">
          <a:xfrm rot="10800000" flipH="1" flipV="1">
            <a:off x="89755" y="1592408"/>
            <a:ext cx="954275" cy="2175336"/>
          </a:xfrm>
          <a:prstGeom prst="bentConnector3">
            <a:avLst>
              <a:gd name="adj1" fmla="val 43918"/>
            </a:avLst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Сполучна лінія уступом 17"/>
          <p:cNvCxnSpPr>
            <a:stCxn id="3" idx="1"/>
            <a:endCxn id="7" idx="1"/>
          </p:cNvCxnSpPr>
          <p:nvPr/>
        </p:nvCxnSpPr>
        <p:spPr bwMode="auto">
          <a:xfrm rot="10800000" flipH="1" flipV="1">
            <a:off x="89756" y="1592408"/>
            <a:ext cx="947588" cy="2921910"/>
          </a:xfrm>
          <a:prstGeom prst="bentConnector3">
            <a:avLst>
              <a:gd name="adj1" fmla="val 44229"/>
            </a:avLst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Сполучна лінія уступом 19"/>
          <p:cNvCxnSpPr>
            <a:stCxn id="3" idx="1"/>
            <a:endCxn id="8" idx="1"/>
          </p:cNvCxnSpPr>
          <p:nvPr/>
        </p:nvCxnSpPr>
        <p:spPr bwMode="auto">
          <a:xfrm rot="10800000" flipH="1" flipV="1">
            <a:off x="89756" y="1592407"/>
            <a:ext cx="931454" cy="3731725"/>
          </a:xfrm>
          <a:prstGeom prst="bentConnector3">
            <a:avLst>
              <a:gd name="adj1" fmla="val 44994"/>
            </a:avLst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Прямокутник 1"/>
          <p:cNvSpPr/>
          <p:nvPr/>
        </p:nvSpPr>
        <p:spPr>
          <a:xfrm>
            <a:off x="0" y="-47921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/>
              <a:t>Класифікація видів узагальнення наукової інформації у бухгалтерських наукових дослідженнях</a:t>
            </a:r>
          </a:p>
        </p:txBody>
      </p:sp>
      <p:sp>
        <p:nvSpPr>
          <p:cNvPr id="15" name="Округлений прямокутник 14"/>
          <p:cNvSpPr/>
          <p:nvPr/>
        </p:nvSpPr>
        <p:spPr bwMode="auto">
          <a:xfrm>
            <a:off x="1037344" y="5848193"/>
            <a:ext cx="7992380" cy="737360"/>
          </a:xfrm>
          <a:prstGeom prst="round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допомогою поєднання двох або декількох закономірностей в одну більш загальну закономірність</a:t>
            </a:r>
          </a:p>
        </p:txBody>
      </p:sp>
      <p:cxnSp>
        <p:nvCxnSpPr>
          <p:cNvPr id="21" name="Сполучна лінія уступом 20"/>
          <p:cNvCxnSpPr>
            <a:stCxn id="3" idx="1"/>
            <a:endCxn id="4" idx="1"/>
          </p:cNvCxnSpPr>
          <p:nvPr/>
        </p:nvCxnSpPr>
        <p:spPr bwMode="auto">
          <a:xfrm rot="10800000" flipH="1" flipV="1">
            <a:off x="89756" y="1592408"/>
            <a:ext cx="947588" cy="811940"/>
          </a:xfrm>
          <a:prstGeom prst="bentConnector3">
            <a:avLst>
              <a:gd name="adj1" fmla="val 44229"/>
            </a:avLst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Округлений прямокутник 2"/>
          <p:cNvSpPr/>
          <p:nvPr/>
        </p:nvSpPr>
        <p:spPr bwMode="auto">
          <a:xfrm>
            <a:off x="89756" y="1244718"/>
            <a:ext cx="8964488" cy="69537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ВИДИ УЗАГАЛЬНЕННЯ</a:t>
            </a:r>
            <a:r>
              <a:rPr kumimoji="0" lang="uk-UA" sz="2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НАУКОВОЇ ІНФОРМАЦІЇ</a:t>
            </a:r>
            <a:endParaRPr kumimoji="0" lang="uk-UA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232659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ztu\Downloads\DM_research_trends\2023-2026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7632848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8920993"/>
      </p:ext>
    </p:extLst>
  </p:cSld>
  <p:clrMapOvr>
    <a:masterClrMapping/>
  </p:clrMapOvr>
  <p:transition>
    <p:strips dir="l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700808"/>
            <a:ext cx="7238306" cy="427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89312"/>
      </p:ext>
    </p:extLst>
  </p:cSld>
  <p:clrMapOvr>
    <a:masterClrMapping/>
  </p:clrMapOvr>
  <p:transition>
    <p:strips dir="l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endParaRPr lang="uk-UA" sz="900" dirty="0" smtClean="0"/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uk-UA" sz="900" dirty="0" smtClean="0"/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uk-UA" sz="900" dirty="0"/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uk-UA" sz="900" dirty="0" smtClean="0"/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uk-UA" sz="900" dirty="0"/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uk-UA" sz="900" dirty="0" smtClean="0"/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uk-UA" sz="900" dirty="0" smtClean="0"/>
          </a:p>
          <a:p>
            <a:pPr marL="0" indent="0" algn="ctr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uk-UA" sz="8000" b="1" dirty="0" smtClean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Дякую </a:t>
            </a:r>
          </a:p>
          <a:p>
            <a:pPr marL="0" indent="0" algn="ctr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uk-UA" sz="8000" b="1" dirty="0" smtClean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за увагу! </a:t>
            </a:r>
            <a:endParaRPr lang="uk-UA" sz="8000" b="1" dirty="0">
              <a:solidFill>
                <a:schemeClr val="accent4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я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235624"/>
              </p:ext>
            </p:extLst>
          </p:nvPr>
        </p:nvGraphicFramePr>
        <p:xfrm>
          <a:off x="107504" y="116631"/>
          <a:ext cx="8928992" cy="6624736"/>
        </p:xfrm>
        <a:graphic>
          <a:graphicData uri="http://schemas.openxmlformats.org/drawingml/2006/table">
            <a:tbl>
              <a:tblPr/>
              <a:tblGrid>
                <a:gridCol w="1741639">
                  <a:extLst>
                    <a:ext uri="{9D8B030D-6E8A-4147-A177-3AD203B41FA5}">
                      <a16:colId xmlns:a16="http://schemas.microsoft.com/office/drawing/2014/main" val="577970621"/>
                    </a:ext>
                  </a:extLst>
                </a:gridCol>
                <a:gridCol w="3947776">
                  <a:extLst>
                    <a:ext uri="{9D8B030D-6E8A-4147-A177-3AD203B41FA5}">
                      <a16:colId xmlns:a16="http://schemas.microsoft.com/office/drawing/2014/main" val="546050896"/>
                    </a:ext>
                  </a:extLst>
                </a:gridCol>
                <a:gridCol w="3239577">
                  <a:extLst>
                    <a:ext uri="{9D8B030D-6E8A-4147-A177-3AD203B41FA5}">
                      <a16:colId xmlns:a16="http://schemas.microsoft.com/office/drawing/2014/main" val="3365251521"/>
                    </a:ext>
                  </a:extLst>
                </a:gridCol>
              </a:tblGrid>
              <a:tr h="708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i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Учений (учені)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i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Визначення (пояснення)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i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Джерело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685603"/>
                  </a:ext>
                </a:extLst>
              </a:tr>
              <a:tr h="24869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200" i="1" dirty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А. И. Берг, </a:t>
                      </a:r>
                      <a:endParaRPr lang="uk-UA" sz="2200" dirty="0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200" i="1" dirty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А. Г. </a:t>
                      </a:r>
                      <a:r>
                        <a:rPr lang="uk-UA" sz="2200" i="1" dirty="0" err="1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Спиркин</a:t>
                      </a:r>
                      <a:r>
                        <a:rPr lang="uk-UA" sz="2200" i="1" dirty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uk-UA" sz="2200" dirty="0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2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Інформація – це як ніби деяка “сила”, спрямована проти дезорганізації й хаосу; в цьому сенсі інформація невіддільна від структурованості, організованості матеріальних систем</a:t>
                      </a:r>
                      <a:endParaRPr lang="uk-UA" sz="2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Берг А. И. </a:t>
                      </a:r>
                      <a:r>
                        <a:rPr lang="uk-UA" sz="1600" b="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Кибернетика</a:t>
                      </a:r>
                      <a:r>
                        <a:rPr lang="uk-UA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uk-UA" sz="1600" b="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диалектико-материалистическая</a:t>
                      </a:r>
                      <a:r>
                        <a:rPr lang="uk-UA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b="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философия</a:t>
                      </a:r>
                      <a:r>
                        <a:rPr lang="uk-UA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 А. И. Берг, А. Г. </a:t>
                      </a:r>
                      <a:r>
                        <a:rPr lang="uk-UA" sz="1600" b="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Спиркин</a:t>
                      </a:r>
                      <a:r>
                        <a:rPr lang="uk-UA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// </a:t>
                      </a:r>
                      <a:r>
                        <a:rPr lang="uk-UA" sz="1600" b="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Проблемы</a:t>
                      </a:r>
                      <a:r>
                        <a:rPr lang="uk-UA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b="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философии</a:t>
                      </a:r>
                      <a:r>
                        <a:rPr lang="uk-UA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uk-UA" sz="1600" b="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методологии</a:t>
                      </a:r>
                      <a:r>
                        <a:rPr lang="uk-UA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b="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современного</a:t>
                      </a:r>
                      <a:r>
                        <a:rPr lang="uk-UA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b="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естествознания</a:t>
                      </a:r>
                      <a:r>
                        <a:rPr lang="uk-UA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– М., 1973. – </a:t>
                      </a:r>
                      <a:endParaRPr lang="uk-UA" sz="16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С. 296</a:t>
                      </a:r>
                      <a:endParaRPr lang="uk-UA" sz="16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528814"/>
                  </a:ext>
                </a:extLst>
              </a:tr>
              <a:tr h="12972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200" i="1" dirty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В. Б. </a:t>
                      </a:r>
                      <a:r>
                        <a:rPr lang="uk-UA" sz="2200" i="1" dirty="0" err="1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Вяткін</a:t>
                      </a:r>
                      <a:r>
                        <a:rPr lang="uk-UA" sz="2200" i="1" dirty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uk-UA" sz="2200" dirty="0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2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Інформація – будь-яка форма відображення матерії і її атрибутів</a:t>
                      </a:r>
                      <a:endParaRPr lang="uk-UA" sz="2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Вяткин</a:t>
                      </a:r>
                      <a:r>
                        <a:rPr lang="uk-UA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В. Б. </a:t>
                      </a:r>
                      <a:r>
                        <a:rPr lang="uk-UA" sz="1600" b="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Введение</a:t>
                      </a:r>
                      <a:r>
                        <a:rPr lang="uk-UA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uk-UA" sz="1600" b="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синергетическую</a:t>
                      </a:r>
                      <a:r>
                        <a:rPr lang="uk-UA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b="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теорию</a:t>
                      </a:r>
                      <a:r>
                        <a:rPr lang="uk-UA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b="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информации</a:t>
                      </a:r>
                      <a:r>
                        <a:rPr lang="uk-UA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 В. Б. </a:t>
                      </a:r>
                      <a:r>
                        <a:rPr lang="uk-UA" sz="1600" b="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Вяткин</a:t>
                      </a:r>
                      <a:r>
                        <a:rPr lang="uk-UA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// </a:t>
                      </a:r>
                      <a:r>
                        <a:rPr lang="uk-UA" sz="1600" b="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Информационные</a:t>
                      </a:r>
                      <a:r>
                        <a:rPr lang="uk-UA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b="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технологии</a:t>
                      </a:r>
                      <a:r>
                        <a:rPr lang="uk-UA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–  2010. – № 12. – С. 67–73.</a:t>
                      </a:r>
                      <a:endParaRPr lang="uk-UA" sz="16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8666869"/>
                  </a:ext>
                </a:extLst>
              </a:tr>
              <a:tr h="21316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200" i="1" dirty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К. К. </a:t>
                      </a:r>
                      <a:r>
                        <a:rPr lang="uk-UA" sz="2200" i="1" dirty="0" err="1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Колин</a:t>
                      </a:r>
                      <a:r>
                        <a:rPr lang="uk-UA" sz="2200" i="1" dirty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uk-UA" sz="2200" dirty="0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2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Інформація – це не плід нашої уяви, не продукт діяльності свідомості, а реальний фізичний феномен, що характеризує стан і рух матерії або енергії</a:t>
                      </a:r>
                      <a:endParaRPr lang="uk-UA" sz="2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Колин</a:t>
                      </a:r>
                      <a:r>
                        <a:rPr lang="uk-UA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К. К. Природа </a:t>
                      </a:r>
                      <a:r>
                        <a:rPr lang="uk-UA" sz="1600" b="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информации</a:t>
                      </a:r>
                      <a:r>
                        <a:rPr lang="uk-UA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uk-UA" sz="1600" b="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философские</a:t>
                      </a:r>
                      <a:r>
                        <a:rPr lang="uk-UA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b="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основы</a:t>
                      </a:r>
                      <a:r>
                        <a:rPr lang="uk-UA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b="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информатики</a:t>
                      </a:r>
                      <a:r>
                        <a:rPr lang="uk-UA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 К. К. </a:t>
                      </a:r>
                      <a:r>
                        <a:rPr lang="uk-UA" sz="1600" b="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Колин</a:t>
                      </a:r>
                      <a:r>
                        <a:rPr lang="uk-UA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// </a:t>
                      </a:r>
                      <a:r>
                        <a:rPr lang="uk-UA" sz="1600" b="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Открытое</a:t>
                      </a:r>
                      <a:r>
                        <a:rPr lang="uk-UA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b="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r>
                        <a:rPr lang="uk-UA" sz="16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– 2005. – № 2. – С. 43–51.</a:t>
                      </a:r>
                      <a:endParaRPr lang="uk-UA" sz="16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041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9115414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-324544" y="-9939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dirty="0">
                <a:latin typeface="+mn-lt"/>
              </a:rPr>
              <a:t>Класифікація інформації</a:t>
            </a:r>
          </a:p>
        </p:txBody>
      </p:sp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742639"/>
              </p:ext>
            </p:extLst>
          </p:nvPr>
        </p:nvGraphicFramePr>
        <p:xfrm>
          <a:off x="107502" y="731606"/>
          <a:ext cx="8928993" cy="6035989"/>
        </p:xfrm>
        <a:graphic>
          <a:graphicData uri="http://schemas.openxmlformats.org/drawingml/2006/table">
            <a:tbl>
              <a:tblPr/>
              <a:tblGrid>
                <a:gridCol w="527851">
                  <a:extLst>
                    <a:ext uri="{9D8B030D-6E8A-4147-A177-3AD203B41FA5}">
                      <a16:colId xmlns:a16="http://schemas.microsoft.com/office/drawing/2014/main" val="3287399187"/>
                    </a:ext>
                  </a:extLst>
                </a:gridCol>
                <a:gridCol w="3281928">
                  <a:extLst>
                    <a:ext uri="{9D8B030D-6E8A-4147-A177-3AD203B41FA5}">
                      <a16:colId xmlns:a16="http://schemas.microsoft.com/office/drawing/2014/main" val="3019587870"/>
                    </a:ext>
                  </a:extLst>
                </a:gridCol>
                <a:gridCol w="5119214">
                  <a:extLst>
                    <a:ext uri="{9D8B030D-6E8A-4147-A177-3AD203B41FA5}">
                      <a16:colId xmlns:a16="http://schemas.microsoft.com/office/drawing/2014/main" val="189994267"/>
                    </a:ext>
                  </a:extLst>
                </a:gridCol>
              </a:tblGrid>
              <a:tr h="6203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i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uk-UA" sz="2000" b="1" i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i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з/п</a:t>
                      </a:r>
                      <a:endParaRPr lang="uk-UA" sz="2000" b="1" i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i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Класифікаційна ознака</a:t>
                      </a:r>
                      <a:endParaRPr lang="uk-UA" sz="2000" b="1" i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i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Види інформації</a:t>
                      </a:r>
                      <a:endParaRPr lang="uk-UA" sz="2000" b="1" i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967020"/>
                  </a:ext>
                </a:extLst>
              </a:tr>
              <a:tr h="708922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155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 характером, призначенням, сферами виникнення, призначенням та формами закріплення (фіксації)</a:t>
                      </a:r>
                      <a:endParaRPr lang="uk-UA" sz="155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55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Науково-технічна, управлінська, обліково-статистична</a:t>
                      </a:r>
                      <a:endParaRPr lang="uk-UA" sz="155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922995"/>
                  </a:ext>
                </a:extLst>
              </a:tr>
              <a:tr h="273112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155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 функціональною ознакою</a:t>
                      </a:r>
                      <a:endParaRPr lang="uk-UA" sz="155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55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Планова, координаційна, облікова, контрольна</a:t>
                      </a:r>
                      <a:endParaRPr lang="uk-UA" sz="155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5191732"/>
                  </a:ext>
                </a:extLst>
              </a:tr>
              <a:tr h="273112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155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uk-UA" sz="155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рівневою</a:t>
                      </a:r>
                      <a:r>
                        <a:rPr lang="uk-UA" sz="155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ознакою</a:t>
                      </a:r>
                      <a:endParaRPr lang="uk-UA" sz="155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55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Командна, повідомна, універсальна (горизонтальна)</a:t>
                      </a:r>
                      <a:endParaRPr lang="uk-UA" sz="155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939315"/>
                  </a:ext>
                </a:extLst>
              </a:tr>
              <a:tr h="387464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155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 змістовною ознакою</a:t>
                      </a:r>
                      <a:endParaRPr lang="uk-UA" sz="155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55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 об’єктами відображення, за галузями діяльності, за типами відносин</a:t>
                      </a:r>
                      <a:endParaRPr lang="uk-UA" sz="155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9475483"/>
                  </a:ext>
                </a:extLst>
              </a:tr>
              <a:tr h="273112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155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 організаційною ознакою</a:t>
                      </a:r>
                      <a:endParaRPr lang="uk-UA" sz="155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55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Систематизована, несистематизована</a:t>
                      </a:r>
                      <a:endParaRPr lang="uk-UA" sz="155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797101"/>
                  </a:ext>
                </a:extLst>
              </a:tr>
              <a:tr h="664056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155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 формою відображення</a:t>
                      </a:r>
                      <a:endParaRPr lang="uk-UA" sz="155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55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Візуальна (графіки, таблиці, табло та ін.), </a:t>
                      </a:r>
                      <a:r>
                        <a:rPr lang="uk-UA" sz="155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аудіоінформація</a:t>
                      </a:r>
                      <a:r>
                        <a:rPr lang="uk-UA" sz="155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(сприймається на слух завдяки звукозапису), аудіовізуальна (поєднує інформацію у формі зображення і звуку)</a:t>
                      </a:r>
                      <a:endParaRPr lang="uk-UA" sz="155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4299559"/>
                  </a:ext>
                </a:extLst>
              </a:tr>
              <a:tr h="273112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155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 формою подання</a:t>
                      </a:r>
                      <a:endParaRPr lang="uk-UA" sz="155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55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Цифрова, буквена і кодована</a:t>
                      </a:r>
                      <a:endParaRPr lang="uk-UA" sz="155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22393"/>
                  </a:ext>
                </a:extLst>
              </a:tr>
              <a:tr h="273112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155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 порядком виникнення</a:t>
                      </a:r>
                      <a:endParaRPr lang="uk-UA" sz="155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55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Первинна і похідна</a:t>
                      </a:r>
                      <a:endParaRPr lang="uk-UA" sz="155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092201"/>
                  </a:ext>
                </a:extLst>
              </a:tr>
              <a:tr h="273112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155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 характером носіїв інформації</a:t>
                      </a:r>
                      <a:endParaRPr lang="uk-UA" sz="155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55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Документована і недокументована</a:t>
                      </a:r>
                      <a:endParaRPr lang="uk-UA" sz="155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893727"/>
                  </a:ext>
                </a:extLst>
              </a:tr>
              <a:tr h="273112"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155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 призначенням</a:t>
                      </a:r>
                      <a:endParaRPr lang="uk-UA" sz="155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55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Директивна (розпорядча), звітна і довідково-нормативна</a:t>
                      </a:r>
                      <a:endParaRPr lang="uk-UA" sz="155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5130365"/>
                  </a:ext>
                </a:extLst>
              </a:tr>
              <a:tr h="273112"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uk-UA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155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 напрямом руху</a:t>
                      </a:r>
                      <a:endParaRPr lang="uk-UA" sz="155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55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Вхідна і вихідна</a:t>
                      </a:r>
                      <a:endParaRPr lang="uk-UA" sz="155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870451"/>
                  </a:ext>
                </a:extLst>
              </a:tr>
              <a:tr h="273112"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uk-UA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155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 стабільністю</a:t>
                      </a:r>
                      <a:endParaRPr lang="uk-UA" sz="155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55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Умовно-змінна, умовно-постійна</a:t>
                      </a:r>
                      <a:endParaRPr lang="uk-UA" sz="155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0674447"/>
                  </a:ext>
                </a:extLst>
              </a:tr>
              <a:tr h="546227"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uk-UA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155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 способом відображення</a:t>
                      </a:r>
                      <a:endParaRPr lang="uk-UA" sz="155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55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Текстова (алфавітна, алфавітно-цифрова) і графічна (креслення, діаграми, схеми, графіки)</a:t>
                      </a:r>
                      <a:endParaRPr lang="uk-UA" sz="155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107726"/>
                  </a:ext>
                </a:extLst>
              </a:tr>
              <a:tr h="273112"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uk-UA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155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 способом обробки</a:t>
                      </a:r>
                      <a:endParaRPr lang="uk-UA" sz="155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55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Що піддається і що не піддається механізованій обробці</a:t>
                      </a:r>
                      <a:endParaRPr lang="uk-UA" sz="155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3756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8384203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-46856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latin typeface="+mn-lt"/>
              </a:rPr>
              <a:t>Класифікація наукової інформації</a:t>
            </a:r>
          </a:p>
        </p:txBody>
      </p:sp>
      <p:sp>
        <p:nvSpPr>
          <p:cNvPr id="27" name="Rectangle 31"/>
          <p:cNvSpPr>
            <a:spLocks noChangeArrowheads="1"/>
          </p:cNvSpPr>
          <p:nvPr/>
        </p:nvSpPr>
        <p:spPr bwMode="auto">
          <a:xfrm>
            <a:off x="1543050" y="2354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" name="Округлений прямокутник 2"/>
          <p:cNvSpPr/>
          <p:nvPr/>
        </p:nvSpPr>
        <p:spPr bwMode="auto">
          <a:xfrm>
            <a:off x="1187624" y="1412775"/>
            <a:ext cx="6552728" cy="94148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 НАУКОВОЇ ІНФОРМАЦІЇ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круглений прямокутник 3"/>
          <p:cNvSpPr/>
          <p:nvPr/>
        </p:nvSpPr>
        <p:spPr bwMode="auto">
          <a:xfrm>
            <a:off x="251520" y="2833700"/>
            <a:ext cx="2160240" cy="648072"/>
          </a:xfrm>
          <a:prstGeom prst="roundRect">
            <a:avLst/>
          </a:prstGeom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Технічна</a:t>
            </a:r>
          </a:p>
        </p:txBody>
      </p:sp>
      <p:sp>
        <p:nvSpPr>
          <p:cNvPr id="28" name="Округлений прямокутник 27"/>
          <p:cNvSpPr/>
          <p:nvPr/>
        </p:nvSpPr>
        <p:spPr bwMode="auto">
          <a:xfrm>
            <a:off x="270570" y="3961208"/>
            <a:ext cx="2160240" cy="648072"/>
          </a:xfrm>
          <a:prstGeom prst="roundRect">
            <a:avLst/>
          </a:prstGeom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Економічна</a:t>
            </a:r>
          </a:p>
        </p:txBody>
      </p:sp>
      <p:sp>
        <p:nvSpPr>
          <p:cNvPr id="29" name="Округлений прямокутник 28"/>
          <p:cNvSpPr/>
          <p:nvPr/>
        </p:nvSpPr>
        <p:spPr bwMode="auto">
          <a:xfrm>
            <a:off x="270570" y="5194962"/>
            <a:ext cx="2160240" cy="648072"/>
          </a:xfrm>
          <a:prstGeom prst="roundRect">
            <a:avLst/>
          </a:prstGeom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Соціальна</a:t>
            </a:r>
          </a:p>
        </p:txBody>
      </p:sp>
      <p:sp>
        <p:nvSpPr>
          <p:cNvPr id="30" name="Округлений прямокутник 29"/>
          <p:cNvSpPr/>
          <p:nvPr/>
        </p:nvSpPr>
        <p:spPr bwMode="auto">
          <a:xfrm>
            <a:off x="2710458" y="5088716"/>
            <a:ext cx="6264696" cy="860564"/>
          </a:xfrm>
          <a:prstGeom prst="roundRect">
            <a:avLst/>
          </a:prstGeom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Відомості про людину, колектив</a:t>
            </a:r>
            <a:r>
              <a:rPr kumimoji="0" lang="uk-UA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суспільство в цілому як об’єкт дослідження</a:t>
            </a:r>
            <a:endParaRPr kumimoji="0" lang="uk-UA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Округлений прямокутник 30"/>
          <p:cNvSpPr/>
          <p:nvPr/>
        </p:nvSpPr>
        <p:spPr bwMode="auto">
          <a:xfrm>
            <a:off x="2710458" y="3903273"/>
            <a:ext cx="6254030" cy="763936"/>
          </a:xfrm>
          <a:prstGeom prst="roundRect">
            <a:avLst/>
          </a:prstGeom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Відомості про економічний</a:t>
            </a:r>
            <a:r>
              <a:rPr kumimoji="0" lang="uk-UA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розвиток суспільства і його ефективність</a:t>
            </a:r>
            <a:endParaRPr kumimoji="0" lang="uk-UA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Округлений прямокутник 31"/>
          <p:cNvSpPr/>
          <p:nvPr/>
        </p:nvSpPr>
        <p:spPr bwMode="auto">
          <a:xfrm>
            <a:off x="2710458" y="2593982"/>
            <a:ext cx="6264696" cy="1127506"/>
          </a:xfrm>
          <a:prstGeom prst="roundRect">
            <a:avLst/>
          </a:prstGeom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</a:t>
            </a:r>
            <a:r>
              <a:rPr kumimoji="0" lang="uk-UA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фізичні процеси в різних об’єктах при створенні продукції із вихідних компонентів</a:t>
            </a:r>
            <a:endParaRPr kumimoji="0" lang="uk-UA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Сполучна лінія уступом 33"/>
          <p:cNvCxnSpPr>
            <a:stCxn id="3" idx="1"/>
            <a:endCxn id="4" idx="1"/>
          </p:cNvCxnSpPr>
          <p:nvPr/>
        </p:nvCxnSpPr>
        <p:spPr bwMode="auto">
          <a:xfrm rot="10800000" flipV="1">
            <a:off x="251520" y="1883518"/>
            <a:ext cx="936104" cy="1274217"/>
          </a:xfrm>
          <a:prstGeom prst="bentConnector3">
            <a:avLst>
              <a:gd name="adj1" fmla="val 124420"/>
            </a:avLst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Сполучна лінія уступом 35"/>
          <p:cNvCxnSpPr>
            <a:stCxn id="4" idx="1"/>
            <a:endCxn id="28" idx="1"/>
          </p:cNvCxnSpPr>
          <p:nvPr/>
        </p:nvCxnSpPr>
        <p:spPr bwMode="auto">
          <a:xfrm rot="10800000" flipH="1" flipV="1">
            <a:off x="251520" y="3157736"/>
            <a:ext cx="19050" cy="1127508"/>
          </a:xfrm>
          <a:prstGeom prst="bentConnector3">
            <a:avLst>
              <a:gd name="adj1" fmla="val -1200000"/>
            </a:avLst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Сполучна лінія уступом 37"/>
          <p:cNvCxnSpPr>
            <a:stCxn id="28" idx="1"/>
            <a:endCxn id="29" idx="1"/>
          </p:cNvCxnSpPr>
          <p:nvPr/>
        </p:nvCxnSpPr>
        <p:spPr bwMode="auto">
          <a:xfrm rot="10800000" flipV="1">
            <a:off x="270570" y="4285244"/>
            <a:ext cx="12700" cy="1233754"/>
          </a:xfrm>
          <a:prstGeom prst="bentConnector3">
            <a:avLst>
              <a:gd name="adj1" fmla="val 2027638"/>
            </a:avLst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Пряма сполучна лінія 43"/>
          <p:cNvCxnSpPr>
            <a:stCxn id="4" idx="3"/>
            <a:endCxn id="32" idx="1"/>
          </p:cNvCxnSpPr>
          <p:nvPr/>
        </p:nvCxnSpPr>
        <p:spPr bwMode="auto">
          <a:xfrm flipV="1">
            <a:off x="2411760" y="3157735"/>
            <a:ext cx="298698" cy="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Пряма сполучна лінія 46"/>
          <p:cNvCxnSpPr>
            <a:stCxn id="28" idx="3"/>
            <a:endCxn id="31" idx="1"/>
          </p:cNvCxnSpPr>
          <p:nvPr/>
        </p:nvCxnSpPr>
        <p:spPr bwMode="auto">
          <a:xfrm flipV="1">
            <a:off x="2430810" y="4285241"/>
            <a:ext cx="279648" cy="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Пряма сполучна лінія 49"/>
          <p:cNvCxnSpPr>
            <a:stCxn id="29" idx="3"/>
            <a:endCxn id="30" idx="1"/>
          </p:cNvCxnSpPr>
          <p:nvPr/>
        </p:nvCxnSpPr>
        <p:spPr bwMode="auto">
          <a:xfrm>
            <a:off x="2430810" y="5518998"/>
            <a:ext cx="279648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443396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" y="0"/>
            <a:ext cx="80283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Дефініції “економічна інформація”</a:t>
            </a:r>
          </a:p>
        </p:txBody>
      </p:sp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473982"/>
              </p:ext>
            </p:extLst>
          </p:nvPr>
        </p:nvGraphicFramePr>
        <p:xfrm>
          <a:off x="1" y="1097280"/>
          <a:ext cx="9143999" cy="5760720"/>
        </p:xfrm>
        <a:graphic>
          <a:graphicData uri="http://schemas.openxmlformats.org/drawingml/2006/table">
            <a:tbl>
              <a:tblPr/>
              <a:tblGrid>
                <a:gridCol w="1783577">
                  <a:extLst>
                    <a:ext uri="{9D8B030D-6E8A-4147-A177-3AD203B41FA5}">
                      <a16:colId xmlns:a16="http://schemas.microsoft.com/office/drawing/2014/main" val="577970621"/>
                    </a:ext>
                  </a:extLst>
                </a:gridCol>
                <a:gridCol w="4512291">
                  <a:extLst>
                    <a:ext uri="{9D8B030D-6E8A-4147-A177-3AD203B41FA5}">
                      <a16:colId xmlns:a16="http://schemas.microsoft.com/office/drawing/2014/main" val="546050896"/>
                    </a:ext>
                  </a:extLst>
                </a:gridCol>
                <a:gridCol w="2848131">
                  <a:extLst>
                    <a:ext uri="{9D8B030D-6E8A-4147-A177-3AD203B41FA5}">
                      <a16:colId xmlns:a16="http://schemas.microsoft.com/office/drawing/2014/main" val="3365251521"/>
                    </a:ext>
                  </a:extLst>
                </a:gridCol>
              </a:tblGrid>
              <a:tr h="2390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i="1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Вчений (вчені</a:t>
                      </a:r>
                      <a:r>
                        <a:rPr lang="uk-UA" sz="1800" b="1" i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i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Визначення (пояснення)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i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Джерело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685603"/>
                  </a:ext>
                </a:extLst>
              </a:tr>
              <a:tr h="19122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i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Н. М. </a:t>
                      </a:r>
                      <a:r>
                        <a:rPr lang="uk-UA" sz="1800" i="1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Малюга</a:t>
                      </a:r>
                      <a:r>
                        <a:rPr lang="uk-UA" sz="1800" i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i="0" spc="-2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Економічна інформація характеризує цифри, факти, відомості та інші дані, що базуються на показниках господарської діяльності; відображає суспільно-економічні явища та процеси, що відбуваються  в державі, а тому є результатом і невід’ємною складовою розвитку науки</a:t>
                      </a:r>
                      <a:endParaRPr lang="uk-UA" sz="1800" i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i="0" spc="-5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Малюга Н. М. Наукові дос-лідження в бухгалтерському обліку : навч. посіб. для студ. вищих навч. закл. /   Н. М. Малюга ; за ред. проф. Ф.Ф. Бутинця. – Житомир : ПП “Рута”, 2003. – 476 с.</a:t>
                      </a:r>
                      <a:endParaRPr lang="uk-UA" sz="1800" i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528814"/>
                  </a:ext>
                </a:extLst>
              </a:tr>
              <a:tr h="9561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i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Бізнес-словник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i="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Економічна інформація – це відомості, дані, значення економічних показників, які є об'єктами зберігання, обробки і передачі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i="0" spc="-5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Бізнес-словник  [Електрон-ний ресурс]. – Режим </a:t>
                      </a:r>
                      <a:r>
                        <a:rPr lang="uk-UA" sz="1800" i="0" spc="-50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досту-пу</a:t>
                      </a:r>
                      <a:r>
                        <a:rPr lang="uk-UA" sz="1800" i="0" spc="-5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: http://www.onlin edics.ru /</a:t>
                      </a:r>
                      <a:r>
                        <a:rPr lang="uk-UA" sz="1800" i="0" u="none" spc="-50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slovar</a:t>
                      </a:r>
                      <a:r>
                        <a:rPr lang="uk-UA" sz="1800" i="0" u="none" spc="-5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uk-UA" sz="1800" i="0" u="none" spc="-50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biz</a:t>
                      </a:r>
                      <a:r>
                        <a:rPr lang="uk-UA" sz="1800" i="0" u="none" spc="-5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/i/informatsija.html.</a:t>
                      </a:r>
                      <a:endParaRPr lang="uk-UA" sz="1800" i="0" u="non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8666869"/>
                  </a:ext>
                </a:extLst>
              </a:tr>
              <a:tr h="21513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i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 В. </a:t>
                      </a:r>
                      <a:r>
                        <a:rPr lang="uk-UA" sz="1800" i="1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Осовська</a:t>
                      </a:r>
                      <a:r>
                        <a:rPr lang="uk-UA" sz="1800" i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i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i="0" spc="-3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Економічна інформація – це сукупність цифр, фактів, відомостей та інших даних, які </a:t>
                      </a:r>
                      <a:r>
                        <a:rPr lang="uk-UA" sz="1800" i="0" spc="-3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пере-важно </a:t>
                      </a:r>
                      <a:r>
                        <a:rPr lang="uk-UA" sz="1800" i="0" spc="-3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кількісно відображають </a:t>
                      </a:r>
                      <a:r>
                        <a:rPr lang="uk-UA" sz="1800" i="0" spc="-3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суспільно-економічні </a:t>
                      </a:r>
                      <a:r>
                        <a:rPr lang="uk-UA" sz="1800" i="0" spc="-3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явища і процеси. Вона містить дані соціально-економічного планування і </a:t>
                      </a:r>
                      <a:r>
                        <a:rPr lang="uk-UA" sz="1800" i="0" spc="-3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прогнозування</a:t>
                      </a:r>
                      <a:r>
                        <a:rPr lang="uk-UA" sz="1800" i="0" spc="-3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фінансових планів, первинного, </a:t>
                      </a:r>
                      <a:r>
                        <a:rPr lang="uk-UA" sz="1800" i="0" spc="-3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оперативного </a:t>
                      </a:r>
                      <a:r>
                        <a:rPr lang="uk-UA" sz="1800" i="0" spc="-3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й бухгалтерського обліку, </a:t>
                      </a:r>
                      <a:r>
                        <a:rPr lang="uk-UA" sz="1800" i="0" spc="-3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статистичної </a:t>
                      </a:r>
                      <a:r>
                        <a:rPr lang="uk-UA" sz="1800" i="0" spc="-3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звітності, економічного аналізу тощо</a:t>
                      </a:r>
                      <a:endParaRPr lang="uk-UA" sz="1800" i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i="0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Осовська</a:t>
                      </a:r>
                      <a:r>
                        <a:rPr lang="uk-UA" sz="1800" i="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Г. В. Основи менеджменту : </a:t>
                      </a:r>
                      <a:r>
                        <a:rPr lang="uk-UA" sz="1800" i="0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навч</a:t>
                      </a:r>
                      <a:r>
                        <a:rPr lang="uk-UA" sz="1800" i="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uk-UA" sz="1800" i="0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посіб</a:t>
                      </a:r>
                      <a:r>
                        <a:rPr lang="uk-UA" sz="1800" i="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/ Г. В. </a:t>
                      </a:r>
                      <a:r>
                        <a:rPr lang="uk-UA" sz="1800" i="0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Осовська</a:t>
                      </a:r>
                      <a:r>
                        <a:rPr lang="uk-UA" sz="1800" i="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О. А. </a:t>
                      </a:r>
                      <a:r>
                        <a:rPr lang="uk-UA" sz="1800" i="0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Осовський</a:t>
                      </a:r>
                      <a:r>
                        <a:rPr lang="uk-UA" sz="1800" i="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– К. : Кондор, 2006. – 664c.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041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2425628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" y="0"/>
            <a:ext cx="80283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Дефініції “економічна інформація”</a:t>
            </a:r>
          </a:p>
        </p:txBody>
      </p:sp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493754"/>
              </p:ext>
            </p:extLst>
          </p:nvPr>
        </p:nvGraphicFramePr>
        <p:xfrm>
          <a:off x="0" y="1340768"/>
          <a:ext cx="9143999" cy="5334000"/>
        </p:xfrm>
        <a:graphic>
          <a:graphicData uri="http://schemas.openxmlformats.org/drawingml/2006/table">
            <a:tbl>
              <a:tblPr/>
              <a:tblGrid>
                <a:gridCol w="2267743">
                  <a:extLst>
                    <a:ext uri="{9D8B030D-6E8A-4147-A177-3AD203B41FA5}">
                      <a16:colId xmlns:a16="http://schemas.microsoft.com/office/drawing/2014/main" val="577970621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546050896"/>
                    </a:ext>
                  </a:extLst>
                </a:gridCol>
                <a:gridCol w="2843808">
                  <a:extLst>
                    <a:ext uri="{9D8B030D-6E8A-4147-A177-3AD203B41FA5}">
                      <a16:colId xmlns:a16="http://schemas.microsoft.com/office/drawing/2014/main" val="3365251521"/>
                    </a:ext>
                  </a:extLst>
                </a:gridCol>
              </a:tblGrid>
              <a:tr h="2525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i="1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Вчений (вчені</a:t>
                      </a:r>
                      <a:r>
                        <a:rPr lang="uk-UA" sz="2000" b="1" i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i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Визначення (пояснення)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i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Джерело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685603"/>
                  </a:ext>
                </a:extLst>
              </a:tr>
              <a:tr h="15154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i="1" u="non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Л. О. Терещенко, </a:t>
                      </a:r>
                      <a:endParaRPr lang="uk-UA" sz="2000" u="non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i="1" u="non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І. І. </a:t>
                      </a:r>
                      <a:r>
                        <a:rPr lang="uk-UA" sz="2000" i="1" u="none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Матієнко</a:t>
                      </a:r>
                      <a:r>
                        <a:rPr lang="uk-UA" sz="2000" i="1" u="non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-Зубенко </a:t>
                      </a:r>
                      <a:endParaRPr lang="uk-UA" sz="2000" u="non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u="non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Економічна інформація – це сукупність відомостей про соціально-економічні процеси, що слугують для управління цими процесами та колективом людей у виробничій і невиробничій сферах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800" u="none" spc="-6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Терещенко Л. О. </a:t>
                      </a:r>
                      <a:r>
                        <a:rPr lang="uk-UA" sz="1800" u="none" strike="noStrike" spc="-6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Інформацій- ні системи і технології в </a:t>
                      </a:r>
                      <a:r>
                        <a:rPr lang="uk-UA" sz="1800" u="none" strike="noStrike" spc="-60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облі</a:t>
                      </a:r>
                      <a:r>
                        <a:rPr lang="uk-UA" sz="1800" u="none" strike="noStrike" spc="-6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ку</a:t>
                      </a:r>
                      <a:r>
                        <a:rPr lang="uk-UA" sz="1800" u="none" spc="-6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: </a:t>
                      </a:r>
                      <a:r>
                        <a:rPr lang="uk-UA" sz="1800" u="none" spc="-60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навч</a:t>
                      </a:r>
                      <a:r>
                        <a:rPr lang="uk-UA" sz="1800" u="none" spc="-6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uk-UA" sz="1800" u="none" spc="-60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посіб</a:t>
                      </a:r>
                      <a:r>
                        <a:rPr lang="uk-UA" sz="1800" u="none" spc="-6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/ Л. О. </a:t>
                      </a:r>
                      <a:r>
                        <a:rPr lang="uk-UA" sz="1800" u="none" spc="-60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Тере-щенко</a:t>
                      </a:r>
                      <a:r>
                        <a:rPr lang="uk-UA" sz="1800" u="none" spc="-6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І. І. </a:t>
                      </a:r>
                      <a:r>
                        <a:rPr lang="uk-UA" sz="1800" u="none" spc="-60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Матієнко</a:t>
                      </a:r>
                      <a:r>
                        <a:rPr lang="uk-UA" sz="1800" u="none" spc="-6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-Зубенко –  К. : КНЕУ, 2004. – 187 с.</a:t>
                      </a:r>
                      <a:endParaRPr lang="uk-UA" sz="1800" u="non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528814"/>
                  </a:ext>
                </a:extLst>
              </a:tr>
              <a:tr h="15154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i="1" u="non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В. А. Ткаченко, </a:t>
                      </a:r>
                      <a:endParaRPr lang="uk-UA" sz="2000" u="non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i="1" u="non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 Ю. </a:t>
                      </a:r>
                      <a:r>
                        <a:rPr lang="uk-UA" sz="2000" i="1" u="none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Під'ячий</a:t>
                      </a:r>
                      <a:r>
                        <a:rPr lang="uk-UA" sz="2000" i="1" u="non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endParaRPr lang="uk-UA" sz="2000" u="non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i="1" u="non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В. А. </a:t>
                      </a:r>
                      <a:r>
                        <a:rPr lang="uk-UA" sz="2000" i="1" u="none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Рябик</a:t>
                      </a:r>
                      <a:r>
                        <a:rPr lang="uk-UA" sz="2000" i="1" u="non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uk-UA" sz="2000" u="non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u="none" spc="-5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Економічна</a:t>
                      </a:r>
                      <a:r>
                        <a:rPr lang="uk-UA" sz="2000" u="none" spc="-50" baseline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інформація – це перетворена і оброблена сукупність відомостей, що відображає стан і хід економічних процесів. Економічну інформацію слід розглядати як одну з різновидів управлінської інформації. </a:t>
                      </a:r>
                      <a:endParaRPr lang="uk-UA" sz="2000" u="non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800" u="non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Економічна інформатика: </a:t>
                      </a:r>
                      <a:r>
                        <a:rPr lang="uk-UA" sz="1800" u="none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навч</a:t>
                      </a:r>
                      <a:r>
                        <a:rPr lang="uk-UA" sz="1800" u="non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uk-UA" sz="1800" u="none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посіб</a:t>
                      </a:r>
                      <a:r>
                        <a:rPr lang="uk-UA" sz="1800" u="non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/ В. А. Ткаченко, Г. Ю. </a:t>
                      </a:r>
                      <a:r>
                        <a:rPr lang="uk-UA" sz="1800" u="none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Під'ячий</a:t>
                      </a:r>
                      <a:r>
                        <a:rPr lang="uk-UA" sz="1800" u="non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В. А. </a:t>
                      </a:r>
                      <a:r>
                        <a:rPr lang="uk-UA" sz="1800" u="none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Рябик</a:t>
                      </a:r>
                      <a:r>
                        <a:rPr lang="uk-UA" sz="1800" u="non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– Х. : НТУ “ХПИ” 2011. – 312 с.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8666869"/>
                  </a:ext>
                </a:extLst>
              </a:tr>
              <a:tr h="11365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i="1" u="non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Б. А. </a:t>
                      </a:r>
                      <a:r>
                        <a:rPr lang="uk-UA" sz="2000" i="1" u="none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Райзберг</a:t>
                      </a:r>
                      <a:r>
                        <a:rPr lang="uk-UA" sz="2000" i="1" u="non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endParaRPr lang="uk-UA" sz="2000" u="non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i="1" u="non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Л. Ш. </a:t>
                      </a:r>
                      <a:r>
                        <a:rPr lang="uk-UA" sz="2000" i="1" u="none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Лозовский</a:t>
                      </a:r>
                      <a:r>
                        <a:rPr lang="uk-UA" sz="2000" i="1" u="non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endParaRPr lang="uk-UA" sz="2000" i="1" u="none" dirty="0" smtClean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i="1" u="none" spc="-3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lang="uk-UA" sz="2000" i="1" u="none" spc="-3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Б. </a:t>
                      </a:r>
                      <a:r>
                        <a:rPr lang="uk-UA" sz="2000" i="1" u="none" spc="-30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Стародубцева</a:t>
                      </a:r>
                      <a:r>
                        <a:rPr lang="uk-UA" sz="2000" i="1" u="non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</a:t>
                      </a:r>
                      <a:endParaRPr lang="uk-UA" sz="2000" u="non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u="non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Економічна інформація – це </a:t>
                      </a:r>
                      <a:r>
                        <a:rPr lang="uk-UA" sz="2000" u="non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інформація</a:t>
                      </a:r>
                      <a:r>
                        <a:rPr lang="uk-UA" sz="2000" u="none" baseline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про суспільні процеси </a:t>
                      </a:r>
                      <a:r>
                        <a:rPr lang="uk-UA" sz="2000" u="non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виробництва</a:t>
                      </a:r>
                      <a:r>
                        <a:rPr lang="uk-UA" sz="2000" u="non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розподілу, обміну </a:t>
                      </a:r>
                      <a:r>
                        <a:rPr lang="uk-UA" sz="2000" u="non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</a:t>
                      </a:r>
                      <a:r>
                        <a:rPr lang="uk-UA" sz="2000" u="none" baseline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споживання матеріальних благ</a:t>
                      </a:r>
                      <a:endParaRPr lang="uk-UA" sz="2000" u="non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800" u="none" spc="-70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Современный</a:t>
                      </a:r>
                      <a:r>
                        <a:rPr lang="uk-UA" sz="1800" u="none" spc="-7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u="none" spc="-70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экономический</a:t>
                      </a:r>
                      <a:r>
                        <a:rPr lang="uk-UA" sz="1800" u="none" spc="-7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u="none" spc="-70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словарь</a:t>
                      </a:r>
                      <a:r>
                        <a:rPr lang="uk-UA" sz="1800" u="none" spc="-7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  Б. А. </a:t>
                      </a:r>
                      <a:r>
                        <a:rPr lang="uk-UA" sz="1800" u="none" spc="-70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Райзберг</a:t>
                      </a:r>
                      <a:r>
                        <a:rPr lang="uk-UA" sz="1800" u="none" spc="-7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Л. Ш. </a:t>
                      </a:r>
                      <a:r>
                        <a:rPr lang="uk-UA" sz="1800" u="none" spc="-70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Лозовский</a:t>
                      </a:r>
                      <a:r>
                        <a:rPr lang="uk-UA" sz="1800" u="none" spc="-7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Е. Б. Ста-</a:t>
                      </a:r>
                      <a:r>
                        <a:rPr lang="uk-UA" sz="1800" u="none" spc="-70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родубцева</a:t>
                      </a:r>
                      <a:r>
                        <a:rPr lang="uk-UA" sz="1800" u="none" spc="-7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– 2-е </a:t>
                      </a:r>
                      <a:r>
                        <a:rPr lang="uk-UA" sz="1800" u="none" spc="-70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изд</a:t>
                      </a:r>
                      <a:r>
                        <a:rPr lang="uk-UA" sz="1800" u="none" spc="-7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[</a:t>
                      </a:r>
                      <a:r>
                        <a:rPr lang="uk-UA" sz="1800" u="none" spc="-70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испр</a:t>
                      </a:r>
                      <a:r>
                        <a:rPr lang="uk-UA" sz="1800" u="none" spc="-7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.] – М. : ИНФРА-М, 1999. – 479 с.</a:t>
                      </a:r>
                      <a:endParaRPr lang="uk-UA" sz="1800" u="non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041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6039594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" y="0"/>
            <a:ext cx="80283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Дефініції “економічна інформація”</a:t>
            </a:r>
          </a:p>
        </p:txBody>
      </p:sp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880277"/>
              </p:ext>
            </p:extLst>
          </p:nvPr>
        </p:nvGraphicFramePr>
        <p:xfrm>
          <a:off x="1" y="1556792"/>
          <a:ext cx="9143999" cy="4572000"/>
        </p:xfrm>
        <a:graphic>
          <a:graphicData uri="http://schemas.openxmlformats.org/drawingml/2006/table">
            <a:tbl>
              <a:tblPr/>
              <a:tblGrid>
                <a:gridCol w="2267743">
                  <a:extLst>
                    <a:ext uri="{9D8B030D-6E8A-4147-A177-3AD203B41FA5}">
                      <a16:colId xmlns:a16="http://schemas.microsoft.com/office/drawing/2014/main" val="577970621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val="546050896"/>
                    </a:ext>
                  </a:extLst>
                </a:gridCol>
                <a:gridCol w="2987824">
                  <a:extLst>
                    <a:ext uri="{9D8B030D-6E8A-4147-A177-3AD203B41FA5}">
                      <a16:colId xmlns:a16="http://schemas.microsoft.com/office/drawing/2014/main" val="3365251521"/>
                    </a:ext>
                  </a:extLst>
                </a:gridCol>
              </a:tblGrid>
              <a:tr h="2490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i="1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Вчений (вчені</a:t>
                      </a:r>
                      <a:r>
                        <a:rPr lang="uk-UA" sz="2000" b="1" i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i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Визначення (пояснення)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i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Джерело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685603"/>
                  </a:ext>
                </a:extLst>
              </a:tr>
              <a:tr h="17433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i="1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Большая</a:t>
                      </a:r>
                      <a:r>
                        <a:rPr lang="uk-UA" sz="2000" i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000" i="1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советская</a:t>
                      </a:r>
                      <a:r>
                        <a:rPr lang="uk-UA" sz="2000" i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000" i="1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энциклопедия</a:t>
                      </a:r>
                      <a:r>
                        <a:rPr lang="uk-UA" sz="2000" i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uk-UA" sz="2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Економічна інформація</a:t>
                      </a:r>
                      <a:r>
                        <a:rPr lang="uk-UA" sz="2000" baseline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це інформація про економічні відносини і процеси відтворення. Використовується в системі управління господарством поряд з іншими видами інформації</a:t>
                      </a:r>
                      <a:endParaRPr lang="uk-UA" sz="2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u="none" spc="-40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Большая</a:t>
                      </a:r>
                      <a:r>
                        <a:rPr lang="uk-UA" sz="2000" u="none" spc="-4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000" u="none" spc="-40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советская</a:t>
                      </a:r>
                      <a:r>
                        <a:rPr lang="uk-UA" sz="2000" u="none" spc="-4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000" u="none" spc="-40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энцикло-педия</a:t>
                      </a:r>
                      <a:r>
                        <a:rPr lang="uk-UA" sz="2000" u="none" spc="-4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– М. : </a:t>
                      </a:r>
                      <a:r>
                        <a:rPr lang="uk-UA" sz="2000" u="none" spc="-40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Советская</a:t>
                      </a:r>
                      <a:r>
                        <a:rPr lang="uk-UA" sz="2000" u="none" spc="-4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000" u="none" spc="-40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эн-циклопедия</a:t>
                      </a:r>
                      <a:r>
                        <a:rPr lang="uk-UA" sz="2000" u="none" spc="-4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– 1969</a:t>
                      </a:r>
                      <a:r>
                        <a:rPr lang="uk-UA" sz="2000" u="non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uk-UA" sz="2000" u="none" spc="-4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1978 [</a:t>
                      </a:r>
                      <a:r>
                        <a:rPr lang="uk-UA" sz="2000" u="none" spc="-40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Електроний</a:t>
                      </a:r>
                      <a:r>
                        <a:rPr lang="uk-UA" sz="2000" u="none" spc="-4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ресурс]. – Режим доступу : http://bse-soviet-encycloped ia.info.</a:t>
                      </a:r>
                      <a:endParaRPr lang="uk-UA" sz="2000" u="non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528814"/>
                  </a:ext>
                </a:extLst>
              </a:tr>
              <a:tr h="18239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i="1" dirty="0" err="1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Энциклопедический</a:t>
                      </a:r>
                      <a:r>
                        <a:rPr lang="uk-UA" sz="2000" i="1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000" i="1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словарь</a:t>
                      </a:r>
                      <a:r>
                        <a:rPr lang="uk-UA" sz="2000" i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000" i="1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экономики</a:t>
                      </a:r>
                      <a:r>
                        <a:rPr lang="uk-UA" sz="2000" i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 права. </a:t>
                      </a:r>
                      <a:endParaRPr lang="uk-UA" sz="2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Економічна</a:t>
                      </a:r>
                      <a:r>
                        <a:rPr lang="uk-UA" sz="2000" baseline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інформація – це інформація про суспільні процеси виробництва, розподілу, обміну та споживання матеріальних благ</a:t>
                      </a:r>
                      <a:endParaRPr lang="uk-UA" sz="2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u="none" spc="-50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Энциклопедический</a:t>
                      </a:r>
                      <a:r>
                        <a:rPr lang="uk-UA" sz="2000" u="none" spc="-5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000" u="none" spc="-50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словарь</a:t>
                      </a:r>
                      <a:r>
                        <a:rPr lang="uk-UA" sz="2000" u="none" spc="-5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000" u="none" spc="-50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экономики</a:t>
                      </a:r>
                      <a:r>
                        <a:rPr lang="uk-UA" sz="2000" u="none" spc="-5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 права. – 2005 [</a:t>
                      </a:r>
                      <a:r>
                        <a:rPr lang="uk-UA" sz="2000" u="none" spc="-50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Електроний</a:t>
                      </a:r>
                      <a:r>
                        <a:rPr lang="uk-UA" sz="2000" u="none" spc="-5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ресурс]. – Режим доступу : http://enc-dic.com/ecolaw/Jekonomicheskaja-informacija-8577. </a:t>
                      </a:r>
                      <a:r>
                        <a:rPr lang="uk-UA" sz="2000" u="none" spc="-50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html</a:t>
                      </a:r>
                      <a:r>
                        <a:rPr lang="uk-UA" sz="2000" u="none" spc="-5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uk-UA" sz="2000" u="non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86668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2469667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00l">
  <a:themeElements>
    <a:clrScheme name="cdb2004100l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F85F7"/>
      </a:accent1>
      <a:accent2>
        <a:srgbClr val="FF9900"/>
      </a:accent2>
      <a:accent3>
        <a:srgbClr val="FFFFFF"/>
      </a:accent3>
      <a:accent4>
        <a:srgbClr val="174578"/>
      </a:accent4>
      <a:accent5>
        <a:srgbClr val="ADC2FA"/>
      </a:accent5>
      <a:accent6>
        <a:srgbClr val="E78A00"/>
      </a:accent6>
      <a:hlink>
        <a:srgbClr val="5AD9F2"/>
      </a:hlink>
      <a:folHlink>
        <a:srgbClr val="969696"/>
      </a:folHlink>
    </a:clrScheme>
    <a:fontScheme name="cdb2004100l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db2004100l 1">
        <a:dk1>
          <a:srgbClr val="29698D"/>
        </a:dk1>
        <a:lt1>
          <a:srgbClr val="FFFFFF"/>
        </a:lt1>
        <a:dk2>
          <a:srgbClr val="000000"/>
        </a:dk2>
        <a:lt2>
          <a:srgbClr val="D6E1E2"/>
        </a:lt2>
        <a:accent1>
          <a:srgbClr val="0099CC"/>
        </a:accent1>
        <a:accent2>
          <a:srgbClr val="FF9933"/>
        </a:accent2>
        <a:accent3>
          <a:srgbClr val="FFFFFF"/>
        </a:accent3>
        <a:accent4>
          <a:srgbClr val="215978"/>
        </a:accent4>
        <a:accent5>
          <a:srgbClr val="AACAE2"/>
        </a:accent5>
        <a:accent6>
          <a:srgbClr val="E78A2D"/>
        </a:accent6>
        <a:hlink>
          <a:srgbClr val="33CCCC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00l 2">
        <a:dk1>
          <a:srgbClr val="592C0D"/>
        </a:dk1>
        <a:lt1>
          <a:srgbClr val="FFFFFF"/>
        </a:lt1>
        <a:dk2>
          <a:srgbClr val="000000"/>
        </a:dk2>
        <a:lt2>
          <a:srgbClr val="C0C0C0"/>
        </a:lt2>
        <a:accent1>
          <a:srgbClr val="5B9569"/>
        </a:accent1>
        <a:accent2>
          <a:srgbClr val="5D8FC1"/>
        </a:accent2>
        <a:accent3>
          <a:srgbClr val="FFFFFF"/>
        </a:accent3>
        <a:accent4>
          <a:srgbClr val="4B2409"/>
        </a:accent4>
        <a:accent5>
          <a:srgbClr val="B5C8B9"/>
        </a:accent5>
        <a:accent6>
          <a:srgbClr val="5381AF"/>
        </a:accent6>
        <a:hlink>
          <a:srgbClr val="C5C059"/>
        </a:hlink>
        <a:folHlink>
          <a:srgbClr val="999C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00l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F85F7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DC2FA"/>
        </a:accent5>
        <a:accent6>
          <a:srgbClr val="E78A00"/>
        </a:accent6>
        <a:hlink>
          <a:srgbClr val="5AD9F2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12413</TotalTime>
  <Words>3669</Words>
  <Application>Microsoft Office PowerPoint</Application>
  <PresentationFormat>Екран (4:3)</PresentationFormat>
  <Paragraphs>498</Paragraphs>
  <Slides>38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38</vt:i4>
      </vt:variant>
    </vt:vector>
  </HeadingPairs>
  <TitlesOfParts>
    <vt:vector size="45" baseType="lpstr">
      <vt:lpstr>Arial</vt:lpstr>
      <vt:lpstr>Bookman Old Style</vt:lpstr>
      <vt:lpstr>Calibri</vt:lpstr>
      <vt:lpstr>Times New Roman</vt:lpstr>
      <vt:lpstr>Verdana</vt:lpstr>
      <vt:lpstr>Wingdings</vt:lpstr>
      <vt:lpstr>cdb2004100l</vt:lpstr>
      <vt:lpstr>Тема 6. Пошук інформації  та відбір матеріалу </vt:lpstr>
      <vt:lpstr>ЗМІСТ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Інститути та їх функції в економіці. Базисні інститути національної економіки</dc:title>
  <dc:creator>Baggio</dc:creator>
  <cp:lastModifiedBy>Житомирська Політехніка</cp:lastModifiedBy>
  <cp:revision>1074</cp:revision>
  <dcterms:modified xsi:type="dcterms:W3CDTF">2026-03-28T12:27:36Z</dcterms:modified>
</cp:coreProperties>
</file>