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sldIdLst>
    <p:sldId id="256" r:id="rId2"/>
    <p:sldId id="346" r:id="rId3"/>
    <p:sldId id="260" r:id="rId4"/>
    <p:sldId id="261" r:id="rId5"/>
    <p:sldId id="263" r:id="rId6"/>
    <p:sldId id="265" r:id="rId7"/>
    <p:sldId id="266" r:id="rId8"/>
    <p:sldId id="268" r:id="rId9"/>
    <p:sldId id="269" r:id="rId10"/>
    <p:sldId id="270" r:id="rId11"/>
    <p:sldId id="271" r:id="rId12"/>
    <p:sldId id="273" r:id="rId13"/>
    <p:sldId id="343" r:id="rId14"/>
    <p:sldId id="274" r:id="rId15"/>
    <p:sldId id="275" r:id="rId16"/>
    <p:sldId id="276" r:id="rId17"/>
    <p:sldId id="277" r:id="rId18"/>
    <p:sldId id="278" r:id="rId19"/>
    <p:sldId id="279" r:id="rId20"/>
    <p:sldId id="280" r:id="rId21"/>
    <p:sldId id="317" r:id="rId22"/>
    <p:sldId id="281" r:id="rId23"/>
    <p:sldId id="282" r:id="rId24"/>
    <p:sldId id="283" r:id="rId25"/>
    <p:sldId id="284" r:id="rId26"/>
    <p:sldId id="285" r:id="rId27"/>
    <p:sldId id="345" r:id="rId28"/>
    <p:sldId id="286" r:id="rId29"/>
    <p:sldId id="288" r:id="rId30"/>
    <p:sldId id="289" r:id="rId31"/>
    <p:sldId id="290" r:id="rId32"/>
    <p:sldId id="291" r:id="rId33"/>
    <p:sldId id="292" r:id="rId34"/>
    <p:sldId id="293" r:id="rId35"/>
    <p:sldId id="294" r:id="rId36"/>
    <p:sldId id="374" r:id="rId37"/>
    <p:sldId id="347" r:id="rId38"/>
    <p:sldId id="348" r:id="rId39"/>
    <p:sldId id="335" r:id="rId40"/>
    <p:sldId id="336" r:id="rId41"/>
    <p:sldId id="337" r:id="rId42"/>
    <p:sldId id="295" r:id="rId43"/>
    <p:sldId id="349" r:id="rId44"/>
    <p:sldId id="350" r:id="rId45"/>
    <p:sldId id="351" r:id="rId46"/>
    <p:sldId id="352" r:id="rId47"/>
    <p:sldId id="353" r:id="rId48"/>
    <p:sldId id="354" r:id="rId49"/>
    <p:sldId id="355" r:id="rId50"/>
    <p:sldId id="356" r:id="rId51"/>
    <p:sldId id="357" r:id="rId52"/>
    <p:sldId id="358" r:id="rId53"/>
    <p:sldId id="359" r:id="rId54"/>
    <p:sldId id="360" r:id="rId55"/>
    <p:sldId id="361" r:id="rId56"/>
    <p:sldId id="362" r:id="rId57"/>
    <p:sldId id="363" r:id="rId58"/>
    <p:sldId id="364" r:id="rId59"/>
    <p:sldId id="365" r:id="rId60"/>
    <p:sldId id="366" r:id="rId61"/>
    <p:sldId id="367" r:id="rId62"/>
    <p:sldId id="368" r:id="rId63"/>
    <p:sldId id="369" r:id="rId64"/>
    <p:sldId id="370" r:id="rId6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ru-RU" smtClean="0"/>
              <a:t>Образец заголовка</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1D79116-1380-49A5-AABB-52FE93D18054}" type="datetimeFigureOut">
              <a:rPr lang="ru-RU" smtClean="0"/>
              <a:pPr/>
              <a:t>14.02.2022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2E6EE2F-C4EE-49F7-BF1D-945B4D096284}" type="slidenum">
              <a:rPr lang="ru-RU" smtClean="0"/>
              <a:pPr/>
              <a:t>‹#›</a:t>
            </a:fld>
            <a:endParaRPr lang="ru-RU"/>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1D79116-1380-49A5-AABB-52FE93D18054}" type="datetimeFigureOut">
              <a:rPr lang="ru-RU" smtClean="0"/>
              <a:pPr/>
              <a:t>14.02.2022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2E6EE2F-C4EE-49F7-BF1D-945B4D09628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1D79116-1380-49A5-AABB-52FE93D18054}" type="datetimeFigureOut">
              <a:rPr lang="ru-RU" smtClean="0"/>
              <a:pPr/>
              <a:t>14.02.2022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2E6EE2F-C4EE-49F7-BF1D-945B4D09628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1D79116-1380-49A5-AABB-52FE93D18054}" type="datetimeFigureOut">
              <a:rPr lang="ru-RU" smtClean="0"/>
              <a:pPr/>
              <a:t>14.02.2022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2E6EE2F-C4EE-49F7-BF1D-945B4D09628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1D79116-1380-49A5-AABB-52FE93D18054}" type="datetimeFigureOut">
              <a:rPr lang="ru-RU" smtClean="0"/>
              <a:pPr/>
              <a:t>14.02.2022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2E6EE2F-C4EE-49F7-BF1D-945B4D096284}" type="slidenum">
              <a:rPr lang="ru-RU" smtClean="0"/>
              <a:pPr/>
              <a:t>‹#›</a:t>
            </a:fld>
            <a:endParaRPr lang="ru-RU"/>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1D79116-1380-49A5-AABB-52FE93D18054}" type="datetimeFigureOut">
              <a:rPr lang="ru-RU" smtClean="0"/>
              <a:pPr/>
              <a:t>14.02.2022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2E6EE2F-C4EE-49F7-BF1D-945B4D09628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A1D79116-1380-49A5-AABB-52FE93D18054}" type="datetimeFigureOut">
              <a:rPr lang="ru-RU" smtClean="0"/>
              <a:pPr/>
              <a:t>14.02.2022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2E6EE2F-C4EE-49F7-BF1D-945B4D096284}" type="slidenum">
              <a:rPr lang="ru-RU" smtClean="0"/>
              <a:pPr/>
              <a:t>‹#›</a:t>
            </a:fld>
            <a:endParaRPr lang="ru-RU"/>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1D79116-1380-49A5-AABB-52FE93D18054}" type="datetimeFigureOut">
              <a:rPr lang="ru-RU" smtClean="0"/>
              <a:pPr/>
              <a:t>14.02.2022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2E6EE2F-C4EE-49F7-BF1D-945B4D096284}"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D79116-1380-49A5-AABB-52FE93D18054}" type="datetimeFigureOut">
              <a:rPr lang="ru-RU" smtClean="0"/>
              <a:pPr/>
              <a:t>14.02.2022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2E6EE2F-C4EE-49F7-BF1D-945B4D09628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1D79116-1380-49A5-AABB-52FE93D18054}" type="datetimeFigureOut">
              <a:rPr lang="ru-RU" smtClean="0"/>
              <a:pPr/>
              <a:t>14.02.2022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2E6EE2F-C4EE-49F7-BF1D-945B4D096284}" type="slidenum">
              <a:rPr lang="ru-RU" smtClean="0"/>
              <a:pPr/>
              <a:t>‹#›</a:t>
            </a:fld>
            <a:endParaRPr lang="ru-RU"/>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1D79116-1380-49A5-AABB-52FE93D18054}" type="datetimeFigureOut">
              <a:rPr lang="ru-RU" smtClean="0"/>
              <a:pPr/>
              <a:t>14.02.2022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2E6EE2F-C4EE-49F7-BF1D-945B4D096284}"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1D79116-1380-49A5-AABB-52FE93D18054}" type="datetimeFigureOut">
              <a:rPr lang="ru-RU" smtClean="0"/>
              <a:pPr/>
              <a:t>14.02.2022</a:t>
            </a:fld>
            <a:endParaRPr lang="ru-RU"/>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ru-RU"/>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E2E6EE2F-C4EE-49F7-BF1D-945B4D096284}"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212597"/>
            <a:ext cx="9324528" cy="4104455"/>
          </a:xfrm>
        </p:spPr>
        <p:txBody>
          <a:bodyPr/>
          <a:lstStyle/>
          <a:p>
            <a:r>
              <a:rPr lang="uk-UA" sz="4500" dirty="0" err="1" smtClean="0">
                <a:solidFill>
                  <a:srgbClr val="00B0F0"/>
                </a:solidFill>
              </a:rPr>
              <a:t>ОБЛік</a:t>
            </a:r>
            <a:r>
              <a:rPr lang="uk-UA" sz="4500" dirty="0" smtClean="0">
                <a:solidFill>
                  <a:srgbClr val="00B0F0"/>
                </a:solidFill>
              </a:rPr>
              <a:t> Власного Капіталу</a:t>
            </a:r>
            <a:br>
              <a:rPr lang="uk-UA" sz="4500" dirty="0" smtClean="0">
                <a:solidFill>
                  <a:srgbClr val="00B0F0"/>
                </a:solidFill>
              </a:rPr>
            </a:br>
            <a:r>
              <a:rPr lang="uk-UA" sz="3000" dirty="0" smtClean="0">
                <a:solidFill>
                  <a:srgbClr val="00B0F0"/>
                </a:solidFill>
              </a:rPr>
              <a:t>(Продовження)</a:t>
            </a:r>
            <a:r>
              <a:rPr lang="uk-UA" sz="4500" dirty="0" smtClean="0">
                <a:solidFill>
                  <a:srgbClr val="00B0F0"/>
                </a:solidFill>
              </a:rPr>
              <a:t/>
            </a:r>
            <a:br>
              <a:rPr lang="uk-UA" sz="4500" dirty="0" smtClean="0">
                <a:solidFill>
                  <a:srgbClr val="00B0F0"/>
                </a:solidFill>
              </a:rPr>
            </a:br>
            <a:r>
              <a:rPr lang="uk-UA" sz="1000" dirty="0" smtClean="0">
                <a:solidFill>
                  <a:srgbClr val="00B0F0"/>
                </a:solidFill>
              </a:rPr>
              <a:t/>
            </a:r>
            <a:br>
              <a:rPr lang="uk-UA" sz="1000" dirty="0" smtClean="0">
                <a:solidFill>
                  <a:srgbClr val="00B0F0"/>
                </a:solidFill>
              </a:rPr>
            </a:br>
            <a:r>
              <a:rPr lang="uk-UA" sz="2800" dirty="0" smtClean="0">
                <a:solidFill>
                  <a:srgbClr val="00B0F0"/>
                </a:solidFill>
              </a:rPr>
              <a:t>Тема. Облік Капіталу в Дооцінках</a:t>
            </a:r>
            <a:r>
              <a:rPr lang="uk-UA" sz="2800" dirty="0">
                <a:solidFill>
                  <a:srgbClr val="00B0F0"/>
                </a:solidFill>
              </a:rPr>
              <a:t/>
            </a:r>
            <a:br>
              <a:rPr lang="uk-UA" sz="2800" dirty="0">
                <a:solidFill>
                  <a:srgbClr val="00B0F0"/>
                </a:solidFill>
              </a:rPr>
            </a:br>
            <a:r>
              <a:rPr lang="uk-UA" sz="2800" dirty="0">
                <a:solidFill>
                  <a:srgbClr val="00B0F0"/>
                </a:solidFill>
              </a:rPr>
              <a:t>Тема. Облік додаткового </a:t>
            </a:r>
            <a:r>
              <a:rPr lang="uk-UA" sz="2800" dirty="0" smtClean="0">
                <a:solidFill>
                  <a:srgbClr val="00B0F0"/>
                </a:solidFill>
              </a:rPr>
              <a:t>та  резервного </a:t>
            </a:r>
            <a:r>
              <a:rPr lang="uk-UA" sz="2800" dirty="0">
                <a:solidFill>
                  <a:srgbClr val="00B0F0"/>
                </a:solidFill>
              </a:rPr>
              <a:t>капіталу.</a:t>
            </a:r>
            <a:br>
              <a:rPr lang="uk-UA" sz="2800" dirty="0">
                <a:solidFill>
                  <a:srgbClr val="00B0F0"/>
                </a:solidFill>
              </a:rPr>
            </a:br>
            <a:r>
              <a:rPr lang="uk-UA" sz="2800" dirty="0">
                <a:solidFill>
                  <a:srgbClr val="00B0F0"/>
                </a:solidFill>
              </a:rPr>
              <a:t>Тема. </a:t>
            </a:r>
            <a:r>
              <a:rPr lang="uk-UA" sz="2800" dirty="0" smtClean="0">
                <a:solidFill>
                  <a:srgbClr val="00B0F0"/>
                </a:solidFill>
              </a:rPr>
              <a:t>Облік Нерозподілених прибутків непокритих збитків </a:t>
            </a:r>
            <a:br>
              <a:rPr lang="uk-UA" sz="2800" dirty="0" smtClean="0">
                <a:solidFill>
                  <a:srgbClr val="00B0F0"/>
                </a:solidFill>
              </a:rPr>
            </a:br>
            <a:r>
              <a:rPr lang="uk-UA" sz="2800" dirty="0" smtClean="0">
                <a:solidFill>
                  <a:srgbClr val="00B0F0"/>
                </a:solidFill>
              </a:rPr>
              <a:t>Тема</a:t>
            </a:r>
            <a:r>
              <a:rPr lang="uk-UA" sz="2800" dirty="0">
                <a:solidFill>
                  <a:srgbClr val="00B0F0"/>
                </a:solidFill>
              </a:rPr>
              <a:t>. Облік вилученого </a:t>
            </a:r>
            <a:r>
              <a:rPr lang="uk-UA" sz="2800" dirty="0" smtClean="0">
                <a:solidFill>
                  <a:srgbClr val="00B0F0"/>
                </a:solidFill>
              </a:rPr>
              <a:t>капіталу</a:t>
            </a:r>
            <a:endParaRPr lang="ru-RU" sz="2800" dirty="0"/>
          </a:p>
        </p:txBody>
      </p:sp>
      <p:sp>
        <p:nvSpPr>
          <p:cNvPr id="3" name="Подзаголовок 2"/>
          <p:cNvSpPr>
            <a:spLocks noGrp="1"/>
          </p:cNvSpPr>
          <p:nvPr>
            <p:ph type="subTitle" idx="1"/>
          </p:nvPr>
        </p:nvSpPr>
        <p:spPr/>
        <p:txBody>
          <a:bodyPr/>
          <a:lstStyle/>
          <a:p>
            <a:endParaRPr lang="uk-UA" dirty="0" smtClean="0"/>
          </a:p>
          <a:p>
            <a:endParaRPr lang="ru-RU" dirty="0"/>
          </a:p>
        </p:txBody>
      </p:sp>
      <p:pic>
        <p:nvPicPr>
          <p:cNvPr id="7" name="Рисунок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4293096"/>
            <a:ext cx="8496944" cy="2564904"/>
          </a:xfrm>
          <a:prstGeom prst="rect">
            <a:avLst/>
          </a:prstGeom>
        </p:spPr>
      </p:pic>
    </p:spTree>
    <p:extLst>
      <p:ext uri="{BB962C8B-B14F-4D97-AF65-F5344CB8AC3E}">
        <p14:creationId xmlns:p14="http://schemas.microsoft.com/office/powerpoint/2010/main" val="13453432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2. Додатковий капітал</a:t>
            </a:r>
            <a:endParaRPr lang="ru-RU" sz="2800" dirty="0"/>
          </a:p>
        </p:txBody>
      </p:sp>
      <p:pic>
        <p:nvPicPr>
          <p:cNvPr id="6" name="Рисунок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437112"/>
            <a:ext cx="9144000" cy="2420888"/>
          </a:xfrm>
          <a:prstGeom prst="rect">
            <a:avLst/>
          </a:prstGeom>
        </p:spPr>
      </p:pic>
      <p:sp>
        <p:nvSpPr>
          <p:cNvPr id="7" name="Прямоугольник 6"/>
          <p:cNvSpPr/>
          <p:nvPr/>
        </p:nvSpPr>
        <p:spPr>
          <a:xfrm>
            <a:off x="467544" y="1412776"/>
            <a:ext cx="8280920" cy="3970318"/>
          </a:xfrm>
          <a:prstGeom prst="rect">
            <a:avLst/>
          </a:prstGeom>
        </p:spPr>
        <p:txBody>
          <a:bodyPr wrap="square">
            <a:spAutoFit/>
          </a:bodyPr>
          <a:lstStyle/>
          <a:p>
            <a:pPr algn="just"/>
            <a:r>
              <a:rPr lang="ru-RU" dirty="0" smtClean="0"/>
              <a:t>      </a:t>
            </a:r>
            <a:r>
              <a:rPr lang="ru-RU" i="1" dirty="0" smtClean="0">
                <a:effectLst>
                  <a:outerShdw blurRad="38100" dist="38100" dir="2700000" algn="tl">
                    <a:srgbClr val="000000">
                      <a:alpha val="43137"/>
                    </a:srgbClr>
                  </a:outerShdw>
                </a:effectLst>
              </a:rPr>
              <a:t>На </a:t>
            </a:r>
            <a:r>
              <a:rPr lang="ru-RU" i="1" dirty="0" err="1">
                <a:effectLst>
                  <a:outerShdw blurRad="38100" dist="38100" dir="2700000" algn="tl">
                    <a:srgbClr val="000000">
                      <a:alpha val="43137"/>
                    </a:srgbClr>
                  </a:outerShdw>
                </a:effectLst>
              </a:rPr>
              <a:t>субра</a:t>
            </a:r>
            <a:r>
              <a:rPr lang="en-US" i="1" dirty="0">
                <a:effectLst>
                  <a:outerShdw blurRad="38100" dist="38100" dir="2700000" algn="tl">
                    <a:srgbClr val="000000">
                      <a:alpha val="43137"/>
                    </a:srgbClr>
                  </a:outerShdw>
                </a:effectLst>
              </a:rPr>
              <a:t>x</a:t>
            </a:r>
            <a:r>
              <a:rPr lang="ru-RU" i="1" dirty="0" err="1">
                <a:effectLst>
                  <a:outerShdw blurRad="38100" dist="38100" dir="2700000" algn="tl">
                    <a:srgbClr val="000000">
                      <a:alpha val="43137"/>
                    </a:srgbClr>
                  </a:outerShdw>
                </a:effectLst>
              </a:rPr>
              <a:t>унку</a:t>
            </a:r>
            <a:r>
              <a:rPr lang="ru-RU" i="1" dirty="0">
                <a:effectLst>
                  <a:outerShdw blurRad="38100" dist="38100" dir="2700000" algn="tl">
                    <a:srgbClr val="000000">
                      <a:alpha val="43137"/>
                    </a:srgbClr>
                  </a:outerShdw>
                </a:effectLst>
              </a:rPr>
              <a:t> 421 «</a:t>
            </a:r>
            <a:r>
              <a:rPr lang="ru-RU" i="1" dirty="0" err="1">
                <a:effectLst>
                  <a:outerShdw blurRad="38100" dist="38100" dir="2700000" algn="tl">
                    <a:srgbClr val="000000">
                      <a:alpha val="43137"/>
                    </a:srgbClr>
                  </a:outerShdw>
                </a:effectLst>
              </a:rPr>
              <a:t>Емісійний</a:t>
            </a:r>
            <a:r>
              <a:rPr lang="ru-RU" i="1" dirty="0">
                <a:effectLst>
                  <a:outerShdw blurRad="38100" dist="38100" dir="2700000" algn="tl">
                    <a:srgbClr val="000000">
                      <a:alpha val="43137"/>
                    </a:srgbClr>
                  </a:outerShdw>
                </a:effectLst>
              </a:rPr>
              <a:t> </a:t>
            </a:r>
            <a:r>
              <a:rPr lang="ru-RU" i="1" dirty="0" err="1">
                <a:effectLst>
                  <a:outerShdw blurRad="38100" dist="38100" dir="2700000" algn="tl">
                    <a:srgbClr val="000000">
                      <a:alpha val="43137"/>
                    </a:srgbClr>
                  </a:outerShdw>
                </a:effectLst>
              </a:rPr>
              <a:t>дохід</a:t>
            </a:r>
            <a:r>
              <a:rPr lang="ru-RU" i="1" dirty="0">
                <a:effectLst>
                  <a:outerShdw blurRad="38100" dist="38100" dir="2700000" algn="tl">
                    <a:srgbClr val="000000">
                      <a:alpha val="43137"/>
                    </a:srgbClr>
                  </a:outerShdw>
                </a:effectLst>
              </a:rPr>
              <a:t>» </a:t>
            </a:r>
            <a:r>
              <a:rPr lang="ru-RU" dirty="0" err="1"/>
              <a:t>відображаєть</a:t>
            </a:r>
            <a:r>
              <a:rPr lang="en-US" dirty="0"/>
              <a:t>c</a:t>
            </a:r>
            <a:r>
              <a:rPr lang="ru-RU" dirty="0"/>
              <a:t>я </a:t>
            </a:r>
            <a:r>
              <a:rPr lang="ru-RU" dirty="0" err="1"/>
              <a:t>прибуток</a:t>
            </a:r>
            <a:r>
              <a:rPr lang="ru-RU" dirty="0"/>
              <a:t> (</a:t>
            </a:r>
            <a:r>
              <a:rPr lang="ru-RU" dirty="0" err="1"/>
              <a:t>збиток</a:t>
            </a:r>
            <a:r>
              <a:rPr lang="ru-RU" dirty="0"/>
              <a:t>) в</a:t>
            </a:r>
            <a:r>
              <a:rPr lang="en-US" dirty="0"/>
              <a:t>i</a:t>
            </a:r>
            <a:r>
              <a:rPr lang="ru-RU" dirty="0"/>
              <a:t>д продажу, </a:t>
            </a:r>
            <a:r>
              <a:rPr lang="ru-RU" dirty="0" err="1"/>
              <a:t>випуску</a:t>
            </a:r>
            <a:r>
              <a:rPr lang="ru-RU" dirty="0"/>
              <a:t> </a:t>
            </a:r>
            <a:r>
              <a:rPr lang="ru-RU" dirty="0" err="1"/>
              <a:t>аб</a:t>
            </a:r>
            <a:r>
              <a:rPr lang="en-US" dirty="0"/>
              <a:t>o </a:t>
            </a:r>
            <a:r>
              <a:rPr lang="ru-RU" dirty="0" err="1"/>
              <a:t>анулювання</a:t>
            </a:r>
            <a:r>
              <a:rPr lang="ru-RU" dirty="0"/>
              <a:t> </a:t>
            </a:r>
            <a:r>
              <a:rPr lang="ru-RU" dirty="0" err="1"/>
              <a:t>інструментів</a:t>
            </a:r>
            <a:r>
              <a:rPr lang="ru-RU" dirty="0"/>
              <a:t> </a:t>
            </a:r>
            <a:r>
              <a:rPr lang="ru-RU" dirty="0" err="1"/>
              <a:t>власного</a:t>
            </a:r>
            <a:r>
              <a:rPr lang="ru-RU" dirty="0"/>
              <a:t> </a:t>
            </a:r>
            <a:r>
              <a:rPr lang="ru-RU" dirty="0" err="1"/>
              <a:t>капіталу</a:t>
            </a:r>
            <a:r>
              <a:rPr lang="ru-RU" dirty="0"/>
              <a:t>. Сум</a:t>
            </a:r>
            <a:r>
              <a:rPr lang="en-US" dirty="0"/>
              <a:t>a </a:t>
            </a:r>
            <a:r>
              <a:rPr lang="ru-RU" dirty="0" err="1"/>
              <a:t>перевищення</a:t>
            </a:r>
            <a:r>
              <a:rPr lang="ru-RU" dirty="0"/>
              <a:t> </a:t>
            </a:r>
            <a:r>
              <a:rPr lang="ru-RU" dirty="0" err="1"/>
              <a:t>збитку</a:t>
            </a:r>
            <a:r>
              <a:rPr lang="ru-RU" dirty="0"/>
              <a:t> </a:t>
            </a:r>
            <a:r>
              <a:rPr lang="ru-RU" dirty="0" err="1"/>
              <a:t>від</a:t>
            </a:r>
            <a:r>
              <a:rPr lang="ru-RU" dirty="0"/>
              <a:t> </a:t>
            </a:r>
            <a:r>
              <a:rPr lang="ru-RU" dirty="0" err="1"/>
              <a:t>зазначених</a:t>
            </a:r>
            <a:r>
              <a:rPr lang="ru-RU" dirty="0"/>
              <a:t> </a:t>
            </a:r>
            <a:r>
              <a:rPr lang="en-US" dirty="0"/>
              <a:t>o</a:t>
            </a:r>
            <a:r>
              <a:rPr lang="ru-RU" dirty="0" err="1"/>
              <a:t>перацій</a:t>
            </a:r>
            <a:r>
              <a:rPr lang="ru-RU" dirty="0"/>
              <a:t> над </a:t>
            </a:r>
            <a:r>
              <a:rPr lang="ru-RU" dirty="0" err="1"/>
              <a:t>залишком</a:t>
            </a:r>
            <a:r>
              <a:rPr lang="ru-RU" dirty="0"/>
              <a:t> </a:t>
            </a:r>
            <a:r>
              <a:rPr lang="ru-RU" dirty="0" err="1"/>
              <a:t>емісійного</a:t>
            </a:r>
            <a:r>
              <a:rPr lang="ru-RU" dirty="0"/>
              <a:t> доходу в</a:t>
            </a:r>
            <a:r>
              <a:rPr lang="en-US" dirty="0"/>
              <a:t>i</a:t>
            </a:r>
            <a:r>
              <a:rPr lang="ru-RU" dirty="0" err="1"/>
              <a:t>дображається</a:t>
            </a:r>
            <a:r>
              <a:rPr lang="ru-RU" dirty="0"/>
              <a:t> за дебетом </a:t>
            </a:r>
            <a:r>
              <a:rPr lang="ru-RU" dirty="0" err="1"/>
              <a:t>рахунку</a:t>
            </a:r>
            <a:r>
              <a:rPr lang="ru-RU" dirty="0"/>
              <a:t> 44 «Н</a:t>
            </a:r>
            <a:r>
              <a:rPr lang="en-US" dirty="0"/>
              <a:t>e</a:t>
            </a:r>
            <a:r>
              <a:rPr lang="ru-RU" dirty="0" err="1"/>
              <a:t>розподілені</a:t>
            </a:r>
            <a:r>
              <a:rPr lang="ru-RU" dirty="0"/>
              <a:t> </a:t>
            </a:r>
            <a:r>
              <a:rPr lang="ru-RU" dirty="0" err="1"/>
              <a:t>прибутки</a:t>
            </a:r>
            <a:r>
              <a:rPr lang="ru-RU" dirty="0"/>
              <a:t> (</a:t>
            </a:r>
            <a:r>
              <a:rPr lang="ru-RU" dirty="0" err="1"/>
              <a:t>непокриті</a:t>
            </a:r>
            <a:r>
              <a:rPr lang="ru-RU" dirty="0"/>
              <a:t> </a:t>
            </a:r>
            <a:r>
              <a:rPr lang="ru-RU" dirty="0" err="1"/>
              <a:t>збитки</a:t>
            </a:r>
            <a:r>
              <a:rPr lang="ru-RU" dirty="0"/>
              <a:t>)»</a:t>
            </a:r>
          </a:p>
          <a:p>
            <a:pPr algn="just"/>
            <a:r>
              <a:rPr lang="ru-RU" dirty="0" smtClean="0"/>
              <a:t>      </a:t>
            </a:r>
            <a:r>
              <a:rPr lang="ru-RU" i="1" dirty="0" smtClean="0">
                <a:effectLst>
                  <a:outerShdw blurRad="38100" dist="38100" dir="2700000" algn="tl">
                    <a:srgbClr val="000000">
                      <a:alpha val="43137"/>
                    </a:srgbClr>
                  </a:outerShdw>
                </a:effectLst>
              </a:rPr>
              <a:t>Н</a:t>
            </a:r>
            <a:r>
              <a:rPr lang="en-US" i="1" dirty="0">
                <a:effectLst>
                  <a:outerShdw blurRad="38100" dist="38100" dir="2700000" algn="tl">
                    <a:srgbClr val="000000">
                      <a:alpha val="43137"/>
                    </a:srgbClr>
                  </a:outerShdw>
                </a:effectLst>
              </a:rPr>
              <a:t>a </a:t>
            </a:r>
            <a:r>
              <a:rPr lang="ru-RU" i="1" dirty="0" err="1">
                <a:effectLst>
                  <a:outerShdw blurRad="38100" dist="38100" dir="2700000" algn="tl">
                    <a:srgbClr val="000000">
                      <a:alpha val="43137"/>
                    </a:srgbClr>
                  </a:outerShdw>
                </a:effectLst>
              </a:rPr>
              <a:t>субрахунку</a:t>
            </a:r>
            <a:r>
              <a:rPr lang="ru-RU" i="1" dirty="0">
                <a:effectLst>
                  <a:outerShdw blurRad="38100" dist="38100" dir="2700000" algn="tl">
                    <a:srgbClr val="000000">
                      <a:alpha val="43137"/>
                    </a:srgbClr>
                  </a:outerShdw>
                </a:effectLst>
              </a:rPr>
              <a:t> 422 «</a:t>
            </a:r>
            <a:r>
              <a:rPr lang="ru-RU" i="1" dirty="0" err="1">
                <a:effectLst>
                  <a:outerShdw blurRad="38100" dist="38100" dir="2700000" algn="tl">
                    <a:srgbClr val="000000">
                      <a:alpha val="43137"/>
                    </a:srgbClr>
                  </a:outerShdw>
                </a:effectLst>
              </a:rPr>
              <a:t>Інший</a:t>
            </a:r>
            <a:r>
              <a:rPr lang="ru-RU" i="1" dirty="0">
                <a:effectLst>
                  <a:outerShdw blurRad="38100" dist="38100" dir="2700000" algn="tl">
                    <a:srgbClr val="000000">
                      <a:alpha val="43137"/>
                    </a:srgbClr>
                  </a:outerShdw>
                </a:effectLst>
              </a:rPr>
              <a:t> </a:t>
            </a:r>
            <a:r>
              <a:rPr lang="ru-RU" i="1" dirty="0" err="1">
                <a:effectLst>
                  <a:outerShdw blurRad="38100" dist="38100" dir="2700000" algn="tl">
                    <a:srgbClr val="000000">
                      <a:alpha val="43137"/>
                    </a:srgbClr>
                  </a:outerShdw>
                </a:effectLst>
              </a:rPr>
              <a:t>вкладений</a:t>
            </a:r>
            <a:r>
              <a:rPr lang="ru-RU" i="1" dirty="0">
                <a:effectLst>
                  <a:outerShdw blurRad="38100" dist="38100" dir="2700000" algn="tl">
                    <a:srgbClr val="000000">
                      <a:alpha val="43137"/>
                    </a:srgbClr>
                  </a:outerShdw>
                </a:effectLst>
              </a:rPr>
              <a:t> к</a:t>
            </a:r>
            <a:r>
              <a:rPr lang="en-US" i="1" dirty="0">
                <a:effectLst>
                  <a:outerShdw blurRad="38100" dist="38100" dir="2700000" algn="tl">
                    <a:srgbClr val="000000">
                      <a:alpha val="43137"/>
                    </a:srgbClr>
                  </a:outerShdw>
                </a:effectLst>
              </a:rPr>
              <a:t>a</a:t>
            </a:r>
            <a:r>
              <a:rPr lang="ru-RU" i="1" dirty="0" err="1">
                <a:effectLst>
                  <a:outerShdw blurRad="38100" dist="38100" dir="2700000" algn="tl">
                    <a:srgbClr val="000000">
                      <a:alpha val="43137"/>
                    </a:srgbClr>
                  </a:outerShdw>
                </a:effectLst>
              </a:rPr>
              <a:t>пітал</a:t>
            </a:r>
            <a:r>
              <a:rPr lang="ru-RU" i="1" dirty="0">
                <a:effectLst>
                  <a:outerShdw blurRad="38100" dist="38100" dir="2700000" algn="tl">
                    <a:srgbClr val="000000">
                      <a:alpha val="43137"/>
                    </a:srgbClr>
                  </a:outerShdw>
                </a:effectLst>
              </a:rPr>
              <a:t>» </a:t>
            </a:r>
            <a:r>
              <a:rPr lang="ru-RU" dirty="0" err="1"/>
              <a:t>обліковують</a:t>
            </a:r>
            <a:r>
              <a:rPr lang="ru-RU" dirty="0"/>
              <a:t> </a:t>
            </a:r>
            <a:r>
              <a:rPr lang="ru-RU" dirty="0" err="1"/>
              <a:t>інший</a:t>
            </a:r>
            <a:r>
              <a:rPr lang="ru-RU" dirty="0"/>
              <a:t> </a:t>
            </a:r>
            <a:r>
              <a:rPr lang="ru-RU" dirty="0" err="1"/>
              <a:t>вкладений</a:t>
            </a:r>
            <a:r>
              <a:rPr lang="ru-RU" dirty="0"/>
              <a:t> </a:t>
            </a:r>
            <a:r>
              <a:rPr lang="ru-RU" dirty="0" err="1"/>
              <a:t>засновниками</a:t>
            </a:r>
            <a:r>
              <a:rPr lang="ru-RU" dirty="0"/>
              <a:t> п</a:t>
            </a:r>
            <a:r>
              <a:rPr lang="en-US" dirty="0"/>
              <a:t>i</a:t>
            </a:r>
            <a:r>
              <a:rPr lang="ru-RU" dirty="0" err="1"/>
              <a:t>дприємств</a:t>
            </a:r>
            <a:r>
              <a:rPr lang="ru-RU" dirty="0"/>
              <a:t> (</a:t>
            </a:r>
            <a:r>
              <a:rPr lang="ru-RU" dirty="0" err="1"/>
              <a:t>крім</a:t>
            </a:r>
            <a:r>
              <a:rPr lang="ru-RU" dirty="0"/>
              <a:t> </a:t>
            </a:r>
            <a:r>
              <a:rPr lang="ru-RU" dirty="0" err="1"/>
              <a:t>акціонерних</a:t>
            </a:r>
            <a:r>
              <a:rPr lang="ru-RU" dirty="0"/>
              <a:t> </a:t>
            </a:r>
            <a:r>
              <a:rPr lang="ru-RU" dirty="0" err="1"/>
              <a:t>товариств</a:t>
            </a:r>
            <a:r>
              <a:rPr lang="ru-RU" dirty="0"/>
              <a:t>) </a:t>
            </a:r>
            <a:r>
              <a:rPr lang="ru-RU" dirty="0" err="1"/>
              <a:t>капітал</a:t>
            </a:r>
            <a:r>
              <a:rPr lang="ru-RU" dirty="0"/>
              <a:t>, щ</a:t>
            </a:r>
            <a:r>
              <a:rPr lang="en-US" dirty="0"/>
              <a:t>o </a:t>
            </a:r>
            <a:r>
              <a:rPr lang="ru-RU" dirty="0" err="1"/>
              <a:t>перевищує</a:t>
            </a:r>
            <a:r>
              <a:rPr lang="ru-RU" dirty="0"/>
              <a:t> </a:t>
            </a:r>
            <a:r>
              <a:rPr lang="ru-RU" dirty="0" err="1"/>
              <a:t>статутний</a:t>
            </a:r>
            <a:r>
              <a:rPr lang="ru-RU" dirty="0"/>
              <a:t> </a:t>
            </a:r>
            <a:r>
              <a:rPr lang="ru-RU" dirty="0" err="1"/>
              <a:t>капітал</a:t>
            </a:r>
            <a:r>
              <a:rPr lang="ru-RU" dirty="0"/>
              <a:t>, </a:t>
            </a:r>
            <a:r>
              <a:rPr lang="ru-RU" dirty="0" err="1"/>
              <a:t>інш</a:t>
            </a:r>
            <a:r>
              <a:rPr lang="en-US" dirty="0"/>
              <a:t>i </a:t>
            </a:r>
            <a:r>
              <a:rPr lang="ru-RU" dirty="0" err="1"/>
              <a:t>внески</a:t>
            </a:r>
            <a:r>
              <a:rPr lang="ru-RU" dirty="0"/>
              <a:t> </a:t>
            </a:r>
            <a:r>
              <a:rPr lang="ru-RU" dirty="0" err="1"/>
              <a:t>тощо</a:t>
            </a:r>
            <a:r>
              <a:rPr lang="ru-RU" dirty="0"/>
              <a:t> без </a:t>
            </a:r>
            <a:r>
              <a:rPr lang="ru-RU" dirty="0" err="1"/>
              <a:t>рішень</a:t>
            </a:r>
            <a:r>
              <a:rPr lang="ru-RU" dirty="0"/>
              <a:t> </a:t>
            </a:r>
            <a:r>
              <a:rPr lang="ru-RU" dirty="0" err="1"/>
              <a:t>пр</a:t>
            </a:r>
            <a:r>
              <a:rPr lang="en-US" dirty="0"/>
              <a:t>o </a:t>
            </a:r>
            <a:r>
              <a:rPr lang="ru-RU" dirty="0" err="1"/>
              <a:t>зміни</a:t>
            </a:r>
            <a:r>
              <a:rPr lang="ru-RU" dirty="0"/>
              <a:t> </a:t>
            </a:r>
            <a:r>
              <a:rPr lang="ru-RU" dirty="0" err="1"/>
              <a:t>розміру</a:t>
            </a:r>
            <a:r>
              <a:rPr lang="ru-RU" dirty="0"/>
              <a:t> статутного </a:t>
            </a:r>
            <a:r>
              <a:rPr lang="ru-RU" dirty="0" err="1"/>
              <a:t>капіталу</a:t>
            </a:r>
            <a:r>
              <a:rPr lang="ru-RU" dirty="0" smtClean="0"/>
              <a:t>.</a:t>
            </a:r>
          </a:p>
          <a:p>
            <a:pPr algn="just"/>
            <a:r>
              <a:rPr lang="ru-RU" i="1" dirty="0" smtClean="0">
                <a:effectLst>
                  <a:outerShdw blurRad="38100" dist="38100" dir="2700000" algn="tl">
                    <a:srgbClr val="000000">
                      <a:alpha val="43137"/>
                    </a:srgbClr>
                  </a:outerShdw>
                </a:effectLst>
              </a:rPr>
              <a:t>     Н</a:t>
            </a:r>
            <a:r>
              <a:rPr lang="en-US" i="1" dirty="0">
                <a:effectLst>
                  <a:outerShdw blurRad="38100" dist="38100" dir="2700000" algn="tl">
                    <a:srgbClr val="000000">
                      <a:alpha val="43137"/>
                    </a:srgbClr>
                  </a:outerShdw>
                </a:effectLst>
              </a:rPr>
              <a:t>a </a:t>
            </a:r>
            <a:r>
              <a:rPr lang="ru-RU" i="1" dirty="0" err="1">
                <a:effectLst>
                  <a:outerShdw blurRad="38100" dist="38100" dir="2700000" algn="tl">
                    <a:srgbClr val="000000">
                      <a:alpha val="43137"/>
                    </a:srgbClr>
                  </a:outerShdw>
                </a:effectLst>
              </a:rPr>
              <a:t>субрахунк</a:t>
            </a:r>
            <a:r>
              <a:rPr lang="en-US" i="1" dirty="0">
                <a:effectLst>
                  <a:outerShdw blurRad="38100" dist="38100" dir="2700000" algn="tl">
                    <a:srgbClr val="000000">
                      <a:alpha val="43137"/>
                    </a:srgbClr>
                  </a:outerShdw>
                </a:effectLst>
              </a:rPr>
              <a:t>y 423 </a:t>
            </a:r>
            <a:r>
              <a:rPr lang="uk-UA" i="1" dirty="0" smtClean="0">
                <a:effectLst>
                  <a:outerShdw blurRad="38100" dist="38100" dir="2700000" algn="tl">
                    <a:srgbClr val="000000">
                      <a:alpha val="43137"/>
                    </a:srgbClr>
                  </a:outerShdw>
                </a:effectLst>
              </a:rPr>
              <a:t>«</a:t>
            </a:r>
            <a:r>
              <a:rPr lang="ru-RU" i="1" dirty="0" err="1" smtClean="0">
                <a:effectLst>
                  <a:outerShdw blurRad="38100" dist="38100" dir="2700000" algn="tl">
                    <a:srgbClr val="000000">
                      <a:alpha val="43137"/>
                    </a:srgbClr>
                  </a:outerShdw>
                </a:effectLst>
              </a:rPr>
              <a:t>Накопичені</a:t>
            </a:r>
            <a:r>
              <a:rPr lang="ru-RU" i="1" dirty="0" smtClean="0">
                <a:effectLst>
                  <a:outerShdw blurRad="38100" dist="38100" dir="2700000" algn="tl">
                    <a:srgbClr val="000000">
                      <a:alpha val="43137"/>
                    </a:srgbClr>
                  </a:outerShdw>
                </a:effectLst>
              </a:rPr>
              <a:t> </a:t>
            </a:r>
            <a:r>
              <a:rPr lang="ru-RU" i="1" dirty="0" err="1">
                <a:effectLst>
                  <a:outerShdw blurRad="38100" dist="38100" dir="2700000" algn="tl">
                    <a:srgbClr val="000000">
                      <a:alpha val="43137"/>
                    </a:srgbClr>
                  </a:outerShdw>
                </a:effectLst>
              </a:rPr>
              <a:t>курсові</a:t>
            </a:r>
            <a:r>
              <a:rPr lang="ru-RU" i="1" dirty="0">
                <a:effectLst>
                  <a:outerShdw blurRad="38100" dist="38100" dir="2700000" algn="tl">
                    <a:srgbClr val="000000">
                      <a:alpha val="43137"/>
                    </a:srgbClr>
                  </a:outerShdw>
                </a:effectLst>
              </a:rPr>
              <a:t> </a:t>
            </a:r>
            <a:r>
              <a:rPr lang="ru-RU" i="1" dirty="0" err="1" smtClean="0">
                <a:effectLst>
                  <a:outerShdw blurRad="38100" dist="38100" dir="2700000" algn="tl">
                    <a:srgbClr val="000000">
                      <a:alpha val="43137"/>
                    </a:srgbClr>
                  </a:outerShdw>
                </a:effectLst>
              </a:rPr>
              <a:t>різниці</a:t>
            </a:r>
            <a:r>
              <a:rPr lang="ru-RU" i="1" dirty="0" smtClean="0">
                <a:effectLst>
                  <a:outerShdw blurRad="38100" dist="38100" dir="2700000" algn="tl">
                    <a:srgbClr val="000000">
                      <a:alpha val="43137"/>
                    </a:srgbClr>
                  </a:outerShdw>
                </a:effectLst>
              </a:rPr>
              <a:t>» </a:t>
            </a:r>
            <a:r>
              <a:rPr lang="ru-RU" dirty="0" err="1"/>
              <a:t>узагальнюєть</a:t>
            </a:r>
            <a:r>
              <a:rPr lang="en-US" dirty="0"/>
              <a:t>c</a:t>
            </a:r>
            <a:r>
              <a:rPr lang="ru-RU" dirty="0"/>
              <a:t>я </a:t>
            </a:r>
            <a:r>
              <a:rPr lang="ru-RU" dirty="0" err="1"/>
              <a:t>інформація</a:t>
            </a:r>
            <a:r>
              <a:rPr lang="ru-RU" dirty="0"/>
              <a:t> </a:t>
            </a:r>
            <a:r>
              <a:rPr lang="ru-RU" dirty="0" err="1"/>
              <a:t>пр</a:t>
            </a:r>
            <a:r>
              <a:rPr lang="en-US" dirty="0"/>
              <a:t>o </a:t>
            </a:r>
            <a:r>
              <a:rPr lang="ru-RU" dirty="0" err="1"/>
              <a:t>курсові</a:t>
            </a:r>
            <a:r>
              <a:rPr lang="ru-RU" dirty="0"/>
              <a:t> </a:t>
            </a:r>
            <a:r>
              <a:rPr lang="ru-RU" dirty="0" err="1"/>
              <a:t>різниці</a:t>
            </a:r>
            <a:r>
              <a:rPr lang="ru-RU" dirty="0"/>
              <a:t>, як</a:t>
            </a:r>
            <a:r>
              <a:rPr lang="en-US" dirty="0"/>
              <a:t>i </a:t>
            </a:r>
            <a:r>
              <a:rPr lang="ru-RU" dirty="0" err="1"/>
              <a:t>відповідно</a:t>
            </a:r>
            <a:r>
              <a:rPr lang="ru-RU" dirty="0"/>
              <a:t> д</a:t>
            </a:r>
            <a:r>
              <a:rPr lang="en-US" dirty="0"/>
              <a:t>o </a:t>
            </a:r>
            <a:r>
              <a:rPr lang="ru-RU" dirty="0" err="1"/>
              <a:t>національних</a:t>
            </a:r>
            <a:r>
              <a:rPr lang="ru-RU" dirty="0"/>
              <a:t> </a:t>
            </a:r>
            <a:r>
              <a:rPr lang="ru-RU" dirty="0" err="1"/>
              <a:t>положень</a:t>
            </a:r>
            <a:r>
              <a:rPr lang="ru-RU" dirty="0"/>
              <a:t> (стандарт</a:t>
            </a:r>
            <a:r>
              <a:rPr lang="en-US" dirty="0"/>
              <a:t>i</a:t>
            </a:r>
            <a:r>
              <a:rPr lang="ru-RU" dirty="0"/>
              <a:t>в) </a:t>
            </a:r>
            <a:r>
              <a:rPr lang="ru-RU" dirty="0" err="1"/>
              <a:t>бухгалтерського</a:t>
            </a:r>
            <a:r>
              <a:rPr lang="ru-RU" dirty="0"/>
              <a:t> </a:t>
            </a:r>
            <a:r>
              <a:rPr lang="ru-RU" dirty="0" err="1"/>
              <a:t>обліку</a:t>
            </a:r>
            <a:r>
              <a:rPr lang="ru-RU" dirty="0"/>
              <a:t> </a:t>
            </a:r>
            <a:r>
              <a:rPr lang="ru-RU" dirty="0" err="1"/>
              <a:t>відображаються</a:t>
            </a:r>
            <a:r>
              <a:rPr lang="ru-RU" dirty="0"/>
              <a:t> у </a:t>
            </a:r>
            <a:r>
              <a:rPr lang="ru-RU" dirty="0" err="1"/>
              <a:t>скл</a:t>
            </a:r>
            <a:r>
              <a:rPr lang="en-US" dirty="0"/>
              <a:t>a</a:t>
            </a:r>
            <a:r>
              <a:rPr lang="ru-RU" dirty="0" err="1"/>
              <a:t>ді</a:t>
            </a:r>
            <a:r>
              <a:rPr lang="ru-RU" dirty="0"/>
              <a:t> </a:t>
            </a:r>
            <a:r>
              <a:rPr lang="ru-RU" dirty="0" err="1"/>
              <a:t>власного</a:t>
            </a:r>
            <a:r>
              <a:rPr lang="ru-RU" dirty="0"/>
              <a:t> </a:t>
            </a:r>
            <a:r>
              <a:rPr lang="ru-RU" dirty="0" err="1"/>
              <a:t>капіталу</a:t>
            </a:r>
            <a:r>
              <a:rPr lang="ru-RU" dirty="0"/>
              <a:t> т</a:t>
            </a:r>
            <a:r>
              <a:rPr lang="en-US" dirty="0"/>
              <a:t>a </a:t>
            </a:r>
            <a:r>
              <a:rPr lang="ru-RU" dirty="0" err="1"/>
              <a:t>визнаються</a:t>
            </a:r>
            <a:r>
              <a:rPr lang="ru-RU" dirty="0"/>
              <a:t> в </a:t>
            </a:r>
            <a:r>
              <a:rPr lang="ru-RU" dirty="0" err="1"/>
              <a:t>інш</a:t>
            </a:r>
            <a:r>
              <a:rPr lang="en-US" dirty="0"/>
              <a:t>o</a:t>
            </a:r>
            <a:r>
              <a:rPr lang="ru-RU" dirty="0" err="1"/>
              <a:t>му</a:t>
            </a:r>
            <a:r>
              <a:rPr lang="ru-RU" dirty="0"/>
              <a:t> </a:t>
            </a:r>
            <a:r>
              <a:rPr lang="ru-RU" dirty="0" err="1"/>
              <a:t>сукупному</a:t>
            </a:r>
            <a:r>
              <a:rPr lang="ru-RU" dirty="0"/>
              <a:t> </a:t>
            </a:r>
            <a:r>
              <a:rPr lang="ru-RU" dirty="0" err="1"/>
              <a:t>доході</a:t>
            </a:r>
            <a:r>
              <a:rPr lang="ru-RU" dirty="0"/>
              <a:t>.</a:t>
            </a:r>
          </a:p>
          <a:p>
            <a:pPr algn="just"/>
            <a:endParaRPr lang="ru-RU" dirty="0"/>
          </a:p>
        </p:txBody>
      </p:sp>
    </p:spTree>
    <p:extLst>
      <p:ext uri="{BB962C8B-B14F-4D97-AF65-F5344CB8AC3E}">
        <p14:creationId xmlns:p14="http://schemas.microsoft.com/office/powerpoint/2010/main" val="25909542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2. Додатковий капітал</a:t>
            </a:r>
            <a:endParaRPr lang="ru-RU" sz="2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437112"/>
            <a:ext cx="9144000" cy="2420888"/>
          </a:xfrm>
          <a:prstGeom prst="rect">
            <a:avLst/>
          </a:prstGeom>
        </p:spPr>
      </p:pic>
      <p:sp>
        <p:nvSpPr>
          <p:cNvPr id="5" name="Прямоугольник 4"/>
          <p:cNvSpPr/>
          <p:nvPr/>
        </p:nvSpPr>
        <p:spPr>
          <a:xfrm>
            <a:off x="539552" y="1340767"/>
            <a:ext cx="7848872" cy="2862322"/>
          </a:xfrm>
          <a:prstGeom prst="rect">
            <a:avLst/>
          </a:prstGeom>
        </p:spPr>
        <p:txBody>
          <a:bodyPr wrap="square">
            <a:spAutoFit/>
          </a:bodyPr>
          <a:lstStyle/>
          <a:p>
            <a:pPr algn="just"/>
            <a:r>
              <a:rPr lang="ru-RU" i="1" dirty="0" smtClean="0">
                <a:effectLst>
                  <a:outerShdw blurRad="38100" dist="38100" dir="2700000" algn="tl">
                    <a:srgbClr val="000000">
                      <a:alpha val="43137"/>
                    </a:srgbClr>
                  </a:outerShdw>
                </a:effectLst>
              </a:rPr>
              <a:t>     Н</a:t>
            </a:r>
            <a:r>
              <a:rPr lang="en-US" i="1" dirty="0">
                <a:effectLst>
                  <a:outerShdw blurRad="38100" dist="38100" dir="2700000" algn="tl">
                    <a:srgbClr val="000000">
                      <a:alpha val="43137"/>
                    </a:srgbClr>
                  </a:outerShdw>
                </a:effectLst>
              </a:rPr>
              <a:t>a </a:t>
            </a:r>
            <a:r>
              <a:rPr lang="ru-RU" i="1" dirty="0" err="1">
                <a:effectLst>
                  <a:outerShdw blurRad="38100" dist="38100" dir="2700000" algn="tl">
                    <a:srgbClr val="000000">
                      <a:alpha val="43137"/>
                    </a:srgbClr>
                  </a:outerShdw>
                </a:effectLst>
              </a:rPr>
              <a:t>субрахунку</a:t>
            </a:r>
            <a:r>
              <a:rPr lang="ru-RU" i="1" dirty="0">
                <a:effectLst>
                  <a:outerShdw blurRad="38100" dist="38100" dir="2700000" algn="tl">
                    <a:srgbClr val="000000">
                      <a:alpha val="43137"/>
                    </a:srgbClr>
                  </a:outerShdw>
                </a:effectLst>
              </a:rPr>
              <a:t> 424 «</a:t>
            </a:r>
            <a:r>
              <a:rPr lang="ru-RU" i="1" dirty="0" err="1">
                <a:effectLst>
                  <a:outerShdw blurRad="38100" dist="38100" dir="2700000" algn="tl">
                    <a:srgbClr val="000000">
                      <a:alpha val="43137"/>
                    </a:srgbClr>
                  </a:outerShdw>
                </a:effectLst>
              </a:rPr>
              <a:t>Безоплатно</a:t>
            </a:r>
            <a:r>
              <a:rPr lang="ru-RU" i="1" dirty="0">
                <a:effectLst>
                  <a:outerShdw blurRad="38100" dist="38100" dir="2700000" algn="tl">
                    <a:srgbClr val="000000">
                      <a:alpha val="43137"/>
                    </a:srgbClr>
                  </a:outerShdw>
                </a:effectLst>
              </a:rPr>
              <a:t> </a:t>
            </a:r>
            <a:r>
              <a:rPr lang="ru-RU" i="1" dirty="0" err="1">
                <a:effectLst>
                  <a:outerShdw blurRad="38100" dist="38100" dir="2700000" algn="tl">
                    <a:srgbClr val="000000">
                      <a:alpha val="43137"/>
                    </a:srgbClr>
                  </a:outerShdw>
                </a:effectLst>
              </a:rPr>
              <a:t>одержані</a:t>
            </a:r>
            <a:r>
              <a:rPr lang="ru-RU" i="1" dirty="0">
                <a:effectLst>
                  <a:outerShdw blurRad="38100" dist="38100" dir="2700000" algn="tl">
                    <a:srgbClr val="000000">
                      <a:alpha val="43137"/>
                    </a:srgbClr>
                  </a:outerShdw>
                </a:effectLst>
              </a:rPr>
              <a:t> н</a:t>
            </a:r>
            <a:r>
              <a:rPr lang="en-US" i="1" dirty="0">
                <a:effectLst>
                  <a:outerShdw blurRad="38100" dist="38100" dir="2700000" algn="tl">
                    <a:srgbClr val="000000">
                      <a:alpha val="43137"/>
                    </a:srgbClr>
                  </a:outerShdw>
                </a:effectLst>
              </a:rPr>
              <a:t>e</a:t>
            </a:r>
            <a:r>
              <a:rPr lang="ru-RU" i="1" dirty="0" err="1">
                <a:effectLst>
                  <a:outerShdw blurRad="38100" dist="38100" dir="2700000" algn="tl">
                    <a:srgbClr val="000000">
                      <a:alpha val="43137"/>
                    </a:srgbClr>
                  </a:outerShdw>
                </a:effectLst>
              </a:rPr>
              <a:t>оборотні</a:t>
            </a:r>
            <a:r>
              <a:rPr lang="ru-RU" i="1" dirty="0">
                <a:effectLst>
                  <a:outerShdw blurRad="38100" dist="38100" dir="2700000" algn="tl">
                    <a:srgbClr val="000000">
                      <a:alpha val="43137"/>
                    </a:srgbClr>
                  </a:outerShdw>
                </a:effectLst>
              </a:rPr>
              <a:t> </a:t>
            </a:r>
            <a:r>
              <a:rPr lang="ru-RU" i="1" dirty="0" err="1">
                <a:effectLst>
                  <a:outerShdw blurRad="38100" dist="38100" dir="2700000" algn="tl">
                    <a:srgbClr val="000000">
                      <a:alpha val="43137"/>
                    </a:srgbClr>
                  </a:outerShdw>
                </a:effectLst>
              </a:rPr>
              <a:t>активи</a:t>
            </a:r>
            <a:r>
              <a:rPr lang="ru-RU" i="1" dirty="0">
                <a:effectLst>
                  <a:outerShdw blurRad="38100" dist="38100" dir="2700000" algn="tl">
                    <a:srgbClr val="000000">
                      <a:alpha val="43137"/>
                    </a:srgbClr>
                  </a:outerShdw>
                </a:effectLst>
              </a:rPr>
              <a:t>» </a:t>
            </a:r>
            <a:r>
              <a:rPr lang="ru-RU" dirty="0" err="1"/>
              <a:t>відображається</a:t>
            </a:r>
            <a:r>
              <a:rPr lang="ru-RU" dirty="0"/>
              <a:t> </a:t>
            </a:r>
            <a:r>
              <a:rPr lang="ru-RU" dirty="0" err="1"/>
              <a:t>вартість</a:t>
            </a:r>
            <a:r>
              <a:rPr lang="ru-RU" dirty="0"/>
              <a:t> </a:t>
            </a:r>
            <a:r>
              <a:rPr lang="ru-RU" dirty="0" err="1"/>
              <a:t>необоротних</a:t>
            </a:r>
            <a:r>
              <a:rPr lang="ru-RU" dirty="0"/>
              <a:t> актив</a:t>
            </a:r>
            <a:r>
              <a:rPr lang="en-US" dirty="0"/>
              <a:t>i</a:t>
            </a:r>
            <a:r>
              <a:rPr lang="ru-RU" dirty="0"/>
              <a:t>в, </a:t>
            </a:r>
            <a:r>
              <a:rPr lang="ru-RU" dirty="0" err="1"/>
              <a:t>безоплатно</a:t>
            </a:r>
            <a:r>
              <a:rPr lang="ru-RU" dirty="0"/>
              <a:t> </a:t>
            </a:r>
            <a:r>
              <a:rPr lang="ru-RU" dirty="0" err="1"/>
              <a:t>одержаних</a:t>
            </a:r>
            <a:r>
              <a:rPr lang="ru-RU" dirty="0"/>
              <a:t> </a:t>
            </a:r>
            <a:r>
              <a:rPr lang="ru-RU" dirty="0" err="1"/>
              <a:t>підприємством</a:t>
            </a:r>
            <a:r>
              <a:rPr lang="ru-RU" dirty="0"/>
              <a:t> </a:t>
            </a:r>
            <a:r>
              <a:rPr lang="ru-RU" dirty="0" err="1"/>
              <a:t>від</a:t>
            </a:r>
            <a:r>
              <a:rPr lang="ru-RU" dirty="0"/>
              <a:t> </a:t>
            </a:r>
            <a:r>
              <a:rPr lang="ru-RU" dirty="0" err="1"/>
              <a:t>інши</a:t>
            </a:r>
            <a:r>
              <a:rPr lang="en-US" dirty="0"/>
              <a:t>x </a:t>
            </a:r>
            <a:r>
              <a:rPr lang="ru-RU" dirty="0" err="1"/>
              <a:t>осіб</a:t>
            </a:r>
            <a:r>
              <a:rPr lang="ru-RU" dirty="0"/>
              <a:t>. </a:t>
            </a:r>
            <a:r>
              <a:rPr lang="ru-RU" dirty="0" err="1"/>
              <a:t>Залишок</a:t>
            </a:r>
            <a:r>
              <a:rPr lang="ru-RU" dirty="0"/>
              <a:t> </a:t>
            </a:r>
            <a:r>
              <a:rPr lang="ru-RU" dirty="0" err="1"/>
              <a:t>додаткового</a:t>
            </a:r>
            <a:r>
              <a:rPr lang="ru-RU" dirty="0"/>
              <a:t> </a:t>
            </a:r>
            <a:r>
              <a:rPr lang="ru-RU" dirty="0" err="1"/>
              <a:t>капіталу</a:t>
            </a:r>
            <a:r>
              <a:rPr lang="ru-RU" dirty="0"/>
              <a:t> н</a:t>
            </a:r>
            <a:r>
              <a:rPr lang="en-US" dirty="0"/>
              <a:t>a </a:t>
            </a:r>
            <a:r>
              <a:rPr lang="ru-RU" dirty="0" err="1"/>
              <a:t>цьому</a:t>
            </a:r>
            <a:r>
              <a:rPr lang="ru-RU" dirty="0"/>
              <a:t> </a:t>
            </a:r>
            <a:r>
              <a:rPr lang="ru-RU" dirty="0" err="1"/>
              <a:t>субрахунку</a:t>
            </a:r>
            <a:r>
              <a:rPr lang="ru-RU" dirty="0"/>
              <a:t> </a:t>
            </a:r>
            <a:r>
              <a:rPr lang="ru-RU" dirty="0" err="1"/>
              <a:t>зменшується</a:t>
            </a:r>
            <a:r>
              <a:rPr lang="ru-RU" dirty="0"/>
              <a:t> на </a:t>
            </a:r>
            <a:r>
              <a:rPr lang="en-US" dirty="0"/>
              <a:t>c</a:t>
            </a:r>
            <a:r>
              <a:rPr lang="ru-RU" dirty="0"/>
              <a:t>уму </a:t>
            </a:r>
            <a:r>
              <a:rPr lang="ru-RU" dirty="0" err="1"/>
              <a:t>визнаного</a:t>
            </a:r>
            <a:r>
              <a:rPr lang="ru-RU" dirty="0"/>
              <a:t> доходу </a:t>
            </a:r>
            <a:r>
              <a:rPr lang="ru-RU" dirty="0" err="1"/>
              <a:t>протягом</a:t>
            </a:r>
            <a:r>
              <a:rPr lang="ru-RU" dirty="0"/>
              <a:t> строку к</a:t>
            </a:r>
            <a:r>
              <a:rPr lang="en-US" dirty="0"/>
              <a:t>o</a:t>
            </a:r>
            <a:r>
              <a:rPr lang="ru-RU" dirty="0" err="1"/>
              <a:t>рисного</a:t>
            </a:r>
            <a:r>
              <a:rPr lang="ru-RU" dirty="0"/>
              <a:t> </a:t>
            </a:r>
            <a:r>
              <a:rPr lang="ru-RU" dirty="0" err="1"/>
              <a:t>використання</a:t>
            </a:r>
            <a:r>
              <a:rPr lang="ru-RU" dirty="0"/>
              <a:t> </a:t>
            </a:r>
            <a:r>
              <a:rPr lang="ru-RU" dirty="0" err="1"/>
              <a:t>безоплатно</a:t>
            </a:r>
            <a:r>
              <a:rPr lang="ru-RU" dirty="0"/>
              <a:t> </a:t>
            </a:r>
            <a:r>
              <a:rPr lang="ru-RU" dirty="0" err="1"/>
              <a:t>одержаних</a:t>
            </a:r>
            <a:r>
              <a:rPr lang="ru-RU" dirty="0"/>
              <a:t> </a:t>
            </a:r>
            <a:r>
              <a:rPr lang="ru-RU" dirty="0" err="1"/>
              <a:t>об’єкт</a:t>
            </a:r>
            <a:r>
              <a:rPr lang="en-US" dirty="0"/>
              <a:t>i</a:t>
            </a:r>
            <a:r>
              <a:rPr lang="ru-RU" dirty="0"/>
              <a:t>в </a:t>
            </a:r>
            <a:r>
              <a:rPr lang="ru-RU" dirty="0" err="1"/>
              <a:t>необоротних</a:t>
            </a:r>
            <a:r>
              <a:rPr lang="ru-RU" dirty="0"/>
              <a:t> </a:t>
            </a:r>
            <a:r>
              <a:rPr lang="ru-RU" dirty="0" err="1"/>
              <a:t>активів</a:t>
            </a:r>
            <a:r>
              <a:rPr lang="ru-RU" dirty="0"/>
              <a:t> (</a:t>
            </a:r>
            <a:r>
              <a:rPr lang="ru-RU" dirty="0" err="1"/>
              <a:t>окр</a:t>
            </a:r>
            <a:r>
              <a:rPr lang="en-US" dirty="0"/>
              <a:t>i</a:t>
            </a:r>
            <a:r>
              <a:rPr lang="ru-RU" dirty="0"/>
              <a:t>м </a:t>
            </a:r>
            <a:r>
              <a:rPr lang="ru-RU" dirty="0" err="1"/>
              <a:t>землі</a:t>
            </a:r>
            <a:r>
              <a:rPr lang="ru-RU" dirty="0"/>
              <a:t>) і при </a:t>
            </a:r>
            <a:r>
              <a:rPr lang="ru-RU" dirty="0" err="1"/>
              <a:t>вибутті</a:t>
            </a:r>
            <a:r>
              <a:rPr lang="ru-RU" dirty="0"/>
              <a:t> т</a:t>
            </a:r>
            <a:r>
              <a:rPr lang="en-US" dirty="0"/>
              <a:t>a</a:t>
            </a:r>
            <a:r>
              <a:rPr lang="ru-RU" dirty="0"/>
              <a:t>ких </a:t>
            </a:r>
            <a:r>
              <a:rPr lang="ru-RU" dirty="0" err="1"/>
              <a:t>активів</a:t>
            </a:r>
            <a:r>
              <a:rPr lang="ru-RU" dirty="0"/>
              <a:t> і </a:t>
            </a:r>
            <a:r>
              <a:rPr lang="ru-RU" dirty="0" err="1"/>
              <a:t>землі</a:t>
            </a:r>
            <a:r>
              <a:rPr lang="ru-RU" dirty="0"/>
              <a:t>.</a:t>
            </a:r>
          </a:p>
          <a:p>
            <a:pPr algn="just"/>
            <a:r>
              <a:rPr lang="ru-RU" i="1" dirty="0" smtClean="0">
                <a:effectLst>
                  <a:outerShdw blurRad="38100" dist="38100" dir="2700000" algn="tl">
                    <a:srgbClr val="000000">
                      <a:alpha val="43137"/>
                    </a:srgbClr>
                  </a:outerShdw>
                </a:effectLst>
              </a:rPr>
              <a:t>     На </a:t>
            </a:r>
            <a:r>
              <a:rPr lang="en-US" i="1" dirty="0">
                <a:effectLst>
                  <a:outerShdw blurRad="38100" dist="38100" dir="2700000" algn="tl">
                    <a:srgbClr val="000000">
                      <a:alpha val="43137"/>
                    </a:srgbClr>
                  </a:outerShdw>
                </a:effectLst>
              </a:rPr>
              <a:t>c</a:t>
            </a:r>
            <a:r>
              <a:rPr lang="ru-RU" i="1" dirty="0" err="1">
                <a:effectLst>
                  <a:outerShdw blurRad="38100" dist="38100" dir="2700000" algn="tl">
                    <a:srgbClr val="000000">
                      <a:alpha val="43137"/>
                    </a:srgbClr>
                  </a:outerShdw>
                </a:effectLst>
              </a:rPr>
              <a:t>убрахунку</a:t>
            </a:r>
            <a:r>
              <a:rPr lang="ru-RU" i="1" dirty="0">
                <a:effectLst>
                  <a:outerShdw blurRad="38100" dist="38100" dir="2700000" algn="tl">
                    <a:srgbClr val="000000">
                      <a:alpha val="43137"/>
                    </a:srgbClr>
                  </a:outerShdw>
                </a:effectLst>
              </a:rPr>
              <a:t> 425 «</a:t>
            </a:r>
            <a:r>
              <a:rPr lang="ru-RU" i="1" dirty="0" err="1">
                <a:effectLst>
                  <a:outerShdw blurRad="38100" dist="38100" dir="2700000" algn="tl">
                    <a:srgbClr val="000000">
                      <a:alpha val="43137"/>
                    </a:srgbClr>
                  </a:outerShdw>
                </a:effectLst>
              </a:rPr>
              <a:t>Інший</a:t>
            </a:r>
            <a:r>
              <a:rPr lang="ru-RU" i="1" dirty="0">
                <a:effectLst>
                  <a:outerShdw blurRad="38100" dist="38100" dir="2700000" algn="tl">
                    <a:srgbClr val="000000">
                      <a:alpha val="43137"/>
                    </a:srgbClr>
                  </a:outerShdw>
                </a:effectLst>
              </a:rPr>
              <a:t> </a:t>
            </a:r>
            <a:r>
              <a:rPr lang="ru-RU" i="1" dirty="0" err="1">
                <a:effectLst>
                  <a:outerShdw blurRad="38100" dist="38100" dir="2700000" algn="tl">
                    <a:srgbClr val="000000">
                      <a:alpha val="43137"/>
                    </a:srgbClr>
                  </a:outerShdw>
                </a:effectLst>
              </a:rPr>
              <a:t>додатковий</a:t>
            </a:r>
            <a:r>
              <a:rPr lang="ru-RU" i="1" dirty="0">
                <a:effectLst>
                  <a:outerShdw blurRad="38100" dist="38100" dir="2700000" algn="tl">
                    <a:srgbClr val="000000">
                      <a:alpha val="43137"/>
                    </a:srgbClr>
                  </a:outerShdw>
                </a:effectLst>
              </a:rPr>
              <a:t> </a:t>
            </a:r>
            <a:r>
              <a:rPr lang="ru-RU" i="1" dirty="0" err="1">
                <a:effectLst>
                  <a:outerShdw blurRad="38100" dist="38100" dir="2700000" algn="tl">
                    <a:srgbClr val="000000">
                      <a:alpha val="43137"/>
                    </a:srgbClr>
                  </a:outerShdw>
                </a:effectLst>
              </a:rPr>
              <a:t>капітал</a:t>
            </a:r>
            <a:r>
              <a:rPr lang="ru-RU" i="1" dirty="0">
                <a:effectLst>
                  <a:outerShdw blurRad="38100" dist="38100" dir="2700000" algn="tl">
                    <a:srgbClr val="000000">
                      <a:alpha val="43137"/>
                    </a:srgbClr>
                  </a:outerShdw>
                </a:effectLst>
              </a:rPr>
              <a:t>» </a:t>
            </a:r>
            <a:r>
              <a:rPr lang="en-US" dirty="0"/>
              <a:t>o</a:t>
            </a:r>
            <a:r>
              <a:rPr lang="ru-RU" dirty="0" err="1"/>
              <a:t>бліковують</a:t>
            </a:r>
            <a:r>
              <a:rPr lang="ru-RU" dirty="0"/>
              <a:t> </a:t>
            </a:r>
            <a:r>
              <a:rPr lang="ru-RU" dirty="0" err="1"/>
              <a:t>інші</a:t>
            </a:r>
            <a:r>
              <a:rPr lang="ru-RU" dirty="0"/>
              <a:t> </a:t>
            </a:r>
            <a:r>
              <a:rPr lang="ru-RU" dirty="0" err="1"/>
              <a:t>види</a:t>
            </a:r>
            <a:r>
              <a:rPr lang="ru-RU" dirty="0"/>
              <a:t> </a:t>
            </a:r>
            <a:r>
              <a:rPr lang="ru-RU" dirty="0" err="1"/>
              <a:t>додаткового</a:t>
            </a:r>
            <a:r>
              <a:rPr lang="ru-RU" dirty="0"/>
              <a:t> </a:t>
            </a:r>
            <a:r>
              <a:rPr lang="ru-RU" dirty="0" err="1"/>
              <a:t>капіталу</a:t>
            </a:r>
            <a:r>
              <a:rPr lang="ru-RU" dirty="0"/>
              <a:t>, як</a:t>
            </a:r>
            <a:r>
              <a:rPr lang="en-US" dirty="0"/>
              <a:t>i </a:t>
            </a:r>
            <a:r>
              <a:rPr lang="ru-RU" dirty="0"/>
              <a:t>не </a:t>
            </a:r>
            <a:r>
              <a:rPr lang="ru-RU" dirty="0" err="1"/>
              <a:t>можуть</a:t>
            </a:r>
            <a:r>
              <a:rPr lang="ru-RU" dirty="0"/>
              <a:t> бути </a:t>
            </a:r>
            <a:r>
              <a:rPr lang="ru-RU" dirty="0" err="1"/>
              <a:t>включені</a:t>
            </a:r>
            <a:r>
              <a:rPr lang="ru-RU" dirty="0"/>
              <a:t> д</a:t>
            </a:r>
            <a:r>
              <a:rPr lang="en-US" dirty="0"/>
              <a:t>o </a:t>
            </a:r>
            <a:r>
              <a:rPr lang="ru-RU" dirty="0" err="1"/>
              <a:t>наведених</a:t>
            </a:r>
            <a:r>
              <a:rPr lang="ru-RU" dirty="0"/>
              <a:t> </a:t>
            </a:r>
            <a:r>
              <a:rPr lang="ru-RU" dirty="0" err="1"/>
              <a:t>вище</a:t>
            </a:r>
            <a:r>
              <a:rPr lang="ru-RU" dirty="0"/>
              <a:t> </a:t>
            </a:r>
            <a:r>
              <a:rPr lang="ru-RU" dirty="0" err="1"/>
              <a:t>субрахунків</a:t>
            </a:r>
            <a:r>
              <a:rPr lang="ru-RU" dirty="0"/>
              <a:t>, </a:t>
            </a:r>
            <a:r>
              <a:rPr lang="ru-RU" dirty="0" err="1"/>
              <a:t>зокрем</a:t>
            </a:r>
            <a:r>
              <a:rPr lang="en-US" dirty="0"/>
              <a:t>a </a:t>
            </a:r>
            <a:r>
              <a:rPr lang="ru-RU" dirty="0" err="1"/>
              <a:t>капітал</a:t>
            </a:r>
            <a:r>
              <a:rPr lang="ru-RU" dirty="0"/>
              <a:t> у </a:t>
            </a:r>
            <a:r>
              <a:rPr lang="ru-RU" dirty="0" err="1"/>
              <a:t>сумі</a:t>
            </a:r>
            <a:r>
              <a:rPr lang="ru-RU" dirty="0"/>
              <a:t> </a:t>
            </a:r>
            <a:r>
              <a:rPr lang="ru-RU" dirty="0" err="1"/>
              <a:t>вартості</a:t>
            </a:r>
            <a:r>
              <a:rPr lang="ru-RU" dirty="0"/>
              <a:t> н</a:t>
            </a:r>
            <a:r>
              <a:rPr lang="en-US" dirty="0"/>
              <a:t>e</a:t>
            </a:r>
            <a:r>
              <a:rPr lang="ru-RU" dirty="0" err="1"/>
              <a:t>оборотних</a:t>
            </a:r>
            <a:r>
              <a:rPr lang="ru-RU" dirty="0"/>
              <a:t> </a:t>
            </a:r>
            <a:r>
              <a:rPr lang="ru-RU" dirty="0" err="1"/>
              <a:t>активів</a:t>
            </a:r>
            <a:r>
              <a:rPr lang="ru-RU" dirty="0"/>
              <a:t>, </a:t>
            </a:r>
            <a:r>
              <a:rPr lang="ru-RU" dirty="0" err="1"/>
              <a:t>отриманих</a:t>
            </a:r>
            <a:r>
              <a:rPr lang="ru-RU" dirty="0"/>
              <a:t> з</a:t>
            </a:r>
            <a:r>
              <a:rPr lang="en-US" dirty="0"/>
              <a:t>a </a:t>
            </a:r>
            <a:r>
              <a:rPr lang="ru-RU" dirty="0"/>
              <a:t>договором </a:t>
            </a:r>
            <a:r>
              <a:rPr lang="ru-RU" dirty="0" err="1"/>
              <a:t>оренди</a:t>
            </a:r>
            <a:r>
              <a:rPr lang="ru-RU" dirty="0"/>
              <a:t> </a:t>
            </a:r>
            <a:r>
              <a:rPr lang="ru-RU" dirty="0" err="1"/>
              <a:t>цілісних</a:t>
            </a:r>
            <a:r>
              <a:rPr lang="ru-RU" dirty="0"/>
              <a:t> </a:t>
            </a:r>
            <a:r>
              <a:rPr lang="ru-RU" dirty="0" err="1"/>
              <a:t>майнових</a:t>
            </a:r>
            <a:r>
              <a:rPr lang="ru-RU" dirty="0"/>
              <a:t> к</a:t>
            </a:r>
            <a:r>
              <a:rPr lang="en-US" dirty="0"/>
              <a:t>o</a:t>
            </a:r>
            <a:r>
              <a:rPr lang="ru-RU" dirty="0" err="1"/>
              <a:t>мплексів</a:t>
            </a:r>
            <a:r>
              <a:rPr lang="ru-RU" dirty="0"/>
              <a:t>.</a:t>
            </a:r>
          </a:p>
        </p:txBody>
      </p:sp>
    </p:spTree>
    <p:extLst>
      <p:ext uri="{BB962C8B-B14F-4D97-AF65-F5344CB8AC3E}">
        <p14:creationId xmlns:p14="http://schemas.microsoft.com/office/powerpoint/2010/main" val="2480542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2. Додатковий капітал</a:t>
            </a:r>
            <a:endParaRPr lang="ru-RU" sz="2800"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437112"/>
            <a:ext cx="9144000" cy="2420888"/>
          </a:xfrm>
          <a:prstGeom prst="rect">
            <a:avLst/>
          </a:prstGeom>
        </p:spPr>
      </p:pic>
      <p:sp>
        <p:nvSpPr>
          <p:cNvPr id="3" name="Прямоугольник 2"/>
          <p:cNvSpPr/>
          <p:nvPr/>
        </p:nvSpPr>
        <p:spPr>
          <a:xfrm>
            <a:off x="472836" y="1556792"/>
            <a:ext cx="8352928" cy="1938992"/>
          </a:xfrm>
          <a:prstGeom prst="rect">
            <a:avLst/>
          </a:prstGeom>
        </p:spPr>
        <p:txBody>
          <a:bodyPr wrap="square">
            <a:spAutoFit/>
          </a:bodyPr>
          <a:lstStyle/>
          <a:p>
            <a:pPr algn="ctr">
              <a:spcBef>
                <a:spcPct val="50000"/>
              </a:spcBef>
            </a:pPr>
            <a:r>
              <a:rPr lang="uk-UA" sz="2000" b="1" u="sng" dirty="0"/>
              <a:t>ДОДАТКОВИЙ КАПІТАЛ </a:t>
            </a:r>
            <a:r>
              <a:rPr lang="uk-UA" sz="2000" u="sng" dirty="0"/>
              <a:t>це</a:t>
            </a:r>
            <a:r>
              <a:rPr lang="uk-UA" sz="2000" b="1" dirty="0"/>
              <a:t>:</a:t>
            </a:r>
          </a:p>
          <a:p>
            <a:pPr algn="just">
              <a:spcBef>
                <a:spcPct val="50000"/>
              </a:spcBef>
            </a:pPr>
            <a:r>
              <a:rPr lang="uk-UA" sz="2000" b="1" dirty="0"/>
              <a:t>□ для АТ</a:t>
            </a:r>
            <a:r>
              <a:rPr lang="uk-UA" sz="2000" dirty="0"/>
              <a:t> додатковий вкладений капітал  - це сума, на яку вартість реалізації випущених акцій перевищує їх номінальну вартість;</a:t>
            </a:r>
          </a:p>
          <a:p>
            <a:pPr algn="just">
              <a:spcBef>
                <a:spcPct val="50000"/>
              </a:spcBef>
            </a:pPr>
            <a:r>
              <a:rPr lang="uk-UA" sz="2000" b="1" dirty="0"/>
              <a:t>□ для інших підприємств, що не є АТ,</a:t>
            </a:r>
            <a:r>
              <a:rPr lang="uk-UA" sz="2000" dirty="0"/>
              <a:t> – сума капіталу, вкладена засновниками понад статутний капітал. </a:t>
            </a:r>
            <a:endParaRPr lang="uk-UA" sz="2000" b="1" dirty="0"/>
          </a:p>
        </p:txBody>
      </p:sp>
    </p:spTree>
    <p:extLst>
      <p:ext uri="{BB962C8B-B14F-4D97-AF65-F5344CB8AC3E}">
        <p14:creationId xmlns:p14="http://schemas.microsoft.com/office/powerpoint/2010/main" val="1720771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2. Додатковий капітал</a:t>
            </a:r>
            <a:endParaRPr lang="ru-RU" sz="2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437112"/>
            <a:ext cx="9144000" cy="2420888"/>
          </a:xfrm>
          <a:prstGeom prst="rect">
            <a:avLst/>
          </a:prstGeom>
        </p:spPr>
      </p:pic>
      <p:sp>
        <p:nvSpPr>
          <p:cNvPr id="5" name="Прямоугольник 4"/>
          <p:cNvSpPr/>
          <p:nvPr/>
        </p:nvSpPr>
        <p:spPr>
          <a:xfrm>
            <a:off x="683568" y="1720840"/>
            <a:ext cx="7992888" cy="2154436"/>
          </a:xfrm>
          <a:prstGeom prst="rect">
            <a:avLst/>
          </a:prstGeom>
        </p:spPr>
        <p:txBody>
          <a:bodyPr wrap="square">
            <a:spAutoFit/>
          </a:bodyPr>
          <a:lstStyle/>
          <a:p>
            <a:pPr algn="just">
              <a:spcBef>
                <a:spcPct val="50000"/>
              </a:spcBef>
            </a:pPr>
            <a:r>
              <a:rPr lang="uk-UA" sz="2400" b="1" dirty="0" smtClean="0">
                <a:solidFill>
                  <a:srgbClr val="0070C0"/>
                </a:solidFill>
              </a:rPr>
              <a:t>     </a:t>
            </a:r>
            <a:r>
              <a:rPr lang="uk-UA" sz="2000" b="1" dirty="0" smtClean="0">
                <a:solidFill>
                  <a:srgbClr val="0070C0"/>
                </a:solidFill>
              </a:rPr>
              <a:t>Як </a:t>
            </a:r>
            <a:r>
              <a:rPr lang="uk-UA" sz="2000" b="1" dirty="0">
                <a:solidFill>
                  <a:srgbClr val="0070C0"/>
                </a:solidFill>
              </a:rPr>
              <a:t>формується додатковий вкладений капітал в АТ</a:t>
            </a:r>
            <a:r>
              <a:rPr lang="uk-UA" sz="2000" b="1" dirty="0" smtClean="0">
                <a:solidFill>
                  <a:srgbClr val="0070C0"/>
                </a:solidFill>
              </a:rPr>
              <a:t>?</a:t>
            </a:r>
            <a:endParaRPr lang="uk-UA" sz="2000" dirty="0">
              <a:solidFill>
                <a:srgbClr val="0070C0"/>
              </a:solidFill>
            </a:endParaRPr>
          </a:p>
          <a:p>
            <a:pPr algn="just">
              <a:spcBef>
                <a:spcPct val="50000"/>
              </a:spcBef>
            </a:pPr>
            <a:r>
              <a:rPr lang="uk-UA" sz="2000" dirty="0" smtClean="0"/>
              <a:t>     У </a:t>
            </a:r>
            <a:r>
              <a:rPr lang="uk-UA" sz="2000" dirty="0"/>
              <a:t>процесі діяльності такого товариства його акції набувають ринкової вартості, яка може відрізнятися від номінальної. Отже, при продажу акцій </a:t>
            </a:r>
            <a:r>
              <a:rPr lang="uk-UA" sz="2000" b="1" u="sng" dirty="0"/>
              <a:t>за ціною, вищою від номіналу,</a:t>
            </a:r>
            <a:r>
              <a:rPr lang="uk-UA" sz="2000" dirty="0"/>
              <a:t> додатково залучені кошти формують </a:t>
            </a:r>
            <a:r>
              <a:rPr lang="uk-UA" sz="2000" b="1" dirty="0"/>
              <a:t>емісійний дохід АТ, </a:t>
            </a:r>
            <a:r>
              <a:rPr lang="uk-UA" sz="2000" dirty="0"/>
              <a:t>який підлягає відображенню у складі додатково вкладеного капіталу.</a:t>
            </a:r>
          </a:p>
        </p:txBody>
      </p:sp>
    </p:spTree>
    <p:extLst>
      <p:ext uri="{BB962C8B-B14F-4D97-AF65-F5344CB8AC3E}">
        <p14:creationId xmlns:p14="http://schemas.microsoft.com/office/powerpoint/2010/main" val="1121325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2. Додатковий капітал</a:t>
            </a:r>
            <a:endParaRPr lang="ru-RU" sz="2800" dirty="0"/>
          </a:p>
        </p:txBody>
      </p:sp>
      <p:sp>
        <p:nvSpPr>
          <p:cNvPr id="5" name="Заголовок 1"/>
          <p:cNvSpPr txBox="1">
            <a:spLocks/>
          </p:cNvSpPr>
          <p:nvPr/>
        </p:nvSpPr>
        <p:spPr>
          <a:xfrm>
            <a:off x="457200" y="533400"/>
            <a:ext cx="8229600" cy="9906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ctr"/>
            <a:r>
              <a:rPr lang="uk-UA" sz="2800" dirty="0" smtClean="0">
                <a:solidFill>
                  <a:srgbClr val="C00000"/>
                </a:solidFill>
              </a:rPr>
              <a:t>2. Додатковий капітал</a:t>
            </a:r>
            <a:endParaRPr lang="ru-RU" sz="2800" dirty="0"/>
          </a:p>
        </p:txBody>
      </p:sp>
      <p:pic>
        <p:nvPicPr>
          <p:cNvPr id="6" name="Рисунок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437112"/>
            <a:ext cx="9144000" cy="2420888"/>
          </a:xfrm>
          <a:prstGeom prst="rect">
            <a:avLst/>
          </a:prstGeom>
        </p:spPr>
      </p:pic>
      <p:sp>
        <p:nvSpPr>
          <p:cNvPr id="7" name="Прямоугольник 6"/>
          <p:cNvSpPr/>
          <p:nvPr/>
        </p:nvSpPr>
        <p:spPr>
          <a:xfrm>
            <a:off x="457200" y="1374592"/>
            <a:ext cx="8229600" cy="3016210"/>
          </a:xfrm>
          <a:prstGeom prst="rect">
            <a:avLst/>
          </a:prstGeom>
        </p:spPr>
        <p:txBody>
          <a:bodyPr wrap="square">
            <a:spAutoFit/>
          </a:bodyPr>
          <a:lstStyle/>
          <a:p>
            <a:pPr>
              <a:spcBef>
                <a:spcPct val="50000"/>
              </a:spcBef>
            </a:pPr>
            <a:r>
              <a:rPr lang="uk-UA" sz="2000" b="1" dirty="0" smtClean="0"/>
              <a:t>      </a:t>
            </a:r>
            <a:r>
              <a:rPr lang="uk-UA" sz="2000" b="1" u="sng" dirty="0" smtClean="0"/>
              <a:t>У </a:t>
            </a:r>
            <a:r>
              <a:rPr lang="uk-UA" sz="2000" b="1" u="sng" dirty="0"/>
              <a:t>бухгалтерському обліку</a:t>
            </a:r>
            <a:r>
              <a:rPr lang="uk-UA" sz="2000" dirty="0"/>
              <a:t> емісійний дохід, відповідно до вимог </a:t>
            </a:r>
            <a:r>
              <a:rPr lang="uk-UA" sz="2000" b="1" u="sng" dirty="0"/>
              <a:t>Інструкції № 219</a:t>
            </a:r>
            <a:r>
              <a:rPr lang="uk-UA" sz="2000" dirty="0"/>
              <a:t>, відображається на субрахунку </a:t>
            </a:r>
            <a:r>
              <a:rPr lang="uk-UA" sz="2000" b="1" dirty="0"/>
              <a:t>421:</a:t>
            </a:r>
            <a:endParaRPr lang="en-US" sz="2000" b="1" dirty="0"/>
          </a:p>
          <a:p>
            <a:pPr>
              <a:spcBef>
                <a:spcPct val="50000"/>
              </a:spcBef>
            </a:pPr>
            <a:r>
              <a:rPr lang="uk-UA" sz="2000" i="1" dirty="0" smtClean="0"/>
              <a:t>     </a:t>
            </a:r>
            <a:r>
              <a:rPr lang="uk-UA" sz="2000" i="1" u="sng" dirty="0" smtClean="0"/>
              <a:t>по </a:t>
            </a:r>
            <a:r>
              <a:rPr lang="uk-UA" sz="2000" i="1" u="sng" dirty="0"/>
              <a:t>кредиту </a:t>
            </a:r>
            <a:r>
              <a:rPr lang="uk-UA" sz="2000" dirty="0"/>
              <a:t>  – збільшення доходу від первісного випуску акцій за ціною, вищою від номіналу;</a:t>
            </a:r>
          </a:p>
          <a:p>
            <a:pPr>
              <a:spcBef>
                <a:spcPct val="50000"/>
              </a:spcBef>
            </a:pPr>
            <a:r>
              <a:rPr lang="uk-UA" sz="2000" i="1" dirty="0"/>
              <a:t> </a:t>
            </a:r>
            <a:r>
              <a:rPr lang="uk-UA" sz="2000" i="1" dirty="0" smtClean="0"/>
              <a:t>    </a:t>
            </a:r>
            <a:r>
              <a:rPr lang="uk-UA" sz="2000" i="1" u="sng" dirty="0" smtClean="0"/>
              <a:t>по </a:t>
            </a:r>
            <a:r>
              <a:rPr lang="uk-UA" sz="2000" i="1" u="sng" dirty="0"/>
              <a:t>дебету</a:t>
            </a:r>
            <a:r>
              <a:rPr lang="uk-UA" sz="2000" dirty="0"/>
              <a:t>  – його зменшення при анулюванні акцій.</a:t>
            </a:r>
          </a:p>
          <a:p>
            <a:pPr algn="just">
              <a:spcBef>
                <a:spcPct val="50000"/>
              </a:spcBef>
            </a:pPr>
            <a:r>
              <a:rPr lang="uk-UA" sz="2000" b="1" dirty="0" smtClean="0"/>
              <a:t>     Сума </a:t>
            </a:r>
            <a:r>
              <a:rPr lang="uk-UA" sz="2000" b="1" dirty="0"/>
              <a:t>перевищення збитку </a:t>
            </a:r>
            <a:r>
              <a:rPr lang="uk-UA" sz="2000" dirty="0"/>
              <a:t>від указаних операцій </a:t>
            </a:r>
            <a:r>
              <a:rPr lang="uk-UA" sz="2000" b="1" dirty="0"/>
              <a:t>над залишком </a:t>
            </a:r>
            <a:r>
              <a:rPr lang="uk-UA" sz="2000" dirty="0"/>
              <a:t>емісійного доходу відноситься на дебет рахунка </a:t>
            </a:r>
            <a:r>
              <a:rPr lang="en-US" sz="2000" dirty="0"/>
              <a:t/>
            </a:r>
            <a:br>
              <a:rPr lang="en-US" sz="2000" dirty="0"/>
            </a:br>
            <a:r>
              <a:rPr lang="uk-UA" sz="2000" b="1" dirty="0"/>
              <a:t>44</a:t>
            </a:r>
            <a:r>
              <a:rPr lang="uk-UA" sz="2000" dirty="0"/>
              <a:t> “Нерозподілені прибутки (непокриті збитки)”.</a:t>
            </a:r>
          </a:p>
        </p:txBody>
      </p:sp>
    </p:spTree>
    <p:extLst>
      <p:ext uri="{BB962C8B-B14F-4D97-AF65-F5344CB8AC3E}">
        <p14:creationId xmlns:p14="http://schemas.microsoft.com/office/powerpoint/2010/main" val="283913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2. Додатковий </a:t>
            </a:r>
            <a:r>
              <a:rPr lang="uk-UA" sz="2800" dirty="0" smtClean="0">
                <a:solidFill>
                  <a:srgbClr val="C00000"/>
                </a:solidFill>
              </a:rPr>
              <a:t>капітал</a:t>
            </a:r>
            <a:endParaRPr lang="ru-RU" sz="2800" dirty="0"/>
          </a:p>
        </p:txBody>
      </p:sp>
      <p:pic>
        <p:nvPicPr>
          <p:cNvPr id="7" name="Рисунок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437112"/>
            <a:ext cx="9144000" cy="2420888"/>
          </a:xfrm>
          <a:prstGeom prst="rect">
            <a:avLst/>
          </a:prstGeom>
        </p:spPr>
      </p:pic>
      <p:sp>
        <p:nvSpPr>
          <p:cNvPr id="4" name="Прямоугольник 3"/>
          <p:cNvSpPr/>
          <p:nvPr/>
        </p:nvSpPr>
        <p:spPr>
          <a:xfrm>
            <a:off x="467544" y="1340767"/>
            <a:ext cx="8424936" cy="3785652"/>
          </a:xfrm>
          <a:prstGeom prst="rect">
            <a:avLst/>
          </a:prstGeom>
        </p:spPr>
        <p:txBody>
          <a:bodyPr wrap="square">
            <a:spAutoFit/>
          </a:bodyPr>
          <a:lstStyle/>
          <a:p>
            <a:pPr algn="just">
              <a:spcBef>
                <a:spcPct val="50000"/>
              </a:spcBef>
            </a:pPr>
            <a:r>
              <a:rPr lang="uk-UA" sz="2000" dirty="0" smtClean="0"/>
              <a:t>      У </a:t>
            </a:r>
            <a:r>
              <a:rPr lang="uk-UA" sz="2000" dirty="0"/>
              <a:t>пп. 136.1.10 п. 136.1 ст. 136 ПКУ визначено, що </a:t>
            </a:r>
            <a:r>
              <a:rPr lang="uk-UA" sz="2000" b="1" u="sng" dirty="0"/>
              <a:t>до складу доходів платника податку не включається сума отриманого емісійного доходу.</a:t>
            </a:r>
          </a:p>
          <a:p>
            <a:pPr algn="just">
              <a:spcBef>
                <a:spcPct val="50000"/>
              </a:spcBef>
            </a:pPr>
            <a:r>
              <a:rPr lang="uk-UA" sz="2000" dirty="0" smtClean="0"/>
              <a:t>     Під </a:t>
            </a:r>
            <a:r>
              <a:rPr lang="uk-UA" sz="2000" dirty="0"/>
              <a:t>терміном</a:t>
            </a:r>
            <a:r>
              <a:rPr lang="uk-UA" sz="2000" u="sng" dirty="0"/>
              <a:t> </a:t>
            </a:r>
            <a:r>
              <a:rPr lang="uk-UA" sz="2000" b="1" u="sng" dirty="0"/>
              <a:t>«емісійний дохід» згідно </a:t>
            </a:r>
            <a:r>
              <a:rPr lang="uk-UA" sz="2000" b="1" u="sng" dirty="0" smtClean="0"/>
              <a:t>ПКУ </a:t>
            </a:r>
            <a:r>
              <a:rPr lang="uk-UA" sz="2000" dirty="0"/>
              <a:t>розуміють:</a:t>
            </a:r>
          </a:p>
          <a:p>
            <a:pPr algn="just">
              <a:spcBef>
                <a:spcPct val="50000"/>
              </a:spcBef>
            </a:pPr>
            <a:r>
              <a:rPr lang="uk-UA" sz="2000" dirty="0"/>
              <a:t>суму перевищення надходжень, отриманих емітентом від емісії (випуску) власних акцій (інших корпоративних прав) та інвестиційних сертифікатів, над номінальною вартістю таких акцій (інших корпоративних прав) та інвестиційних сертифікатів (під час їх первинного розміщення) або над ціною зворотного викупу під час наступних розміщень інвестиційних сертифікатів та акцій інвестиційних фондів (пп. 14.1.58 п. 14.1 статті 14 ПКУ). </a:t>
            </a:r>
            <a:endParaRPr lang="ru-RU" sz="2000" dirty="0"/>
          </a:p>
        </p:txBody>
      </p:sp>
    </p:spTree>
    <p:extLst>
      <p:ext uri="{BB962C8B-B14F-4D97-AF65-F5344CB8AC3E}">
        <p14:creationId xmlns:p14="http://schemas.microsoft.com/office/powerpoint/2010/main" val="36179874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2. Додатковий </a:t>
            </a:r>
            <a:r>
              <a:rPr lang="uk-UA" sz="2800" dirty="0" smtClean="0">
                <a:solidFill>
                  <a:srgbClr val="C00000"/>
                </a:solidFill>
              </a:rPr>
              <a:t>капітал</a:t>
            </a:r>
            <a:endParaRPr lang="ru-RU" sz="2800" dirty="0"/>
          </a:p>
        </p:txBody>
      </p:sp>
      <p:sp>
        <p:nvSpPr>
          <p:cNvPr id="3" name="Прямоугольник 2"/>
          <p:cNvSpPr/>
          <p:nvPr/>
        </p:nvSpPr>
        <p:spPr>
          <a:xfrm>
            <a:off x="827584" y="1536174"/>
            <a:ext cx="7704856" cy="369332"/>
          </a:xfrm>
          <a:prstGeom prst="rect">
            <a:avLst/>
          </a:prstGeom>
        </p:spPr>
        <p:txBody>
          <a:bodyPr wrap="square">
            <a:spAutoFit/>
          </a:bodyPr>
          <a:lstStyle/>
          <a:p>
            <a:pPr indent="179388" algn="ctr"/>
            <a:endParaRPr lang="ru-RU" dirty="0" smtClean="0"/>
          </a:p>
        </p:txBody>
      </p:sp>
      <p:sp>
        <p:nvSpPr>
          <p:cNvPr id="8" name="Прямоугольник 7"/>
          <p:cNvSpPr/>
          <p:nvPr/>
        </p:nvSpPr>
        <p:spPr>
          <a:xfrm>
            <a:off x="611560" y="1928590"/>
            <a:ext cx="4464496" cy="3170099"/>
          </a:xfrm>
          <a:prstGeom prst="rect">
            <a:avLst/>
          </a:prstGeom>
        </p:spPr>
        <p:txBody>
          <a:bodyPr wrap="square">
            <a:spAutoFit/>
          </a:bodyPr>
          <a:lstStyle/>
          <a:p>
            <a:pPr algn="just">
              <a:spcBef>
                <a:spcPct val="50000"/>
              </a:spcBef>
            </a:pPr>
            <a:r>
              <a:rPr lang="uk-UA" sz="2000" dirty="0" smtClean="0">
                <a:solidFill>
                  <a:srgbClr val="0070C0"/>
                </a:solidFill>
                <a:effectLst>
                  <a:outerShdw blurRad="38100" dist="38100" dir="2700000" algn="tl">
                    <a:srgbClr val="000000">
                      <a:alpha val="43137"/>
                    </a:srgbClr>
                  </a:outerShdw>
                </a:effectLst>
              </a:rPr>
              <a:t>Приклад 2</a:t>
            </a:r>
          </a:p>
          <a:p>
            <a:pPr algn="just">
              <a:spcBef>
                <a:spcPct val="50000"/>
              </a:spcBef>
            </a:pPr>
            <a:r>
              <a:rPr lang="uk-UA" sz="2000" dirty="0" smtClean="0"/>
              <a:t>ПАТ «Омега» </a:t>
            </a:r>
            <a:r>
              <a:rPr lang="uk-UA" sz="2000" dirty="0"/>
              <a:t>– випустив </a:t>
            </a:r>
            <a:r>
              <a:rPr lang="uk-UA" sz="2000" dirty="0" smtClean="0"/>
              <a:t>1000 </a:t>
            </a:r>
            <a:r>
              <a:rPr lang="uk-UA" sz="2000" dirty="0"/>
              <a:t>акцій номінальною вартістю </a:t>
            </a:r>
            <a:r>
              <a:rPr lang="uk-UA" sz="2000" dirty="0" smtClean="0"/>
              <a:t>100 </a:t>
            </a:r>
            <a:r>
              <a:rPr lang="uk-UA" sz="2000" dirty="0"/>
              <a:t>грн. кожна і розмістив </a:t>
            </a:r>
            <a:r>
              <a:rPr lang="uk-UA" sz="2000" dirty="0" smtClean="0"/>
              <a:t>їх </a:t>
            </a:r>
            <a:r>
              <a:rPr lang="uk-UA" sz="2000" dirty="0"/>
              <a:t>за ціною </a:t>
            </a:r>
            <a:r>
              <a:rPr lang="uk-UA" sz="2000" dirty="0" smtClean="0"/>
              <a:t>105 </a:t>
            </a:r>
            <a:r>
              <a:rPr lang="uk-UA" sz="2000" dirty="0"/>
              <a:t>грн. за одну акцію. У бухгалтерському і податковому обліку ПАТ ці операції слід відобразити наступним чином: </a:t>
            </a:r>
          </a:p>
          <a:p>
            <a:pPr>
              <a:spcBef>
                <a:spcPct val="50000"/>
              </a:spcBef>
            </a:pPr>
            <a:endParaRPr lang="ru-RU" sz="2000" dirty="0"/>
          </a:p>
        </p:txBody>
      </p:sp>
      <p:pic>
        <p:nvPicPr>
          <p:cNvPr id="9" name="Рисунок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70481" y="2096852"/>
            <a:ext cx="3554257" cy="3096344"/>
          </a:xfrm>
          <a:prstGeom prst="rect">
            <a:avLst/>
          </a:prstGeom>
        </p:spPr>
      </p:pic>
    </p:spTree>
    <p:extLst>
      <p:ext uri="{BB962C8B-B14F-4D97-AF65-F5344CB8AC3E}">
        <p14:creationId xmlns:p14="http://schemas.microsoft.com/office/powerpoint/2010/main" val="28402111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2. Додатковий </a:t>
            </a:r>
            <a:r>
              <a:rPr lang="uk-UA" sz="2800" dirty="0" smtClean="0">
                <a:solidFill>
                  <a:srgbClr val="C00000"/>
                </a:solidFill>
              </a:rPr>
              <a:t>капітал</a:t>
            </a:r>
            <a:endParaRPr lang="ru-RU" sz="2800" dirty="0"/>
          </a:p>
        </p:txBody>
      </p:sp>
      <p:graphicFrame>
        <p:nvGraphicFramePr>
          <p:cNvPr id="6" name="Таблица 5"/>
          <p:cNvGraphicFramePr>
            <a:graphicFrameLocks noGrp="1"/>
          </p:cNvGraphicFramePr>
          <p:nvPr>
            <p:extLst>
              <p:ext uri="{D42A27DB-BD31-4B8C-83A1-F6EECF244321}">
                <p14:modId xmlns:p14="http://schemas.microsoft.com/office/powerpoint/2010/main" val="3478076095"/>
              </p:ext>
            </p:extLst>
          </p:nvPr>
        </p:nvGraphicFramePr>
        <p:xfrm>
          <a:off x="539552" y="1412776"/>
          <a:ext cx="7931223" cy="4302121"/>
        </p:xfrm>
        <a:graphic>
          <a:graphicData uri="http://schemas.openxmlformats.org/drawingml/2006/table">
            <a:tbl>
              <a:tblPr/>
              <a:tblGrid>
                <a:gridCol w="538387"/>
                <a:gridCol w="2755274"/>
                <a:gridCol w="539764"/>
                <a:gridCol w="528748"/>
                <a:gridCol w="793122"/>
                <a:gridCol w="528748"/>
                <a:gridCol w="567303"/>
                <a:gridCol w="1679877"/>
              </a:tblGrid>
              <a:tr h="576064">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t>№ п/</a:t>
                      </a:r>
                      <a:r>
                        <a:rPr kumimoji="0" lang="uk-UA" sz="1600" b="1" i="1" u="none" strike="noStrike" cap="none" normalizeH="0" baseline="0" dirty="0" err="1" smtClean="0">
                          <a:ln>
                            <a:noFill/>
                          </a:ln>
                          <a:solidFill>
                            <a:schemeClr val="tx1"/>
                          </a:solidFill>
                          <a:effectLst/>
                          <a:latin typeface="Times New Roman" pitchFamily="18" charset="0"/>
                          <a:cs typeface="Times New Roman" pitchFamily="18" charset="0"/>
                        </a:rPr>
                        <a:t>п</a:t>
                      </a:r>
                      <a:endParaRPr kumimoji="0" lang="ru-RU" sz="16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t>Зміст операції</a:t>
                      </a:r>
                      <a:endParaRPr kumimoji="0" lang="ru-RU" sz="16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smtClean="0">
                          <a:ln>
                            <a:noFill/>
                          </a:ln>
                          <a:solidFill>
                            <a:schemeClr val="tx1"/>
                          </a:solidFill>
                          <a:effectLst/>
                          <a:latin typeface="Times New Roman" pitchFamily="18" charset="0"/>
                          <a:cs typeface="Times New Roman" pitchFamily="18" charset="0"/>
                        </a:rPr>
                        <a:t>Бухгалтерський облік </a:t>
                      </a:r>
                      <a:endParaRPr kumimoji="0" lang="ru-RU" sz="16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dirty="0" err="1" smtClean="0">
                          <a:ln>
                            <a:noFill/>
                          </a:ln>
                          <a:solidFill>
                            <a:schemeClr val="tx1"/>
                          </a:solidFill>
                          <a:effectLst/>
                          <a:latin typeface="Times New Roman" pitchFamily="18" charset="0"/>
                          <a:cs typeface="Times New Roman" pitchFamily="18" charset="0"/>
                        </a:rPr>
                        <a:t>Податко-</a:t>
                      </a:r>
                      <a: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t> вий облік</a:t>
                      </a:r>
                      <a:endParaRPr kumimoji="0" lang="ru-RU" sz="16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smtClean="0">
                          <a:ln>
                            <a:noFill/>
                          </a:ln>
                          <a:solidFill>
                            <a:schemeClr val="tx1"/>
                          </a:solidFill>
                          <a:effectLst/>
                          <a:latin typeface="Times New Roman" pitchFamily="18" charset="0"/>
                          <a:cs typeface="Times New Roman" pitchFamily="18" charset="0"/>
                        </a:rPr>
                        <a:t>Документи, що підтверджу-ють проведення операції</a:t>
                      </a:r>
                      <a:endParaRPr kumimoji="0" lang="ru-RU" sz="16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2048">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smtClean="0">
                          <a:ln>
                            <a:noFill/>
                          </a:ln>
                          <a:solidFill>
                            <a:schemeClr val="tx1"/>
                          </a:solidFill>
                          <a:effectLst/>
                          <a:latin typeface="Times New Roman" pitchFamily="18" charset="0"/>
                          <a:cs typeface="Times New Roman" pitchFamily="18" charset="0"/>
                        </a:rPr>
                        <a:t>Дт</a:t>
                      </a:r>
                      <a:endParaRPr kumimoji="0" lang="ru-RU" sz="16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smtClean="0">
                          <a:ln>
                            <a:noFill/>
                          </a:ln>
                          <a:solidFill>
                            <a:schemeClr val="tx1"/>
                          </a:solidFill>
                          <a:effectLst/>
                          <a:latin typeface="Times New Roman" pitchFamily="18" charset="0"/>
                          <a:cs typeface="Times New Roman" pitchFamily="18" charset="0"/>
                        </a:rPr>
                        <a:t>Кт</a:t>
                      </a:r>
                      <a:endParaRPr kumimoji="0" lang="ru-RU" sz="16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smtClean="0">
                          <a:ln>
                            <a:noFill/>
                          </a:ln>
                          <a:solidFill>
                            <a:schemeClr val="tx1"/>
                          </a:solidFill>
                          <a:effectLst/>
                          <a:latin typeface="Times New Roman" pitchFamily="18" charset="0"/>
                          <a:cs typeface="Times New Roman" pitchFamily="18" charset="0"/>
                        </a:rPr>
                        <a:t>Сума </a:t>
                      </a:r>
                      <a:endParaRPr kumimoji="0" lang="ru-RU" sz="16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smtClean="0">
                          <a:ln>
                            <a:noFill/>
                          </a:ln>
                          <a:solidFill>
                            <a:schemeClr val="tx1"/>
                          </a:solidFill>
                          <a:effectLst/>
                          <a:latin typeface="Times New Roman" pitchFamily="18" charset="0"/>
                          <a:cs typeface="Times New Roman" pitchFamily="18" charset="0"/>
                        </a:rPr>
                        <a:t>Д</a:t>
                      </a:r>
                      <a:endParaRPr kumimoji="0" lang="ru-RU" sz="16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smtClean="0">
                          <a:ln>
                            <a:noFill/>
                          </a:ln>
                          <a:solidFill>
                            <a:schemeClr val="tx1"/>
                          </a:solidFill>
                          <a:effectLst/>
                          <a:latin typeface="Times New Roman" pitchFamily="18" charset="0"/>
                          <a:cs typeface="Times New Roman" pitchFamily="18" charset="0"/>
                        </a:rPr>
                        <a:t>В</a:t>
                      </a:r>
                      <a:endParaRPr kumimoji="0" lang="ru-RU" sz="16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u-RU"/>
                    </a:p>
                  </a:txBody>
                  <a:tcPr/>
                </a:tc>
              </a:tr>
              <a:tr h="339187">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6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smtClean="0">
                          <a:ln>
                            <a:noFill/>
                          </a:ln>
                          <a:solidFill>
                            <a:schemeClr val="tx1"/>
                          </a:solidFill>
                          <a:effectLst/>
                          <a:latin typeface="Times New Roman" pitchFamily="18" charset="0"/>
                          <a:cs typeface="Times New Roman" pitchFamily="18" charset="0"/>
                        </a:rPr>
                        <a:t>2</a:t>
                      </a:r>
                      <a:endParaRPr kumimoji="0" lang="ru-RU" sz="16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smtClean="0">
                          <a:ln>
                            <a:noFill/>
                          </a:ln>
                          <a:solidFill>
                            <a:schemeClr val="tx1"/>
                          </a:solidFill>
                          <a:effectLst/>
                          <a:latin typeface="Times New Roman" pitchFamily="18" charset="0"/>
                          <a:cs typeface="Times New Roman" pitchFamily="18" charset="0"/>
                        </a:rPr>
                        <a:t>3</a:t>
                      </a:r>
                      <a:endParaRPr kumimoji="0" lang="ru-RU" sz="16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smtClean="0">
                          <a:ln>
                            <a:noFill/>
                          </a:ln>
                          <a:solidFill>
                            <a:schemeClr val="tx1"/>
                          </a:solidFill>
                          <a:effectLst/>
                          <a:latin typeface="Times New Roman" pitchFamily="18" charset="0"/>
                          <a:cs typeface="Times New Roman" pitchFamily="18" charset="0"/>
                        </a:rPr>
                        <a:t>4</a:t>
                      </a:r>
                      <a:endParaRPr kumimoji="0" lang="ru-RU" sz="16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smtClean="0">
                          <a:ln>
                            <a:noFill/>
                          </a:ln>
                          <a:solidFill>
                            <a:schemeClr val="tx1"/>
                          </a:solidFill>
                          <a:effectLst/>
                          <a:latin typeface="Times New Roman" pitchFamily="18" charset="0"/>
                          <a:cs typeface="Times New Roman" pitchFamily="18" charset="0"/>
                        </a:rPr>
                        <a:t>5</a:t>
                      </a:r>
                      <a:endParaRPr kumimoji="0" lang="ru-RU" sz="16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smtClean="0">
                          <a:ln>
                            <a:noFill/>
                          </a:ln>
                          <a:solidFill>
                            <a:schemeClr val="tx1"/>
                          </a:solidFill>
                          <a:effectLst/>
                          <a:latin typeface="Times New Roman" pitchFamily="18" charset="0"/>
                          <a:cs typeface="Times New Roman" pitchFamily="18" charset="0"/>
                        </a:rPr>
                        <a:t>6</a:t>
                      </a:r>
                      <a:endParaRPr kumimoji="0" lang="ru-RU" sz="16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smtClean="0">
                          <a:ln>
                            <a:noFill/>
                          </a:ln>
                          <a:solidFill>
                            <a:schemeClr val="tx1"/>
                          </a:solidFill>
                          <a:effectLst/>
                          <a:latin typeface="Times New Roman" pitchFamily="18" charset="0"/>
                          <a:cs typeface="Times New Roman" pitchFamily="18" charset="0"/>
                        </a:rPr>
                        <a:t>7</a:t>
                      </a:r>
                      <a:endParaRPr kumimoji="0" lang="ru-RU" sz="16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t>8</a:t>
                      </a:r>
                      <a:endParaRPr kumimoji="0" lang="ru-RU" sz="16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7410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Відображена сума статутного капіталу на момент реєстрації </a:t>
                      </a:r>
                    </a:p>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ПАТ «Омега»</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46</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401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100000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Бухгалтерська довідка, засновницькі документи</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10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Отримані кошти від реалізації акцій у розмірі номінальної вартості</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301</a:t>
                      </a:r>
                    </a:p>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311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46</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100000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Бухгалтерська довідка</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10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Отримані кошти від реалізації у розмірі емісійного доходу </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301</a:t>
                      </a:r>
                    </a:p>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311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421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50000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Бухгалтерська довідка</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7395113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2. Додатковий </a:t>
            </a:r>
            <a:r>
              <a:rPr lang="uk-UA" sz="2800" dirty="0" smtClean="0">
                <a:solidFill>
                  <a:srgbClr val="C00000"/>
                </a:solidFill>
              </a:rPr>
              <a:t>капітал</a:t>
            </a:r>
            <a:endParaRPr lang="ru-RU" sz="2800"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437112"/>
            <a:ext cx="9144000" cy="2420888"/>
          </a:xfrm>
          <a:prstGeom prst="rect">
            <a:avLst/>
          </a:prstGeom>
        </p:spPr>
      </p:pic>
      <p:sp>
        <p:nvSpPr>
          <p:cNvPr id="6" name="Прямоугольник 5"/>
          <p:cNvSpPr/>
          <p:nvPr/>
        </p:nvSpPr>
        <p:spPr>
          <a:xfrm>
            <a:off x="539552" y="1582341"/>
            <a:ext cx="8136904" cy="2862322"/>
          </a:xfrm>
          <a:prstGeom prst="rect">
            <a:avLst/>
          </a:prstGeom>
        </p:spPr>
        <p:txBody>
          <a:bodyPr wrap="square">
            <a:spAutoFit/>
          </a:bodyPr>
          <a:lstStyle/>
          <a:p>
            <a:pPr algn="just">
              <a:spcBef>
                <a:spcPct val="50000"/>
              </a:spcBef>
            </a:pPr>
            <a:r>
              <a:rPr lang="uk-UA" sz="2000" b="1" i="1" dirty="0" smtClean="0">
                <a:solidFill>
                  <a:srgbClr val="0070C0"/>
                </a:solidFill>
              </a:rPr>
              <a:t>     Як </a:t>
            </a:r>
            <a:r>
              <a:rPr lang="uk-UA" sz="2000" b="1" i="1" dirty="0">
                <a:solidFill>
                  <a:srgbClr val="0070C0"/>
                </a:solidFill>
              </a:rPr>
              <a:t>формується додатковий капітал на підприємствах, що не є АТ?</a:t>
            </a:r>
          </a:p>
          <a:p>
            <a:pPr algn="just">
              <a:spcBef>
                <a:spcPct val="50000"/>
              </a:spcBef>
            </a:pPr>
            <a:r>
              <a:rPr lang="uk-UA" sz="2000" dirty="0" smtClean="0"/>
              <a:t>     Для </a:t>
            </a:r>
            <a:r>
              <a:rPr lang="uk-UA" sz="2000" dirty="0"/>
              <a:t>таких підприємств </a:t>
            </a:r>
            <a:r>
              <a:rPr lang="uk-UA" sz="2000" u="sng" dirty="0"/>
              <a:t>внески засновників, що перевищують статутний капітал товариства, без рішення про зміну його розміру,</a:t>
            </a:r>
            <a:r>
              <a:rPr lang="uk-UA" sz="2000" dirty="0"/>
              <a:t> відображатимуться як </a:t>
            </a:r>
            <a:r>
              <a:rPr lang="uk-UA" sz="2000" b="1" i="1" u="sng" dirty="0"/>
              <a:t>інший вкладений капітал</a:t>
            </a:r>
            <a:r>
              <a:rPr lang="uk-UA" sz="2000" dirty="0"/>
              <a:t> на однойменному субрахунку </a:t>
            </a:r>
            <a:r>
              <a:rPr lang="uk-UA" sz="2000" b="1" dirty="0"/>
              <a:t>422. </a:t>
            </a:r>
          </a:p>
          <a:p>
            <a:pPr algn="just">
              <a:spcBef>
                <a:spcPct val="50000"/>
              </a:spcBef>
            </a:pPr>
            <a:r>
              <a:rPr lang="uk-UA" sz="2000" dirty="0" smtClean="0"/>
              <a:t>      Наприклад</a:t>
            </a:r>
            <a:r>
              <a:rPr lang="uk-UA" sz="2000" dirty="0"/>
              <a:t>, це можуть бути </a:t>
            </a:r>
            <a:r>
              <a:rPr lang="uk-UA" sz="2000" u="sng" dirty="0"/>
              <a:t>кошти</a:t>
            </a:r>
            <a:r>
              <a:rPr lang="uk-UA" sz="2000" dirty="0"/>
              <a:t> учасників, внесені ними </a:t>
            </a:r>
            <a:r>
              <a:rPr lang="uk-UA" sz="2000" u="sng" dirty="0"/>
              <a:t>на розвиток підприємства або на поповнення його оборотних коштів</a:t>
            </a:r>
            <a:r>
              <a:rPr lang="uk-UA" sz="2000" dirty="0"/>
              <a:t>.</a:t>
            </a:r>
            <a:endParaRPr lang="ru-RU" sz="2000" i="1" dirty="0"/>
          </a:p>
        </p:txBody>
      </p:sp>
    </p:spTree>
    <p:extLst>
      <p:ext uri="{BB962C8B-B14F-4D97-AF65-F5344CB8AC3E}">
        <p14:creationId xmlns:p14="http://schemas.microsoft.com/office/powerpoint/2010/main" val="38210350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2. Додатковий </a:t>
            </a:r>
            <a:r>
              <a:rPr lang="uk-UA" sz="2800" dirty="0" smtClean="0">
                <a:solidFill>
                  <a:srgbClr val="C00000"/>
                </a:solidFill>
              </a:rPr>
              <a:t>капітал</a:t>
            </a:r>
            <a:endParaRPr lang="ru-RU" sz="2800" dirty="0">
              <a:solidFill>
                <a:srgbClr val="C00000"/>
              </a:solidFill>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437112"/>
            <a:ext cx="9144000" cy="2420888"/>
          </a:xfrm>
          <a:prstGeom prst="rect">
            <a:avLst/>
          </a:prstGeom>
        </p:spPr>
      </p:pic>
      <p:sp>
        <p:nvSpPr>
          <p:cNvPr id="7" name="Прямоугольник 6"/>
          <p:cNvSpPr/>
          <p:nvPr/>
        </p:nvSpPr>
        <p:spPr>
          <a:xfrm>
            <a:off x="467544" y="1374592"/>
            <a:ext cx="8280920" cy="2708434"/>
          </a:xfrm>
          <a:prstGeom prst="rect">
            <a:avLst/>
          </a:prstGeom>
        </p:spPr>
        <p:txBody>
          <a:bodyPr wrap="square">
            <a:spAutoFit/>
          </a:bodyPr>
          <a:lstStyle/>
          <a:p>
            <a:pPr algn="just">
              <a:spcBef>
                <a:spcPct val="50000"/>
              </a:spcBef>
            </a:pPr>
            <a:r>
              <a:rPr lang="uk-UA" sz="2000" b="1" dirty="0" smtClean="0"/>
              <a:t>     Вартість </a:t>
            </a:r>
            <a:r>
              <a:rPr lang="uk-UA" sz="2000" b="1" dirty="0"/>
              <a:t>необоротних активів, безоплатно отриманих</a:t>
            </a:r>
            <a:r>
              <a:rPr lang="uk-UA" sz="2000" dirty="0"/>
              <a:t> підприємством від інших осіб, відображається на субрахунку</a:t>
            </a:r>
            <a:r>
              <a:rPr lang="uk-UA" sz="2000" b="1" dirty="0"/>
              <a:t>    424</a:t>
            </a:r>
            <a:r>
              <a:rPr lang="uk-UA" sz="2000" dirty="0"/>
              <a:t> </a:t>
            </a:r>
            <a:r>
              <a:rPr lang="uk-UA" sz="2000" u="sng" dirty="0"/>
              <a:t>“Безоплатно отримані необоротні активи”.</a:t>
            </a:r>
          </a:p>
          <a:p>
            <a:pPr algn="just">
              <a:spcBef>
                <a:spcPct val="50000"/>
              </a:spcBef>
            </a:pPr>
            <a:r>
              <a:rPr lang="uk-UA" sz="2000" b="1" dirty="0" smtClean="0"/>
              <a:t>     У </a:t>
            </a:r>
            <a:r>
              <a:rPr lang="uk-UA" sz="2000" b="1" dirty="0"/>
              <a:t>бухгалтерському обліку</a:t>
            </a:r>
            <a:r>
              <a:rPr lang="uk-UA" sz="2000" dirty="0"/>
              <a:t> первісна вартість необоротних активів, безоплатно отриманих від юридичних або фізичних осіб, визначається відповідно до п. 10 П(С)БО 7 і виражається в сумі їх </a:t>
            </a:r>
            <a:r>
              <a:rPr lang="uk-UA" sz="2000" i="1" dirty="0"/>
              <a:t>справедливої вартості</a:t>
            </a:r>
            <a:r>
              <a:rPr lang="uk-UA" sz="2000" dirty="0"/>
              <a:t>, яка визначається на дату отримання таких активів, з урахуванням витрат, передбачених п. 8 П(С)БО 7.</a:t>
            </a:r>
            <a:endParaRPr lang="ru-RU" sz="2000" dirty="0"/>
          </a:p>
        </p:txBody>
      </p:sp>
    </p:spTree>
    <p:extLst>
      <p:ext uri="{BB962C8B-B14F-4D97-AF65-F5344CB8AC3E}">
        <p14:creationId xmlns:p14="http://schemas.microsoft.com/office/powerpoint/2010/main" val="4231906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smtClean="0"/>
              <a:t>Нормативні документи</a:t>
            </a:r>
            <a:endParaRPr lang="ru-RU" sz="2800" dirty="0"/>
          </a:p>
        </p:txBody>
      </p:sp>
      <p:sp>
        <p:nvSpPr>
          <p:cNvPr id="3" name="Объект 2"/>
          <p:cNvSpPr>
            <a:spLocks noGrp="1"/>
          </p:cNvSpPr>
          <p:nvPr>
            <p:ph idx="1"/>
          </p:nvPr>
        </p:nvSpPr>
        <p:spPr>
          <a:xfrm>
            <a:off x="457200" y="1600200"/>
            <a:ext cx="8229600" cy="5141168"/>
          </a:xfrm>
        </p:spPr>
        <p:txBody>
          <a:bodyPr>
            <a:noAutofit/>
          </a:bodyPr>
          <a:lstStyle/>
          <a:p>
            <a:r>
              <a:rPr lang="uk-UA" sz="1800" dirty="0" smtClean="0">
                <a:latin typeface="Times New Roman" pitchFamily="18" charset="0"/>
                <a:cs typeface="Times New Roman" pitchFamily="18" charset="0"/>
              </a:rPr>
              <a:t>     Цивільний </a:t>
            </a:r>
            <a:r>
              <a:rPr lang="uk-UA" sz="1800" dirty="0">
                <a:latin typeface="Times New Roman" pitchFamily="18" charset="0"/>
                <a:cs typeface="Times New Roman" pitchFamily="18" charset="0"/>
              </a:rPr>
              <a:t>кодекс України </a:t>
            </a:r>
            <a:r>
              <a:rPr lang="ru-RU" sz="1800" dirty="0" err="1">
                <a:latin typeface="Times New Roman" pitchFamily="18" charset="0"/>
                <a:cs typeface="Times New Roman" pitchFamily="18" charset="0"/>
              </a:rPr>
              <a:t>від</a:t>
            </a:r>
            <a:r>
              <a:rPr lang="ru-RU" sz="1800" dirty="0">
                <a:latin typeface="Times New Roman" pitchFamily="18" charset="0"/>
                <a:cs typeface="Times New Roman" pitchFamily="18" charset="0"/>
              </a:rPr>
              <a:t> 16.01.2003 № 435-</a:t>
            </a:r>
            <a:r>
              <a:rPr lang="en-US" sz="1800" dirty="0">
                <a:latin typeface="Times New Roman" pitchFamily="18" charset="0"/>
                <a:cs typeface="Times New Roman" pitchFamily="18" charset="0"/>
              </a:rPr>
              <a:t>IV</a:t>
            </a:r>
            <a:r>
              <a:rPr lang="uk-UA" sz="1800" dirty="0">
                <a:latin typeface="Times New Roman" pitchFamily="18" charset="0"/>
                <a:cs typeface="Times New Roman" pitchFamily="18" charset="0"/>
              </a:rPr>
              <a:t> (ред. 1</a:t>
            </a:r>
            <a:r>
              <a:rPr lang="uk-UA" sz="1800" dirty="0" smtClean="0">
                <a:latin typeface="Times New Roman" pitchFamily="18" charset="0"/>
                <a:cs typeface="Times New Roman" pitchFamily="18" charset="0"/>
              </a:rPr>
              <a:t>1.06.2016 </a:t>
            </a:r>
            <a:r>
              <a:rPr lang="uk-UA" sz="1800" dirty="0">
                <a:latin typeface="Times New Roman" pitchFamily="18" charset="0"/>
                <a:cs typeface="Times New Roman" pitchFamily="18" charset="0"/>
              </a:rPr>
              <a:t>р.)</a:t>
            </a:r>
          </a:p>
          <a:p>
            <a:r>
              <a:rPr lang="uk-UA" sz="1800" dirty="0" smtClean="0">
                <a:latin typeface="Times New Roman" pitchFamily="18" charset="0"/>
                <a:cs typeface="Times New Roman" pitchFamily="18" charset="0"/>
              </a:rPr>
              <a:t>     Господарський </a:t>
            </a:r>
            <a:r>
              <a:rPr lang="uk-UA" sz="1800" dirty="0">
                <a:latin typeface="Times New Roman" pitchFamily="18" charset="0"/>
                <a:cs typeface="Times New Roman" pitchFamily="18" charset="0"/>
              </a:rPr>
              <a:t>кодекс України </a:t>
            </a:r>
            <a:r>
              <a:rPr lang="ru-RU" sz="1800" dirty="0" err="1">
                <a:latin typeface="Times New Roman" pitchFamily="18" charset="0"/>
                <a:cs typeface="Times New Roman" pitchFamily="18" charset="0"/>
              </a:rPr>
              <a:t>від</a:t>
            </a:r>
            <a:r>
              <a:rPr lang="ru-RU" sz="1800" dirty="0">
                <a:latin typeface="Times New Roman" pitchFamily="18" charset="0"/>
                <a:cs typeface="Times New Roman" pitchFamily="18" charset="0"/>
              </a:rPr>
              <a:t> 16.01.2003 № 436-</a:t>
            </a:r>
            <a:r>
              <a:rPr lang="en-US" sz="1800" dirty="0">
                <a:latin typeface="Times New Roman" pitchFamily="18" charset="0"/>
                <a:cs typeface="Times New Roman" pitchFamily="18" charset="0"/>
              </a:rPr>
              <a:t>IV</a:t>
            </a:r>
            <a:r>
              <a:rPr lang="uk-UA" sz="1800" dirty="0">
                <a:latin typeface="Times New Roman" pitchFamily="18" charset="0"/>
                <a:cs typeface="Times New Roman" pitchFamily="18" charset="0"/>
              </a:rPr>
              <a:t> (ред. </a:t>
            </a:r>
            <a:r>
              <a:rPr lang="uk-UA" sz="1800" dirty="0" smtClean="0">
                <a:latin typeface="Times New Roman" pitchFamily="18" charset="0"/>
                <a:cs typeface="Times New Roman" pitchFamily="18" charset="0"/>
              </a:rPr>
              <a:t>01.08.2016 </a:t>
            </a:r>
            <a:r>
              <a:rPr lang="uk-UA" sz="1800" dirty="0">
                <a:latin typeface="Times New Roman" pitchFamily="18" charset="0"/>
                <a:cs typeface="Times New Roman" pitchFamily="18" charset="0"/>
              </a:rPr>
              <a:t>р.)</a:t>
            </a:r>
          </a:p>
          <a:p>
            <a:r>
              <a:rPr lang="uk-UA" sz="1800" dirty="0" smtClean="0">
                <a:latin typeface="Times New Roman" pitchFamily="18" charset="0"/>
                <a:cs typeface="Times New Roman" pitchFamily="18" charset="0"/>
              </a:rPr>
              <a:t>     Закон </a:t>
            </a:r>
            <a:r>
              <a:rPr lang="uk-UA" sz="1800" dirty="0">
                <a:latin typeface="Times New Roman" pitchFamily="18" charset="0"/>
                <a:cs typeface="Times New Roman" pitchFamily="18" charset="0"/>
              </a:rPr>
              <a:t>України “Про господарські товариства” від 19.09.91р. №1576-ХІІ (ред. від </a:t>
            </a:r>
            <a:r>
              <a:rPr lang="ru-RU" sz="1800" dirty="0" smtClean="0">
                <a:latin typeface="Times New Roman" pitchFamily="18" charset="0"/>
                <a:cs typeface="Times New Roman" pitchFamily="18" charset="0"/>
              </a:rPr>
              <a:t>01.01.2016 </a:t>
            </a:r>
            <a:r>
              <a:rPr lang="ru-RU" sz="1800" dirty="0">
                <a:latin typeface="Times New Roman" pitchFamily="18" charset="0"/>
                <a:cs typeface="Times New Roman" pitchFamily="18" charset="0"/>
              </a:rPr>
              <a:t>р.</a:t>
            </a:r>
            <a:r>
              <a:rPr lang="uk-UA" sz="1800" dirty="0">
                <a:latin typeface="Times New Roman" pitchFamily="18" charset="0"/>
                <a:cs typeface="Times New Roman" pitchFamily="18" charset="0"/>
              </a:rPr>
              <a:t>)</a:t>
            </a:r>
          </a:p>
          <a:p>
            <a:r>
              <a:rPr lang="uk-UA" sz="1800" dirty="0" smtClean="0">
                <a:latin typeface="Times New Roman" pitchFamily="18" charset="0"/>
                <a:cs typeface="Times New Roman" pitchFamily="18" charset="0"/>
              </a:rPr>
              <a:t>     Закон </a:t>
            </a:r>
            <a:r>
              <a:rPr lang="uk-UA" sz="1800" dirty="0">
                <a:latin typeface="Times New Roman" pitchFamily="18" charset="0"/>
                <a:cs typeface="Times New Roman" pitchFamily="18" charset="0"/>
              </a:rPr>
              <a:t>України “Про акціонерні товариства” від </a:t>
            </a:r>
            <a:r>
              <a:rPr lang="ru-RU" sz="1800" dirty="0">
                <a:latin typeface="Times New Roman" pitchFamily="18" charset="0"/>
                <a:cs typeface="Times New Roman" pitchFamily="18" charset="0"/>
              </a:rPr>
              <a:t>17.09.2008р. № 514-VI (ред. </a:t>
            </a:r>
            <a:r>
              <a:rPr lang="ru-RU" sz="1800" dirty="0" err="1">
                <a:latin typeface="Times New Roman" pitchFamily="18" charset="0"/>
                <a:cs typeface="Times New Roman" pitchFamily="18" charset="0"/>
              </a:rPr>
              <a:t>в</a:t>
            </a:r>
            <a:r>
              <a:rPr lang="ru-RU" sz="1800" dirty="0" err="1" smtClean="0">
                <a:latin typeface="Times New Roman" pitchFamily="18" charset="0"/>
                <a:cs typeface="Times New Roman" pitchFamily="18" charset="0"/>
              </a:rPr>
              <a:t>ід</a:t>
            </a:r>
            <a:r>
              <a:rPr lang="ru-RU" sz="1800" dirty="0" smtClean="0">
                <a:latin typeface="Times New Roman" pitchFamily="18" charset="0"/>
                <a:cs typeface="Times New Roman" pitchFamily="18" charset="0"/>
              </a:rPr>
              <a:t> 01.05.2016 </a:t>
            </a:r>
            <a:r>
              <a:rPr lang="ru-RU" sz="1800" dirty="0">
                <a:latin typeface="Times New Roman" pitchFamily="18" charset="0"/>
                <a:cs typeface="Times New Roman" pitchFamily="18" charset="0"/>
              </a:rPr>
              <a:t>р.)</a:t>
            </a:r>
            <a:endParaRPr lang="uk-UA" sz="1800" dirty="0">
              <a:latin typeface="Times New Roman" pitchFamily="18" charset="0"/>
              <a:cs typeface="Times New Roman" pitchFamily="18" charset="0"/>
            </a:endParaRPr>
          </a:p>
          <a:p>
            <a:r>
              <a:rPr lang="uk-UA" sz="1800" dirty="0" smtClean="0">
                <a:latin typeface="Times New Roman" pitchFamily="18" charset="0"/>
                <a:cs typeface="Times New Roman" pitchFamily="18" charset="0"/>
              </a:rPr>
              <a:t>     Закон </a:t>
            </a:r>
            <a:r>
              <a:rPr lang="uk-UA" sz="1800" dirty="0">
                <a:latin typeface="Times New Roman" pitchFamily="18" charset="0"/>
                <a:cs typeface="Times New Roman" pitchFamily="18" charset="0"/>
              </a:rPr>
              <a:t>України “Про оцінку майна, майнових прав і професійну </a:t>
            </a:r>
            <a:r>
              <a:rPr lang="uk-UA" sz="1800" dirty="0" smtClean="0">
                <a:latin typeface="Times New Roman" pitchFamily="18" charset="0"/>
                <a:cs typeface="Times New Roman" pitchFamily="18" charset="0"/>
              </a:rPr>
              <a:t>оціночну </a:t>
            </a:r>
            <a:r>
              <a:rPr lang="uk-UA" sz="1800" dirty="0">
                <a:latin typeface="Times New Roman" pitchFamily="18" charset="0"/>
                <a:cs typeface="Times New Roman" pitchFamily="18" charset="0"/>
              </a:rPr>
              <a:t>діяльність в Україні”  від 12.07.01 р. №2658-ІІ (ред. </a:t>
            </a:r>
            <a:r>
              <a:rPr lang="uk-UA" sz="1800" dirty="0" smtClean="0">
                <a:latin typeface="Times New Roman" pitchFamily="18" charset="0"/>
                <a:cs typeface="Times New Roman" pitchFamily="18" charset="0"/>
              </a:rPr>
              <a:t>16</a:t>
            </a:r>
            <a:r>
              <a:rPr lang="ru-RU" sz="1800" dirty="0" smtClean="0">
                <a:latin typeface="Times New Roman" pitchFamily="18" charset="0"/>
                <a:cs typeface="Times New Roman" pitchFamily="18" charset="0"/>
              </a:rPr>
              <a:t>.01.2016 </a:t>
            </a:r>
            <a:r>
              <a:rPr lang="ru-RU" sz="1800" dirty="0">
                <a:latin typeface="Times New Roman" pitchFamily="18" charset="0"/>
                <a:cs typeface="Times New Roman" pitchFamily="18" charset="0"/>
              </a:rPr>
              <a:t>р.</a:t>
            </a:r>
            <a:r>
              <a:rPr lang="uk-UA" sz="1800" dirty="0">
                <a:latin typeface="Times New Roman" pitchFamily="18" charset="0"/>
                <a:cs typeface="Times New Roman" pitchFamily="18" charset="0"/>
              </a:rPr>
              <a:t>)</a:t>
            </a:r>
          </a:p>
          <a:p>
            <a:r>
              <a:rPr lang="uk-UA" sz="1800" dirty="0" smtClean="0">
                <a:latin typeface="Times New Roman" pitchFamily="18" charset="0"/>
                <a:cs typeface="Times New Roman" pitchFamily="18" charset="0"/>
              </a:rPr>
              <a:t>     Закон </a:t>
            </a:r>
            <a:r>
              <a:rPr lang="uk-UA" sz="1800" dirty="0">
                <a:latin typeface="Times New Roman" pitchFamily="18" charset="0"/>
                <a:cs typeface="Times New Roman" pitchFamily="18" charset="0"/>
              </a:rPr>
              <a:t>України “</a:t>
            </a:r>
            <a:r>
              <a:rPr lang="ru-RU" sz="1800" dirty="0">
                <a:latin typeface="Times New Roman" pitchFamily="18" charset="0"/>
                <a:cs typeface="Times New Roman" pitchFamily="18" charset="0"/>
              </a:rPr>
              <a:t>Про </a:t>
            </a:r>
            <a:r>
              <a:rPr lang="ru-RU" sz="1800" dirty="0" err="1">
                <a:latin typeface="Times New Roman" pitchFamily="18" charset="0"/>
                <a:cs typeface="Times New Roman" pitchFamily="18" charset="0"/>
              </a:rPr>
              <a:t>внесення</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змін</a:t>
            </a:r>
            <a:r>
              <a:rPr lang="ru-RU" sz="1800" dirty="0">
                <a:latin typeface="Times New Roman" pitchFamily="18" charset="0"/>
                <a:cs typeface="Times New Roman" pitchFamily="18" charset="0"/>
              </a:rPr>
              <a:t> до </a:t>
            </a:r>
            <a:r>
              <a:rPr lang="ru-RU" sz="1800" dirty="0" err="1">
                <a:latin typeface="Times New Roman" pitchFamily="18" charset="0"/>
                <a:cs typeface="Times New Roman" pitchFamily="18" charset="0"/>
              </a:rPr>
              <a:t>деяких</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законодавчих</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актів</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України</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щодо</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спрощення</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процедури</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започаткування</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підприємництва</a:t>
            </a:r>
            <a:r>
              <a:rPr lang="ru-RU" sz="1800" dirty="0">
                <a:latin typeface="Times New Roman" pitchFamily="18" charset="0"/>
                <a:cs typeface="Times New Roman" pitchFamily="18" charset="0"/>
              </a:rPr>
              <a:t> </a:t>
            </a:r>
            <a:r>
              <a:rPr lang="uk-UA" sz="1800" dirty="0">
                <a:latin typeface="Times New Roman" pitchFamily="18" charset="0"/>
                <a:cs typeface="Times New Roman" pitchFamily="18" charset="0"/>
              </a:rPr>
              <a:t>”</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від</a:t>
            </a:r>
            <a:r>
              <a:rPr lang="ru-RU" sz="1800" dirty="0">
                <a:latin typeface="Times New Roman" pitchFamily="18" charset="0"/>
                <a:cs typeface="Times New Roman" pitchFamily="18" charset="0"/>
              </a:rPr>
              <a:t> 21.04.2011 № 3263-VI </a:t>
            </a:r>
            <a:endParaRPr lang="en-US" sz="1800" dirty="0">
              <a:latin typeface="Times New Roman" pitchFamily="18" charset="0"/>
              <a:cs typeface="Times New Roman" pitchFamily="18" charset="0"/>
            </a:endParaRPr>
          </a:p>
          <a:p>
            <a:r>
              <a:rPr lang="uk-UA" sz="1800" dirty="0" smtClean="0">
                <a:latin typeface="Times New Roman" pitchFamily="18" charset="0"/>
                <a:cs typeface="Times New Roman" pitchFamily="18" charset="0"/>
              </a:rPr>
              <a:t>    Наказ </a:t>
            </a:r>
            <a:r>
              <a:rPr lang="uk-UA" sz="1800" dirty="0">
                <a:latin typeface="Times New Roman" pitchFamily="18" charset="0"/>
                <a:cs typeface="Times New Roman" pitchFamily="18" charset="0"/>
              </a:rPr>
              <a:t>Мінфіну “</a:t>
            </a:r>
            <a:r>
              <a:rPr lang="ru-RU" sz="1800" dirty="0">
                <a:latin typeface="Times New Roman" pitchFamily="18" charset="0"/>
                <a:cs typeface="Times New Roman" pitchFamily="18" charset="0"/>
              </a:rPr>
              <a:t>Про </a:t>
            </a:r>
            <a:r>
              <a:rPr lang="ru-RU" sz="1800" dirty="0" err="1">
                <a:latin typeface="Times New Roman" pitchFamily="18" charset="0"/>
                <a:cs typeface="Times New Roman" pitchFamily="18" charset="0"/>
              </a:rPr>
              <a:t>затвердження</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Змін</a:t>
            </a:r>
            <a:r>
              <a:rPr lang="ru-RU" sz="1800" dirty="0">
                <a:latin typeface="Times New Roman" pitchFamily="18" charset="0"/>
                <a:cs typeface="Times New Roman" pitchFamily="18" charset="0"/>
              </a:rPr>
              <a:t> до </a:t>
            </a:r>
            <a:r>
              <a:rPr lang="ru-RU" sz="1800" dirty="0" err="1">
                <a:latin typeface="Times New Roman" pitchFamily="18" charset="0"/>
                <a:cs typeface="Times New Roman" pitchFamily="18" charset="0"/>
              </a:rPr>
              <a:t>деяких</a:t>
            </a:r>
            <a:r>
              <a:rPr lang="ru-RU" sz="1800" dirty="0">
                <a:latin typeface="Times New Roman" pitchFamily="18" charset="0"/>
                <a:cs typeface="Times New Roman" pitchFamily="18" charset="0"/>
              </a:rPr>
              <a:t> нормативно-</a:t>
            </a:r>
            <a:r>
              <a:rPr lang="ru-RU" sz="1800" dirty="0" err="1">
                <a:latin typeface="Times New Roman" pitchFamily="18" charset="0"/>
                <a:cs typeface="Times New Roman" pitchFamily="18" charset="0"/>
              </a:rPr>
              <a:t>правових</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актів</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Міністерства</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фінансів</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України</a:t>
            </a:r>
            <a:r>
              <a:rPr lang="ru-RU" sz="1800" dirty="0">
                <a:latin typeface="Times New Roman" pitchFamily="18" charset="0"/>
                <a:cs typeface="Times New Roman" pitchFamily="18" charset="0"/>
              </a:rPr>
              <a:t> з </a:t>
            </a:r>
            <a:r>
              <a:rPr lang="ru-RU" sz="1800" dirty="0" err="1">
                <a:latin typeface="Times New Roman" pitchFamily="18" charset="0"/>
                <a:cs typeface="Times New Roman" pitchFamily="18" charset="0"/>
              </a:rPr>
              <a:t>бухгалтерського</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обліку</a:t>
            </a:r>
            <a:r>
              <a:rPr lang="en-US" sz="1800" dirty="0">
                <a:latin typeface="Times New Roman" pitchFamily="18" charset="0"/>
                <a:cs typeface="Times New Roman" pitchFamily="18" charset="0"/>
              </a:rPr>
              <a:t>”</a:t>
            </a:r>
            <a:r>
              <a:rPr lang="uk-UA" sz="1800" dirty="0">
                <a:latin typeface="Times New Roman" pitchFamily="18" charset="0"/>
                <a:cs typeface="Times New Roman" pitchFamily="18" charset="0"/>
              </a:rPr>
              <a:t> від 27.06.2013 р. № 627</a:t>
            </a:r>
          </a:p>
          <a:p>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Інструкція</a:t>
            </a:r>
            <a:r>
              <a:rPr lang="ru-RU" sz="1800" dirty="0" smtClean="0">
                <a:latin typeface="Times New Roman" pitchFamily="18" charset="0"/>
                <a:cs typeface="Times New Roman" pitchFamily="18" charset="0"/>
              </a:rPr>
              <a:t> </a:t>
            </a:r>
            <a:r>
              <a:rPr lang="ru-RU" sz="1800" dirty="0">
                <a:latin typeface="Times New Roman" pitchFamily="18" charset="0"/>
                <a:cs typeface="Times New Roman" pitchFamily="18" charset="0"/>
              </a:rPr>
              <a:t>про </a:t>
            </a:r>
            <a:r>
              <a:rPr lang="ru-RU" sz="1800" dirty="0" err="1">
                <a:latin typeface="Times New Roman" pitchFamily="18" charset="0"/>
                <a:cs typeface="Times New Roman" pitchFamily="18" charset="0"/>
              </a:rPr>
              <a:t>застосування</a:t>
            </a:r>
            <a:r>
              <a:rPr lang="ru-RU" sz="1800" dirty="0">
                <a:latin typeface="Times New Roman" pitchFamily="18" charset="0"/>
                <a:cs typeface="Times New Roman" pitchFamily="18" charset="0"/>
              </a:rPr>
              <a:t> Плану </a:t>
            </a:r>
            <a:r>
              <a:rPr lang="ru-RU" sz="1800" dirty="0" err="1">
                <a:latin typeface="Times New Roman" pitchFamily="18" charset="0"/>
                <a:cs typeface="Times New Roman" pitchFamily="18" charset="0"/>
              </a:rPr>
              <a:t>рахунків</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бухгалтерського</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обліку</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активів</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капіталу</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зобов'язань</a:t>
            </a:r>
            <a:r>
              <a:rPr lang="ru-RU" sz="1800" dirty="0">
                <a:latin typeface="Times New Roman" pitchFamily="18" charset="0"/>
                <a:cs typeface="Times New Roman" pitchFamily="18" charset="0"/>
              </a:rPr>
              <a:t> і </a:t>
            </a:r>
            <a:r>
              <a:rPr lang="ru-RU" sz="1800" dirty="0" err="1">
                <a:latin typeface="Times New Roman" pitchFamily="18" charset="0"/>
                <a:cs typeface="Times New Roman" pitchFamily="18" charset="0"/>
              </a:rPr>
              <a:t>господарських</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операцій</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підприємств</a:t>
            </a:r>
            <a:r>
              <a:rPr lang="ru-RU" sz="1800" dirty="0">
                <a:latin typeface="Times New Roman" pitchFamily="18" charset="0"/>
                <a:cs typeface="Times New Roman" pitchFamily="18" charset="0"/>
              </a:rPr>
              <a:t> і </a:t>
            </a:r>
            <a:r>
              <a:rPr lang="ru-RU" sz="1800" dirty="0" err="1">
                <a:latin typeface="Times New Roman" pitchFamily="18" charset="0"/>
                <a:cs typeface="Times New Roman" pitchFamily="18" charset="0"/>
              </a:rPr>
              <a:t>організацій</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від</a:t>
            </a:r>
            <a:r>
              <a:rPr lang="ru-RU" sz="1800" dirty="0">
                <a:latin typeface="Times New Roman" pitchFamily="18" charset="0"/>
                <a:cs typeface="Times New Roman" pitchFamily="18" charset="0"/>
              </a:rPr>
              <a:t> 30.11.1999 р. № 291 (</a:t>
            </a:r>
            <a:r>
              <a:rPr lang="ru-RU" sz="1800" dirty="0" err="1">
                <a:latin typeface="Times New Roman" pitchFamily="18" charset="0"/>
                <a:cs typeface="Times New Roman" pitchFamily="18" charset="0"/>
              </a:rPr>
              <a:t>зі</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змінами</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від</a:t>
            </a:r>
            <a:r>
              <a:rPr lang="ru-RU" sz="1800" dirty="0">
                <a:latin typeface="Times New Roman" pitchFamily="18" charset="0"/>
                <a:cs typeface="Times New Roman" pitchFamily="18" charset="0"/>
              </a:rPr>
              <a:t> </a:t>
            </a:r>
            <a:r>
              <a:rPr lang="ru-RU" sz="1800" dirty="0" smtClean="0">
                <a:latin typeface="Times New Roman" pitchFamily="18" charset="0"/>
                <a:cs typeface="Times New Roman" pitchFamily="18" charset="0"/>
              </a:rPr>
              <a:t>24.07.2015 </a:t>
            </a:r>
            <a:r>
              <a:rPr lang="ru-RU" sz="1800" dirty="0">
                <a:latin typeface="Times New Roman" pitchFamily="18" charset="0"/>
                <a:cs typeface="Times New Roman" pitchFamily="18" charset="0"/>
              </a:rPr>
              <a:t>р.) </a:t>
            </a:r>
          </a:p>
          <a:p>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val="4825018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2. Додатковий капітал</a:t>
            </a:r>
            <a:endParaRPr lang="ru-RU" sz="2800" dirty="0"/>
          </a:p>
        </p:txBody>
      </p:sp>
      <p:pic>
        <p:nvPicPr>
          <p:cNvPr id="6" name="Рисунок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437112"/>
            <a:ext cx="9144000" cy="2420888"/>
          </a:xfrm>
          <a:prstGeom prst="rect">
            <a:avLst/>
          </a:prstGeom>
        </p:spPr>
      </p:pic>
      <p:sp>
        <p:nvSpPr>
          <p:cNvPr id="3" name="Прямоугольник 2"/>
          <p:cNvSpPr/>
          <p:nvPr/>
        </p:nvSpPr>
        <p:spPr>
          <a:xfrm>
            <a:off x="389887" y="1484784"/>
            <a:ext cx="8352928" cy="2677656"/>
          </a:xfrm>
          <a:prstGeom prst="rect">
            <a:avLst/>
          </a:prstGeom>
        </p:spPr>
        <p:txBody>
          <a:bodyPr wrap="square">
            <a:spAutoFit/>
          </a:bodyPr>
          <a:lstStyle/>
          <a:p>
            <a:pPr algn="just">
              <a:spcBef>
                <a:spcPct val="50000"/>
              </a:spcBef>
            </a:pPr>
            <a:r>
              <a:rPr lang="uk-UA" sz="2800" dirty="0" smtClean="0"/>
              <a:t>      Унаслідок </a:t>
            </a:r>
            <a:r>
              <a:rPr lang="uk-UA" sz="2800" dirty="0"/>
              <a:t>того що безоплатно отримані необоротні активи приводять до збільшення власного капіталу підприємства, у бухгалтерському обліку </a:t>
            </a:r>
            <a:r>
              <a:rPr lang="uk-UA" sz="2800" b="1" dirty="0"/>
              <a:t>дохід</a:t>
            </a:r>
            <a:r>
              <a:rPr lang="uk-UA" sz="2800" dirty="0"/>
              <a:t> визначається </a:t>
            </a:r>
            <a:r>
              <a:rPr lang="uk-UA" sz="2800" b="1" dirty="0"/>
              <a:t>в сумі амортизації справедливої вартості такого нематеріального активу.</a:t>
            </a:r>
          </a:p>
        </p:txBody>
      </p:sp>
    </p:spTree>
    <p:extLst>
      <p:ext uri="{BB962C8B-B14F-4D97-AF65-F5344CB8AC3E}">
        <p14:creationId xmlns:p14="http://schemas.microsoft.com/office/powerpoint/2010/main" val="6018928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2. Додатковий капітал</a:t>
            </a:r>
            <a:endParaRPr lang="ru-RU" sz="2800" dirty="0"/>
          </a:p>
        </p:txBody>
      </p:sp>
      <p:sp>
        <p:nvSpPr>
          <p:cNvPr id="3" name="Прямоугольник 2"/>
          <p:cNvSpPr/>
          <p:nvPr/>
        </p:nvSpPr>
        <p:spPr>
          <a:xfrm>
            <a:off x="467544" y="1556792"/>
            <a:ext cx="4572000" cy="2862322"/>
          </a:xfrm>
          <a:prstGeom prst="rect">
            <a:avLst/>
          </a:prstGeom>
        </p:spPr>
        <p:txBody>
          <a:bodyPr>
            <a:spAutoFit/>
          </a:bodyPr>
          <a:lstStyle/>
          <a:p>
            <a:pPr indent="352425" algn="just">
              <a:spcBef>
                <a:spcPct val="50000"/>
              </a:spcBef>
            </a:pPr>
            <a:r>
              <a:rPr lang="uk-UA" sz="2400" dirty="0" smtClean="0">
                <a:solidFill>
                  <a:srgbClr val="0070C0"/>
                </a:solidFill>
                <a:effectLst>
                  <a:outerShdw blurRad="38100" dist="38100" dir="2700000" algn="tl">
                    <a:srgbClr val="000000">
                      <a:alpha val="43137"/>
                    </a:srgbClr>
                  </a:outerShdw>
                </a:effectLst>
              </a:rPr>
              <a:t>Приклад 3</a:t>
            </a:r>
          </a:p>
          <a:p>
            <a:pPr indent="352425" algn="just">
              <a:spcBef>
                <a:spcPct val="50000"/>
              </a:spcBef>
            </a:pPr>
            <a:r>
              <a:rPr lang="uk-UA" sz="2400" dirty="0" err="1" smtClean="0"/>
              <a:t>ТзОВ</a:t>
            </a:r>
            <a:r>
              <a:rPr lang="uk-UA" sz="2400" dirty="0" smtClean="0"/>
              <a:t> «В» </a:t>
            </a:r>
            <a:r>
              <a:rPr lang="uk-UA" sz="2400" dirty="0"/>
              <a:t>безоплатно отримало </a:t>
            </a:r>
            <a:r>
              <a:rPr lang="uk-UA" sz="2400" dirty="0" smtClean="0"/>
              <a:t>автомобіль </a:t>
            </a:r>
            <a:r>
              <a:rPr lang="pl-PL" sz="2400" dirty="0" smtClean="0"/>
              <a:t>Audi A8 4.2 guattro 2000 </a:t>
            </a:r>
            <a:r>
              <a:rPr lang="uk-UA" sz="2400" dirty="0" smtClean="0"/>
              <a:t>р. випуску справедлива вартість якого 6000 дол. США (154560 грн. по курсу НБУ 25.76 грн.)</a:t>
            </a:r>
            <a:endParaRPr lang="ru-RU" sz="2400" dirty="0"/>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70481" y="2096852"/>
            <a:ext cx="3554257" cy="3096344"/>
          </a:xfrm>
          <a:prstGeom prst="rect">
            <a:avLst/>
          </a:prstGeom>
        </p:spPr>
      </p:pic>
    </p:spTree>
    <p:extLst>
      <p:ext uri="{BB962C8B-B14F-4D97-AF65-F5344CB8AC3E}">
        <p14:creationId xmlns:p14="http://schemas.microsoft.com/office/powerpoint/2010/main" val="40440526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2. Додатковий капітал</a:t>
            </a:r>
            <a:endParaRPr lang="ru-RU" sz="2800" dirty="0"/>
          </a:p>
        </p:txBody>
      </p:sp>
      <p:graphicFrame>
        <p:nvGraphicFramePr>
          <p:cNvPr id="6" name="Таблица 5"/>
          <p:cNvGraphicFramePr>
            <a:graphicFrameLocks noGrp="1"/>
          </p:cNvGraphicFramePr>
          <p:nvPr>
            <p:extLst>
              <p:ext uri="{D42A27DB-BD31-4B8C-83A1-F6EECF244321}">
                <p14:modId xmlns:p14="http://schemas.microsoft.com/office/powerpoint/2010/main" val="1141903527"/>
              </p:ext>
            </p:extLst>
          </p:nvPr>
        </p:nvGraphicFramePr>
        <p:xfrm>
          <a:off x="467544" y="1628800"/>
          <a:ext cx="8363272" cy="3627120"/>
        </p:xfrm>
        <a:graphic>
          <a:graphicData uri="http://schemas.openxmlformats.org/drawingml/2006/table">
            <a:tbl>
              <a:tblPr/>
              <a:tblGrid>
                <a:gridCol w="533400"/>
                <a:gridCol w="2286000"/>
                <a:gridCol w="609600"/>
                <a:gridCol w="609600"/>
                <a:gridCol w="1143000"/>
                <a:gridCol w="3181672"/>
              </a:tblGrid>
              <a:tr h="326504">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 п/</a:t>
                      </a:r>
                      <a:r>
                        <a:rPr kumimoji="0" lang="uk-UA" sz="1600" b="0" i="0" u="none" strike="noStrike" cap="none" normalizeH="0" baseline="0" dirty="0" err="1" smtClean="0">
                          <a:ln>
                            <a:noFill/>
                          </a:ln>
                          <a:solidFill>
                            <a:schemeClr val="tx1"/>
                          </a:solidFill>
                          <a:effectLst/>
                          <a:latin typeface="Times New Roman" pitchFamily="18" charset="0"/>
                          <a:cs typeface="Times New Roman" pitchFamily="18" charset="0"/>
                        </a:rPr>
                        <a:t>п</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Зміст операції</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Бухгалтерський облік </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Документи, що підтверджують проведення операції</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Дт</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Кт</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Сума </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u-RU"/>
                    </a:p>
                  </a:txBody>
                  <a:tcPr/>
                </a:tc>
              </a:tr>
              <a:tr h="1809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6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2</a:t>
                      </a:r>
                      <a:endParaRPr kumimoji="0" lang="ru-RU" sz="16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3</a:t>
                      </a:r>
                      <a:endParaRPr kumimoji="0" lang="ru-RU" sz="16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4</a:t>
                      </a:r>
                      <a:endParaRPr kumimoji="0" lang="ru-RU" sz="16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5</a:t>
                      </a:r>
                      <a:endParaRPr kumimoji="0" lang="ru-RU" sz="16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6</a:t>
                      </a:r>
                      <a:endParaRPr kumimoji="0" lang="ru-RU" sz="16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6202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Відображена вартість безоплатно отриманого </a:t>
                      </a:r>
                      <a:r>
                        <a:rPr lang="uk-UA" sz="1600" dirty="0" smtClean="0">
                          <a:latin typeface="Times New Roman" pitchFamily="18" charset="0"/>
                          <a:cs typeface="Times New Roman" pitchFamily="18" charset="0"/>
                        </a:rPr>
                        <a:t>автомобіля </a:t>
                      </a:r>
                      <a:r>
                        <a:rPr lang="pl-PL" sz="1600" dirty="0" smtClean="0">
                          <a:latin typeface="Times New Roman" pitchFamily="18" charset="0"/>
                          <a:cs typeface="Times New Roman" pitchFamily="18" charset="0"/>
                        </a:rPr>
                        <a:t>Audi A8 4.2 guattro</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103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424</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154560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Акт приймання-передачі типової форми ОЗ-1. при внесенні необоротних активів фізичною особою акт можна оформити в довільній формі</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9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Відображений дохід у сумі нарахованої амортизації на </a:t>
                      </a:r>
                      <a:r>
                        <a:rPr lang="uk-UA" sz="1600" dirty="0" smtClean="0">
                          <a:latin typeface="Times New Roman" pitchFamily="18" charset="0"/>
                          <a:cs typeface="Times New Roman" pitchFamily="18" charset="0"/>
                        </a:rPr>
                        <a:t>автомобіль </a:t>
                      </a:r>
                      <a:r>
                        <a:rPr lang="pl-PL" sz="1600" dirty="0" smtClean="0">
                          <a:latin typeface="Times New Roman" pitchFamily="18" charset="0"/>
                          <a:cs typeface="Times New Roman" pitchFamily="18" charset="0"/>
                        </a:rPr>
                        <a:t>Audi A8 4.2 guattro</a:t>
                      </a: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 отриманого безоплатно</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23</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42</a:t>
                      </a: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131</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745</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36500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u-RU"/>
                    </a:p>
                  </a:txBody>
                  <a:tcPr/>
                </a:tc>
              </a:tr>
            </a:tbl>
          </a:graphicData>
        </a:graphic>
      </p:graphicFrame>
    </p:spTree>
    <p:extLst>
      <p:ext uri="{BB962C8B-B14F-4D97-AF65-F5344CB8AC3E}">
        <p14:creationId xmlns:p14="http://schemas.microsoft.com/office/powerpoint/2010/main" val="28654560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491490"/>
            <a:ext cx="8229600" cy="990600"/>
          </a:xfrm>
        </p:spPr>
        <p:txBody>
          <a:bodyPr>
            <a:normAutofit/>
          </a:bodyPr>
          <a:lstStyle/>
          <a:p>
            <a:pPr algn="ctr"/>
            <a:r>
              <a:rPr lang="uk-UA" sz="2800" dirty="0">
                <a:solidFill>
                  <a:srgbClr val="C00000"/>
                </a:solidFill>
              </a:rPr>
              <a:t>2. Додатковий капітал</a:t>
            </a:r>
            <a:endParaRPr lang="ru-RU" sz="2800"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437112"/>
            <a:ext cx="9144000" cy="2420888"/>
          </a:xfrm>
          <a:prstGeom prst="rect">
            <a:avLst/>
          </a:prstGeom>
        </p:spPr>
      </p:pic>
      <p:sp>
        <p:nvSpPr>
          <p:cNvPr id="6" name="Прямоугольник 5"/>
          <p:cNvSpPr/>
          <p:nvPr/>
        </p:nvSpPr>
        <p:spPr>
          <a:xfrm>
            <a:off x="467544" y="1556792"/>
            <a:ext cx="8136904" cy="1815882"/>
          </a:xfrm>
          <a:prstGeom prst="rect">
            <a:avLst/>
          </a:prstGeom>
        </p:spPr>
        <p:txBody>
          <a:bodyPr wrap="square">
            <a:spAutoFit/>
          </a:bodyPr>
          <a:lstStyle/>
          <a:p>
            <a:pPr algn="just">
              <a:spcBef>
                <a:spcPct val="50000"/>
              </a:spcBef>
            </a:pPr>
            <a:r>
              <a:rPr lang="uk-UA" sz="2800" b="1" dirty="0" smtClean="0"/>
              <a:t>     Інші </a:t>
            </a:r>
            <a:r>
              <a:rPr lang="uk-UA" sz="2800" b="1" dirty="0"/>
              <a:t>види додаткового капіталу</a:t>
            </a:r>
            <a:r>
              <a:rPr lang="uk-UA" sz="2800" dirty="0"/>
              <a:t>, які не можуть бути включені до вищенаведених субрахунків, відображаються на субрахунку </a:t>
            </a:r>
            <a:br>
              <a:rPr lang="uk-UA" sz="2800" dirty="0"/>
            </a:br>
            <a:r>
              <a:rPr lang="uk-UA" sz="2800" b="1" dirty="0"/>
              <a:t>425  </a:t>
            </a:r>
            <a:r>
              <a:rPr lang="uk-UA" sz="2800" u="sng" dirty="0"/>
              <a:t>“Інший додатковий капітал”.</a:t>
            </a:r>
            <a:endParaRPr lang="ru-RU" sz="2800" u="sng" dirty="0"/>
          </a:p>
        </p:txBody>
      </p:sp>
    </p:spTree>
    <p:extLst>
      <p:ext uri="{BB962C8B-B14F-4D97-AF65-F5344CB8AC3E}">
        <p14:creationId xmlns:p14="http://schemas.microsoft.com/office/powerpoint/2010/main" val="33652504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normAutofit/>
          </a:bodyPr>
          <a:lstStyle/>
          <a:p>
            <a:pPr algn="ctr"/>
            <a:r>
              <a:rPr lang="uk-UA" sz="2800" dirty="0" smtClean="0">
                <a:solidFill>
                  <a:srgbClr val="C00000"/>
                </a:solidFill>
              </a:rPr>
              <a:t>3. Резервний капітал</a:t>
            </a:r>
            <a:endParaRPr lang="ru-RU" sz="2800" dirty="0"/>
          </a:p>
        </p:txBody>
      </p:sp>
      <p:pic>
        <p:nvPicPr>
          <p:cNvPr id="7" name="Рисунок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3861047"/>
            <a:ext cx="7416824" cy="2973257"/>
          </a:xfrm>
          <a:prstGeom prst="rect">
            <a:avLst/>
          </a:prstGeom>
        </p:spPr>
      </p:pic>
      <p:sp>
        <p:nvSpPr>
          <p:cNvPr id="8" name="Прямоугольник 7"/>
          <p:cNvSpPr/>
          <p:nvPr/>
        </p:nvSpPr>
        <p:spPr>
          <a:xfrm>
            <a:off x="611560" y="1582341"/>
            <a:ext cx="8136904" cy="2554545"/>
          </a:xfrm>
          <a:prstGeom prst="rect">
            <a:avLst/>
          </a:prstGeom>
        </p:spPr>
        <p:txBody>
          <a:bodyPr wrap="square">
            <a:spAutoFit/>
          </a:bodyPr>
          <a:lstStyle/>
          <a:p>
            <a:pPr algn="just"/>
            <a:r>
              <a:rPr lang="ru-RU" sz="2000" dirty="0" smtClean="0"/>
              <a:t>      </a:t>
            </a:r>
            <a:r>
              <a:rPr lang="ru-RU" sz="2000" i="1" dirty="0" err="1" smtClean="0">
                <a:effectLst>
                  <a:outerShdw blurRad="38100" dist="38100" dir="2700000" algn="tl">
                    <a:srgbClr val="000000">
                      <a:alpha val="43137"/>
                    </a:srgbClr>
                  </a:outerShdw>
                </a:effectLst>
              </a:rPr>
              <a:t>Рахунок</a:t>
            </a:r>
            <a:r>
              <a:rPr lang="ru-RU" sz="2000" i="1" dirty="0" smtClean="0">
                <a:effectLst>
                  <a:outerShdw blurRad="38100" dist="38100" dir="2700000" algn="tl">
                    <a:srgbClr val="000000">
                      <a:alpha val="43137"/>
                    </a:srgbClr>
                  </a:outerShdw>
                </a:effectLst>
              </a:rPr>
              <a:t> </a:t>
            </a:r>
            <a:r>
              <a:rPr lang="ru-RU" sz="2000" i="1" dirty="0">
                <a:effectLst>
                  <a:outerShdw blurRad="38100" dist="38100" dir="2700000" algn="tl">
                    <a:srgbClr val="000000">
                      <a:alpha val="43137"/>
                    </a:srgbClr>
                  </a:outerShdw>
                </a:effectLst>
              </a:rPr>
              <a:t>43 "</a:t>
            </a:r>
            <a:r>
              <a:rPr lang="ru-RU" sz="2000" i="1" dirty="0" err="1">
                <a:effectLst>
                  <a:outerShdw blurRad="38100" dist="38100" dir="2700000" algn="tl">
                    <a:srgbClr val="000000">
                      <a:alpha val="43137"/>
                    </a:srgbClr>
                  </a:outerShdw>
                </a:effectLst>
              </a:rPr>
              <a:t>Резервний</a:t>
            </a:r>
            <a:r>
              <a:rPr lang="ru-RU" sz="2000" i="1" dirty="0">
                <a:effectLst>
                  <a:outerShdw blurRad="38100" dist="38100" dir="2700000" algn="tl">
                    <a:srgbClr val="000000">
                      <a:alpha val="43137"/>
                    </a:srgbClr>
                  </a:outerShdw>
                </a:effectLst>
              </a:rPr>
              <a:t> </a:t>
            </a:r>
            <a:r>
              <a:rPr lang="ru-RU" sz="2000" i="1" dirty="0" err="1">
                <a:effectLst>
                  <a:outerShdw blurRad="38100" dist="38100" dir="2700000" algn="tl">
                    <a:srgbClr val="000000">
                      <a:alpha val="43137"/>
                    </a:srgbClr>
                  </a:outerShdw>
                </a:effectLst>
              </a:rPr>
              <a:t>капітал</a:t>
            </a:r>
            <a:r>
              <a:rPr lang="ru-RU" sz="2000" i="1" dirty="0">
                <a:effectLst>
                  <a:outerShdw blurRad="38100" dist="38100" dir="2700000" algn="tl">
                    <a:srgbClr val="000000">
                      <a:alpha val="43137"/>
                    </a:srgbClr>
                  </a:outerShdw>
                </a:effectLst>
              </a:rPr>
              <a:t>" </a:t>
            </a:r>
            <a:r>
              <a:rPr lang="ru-RU" sz="2000" dirty="0" err="1"/>
              <a:t>призначено</a:t>
            </a:r>
            <a:r>
              <a:rPr lang="ru-RU" sz="2000" dirty="0"/>
              <a:t> для </a:t>
            </a:r>
            <a:r>
              <a:rPr lang="ru-RU" sz="2000" dirty="0" err="1"/>
              <a:t>узагальнення</a:t>
            </a:r>
            <a:r>
              <a:rPr lang="ru-RU" sz="2000" dirty="0"/>
              <a:t> </a:t>
            </a:r>
            <a:r>
              <a:rPr lang="ru-RU" sz="2000" dirty="0" err="1"/>
              <a:t>інформації</a:t>
            </a:r>
            <a:r>
              <a:rPr lang="ru-RU" sz="2000" dirty="0"/>
              <a:t> про стан та </a:t>
            </a:r>
            <a:r>
              <a:rPr lang="ru-RU" sz="2000" dirty="0" err="1"/>
              <a:t>рух</a:t>
            </a:r>
            <a:r>
              <a:rPr lang="ru-RU" sz="2000" dirty="0"/>
              <a:t> резервного </a:t>
            </a:r>
            <a:r>
              <a:rPr lang="ru-RU" sz="2000" dirty="0" err="1"/>
              <a:t>капіталу</a:t>
            </a:r>
            <a:r>
              <a:rPr lang="ru-RU" sz="2000" dirty="0"/>
              <a:t> </a:t>
            </a:r>
            <a:r>
              <a:rPr lang="ru-RU" sz="2000" dirty="0" err="1"/>
              <a:t>підприємства</a:t>
            </a:r>
            <a:r>
              <a:rPr lang="ru-RU" sz="2000" dirty="0"/>
              <a:t>, </a:t>
            </a:r>
            <a:r>
              <a:rPr lang="ru-RU" sz="2000" dirty="0" err="1"/>
              <a:t>створеного</a:t>
            </a:r>
            <a:r>
              <a:rPr lang="ru-RU" sz="2000" dirty="0"/>
              <a:t> </a:t>
            </a:r>
            <a:r>
              <a:rPr lang="ru-RU" sz="2000" dirty="0" err="1"/>
              <a:t>відповідно</a:t>
            </a:r>
            <a:r>
              <a:rPr lang="ru-RU" sz="2000" dirty="0"/>
              <a:t> до чинного </a:t>
            </a:r>
            <a:r>
              <a:rPr lang="ru-RU" sz="2000" dirty="0" err="1"/>
              <a:t>законодавства</a:t>
            </a:r>
            <a:r>
              <a:rPr lang="ru-RU" sz="2000" dirty="0"/>
              <a:t> та </a:t>
            </a:r>
            <a:r>
              <a:rPr lang="ru-RU" sz="2000" dirty="0" err="1"/>
              <a:t>установчих</a:t>
            </a:r>
            <a:r>
              <a:rPr lang="ru-RU" sz="2000" dirty="0"/>
              <a:t> </a:t>
            </a:r>
            <a:r>
              <a:rPr lang="ru-RU" sz="2000" dirty="0" err="1"/>
              <a:t>документів</a:t>
            </a:r>
            <a:r>
              <a:rPr lang="ru-RU" sz="2000" dirty="0"/>
              <a:t> за </a:t>
            </a:r>
            <a:r>
              <a:rPr lang="ru-RU" sz="2000" dirty="0" err="1"/>
              <a:t>рахунок</a:t>
            </a:r>
            <a:r>
              <a:rPr lang="ru-RU" sz="2000" dirty="0"/>
              <a:t> </a:t>
            </a:r>
            <a:r>
              <a:rPr lang="ru-RU" sz="2000" dirty="0" err="1"/>
              <a:t>нерозподіленого</a:t>
            </a:r>
            <a:r>
              <a:rPr lang="ru-RU" sz="2000" dirty="0"/>
              <a:t> </a:t>
            </a:r>
            <a:r>
              <a:rPr lang="ru-RU" sz="2000" dirty="0" err="1"/>
              <a:t>прибутку</a:t>
            </a:r>
            <a:r>
              <a:rPr lang="ru-RU" sz="2000" dirty="0"/>
              <a:t>.</a:t>
            </a:r>
          </a:p>
          <a:p>
            <a:pPr algn="just"/>
            <a:r>
              <a:rPr lang="ru-RU" sz="2000" dirty="0" smtClean="0"/>
              <a:t>      </a:t>
            </a:r>
            <a:r>
              <a:rPr lang="ru-RU" sz="2000" i="1" dirty="0" smtClean="0">
                <a:effectLst>
                  <a:outerShdw blurRad="38100" dist="38100" dir="2700000" algn="tl">
                    <a:srgbClr val="000000">
                      <a:alpha val="43137"/>
                    </a:srgbClr>
                  </a:outerShdw>
                </a:effectLst>
              </a:rPr>
              <a:t>За </a:t>
            </a:r>
            <a:r>
              <a:rPr lang="ru-RU" sz="2000" i="1" dirty="0">
                <a:effectLst>
                  <a:outerShdw blurRad="38100" dist="38100" dir="2700000" algn="tl">
                    <a:srgbClr val="000000">
                      <a:alpha val="43137"/>
                    </a:srgbClr>
                  </a:outerShdw>
                </a:effectLst>
              </a:rPr>
              <a:t>кредитом </a:t>
            </a:r>
            <a:r>
              <a:rPr lang="ru-RU" sz="2000" i="1" dirty="0" err="1">
                <a:effectLst>
                  <a:outerShdw blurRad="38100" dist="38100" dir="2700000" algn="tl">
                    <a:srgbClr val="000000">
                      <a:alpha val="43137"/>
                    </a:srgbClr>
                  </a:outerShdw>
                </a:effectLst>
              </a:rPr>
              <a:t>рахунку</a:t>
            </a:r>
            <a:r>
              <a:rPr lang="ru-RU" sz="2000" i="1" dirty="0">
                <a:effectLst>
                  <a:outerShdw blurRad="38100" dist="38100" dir="2700000" algn="tl">
                    <a:srgbClr val="000000">
                      <a:alpha val="43137"/>
                    </a:srgbClr>
                  </a:outerShdw>
                </a:effectLst>
              </a:rPr>
              <a:t> 43 "</a:t>
            </a:r>
            <a:r>
              <a:rPr lang="ru-RU" sz="2000" i="1" dirty="0" err="1">
                <a:effectLst>
                  <a:outerShdw blurRad="38100" dist="38100" dir="2700000" algn="tl">
                    <a:srgbClr val="000000">
                      <a:alpha val="43137"/>
                    </a:srgbClr>
                  </a:outerShdw>
                </a:effectLst>
              </a:rPr>
              <a:t>Резервний</a:t>
            </a:r>
            <a:r>
              <a:rPr lang="ru-RU" sz="2000" i="1" dirty="0">
                <a:effectLst>
                  <a:outerShdw blurRad="38100" dist="38100" dir="2700000" algn="tl">
                    <a:srgbClr val="000000">
                      <a:alpha val="43137"/>
                    </a:srgbClr>
                  </a:outerShdw>
                </a:effectLst>
              </a:rPr>
              <a:t> </a:t>
            </a:r>
            <a:r>
              <a:rPr lang="ru-RU" sz="2000" i="1" dirty="0" err="1">
                <a:effectLst>
                  <a:outerShdw blurRad="38100" dist="38100" dir="2700000" algn="tl">
                    <a:srgbClr val="000000">
                      <a:alpha val="43137"/>
                    </a:srgbClr>
                  </a:outerShdw>
                </a:effectLst>
              </a:rPr>
              <a:t>капітал</a:t>
            </a:r>
            <a:r>
              <a:rPr lang="ru-RU" sz="2000" i="1" dirty="0">
                <a:effectLst>
                  <a:outerShdw blurRad="38100" dist="38100" dir="2700000" algn="tl">
                    <a:srgbClr val="000000">
                      <a:alpha val="43137"/>
                    </a:srgbClr>
                  </a:outerShdw>
                </a:effectLst>
              </a:rPr>
              <a:t>"</a:t>
            </a:r>
            <a:r>
              <a:rPr lang="ru-RU" sz="2000" dirty="0"/>
              <a:t> </a:t>
            </a:r>
            <a:r>
              <a:rPr lang="ru-RU" sz="2000" dirty="0" err="1"/>
              <a:t>відображається</a:t>
            </a:r>
            <a:r>
              <a:rPr lang="ru-RU" sz="2000" dirty="0"/>
              <a:t> </a:t>
            </a:r>
            <a:r>
              <a:rPr lang="ru-RU" sz="2000" dirty="0" err="1"/>
              <a:t>створення</a:t>
            </a:r>
            <a:r>
              <a:rPr lang="ru-RU" sz="2000" dirty="0"/>
              <a:t> </a:t>
            </a:r>
            <a:r>
              <a:rPr lang="ru-RU" sz="2000" dirty="0" err="1"/>
              <a:t>резервів</a:t>
            </a:r>
            <a:r>
              <a:rPr lang="ru-RU" sz="2000" dirty="0"/>
              <a:t>, за дебетом - </a:t>
            </a:r>
            <a:r>
              <a:rPr lang="ru-RU" sz="2000" dirty="0" err="1"/>
              <a:t>їх</a:t>
            </a:r>
            <a:r>
              <a:rPr lang="ru-RU" sz="2000" dirty="0"/>
              <a:t> </a:t>
            </a:r>
            <a:r>
              <a:rPr lang="ru-RU" sz="2000" dirty="0" err="1"/>
              <a:t>використання</a:t>
            </a:r>
            <a:r>
              <a:rPr lang="ru-RU" sz="2000" dirty="0"/>
              <a:t>. Сальдо </a:t>
            </a:r>
            <a:r>
              <a:rPr lang="ru-RU" sz="2000" dirty="0" err="1"/>
              <a:t>цього</a:t>
            </a:r>
            <a:r>
              <a:rPr lang="ru-RU" sz="2000" dirty="0"/>
              <a:t> </a:t>
            </a:r>
            <a:r>
              <a:rPr lang="ru-RU" sz="2000" dirty="0" err="1"/>
              <a:t>рахунку</a:t>
            </a:r>
            <a:r>
              <a:rPr lang="ru-RU" sz="2000" dirty="0"/>
              <a:t> </a:t>
            </a:r>
            <a:r>
              <a:rPr lang="ru-RU" sz="2000" dirty="0" err="1"/>
              <a:t>відображає</a:t>
            </a:r>
            <a:r>
              <a:rPr lang="ru-RU" sz="2000" dirty="0"/>
              <a:t> </a:t>
            </a:r>
            <a:r>
              <a:rPr lang="ru-RU" sz="2000" dirty="0" err="1"/>
              <a:t>залишок</a:t>
            </a:r>
            <a:r>
              <a:rPr lang="ru-RU" sz="2000" dirty="0"/>
              <a:t> резервного </a:t>
            </a:r>
            <a:r>
              <a:rPr lang="ru-RU" sz="2000" dirty="0" err="1"/>
              <a:t>капіталу</a:t>
            </a:r>
            <a:r>
              <a:rPr lang="ru-RU" sz="2000" dirty="0"/>
              <a:t> на </a:t>
            </a:r>
            <a:r>
              <a:rPr lang="ru-RU" sz="2000" dirty="0" err="1"/>
              <a:t>кінець</a:t>
            </a:r>
            <a:r>
              <a:rPr lang="ru-RU" sz="2000" dirty="0"/>
              <a:t> </a:t>
            </a:r>
            <a:r>
              <a:rPr lang="ru-RU" sz="2000" dirty="0" err="1"/>
              <a:t>звітного</a:t>
            </a:r>
            <a:r>
              <a:rPr lang="ru-RU" sz="2000" dirty="0"/>
              <a:t> </a:t>
            </a:r>
            <a:r>
              <a:rPr lang="ru-RU" sz="2000" dirty="0" err="1"/>
              <a:t>періоду</a:t>
            </a:r>
            <a:r>
              <a:rPr lang="ru-RU" sz="2000" dirty="0"/>
              <a:t>.</a:t>
            </a:r>
          </a:p>
        </p:txBody>
      </p:sp>
    </p:spTree>
    <p:extLst>
      <p:ext uri="{BB962C8B-B14F-4D97-AF65-F5344CB8AC3E}">
        <p14:creationId xmlns:p14="http://schemas.microsoft.com/office/powerpoint/2010/main" val="27970690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smtClean="0">
                <a:solidFill>
                  <a:srgbClr val="C00000"/>
                </a:solidFill>
              </a:rPr>
              <a:t>3. Резервний капітал</a:t>
            </a:r>
            <a:endParaRPr lang="ru-RU" sz="2800" dirty="0"/>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3861047"/>
            <a:ext cx="7416824" cy="2973257"/>
          </a:xfrm>
          <a:prstGeom prst="rect">
            <a:avLst/>
          </a:prstGeom>
        </p:spPr>
      </p:pic>
      <p:sp>
        <p:nvSpPr>
          <p:cNvPr id="5" name="Прямоугольник 4"/>
          <p:cNvSpPr/>
          <p:nvPr/>
        </p:nvSpPr>
        <p:spPr>
          <a:xfrm>
            <a:off x="755576" y="1772816"/>
            <a:ext cx="7920880" cy="1569660"/>
          </a:xfrm>
          <a:prstGeom prst="rect">
            <a:avLst/>
          </a:prstGeom>
        </p:spPr>
        <p:txBody>
          <a:bodyPr wrap="square">
            <a:spAutoFit/>
          </a:bodyPr>
          <a:lstStyle/>
          <a:p>
            <a:pPr algn="just"/>
            <a:r>
              <a:rPr lang="ru-RU" sz="3200" dirty="0" err="1"/>
              <a:t>Аналітичний</a:t>
            </a:r>
            <a:r>
              <a:rPr lang="ru-RU" sz="3200" dirty="0"/>
              <a:t> </a:t>
            </a:r>
            <a:r>
              <a:rPr lang="ru-RU" sz="3200" dirty="0" err="1"/>
              <a:t>облік</a:t>
            </a:r>
            <a:r>
              <a:rPr lang="ru-RU" sz="3200" dirty="0"/>
              <a:t> резервного </a:t>
            </a:r>
            <a:r>
              <a:rPr lang="ru-RU" sz="3200" dirty="0" err="1"/>
              <a:t>капіталу</a:t>
            </a:r>
            <a:r>
              <a:rPr lang="ru-RU" sz="3200" dirty="0"/>
              <a:t> </a:t>
            </a:r>
            <a:r>
              <a:rPr lang="ru-RU" sz="3200" dirty="0" err="1"/>
              <a:t>ведеться</a:t>
            </a:r>
            <a:r>
              <a:rPr lang="ru-RU" sz="3200" dirty="0"/>
              <a:t> за </a:t>
            </a:r>
            <a:r>
              <a:rPr lang="ru-RU" sz="3200" dirty="0" err="1"/>
              <a:t>його</a:t>
            </a:r>
            <a:r>
              <a:rPr lang="ru-RU" sz="3200" dirty="0"/>
              <a:t> видами та </a:t>
            </a:r>
            <a:r>
              <a:rPr lang="ru-RU" sz="3200" dirty="0" err="1"/>
              <a:t>напрямками</a:t>
            </a:r>
            <a:r>
              <a:rPr lang="ru-RU" sz="3200" dirty="0"/>
              <a:t> </a:t>
            </a:r>
            <a:r>
              <a:rPr lang="ru-RU" sz="3200" dirty="0" err="1"/>
              <a:t>використання</a:t>
            </a:r>
            <a:r>
              <a:rPr lang="ru-RU" sz="3200" dirty="0"/>
              <a:t>.</a:t>
            </a:r>
          </a:p>
        </p:txBody>
      </p:sp>
    </p:spTree>
    <p:extLst>
      <p:ext uri="{BB962C8B-B14F-4D97-AF65-F5344CB8AC3E}">
        <p14:creationId xmlns:p14="http://schemas.microsoft.com/office/powerpoint/2010/main" val="7443134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3. Резервний капітал</a:t>
            </a:r>
            <a:endParaRPr lang="ru-RU" sz="2800"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3861047"/>
            <a:ext cx="7416824" cy="2973257"/>
          </a:xfrm>
          <a:prstGeom prst="rect">
            <a:avLst/>
          </a:prstGeom>
        </p:spPr>
      </p:pic>
      <p:sp>
        <p:nvSpPr>
          <p:cNvPr id="3" name="Прямоугольник 2"/>
          <p:cNvSpPr/>
          <p:nvPr/>
        </p:nvSpPr>
        <p:spPr>
          <a:xfrm>
            <a:off x="395536" y="1513091"/>
            <a:ext cx="8496944" cy="1815882"/>
          </a:xfrm>
          <a:prstGeom prst="rect">
            <a:avLst/>
          </a:prstGeom>
        </p:spPr>
        <p:txBody>
          <a:bodyPr wrap="square">
            <a:spAutoFit/>
          </a:bodyPr>
          <a:lstStyle/>
          <a:p>
            <a:pPr algn="just">
              <a:spcBef>
                <a:spcPct val="50000"/>
              </a:spcBef>
            </a:pPr>
            <a:r>
              <a:rPr lang="uk-UA" sz="2800" b="1" i="1" dirty="0" smtClean="0"/>
              <a:t>     РЕЗЕРВНИЙ </a:t>
            </a:r>
            <a:r>
              <a:rPr lang="uk-UA" sz="2800" b="1" i="1" dirty="0"/>
              <a:t>КАПІТАЛ підприємства – </a:t>
            </a:r>
            <a:r>
              <a:rPr lang="uk-UA" sz="2800" dirty="0" smtClean="0"/>
              <a:t>це </a:t>
            </a:r>
            <a:r>
              <a:rPr lang="uk-UA" sz="2800" dirty="0"/>
              <a:t>сума резервів, створених відповідно до законодавства або на підставі засновницьких документів за рахунок </a:t>
            </a:r>
            <a:r>
              <a:rPr lang="uk-UA" sz="2800" u="sng" dirty="0"/>
              <a:t>нерозподіленого прибутку</a:t>
            </a:r>
            <a:r>
              <a:rPr lang="uk-UA" sz="2800" u="sng" dirty="0" smtClean="0"/>
              <a:t>.</a:t>
            </a:r>
            <a:endParaRPr lang="uk-UA" sz="2800" u="sng" dirty="0"/>
          </a:p>
        </p:txBody>
      </p:sp>
    </p:spTree>
    <p:extLst>
      <p:ext uri="{BB962C8B-B14F-4D97-AF65-F5344CB8AC3E}">
        <p14:creationId xmlns:p14="http://schemas.microsoft.com/office/powerpoint/2010/main" val="780119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smtClean="0"/>
              <a:t>3. Резервний капітал</a:t>
            </a:r>
            <a:endParaRPr lang="ru-RU" sz="2800" dirty="0"/>
          </a:p>
        </p:txBody>
      </p:sp>
      <p:sp>
        <p:nvSpPr>
          <p:cNvPr id="3" name="Заголовок 1"/>
          <p:cNvSpPr txBox="1">
            <a:spLocks/>
          </p:cNvSpPr>
          <p:nvPr/>
        </p:nvSpPr>
        <p:spPr>
          <a:xfrm>
            <a:off x="457200" y="533400"/>
            <a:ext cx="8229600" cy="9906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ctr"/>
            <a:endParaRPr lang="ru-RU" sz="2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99792" y="4941168"/>
            <a:ext cx="3960440" cy="1916832"/>
          </a:xfrm>
          <a:prstGeom prst="rect">
            <a:avLst/>
          </a:prstGeom>
        </p:spPr>
      </p:pic>
      <p:sp>
        <p:nvSpPr>
          <p:cNvPr id="5" name="Прямоугольник 4"/>
          <p:cNvSpPr/>
          <p:nvPr/>
        </p:nvSpPr>
        <p:spPr>
          <a:xfrm>
            <a:off x="395536" y="1268760"/>
            <a:ext cx="8424936" cy="4247317"/>
          </a:xfrm>
          <a:prstGeom prst="rect">
            <a:avLst/>
          </a:prstGeom>
        </p:spPr>
        <p:txBody>
          <a:bodyPr wrap="square">
            <a:spAutoFit/>
          </a:bodyPr>
          <a:lstStyle/>
          <a:p>
            <a:pPr algn="ctr">
              <a:spcBef>
                <a:spcPct val="50000"/>
              </a:spcBef>
            </a:pPr>
            <a:r>
              <a:rPr lang="uk-UA" sz="2000" u="sng" dirty="0" smtClean="0">
                <a:effectLst>
                  <a:outerShdw blurRad="38100" dist="38100" dir="2700000" algn="tl">
                    <a:srgbClr val="000000">
                      <a:alpha val="43137"/>
                    </a:srgbClr>
                  </a:outerShdw>
                </a:effectLst>
              </a:rPr>
              <a:t>ДЛЯ ГОСПОДАРСЬКИХ ТОВАРИСТВ   </a:t>
            </a:r>
          </a:p>
          <a:p>
            <a:pPr algn="ctr">
              <a:spcBef>
                <a:spcPct val="50000"/>
              </a:spcBef>
            </a:pPr>
            <a:r>
              <a:rPr lang="uk-UA" dirty="0" smtClean="0">
                <a:solidFill>
                  <a:srgbClr val="0070C0"/>
                </a:solidFill>
                <a:effectLst>
                  <a:outerShdw blurRad="38100" dist="38100" dir="2700000" algn="tl">
                    <a:srgbClr val="000000">
                      <a:alpha val="43137"/>
                    </a:srgbClr>
                  </a:outerShdw>
                </a:effectLst>
              </a:rPr>
              <a:t>Обов'язковість </a:t>
            </a:r>
            <a:r>
              <a:rPr lang="uk-UA" dirty="0">
                <a:solidFill>
                  <a:srgbClr val="0070C0"/>
                </a:solidFill>
                <a:effectLst>
                  <a:outerShdw blurRad="38100" dist="38100" dir="2700000" algn="tl">
                    <a:srgbClr val="000000">
                      <a:alpha val="43137"/>
                    </a:srgbClr>
                  </a:outerShdw>
                </a:effectLst>
              </a:rPr>
              <a:t>створення резервного капіталу (резервного фонду) </a:t>
            </a:r>
            <a:r>
              <a:rPr lang="uk-UA" dirty="0" smtClean="0">
                <a:solidFill>
                  <a:srgbClr val="0070C0"/>
                </a:solidFill>
                <a:effectLst>
                  <a:outerShdw blurRad="38100" dist="38100" dir="2700000" algn="tl">
                    <a:srgbClr val="000000">
                      <a:alpha val="43137"/>
                    </a:srgbClr>
                  </a:outerShdw>
                </a:effectLst>
              </a:rPr>
              <a:t>господарських </a:t>
            </a:r>
            <a:r>
              <a:rPr lang="uk-UA" dirty="0">
                <a:solidFill>
                  <a:srgbClr val="0070C0"/>
                </a:solidFill>
                <a:effectLst>
                  <a:outerShdw blurRad="38100" dist="38100" dir="2700000" algn="tl">
                    <a:srgbClr val="000000">
                      <a:alpha val="43137"/>
                    </a:srgbClr>
                  </a:outerShdw>
                </a:effectLst>
              </a:rPr>
              <a:t>товариств передбачена ст. </a:t>
            </a:r>
            <a:r>
              <a:rPr lang="uk-UA" dirty="0" smtClean="0">
                <a:solidFill>
                  <a:srgbClr val="0070C0"/>
                </a:solidFill>
                <a:effectLst>
                  <a:outerShdw blurRad="38100" dist="38100" dir="2700000" algn="tl">
                    <a:srgbClr val="000000">
                      <a:alpha val="43137"/>
                    </a:srgbClr>
                  </a:outerShdw>
                </a:effectLst>
              </a:rPr>
              <a:t>14 </a:t>
            </a:r>
            <a:r>
              <a:rPr lang="uk-UA" dirty="0">
                <a:solidFill>
                  <a:srgbClr val="0070C0"/>
                </a:solidFill>
                <a:effectLst>
                  <a:outerShdw blurRad="38100" dist="38100" dir="2700000" algn="tl">
                    <a:srgbClr val="000000">
                      <a:alpha val="43137"/>
                    </a:srgbClr>
                  </a:outerShdw>
                </a:effectLst>
              </a:rPr>
              <a:t>ЗУ “Про </a:t>
            </a:r>
            <a:r>
              <a:rPr lang="uk-UA" dirty="0" smtClean="0">
                <a:solidFill>
                  <a:srgbClr val="0070C0"/>
                </a:solidFill>
                <a:effectLst>
                  <a:outerShdw blurRad="38100" dist="38100" dir="2700000" algn="tl">
                    <a:srgbClr val="000000">
                      <a:alpha val="43137"/>
                    </a:srgbClr>
                  </a:outerShdw>
                </a:effectLst>
              </a:rPr>
              <a:t>господарські </a:t>
            </a:r>
            <a:r>
              <a:rPr lang="uk-UA" dirty="0">
                <a:solidFill>
                  <a:srgbClr val="0070C0"/>
                </a:solidFill>
                <a:effectLst>
                  <a:outerShdw blurRad="38100" dist="38100" dir="2700000" algn="tl">
                    <a:srgbClr val="000000">
                      <a:alpha val="43137"/>
                    </a:srgbClr>
                  </a:outerShdw>
                </a:effectLst>
              </a:rPr>
              <a:t>товариства” № </a:t>
            </a:r>
            <a:r>
              <a:rPr lang="uk-UA" dirty="0" smtClean="0">
                <a:solidFill>
                  <a:srgbClr val="0070C0"/>
                </a:solidFill>
                <a:effectLst>
                  <a:outerShdw blurRad="38100" dist="38100" dir="2700000" algn="tl">
                    <a:srgbClr val="000000">
                      <a:alpha val="43137"/>
                    </a:srgbClr>
                  </a:outerShdw>
                </a:effectLst>
              </a:rPr>
              <a:t>1576 (ред. від 28.03.2014 р.)</a:t>
            </a:r>
            <a:endParaRPr lang="uk-UA" dirty="0">
              <a:solidFill>
                <a:srgbClr val="0070C0"/>
              </a:solidFill>
              <a:effectLst>
                <a:outerShdw blurRad="38100" dist="38100" dir="2700000" algn="tl">
                  <a:srgbClr val="000000">
                    <a:alpha val="43137"/>
                  </a:srgbClr>
                </a:outerShdw>
              </a:effectLst>
            </a:endParaRPr>
          </a:p>
          <a:p>
            <a:pPr algn="just">
              <a:spcBef>
                <a:spcPct val="50000"/>
              </a:spcBef>
            </a:pPr>
            <a:r>
              <a:rPr lang="ru-RU" sz="2000" dirty="0"/>
              <a:t>      У </a:t>
            </a:r>
            <a:r>
              <a:rPr lang="ru-RU" sz="2000" dirty="0" err="1"/>
              <a:t>товаристві</a:t>
            </a:r>
            <a:r>
              <a:rPr lang="ru-RU" sz="2000" dirty="0"/>
              <a:t> </a:t>
            </a:r>
            <a:r>
              <a:rPr lang="ru-RU" sz="2000" dirty="0" err="1"/>
              <a:t>створюється</a:t>
            </a:r>
            <a:r>
              <a:rPr lang="ru-RU" sz="2000" dirty="0"/>
              <a:t> </a:t>
            </a:r>
            <a:r>
              <a:rPr lang="ru-RU" sz="2000" dirty="0" err="1"/>
              <a:t>резервний</a:t>
            </a:r>
            <a:r>
              <a:rPr lang="ru-RU" sz="2000" dirty="0"/>
              <a:t> (</a:t>
            </a:r>
            <a:r>
              <a:rPr lang="ru-RU" sz="2000" dirty="0" err="1"/>
              <a:t>страховий</a:t>
            </a:r>
            <a:r>
              <a:rPr lang="ru-RU" sz="2000" dirty="0"/>
              <a:t>) фонд у </a:t>
            </a:r>
            <a:br>
              <a:rPr lang="ru-RU" sz="2000" dirty="0"/>
            </a:br>
            <a:r>
              <a:rPr lang="ru-RU" sz="2000" dirty="0" err="1"/>
              <a:t>розмірі</a:t>
            </a:r>
            <a:r>
              <a:rPr lang="ru-RU" sz="2000" dirty="0"/>
              <a:t>, </a:t>
            </a:r>
            <a:r>
              <a:rPr lang="ru-RU" sz="2000" dirty="0" err="1"/>
              <a:t>встановленому</a:t>
            </a:r>
            <a:r>
              <a:rPr lang="ru-RU" sz="2000" dirty="0"/>
              <a:t> </a:t>
            </a:r>
            <a:r>
              <a:rPr lang="ru-RU" sz="2000" dirty="0" err="1"/>
              <a:t>установчими</a:t>
            </a:r>
            <a:r>
              <a:rPr lang="ru-RU" sz="2000" dirty="0"/>
              <a:t> документами, але не </a:t>
            </a:r>
            <a:r>
              <a:rPr lang="ru-RU" sz="2000" dirty="0" err="1"/>
              <a:t>менше</a:t>
            </a:r>
            <a:r>
              <a:rPr lang="ru-RU" sz="2000" dirty="0"/>
              <a:t> 25 </a:t>
            </a:r>
            <a:br>
              <a:rPr lang="ru-RU" sz="2000" dirty="0"/>
            </a:br>
            <a:r>
              <a:rPr lang="ru-RU" sz="2000" dirty="0" err="1"/>
              <a:t>відсотків</a:t>
            </a:r>
            <a:r>
              <a:rPr lang="ru-RU" sz="2000" dirty="0"/>
              <a:t> статутного (</a:t>
            </a:r>
            <a:r>
              <a:rPr lang="ru-RU" sz="2000" dirty="0" err="1"/>
              <a:t>складеного</a:t>
            </a:r>
            <a:r>
              <a:rPr lang="ru-RU" sz="2000" dirty="0"/>
              <a:t>) </a:t>
            </a:r>
            <a:r>
              <a:rPr lang="ru-RU" sz="2000" dirty="0" err="1"/>
              <a:t>капіталу</a:t>
            </a:r>
            <a:r>
              <a:rPr lang="ru-RU" sz="2000" dirty="0"/>
              <a:t>, а </a:t>
            </a:r>
            <a:r>
              <a:rPr lang="ru-RU" sz="2000" dirty="0" err="1"/>
              <a:t>також</a:t>
            </a:r>
            <a:r>
              <a:rPr lang="ru-RU" sz="2000" dirty="0"/>
              <a:t> </a:t>
            </a:r>
            <a:r>
              <a:rPr lang="ru-RU" sz="2000" dirty="0" err="1"/>
              <a:t>інші</a:t>
            </a:r>
            <a:r>
              <a:rPr lang="ru-RU" sz="2000" dirty="0"/>
              <a:t> </a:t>
            </a:r>
            <a:r>
              <a:rPr lang="ru-RU" sz="2000" dirty="0" err="1"/>
              <a:t>фонди</a:t>
            </a:r>
            <a:r>
              <a:rPr lang="ru-RU" sz="2000" dirty="0"/>
              <a:t>, </a:t>
            </a:r>
            <a:br>
              <a:rPr lang="ru-RU" sz="2000" dirty="0"/>
            </a:br>
            <a:r>
              <a:rPr lang="ru-RU" sz="2000" dirty="0" err="1"/>
              <a:t>передбачені</a:t>
            </a:r>
            <a:r>
              <a:rPr lang="ru-RU" sz="2000" dirty="0"/>
              <a:t> </a:t>
            </a:r>
            <a:r>
              <a:rPr lang="ru-RU" sz="2000" dirty="0" err="1"/>
              <a:t>законодавством</a:t>
            </a:r>
            <a:r>
              <a:rPr lang="ru-RU" sz="2000" dirty="0"/>
              <a:t> </a:t>
            </a:r>
            <a:r>
              <a:rPr lang="ru-RU" sz="2000" dirty="0" err="1"/>
              <a:t>України</a:t>
            </a:r>
            <a:r>
              <a:rPr lang="ru-RU" sz="2000" dirty="0"/>
              <a:t> </a:t>
            </a:r>
            <a:r>
              <a:rPr lang="ru-RU" sz="2000" dirty="0" err="1"/>
              <a:t>або</a:t>
            </a:r>
            <a:r>
              <a:rPr lang="ru-RU" sz="2000" dirty="0"/>
              <a:t> </a:t>
            </a:r>
            <a:r>
              <a:rPr lang="ru-RU" sz="2000" dirty="0" err="1"/>
              <a:t>установчими</a:t>
            </a:r>
            <a:r>
              <a:rPr lang="ru-RU" sz="2000" dirty="0"/>
              <a:t> </a:t>
            </a:r>
            <a:r>
              <a:rPr lang="ru-RU" sz="2000" dirty="0" smtClean="0"/>
              <a:t>документами </a:t>
            </a:r>
            <a:r>
              <a:rPr lang="ru-RU" sz="2000" dirty="0" err="1" smtClean="0"/>
              <a:t>товариства</a:t>
            </a:r>
            <a:r>
              <a:rPr lang="ru-RU" sz="2000" dirty="0"/>
              <a:t>. </a:t>
            </a:r>
            <a:endParaRPr lang="ru-RU" sz="2000" dirty="0" smtClean="0"/>
          </a:p>
          <a:p>
            <a:pPr algn="just">
              <a:spcBef>
                <a:spcPct val="50000"/>
              </a:spcBef>
            </a:pPr>
            <a:r>
              <a:rPr lang="ru-RU" sz="2000" dirty="0"/>
              <a:t> </a:t>
            </a:r>
            <a:r>
              <a:rPr lang="ru-RU" sz="2000" dirty="0" smtClean="0"/>
              <a:t>    </a:t>
            </a:r>
            <a:r>
              <a:rPr lang="ru-RU" sz="2000" dirty="0" err="1" smtClean="0"/>
              <a:t>Розмір</a:t>
            </a:r>
            <a:r>
              <a:rPr lang="ru-RU" sz="2000" dirty="0" smtClean="0"/>
              <a:t> </a:t>
            </a:r>
            <a:r>
              <a:rPr lang="ru-RU" sz="2000" dirty="0" err="1"/>
              <a:t>щорічних</a:t>
            </a:r>
            <a:r>
              <a:rPr lang="ru-RU" sz="2000" dirty="0"/>
              <a:t> </a:t>
            </a:r>
            <a:r>
              <a:rPr lang="ru-RU" sz="2000" dirty="0" err="1"/>
              <a:t>відрахувань</a:t>
            </a:r>
            <a:r>
              <a:rPr lang="ru-RU" sz="2000" dirty="0"/>
              <a:t> до резервного (страхового) фонду </a:t>
            </a:r>
            <a:br>
              <a:rPr lang="ru-RU" sz="2000" dirty="0"/>
            </a:br>
            <a:r>
              <a:rPr lang="ru-RU" sz="2000" dirty="0" err="1"/>
              <a:t>передбачається</a:t>
            </a:r>
            <a:r>
              <a:rPr lang="ru-RU" sz="2000" dirty="0"/>
              <a:t> </a:t>
            </a:r>
            <a:r>
              <a:rPr lang="ru-RU" sz="2000" dirty="0" err="1"/>
              <a:t>установчими</a:t>
            </a:r>
            <a:r>
              <a:rPr lang="ru-RU" sz="2000" dirty="0"/>
              <a:t> документами, але не </a:t>
            </a:r>
            <a:r>
              <a:rPr lang="ru-RU" sz="2000" dirty="0" err="1"/>
              <a:t>може</a:t>
            </a:r>
            <a:r>
              <a:rPr lang="ru-RU" sz="2000" dirty="0"/>
              <a:t> бути </a:t>
            </a:r>
            <a:r>
              <a:rPr lang="ru-RU" sz="2000" dirty="0" err="1"/>
              <a:t>меншим</a:t>
            </a:r>
            <a:r>
              <a:rPr lang="ru-RU" sz="2000" dirty="0"/>
              <a:t> 5 </a:t>
            </a:r>
            <a:r>
              <a:rPr lang="ru-RU" sz="2000" dirty="0" err="1" smtClean="0"/>
              <a:t>відсотків</a:t>
            </a:r>
            <a:r>
              <a:rPr lang="ru-RU" sz="2000" dirty="0" smtClean="0"/>
              <a:t> </a:t>
            </a:r>
            <a:r>
              <a:rPr lang="ru-RU" sz="2000" dirty="0" err="1"/>
              <a:t>суми</a:t>
            </a:r>
            <a:r>
              <a:rPr lang="ru-RU" sz="2000" dirty="0"/>
              <a:t> чистого </a:t>
            </a:r>
            <a:r>
              <a:rPr lang="ru-RU" sz="2000" dirty="0" err="1"/>
              <a:t>прибутку</a:t>
            </a:r>
            <a:r>
              <a:rPr lang="ru-RU" sz="2000" dirty="0"/>
              <a:t>. </a:t>
            </a:r>
            <a:endParaRPr lang="ru-RU" sz="2000" b="1" u="sng" dirty="0"/>
          </a:p>
        </p:txBody>
      </p:sp>
    </p:spTree>
    <p:extLst>
      <p:ext uri="{BB962C8B-B14F-4D97-AF65-F5344CB8AC3E}">
        <p14:creationId xmlns:p14="http://schemas.microsoft.com/office/powerpoint/2010/main" val="39873489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3. Резервний капітал</a:t>
            </a:r>
            <a:endParaRPr lang="ru-RU" sz="2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99792" y="4941168"/>
            <a:ext cx="3960440" cy="1916832"/>
          </a:xfrm>
          <a:prstGeom prst="rect">
            <a:avLst/>
          </a:prstGeom>
        </p:spPr>
      </p:pic>
      <p:sp>
        <p:nvSpPr>
          <p:cNvPr id="6" name="Прямоугольник 5"/>
          <p:cNvSpPr/>
          <p:nvPr/>
        </p:nvSpPr>
        <p:spPr>
          <a:xfrm>
            <a:off x="539552" y="1340767"/>
            <a:ext cx="8208912" cy="3939540"/>
          </a:xfrm>
          <a:prstGeom prst="rect">
            <a:avLst/>
          </a:prstGeom>
        </p:spPr>
        <p:txBody>
          <a:bodyPr wrap="square">
            <a:spAutoFit/>
          </a:bodyPr>
          <a:lstStyle/>
          <a:p>
            <a:pPr algn="ctr">
              <a:spcBef>
                <a:spcPct val="50000"/>
              </a:spcBef>
            </a:pPr>
            <a:r>
              <a:rPr lang="uk-UA" sz="2000" u="sng" dirty="0">
                <a:effectLst>
                  <a:outerShdw blurRad="38100" dist="38100" dir="2700000" algn="tl">
                    <a:srgbClr val="000000">
                      <a:alpha val="43137"/>
                    </a:srgbClr>
                  </a:outerShdw>
                </a:effectLst>
              </a:rPr>
              <a:t>ДЛЯ АКЦІОНЕРНИХ ТОВАРИСТВ   </a:t>
            </a:r>
          </a:p>
          <a:p>
            <a:pPr algn="ctr">
              <a:spcBef>
                <a:spcPct val="50000"/>
              </a:spcBef>
            </a:pPr>
            <a:r>
              <a:rPr lang="uk-UA" dirty="0">
                <a:solidFill>
                  <a:srgbClr val="0070C0"/>
                </a:solidFill>
                <a:effectLst>
                  <a:outerShdw blurRad="38100" dist="38100" dir="2700000" algn="tl">
                    <a:srgbClr val="000000">
                      <a:alpha val="43137"/>
                    </a:srgbClr>
                  </a:outerShdw>
                </a:effectLst>
              </a:rPr>
              <a:t>Обов'язковість створення резервного капіталу (резервного фонду) акціонерних товариств передбачена ст. 19 ЗУ “Про акціонерні товариства” </a:t>
            </a:r>
            <a:r>
              <a:rPr lang="en-US" dirty="0">
                <a:solidFill>
                  <a:srgbClr val="0070C0"/>
                </a:solidFill>
                <a:effectLst>
                  <a:outerShdw blurRad="38100" dist="38100" dir="2700000" algn="tl">
                    <a:srgbClr val="000000">
                      <a:alpha val="43137"/>
                    </a:srgbClr>
                  </a:outerShdw>
                </a:effectLst>
              </a:rPr>
              <a:t>№ </a:t>
            </a:r>
            <a:r>
              <a:rPr lang="en-US" dirty="0" smtClean="0">
                <a:solidFill>
                  <a:srgbClr val="0070C0"/>
                </a:solidFill>
                <a:effectLst>
                  <a:outerShdw blurRad="38100" dist="38100" dir="2700000" algn="tl">
                    <a:srgbClr val="000000">
                      <a:alpha val="43137"/>
                    </a:srgbClr>
                  </a:outerShdw>
                </a:effectLst>
              </a:rPr>
              <a:t>514-VI</a:t>
            </a:r>
            <a:r>
              <a:rPr lang="uk-UA" dirty="0">
                <a:solidFill>
                  <a:srgbClr val="0070C0"/>
                </a:solidFill>
                <a:effectLst>
                  <a:outerShdw blurRad="38100" dist="38100" dir="2700000" algn="tl">
                    <a:srgbClr val="000000">
                      <a:alpha val="43137"/>
                    </a:srgbClr>
                  </a:outerShdw>
                </a:effectLst>
              </a:rPr>
              <a:t> </a:t>
            </a:r>
            <a:r>
              <a:rPr lang="uk-UA" dirty="0" smtClean="0">
                <a:solidFill>
                  <a:srgbClr val="0070C0"/>
                </a:solidFill>
                <a:effectLst>
                  <a:outerShdw blurRad="38100" dist="38100" dir="2700000" algn="tl">
                    <a:srgbClr val="000000">
                      <a:alpha val="43137"/>
                    </a:srgbClr>
                  </a:outerShdw>
                </a:effectLst>
              </a:rPr>
              <a:t>(ред. від 06.11.2014 р.)</a:t>
            </a:r>
            <a:endParaRPr lang="uk-UA" dirty="0">
              <a:solidFill>
                <a:srgbClr val="0070C0"/>
              </a:solidFill>
              <a:effectLst>
                <a:outerShdw blurRad="38100" dist="38100" dir="2700000" algn="tl">
                  <a:srgbClr val="000000">
                    <a:alpha val="43137"/>
                  </a:srgbClr>
                </a:outerShdw>
              </a:effectLst>
            </a:endParaRPr>
          </a:p>
          <a:p>
            <a:pPr algn="just">
              <a:spcBef>
                <a:spcPct val="50000"/>
              </a:spcBef>
            </a:pPr>
            <a:r>
              <a:rPr lang="ru-RU" sz="2000" dirty="0"/>
              <a:t>      </a:t>
            </a:r>
            <a:r>
              <a:rPr lang="ru-RU" sz="2000" dirty="0" err="1"/>
              <a:t>Резервний</a:t>
            </a:r>
            <a:r>
              <a:rPr lang="ru-RU" sz="2000" dirty="0"/>
              <a:t> </a:t>
            </a:r>
            <a:r>
              <a:rPr lang="ru-RU" sz="2000" dirty="0" err="1"/>
              <a:t>капітал</a:t>
            </a:r>
            <a:r>
              <a:rPr lang="ru-RU" sz="2000" dirty="0"/>
              <a:t> </a:t>
            </a:r>
            <a:r>
              <a:rPr lang="ru-RU" sz="2000" dirty="0" err="1"/>
              <a:t>формується</a:t>
            </a:r>
            <a:r>
              <a:rPr lang="ru-RU" sz="2000" dirty="0"/>
              <a:t> у </a:t>
            </a:r>
            <a:r>
              <a:rPr lang="ru-RU" sz="2000" dirty="0" err="1"/>
              <a:t>розмірі</a:t>
            </a:r>
            <a:r>
              <a:rPr lang="ru-RU" sz="2000" dirty="0"/>
              <a:t> не </a:t>
            </a:r>
            <a:r>
              <a:rPr lang="ru-RU" sz="2000" dirty="0" err="1"/>
              <a:t>менше</a:t>
            </a:r>
            <a:r>
              <a:rPr lang="ru-RU" sz="2000" dirty="0"/>
              <a:t> </a:t>
            </a:r>
            <a:r>
              <a:rPr lang="ru-RU" sz="2000" dirty="0" err="1"/>
              <a:t>ніж</a:t>
            </a:r>
            <a:r>
              <a:rPr lang="ru-RU" sz="2000" dirty="0"/>
              <a:t> 15 </a:t>
            </a:r>
            <a:r>
              <a:rPr lang="ru-RU" sz="2000" dirty="0" err="1"/>
              <a:t>відсотків</a:t>
            </a:r>
            <a:r>
              <a:rPr lang="ru-RU" sz="2000" dirty="0"/>
              <a:t> статутного </a:t>
            </a:r>
            <a:r>
              <a:rPr lang="ru-RU" sz="2000" dirty="0" err="1"/>
              <a:t>капіталу</a:t>
            </a:r>
            <a:r>
              <a:rPr lang="ru-RU" sz="2000" dirty="0"/>
              <a:t> </a:t>
            </a:r>
            <a:r>
              <a:rPr lang="ru-RU" sz="2000" dirty="0" err="1"/>
              <a:t>товариства</a:t>
            </a:r>
            <a:r>
              <a:rPr lang="ru-RU" sz="2000" dirty="0"/>
              <a:t> шляхом </a:t>
            </a:r>
            <a:r>
              <a:rPr lang="ru-RU" sz="2000" dirty="0" err="1"/>
              <a:t>щорічних</a:t>
            </a:r>
            <a:r>
              <a:rPr lang="ru-RU" sz="2000" dirty="0"/>
              <a:t> </a:t>
            </a:r>
            <a:r>
              <a:rPr lang="ru-RU" sz="2000" dirty="0" err="1"/>
              <a:t>відрахувань</a:t>
            </a:r>
            <a:r>
              <a:rPr lang="ru-RU" sz="2000" dirty="0"/>
              <a:t> </a:t>
            </a:r>
            <a:r>
              <a:rPr lang="ru-RU" sz="2000" dirty="0" err="1"/>
              <a:t>від</a:t>
            </a:r>
            <a:r>
              <a:rPr lang="ru-RU" sz="2000" dirty="0"/>
              <a:t> чистого </a:t>
            </a:r>
            <a:r>
              <a:rPr lang="ru-RU" sz="2000" dirty="0" err="1"/>
              <a:t>прибутку</a:t>
            </a:r>
            <a:r>
              <a:rPr lang="ru-RU" sz="2000" dirty="0"/>
              <a:t> </a:t>
            </a:r>
            <a:r>
              <a:rPr lang="ru-RU" sz="2000" dirty="0" err="1"/>
              <a:t>товариства</a:t>
            </a:r>
            <a:r>
              <a:rPr lang="ru-RU" sz="2000" dirty="0"/>
              <a:t> </a:t>
            </a:r>
            <a:r>
              <a:rPr lang="ru-RU" sz="2000" dirty="0" err="1"/>
              <a:t>або</a:t>
            </a:r>
            <a:r>
              <a:rPr lang="ru-RU" sz="2000" dirty="0"/>
              <a:t> за </a:t>
            </a:r>
            <a:r>
              <a:rPr lang="ru-RU" sz="2000" dirty="0" err="1"/>
              <a:t>рахунок</a:t>
            </a:r>
            <a:r>
              <a:rPr lang="ru-RU" sz="2000" dirty="0"/>
              <a:t> </a:t>
            </a:r>
            <a:r>
              <a:rPr lang="ru-RU" sz="2000" dirty="0" err="1"/>
              <a:t>нерозподіленого</a:t>
            </a:r>
            <a:r>
              <a:rPr lang="ru-RU" sz="2000" dirty="0"/>
              <a:t> </a:t>
            </a:r>
            <a:r>
              <a:rPr lang="ru-RU" sz="2000" dirty="0" err="1"/>
              <a:t>прибутку</a:t>
            </a:r>
            <a:r>
              <a:rPr lang="ru-RU" sz="2000" dirty="0"/>
              <a:t>. </a:t>
            </a:r>
          </a:p>
          <a:p>
            <a:pPr algn="just">
              <a:spcBef>
                <a:spcPct val="50000"/>
              </a:spcBef>
            </a:pPr>
            <a:r>
              <a:rPr lang="ru-RU" sz="2000" dirty="0"/>
              <a:t>      До </a:t>
            </a:r>
            <a:r>
              <a:rPr lang="ru-RU" sz="2000" dirty="0" err="1"/>
              <a:t>досягнення</a:t>
            </a:r>
            <a:r>
              <a:rPr lang="ru-RU" sz="2000" dirty="0"/>
              <a:t> </a:t>
            </a:r>
            <a:r>
              <a:rPr lang="ru-RU" sz="2000" dirty="0" err="1"/>
              <a:t>встановленого</a:t>
            </a:r>
            <a:r>
              <a:rPr lang="ru-RU" sz="2000" dirty="0"/>
              <a:t> статутом </a:t>
            </a:r>
            <a:r>
              <a:rPr lang="ru-RU" sz="2000" dirty="0" err="1"/>
              <a:t>розміру</a:t>
            </a:r>
            <a:r>
              <a:rPr lang="ru-RU" sz="2000" dirty="0"/>
              <a:t> резервного </a:t>
            </a:r>
            <a:r>
              <a:rPr lang="ru-RU" sz="2000" dirty="0" err="1"/>
              <a:t>капіталу</a:t>
            </a:r>
            <a:r>
              <a:rPr lang="ru-RU" sz="2000" dirty="0"/>
              <a:t> </a:t>
            </a:r>
            <a:r>
              <a:rPr lang="ru-RU" sz="2000" dirty="0" err="1"/>
              <a:t>розмір</a:t>
            </a:r>
            <a:r>
              <a:rPr lang="ru-RU" sz="2000" dirty="0"/>
              <a:t> </a:t>
            </a:r>
            <a:r>
              <a:rPr lang="ru-RU" sz="2000" dirty="0" err="1"/>
              <a:t>щорічних</a:t>
            </a:r>
            <a:r>
              <a:rPr lang="ru-RU" sz="2000" dirty="0"/>
              <a:t> </a:t>
            </a:r>
            <a:r>
              <a:rPr lang="ru-RU" sz="2000" dirty="0" err="1"/>
              <a:t>відрахувань</a:t>
            </a:r>
            <a:r>
              <a:rPr lang="ru-RU" sz="2000" dirty="0"/>
              <a:t> не </a:t>
            </a:r>
            <a:r>
              <a:rPr lang="ru-RU" sz="2000" dirty="0" err="1"/>
              <a:t>може</a:t>
            </a:r>
            <a:r>
              <a:rPr lang="ru-RU" sz="2000" dirty="0"/>
              <a:t> бути </a:t>
            </a:r>
            <a:r>
              <a:rPr lang="ru-RU" sz="2000" dirty="0" err="1"/>
              <a:t>меншим</a:t>
            </a:r>
            <a:r>
              <a:rPr lang="ru-RU" sz="2000" dirty="0"/>
              <a:t> </a:t>
            </a:r>
            <a:r>
              <a:rPr lang="ru-RU" sz="2000" dirty="0" err="1"/>
              <a:t>ніж</a:t>
            </a:r>
            <a:r>
              <a:rPr lang="ru-RU" sz="2000" dirty="0"/>
              <a:t> 5 </a:t>
            </a:r>
            <a:r>
              <a:rPr lang="ru-RU" sz="2000" dirty="0" err="1"/>
              <a:t>відсотків</a:t>
            </a:r>
            <a:r>
              <a:rPr lang="ru-RU" sz="2000" dirty="0"/>
              <a:t> </a:t>
            </a:r>
            <a:r>
              <a:rPr lang="ru-RU" sz="2000" dirty="0" err="1"/>
              <a:t>суми</a:t>
            </a:r>
            <a:r>
              <a:rPr lang="ru-RU" sz="2000" dirty="0"/>
              <a:t> чистого </a:t>
            </a:r>
            <a:r>
              <a:rPr lang="ru-RU" sz="2000" dirty="0" err="1"/>
              <a:t>прибутку</a:t>
            </a:r>
            <a:r>
              <a:rPr lang="ru-RU" sz="2000" dirty="0"/>
              <a:t> </a:t>
            </a:r>
            <a:r>
              <a:rPr lang="ru-RU" sz="2000" dirty="0" err="1"/>
              <a:t>товариства</a:t>
            </a:r>
            <a:r>
              <a:rPr lang="ru-RU" sz="2000" dirty="0"/>
              <a:t> за </a:t>
            </a:r>
            <a:r>
              <a:rPr lang="ru-RU" sz="2000" dirty="0" err="1"/>
              <a:t>рік</a:t>
            </a:r>
            <a:r>
              <a:rPr lang="ru-RU" sz="2000" dirty="0"/>
              <a:t>. </a:t>
            </a:r>
            <a:endParaRPr lang="ru-RU" sz="2000" b="1" u="sng" dirty="0"/>
          </a:p>
        </p:txBody>
      </p:sp>
    </p:spTree>
    <p:extLst>
      <p:ext uri="{BB962C8B-B14F-4D97-AF65-F5344CB8AC3E}">
        <p14:creationId xmlns:p14="http://schemas.microsoft.com/office/powerpoint/2010/main" val="28088048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3. </a:t>
            </a:r>
            <a:r>
              <a:rPr lang="uk-UA" sz="2800" dirty="0" smtClean="0">
                <a:solidFill>
                  <a:srgbClr val="C00000"/>
                </a:solidFill>
              </a:rPr>
              <a:t>Резервний капітал</a:t>
            </a:r>
            <a:endParaRPr lang="ru-RU" sz="2800" dirty="0"/>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3861047"/>
            <a:ext cx="7416824" cy="2973257"/>
          </a:xfrm>
          <a:prstGeom prst="rect">
            <a:avLst/>
          </a:prstGeom>
        </p:spPr>
      </p:pic>
      <p:sp>
        <p:nvSpPr>
          <p:cNvPr id="5" name="Прямоугольник 4"/>
          <p:cNvSpPr/>
          <p:nvPr/>
        </p:nvSpPr>
        <p:spPr>
          <a:xfrm>
            <a:off x="323528" y="1513091"/>
            <a:ext cx="8496944" cy="2723823"/>
          </a:xfrm>
          <a:prstGeom prst="rect">
            <a:avLst/>
          </a:prstGeom>
        </p:spPr>
        <p:txBody>
          <a:bodyPr wrap="square">
            <a:spAutoFit/>
          </a:bodyPr>
          <a:lstStyle/>
          <a:p>
            <a:pPr algn="ctr">
              <a:spcBef>
                <a:spcPct val="50000"/>
              </a:spcBef>
            </a:pPr>
            <a:r>
              <a:rPr lang="uk-UA" b="1" i="1" u="sng" dirty="0">
                <a:solidFill>
                  <a:srgbClr val="0070C0"/>
                </a:solidFill>
              </a:rPr>
              <a:t>Використання резервного капіталу</a:t>
            </a:r>
          </a:p>
          <a:p>
            <a:pPr algn="just">
              <a:spcBef>
                <a:spcPct val="50000"/>
              </a:spcBef>
            </a:pPr>
            <a:r>
              <a:rPr lang="uk-UA" dirty="0" smtClean="0"/>
              <a:t>      Рішення </a:t>
            </a:r>
            <a:r>
              <a:rPr lang="uk-UA" dirty="0"/>
              <a:t>про напрями використання резервного капіталу приймається власниками підприємства.</a:t>
            </a:r>
          </a:p>
          <a:p>
            <a:pPr algn="just">
              <a:spcBef>
                <a:spcPct val="50000"/>
              </a:spcBef>
            </a:pPr>
            <a:r>
              <a:rPr lang="uk-UA" dirty="0" smtClean="0"/>
              <a:t>      </a:t>
            </a:r>
            <a:r>
              <a:rPr lang="uk-UA" i="1" dirty="0" smtClean="0">
                <a:effectLst>
                  <a:outerShdw blurRad="38100" dist="38100" dir="2700000" algn="tl">
                    <a:srgbClr val="000000">
                      <a:alpha val="43137"/>
                    </a:srgbClr>
                  </a:outerShdw>
                </a:effectLst>
              </a:rPr>
              <a:t>Резервний </a:t>
            </a:r>
            <a:r>
              <a:rPr lang="uk-UA" i="1" dirty="0">
                <a:effectLst>
                  <a:outerShdw blurRad="38100" dist="38100" dir="2700000" algn="tl">
                    <a:srgbClr val="000000">
                      <a:alpha val="43137"/>
                    </a:srgbClr>
                  </a:outerShdw>
                </a:effectLst>
              </a:rPr>
              <a:t>капітал може </a:t>
            </a:r>
            <a:r>
              <a:rPr lang="uk-UA" i="1" u="sng" dirty="0">
                <a:effectLst>
                  <a:outerShdw blurRad="38100" dist="38100" dir="2700000" algn="tl">
                    <a:srgbClr val="000000">
                      <a:alpha val="43137"/>
                    </a:srgbClr>
                  </a:outerShdw>
                </a:effectLst>
              </a:rPr>
              <a:t>використовуватися:</a:t>
            </a:r>
          </a:p>
          <a:p>
            <a:pPr algn="just">
              <a:spcBef>
                <a:spcPct val="50000"/>
              </a:spcBef>
            </a:pPr>
            <a:r>
              <a:rPr lang="uk-UA" dirty="0"/>
              <a:t>– на збільшення статутного капіталу;</a:t>
            </a:r>
          </a:p>
          <a:p>
            <a:pPr algn="just">
              <a:spcBef>
                <a:spcPct val="50000"/>
              </a:spcBef>
            </a:pPr>
            <a:r>
              <a:rPr lang="uk-UA" dirty="0"/>
              <a:t>– виплату дивідендів за привілейованими акціями;</a:t>
            </a:r>
          </a:p>
          <a:p>
            <a:pPr algn="just">
              <a:spcBef>
                <a:spcPct val="50000"/>
              </a:spcBef>
            </a:pPr>
            <a:r>
              <a:rPr lang="uk-UA" dirty="0"/>
              <a:t>– покриття непередбачених витрат у разі недостатності прибутку.</a:t>
            </a:r>
            <a:endParaRPr lang="uk-UA" u="sng" dirty="0"/>
          </a:p>
        </p:txBody>
      </p:sp>
    </p:spTree>
    <p:extLst>
      <p:ext uri="{BB962C8B-B14F-4D97-AF65-F5344CB8AC3E}">
        <p14:creationId xmlns:p14="http://schemas.microsoft.com/office/powerpoint/2010/main" val="606131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1. </a:t>
            </a:r>
            <a:r>
              <a:rPr lang="uk-UA" sz="2800" dirty="0" smtClean="0">
                <a:solidFill>
                  <a:srgbClr val="C00000"/>
                </a:solidFill>
              </a:rPr>
              <a:t>Капітал у дооцінках</a:t>
            </a:r>
            <a:endParaRPr lang="ru-RU" sz="2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005064"/>
            <a:ext cx="9144000" cy="2853324"/>
          </a:xfrm>
          <a:prstGeom prst="rect">
            <a:avLst/>
          </a:prstGeom>
        </p:spPr>
      </p:pic>
      <p:sp>
        <p:nvSpPr>
          <p:cNvPr id="5" name="Прямоугольник 4"/>
          <p:cNvSpPr/>
          <p:nvPr/>
        </p:nvSpPr>
        <p:spPr>
          <a:xfrm>
            <a:off x="683568" y="1700808"/>
            <a:ext cx="7776864" cy="2862322"/>
          </a:xfrm>
          <a:prstGeom prst="rect">
            <a:avLst/>
          </a:prstGeom>
        </p:spPr>
        <p:txBody>
          <a:bodyPr wrap="square">
            <a:spAutoFit/>
          </a:bodyPr>
          <a:lstStyle/>
          <a:p>
            <a:pPr indent="358775" algn="just">
              <a:spcBef>
                <a:spcPct val="0"/>
              </a:spcBef>
            </a:pPr>
            <a:r>
              <a:rPr lang="ru-RU" sz="2000" dirty="0" err="1"/>
              <a:t>Рахунок</a:t>
            </a:r>
            <a:r>
              <a:rPr lang="ru-RU" sz="2000" dirty="0"/>
              <a:t> 41 </a:t>
            </a:r>
            <a:r>
              <a:rPr lang="ru-RU" sz="2000" dirty="0" err="1"/>
              <a:t>бухгалтерського</a:t>
            </a:r>
            <a:r>
              <a:rPr lang="ru-RU" sz="2000" dirty="0"/>
              <a:t> </a:t>
            </a:r>
            <a:r>
              <a:rPr lang="ru-RU" sz="2000" dirty="0" err="1"/>
              <a:t>обліку</a:t>
            </a:r>
            <a:r>
              <a:rPr lang="ru-RU" sz="2000" dirty="0"/>
              <a:t> "</a:t>
            </a:r>
            <a:r>
              <a:rPr lang="ru-RU" sz="2000" dirty="0" err="1"/>
              <a:t>Капітал</a:t>
            </a:r>
            <a:r>
              <a:rPr lang="ru-RU" sz="2000" dirty="0"/>
              <a:t> у </a:t>
            </a:r>
            <a:r>
              <a:rPr lang="ru-RU" sz="2000" dirty="0" err="1"/>
              <a:t>дооцінках</a:t>
            </a:r>
            <a:r>
              <a:rPr lang="ru-RU" sz="2000" dirty="0"/>
              <a:t>" </a:t>
            </a:r>
            <a:r>
              <a:rPr lang="ru-RU" sz="2000" dirty="0" err="1"/>
              <a:t>признач</a:t>
            </a:r>
            <a:r>
              <a:rPr lang="en-US" sz="2000" dirty="0"/>
              <a:t>e</a:t>
            </a:r>
            <a:r>
              <a:rPr lang="ru-RU" sz="2000" dirty="0"/>
              <a:t>н</a:t>
            </a:r>
            <a:r>
              <a:rPr lang="en-US" sz="2000" dirty="0"/>
              <a:t>o </a:t>
            </a:r>
            <a:r>
              <a:rPr lang="ru-RU" sz="2000" dirty="0"/>
              <a:t>для </a:t>
            </a:r>
            <a:r>
              <a:rPr lang="ru-RU" sz="2000" dirty="0" err="1"/>
              <a:t>обліку</a:t>
            </a:r>
            <a:r>
              <a:rPr lang="ru-RU" sz="2000" dirty="0"/>
              <a:t> і </a:t>
            </a:r>
            <a:r>
              <a:rPr lang="ru-RU" sz="2000" dirty="0" err="1"/>
              <a:t>узагальнення</a:t>
            </a:r>
            <a:r>
              <a:rPr lang="ru-RU" sz="2000" dirty="0"/>
              <a:t> </a:t>
            </a:r>
            <a:r>
              <a:rPr lang="ru-RU" sz="2000" dirty="0" err="1"/>
              <a:t>інформ</a:t>
            </a:r>
            <a:r>
              <a:rPr lang="en-US" sz="2000" dirty="0"/>
              <a:t>a</a:t>
            </a:r>
            <a:r>
              <a:rPr lang="ru-RU" sz="2000" dirty="0" err="1"/>
              <a:t>ції</a:t>
            </a:r>
            <a:r>
              <a:rPr lang="ru-RU" sz="2000" dirty="0"/>
              <a:t> п</a:t>
            </a:r>
            <a:r>
              <a:rPr lang="en-US" sz="2000" dirty="0"/>
              <a:t>p</a:t>
            </a:r>
            <a:r>
              <a:rPr lang="ru-RU" sz="2000" dirty="0"/>
              <a:t>о </a:t>
            </a:r>
            <a:r>
              <a:rPr lang="ru-RU" sz="2000" dirty="0" err="1"/>
              <a:t>дооцінки</a:t>
            </a:r>
            <a:r>
              <a:rPr lang="ru-RU" sz="2000" dirty="0"/>
              <a:t> (</a:t>
            </a:r>
            <a:r>
              <a:rPr lang="ru-RU" sz="2000" dirty="0" err="1"/>
              <a:t>уцінки</a:t>
            </a:r>
            <a:r>
              <a:rPr lang="ru-RU" sz="2000" dirty="0"/>
              <a:t>) </a:t>
            </a:r>
            <a:r>
              <a:rPr lang="ru-RU" sz="2000" dirty="0" err="1"/>
              <a:t>необоротних</a:t>
            </a:r>
            <a:r>
              <a:rPr lang="ru-RU" sz="2000" dirty="0"/>
              <a:t> </a:t>
            </a:r>
            <a:r>
              <a:rPr lang="ru-RU" sz="2000" dirty="0" err="1"/>
              <a:t>активів</a:t>
            </a:r>
            <a:r>
              <a:rPr lang="ru-RU" sz="2000" dirty="0"/>
              <a:t> т</a:t>
            </a:r>
            <a:r>
              <a:rPr lang="en-US" sz="2000" dirty="0"/>
              <a:t>a </a:t>
            </a:r>
            <a:r>
              <a:rPr lang="ru-RU" sz="2000" dirty="0" err="1"/>
              <a:t>фінансових</a:t>
            </a:r>
            <a:r>
              <a:rPr lang="ru-RU" sz="2000" dirty="0"/>
              <a:t> </a:t>
            </a:r>
            <a:r>
              <a:rPr lang="ru-RU" sz="2000" dirty="0" err="1"/>
              <a:t>інструментів</a:t>
            </a:r>
            <a:r>
              <a:rPr lang="ru-RU" sz="2000" dirty="0"/>
              <a:t>, як</a:t>
            </a:r>
            <a:r>
              <a:rPr lang="en-US" sz="2000" dirty="0"/>
              <a:t>i </a:t>
            </a:r>
            <a:r>
              <a:rPr lang="ru-RU" sz="2000" dirty="0" err="1"/>
              <a:t>відповідно</a:t>
            </a:r>
            <a:r>
              <a:rPr lang="ru-RU" sz="2000" dirty="0"/>
              <a:t> д</a:t>
            </a:r>
            <a:r>
              <a:rPr lang="en-US" sz="2000" dirty="0"/>
              <a:t>o </a:t>
            </a:r>
            <a:r>
              <a:rPr lang="ru-RU" sz="2000" dirty="0" err="1"/>
              <a:t>національних</a:t>
            </a:r>
            <a:r>
              <a:rPr lang="ru-RU" sz="2000" dirty="0"/>
              <a:t> </a:t>
            </a:r>
            <a:r>
              <a:rPr lang="ru-RU" sz="2000" dirty="0" err="1"/>
              <a:t>положень</a:t>
            </a:r>
            <a:r>
              <a:rPr lang="ru-RU" sz="2000" dirty="0"/>
              <a:t> (стандарт</a:t>
            </a:r>
            <a:r>
              <a:rPr lang="en-US" sz="2000" dirty="0"/>
              <a:t>i</a:t>
            </a:r>
            <a:r>
              <a:rPr lang="ru-RU" sz="2000" dirty="0"/>
              <a:t>в) </a:t>
            </a:r>
            <a:r>
              <a:rPr lang="ru-RU" sz="2000" dirty="0" err="1"/>
              <a:t>бухгалтерського</a:t>
            </a:r>
            <a:r>
              <a:rPr lang="ru-RU" sz="2000" dirty="0"/>
              <a:t> </a:t>
            </a:r>
            <a:r>
              <a:rPr lang="ru-RU" sz="2000" dirty="0" err="1"/>
              <a:t>обліку</a:t>
            </a:r>
            <a:r>
              <a:rPr lang="ru-RU" sz="2000" dirty="0"/>
              <a:t> </a:t>
            </a:r>
            <a:r>
              <a:rPr lang="ru-RU" sz="2000" dirty="0" err="1"/>
              <a:t>відображаються</a:t>
            </a:r>
            <a:r>
              <a:rPr lang="ru-RU" sz="2000" dirty="0"/>
              <a:t> </a:t>
            </a:r>
            <a:r>
              <a:rPr lang="en-US" sz="2000" dirty="0"/>
              <a:t>y </a:t>
            </a:r>
            <a:r>
              <a:rPr lang="ru-RU" sz="2000" dirty="0" err="1"/>
              <a:t>скл</a:t>
            </a:r>
            <a:r>
              <a:rPr lang="en-US" sz="2000" dirty="0"/>
              <a:t>a</a:t>
            </a:r>
            <a:r>
              <a:rPr lang="ru-RU" sz="2000" dirty="0" err="1"/>
              <a:t>ді</a:t>
            </a:r>
            <a:r>
              <a:rPr lang="ru-RU" sz="2000" dirty="0"/>
              <a:t> </a:t>
            </a:r>
            <a:r>
              <a:rPr lang="ru-RU" sz="2000" dirty="0" err="1"/>
              <a:t>власного</a:t>
            </a:r>
            <a:r>
              <a:rPr lang="ru-RU" sz="2000" dirty="0"/>
              <a:t> </a:t>
            </a:r>
            <a:r>
              <a:rPr lang="ru-RU" sz="2000" dirty="0" err="1"/>
              <a:t>капіталу</a:t>
            </a:r>
            <a:r>
              <a:rPr lang="ru-RU" sz="2000" dirty="0"/>
              <a:t> і </a:t>
            </a:r>
            <a:r>
              <a:rPr lang="ru-RU" sz="2000" dirty="0" err="1"/>
              <a:t>розкривають</a:t>
            </a:r>
            <a:r>
              <a:rPr lang="en-US" sz="2000" dirty="0"/>
              <a:t>c</a:t>
            </a:r>
            <a:r>
              <a:rPr lang="ru-RU" sz="2000" dirty="0"/>
              <a:t>я у </a:t>
            </a:r>
            <a:r>
              <a:rPr lang="ru-RU" sz="2000" dirty="0" err="1"/>
              <a:t>звіті</a:t>
            </a:r>
            <a:r>
              <a:rPr lang="ru-RU" sz="2000" dirty="0"/>
              <a:t> п</a:t>
            </a:r>
            <a:r>
              <a:rPr lang="en-US" sz="2000" dirty="0"/>
              <a:t>p</a:t>
            </a:r>
            <a:r>
              <a:rPr lang="ru-RU" sz="2000" dirty="0"/>
              <a:t>о </a:t>
            </a:r>
            <a:r>
              <a:rPr lang="ru-RU" sz="2000" dirty="0" err="1"/>
              <a:t>фінансові</a:t>
            </a:r>
            <a:r>
              <a:rPr lang="ru-RU" sz="2000" dirty="0"/>
              <a:t> </a:t>
            </a:r>
            <a:r>
              <a:rPr lang="ru-RU" sz="2000" dirty="0" err="1"/>
              <a:t>результати</a:t>
            </a:r>
            <a:r>
              <a:rPr lang="ru-RU" sz="2000" dirty="0"/>
              <a:t> (</a:t>
            </a:r>
            <a:r>
              <a:rPr lang="ru-RU" sz="2000" dirty="0" err="1"/>
              <a:t>звіті</a:t>
            </a:r>
            <a:r>
              <a:rPr lang="ru-RU" sz="2000" dirty="0"/>
              <a:t> </a:t>
            </a:r>
            <a:r>
              <a:rPr lang="ru-RU" sz="2000" dirty="0" err="1"/>
              <a:t>пр</a:t>
            </a:r>
            <a:r>
              <a:rPr lang="en-US" sz="2000" dirty="0"/>
              <a:t>o </a:t>
            </a:r>
            <a:r>
              <a:rPr lang="ru-RU" sz="2000" dirty="0" err="1"/>
              <a:t>сукупний</a:t>
            </a:r>
            <a:r>
              <a:rPr lang="ru-RU" sz="2000" dirty="0"/>
              <a:t> </a:t>
            </a:r>
            <a:r>
              <a:rPr lang="ru-RU" sz="2000" dirty="0" err="1"/>
              <a:t>дохід</a:t>
            </a:r>
            <a:r>
              <a:rPr lang="ru-RU" sz="2000" dirty="0"/>
              <a:t>). </a:t>
            </a:r>
            <a:r>
              <a:rPr lang="ru-RU" sz="2000" dirty="0" err="1"/>
              <a:t>Залишок</a:t>
            </a:r>
            <a:r>
              <a:rPr lang="ru-RU" sz="2000" dirty="0"/>
              <a:t> н</a:t>
            </a:r>
            <a:r>
              <a:rPr lang="en-US" sz="2000" dirty="0"/>
              <a:t>a </a:t>
            </a:r>
            <a:r>
              <a:rPr lang="ru-RU" sz="2000" dirty="0" err="1"/>
              <a:t>ць</a:t>
            </a:r>
            <a:r>
              <a:rPr lang="en-US" sz="2000" dirty="0"/>
              <a:t>o</a:t>
            </a:r>
            <a:r>
              <a:rPr lang="ru-RU" sz="2000" dirty="0" err="1"/>
              <a:t>му</a:t>
            </a:r>
            <a:r>
              <a:rPr lang="ru-RU" sz="2000" dirty="0"/>
              <a:t> </a:t>
            </a:r>
            <a:r>
              <a:rPr lang="ru-RU" sz="2000" dirty="0" err="1"/>
              <a:t>рахунку</a:t>
            </a:r>
            <a:r>
              <a:rPr lang="ru-RU" sz="2000" dirty="0"/>
              <a:t> </a:t>
            </a:r>
            <a:r>
              <a:rPr lang="ru-RU" sz="2000" dirty="0" err="1"/>
              <a:t>зменшується</a:t>
            </a:r>
            <a:r>
              <a:rPr lang="ru-RU" sz="2000" dirty="0"/>
              <a:t> у р</a:t>
            </a:r>
            <a:r>
              <a:rPr lang="en-US" sz="2000" dirty="0"/>
              <a:t>a</a:t>
            </a:r>
            <a:r>
              <a:rPr lang="ru-RU" sz="2000" dirty="0" err="1"/>
              <a:t>зі</a:t>
            </a:r>
            <a:r>
              <a:rPr lang="ru-RU" sz="2000" dirty="0"/>
              <a:t> </a:t>
            </a:r>
            <a:r>
              <a:rPr lang="ru-RU" sz="2000" dirty="0" err="1"/>
              <a:t>уцінки</a:t>
            </a:r>
            <a:r>
              <a:rPr lang="ru-RU" sz="2000" dirty="0"/>
              <a:t> т</a:t>
            </a:r>
            <a:r>
              <a:rPr lang="en-US" sz="2000" dirty="0"/>
              <a:t>a </a:t>
            </a:r>
            <a:r>
              <a:rPr lang="ru-RU" sz="2000" dirty="0" err="1"/>
              <a:t>вибуття</a:t>
            </a:r>
            <a:r>
              <a:rPr lang="ru-RU" sz="2000" dirty="0"/>
              <a:t> </a:t>
            </a:r>
            <a:r>
              <a:rPr lang="ru-RU" sz="2000" dirty="0" err="1"/>
              <a:t>зазначених</a:t>
            </a:r>
            <a:r>
              <a:rPr lang="ru-RU" sz="2000" dirty="0"/>
              <a:t> </a:t>
            </a:r>
            <a:r>
              <a:rPr lang="ru-RU" sz="2000" dirty="0" err="1"/>
              <a:t>активів</a:t>
            </a:r>
            <a:r>
              <a:rPr lang="ru-RU" sz="2000" dirty="0"/>
              <a:t>, </a:t>
            </a:r>
            <a:r>
              <a:rPr lang="ru-RU" sz="2000" dirty="0" err="1"/>
              <a:t>зменшення</a:t>
            </a:r>
            <a:r>
              <a:rPr lang="ru-RU" sz="2000" dirty="0"/>
              <a:t> ї</a:t>
            </a:r>
            <a:r>
              <a:rPr lang="en-US" sz="2000" dirty="0"/>
              <a:t>x </a:t>
            </a:r>
            <a:r>
              <a:rPr lang="ru-RU" sz="2000" dirty="0" err="1"/>
              <a:t>корисності</a:t>
            </a:r>
            <a:r>
              <a:rPr lang="ru-RU" sz="2000" dirty="0"/>
              <a:t> тощ</a:t>
            </a:r>
            <a:r>
              <a:rPr lang="en-US" sz="2000" dirty="0"/>
              <a:t>o.</a:t>
            </a:r>
            <a:endParaRPr lang="ru-RU" sz="2000" dirty="0" smtClean="0">
              <a:solidFill>
                <a:srgbClr val="002060"/>
              </a:solidFill>
            </a:endParaRPr>
          </a:p>
        </p:txBody>
      </p:sp>
    </p:spTree>
    <p:extLst>
      <p:ext uri="{BB962C8B-B14F-4D97-AF65-F5344CB8AC3E}">
        <p14:creationId xmlns:p14="http://schemas.microsoft.com/office/powerpoint/2010/main" val="36069564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3. Резервний капітал</a:t>
            </a:r>
            <a:endParaRPr lang="ru-RU" sz="2800" dirty="0"/>
          </a:p>
        </p:txBody>
      </p:sp>
      <p:pic>
        <p:nvPicPr>
          <p:cNvPr id="6" name="Рисунок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11760" y="4437112"/>
            <a:ext cx="4176464" cy="2304256"/>
          </a:xfrm>
          <a:prstGeom prst="rect">
            <a:avLst/>
          </a:prstGeom>
        </p:spPr>
      </p:pic>
      <p:sp>
        <p:nvSpPr>
          <p:cNvPr id="7" name="Прямоугольник 6"/>
          <p:cNvSpPr/>
          <p:nvPr/>
        </p:nvSpPr>
        <p:spPr>
          <a:xfrm>
            <a:off x="539552" y="1268759"/>
            <a:ext cx="8208912" cy="3831818"/>
          </a:xfrm>
          <a:prstGeom prst="rect">
            <a:avLst/>
          </a:prstGeom>
        </p:spPr>
        <p:txBody>
          <a:bodyPr wrap="square">
            <a:spAutoFit/>
          </a:bodyPr>
          <a:lstStyle/>
          <a:p>
            <a:pPr algn="ctr">
              <a:spcBef>
                <a:spcPct val="50000"/>
              </a:spcBef>
            </a:pPr>
            <a:r>
              <a:rPr lang="uk-UA" b="1" i="1" u="sng" dirty="0">
                <a:solidFill>
                  <a:srgbClr val="0070C0"/>
                </a:solidFill>
              </a:rPr>
              <a:t>Бухгалтерський облік</a:t>
            </a:r>
            <a:endParaRPr lang="uk-UA" dirty="0">
              <a:solidFill>
                <a:srgbClr val="0070C0"/>
              </a:solidFill>
            </a:endParaRPr>
          </a:p>
          <a:p>
            <a:pPr algn="just">
              <a:spcBef>
                <a:spcPct val="50000"/>
              </a:spcBef>
            </a:pPr>
            <a:r>
              <a:rPr lang="uk-UA" dirty="0"/>
              <a:t>     </a:t>
            </a:r>
            <a:r>
              <a:rPr lang="uk-UA" i="1" dirty="0">
                <a:effectLst>
                  <a:outerShdw blurRad="38100" dist="38100" dir="2700000" algn="tl">
                    <a:srgbClr val="000000">
                      <a:alpha val="43137"/>
                    </a:srgbClr>
                  </a:outerShdw>
                </a:effectLst>
              </a:rPr>
              <a:t>Відповідно до Інструкції № 291 для узагальнення інформації про стан і рух резервного капіталу використовується рахунок </a:t>
            </a:r>
            <a:r>
              <a:rPr lang="uk-UA" b="1" i="1" dirty="0">
                <a:effectLst>
                  <a:outerShdw blurRad="38100" dist="38100" dir="2700000" algn="tl">
                    <a:srgbClr val="000000">
                      <a:alpha val="43137"/>
                    </a:srgbClr>
                  </a:outerShdw>
                </a:effectLst>
              </a:rPr>
              <a:t>43 </a:t>
            </a:r>
            <a:r>
              <a:rPr lang="uk-UA" i="1" u="sng" dirty="0">
                <a:effectLst>
                  <a:outerShdw blurRad="38100" dist="38100" dir="2700000" algn="tl">
                    <a:srgbClr val="000000">
                      <a:alpha val="43137"/>
                    </a:srgbClr>
                  </a:outerShdw>
                </a:effectLst>
              </a:rPr>
              <a:t>“Резервний капітал”:</a:t>
            </a:r>
          </a:p>
          <a:p>
            <a:pPr algn="just">
              <a:spcBef>
                <a:spcPct val="50000"/>
              </a:spcBef>
            </a:pPr>
            <a:r>
              <a:rPr lang="uk-UA" dirty="0">
                <a:cs typeface="Arial" charset="0"/>
              </a:rPr>
              <a:t>      □ по </a:t>
            </a:r>
            <a:r>
              <a:rPr lang="uk-UA" dirty="0" err="1">
                <a:cs typeface="Arial" charset="0"/>
              </a:rPr>
              <a:t>Кт</a:t>
            </a:r>
            <a:r>
              <a:rPr lang="uk-UA" dirty="0">
                <a:cs typeface="Arial" charset="0"/>
              </a:rPr>
              <a:t> рахунка </a:t>
            </a:r>
            <a:r>
              <a:rPr lang="uk-UA" b="1" dirty="0">
                <a:cs typeface="Arial" charset="0"/>
              </a:rPr>
              <a:t>43 </a:t>
            </a:r>
            <a:r>
              <a:rPr lang="uk-UA" dirty="0">
                <a:cs typeface="Arial" charset="0"/>
              </a:rPr>
              <a:t>відображається створення резервного капіталу;</a:t>
            </a:r>
          </a:p>
          <a:p>
            <a:pPr algn="just">
              <a:spcBef>
                <a:spcPct val="50000"/>
              </a:spcBef>
            </a:pPr>
            <a:r>
              <a:rPr lang="uk-UA" dirty="0"/>
              <a:t>      □ по </a:t>
            </a:r>
            <a:r>
              <a:rPr lang="uk-UA" dirty="0" err="1"/>
              <a:t>Дт</a:t>
            </a:r>
            <a:r>
              <a:rPr lang="uk-UA" dirty="0"/>
              <a:t> рахунка </a:t>
            </a:r>
            <a:r>
              <a:rPr lang="uk-UA" b="1" dirty="0"/>
              <a:t>43</a:t>
            </a:r>
            <a:r>
              <a:rPr lang="uk-UA" dirty="0"/>
              <a:t> – його використання.</a:t>
            </a:r>
          </a:p>
          <a:p>
            <a:pPr algn="just">
              <a:spcBef>
                <a:spcPct val="50000"/>
              </a:spcBef>
            </a:pPr>
            <a:r>
              <a:rPr lang="uk-UA" dirty="0"/>
              <a:t>     Сальдо цього рахунка відображає залишок резервного капіталу на кінець звітного періоду. Для обліку резервного капіталу за видами і напрямами використання підприємство на свій розсуд може або вести аналітичний облік, або відкривати до цього рахунка додаткові субрахунки.</a:t>
            </a:r>
            <a:endParaRPr lang="ru-RU" dirty="0"/>
          </a:p>
          <a:p>
            <a:pPr algn="just">
              <a:spcBef>
                <a:spcPct val="50000"/>
              </a:spcBef>
            </a:pPr>
            <a:endParaRPr lang="uk-UA" dirty="0"/>
          </a:p>
        </p:txBody>
      </p:sp>
    </p:spTree>
    <p:extLst>
      <p:ext uri="{BB962C8B-B14F-4D97-AF65-F5344CB8AC3E}">
        <p14:creationId xmlns:p14="http://schemas.microsoft.com/office/powerpoint/2010/main" val="12450812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48680"/>
            <a:ext cx="8229600" cy="990600"/>
          </a:xfrm>
        </p:spPr>
        <p:txBody>
          <a:bodyPr>
            <a:normAutofit/>
          </a:bodyPr>
          <a:lstStyle/>
          <a:p>
            <a:pPr algn="ctr"/>
            <a:r>
              <a:rPr lang="uk-UA" sz="2800" dirty="0">
                <a:solidFill>
                  <a:srgbClr val="C00000"/>
                </a:solidFill>
              </a:rPr>
              <a:t>3. Резервний капітал</a:t>
            </a:r>
            <a:endParaRPr lang="ru-RU" sz="2800" dirty="0"/>
          </a:p>
        </p:txBody>
      </p:sp>
      <p:sp>
        <p:nvSpPr>
          <p:cNvPr id="3" name="Прямоугольник 2"/>
          <p:cNvSpPr/>
          <p:nvPr/>
        </p:nvSpPr>
        <p:spPr>
          <a:xfrm>
            <a:off x="467544" y="1779089"/>
            <a:ext cx="4572000" cy="3277820"/>
          </a:xfrm>
          <a:prstGeom prst="rect">
            <a:avLst/>
          </a:prstGeom>
        </p:spPr>
        <p:txBody>
          <a:bodyPr>
            <a:spAutoFit/>
          </a:bodyPr>
          <a:lstStyle/>
          <a:p>
            <a:pPr algn="just">
              <a:spcBef>
                <a:spcPct val="50000"/>
              </a:spcBef>
            </a:pPr>
            <a:r>
              <a:rPr lang="uk-UA" dirty="0" smtClean="0">
                <a:solidFill>
                  <a:srgbClr val="0070C0"/>
                </a:solidFill>
                <a:effectLst>
                  <a:outerShdw blurRad="38100" dist="38100" dir="2700000" algn="tl">
                    <a:srgbClr val="000000">
                      <a:alpha val="43137"/>
                    </a:srgbClr>
                  </a:outerShdw>
                </a:effectLst>
              </a:rPr>
              <a:t>      Приклад 4</a:t>
            </a:r>
          </a:p>
          <a:p>
            <a:pPr algn="just">
              <a:spcBef>
                <a:spcPct val="50000"/>
              </a:spcBef>
            </a:pPr>
            <a:r>
              <a:rPr lang="uk-UA" dirty="0" smtClean="0"/>
              <a:t>      Підприємством «Крок» </a:t>
            </a:r>
            <a:r>
              <a:rPr lang="uk-UA" dirty="0"/>
              <a:t>за підсумками звітного року отриманий чистий прибуток у розмірі </a:t>
            </a:r>
            <a:r>
              <a:rPr lang="uk-UA" dirty="0" smtClean="0"/>
              <a:t>75 000 </a:t>
            </a:r>
            <a:r>
              <a:rPr lang="uk-UA" dirty="0"/>
              <a:t>грн. (ряд. 2350 ф. № 2). Згідно із засновницькими документами відрахування до резервного фонду становлять 5 % чистого прибутку.</a:t>
            </a:r>
          </a:p>
          <a:p>
            <a:pPr algn="just">
              <a:spcBef>
                <a:spcPct val="50000"/>
              </a:spcBef>
            </a:pPr>
            <a:r>
              <a:rPr lang="uk-UA" dirty="0"/>
              <a:t>Використання коштів резервного фонду наведені в таблиці.</a:t>
            </a:r>
          </a:p>
          <a:p>
            <a:pPr algn="just">
              <a:spcBef>
                <a:spcPct val="50000"/>
              </a:spcBef>
            </a:pPr>
            <a:endParaRPr lang="ru-RU"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70481" y="2096852"/>
            <a:ext cx="3554257" cy="3096344"/>
          </a:xfrm>
          <a:prstGeom prst="rect">
            <a:avLst/>
          </a:prstGeom>
        </p:spPr>
      </p:pic>
    </p:spTree>
    <p:extLst>
      <p:ext uri="{BB962C8B-B14F-4D97-AF65-F5344CB8AC3E}">
        <p14:creationId xmlns:p14="http://schemas.microsoft.com/office/powerpoint/2010/main" val="26930370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3. Резервний капітал</a:t>
            </a:r>
            <a:endParaRPr lang="ru-RU" sz="2800" dirty="0"/>
          </a:p>
        </p:txBody>
      </p:sp>
      <p:graphicFrame>
        <p:nvGraphicFramePr>
          <p:cNvPr id="4" name="Таблица 3"/>
          <p:cNvGraphicFramePr>
            <a:graphicFrameLocks noGrp="1"/>
          </p:cNvGraphicFramePr>
          <p:nvPr>
            <p:extLst>
              <p:ext uri="{D42A27DB-BD31-4B8C-83A1-F6EECF244321}">
                <p14:modId xmlns:p14="http://schemas.microsoft.com/office/powerpoint/2010/main" val="1938678099"/>
              </p:ext>
            </p:extLst>
          </p:nvPr>
        </p:nvGraphicFramePr>
        <p:xfrm>
          <a:off x="251520" y="1412776"/>
          <a:ext cx="8686800" cy="4922521"/>
        </p:xfrm>
        <a:graphic>
          <a:graphicData uri="http://schemas.openxmlformats.org/drawingml/2006/table">
            <a:tbl>
              <a:tblPr/>
              <a:tblGrid>
                <a:gridCol w="533400"/>
                <a:gridCol w="3886200"/>
                <a:gridCol w="685800"/>
                <a:gridCol w="609600"/>
                <a:gridCol w="990600"/>
                <a:gridCol w="1981200"/>
              </a:tblGrid>
              <a:tr h="703263">
                <a:tc rowSpan="2">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 п/</a:t>
                      </a:r>
                      <a:r>
                        <a:rPr kumimoji="0" lang="uk-UA" sz="1600" b="0" i="0" u="none" strike="noStrike" cap="none" normalizeH="0" baseline="0" dirty="0" err="1" smtClean="0">
                          <a:ln>
                            <a:noFill/>
                          </a:ln>
                          <a:solidFill>
                            <a:schemeClr val="tx1"/>
                          </a:solidFill>
                          <a:effectLst/>
                          <a:latin typeface="Times New Roman" pitchFamily="18" charset="0"/>
                          <a:cs typeface="Times New Roman" pitchFamily="18" charset="0"/>
                        </a:rPr>
                        <a:t>п</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Зміст операцій</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Бухгалтерський облік</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Документи, що підтверджують операції</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9738">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Дт</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Кт</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Сума</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u-RU"/>
                    </a:p>
                  </a:txBody>
                  <a:tcPr/>
                </a:tc>
              </a:tr>
              <a:tr h="677863">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Направлений прибуток на створення резервного фонду (75 000 </a:t>
                      </a: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 5 %)</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443</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43</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3750,00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Бухгалтерська довідка, засновницькі документи</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63">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Відображення використання резервного капіталу для збільшення прибутку з метою покриття непередбачених витрат</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43</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441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750,00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Бухгалтерська довідка</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5475">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Збільшення статутного капіталу за рахунок резервного капіталу</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43</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401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1250,00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Бухгалтерська довідка, засновницькі документи</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63">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Відображене використання резервного капіталу на виплату дивідендів за привілейованими акціями</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43</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671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1750,00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Бухгалтерська довідка</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3444165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smtClean="0">
                <a:solidFill>
                  <a:srgbClr val="C00000"/>
                </a:solidFill>
              </a:rPr>
              <a:t>4. Нерозподілений прибуток</a:t>
            </a:r>
            <a:endParaRPr lang="ru-RU" sz="2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005064"/>
            <a:ext cx="9144000" cy="2853324"/>
          </a:xfrm>
          <a:prstGeom prst="rect">
            <a:avLst/>
          </a:prstGeom>
        </p:spPr>
      </p:pic>
      <p:sp>
        <p:nvSpPr>
          <p:cNvPr id="5" name="Прямоугольник 4"/>
          <p:cNvSpPr/>
          <p:nvPr/>
        </p:nvSpPr>
        <p:spPr>
          <a:xfrm>
            <a:off x="467544" y="1556792"/>
            <a:ext cx="8280920" cy="2677656"/>
          </a:xfrm>
          <a:prstGeom prst="rect">
            <a:avLst/>
          </a:prstGeom>
        </p:spPr>
        <p:txBody>
          <a:bodyPr wrap="square">
            <a:spAutoFit/>
          </a:bodyPr>
          <a:lstStyle/>
          <a:p>
            <a:pPr algn="just"/>
            <a:r>
              <a:rPr lang="ru-RU" sz="2400" i="1" dirty="0" smtClean="0">
                <a:effectLst>
                  <a:outerShdw blurRad="38100" dist="38100" dir="2700000" algn="tl">
                    <a:srgbClr val="000000">
                      <a:alpha val="43137"/>
                    </a:srgbClr>
                  </a:outerShdw>
                </a:effectLst>
              </a:rPr>
              <a:t>      На </a:t>
            </a:r>
            <a:r>
              <a:rPr lang="ru-RU" sz="2400" i="1" dirty="0" err="1">
                <a:effectLst>
                  <a:outerShdw blurRad="38100" dist="38100" dir="2700000" algn="tl">
                    <a:srgbClr val="000000">
                      <a:alpha val="43137"/>
                    </a:srgbClr>
                  </a:outerShdw>
                </a:effectLst>
              </a:rPr>
              <a:t>рахунку</a:t>
            </a:r>
            <a:r>
              <a:rPr lang="ru-RU" sz="2400" i="1" dirty="0">
                <a:effectLst>
                  <a:outerShdw blurRad="38100" dist="38100" dir="2700000" algn="tl">
                    <a:srgbClr val="000000">
                      <a:alpha val="43137"/>
                    </a:srgbClr>
                  </a:outerShdw>
                </a:effectLst>
              </a:rPr>
              <a:t> 44 "</a:t>
            </a:r>
            <a:r>
              <a:rPr lang="ru-RU" sz="2400" i="1" dirty="0" err="1">
                <a:effectLst>
                  <a:outerShdw blurRad="38100" dist="38100" dir="2700000" algn="tl">
                    <a:srgbClr val="000000">
                      <a:alpha val="43137"/>
                    </a:srgbClr>
                  </a:outerShdw>
                </a:effectLst>
              </a:rPr>
              <a:t>Нерозподілені</a:t>
            </a:r>
            <a:r>
              <a:rPr lang="ru-RU" sz="2400" i="1" dirty="0">
                <a:effectLst>
                  <a:outerShdw blurRad="38100" dist="38100" dir="2700000" algn="tl">
                    <a:srgbClr val="000000">
                      <a:alpha val="43137"/>
                    </a:srgbClr>
                  </a:outerShdw>
                </a:effectLst>
              </a:rPr>
              <a:t> </a:t>
            </a:r>
            <a:r>
              <a:rPr lang="ru-RU" sz="2400" i="1" dirty="0" err="1">
                <a:effectLst>
                  <a:outerShdw blurRad="38100" dist="38100" dir="2700000" algn="tl">
                    <a:srgbClr val="000000">
                      <a:alpha val="43137"/>
                    </a:srgbClr>
                  </a:outerShdw>
                </a:effectLst>
              </a:rPr>
              <a:t>прибутки</a:t>
            </a:r>
            <a:r>
              <a:rPr lang="ru-RU" sz="2400" i="1" dirty="0">
                <a:effectLst>
                  <a:outerShdw blurRad="38100" dist="38100" dir="2700000" algn="tl">
                    <a:srgbClr val="000000">
                      <a:alpha val="43137"/>
                    </a:srgbClr>
                  </a:outerShdw>
                </a:effectLst>
              </a:rPr>
              <a:t> (</a:t>
            </a:r>
            <a:r>
              <a:rPr lang="ru-RU" sz="2400" i="1" dirty="0" err="1">
                <a:effectLst>
                  <a:outerShdw blurRad="38100" dist="38100" dir="2700000" algn="tl">
                    <a:srgbClr val="000000">
                      <a:alpha val="43137"/>
                    </a:srgbClr>
                  </a:outerShdw>
                </a:effectLst>
              </a:rPr>
              <a:t>непокриті</a:t>
            </a:r>
            <a:r>
              <a:rPr lang="ru-RU" sz="2400" i="1" dirty="0">
                <a:effectLst>
                  <a:outerShdw blurRad="38100" dist="38100" dir="2700000" algn="tl">
                    <a:srgbClr val="000000">
                      <a:alpha val="43137"/>
                    </a:srgbClr>
                  </a:outerShdw>
                </a:effectLst>
              </a:rPr>
              <a:t> </a:t>
            </a:r>
            <a:r>
              <a:rPr lang="ru-RU" sz="2400" i="1" dirty="0" err="1">
                <a:effectLst>
                  <a:outerShdw blurRad="38100" dist="38100" dir="2700000" algn="tl">
                    <a:srgbClr val="000000">
                      <a:alpha val="43137"/>
                    </a:srgbClr>
                  </a:outerShdw>
                </a:effectLst>
              </a:rPr>
              <a:t>збитки</a:t>
            </a:r>
            <a:r>
              <a:rPr lang="ru-RU" sz="2400" i="1" dirty="0">
                <a:effectLst>
                  <a:outerShdw blurRad="38100" dist="38100" dir="2700000" algn="tl">
                    <a:srgbClr val="000000">
                      <a:alpha val="43137"/>
                    </a:srgbClr>
                  </a:outerShdw>
                </a:effectLst>
              </a:rPr>
              <a:t>)" </a:t>
            </a:r>
            <a:r>
              <a:rPr lang="ru-RU" sz="2400" dirty="0" err="1"/>
              <a:t>ведеться</a:t>
            </a:r>
            <a:r>
              <a:rPr lang="ru-RU" sz="2400" dirty="0"/>
              <a:t> </a:t>
            </a:r>
            <a:r>
              <a:rPr lang="ru-RU" sz="2400" dirty="0" err="1"/>
              <a:t>облік</a:t>
            </a:r>
            <a:r>
              <a:rPr lang="ru-RU" sz="2400" dirty="0"/>
              <a:t> </a:t>
            </a:r>
            <a:r>
              <a:rPr lang="ru-RU" sz="2400" dirty="0" err="1"/>
              <a:t>нерозподілених</a:t>
            </a:r>
            <a:r>
              <a:rPr lang="ru-RU" sz="2400" dirty="0"/>
              <a:t> </a:t>
            </a:r>
            <a:r>
              <a:rPr lang="ru-RU" sz="2400" dirty="0" err="1"/>
              <a:t>прибутків</a:t>
            </a:r>
            <a:r>
              <a:rPr lang="ru-RU" sz="2400" dirty="0"/>
              <a:t> </a:t>
            </a:r>
            <a:r>
              <a:rPr lang="ru-RU" sz="2400" dirty="0" err="1"/>
              <a:t>чи</a:t>
            </a:r>
            <a:r>
              <a:rPr lang="ru-RU" sz="2400" dirty="0"/>
              <a:t> </a:t>
            </a:r>
            <a:r>
              <a:rPr lang="ru-RU" sz="2400" dirty="0" err="1"/>
              <a:t>непокритих</a:t>
            </a:r>
            <a:r>
              <a:rPr lang="ru-RU" sz="2400" dirty="0"/>
              <a:t> </a:t>
            </a:r>
            <a:r>
              <a:rPr lang="ru-RU" sz="2400" dirty="0" err="1"/>
              <a:t>збитків</a:t>
            </a:r>
            <a:r>
              <a:rPr lang="ru-RU" sz="2400" dirty="0"/>
              <a:t> поточного та </a:t>
            </a:r>
            <a:r>
              <a:rPr lang="ru-RU" sz="2400" dirty="0" err="1"/>
              <a:t>минулих</a:t>
            </a:r>
            <a:r>
              <a:rPr lang="ru-RU" sz="2400" dirty="0"/>
              <a:t> </a:t>
            </a:r>
            <a:r>
              <a:rPr lang="ru-RU" sz="2400" dirty="0" err="1"/>
              <a:t>років</a:t>
            </a:r>
            <a:r>
              <a:rPr lang="ru-RU" sz="2400" dirty="0"/>
              <a:t>, а </a:t>
            </a:r>
            <a:r>
              <a:rPr lang="ru-RU" sz="2400" dirty="0" err="1"/>
              <a:t>також</a:t>
            </a:r>
            <a:r>
              <a:rPr lang="ru-RU" sz="2400" dirty="0"/>
              <a:t> </a:t>
            </a:r>
            <a:r>
              <a:rPr lang="ru-RU" sz="2400" dirty="0" err="1"/>
              <a:t>використаного</a:t>
            </a:r>
            <a:r>
              <a:rPr lang="ru-RU" sz="2400" dirty="0"/>
              <a:t> в поточному </a:t>
            </a:r>
            <a:r>
              <a:rPr lang="ru-RU" sz="2400" dirty="0" err="1"/>
              <a:t>році</a:t>
            </a:r>
            <a:r>
              <a:rPr lang="ru-RU" sz="2400" dirty="0"/>
              <a:t> </a:t>
            </a:r>
            <a:r>
              <a:rPr lang="ru-RU" sz="2400" dirty="0" err="1"/>
              <a:t>прибутку</a:t>
            </a:r>
            <a:r>
              <a:rPr lang="ru-RU" sz="2400" dirty="0"/>
              <a:t>.</a:t>
            </a:r>
          </a:p>
          <a:p>
            <a:pPr algn="just"/>
            <a:r>
              <a:rPr lang="ru-RU" sz="2400" dirty="0" smtClean="0"/>
              <a:t>      За </a:t>
            </a:r>
            <a:r>
              <a:rPr lang="ru-RU" sz="2400" dirty="0"/>
              <a:t>кредитом </a:t>
            </a:r>
            <a:r>
              <a:rPr lang="ru-RU" sz="2400" dirty="0" err="1"/>
              <a:t>рахунку</a:t>
            </a:r>
            <a:r>
              <a:rPr lang="ru-RU" sz="2400" dirty="0"/>
              <a:t> </a:t>
            </a:r>
            <a:r>
              <a:rPr lang="ru-RU" sz="2400" dirty="0" err="1"/>
              <a:t>відображається</a:t>
            </a:r>
            <a:r>
              <a:rPr lang="ru-RU" sz="2400" dirty="0"/>
              <a:t> </a:t>
            </a:r>
            <a:r>
              <a:rPr lang="ru-RU" sz="2400" dirty="0" err="1"/>
              <a:t>збільшення</a:t>
            </a:r>
            <a:r>
              <a:rPr lang="ru-RU" sz="2400" dirty="0"/>
              <a:t> </a:t>
            </a:r>
            <a:r>
              <a:rPr lang="ru-RU" sz="2400" dirty="0" err="1"/>
              <a:t>прибутку</a:t>
            </a:r>
            <a:r>
              <a:rPr lang="ru-RU" sz="2400" dirty="0"/>
              <a:t> </a:t>
            </a:r>
            <a:r>
              <a:rPr lang="ru-RU" sz="2400" dirty="0" err="1"/>
              <a:t>від</a:t>
            </a:r>
            <a:r>
              <a:rPr lang="ru-RU" sz="2400" dirty="0"/>
              <a:t> </a:t>
            </a:r>
            <a:r>
              <a:rPr lang="ru-RU" sz="2400" dirty="0" err="1"/>
              <a:t>усіх</a:t>
            </a:r>
            <a:r>
              <a:rPr lang="ru-RU" sz="2400" dirty="0"/>
              <a:t> </a:t>
            </a:r>
            <a:r>
              <a:rPr lang="ru-RU" sz="2400" dirty="0" err="1"/>
              <a:t>видів</a:t>
            </a:r>
            <a:r>
              <a:rPr lang="ru-RU" sz="2400" dirty="0"/>
              <a:t> </a:t>
            </a:r>
            <a:r>
              <a:rPr lang="ru-RU" sz="2400" dirty="0" err="1"/>
              <a:t>діяльності</a:t>
            </a:r>
            <a:r>
              <a:rPr lang="ru-RU" sz="2400" dirty="0"/>
              <a:t>, за дебетом - </a:t>
            </a:r>
            <a:r>
              <a:rPr lang="ru-RU" sz="2400" dirty="0" err="1"/>
              <a:t>збитки</a:t>
            </a:r>
            <a:r>
              <a:rPr lang="ru-RU" sz="2400" dirty="0"/>
              <a:t> та </a:t>
            </a:r>
            <a:r>
              <a:rPr lang="ru-RU" sz="2400" dirty="0" err="1"/>
              <a:t>використання</a:t>
            </a:r>
            <a:r>
              <a:rPr lang="ru-RU" sz="2400" dirty="0"/>
              <a:t> </a:t>
            </a:r>
            <a:r>
              <a:rPr lang="ru-RU" sz="2400" dirty="0" err="1"/>
              <a:t>прибутку</a:t>
            </a:r>
            <a:r>
              <a:rPr lang="ru-RU" sz="2400" dirty="0"/>
              <a:t>.</a:t>
            </a:r>
          </a:p>
        </p:txBody>
      </p:sp>
    </p:spTree>
    <p:extLst>
      <p:ext uri="{BB962C8B-B14F-4D97-AF65-F5344CB8AC3E}">
        <p14:creationId xmlns:p14="http://schemas.microsoft.com/office/powerpoint/2010/main" val="20386469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4. Нерозподілений прибуток</a:t>
            </a:r>
            <a:endParaRPr lang="ru-RU" sz="2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005064"/>
            <a:ext cx="9144000" cy="2853324"/>
          </a:xfrm>
          <a:prstGeom prst="rect">
            <a:avLst/>
          </a:prstGeom>
        </p:spPr>
      </p:pic>
      <p:sp>
        <p:nvSpPr>
          <p:cNvPr id="5" name="Прямоугольник 4"/>
          <p:cNvSpPr/>
          <p:nvPr/>
        </p:nvSpPr>
        <p:spPr>
          <a:xfrm>
            <a:off x="539552" y="1412776"/>
            <a:ext cx="8280920" cy="2246769"/>
          </a:xfrm>
          <a:prstGeom prst="rect">
            <a:avLst/>
          </a:prstGeom>
        </p:spPr>
        <p:txBody>
          <a:bodyPr wrap="square">
            <a:spAutoFit/>
          </a:bodyPr>
          <a:lstStyle/>
          <a:p>
            <a:pPr algn="just"/>
            <a:r>
              <a:rPr lang="ru-RU" sz="2000" dirty="0" smtClean="0"/>
              <a:t>       </a:t>
            </a:r>
            <a:r>
              <a:rPr lang="ru-RU" sz="2000" i="1" dirty="0" smtClean="0">
                <a:effectLst>
                  <a:outerShdw blurRad="38100" dist="38100" dir="2700000" algn="tl">
                    <a:srgbClr val="000000">
                      <a:alpha val="43137"/>
                    </a:srgbClr>
                  </a:outerShdw>
                </a:effectLst>
              </a:rPr>
              <a:t>На </a:t>
            </a:r>
            <a:r>
              <a:rPr lang="ru-RU" sz="2000" i="1" dirty="0" err="1">
                <a:effectLst>
                  <a:outerShdw blurRad="38100" dist="38100" dir="2700000" algn="tl">
                    <a:srgbClr val="000000">
                      <a:alpha val="43137"/>
                    </a:srgbClr>
                  </a:outerShdw>
                </a:effectLst>
              </a:rPr>
              <a:t>субрахунку</a:t>
            </a:r>
            <a:r>
              <a:rPr lang="ru-RU" sz="2000" i="1" dirty="0">
                <a:effectLst>
                  <a:outerShdw blurRad="38100" dist="38100" dir="2700000" algn="tl">
                    <a:srgbClr val="000000">
                      <a:alpha val="43137"/>
                    </a:srgbClr>
                  </a:outerShdw>
                </a:effectLst>
              </a:rPr>
              <a:t> 441 "</a:t>
            </a:r>
            <a:r>
              <a:rPr lang="ru-RU" sz="2000" i="1" dirty="0" err="1">
                <a:effectLst>
                  <a:outerShdw blurRad="38100" dist="38100" dir="2700000" algn="tl">
                    <a:srgbClr val="000000">
                      <a:alpha val="43137"/>
                    </a:srgbClr>
                  </a:outerShdw>
                </a:effectLst>
              </a:rPr>
              <a:t>Прибуток</a:t>
            </a:r>
            <a:r>
              <a:rPr lang="ru-RU" sz="2000" i="1" dirty="0">
                <a:effectLst>
                  <a:outerShdw blurRad="38100" dist="38100" dir="2700000" algn="tl">
                    <a:srgbClr val="000000">
                      <a:alpha val="43137"/>
                    </a:srgbClr>
                  </a:outerShdw>
                </a:effectLst>
              </a:rPr>
              <a:t> </a:t>
            </a:r>
            <a:r>
              <a:rPr lang="ru-RU" sz="2000" i="1" dirty="0" err="1">
                <a:effectLst>
                  <a:outerShdw blurRad="38100" dist="38100" dir="2700000" algn="tl">
                    <a:srgbClr val="000000">
                      <a:alpha val="43137"/>
                    </a:srgbClr>
                  </a:outerShdw>
                </a:effectLst>
              </a:rPr>
              <a:t>нерозподілений</a:t>
            </a:r>
            <a:r>
              <a:rPr lang="ru-RU" sz="2000" i="1" dirty="0">
                <a:effectLst>
                  <a:outerShdw blurRad="38100" dist="38100" dir="2700000" algn="tl">
                    <a:srgbClr val="000000">
                      <a:alpha val="43137"/>
                    </a:srgbClr>
                  </a:outerShdw>
                </a:effectLst>
              </a:rPr>
              <a:t>" </a:t>
            </a:r>
            <a:r>
              <a:rPr lang="ru-RU" sz="2000" dirty="0" err="1"/>
              <a:t>відображаються</a:t>
            </a:r>
            <a:r>
              <a:rPr lang="ru-RU" sz="2000" dirty="0"/>
              <a:t> </a:t>
            </a:r>
            <a:r>
              <a:rPr lang="ru-RU" sz="2000" dirty="0" err="1"/>
              <a:t>наявність</a:t>
            </a:r>
            <a:r>
              <a:rPr lang="ru-RU" sz="2000" dirty="0"/>
              <a:t> та </a:t>
            </a:r>
            <a:r>
              <a:rPr lang="ru-RU" sz="2000" dirty="0" err="1"/>
              <a:t>рух</a:t>
            </a:r>
            <a:r>
              <a:rPr lang="ru-RU" sz="2000" dirty="0"/>
              <a:t> </a:t>
            </a:r>
            <a:r>
              <a:rPr lang="ru-RU" sz="2000" dirty="0" err="1"/>
              <a:t>нерозподіленого</a:t>
            </a:r>
            <a:r>
              <a:rPr lang="ru-RU" sz="2000" dirty="0"/>
              <a:t> </a:t>
            </a:r>
            <a:r>
              <a:rPr lang="ru-RU" sz="2000" dirty="0" err="1"/>
              <a:t>прибутку</a:t>
            </a:r>
            <a:r>
              <a:rPr lang="ru-RU" sz="2000" dirty="0"/>
              <a:t>.</a:t>
            </a:r>
          </a:p>
          <a:p>
            <a:pPr algn="just"/>
            <a:r>
              <a:rPr lang="ru-RU" sz="2000" i="1" dirty="0" smtClean="0">
                <a:effectLst>
                  <a:outerShdw blurRad="38100" dist="38100" dir="2700000" algn="tl">
                    <a:srgbClr val="000000">
                      <a:alpha val="43137"/>
                    </a:srgbClr>
                  </a:outerShdw>
                </a:effectLst>
              </a:rPr>
              <a:t>       </a:t>
            </a:r>
          </a:p>
          <a:p>
            <a:pPr algn="just"/>
            <a:r>
              <a:rPr lang="ru-RU" sz="2000" i="1" dirty="0">
                <a:effectLst>
                  <a:outerShdw blurRad="38100" dist="38100" dir="2700000" algn="tl">
                    <a:srgbClr val="000000">
                      <a:alpha val="43137"/>
                    </a:srgbClr>
                  </a:outerShdw>
                </a:effectLst>
              </a:rPr>
              <a:t> </a:t>
            </a:r>
            <a:r>
              <a:rPr lang="ru-RU" sz="2000" i="1" dirty="0" smtClean="0">
                <a:effectLst>
                  <a:outerShdw blurRad="38100" dist="38100" dir="2700000" algn="tl">
                    <a:srgbClr val="000000">
                      <a:alpha val="43137"/>
                    </a:srgbClr>
                  </a:outerShdw>
                </a:effectLst>
              </a:rPr>
              <a:t>     На </a:t>
            </a:r>
            <a:r>
              <a:rPr lang="ru-RU" sz="2000" i="1" dirty="0" err="1">
                <a:effectLst>
                  <a:outerShdw blurRad="38100" dist="38100" dir="2700000" algn="tl">
                    <a:srgbClr val="000000">
                      <a:alpha val="43137"/>
                    </a:srgbClr>
                  </a:outerShdw>
                </a:effectLst>
              </a:rPr>
              <a:t>субрахунку</a:t>
            </a:r>
            <a:r>
              <a:rPr lang="ru-RU" sz="2000" i="1" dirty="0">
                <a:effectLst>
                  <a:outerShdw blurRad="38100" dist="38100" dir="2700000" algn="tl">
                    <a:srgbClr val="000000">
                      <a:alpha val="43137"/>
                    </a:srgbClr>
                  </a:outerShdw>
                </a:effectLst>
              </a:rPr>
              <a:t> 442 "</a:t>
            </a:r>
            <a:r>
              <a:rPr lang="ru-RU" sz="2000" i="1" dirty="0" err="1">
                <a:effectLst>
                  <a:outerShdw blurRad="38100" dist="38100" dir="2700000" algn="tl">
                    <a:srgbClr val="000000">
                      <a:alpha val="43137"/>
                    </a:srgbClr>
                  </a:outerShdw>
                </a:effectLst>
              </a:rPr>
              <a:t>Непокриті</a:t>
            </a:r>
            <a:r>
              <a:rPr lang="ru-RU" sz="2000" i="1" dirty="0">
                <a:effectLst>
                  <a:outerShdw blurRad="38100" dist="38100" dir="2700000" algn="tl">
                    <a:srgbClr val="000000">
                      <a:alpha val="43137"/>
                    </a:srgbClr>
                  </a:outerShdw>
                </a:effectLst>
              </a:rPr>
              <a:t> </a:t>
            </a:r>
            <a:r>
              <a:rPr lang="ru-RU" sz="2000" i="1" dirty="0" err="1">
                <a:effectLst>
                  <a:outerShdw blurRad="38100" dist="38100" dir="2700000" algn="tl">
                    <a:srgbClr val="000000">
                      <a:alpha val="43137"/>
                    </a:srgbClr>
                  </a:outerShdw>
                </a:effectLst>
              </a:rPr>
              <a:t>збитки</a:t>
            </a:r>
            <a:r>
              <a:rPr lang="ru-RU" sz="2000" i="1" dirty="0">
                <a:effectLst>
                  <a:outerShdw blurRad="38100" dist="38100" dir="2700000" algn="tl">
                    <a:srgbClr val="000000">
                      <a:alpha val="43137"/>
                    </a:srgbClr>
                  </a:outerShdw>
                </a:effectLst>
              </a:rPr>
              <a:t>" </a:t>
            </a:r>
            <a:r>
              <a:rPr lang="ru-RU" sz="2000" dirty="0" err="1"/>
              <a:t>відображаються</a:t>
            </a:r>
            <a:r>
              <a:rPr lang="ru-RU" sz="2000" dirty="0"/>
              <a:t> </a:t>
            </a:r>
            <a:r>
              <a:rPr lang="ru-RU" sz="2000" dirty="0" err="1"/>
              <a:t>непокриті</a:t>
            </a:r>
            <a:r>
              <a:rPr lang="ru-RU" sz="2000" dirty="0"/>
              <a:t> </a:t>
            </a:r>
            <a:r>
              <a:rPr lang="ru-RU" sz="2000" dirty="0" err="1"/>
              <a:t>збитки</a:t>
            </a:r>
            <a:r>
              <a:rPr lang="ru-RU" sz="2000" dirty="0"/>
              <a:t>. </a:t>
            </a:r>
            <a:r>
              <a:rPr lang="ru-RU" sz="2000" dirty="0" err="1"/>
              <a:t>Їх</a:t>
            </a:r>
            <a:r>
              <a:rPr lang="ru-RU" sz="2000" dirty="0"/>
              <a:t> </a:t>
            </a:r>
            <a:r>
              <a:rPr lang="ru-RU" sz="2000" dirty="0" err="1"/>
              <a:t>списання</a:t>
            </a:r>
            <a:r>
              <a:rPr lang="ru-RU" sz="2000" dirty="0"/>
              <a:t> </a:t>
            </a:r>
            <a:r>
              <a:rPr lang="ru-RU" sz="2000" dirty="0" err="1"/>
              <a:t>здійснюють</a:t>
            </a:r>
            <a:r>
              <a:rPr lang="ru-RU" sz="2000" dirty="0"/>
              <a:t> за </a:t>
            </a:r>
            <a:r>
              <a:rPr lang="ru-RU" sz="2000" dirty="0" err="1"/>
              <a:t>рахунок</a:t>
            </a:r>
            <a:r>
              <a:rPr lang="ru-RU" sz="2000" dirty="0"/>
              <a:t> </a:t>
            </a:r>
            <a:r>
              <a:rPr lang="ru-RU" sz="2000" dirty="0" err="1"/>
              <a:t>нерозподіленого</a:t>
            </a:r>
            <a:r>
              <a:rPr lang="ru-RU" sz="2000" dirty="0"/>
              <a:t> </a:t>
            </a:r>
            <a:r>
              <a:rPr lang="ru-RU" sz="2000" dirty="0" err="1"/>
              <a:t>прибутку</a:t>
            </a:r>
            <a:r>
              <a:rPr lang="ru-RU" sz="2000" dirty="0"/>
              <a:t>, резервного, </a:t>
            </a:r>
            <a:r>
              <a:rPr lang="ru-RU" sz="2000" dirty="0" err="1"/>
              <a:t>пайового</a:t>
            </a:r>
            <a:r>
              <a:rPr lang="ru-RU" sz="2000" dirty="0"/>
              <a:t> </a:t>
            </a:r>
            <a:r>
              <a:rPr lang="ru-RU" sz="2000" dirty="0" err="1"/>
              <a:t>чи</a:t>
            </a:r>
            <a:r>
              <a:rPr lang="ru-RU" sz="2000" dirty="0"/>
              <a:t> </a:t>
            </a:r>
            <a:r>
              <a:rPr lang="ru-RU" sz="2000" dirty="0" err="1"/>
              <a:t>додаткового</a:t>
            </a:r>
            <a:r>
              <a:rPr lang="ru-RU" sz="2000" dirty="0"/>
              <a:t> </a:t>
            </a:r>
            <a:r>
              <a:rPr lang="ru-RU" sz="2000" dirty="0" err="1"/>
              <a:t>капіталу</a:t>
            </a:r>
            <a:r>
              <a:rPr lang="ru-RU" sz="2000" dirty="0"/>
              <a:t> </a:t>
            </a:r>
            <a:r>
              <a:rPr lang="ru-RU" sz="2000" dirty="0" err="1"/>
              <a:t>тощо</a:t>
            </a:r>
            <a:r>
              <a:rPr lang="ru-RU" sz="2000" dirty="0" smtClean="0"/>
              <a:t>.</a:t>
            </a:r>
            <a:endParaRPr lang="ru-RU" sz="2000" dirty="0"/>
          </a:p>
        </p:txBody>
      </p:sp>
    </p:spTree>
    <p:extLst>
      <p:ext uri="{BB962C8B-B14F-4D97-AF65-F5344CB8AC3E}">
        <p14:creationId xmlns:p14="http://schemas.microsoft.com/office/powerpoint/2010/main" val="28581013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4. Нерозподілений прибуток</a:t>
            </a:r>
            <a:endParaRPr lang="ru-RU" sz="2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005064"/>
            <a:ext cx="9144000" cy="2853324"/>
          </a:xfrm>
          <a:prstGeom prst="rect">
            <a:avLst/>
          </a:prstGeom>
        </p:spPr>
      </p:pic>
      <p:sp>
        <p:nvSpPr>
          <p:cNvPr id="5" name="Прямоугольник 4"/>
          <p:cNvSpPr/>
          <p:nvPr/>
        </p:nvSpPr>
        <p:spPr>
          <a:xfrm>
            <a:off x="683568" y="1859340"/>
            <a:ext cx="8064896" cy="2246769"/>
          </a:xfrm>
          <a:prstGeom prst="rect">
            <a:avLst/>
          </a:prstGeom>
        </p:spPr>
        <p:txBody>
          <a:bodyPr wrap="square">
            <a:spAutoFit/>
          </a:bodyPr>
          <a:lstStyle/>
          <a:p>
            <a:pPr algn="just"/>
            <a:r>
              <a:rPr lang="ru-RU" sz="2000" dirty="0"/>
              <a:t> </a:t>
            </a:r>
            <a:r>
              <a:rPr lang="ru-RU" sz="2000" dirty="0" smtClean="0"/>
              <a:t>      </a:t>
            </a:r>
            <a:r>
              <a:rPr lang="ru-RU" sz="2000" i="1" dirty="0" smtClean="0">
                <a:effectLst>
                  <a:outerShdw blurRad="38100" dist="38100" dir="2700000" algn="tl">
                    <a:srgbClr val="000000">
                      <a:alpha val="43137"/>
                    </a:srgbClr>
                  </a:outerShdw>
                </a:effectLst>
              </a:rPr>
              <a:t>На </a:t>
            </a:r>
            <a:r>
              <a:rPr lang="ru-RU" sz="2000" i="1" dirty="0" err="1">
                <a:effectLst>
                  <a:outerShdw blurRad="38100" dist="38100" dir="2700000" algn="tl">
                    <a:srgbClr val="000000">
                      <a:alpha val="43137"/>
                    </a:srgbClr>
                  </a:outerShdw>
                </a:effectLst>
              </a:rPr>
              <a:t>субрахунку</a:t>
            </a:r>
            <a:r>
              <a:rPr lang="ru-RU" sz="2000" i="1" dirty="0">
                <a:effectLst>
                  <a:outerShdw blurRad="38100" dist="38100" dir="2700000" algn="tl">
                    <a:srgbClr val="000000">
                      <a:alpha val="43137"/>
                    </a:srgbClr>
                  </a:outerShdw>
                </a:effectLst>
              </a:rPr>
              <a:t> 443 "</a:t>
            </a:r>
            <a:r>
              <a:rPr lang="ru-RU" sz="2000" i="1" dirty="0" err="1">
                <a:effectLst>
                  <a:outerShdw blurRad="38100" dist="38100" dir="2700000" algn="tl">
                    <a:srgbClr val="000000">
                      <a:alpha val="43137"/>
                    </a:srgbClr>
                  </a:outerShdw>
                </a:effectLst>
              </a:rPr>
              <a:t>Прибуток</a:t>
            </a:r>
            <a:r>
              <a:rPr lang="ru-RU" sz="2000" i="1" dirty="0">
                <a:effectLst>
                  <a:outerShdw blurRad="38100" dist="38100" dir="2700000" algn="tl">
                    <a:srgbClr val="000000">
                      <a:alpha val="43137"/>
                    </a:srgbClr>
                  </a:outerShdw>
                </a:effectLst>
              </a:rPr>
              <a:t>, </a:t>
            </a:r>
            <a:r>
              <a:rPr lang="ru-RU" sz="2000" i="1" dirty="0" err="1">
                <a:effectLst>
                  <a:outerShdw blurRad="38100" dist="38100" dir="2700000" algn="tl">
                    <a:srgbClr val="000000">
                      <a:alpha val="43137"/>
                    </a:srgbClr>
                  </a:outerShdw>
                </a:effectLst>
              </a:rPr>
              <a:t>використаний</a:t>
            </a:r>
            <a:r>
              <a:rPr lang="ru-RU" sz="2000" i="1" dirty="0">
                <a:effectLst>
                  <a:outerShdw blurRad="38100" dist="38100" dir="2700000" algn="tl">
                    <a:srgbClr val="000000">
                      <a:alpha val="43137"/>
                    </a:srgbClr>
                  </a:outerShdw>
                </a:effectLst>
              </a:rPr>
              <a:t> у </a:t>
            </a:r>
            <a:r>
              <a:rPr lang="ru-RU" sz="2000" i="1" dirty="0" err="1">
                <a:effectLst>
                  <a:outerShdw blurRad="38100" dist="38100" dir="2700000" algn="tl">
                    <a:srgbClr val="000000">
                      <a:alpha val="43137"/>
                    </a:srgbClr>
                  </a:outerShdw>
                </a:effectLst>
              </a:rPr>
              <a:t>звітному</a:t>
            </a:r>
            <a:r>
              <a:rPr lang="ru-RU" sz="2000" i="1" dirty="0">
                <a:effectLst>
                  <a:outerShdw blurRad="38100" dist="38100" dir="2700000" algn="tl">
                    <a:srgbClr val="000000">
                      <a:alpha val="43137"/>
                    </a:srgbClr>
                  </a:outerShdw>
                </a:effectLst>
              </a:rPr>
              <a:t> </a:t>
            </a:r>
            <a:r>
              <a:rPr lang="ru-RU" sz="2000" i="1" dirty="0" err="1">
                <a:effectLst>
                  <a:outerShdw blurRad="38100" dist="38100" dir="2700000" algn="tl">
                    <a:srgbClr val="000000">
                      <a:alpha val="43137"/>
                    </a:srgbClr>
                  </a:outerShdw>
                </a:effectLst>
              </a:rPr>
              <a:t>періоді</a:t>
            </a:r>
            <a:r>
              <a:rPr lang="ru-RU" sz="2000" i="1" dirty="0">
                <a:effectLst>
                  <a:outerShdw blurRad="38100" dist="38100" dir="2700000" algn="tl">
                    <a:srgbClr val="000000">
                      <a:alpha val="43137"/>
                    </a:srgbClr>
                  </a:outerShdw>
                </a:effectLst>
              </a:rPr>
              <a:t>" </a:t>
            </a:r>
            <a:r>
              <a:rPr lang="ru-RU" sz="2000" dirty="0" err="1"/>
              <a:t>відображаються</a:t>
            </a:r>
            <a:r>
              <a:rPr lang="ru-RU" sz="2000" dirty="0"/>
              <a:t> </a:t>
            </a:r>
            <a:r>
              <a:rPr lang="ru-RU" sz="2000" dirty="0" err="1"/>
              <a:t>розподіл</a:t>
            </a:r>
            <a:r>
              <a:rPr lang="ru-RU" sz="2000" dirty="0"/>
              <a:t> </a:t>
            </a:r>
            <a:r>
              <a:rPr lang="ru-RU" sz="2000" dirty="0" err="1"/>
              <a:t>прибутку</a:t>
            </a:r>
            <a:r>
              <a:rPr lang="ru-RU" sz="2000" dirty="0"/>
              <a:t> </a:t>
            </a:r>
            <a:r>
              <a:rPr lang="ru-RU" sz="2000" dirty="0" err="1"/>
              <a:t>між</a:t>
            </a:r>
            <a:r>
              <a:rPr lang="ru-RU" sz="2000" dirty="0"/>
              <a:t> </a:t>
            </a:r>
            <a:r>
              <a:rPr lang="ru-RU" sz="2000" dirty="0" err="1"/>
              <a:t>власниками</a:t>
            </a:r>
            <a:r>
              <a:rPr lang="ru-RU" sz="2000" dirty="0"/>
              <a:t> (</a:t>
            </a:r>
            <a:r>
              <a:rPr lang="ru-RU" sz="2000" dirty="0" err="1"/>
              <a:t>нарахування</a:t>
            </a:r>
            <a:r>
              <a:rPr lang="ru-RU" sz="2000" dirty="0"/>
              <a:t> </a:t>
            </a:r>
            <a:r>
              <a:rPr lang="ru-RU" sz="2000" dirty="0" err="1"/>
              <a:t>дивідендів</a:t>
            </a:r>
            <a:r>
              <a:rPr lang="ru-RU" sz="2000" dirty="0"/>
              <a:t>), </a:t>
            </a:r>
            <a:r>
              <a:rPr lang="ru-RU" sz="2000" dirty="0" err="1"/>
              <a:t>відрахування</a:t>
            </a:r>
            <a:r>
              <a:rPr lang="ru-RU" sz="2000" dirty="0"/>
              <a:t> в </a:t>
            </a:r>
            <a:r>
              <a:rPr lang="ru-RU" sz="2000" dirty="0" err="1"/>
              <a:t>резервний</a:t>
            </a:r>
            <a:r>
              <a:rPr lang="ru-RU" sz="2000" dirty="0"/>
              <a:t> </a:t>
            </a:r>
            <a:r>
              <a:rPr lang="ru-RU" sz="2000" dirty="0" err="1"/>
              <a:t>капітал</a:t>
            </a:r>
            <a:r>
              <a:rPr lang="ru-RU" sz="2000" dirty="0"/>
              <a:t> та </a:t>
            </a:r>
            <a:r>
              <a:rPr lang="ru-RU" sz="2000" dirty="0" err="1"/>
              <a:t>інше</a:t>
            </a:r>
            <a:r>
              <a:rPr lang="ru-RU" sz="2000" dirty="0"/>
              <a:t> </a:t>
            </a:r>
            <a:r>
              <a:rPr lang="ru-RU" sz="2000" dirty="0" err="1"/>
              <a:t>використання</a:t>
            </a:r>
            <a:r>
              <a:rPr lang="ru-RU" sz="2000" dirty="0"/>
              <a:t> </a:t>
            </a:r>
            <a:r>
              <a:rPr lang="ru-RU" sz="2000" dirty="0" err="1"/>
              <a:t>прибутку</a:t>
            </a:r>
            <a:r>
              <a:rPr lang="ru-RU" sz="2000" dirty="0"/>
              <a:t> в поточному </a:t>
            </a:r>
            <a:r>
              <a:rPr lang="ru-RU" sz="2000" dirty="0" err="1"/>
              <a:t>періоді</a:t>
            </a:r>
            <a:r>
              <a:rPr lang="ru-RU" sz="2000" dirty="0"/>
              <a:t>. Сальдо на </a:t>
            </a:r>
            <a:r>
              <a:rPr lang="ru-RU" sz="2000" dirty="0" err="1"/>
              <a:t>цьому</a:t>
            </a:r>
            <a:r>
              <a:rPr lang="ru-RU" sz="2000" dirty="0"/>
              <a:t> </a:t>
            </a:r>
            <a:r>
              <a:rPr lang="ru-RU" sz="2000" dirty="0" err="1"/>
              <a:t>субрахунку</a:t>
            </a:r>
            <a:r>
              <a:rPr lang="ru-RU" sz="2000" dirty="0"/>
              <a:t> у </a:t>
            </a:r>
            <a:r>
              <a:rPr lang="ru-RU" sz="2000" dirty="0" err="1"/>
              <a:t>кінці</a:t>
            </a:r>
            <a:r>
              <a:rPr lang="ru-RU" sz="2000" dirty="0"/>
              <a:t> року </a:t>
            </a:r>
            <a:r>
              <a:rPr lang="ru-RU" sz="2000" dirty="0" err="1"/>
              <a:t>закривається</a:t>
            </a:r>
            <a:r>
              <a:rPr lang="ru-RU" sz="2000" dirty="0"/>
              <a:t> у </a:t>
            </a:r>
            <a:r>
              <a:rPr lang="ru-RU" sz="2000" dirty="0" err="1"/>
              <a:t>кореспонденції</a:t>
            </a:r>
            <a:r>
              <a:rPr lang="ru-RU" sz="2000" dirty="0"/>
              <a:t> </a:t>
            </a:r>
            <a:r>
              <a:rPr lang="ru-RU" sz="2000" dirty="0" err="1"/>
              <a:t>із</a:t>
            </a:r>
            <a:r>
              <a:rPr lang="ru-RU" sz="2000" dirty="0"/>
              <a:t> </a:t>
            </a:r>
            <a:r>
              <a:rPr lang="ru-RU" sz="2000" dirty="0" err="1"/>
              <a:t>субрахунками</a:t>
            </a:r>
            <a:r>
              <a:rPr lang="ru-RU" sz="2000" dirty="0"/>
              <a:t> 441 та/</a:t>
            </a:r>
            <a:r>
              <a:rPr lang="ru-RU" sz="2000" dirty="0" err="1"/>
              <a:t>або</a:t>
            </a:r>
            <a:r>
              <a:rPr lang="ru-RU" sz="2000" dirty="0"/>
              <a:t> 442 з </a:t>
            </a:r>
            <a:r>
              <a:rPr lang="ru-RU" sz="2000" dirty="0" err="1"/>
              <a:t>виведенням</a:t>
            </a:r>
            <a:r>
              <a:rPr lang="ru-RU" sz="2000" dirty="0"/>
              <a:t> сальдо на одному з </a:t>
            </a:r>
            <a:r>
              <a:rPr lang="ru-RU" sz="2000" dirty="0" err="1"/>
              <a:t>цих</a:t>
            </a:r>
            <a:r>
              <a:rPr lang="ru-RU" sz="2000" dirty="0"/>
              <a:t> </a:t>
            </a:r>
            <a:r>
              <a:rPr lang="ru-RU" sz="2000" dirty="0" err="1"/>
              <a:t>субрахунків</a:t>
            </a:r>
            <a:r>
              <a:rPr lang="ru-RU" sz="2000" dirty="0"/>
              <a:t>.</a:t>
            </a:r>
          </a:p>
        </p:txBody>
      </p:sp>
    </p:spTree>
    <p:extLst>
      <p:ext uri="{BB962C8B-B14F-4D97-AF65-F5344CB8AC3E}">
        <p14:creationId xmlns:p14="http://schemas.microsoft.com/office/powerpoint/2010/main" val="16381632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4. Нерозподілений прибуток</a:t>
            </a:r>
            <a:endParaRPr lang="ru-RU" sz="2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005064"/>
            <a:ext cx="9144000" cy="2853324"/>
          </a:xfrm>
          <a:prstGeom prst="rect">
            <a:avLst/>
          </a:prstGeom>
        </p:spPr>
      </p:pic>
      <p:sp>
        <p:nvSpPr>
          <p:cNvPr id="5" name="Прямоугольник 4"/>
          <p:cNvSpPr/>
          <p:nvPr/>
        </p:nvSpPr>
        <p:spPr>
          <a:xfrm>
            <a:off x="683568" y="1859340"/>
            <a:ext cx="8064896" cy="1384995"/>
          </a:xfrm>
          <a:prstGeom prst="rect">
            <a:avLst/>
          </a:prstGeom>
        </p:spPr>
        <p:txBody>
          <a:bodyPr wrap="square">
            <a:spAutoFit/>
          </a:bodyPr>
          <a:lstStyle/>
          <a:p>
            <a:pPr algn="just">
              <a:spcBef>
                <a:spcPct val="50000"/>
              </a:spcBef>
            </a:pPr>
            <a:r>
              <a:rPr lang="uk-UA" sz="2400" dirty="0"/>
              <a:t>При нестачі емісійного доходу (сальдо за </a:t>
            </a:r>
            <a:r>
              <a:rPr lang="uk-UA" sz="2400" b="1" dirty="0">
                <a:effectLst>
                  <a:outerShdw blurRad="38100" dist="38100" dir="2700000" algn="tl">
                    <a:srgbClr val="000000"/>
                  </a:outerShdw>
                </a:effectLst>
              </a:rPr>
              <a:t>рахунком 421</a:t>
            </a:r>
            <a:r>
              <a:rPr lang="uk-UA" sz="2400" dirty="0"/>
              <a:t>) на суму, якої не вистачає, роблять </a:t>
            </a:r>
            <a:r>
              <a:rPr lang="uk-UA" sz="2400" dirty="0" smtClean="0"/>
              <a:t>запис: </a:t>
            </a:r>
          </a:p>
          <a:p>
            <a:pPr algn="ctr">
              <a:spcBef>
                <a:spcPct val="50000"/>
              </a:spcBef>
            </a:pPr>
            <a:r>
              <a:rPr lang="uk-UA" sz="2400" b="1" u="sng" dirty="0" err="1" smtClean="0"/>
              <a:t>Дт</a:t>
            </a:r>
            <a:r>
              <a:rPr lang="uk-UA" sz="2400" b="1" u="sng" dirty="0" smtClean="0"/>
              <a:t> </a:t>
            </a:r>
            <a:r>
              <a:rPr lang="uk-UA" sz="2400" b="1" u="sng" dirty="0"/>
              <a:t>443 </a:t>
            </a:r>
            <a:r>
              <a:rPr lang="uk-UA" sz="2400" b="1" u="sng" dirty="0" err="1"/>
              <a:t>Кт</a:t>
            </a:r>
            <a:r>
              <a:rPr lang="uk-UA" sz="2400" b="1" u="sng" dirty="0"/>
              <a:t> 451</a:t>
            </a:r>
            <a:endParaRPr lang="ru-RU" sz="2400" b="1" u="sng" dirty="0"/>
          </a:p>
        </p:txBody>
      </p:sp>
    </p:spTree>
    <p:extLst>
      <p:ext uri="{BB962C8B-B14F-4D97-AF65-F5344CB8AC3E}">
        <p14:creationId xmlns:p14="http://schemas.microsoft.com/office/powerpoint/2010/main" val="39703299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uk-UA" sz="2800" dirty="0">
                <a:solidFill>
                  <a:srgbClr val="C00000"/>
                </a:solidFill>
              </a:rPr>
              <a:t>4. Нерозподілений </a:t>
            </a:r>
            <a:r>
              <a:rPr lang="uk-UA" sz="2800" dirty="0" smtClean="0">
                <a:solidFill>
                  <a:srgbClr val="C00000"/>
                </a:solidFill>
              </a:rPr>
              <a:t>прибуток</a:t>
            </a:r>
            <a:endParaRPr lang="ru-RU" sz="2800" dirty="0"/>
          </a:p>
        </p:txBody>
      </p:sp>
      <p:sp>
        <p:nvSpPr>
          <p:cNvPr id="3" name="Заголовок 2"/>
          <p:cNvSpPr txBox="1">
            <a:spLocks/>
          </p:cNvSpPr>
          <p:nvPr/>
        </p:nvSpPr>
        <p:spPr>
          <a:xfrm>
            <a:off x="457200" y="533400"/>
            <a:ext cx="8229600" cy="9906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ctr"/>
            <a:endParaRPr lang="ru-RU" sz="2800" dirty="0"/>
          </a:p>
        </p:txBody>
      </p:sp>
      <p:sp>
        <p:nvSpPr>
          <p:cNvPr id="4" name="Прямоугольник 3"/>
          <p:cNvSpPr/>
          <p:nvPr/>
        </p:nvSpPr>
        <p:spPr>
          <a:xfrm>
            <a:off x="395536" y="1484784"/>
            <a:ext cx="8352928" cy="1892826"/>
          </a:xfrm>
          <a:prstGeom prst="rect">
            <a:avLst/>
          </a:prstGeom>
        </p:spPr>
        <p:txBody>
          <a:bodyPr wrap="square">
            <a:spAutoFit/>
          </a:bodyPr>
          <a:lstStyle/>
          <a:p>
            <a:pPr algn="just">
              <a:spcBef>
                <a:spcPct val="50000"/>
              </a:spcBef>
            </a:pPr>
            <a:r>
              <a:rPr lang="uk-UA"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      Приклад 5</a:t>
            </a:r>
          </a:p>
          <a:p>
            <a:pPr algn="just">
              <a:spcBef>
                <a:spcPct val="50000"/>
              </a:spcBef>
            </a:pPr>
            <a:r>
              <a:rPr lang="uk-UA" dirty="0" smtClean="0">
                <a:latin typeface="Times New Roman" pitchFamily="18" charset="0"/>
                <a:cs typeface="Times New Roman" pitchFamily="18" charset="0"/>
              </a:rPr>
              <a:t>      ТОВ </a:t>
            </a:r>
            <a:r>
              <a:rPr lang="uk-UA" dirty="0">
                <a:latin typeface="Times New Roman" pitchFamily="18" charset="0"/>
                <a:cs typeface="Times New Roman" pitchFamily="18" charset="0"/>
              </a:rPr>
              <a:t>“Романтик” за результатами звітного </a:t>
            </a:r>
            <a:r>
              <a:rPr lang="uk-UA" dirty="0" smtClean="0">
                <a:latin typeface="Times New Roman" pitchFamily="18" charset="0"/>
                <a:cs typeface="Times New Roman" pitchFamily="18" charset="0"/>
              </a:rPr>
              <a:t>201</a:t>
            </a:r>
            <a:r>
              <a:rPr lang="ru-RU" dirty="0">
                <a:latin typeface="Times New Roman" pitchFamily="18" charset="0"/>
                <a:cs typeface="Times New Roman" pitchFamily="18" charset="0"/>
              </a:rPr>
              <a:t>5</a:t>
            </a:r>
            <a:r>
              <a:rPr lang="uk-UA" dirty="0" smtClean="0">
                <a:latin typeface="Times New Roman" pitchFamily="18" charset="0"/>
                <a:cs typeface="Times New Roman" pitchFamily="18" charset="0"/>
              </a:rPr>
              <a:t> </a:t>
            </a:r>
            <a:r>
              <a:rPr lang="uk-UA" dirty="0">
                <a:latin typeface="Times New Roman" pitchFamily="18" charset="0"/>
                <a:cs typeface="Times New Roman" pitchFamily="18" charset="0"/>
              </a:rPr>
              <a:t>року отриманий збиток у розмірі 1715грн. У І кварталі </a:t>
            </a:r>
            <a:r>
              <a:rPr lang="uk-UA" dirty="0" smtClean="0">
                <a:latin typeface="Times New Roman" pitchFamily="18" charset="0"/>
                <a:cs typeface="Times New Roman" pitchFamily="18" charset="0"/>
              </a:rPr>
              <a:t>2016 </a:t>
            </a:r>
            <a:r>
              <a:rPr lang="uk-UA" dirty="0">
                <a:latin typeface="Times New Roman" pitchFamily="18" charset="0"/>
                <a:cs typeface="Times New Roman" pitchFamily="18" charset="0"/>
              </a:rPr>
              <a:t>року фінансовий результат склав 10 000 грн. </a:t>
            </a:r>
            <a:r>
              <a:rPr lang="uk-UA" dirty="0" smtClean="0">
                <a:latin typeface="Times New Roman" pitchFamily="18" charset="0"/>
                <a:cs typeface="Times New Roman" pitchFamily="18" charset="0"/>
              </a:rPr>
              <a:t>прибутку. У </a:t>
            </a:r>
            <a:r>
              <a:rPr lang="uk-UA" dirty="0">
                <a:latin typeface="Times New Roman" pitchFamily="18" charset="0"/>
                <a:cs typeface="Times New Roman" pitchFamily="18" charset="0"/>
              </a:rPr>
              <a:t>декларації з податку на прибуток підприємство показало зобов'язання з податку на прибуток у розмірі 1900 грн. </a:t>
            </a:r>
            <a:r>
              <a:rPr lang="uk-UA" dirty="0" smtClean="0">
                <a:latin typeface="Times New Roman" pitchFamily="18" charset="0"/>
                <a:cs typeface="Times New Roman" pitchFamily="18" charset="0"/>
              </a:rPr>
              <a:t>Нараховані </a:t>
            </a:r>
            <a:r>
              <a:rPr lang="uk-UA" dirty="0">
                <a:latin typeface="Times New Roman" pitchFamily="18" charset="0"/>
                <a:cs typeface="Times New Roman" pitchFamily="18" charset="0"/>
              </a:rPr>
              <a:t>дивіденди засновникам у розмірі 3 000 грн. </a:t>
            </a:r>
          </a:p>
        </p:txBody>
      </p:sp>
      <p:sp>
        <p:nvSpPr>
          <p:cNvPr id="5" name="Прямоугольник 4"/>
          <p:cNvSpPr/>
          <p:nvPr/>
        </p:nvSpPr>
        <p:spPr>
          <a:xfrm>
            <a:off x="395536" y="3377610"/>
            <a:ext cx="4572000" cy="2723823"/>
          </a:xfrm>
          <a:prstGeom prst="rect">
            <a:avLst/>
          </a:prstGeom>
        </p:spPr>
        <p:txBody>
          <a:bodyPr>
            <a:spAutoFit/>
          </a:bodyPr>
          <a:lstStyle/>
          <a:p>
            <a:pPr algn="just"/>
            <a:r>
              <a:rPr lang="uk-UA" dirty="0">
                <a:latin typeface="Times New Roman" pitchFamily="18" charset="0"/>
                <a:cs typeface="Times New Roman" pitchFamily="18" charset="0"/>
              </a:rPr>
              <a:t>У статуті ТОВ передбачене використання нерозподіленого прибутку на наступні цілі в таких розмірах: </a:t>
            </a:r>
          </a:p>
          <a:p>
            <a:pPr algn="just"/>
            <a:r>
              <a:rPr lang="uk-UA" b="1" i="1" dirty="0">
                <a:latin typeface="Times New Roman" pitchFamily="18" charset="0"/>
                <a:cs typeface="Times New Roman" pitchFamily="18" charset="0"/>
              </a:rPr>
              <a:t>□ </a:t>
            </a:r>
            <a:r>
              <a:rPr lang="uk-UA" i="1" dirty="0">
                <a:latin typeface="Times New Roman" pitchFamily="18" charset="0"/>
                <a:cs typeface="Times New Roman" pitchFamily="18" charset="0"/>
              </a:rPr>
              <a:t>на покриття збитків – 35 %;</a:t>
            </a:r>
          </a:p>
          <a:p>
            <a:pPr algn="just">
              <a:spcBef>
                <a:spcPct val="50000"/>
              </a:spcBef>
            </a:pPr>
            <a:r>
              <a:rPr lang="uk-UA" b="1" i="1" dirty="0">
                <a:latin typeface="Times New Roman" pitchFamily="18" charset="0"/>
                <a:cs typeface="Times New Roman" pitchFamily="18" charset="0"/>
              </a:rPr>
              <a:t>□</a:t>
            </a:r>
            <a:r>
              <a:rPr lang="uk-UA" i="1" dirty="0">
                <a:latin typeface="Times New Roman" pitchFamily="18" charset="0"/>
                <a:cs typeface="Times New Roman" pitchFamily="18" charset="0"/>
              </a:rPr>
              <a:t> створення резервного капіталу – 40 %;</a:t>
            </a:r>
          </a:p>
          <a:p>
            <a:pPr algn="just">
              <a:spcBef>
                <a:spcPct val="50000"/>
              </a:spcBef>
            </a:pPr>
            <a:r>
              <a:rPr lang="ru-RU" b="1" i="1" dirty="0">
                <a:latin typeface="Times New Roman" pitchFamily="18" charset="0"/>
                <a:cs typeface="Times New Roman" pitchFamily="18" charset="0"/>
              </a:rPr>
              <a:t>□ </a:t>
            </a:r>
            <a:r>
              <a:rPr lang="ru-RU" i="1" dirty="0" err="1">
                <a:latin typeface="Times New Roman" pitchFamily="18" charset="0"/>
                <a:cs typeface="Times New Roman" pitchFamily="18" charset="0"/>
              </a:rPr>
              <a:t>збільшення</a:t>
            </a:r>
            <a:r>
              <a:rPr lang="ru-RU" i="1" dirty="0">
                <a:latin typeface="Times New Roman" pitchFamily="18" charset="0"/>
                <a:cs typeface="Times New Roman" pitchFamily="18" charset="0"/>
              </a:rPr>
              <a:t> статутного </a:t>
            </a:r>
            <a:r>
              <a:rPr lang="ru-RU" i="1" dirty="0" err="1">
                <a:latin typeface="Times New Roman" pitchFamily="18" charset="0"/>
                <a:cs typeface="Times New Roman" pitchFamily="18" charset="0"/>
              </a:rPr>
              <a:t>капіталу</a:t>
            </a:r>
            <a:r>
              <a:rPr lang="ru-RU" i="1" dirty="0">
                <a:latin typeface="Times New Roman" pitchFamily="18" charset="0"/>
                <a:cs typeface="Times New Roman" pitchFamily="18" charset="0"/>
              </a:rPr>
              <a:t> – 25 </a:t>
            </a:r>
            <a:r>
              <a:rPr lang="ru-RU" i="1" dirty="0" smtClean="0">
                <a:latin typeface="Times New Roman" pitchFamily="18" charset="0"/>
                <a:cs typeface="Times New Roman" pitchFamily="18" charset="0"/>
              </a:rPr>
              <a:t>%.</a:t>
            </a:r>
            <a:endParaRPr lang="uk-UA" dirty="0">
              <a:latin typeface="Times New Roman" pitchFamily="18" charset="0"/>
              <a:cs typeface="Times New Roman" pitchFamily="18" charset="0"/>
            </a:endParaRPr>
          </a:p>
          <a:p>
            <a:pPr algn="just">
              <a:spcBef>
                <a:spcPct val="50000"/>
              </a:spcBef>
            </a:pPr>
            <a:r>
              <a:rPr lang="uk-UA" dirty="0">
                <a:latin typeface="Times New Roman" pitchFamily="18" charset="0"/>
                <a:cs typeface="Times New Roman" pitchFamily="18" charset="0"/>
              </a:rPr>
              <a:t>Відображення операцій у бухгалтерському обліку подамо в таблиці.</a:t>
            </a:r>
          </a:p>
        </p:txBody>
      </p:sp>
      <p:pic>
        <p:nvPicPr>
          <p:cNvPr id="6" name="Рисунок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92080" y="3501008"/>
            <a:ext cx="3554257" cy="3096344"/>
          </a:xfrm>
          <a:prstGeom prst="rect">
            <a:avLst/>
          </a:prstGeom>
        </p:spPr>
      </p:pic>
    </p:spTree>
    <p:extLst>
      <p:ext uri="{BB962C8B-B14F-4D97-AF65-F5344CB8AC3E}">
        <p14:creationId xmlns:p14="http://schemas.microsoft.com/office/powerpoint/2010/main" val="20667985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4. Нерозподілений </a:t>
            </a:r>
            <a:r>
              <a:rPr lang="uk-UA" sz="2800" dirty="0" smtClean="0">
                <a:solidFill>
                  <a:srgbClr val="C00000"/>
                </a:solidFill>
              </a:rPr>
              <a:t>прибуток</a:t>
            </a:r>
            <a:endParaRPr lang="ru-RU" sz="2800" dirty="0"/>
          </a:p>
        </p:txBody>
      </p:sp>
      <p:sp>
        <p:nvSpPr>
          <p:cNvPr id="3" name="Заголовок 2"/>
          <p:cNvSpPr txBox="1">
            <a:spLocks/>
          </p:cNvSpPr>
          <p:nvPr/>
        </p:nvSpPr>
        <p:spPr>
          <a:xfrm>
            <a:off x="457200" y="533400"/>
            <a:ext cx="8229600" cy="9906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ctr"/>
            <a:endParaRPr lang="ru-RU" sz="2800" dirty="0"/>
          </a:p>
        </p:txBody>
      </p:sp>
      <p:graphicFrame>
        <p:nvGraphicFramePr>
          <p:cNvPr id="4" name="Таблица 3"/>
          <p:cNvGraphicFramePr>
            <a:graphicFrameLocks noGrp="1"/>
          </p:cNvGraphicFramePr>
          <p:nvPr>
            <p:extLst>
              <p:ext uri="{D42A27DB-BD31-4B8C-83A1-F6EECF244321}">
                <p14:modId xmlns:p14="http://schemas.microsoft.com/office/powerpoint/2010/main" val="2311254661"/>
              </p:ext>
            </p:extLst>
          </p:nvPr>
        </p:nvGraphicFramePr>
        <p:xfrm>
          <a:off x="395537" y="1320536"/>
          <a:ext cx="8352928" cy="5231395"/>
        </p:xfrm>
        <a:graphic>
          <a:graphicData uri="http://schemas.openxmlformats.org/drawingml/2006/table">
            <a:tbl>
              <a:tblPr/>
              <a:tblGrid>
                <a:gridCol w="546269"/>
                <a:gridCol w="5308347"/>
                <a:gridCol w="702130"/>
                <a:gridCol w="859504"/>
                <a:gridCol w="936678"/>
              </a:tblGrid>
              <a:tr h="452280">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 п/</a:t>
                      </a:r>
                      <a:r>
                        <a:rPr kumimoji="0" lang="uk-UA" sz="1600" b="0" i="0" u="none" strike="noStrike" cap="none" normalizeH="0" baseline="0" dirty="0" err="1" smtClean="0">
                          <a:ln>
                            <a:noFill/>
                          </a:ln>
                          <a:solidFill>
                            <a:schemeClr val="tx1"/>
                          </a:solidFill>
                          <a:effectLst/>
                          <a:latin typeface="Times New Roman" pitchFamily="18" charset="0"/>
                          <a:cs typeface="Times New Roman" pitchFamily="18" charset="0"/>
                        </a:rPr>
                        <a:t>п</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Зміст операції</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err="1" smtClean="0">
                          <a:ln>
                            <a:noFill/>
                          </a:ln>
                          <a:solidFill>
                            <a:schemeClr val="tx1"/>
                          </a:solidFill>
                          <a:effectLst/>
                          <a:latin typeface="Times New Roman" pitchFamily="18" charset="0"/>
                          <a:cs typeface="Times New Roman" pitchFamily="18" charset="0"/>
                        </a:rPr>
                        <a:t>Кор-ція</a:t>
                      </a: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uk-UA" sz="1600" b="0" i="0" u="none" strike="noStrike" cap="none" normalizeH="0" baseline="0" dirty="0" err="1" smtClean="0">
                          <a:ln>
                            <a:noFill/>
                          </a:ln>
                          <a:solidFill>
                            <a:schemeClr val="tx1"/>
                          </a:solidFill>
                          <a:effectLst/>
                          <a:latin typeface="Times New Roman" pitchFamily="18" charset="0"/>
                          <a:cs typeface="Times New Roman" pitchFamily="18" charset="0"/>
                        </a:rPr>
                        <a:t>рах</a:t>
                      </a: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Сума, грн.</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6024">
                <a:tc vMerge="1">
                  <a:txBody>
                    <a:bodyPr/>
                    <a:lstStyle/>
                    <a:p>
                      <a:endParaRPr lang="ru-RU"/>
                    </a:p>
                  </a:txBody>
                  <a:tcPr/>
                </a:tc>
                <a:tc vMerge="1">
                  <a:txBody>
                    <a:bodyPr/>
                    <a:lstStyle/>
                    <a:p>
                      <a:endParaRPr lang="ru-RU"/>
                    </a:p>
                  </a:txBody>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Дт</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Кт</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u-RU"/>
                    </a:p>
                  </a:txBody>
                  <a:tcPr/>
                </a:tc>
              </a:tr>
              <a:tr h="333025">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Нарахований податок на прибуток</a:t>
                      </a:r>
                    </a:p>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(10 000 </a:t>
                      </a: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 18% = 1 800)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981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641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1 800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6556">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791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981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defRPr/>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1 800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0127">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Відображений нерозподілений прибуток (10 000 грн. – 1800 грн. = 8 200 грн.)</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791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441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8 200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230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Нараховані дивіденди</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443</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671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3 000</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3866">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Відображені відрахування на покриття збитків </a:t>
                      </a: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(8200 грн. – 3 000 грн.) </a:t>
                      </a: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 35 % = 1 820 </a:t>
                      </a:r>
                      <a:r>
                        <a:rPr kumimoji="0" lang="uk-UA" sz="1600" b="0" i="0" u="none" strike="noStrike" cap="none" normalizeH="0" baseline="0" dirty="0" err="1" smtClean="0">
                          <a:ln>
                            <a:noFill/>
                          </a:ln>
                          <a:solidFill>
                            <a:schemeClr val="tx1"/>
                          </a:solidFill>
                          <a:effectLst/>
                          <a:latin typeface="Times New Roman" pitchFamily="18" charset="0"/>
                          <a:cs typeface="Times New Roman" pitchFamily="18" charset="0"/>
                        </a:rPr>
                        <a:t>грн</a:t>
                      </a: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443</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442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1 820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2066">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5.</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Створений резервний капітал </a:t>
                      </a: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(8100 грн. – 3 000 грн.) </a:t>
                      </a: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 40% =  2080 грн.</a:t>
                      </a: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443</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43</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2 080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314">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6.</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Спрямований прибуток на </a:t>
                      </a:r>
                      <a:b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збільшення статутного капіталу </a:t>
                      </a:r>
                      <a:b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(8100 грн. – 3 000 грн.) </a:t>
                      </a: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a:t>
                      </a: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 25% </a:t>
                      </a:r>
                      <a:b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 1 300 грн.</a:t>
                      </a: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443</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401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1 300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558887">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7.</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Відображено використання прибутку у звітному періоді</a:t>
                      </a:r>
                      <a:endParaRPr kumimoji="0" lang="ru-RU" sz="16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441</a:t>
                      </a:r>
                      <a:endParaRPr kumimoji="0" lang="ru-RU" sz="16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0" u="none" strike="noStrike" cap="none" normalizeH="0" baseline="0" smtClean="0">
                          <a:ln>
                            <a:noFill/>
                          </a:ln>
                          <a:solidFill>
                            <a:schemeClr val="tx1"/>
                          </a:solidFill>
                          <a:effectLst/>
                          <a:latin typeface="Times New Roman" pitchFamily="18" charset="0"/>
                          <a:cs typeface="Times New Roman" pitchFamily="18" charset="0"/>
                        </a:rPr>
                        <a:t>443</a:t>
                      </a:r>
                      <a:endParaRPr kumimoji="0" lang="ru-RU" sz="16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8 200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7790622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4. Нерозподілений прибуток</a:t>
            </a:r>
            <a:endParaRPr lang="ru-RU" sz="2800"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005064"/>
            <a:ext cx="9144000" cy="2853324"/>
          </a:xfrm>
          <a:prstGeom prst="rect">
            <a:avLst/>
          </a:prstGeom>
        </p:spPr>
      </p:pic>
      <p:sp>
        <p:nvSpPr>
          <p:cNvPr id="6" name="Прямоугольник 5"/>
          <p:cNvSpPr/>
          <p:nvPr/>
        </p:nvSpPr>
        <p:spPr>
          <a:xfrm>
            <a:off x="467544" y="1412776"/>
            <a:ext cx="8352928" cy="3631763"/>
          </a:xfrm>
          <a:prstGeom prst="rect">
            <a:avLst/>
          </a:prstGeom>
        </p:spPr>
        <p:txBody>
          <a:bodyPr wrap="square">
            <a:spAutoFit/>
          </a:bodyPr>
          <a:lstStyle/>
          <a:p>
            <a:pPr algn="just">
              <a:spcBef>
                <a:spcPct val="50000"/>
              </a:spcBef>
            </a:pPr>
            <a:r>
              <a:rPr lang="uk-UA" sz="2000" b="1" i="1" dirty="0" smtClean="0">
                <a:solidFill>
                  <a:schemeClr val="accent6">
                    <a:lumMod val="50000"/>
                  </a:schemeClr>
                </a:solidFill>
                <a:effectLst>
                  <a:outerShdw blurRad="38100" dist="38100" dir="2700000" algn="tl">
                    <a:srgbClr val="000000">
                      <a:alpha val="43137"/>
                    </a:srgbClr>
                  </a:outerShdw>
                </a:effectLst>
                <a:cs typeface="Aharoni" pitchFamily="2" charset="-79"/>
              </a:rPr>
              <a:t>     Нерозподілений прибуток - </a:t>
            </a:r>
            <a:r>
              <a:rPr lang="uk-UA" sz="2000" dirty="0" smtClean="0">
                <a:solidFill>
                  <a:schemeClr val="accent6">
                    <a:lumMod val="50000"/>
                  </a:schemeClr>
                </a:solidFill>
              </a:rPr>
              <a:t>це </a:t>
            </a:r>
            <a:r>
              <a:rPr lang="uk-UA" sz="2000" dirty="0">
                <a:solidFill>
                  <a:schemeClr val="accent6">
                    <a:lumMod val="50000"/>
                  </a:schemeClr>
                </a:solidFill>
              </a:rPr>
              <a:t>частина отриманого у звітному періоді прибутку, яка утворилася після нарахування та сплати податку на прибуток до бюджету</a:t>
            </a:r>
            <a:r>
              <a:rPr lang="uk-UA" sz="2000" dirty="0" smtClean="0">
                <a:solidFill>
                  <a:schemeClr val="accent6">
                    <a:lumMod val="50000"/>
                  </a:schemeClr>
                </a:solidFill>
              </a:rPr>
              <a:t>.</a:t>
            </a:r>
          </a:p>
          <a:p>
            <a:pPr algn="just">
              <a:spcBef>
                <a:spcPct val="50000"/>
              </a:spcBef>
            </a:pPr>
            <a:r>
              <a:rPr lang="uk-UA" sz="2000" dirty="0" smtClean="0">
                <a:solidFill>
                  <a:schemeClr val="accent6">
                    <a:lumMod val="50000"/>
                  </a:schemeClr>
                </a:solidFill>
              </a:rPr>
              <a:t>     </a:t>
            </a:r>
            <a:r>
              <a:rPr lang="uk-UA" sz="2000" b="1" i="1" dirty="0" smtClean="0">
                <a:solidFill>
                  <a:schemeClr val="accent6">
                    <a:lumMod val="50000"/>
                  </a:schemeClr>
                </a:solidFill>
                <a:effectLst>
                  <a:outerShdw blurRad="38100" dist="38100" dir="2700000" algn="tl">
                    <a:srgbClr val="000000">
                      <a:alpha val="43137"/>
                    </a:srgbClr>
                  </a:outerShdw>
                </a:effectLst>
              </a:rPr>
              <a:t>Непокриті </a:t>
            </a:r>
            <a:r>
              <a:rPr lang="uk-UA" sz="2000" b="1" i="1" dirty="0">
                <a:solidFill>
                  <a:schemeClr val="accent6">
                    <a:lumMod val="50000"/>
                  </a:schemeClr>
                </a:solidFill>
                <a:effectLst>
                  <a:outerShdw blurRad="38100" dist="38100" dir="2700000" algn="tl">
                    <a:srgbClr val="000000">
                      <a:alpha val="43137"/>
                    </a:srgbClr>
                  </a:outerShdw>
                </a:effectLst>
              </a:rPr>
              <a:t>збитки утворюються </a:t>
            </a:r>
            <a:r>
              <a:rPr lang="uk-UA" sz="2000" dirty="0">
                <a:solidFill>
                  <a:schemeClr val="accent6">
                    <a:lumMod val="50000"/>
                  </a:schemeClr>
                </a:solidFill>
              </a:rPr>
              <a:t>в результаті діяльності підприємства, коли витрати перевищують його доходи. У більшості випадків така несприятлива ситуація вірогідна в перші та останні роки існування підприємства.</a:t>
            </a:r>
          </a:p>
          <a:p>
            <a:pPr algn="just">
              <a:spcBef>
                <a:spcPct val="50000"/>
              </a:spcBef>
            </a:pPr>
            <a:r>
              <a:rPr lang="uk-UA" sz="2000" dirty="0" smtClean="0">
                <a:solidFill>
                  <a:schemeClr val="accent6">
                    <a:lumMod val="50000"/>
                  </a:schemeClr>
                </a:solidFill>
              </a:rPr>
              <a:t>      Нерозподілений </a:t>
            </a:r>
            <a:r>
              <a:rPr lang="uk-UA" sz="2000" dirty="0">
                <a:solidFill>
                  <a:schemeClr val="accent6">
                    <a:lumMod val="50000"/>
                  </a:schemeClr>
                </a:solidFill>
              </a:rPr>
              <a:t>прибуток включається до власного капіталу підприємства, тим самим збільшуючи його. </a:t>
            </a:r>
          </a:p>
          <a:p>
            <a:pPr algn="just">
              <a:spcBef>
                <a:spcPct val="50000"/>
              </a:spcBef>
            </a:pPr>
            <a:r>
              <a:rPr lang="uk-UA" sz="2000" dirty="0" smtClean="0">
                <a:solidFill>
                  <a:schemeClr val="accent6">
                    <a:lumMod val="50000"/>
                  </a:schemeClr>
                </a:solidFill>
              </a:rPr>
              <a:t>      Непокриті </a:t>
            </a:r>
            <a:r>
              <a:rPr lang="uk-UA" sz="2000" dirty="0">
                <a:solidFill>
                  <a:schemeClr val="accent6">
                    <a:lumMod val="50000"/>
                  </a:schemeClr>
                </a:solidFill>
              </a:rPr>
              <a:t>збитки зменшують власний капітал</a:t>
            </a:r>
            <a:r>
              <a:rPr lang="uk-UA" sz="2000" dirty="0" smtClean="0">
                <a:solidFill>
                  <a:schemeClr val="accent6">
                    <a:lumMod val="50000"/>
                  </a:schemeClr>
                </a:solidFill>
              </a:rPr>
              <a:t>.</a:t>
            </a:r>
            <a:endParaRPr lang="ru-RU" sz="2000" dirty="0">
              <a:solidFill>
                <a:schemeClr val="accent6">
                  <a:lumMod val="50000"/>
                </a:schemeClr>
              </a:solidFill>
            </a:endParaRPr>
          </a:p>
        </p:txBody>
      </p:sp>
    </p:spTree>
    <p:extLst>
      <p:ext uri="{BB962C8B-B14F-4D97-AF65-F5344CB8AC3E}">
        <p14:creationId xmlns:p14="http://schemas.microsoft.com/office/powerpoint/2010/main" val="592911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smtClean="0">
                <a:solidFill>
                  <a:srgbClr val="C00000"/>
                </a:solidFill>
              </a:rPr>
              <a:t>1. Капітал у дооцінках</a:t>
            </a:r>
            <a:endParaRPr lang="ru-RU" sz="2800"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005064"/>
            <a:ext cx="9144000" cy="2853324"/>
          </a:xfrm>
          <a:prstGeom prst="rect">
            <a:avLst/>
          </a:prstGeom>
        </p:spPr>
      </p:pic>
      <p:sp>
        <p:nvSpPr>
          <p:cNvPr id="6" name="Прямоугольник 5"/>
          <p:cNvSpPr/>
          <p:nvPr/>
        </p:nvSpPr>
        <p:spPr>
          <a:xfrm>
            <a:off x="251520" y="1484783"/>
            <a:ext cx="8496944" cy="2554545"/>
          </a:xfrm>
          <a:prstGeom prst="rect">
            <a:avLst/>
          </a:prstGeom>
        </p:spPr>
        <p:txBody>
          <a:bodyPr wrap="square">
            <a:spAutoFit/>
          </a:bodyPr>
          <a:lstStyle/>
          <a:p>
            <a:pPr algn="just"/>
            <a:r>
              <a:rPr lang="ru-RU" sz="2000" dirty="0" smtClean="0"/>
              <a:t>     </a:t>
            </a:r>
            <a:r>
              <a:rPr lang="ru-RU" sz="2000" i="1" dirty="0" smtClean="0">
                <a:effectLst>
                  <a:outerShdw blurRad="38100" dist="38100" dir="2700000" algn="tl">
                    <a:srgbClr val="000000">
                      <a:alpha val="43137"/>
                    </a:srgbClr>
                  </a:outerShdw>
                </a:effectLst>
              </a:rPr>
              <a:t>Н</a:t>
            </a:r>
            <a:r>
              <a:rPr lang="en-US" sz="2000" i="1" dirty="0">
                <a:effectLst>
                  <a:outerShdw blurRad="38100" dist="38100" dir="2700000" algn="tl">
                    <a:srgbClr val="000000">
                      <a:alpha val="43137"/>
                    </a:srgbClr>
                  </a:outerShdw>
                </a:effectLst>
              </a:rPr>
              <a:t>a </a:t>
            </a:r>
            <a:r>
              <a:rPr lang="ru-RU" sz="2000" i="1" dirty="0" err="1">
                <a:effectLst>
                  <a:outerShdw blurRad="38100" dist="38100" dir="2700000" algn="tl">
                    <a:srgbClr val="000000">
                      <a:alpha val="43137"/>
                    </a:srgbClr>
                  </a:outerShdw>
                </a:effectLst>
              </a:rPr>
              <a:t>субрахунку</a:t>
            </a:r>
            <a:r>
              <a:rPr lang="ru-RU" sz="2000" i="1" dirty="0">
                <a:effectLst>
                  <a:outerShdw blurRad="38100" dist="38100" dir="2700000" algn="tl">
                    <a:srgbClr val="000000">
                      <a:alpha val="43137"/>
                    </a:srgbClr>
                  </a:outerShdw>
                </a:effectLst>
              </a:rPr>
              <a:t> 411 "</a:t>
            </a:r>
            <a:r>
              <a:rPr lang="ru-RU" sz="2000" i="1" dirty="0" err="1">
                <a:effectLst>
                  <a:outerShdw blurRad="38100" dist="38100" dir="2700000" algn="tl">
                    <a:srgbClr val="000000">
                      <a:alpha val="43137"/>
                    </a:srgbClr>
                  </a:outerShdw>
                </a:effectLst>
              </a:rPr>
              <a:t>Дооцінка</a:t>
            </a:r>
            <a:r>
              <a:rPr lang="ru-RU" sz="2000" i="1" dirty="0">
                <a:effectLst>
                  <a:outerShdw blurRad="38100" dist="38100" dir="2700000" algn="tl">
                    <a:srgbClr val="000000">
                      <a:alpha val="43137"/>
                    </a:srgbClr>
                  </a:outerShdw>
                </a:effectLst>
              </a:rPr>
              <a:t> (</a:t>
            </a:r>
            <a:r>
              <a:rPr lang="ru-RU" sz="2000" i="1" dirty="0" err="1">
                <a:effectLst>
                  <a:outerShdw blurRad="38100" dist="38100" dir="2700000" algn="tl">
                    <a:srgbClr val="000000">
                      <a:alpha val="43137"/>
                    </a:srgbClr>
                  </a:outerShdw>
                </a:effectLst>
              </a:rPr>
              <a:t>уцінк</a:t>
            </a:r>
            <a:r>
              <a:rPr lang="en-US" sz="2000" i="1" dirty="0">
                <a:effectLst>
                  <a:outerShdw blurRad="38100" dist="38100" dir="2700000" algn="tl">
                    <a:srgbClr val="000000">
                      <a:alpha val="43137"/>
                    </a:srgbClr>
                  </a:outerShdw>
                </a:effectLst>
              </a:rPr>
              <a:t>a) </a:t>
            </a:r>
            <a:r>
              <a:rPr lang="ru-RU" sz="2000" i="1" dirty="0" err="1">
                <a:effectLst>
                  <a:outerShdw blurRad="38100" dist="38100" dir="2700000" algn="tl">
                    <a:srgbClr val="000000">
                      <a:alpha val="43137"/>
                    </a:srgbClr>
                  </a:outerShdw>
                </a:effectLst>
              </a:rPr>
              <a:t>основних</a:t>
            </a:r>
            <a:r>
              <a:rPr lang="ru-RU" sz="2000" i="1" dirty="0">
                <a:effectLst>
                  <a:outerShdw blurRad="38100" dist="38100" dir="2700000" algn="tl">
                    <a:srgbClr val="000000">
                      <a:alpha val="43137"/>
                    </a:srgbClr>
                  </a:outerShdw>
                </a:effectLst>
              </a:rPr>
              <a:t> </a:t>
            </a:r>
            <a:r>
              <a:rPr lang="ru-RU" sz="2000" i="1" dirty="0" err="1">
                <a:effectLst>
                  <a:outerShdw blurRad="38100" dist="38100" dir="2700000" algn="tl">
                    <a:srgbClr val="000000">
                      <a:alpha val="43137"/>
                    </a:srgbClr>
                  </a:outerShdw>
                </a:effectLst>
              </a:rPr>
              <a:t>засобів</a:t>
            </a:r>
            <a:r>
              <a:rPr lang="ru-RU" sz="2000" i="1" dirty="0">
                <a:effectLst>
                  <a:outerShdw blurRad="38100" dist="38100" dir="2700000" algn="tl">
                    <a:srgbClr val="000000">
                      <a:alpha val="43137"/>
                    </a:srgbClr>
                  </a:outerShdw>
                </a:effectLst>
              </a:rPr>
              <a:t>" </a:t>
            </a:r>
            <a:r>
              <a:rPr lang="ru-RU" sz="2000" dirty="0" err="1"/>
              <a:t>узагальнюєть</a:t>
            </a:r>
            <a:r>
              <a:rPr lang="en-US" sz="2000" dirty="0"/>
              <a:t>c</a:t>
            </a:r>
            <a:r>
              <a:rPr lang="ru-RU" sz="2000" dirty="0"/>
              <a:t>я </a:t>
            </a:r>
            <a:r>
              <a:rPr lang="ru-RU" sz="2000" dirty="0" err="1"/>
              <a:t>інформація</a:t>
            </a:r>
            <a:r>
              <a:rPr lang="ru-RU" sz="2000" dirty="0"/>
              <a:t> </a:t>
            </a:r>
            <a:r>
              <a:rPr lang="ru-RU" sz="2000" dirty="0" err="1"/>
              <a:t>пр</a:t>
            </a:r>
            <a:r>
              <a:rPr lang="en-US" sz="2000" dirty="0"/>
              <a:t>o </a:t>
            </a:r>
            <a:r>
              <a:rPr lang="ru-RU" sz="2000" dirty="0" err="1"/>
              <a:t>дооцінки</a:t>
            </a:r>
            <a:r>
              <a:rPr lang="ru-RU" sz="2000" dirty="0"/>
              <a:t> </a:t>
            </a:r>
            <a:r>
              <a:rPr lang="ru-RU" sz="2000" dirty="0" err="1"/>
              <a:t>об'єкт</a:t>
            </a:r>
            <a:r>
              <a:rPr lang="en-US" sz="2000" dirty="0"/>
              <a:t>i</a:t>
            </a:r>
            <a:r>
              <a:rPr lang="ru-RU" sz="2000" dirty="0"/>
              <a:t>в </a:t>
            </a:r>
            <a:r>
              <a:rPr lang="ru-RU" sz="2000" dirty="0" err="1"/>
              <a:t>основних</a:t>
            </a:r>
            <a:r>
              <a:rPr lang="ru-RU" sz="2000" dirty="0"/>
              <a:t> </a:t>
            </a:r>
            <a:r>
              <a:rPr lang="ru-RU" sz="2000" dirty="0" err="1"/>
              <a:t>засобів</a:t>
            </a:r>
            <a:r>
              <a:rPr lang="ru-RU" sz="2000" dirty="0"/>
              <a:t>, </a:t>
            </a:r>
            <a:r>
              <a:rPr lang="ru-RU" sz="2000" dirty="0" err="1"/>
              <a:t>уцінки</a:t>
            </a:r>
            <a:r>
              <a:rPr lang="ru-RU" sz="2000" dirty="0"/>
              <a:t> т</a:t>
            </a:r>
            <a:r>
              <a:rPr lang="en-US" sz="2000" dirty="0"/>
              <a:t>a</a:t>
            </a:r>
            <a:r>
              <a:rPr lang="ru-RU" sz="2000" dirty="0"/>
              <a:t>ких </a:t>
            </a:r>
            <a:r>
              <a:rPr lang="ru-RU" sz="2000" dirty="0" err="1"/>
              <a:t>об'єктів</a:t>
            </a:r>
            <a:r>
              <a:rPr lang="ru-RU" sz="2000" dirty="0"/>
              <a:t> в межа</a:t>
            </a:r>
            <a:r>
              <a:rPr lang="en-US" sz="2000" dirty="0"/>
              <a:t>x </a:t>
            </a:r>
            <a:r>
              <a:rPr lang="ru-RU" sz="2000" dirty="0" err="1"/>
              <a:t>сум</a:t>
            </a:r>
            <a:r>
              <a:rPr lang="ru-RU" sz="2000" dirty="0"/>
              <a:t> </a:t>
            </a:r>
            <a:r>
              <a:rPr lang="ru-RU" sz="2000" dirty="0" err="1"/>
              <a:t>раніше</a:t>
            </a:r>
            <a:r>
              <a:rPr lang="ru-RU" sz="2000" dirty="0"/>
              <a:t> </a:t>
            </a:r>
            <a:r>
              <a:rPr lang="ru-RU" sz="2000" dirty="0" err="1"/>
              <a:t>проведених</a:t>
            </a:r>
            <a:r>
              <a:rPr lang="ru-RU" sz="2000" dirty="0"/>
              <a:t> </a:t>
            </a:r>
            <a:r>
              <a:rPr lang="ru-RU" sz="2000" dirty="0" err="1"/>
              <a:t>дооцінок</a:t>
            </a:r>
            <a:r>
              <a:rPr lang="ru-RU" sz="2000" dirty="0"/>
              <a:t>, </a:t>
            </a:r>
            <a:r>
              <a:rPr lang="ru-RU" sz="2000" dirty="0" err="1"/>
              <a:t>відне</a:t>
            </a:r>
            <a:r>
              <a:rPr lang="en-US" sz="2000" dirty="0"/>
              <a:t>c</a:t>
            </a:r>
            <a:r>
              <a:rPr lang="ru-RU" sz="2000" dirty="0" err="1"/>
              <a:t>ення</a:t>
            </a:r>
            <a:r>
              <a:rPr lang="ru-RU" sz="2000" dirty="0"/>
              <a:t> </a:t>
            </a:r>
            <a:r>
              <a:rPr lang="ru-RU" sz="2000" dirty="0" err="1"/>
              <a:t>сум</a:t>
            </a:r>
            <a:r>
              <a:rPr lang="ru-RU" sz="2000" dirty="0"/>
              <a:t> </a:t>
            </a:r>
            <a:r>
              <a:rPr lang="ru-RU" sz="2000" dirty="0" err="1"/>
              <a:t>дооцінки</a:t>
            </a:r>
            <a:r>
              <a:rPr lang="ru-RU" sz="2000" dirty="0"/>
              <a:t> д</a:t>
            </a:r>
            <a:r>
              <a:rPr lang="en-US" sz="2000" dirty="0"/>
              <a:t>o </a:t>
            </a:r>
            <a:r>
              <a:rPr lang="ru-RU" sz="2000" dirty="0" err="1"/>
              <a:t>нерозподіленого</a:t>
            </a:r>
            <a:r>
              <a:rPr lang="ru-RU" sz="2000" dirty="0"/>
              <a:t> </a:t>
            </a:r>
            <a:r>
              <a:rPr lang="ru-RU" sz="2000" dirty="0" err="1" smtClean="0"/>
              <a:t>прибутку</a:t>
            </a:r>
            <a:r>
              <a:rPr lang="ru-RU" sz="2000" dirty="0" smtClean="0"/>
              <a:t>.</a:t>
            </a:r>
          </a:p>
          <a:p>
            <a:pPr algn="just"/>
            <a:r>
              <a:rPr lang="ru-RU" sz="2000" i="1" dirty="0">
                <a:effectLst>
                  <a:outerShdw blurRad="38100" dist="38100" dir="2700000" algn="tl">
                    <a:srgbClr val="000000">
                      <a:alpha val="43137"/>
                    </a:srgbClr>
                  </a:outerShdw>
                </a:effectLst>
              </a:rPr>
              <a:t> </a:t>
            </a:r>
            <a:r>
              <a:rPr lang="ru-RU" sz="2000" i="1" dirty="0" smtClean="0">
                <a:effectLst>
                  <a:outerShdw blurRad="38100" dist="38100" dir="2700000" algn="tl">
                    <a:srgbClr val="000000">
                      <a:alpha val="43137"/>
                    </a:srgbClr>
                  </a:outerShdw>
                </a:effectLst>
              </a:rPr>
              <a:t>    Н</a:t>
            </a:r>
            <a:r>
              <a:rPr lang="en-US" sz="2000" i="1" dirty="0">
                <a:effectLst>
                  <a:outerShdw blurRad="38100" dist="38100" dir="2700000" algn="tl">
                    <a:srgbClr val="000000">
                      <a:alpha val="43137"/>
                    </a:srgbClr>
                  </a:outerShdw>
                </a:effectLst>
              </a:rPr>
              <a:t>a </a:t>
            </a:r>
            <a:r>
              <a:rPr lang="ru-RU" sz="2000" i="1" dirty="0" err="1">
                <a:effectLst>
                  <a:outerShdw blurRad="38100" dist="38100" dir="2700000" algn="tl">
                    <a:srgbClr val="000000">
                      <a:alpha val="43137"/>
                    </a:srgbClr>
                  </a:outerShdw>
                </a:effectLst>
              </a:rPr>
              <a:t>субрахунку</a:t>
            </a:r>
            <a:r>
              <a:rPr lang="ru-RU" sz="2000" i="1" dirty="0">
                <a:effectLst>
                  <a:outerShdw blurRad="38100" dist="38100" dir="2700000" algn="tl">
                    <a:srgbClr val="000000">
                      <a:alpha val="43137"/>
                    </a:srgbClr>
                  </a:outerShdw>
                </a:effectLst>
              </a:rPr>
              <a:t> 412 "</a:t>
            </a:r>
            <a:r>
              <a:rPr lang="ru-RU" sz="2000" i="1" dirty="0" err="1">
                <a:effectLst>
                  <a:outerShdw blurRad="38100" dist="38100" dir="2700000" algn="tl">
                    <a:srgbClr val="000000">
                      <a:alpha val="43137"/>
                    </a:srgbClr>
                  </a:outerShdw>
                </a:effectLst>
              </a:rPr>
              <a:t>Дооцінк</a:t>
            </a:r>
            <a:r>
              <a:rPr lang="en-US" sz="2000" i="1" dirty="0">
                <a:effectLst>
                  <a:outerShdw blurRad="38100" dist="38100" dir="2700000" algn="tl">
                    <a:srgbClr val="000000">
                      <a:alpha val="43137"/>
                    </a:srgbClr>
                  </a:outerShdw>
                </a:effectLst>
              </a:rPr>
              <a:t>a (</a:t>
            </a:r>
            <a:r>
              <a:rPr lang="ru-RU" sz="2000" i="1" dirty="0" err="1">
                <a:effectLst>
                  <a:outerShdw blurRad="38100" dist="38100" dir="2700000" algn="tl">
                    <a:srgbClr val="000000">
                      <a:alpha val="43137"/>
                    </a:srgbClr>
                  </a:outerShdw>
                </a:effectLst>
              </a:rPr>
              <a:t>уцінка</a:t>
            </a:r>
            <a:r>
              <a:rPr lang="ru-RU" sz="2000" i="1" dirty="0">
                <a:effectLst>
                  <a:outerShdw blurRad="38100" dist="38100" dir="2700000" algn="tl">
                    <a:srgbClr val="000000">
                      <a:alpha val="43137"/>
                    </a:srgbClr>
                  </a:outerShdw>
                </a:effectLst>
              </a:rPr>
              <a:t>) </a:t>
            </a:r>
            <a:r>
              <a:rPr lang="ru-RU" sz="2000" i="1" dirty="0" err="1">
                <a:effectLst>
                  <a:outerShdw blurRad="38100" dist="38100" dir="2700000" algn="tl">
                    <a:srgbClr val="000000">
                      <a:alpha val="43137"/>
                    </a:srgbClr>
                  </a:outerShdw>
                </a:effectLst>
              </a:rPr>
              <a:t>нематеріальних</a:t>
            </a:r>
            <a:r>
              <a:rPr lang="ru-RU" sz="2000" i="1" dirty="0">
                <a:effectLst>
                  <a:outerShdw blurRad="38100" dist="38100" dir="2700000" algn="tl">
                    <a:srgbClr val="000000">
                      <a:alpha val="43137"/>
                    </a:srgbClr>
                  </a:outerShdw>
                </a:effectLst>
              </a:rPr>
              <a:t> </a:t>
            </a:r>
            <a:r>
              <a:rPr lang="ru-RU" sz="2000" i="1" dirty="0" err="1">
                <a:effectLst>
                  <a:outerShdw blurRad="38100" dist="38100" dir="2700000" algn="tl">
                    <a:srgbClr val="000000">
                      <a:alpha val="43137"/>
                    </a:srgbClr>
                  </a:outerShdw>
                </a:effectLst>
              </a:rPr>
              <a:t>активів</a:t>
            </a:r>
            <a:r>
              <a:rPr lang="ru-RU" sz="2000" i="1" dirty="0">
                <a:effectLst>
                  <a:outerShdw blurRad="38100" dist="38100" dir="2700000" algn="tl">
                    <a:srgbClr val="000000">
                      <a:alpha val="43137"/>
                    </a:srgbClr>
                  </a:outerShdw>
                </a:effectLst>
              </a:rPr>
              <a:t>"</a:t>
            </a:r>
            <a:r>
              <a:rPr lang="ru-RU" sz="2000" dirty="0"/>
              <a:t> </a:t>
            </a:r>
            <a:r>
              <a:rPr lang="ru-RU" sz="2000" dirty="0" err="1"/>
              <a:t>узаг</a:t>
            </a:r>
            <a:r>
              <a:rPr lang="en-US" sz="2000" dirty="0"/>
              <a:t>a</a:t>
            </a:r>
            <a:r>
              <a:rPr lang="ru-RU" sz="2000" dirty="0" err="1"/>
              <a:t>льнюється</a:t>
            </a:r>
            <a:r>
              <a:rPr lang="ru-RU" sz="2000" dirty="0"/>
              <a:t> </a:t>
            </a:r>
            <a:r>
              <a:rPr lang="ru-RU" sz="2000" dirty="0" err="1"/>
              <a:t>інформація</a:t>
            </a:r>
            <a:r>
              <a:rPr lang="ru-RU" sz="2000" dirty="0"/>
              <a:t> п</a:t>
            </a:r>
            <a:r>
              <a:rPr lang="en-US" sz="2000" dirty="0"/>
              <a:t>p</a:t>
            </a:r>
            <a:r>
              <a:rPr lang="ru-RU" sz="2000" dirty="0"/>
              <a:t>о </a:t>
            </a:r>
            <a:r>
              <a:rPr lang="ru-RU" sz="2000" dirty="0" err="1"/>
              <a:t>дооцінки</a:t>
            </a:r>
            <a:r>
              <a:rPr lang="ru-RU" sz="2000" dirty="0"/>
              <a:t> </a:t>
            </a:r>
            <a:r>
              <a:rPr lang="ru-RU" sz="2000" dirty="0" err="1"/>
              <a:t>об'єкт</a:t>
            </a:r>
            <a:r>
              <a:rPr lang="en-US" sz="2000" dirty="0"/>
              <a:t>i</a:t>
            </a:r>
            <a:r>
              <a:rPr lang="ru-RU" sz="2000" dirty="0"/>
              <a:t>в </a:t>
            </a:r>
            <a:r>
              <a:rPr lang="ru-RU" sz="2000" dirty="0" err="1"/>
              <a:t>нематеріальних</a:t>
            </a:r>
            <a:r>
              <a:rPr lang="ru-RU" sz="2000" dirty="0"/>
              <a:t> </a:t>
            </a:r>
            <a:r>
              <a:rPr lang="ru-RU" sz="2000" dirty="0" err="1"/>
              <a:t>активів</a:t>
            </a:r>
            <a:r>
              <a:rPr lang="ru-RU" sz="2000" dirty="0"/>
              <a:t>, </a:t>
            </a:r>
            <a:r>
              <a:rPr lang="ru-RU" sz="2000" dirty="0" err="1"/>
              <a:t>уцінки</a:t>
            </a:r>
            <a:r>
              <a:rPr lang="ru-RU" sz="2000" dirty="0"/>
              <a:t> т</a:t>
            </a:r>
            <a:r>
              <a:rPr lang="en-US" sz="2000" dirty="0"/>
              <a:t>a</a:t>
            </a:r>
            <a:r>
              <a:rPr lang="ru-RU" sz="2000" dirty="0"/>
              <a:t>ких </a:t>
            </a:r>
            <a:r>
              <a:rPr lang="ru-RU" sz="2000" dirty="0" err="1"/>
              <a:t>об'єктів</a:t>
            </a:r>
            <a:r>
              <a:rPr lang="ru-RU" sz="2000" dirty="0"/>
              <a:t> в м</a:t>
            </a:r>
            <a:r>
              <a:rPr lang="en-US" sz="2000" dirty="0"/>
              <a:t>e</a:t>
            </a:r>
            <a:r>
              <a:rPr lang="ru-RU" sz="2000" dirty="0" err="1"/>
              <a:t>жах</a:t>
            </a:r>
            <a:r>
              <a:rPr lang="ru-RU" sz="2000" dirty="0"/>
              <a:t> </a:t>
            </a:r>
            <a:r>
              <a:rPr lang="ru-RU" sz="2000" dirty="0" err="1"/>
              <a:t>сум</a:t>
            </a:r>
            <a:r>
              <a:rPr lang="ru-RU" sz="2000" dirty="0"/>
              <a:t> </a:t>
            </a:r>
            <a:r>
              <a:rPr lang="ru-RU" sz="2000" dirty="0" err="1"/>
              <a:t>раніше</a:t>
            </a:r>
            <a:r>
              <a:rPr lang="ru-RU" sz="2000" dirty="0"/>
              <a:t> </a:t>
            </a:r>
            <a:r>
              <a:rPr lang="ru-RU" sz="2000" dirty="0" err="1"/>
              <a:t>проведених</a:t>
            </a:r>
            <a:r>
              <a:rPr lang="ru-RU" sz="2000" dirty="0"/>
              <a:t> </a:t>
            </a:r>
            <a:r>
              <a:rPr lang="ru-RU" sz="2000" dirty="0" err="1"/>
              <a:t>дооцінок</a:t>
            </a:r>
            <a:r>
              <a:rPr lang="ru-RU" sz="2000" dirty="0"/>
              <a:t>, </a:t>
            </a:r>
            <a:r>
              <a:rPr lang="ru-RU" sz="2000" dirty="0" err="1"/>
              <a:t>відн</a:t>
            </a:r>
            <a:r>
              <a:rPr lang="en-US" sz="2000" dirty="0"/>
              <a:t>e</a:t>
            </a:r>
            <a:r>
              <a:rPr lang="ru-RU" sz="2000" dirty="0" err="1"/>
              <a:t>сення</a:t>
            </a:r>
            <a:r>
              <a:rPr lang="ru-RU" sz="2000" dirty="0"/>
              <a:t> </a:t>
            </a:r>
            <a:r>
              <a:rPr lang="ru-RU" sz="2000" dirty="0" err="1"/>
              <a:t>сум</a:t>
            </a:r>
            <a:r>
              <a:rPr lang="ru-RU" sz="2000" dirty="0"/>
              <a:t> </a:t>
            </a:r>
            <a:r>
              <a:rPr lang="ru-RU" sz="2000" dirty="0" err="1"/>
              <a:t>дооцінки</a:t>
            </a:r>
            <a:r>
              <a:rPr lang="ru-RU" sz="2000" dirty="0"/>
              <a:t> д</a:t>
            </a:r>
            <a:r>
              <a:rPr lang="en-US" sz="2000" dirty="0"/>
              <a:t>o </a:t>
            </a:r>
            <a:r>
              <a:rPr lang="ru-RU" sz="2000" dirty="0" err="1"/>
              <a:t>нерозподіленого</a:t>
            </a:r>
            <a:r>
              <a:rPr lang="ru-RU" sz="2000" dirty="0"/>
              <a:t> </a:t>
            </a:r>
            <a:r>
              <a:rPr lang="ru-RU" sz="2000" dirty="0" err="1"/>
              <a:t>прибутку</a:t>
            </a:r>
            <a:r>
              <a:rPr lang="ru-RU" sz="2000" dirty="0" smtClean="0"/>
              <a:t>.</a:t>
            </a:r>
            <a:endParaRPr lang="ru-RU" sz="2000" dirty="0"/>
          </a:p>
        </p:txBody>
      </p:sp>
    </p:spTree>
    <p:extLst>
      <p:ext uri="{BB962C8B-B14F-4D97-AF65-F5344CB8AC3E}">
        <p14:creationId xmlns:p14="http://schemas.microsoft.com/office/powerpoint/2010/main" val="33853337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4. Нерозподілений прибуток</a:t>
            </a:r>
            <a:endParaRPr lang="ru-RU" sz="2800"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005064"/>
            <a:ext cx="9144000" cy="2853324"/>
          </a:xfrm>
          <a:prstGeom prst="rect">
            <a:avLst/>
          </a:prstGeom>
        </p:spPr>
      </p:pic>
      <p:sp>
        <p:nvSpPr>
          <p:cNvPr id="6" name="Прямоугольник 5"/>
          <p:cNvSpPr/>
          <p:nvPr/>
        </p:nvSpPr>
        <p:spPr>
          <a:xfrm>
            <a:off x="323528" y="1556792"/>
            <a:ext cx="8640960" cy="2246769"/>
          </a:xfrm>
          <a:prstGeom prst="rect">
            <a:avLst/>
          </a:prstGeom>
        </p:spPr>
        <p:txBody>
          <a:bodyPr wrap="square">
            <a:spAutoFit/>
          </a:bodyPr>
          <a:lstStyle/>
          <a:p>
            <a:pPr algn="just"/>
            <a:r>
              <a:rPr lang="uk-UA" sz="2000" dirty="0" smtClean="0">
                <a:solidFill>
                  <a:schemeClr val="tx2">
                    <a:lumMod val="50000"/>
                  </a:schemeClr>
                </a:solidFill>
              </a:rPr>
              <a:t>    Доходи     </a:t>
            </a:r>
            <a:r>
              <a:rPr lang="uk-UA" sz="2000" dirty="0">
                <a:solidFill>
                  <a:schemeClr val="tx2">
                    <a:lumMod val="50000"/>
                  </a:schemeClr>
                </a:solidFill>
              </a:rPr>
              <a:t>– </a:t>
            </a:r>
            <a:r>
              <a:rPr lang="uk-UA" sz="2000" dirty="0" smtClean="0">
                <a:solidFill>
                  <a:schemeClr val="tx2">
                    <a:lumMod val="50000"/>
                  </a:schemeClr>
                </a:solidFill>
              </a:rPr>
              <a:t>          Витрати      =             Фінансові </a:t>
            </a:r>
            <a:r>
              <a:rPr lang="uk-UA" sz="2000" dirty="0">
                <a:solidFill>
                  <a:schemeClr val="tx2">
                    <a:lumMod val="50000"/>
                  </a:schemeClr>
                </a:solidFill>
              </a:rPr>
              <a:t>результати</a:t>
            </a:r>
            <a:endParaRPr lang="uk-UA" sz="2000" dirty="0" smtClean="0">
              <a:solidFill>
                <a:schemeClr val="tx2">
                  <a:lumMod val="50000"/>
                </a:schemeClr>
              </a:solidFill>
            </a:endParaRPr>
          </a:p>
          <a:p>
            <a:pPr algn="just"/>
            <a:r>
              <a:rPr lang="uk-UA" sz="2000" dirty="0" smtClean="0">
                <a:solidFill>
                  <a:schemeClr val="tx2">
                    <a:lumMod val="50000"/>
                  </a:schemeClr>
                </a:solidFill>
              </a:rPr>
              <a:t>(</a:t>
            </a:r>
            <a:r>
              <a:rPr lang="uk-UA" sz="2000" dirty="0">
                <a:solidFill>
                  <a:schemeClr val="tx2">
                    <a:lumMod val="50000"/>
                  </a:schemeClr>
                </a:solidFill>
              </a:rPr>
              <a:t>Д 70 – К79</a:t>
            </a:r>
            <a:r>
              <a:rPr lang="uk-UA" sz="2000" dirty="0" smtClean="0">
                <a:solidFill>
                  <a:schemeClr val="tx2">
                    <a:lumMod val="50000"/>
                  </a:schemeClr>
                </a:solidFill>
              </a:rPr>
              <a:t>)     (</a:t>
            </a:r>
            <a:r>
              <a:rPr lang="uk-UA" sz="2000" dirty="0">
                <a:solidFill>
                  <a:schemeClr val="tx2">
                    <a:lumMod val="50000"/>
                  </a:schemeClr>
                </a:solidFill>
              </a:rPr>
              <a:t>Д79 – К </a:t>
            </a:r>
            <a:r>
              <a:rPr lang="uk-UA" sz="2000" dirty="0" smtClean="0">
                <a:solidFill>
                  <a:schemeClr val="tx2">
                    <a:lumMod val="50000"/>
                  </a:schemeClr>
                </a:solidFill>
              </a:rPr>
              <a:t>рахунки    (</a:t>
            </a:r>
            <a:r>
              <a:rPr lang="uk-UA" sz="2000" dirty="0" err="1">
                <a:solidFill>
                  <a:schemeClr val="tx2">
                    <a:lumMod val="50000"/>
                  </a:schemeClr>
                </a:solidFill>
              </a:rPr>
              <a:t>Дт</a:t>
            </a:r>
            <a:r>
              <a:rPr lang="uk-UA" sz="2000" dirty="0">
                <a:solidFill>
                  <a:schemeClr val="tx2">
                    <a:lumMod val="50000"/>
                  </a:schemeClr>
                </a:solidFill>
              </a:rPr>
              <a:t> залишок на рахунку 79 - збиток, </a:t>
            </a:r>
            <a:endParaRPr lang="uk-UA" sz="2000" dirty="0" smtClean="0">
              <a:solidFill>
                <a:schemeClr val="tx2">
                  <a:lumMod val="50000"/>
                </a:schemeClr>
              </a:solidFill>
            </a:endParaRPr>
          </a:p>
          <a:p>
            <a:pPr algn="just"/>
            <a:r>
              <a:rPr lang="uk-UA" sz="2000" dirty="0">
                <a:solidFill>
                  <a:schemeClr val="tx2">
                    <a:lumMod val="50000"/>
                  </a:schemeClr>
                </a:solidFill>
              </a:rPr>
              <a:t> </a:t>
            </a:r>
            <a:r>
              <a:rPr lang="uk-UA" sz="2000" dirty="0" smtClean="0">
                <a:solidFill>
                  <a:schemeClr val="tx2">
                    <a:lumMod val="50000"/>
                  </a:schemeClr>
                </a:solidFill>
              </a:rPr>
              <a:t>                              класів </a:t>
            </a:r>
            <a:r>
              <a:rPr lang="uk-UA" sz="2000" dirty="0">
                <a:solidFill>
                  <a:schemeClr val="tx2">
                    <a:lumMod val="50000"/>
                  </a:schemeClr>
                </a:solidFill>
              </a:rPr>
              <a:t>8,9</a:t>
            </a:r>
            <a:r>
              <a:rPr lang="uk-UA" sz="2000" dirty="0" smtClean="0">
                <a:solidFill>
                  <a:schemeClr val="tx2">
                    <a:lumMod val="50000"/>
                  </a:schemeClr>
                </a:solidFill>
              </a:rPr>
              <a:t>)                  </a:t>
            </a:r>
            <a:r>
              <a:rPr lang="uk-UA" sz="2000" dirty="0" err="1" smtClean="0">
                <a:solidFill>
                  <a:schemeClr val="tx2">
                    <a:lumMod val="50000"/>
                  </a:schemeClr>
                </a:solidFill>
              </a:rPr>
              <a:t>Кт</a:t>
            </a:r>
            <a:r>
              <a:rPr lang="uk-UA" sz="2000" dirty="0" smtClean="0">
                <a:solidFill>
                  <a:schemeClr val="tx2">
                    <a:lumMod val="50000"/>
                  </a:schemeClr>
                </a:solidFill>
              </a:rPr>
              <a:t> </a:t>
            </a:r>
            <a:r>
              <a:rPr lang="uk-UA" sz="2000" dirty="0">
                <a:solidFill>
                  <a:schemeClr val="tx2">
                    <a:lumMod val="50000"/>
                  </a:schemeClr>
                </a:solidFill>
              </a:rPr>
              <a:t>залишок – прибуток) </a:t>
            </a:r>
            <a:endParaRPr lang="uk-UA" sz="2000" dirty="0" smtClean="0">
              <a:solidFill>
                <a:schemeClr val="tx2">
                  <a:lumMod val="50000"/>
                </a:schemeClr>
              </a:solidFill>
            </a:endParaRPr>
          </a:p>
          <a:p>
            <a:pPr algn="just"/>
            <a:endParaRPr lang="uk-UA" sz="2000" dirty="0">
              <a:solidFill>
                <a:schemeClr val="tx2">
                  <a:lumMod val="50000"/>
                </a:schemeClr>
              </a:solidFill>
            </a:endParaRPr>
          </a:p>
          <a:p>
            <a:pPr algn="just"/>
            <a:r>
              <a:rPr lang="uk-UA" sz="2000" dirty="0" smtClean="0">
                <a:solidFill>
                  <a:schemeClr val="tx2">
                    <a:lumMod val="50000"/>
                  </a:schemeClr>
                </a:solidFill>
              </a:rPr>
              <a:t>– Податок на </a:t>
            </a:r>
            <a:r>
              <a:rPr lang="uk-UA" sz="2000" dirty="0">
                <a:solidFill>
                  <a:schemeClr val="tx2">
                    <a:lumMod val="50000"/>
                  </a:schemeClr>
                </a:solidFill>
              </a:rPr>
              <a:t>прибуток </a:t>
            </a:r>
            <a:r>
              <a:rPr lang="uk-UA" sz="2000" dirty="0" smtClean="0">
                <a:solidFill>
                  <a:schemeClr val="tx2">
                    <a:lumMod val="50000"/>
                  </a:schemeClr>
                </a:solidFill>
              </a:rPr>
              <a:t>    =        </a:t>
            </a:r>
            <a:r>
              <a:rPr lang="uk-UA" sz="2000" dirty="0">
                <a:solidFill>
                  <a:schemeClr val="tx2">
                    <a:lumMod val="50000"/>
                  </a:schemeClr>
                </a:solidFill>
              </a:rPr>
              <a:t>Нерозподілений </a:t>
            </a:r>
            <a:r>
              <a:rPr lang="uk-UA" sz="2000" dirty="0" smtClean="0">
                <a:solidFill>
                  <a:schemeClr val="tx2">
                    <a:lumMod val="50000"/>
                  </a:schemeClr>
                </a:solidFill>
              </a:rPr>
              <a:t>прибуток</a:t>
            </a:r>
          </a:p>
          <a:p>
            <a:pPr algn="just"/>
            <a:r>
              <a:rPr lang="uk-UA" sz="2000" dirty="0">
                <a:solidFill>
                  <a:schemeClr val="tx2">
                    <a:lumMod val="50000"/>
                  </a:schemeClr>
                </a:solidFill>
              </a:rPr>
              <a:t> </a:t>
            </a:r>
            <a:r>
              <a:rPr lang="uk-UA" sz="2000" dirty="0" smtClean="0">
                <a:solidFill>
                  <a:schemeClr val="tx2">
                    <a:lumMod val="50000"/>
                  </a:schemeClr>
                </a:solidFill>
              </a:rPr>
              <a:t>     (</a:t>
            </a:r>
            <a:r>
              <a:rPr lang="uk-UA" sz="2000" dirty="0" err="1">
                <a:solidFill>
                  <a:schemeClr val="tx2">
                    <a:lumMod val="50000"/>
                  </a:schemeClr>
                </a:solidFill>
              </a:rPr>
              <a:t>Дт</a:t>
            </a:r>
            <a:r>
              <a:rPr lang="uk-UA" sz="2000" dirty="0">
                <a:solidFill>
                  <a:schemeClr val="tx2">
                    <a:lumMod val="50000"/>
                  </a:schemeClr>
                </a:solidFill>
              </a:rPr>
              <a:t> 79 – </a:t>
            </a:r>
            <a:r>
              <a:rPr lang="uk-UA" sz="2000" dirty="0" err="1">
                <a:solidFill>
                  <a:schemeClr val="tx2">
                    <a:lumMod val="50000"/>
                  </a:schemeClr>
                </a:solidFill>
              </a:rPr>
              <a:t>Кт</a:t>
            </a:r>
            <a:r>
              <a:rPr lang="uk-UA" sz="2000" dirty="0">
                <a:solidFill>
                  <a:schemeClr val="tx2">
                    <a:lumMod val="50000"/>
                  </a:schemeClr>
                </a:solidFill>
              </a:rPr>
              <a:t> 98</a:t>
            </a:r>
            <a:r>
              <a:rPr lang="uk-UA" sz="2000" dirty="0" smtClean="0">
                <a:solidFill>
                  <a:schemeClr val="tx2">
                    <a:lumMod val="50000"/>
                  </a:schemeClr>
                </a:solidFill>
              </a:rPr>
              <a:t>)                            (</a:t>
            </a:r>
            <a:r>
              <a:rPr lang="uk-UA" sz="2000" dirty="0">
                <a:solidFill>
                  <a:schemeClr val="tx2">
                    <a:lumMod val="50000"/>
                  </a:schemeClr>
                </a:solidFill>
              </a:rPr>
              <a:t>непокриті збитки)</a:t>
            </a:r>
            <a:endParaRPr lang="uk-UA" sz="2000" dirty="0" smtClean="0">
              <a:solidFill>
                <a:schemeClr val="tx2">
                  <a:lumMod val="50000"/>
                </a:schemeClr>
              </a:solidFill>
            </a:endParaRPr>
          </a:p>
          <a:p>
            <a:pPr algn="just"/>
            <a:r>
              <a:rPr lang="uk-UA" sz="2000" dirty="0">
                <a:solidFill>
                  <a:schemeClr val="tx2">
                    <a:lumMod val="50000"/>
                  </a:schemeClr>
                </a:solidFill>
              </a:rPr>
              <a:t> </a:t>
            </a:r>
            <a:r>
              <a:rPr lang="uk-UA" sz="2000" dirty="0" smtClean="0">
                <a:solidFill>
                  <a:schemeClr val="tx2">
                    <a:lumMod val="50000"/>
                  </a:schemeClr>
                </a:solidFill>
              </a:rPr>
              <a:t>                                               (</a:t>
            </a:r>
            <a:r>
              <a:rPr lang="uk-UA" sz="2000" dirty="0" err="1">
                <a:solidFill>
                  <a:schemeClr val="tx2">
                    <a:lumMod val="50000"/>
                  </a:schemeClr>
                </a:solidFill>
              </a:rPr>
              <a:t>Дт</a:t>
            </a:r>
            <a:r>
              <a:rPr lang="uk-UA" sz="2000" dirty="0">
                <a:solidFill>
                  <a:schemeClr val="tx2">
                    <a:lumMod val="50000"/>
                  </a:schemeClr>
                </a:solidFill>
              </a:rPr>
              <a:t> 79 – </a:t>
            </a:r>
            <a:r>
              <a:rPr lang="uk-UA" sz="2000" dirty="0" err="1">
                <a:solidFill>
                  <a:schemeClr val="tx2">
                    <a:lumMod val="50000"/>
                  </a:schemeClr>
                </a:solidFill>
              </a:rPr>
              <a:t>Кт</a:t>
            </a:r>
            <a:r>
              <a:rPr lang="uk-UA" sz="2000" dirty="0">
                <a:solidFill>
                  <a:schemeClr val="tx2">
                    <a:lumMod val="50000"/>
                  </a:schemeClr>
                </a:solidFill>
              </a:rPr>
              <a:t> 441 або </a:t>
            </a:r>
            <a:r>
              <a:rPr lang="uk-UA" sz="2000" dirty="0" err="1">
                <a:solidFill>
                  <a:schemeClr val="tx2">
                    <a:lumMod val="50000"/>
                  </a:schemeClr>
                </a:solidFill>
              </a:rPr>
              <a:t>Кт</a:t>
            </a:r>
            <a:r>
              <a:rPr lang="uk-UA" sz="2000" dirty="0">
                <a:solidFill>
                  <a:schemeClr val="tx2">
                    <a:lumMod val="50000"/>
                  </a:schemeClr>
                </a:solidFill>
              </a:rPr>
              <a:t> 79 – </a:t>
            </a:r>
            <a:r>
              <a:rPr lang="uk-UA" sz="2000" dirty="0" err="1">
                <a:solidFill>
                  <a:schemeClr val="tx2">
                    <a:lumMod val="50000"/>
                  </a:schemeClr>
                </a:solidFill>
              </a:rPr>
              <a:t>Дт</a:t>
            </a:r>
            <a:r>
              <a:rPr lang="uk-UA" sz="2000" dirty="0">
                <a:solidFill>
                  <a:schemeClr val="tx2">
                    <a:lumMod val="50000"/>
                  </a:schemeClr>
                </a:solidFill>
              </a:rPr>
              <a:t> 442 </a:t>
            </a:r>
            <a:r>
              <a:rPr lang="uk-UA" sz="2000" dirty="0" smtClean="0">
                <a:solidFill>
                  <a:schemeClr val="tx2">
                    <a:lumMod val="50000"/>
                  </a:schemeClr>
                </a:solidFill>
              </a:rPr>
              <a:t>)</a:t>
            </a:r>
            <a:endParaRPr lang="ru-RU" sz="2000" dirty="0">
              <a:solidFill>
                <a:schemeClr val="tx2">
                  <a:lumMod val="50000"/>
                </a:schemeClr>
              </a:solidFill>
            </a:endParaRPr>
          </a:p>
        </p:txBody>
      </p:sp>
    </p:spTree>
    <p:extLst>
      <p:ext uri="{BB962C8B-B14F-4D97-AF65-F5344CB8AC3E}">
        <p14:creationId xmlns:p14="http://schemas.microsoft.com/office/powerpoint/2010/main" val="36966681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4. Нерозподілений прибуток</a:t>
            </a:r>
            <a:endParaRPr lang="ru-RU" sz="2800"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005064"/>
            <a:ext cx="9144000" cy="2853324"/>
          </a:xfrm>
          <a:prstGeom prst="rect">
            <a:avLst/>
          </a:prstGeom>
        </p:spPr>
      </p:pic>
      <p:sp>
        <p:nvSpPr>
          <p:cNvPr id="6" name="Прямоугольник 5"/>
          <p:cNvSpPr/>
          <p:nvPr/>
        </p:nvSpPr>
        <p:spPr>
          <a:xfrm>
            <a:off x="611560" y="1628800"/>
            <a:ext cx="8064896" cy="1969770"/>
          </a:xfrm>
          <a:prstGeom prst="rect">
            <a:avLst/>
          </a:prstGeom>
        </p:spPr>
        <p:txBody>
          <a:bodyPr wrap="square">
            <a:spAutoFit/>
          </a:bodyPr>
          <a:lstStyle/>
          <a:p>
            <a:pPr algn="just">
              <a:spcBef>
                <a:spcPct val="50000"/>
              </a:spcBef>
            </a:pPr>
            <a:r>
              <a:rPr lang="uk-UA" sz="2800" i="1" dirty="0" smtClean="0">
                <a:effectLst>
                  <a:outerShdw blurRad="38100" dist="38100" dir="2700000" algn="tl">
                    <a:srgbClr val="000000">
                      <a:alpha val="43137"/>
                    </a:srgbClr>
                  </a:outerShdw>
                </a:effectLst>
              </a:rPr>
              <a:t>     </a:t>
            </a:r>
            <a:r>
              <a:rPr lang="uk-UA" sz="2400" i="1" dirty="0" smtClean="0">
                <a:effectLst>
                  <a:outerShdw blurRad="38100" dist="38100" dir="2700000" algn="tl">
                    <a:srgbClr val="000000">
                      <a:alpha val="43137"/>
                    </a:srgbClr>
                  </a:outerShdw>
                </a:effectLst>
              </a:rPr>
              <a:t>Фактичний </a:t>
            </a:r>
            <a:r>
              <a:rPr lang="uk-UA" sz="2400" i="1" dirty="0">
                <a:effectLst>
                  <a:outerShdw blurRad="38100" dist="38100" dir="2700000" algn="tl">
                    <a:srgbClr val="000000">
                      <a:alpha val="43137"/>
                    </a:srgbClr>
                  </a:outerShdw>
                </a:effectLst>
              </a:rPr>
              <a:t>розподіл прибутку відбувається на підставі організаційних </a:t>
            </a:r>
            <a:r>
              <a:rPr lang="uk-UA" sz="2400" i="1" dirty="0" smtClean="0">
                <a:effectLst>
                  <a:outerShdw blurRad="38100" dist="38100" dir="2700000" algn="tl">
                    <a:srgbClr val="000000">
                      <a:alpha val="43137"/>
                    </a:srgbClr>
                  </a:outerShdw>
                </a:effectLst>
              </a:rPr>
              <a:t>документів:</a:t>
            </a:r>
          </a:p>
          <a:p>
            <a:pPr algn="just">
              <a:spcBef>
                <a:spcPct val="50000"/>
              </a:spcBef>
            </a:pPr>
            <a:r>
              <a:rPr lang="uk-UA" sz="2800" dirty="0" smtClean="0"/>
              <a:t>- наказів</a:t>
            </a:r>
            <a:r>
              <a:rPr lang="uk-UA" sz="2800" dirty="0"/>
              <a:t>, розпоряджень, протоколів зборів засновників. </a:t>
            </a:r>
            <a:endParaRPr lang="ru-RU" sz="2800" dirty="0"/>
          </a:p>
        </p:txBody>
      </p:sp>
    </p:spTree>
    <p:extLst>
      <p:ext uri="{BB962C8B-B14F-4D97-AF65-F5344CB8AC3E}">
        <p14:creationId xmlns:p14="http://schemas.microsoft.com/office/powerpoint/2010/main" val="6455464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4. Нерозподілений прибуток</a:t>
            </a:r>
            <a:endParaRPr lang="ru-RU" sz="2800" dirty="0"/>
          </a:p>
        </p:txBody>
      </p:sp>
      <p:pic>
        <p:nvPicPr>
          <p:cNvPr id="6" name="Рисунок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005064"/>
            <a:ext cx="9144000" cy="2853324"/>
          </a:xfrm>
          <a:prstGeom prst="rect">
            <a:avLst/>
          </a:prstGeom>
        </p:spPr>
      </p:pic>
      <p:sp>
        <p:nvSpPr>
          <p:cNvPr id="3" name="Прямоугольник 2"/>
          <p:cNvSpPr/>
          <p:nvPr/>
        </p:nvSpPr>
        <p:spPr>
          <a:xfrm>
            <a:off x="764138" y="1484784"/>
            <a:ext cx="7632848" cy="3016210"/>
          </a:xfrm>
          <a:prstGeom prst="rect">
            <a:avLst/>
          </a:prstGeom>
        </p:spPr>
        <p:txBody>
          <a:bodyPr wrap="square">
            <a:spAutoFit/>
          </a:bodyPr>
          <a:lstStyle/>
          <a:p>
            <a:pPr algn="ctr">
              <a:spcBef>
                <a:spcPct val="50000"/>
              </a:spcBef>
            </a:pPr>
            <a:r>
              <a:rPr lang="uk-UA" sz="2000" b="1" i="1" dirty="0">
                <a:solidFill>
                  <a:srgbClr val="0070C0"/>
                </a:solidFill>
                <a:effectLst>
                  <a:outerShdw blurRad="38100" dist="38100" dir="2700000" algn="tl">
                    <a:srgbClr val="000000">
                      <a:alpha val="43137"/>
                    </a:srgbClr>
                  </a:outerShdw>
                </a:effectLst>
              </a:rPr>
              <a:t>Нерозподілений прибуток може </a:t>
            </a:r>
            <a:r>
              <a:rPr lang="uk-UA" sz="2000" b="1" i="1" u="sng" dirty="0">
                <a:solidFill>
                  <a:srgbClr val="0070C0"/>
                </a:solidFill>
                <a:effectLst>
                  <a:outerShdw blurRad="38100" dist="38100" dir="2700000" algn="tl">
                    <a:srgbClr val="000000">
                      <a:alpha val="43137"/>
                    </a:srgbClr>
                  </a:outerShdw>
                </a:effectLst>
              </a:rPr>
              <a:t>використовуватись</a:t>
            </a:r>
            <a:r>
              <a:rPr lang="uk-UA" sz="2000" i="1" dirty="0">
                <a:solidFill>
                  <a:srgbClr val="0070C0"/>
                </a:solidFill>
                <a:effectLst>
                  <a:outerShdw blurRad="38100" dist="38100" dir="2700000" algn="tl">
                    <a:srgbClr val="000000">
                      <a:alpha val="43137"/>
                    </a:srgbClr>
                  </a:outerShdw>
                </a:effectLst>
              </a:rPr>
              <a:t>:</a:t>
            </a:r>
          </a:p>
          <a:p>
            <a:pPr>
              <a:spcBef>
                <a:spcPct val="50000"/>
              </a:spcBef>
            </a:pPr>
            <a:r>
              <a:rPr lang="uk-UA" sz="2000" dirty="0"/>
              <a:t>- на покриття збитків минулих років;</a:t>
            </a:r>
          </a:p>
          <a:p>
            <a:pPr>
              <a:spcBef>
                <a:spcPct val="50000"/>
              </a:spcBef>
            </a:pPr>
            <a:r>
              <a:rPr lang="uk-UA" sz="2000" dirty="0"/>
              <a:t>- виплату дивідендів; </a:t>
            </a:r>
          </a:p>
          <a:p>
            <a:pPr>
              <a:spcBef>
                <a:spcPct val="50000"/>
              </a:spcBef>
            </a:pPr>
            <a:r>
              <a:rPr lang="uk-UA" sz="2000" dirty="0"/>
              <a:t>- створення резервного фонду;</a:t>
            </a:r>
          </a:p>
          <a:p>
            <a:pPr>
              <a:spcBef>
                <a:spcPct val="50000"/>
              </a:spcBef>
            </a:pPr>
            <a:r>
              <a:rPr lang="uk-UA" sz="2000" dirty="0"/>
              <a:t>- збільшення статутного капіталу;</a:t>
            </a:r>
          </a:p>
          <a:p>
            <a:pPr>
              <a:spcBef>
                <a:spcPct val="50000"/>
              </a:spcBef>
            </a:pPr>
            <a:r>
              <a:rPr lang="uk-UA" sz="2000" dirty="0"/>
              <a:t>- інші цілі, пов'язані з виконанням соціальних програм і розширенням виробництва.</a:t>
            </a:r>
          </a:p>
        </p:txBody>
      </p:sp>
    </p:spTree>
    <p:extLst>
      <p:ext uri="{BB962C8B-B14F-4D97-AF65-F5344CB8AC3E}">
        <p14:creationId xmlns:p14="http://schemas.microsoft.com/office/powerpoint/2010/main" val="19419620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smtClean="0"/>
              <a:t>5. Вилучений капітал</a:t>
            </a:r>
            <a:endParaRPr lang="ru-RU" sz="2800" dirty="0"/>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437112"/>
            <a:ext cx="9144000" cy="2420888"/>
          </a:xfrm>
          <a:prstGeom prst="rect">
            <a:avLst/>
          </a:prstGeom>
        </p:spPr>
      </p:pic>
      <p:sp>
        <p:nvSpPr>
          <p:cNvPr id="4" name="Прямоугольник 3"/>
          <p:cNvSpPr/>
          <p:nvPr/>
        </p:nvSpPr>
        <p:spPr>
          <a:xfrm>
            <a:off x="375855" y="1700808"/>
            <a:ext cx="8496944" cy="1569660"/>
          </a:xfrm>
          <a:prstGeom prst="rect">
            <a:avLst/>
          </a:prstGeom>
        </p:spPr>
        <p:txBody>
          <a:bodyPr wrap="square">
            <a:spAutoFit/>
          </a:bodyPr>
          <a:lstStyle/>
          <a:p>
            <a:pPr algn="just">
              <a:spcBef>
                <a:spcPct val="50000"/>
              </a:spcBef>
            </a:pPr>
            <a:r>
              <a:rPr lang="uk-UA" sz="3200" b="1" u="sng" dirty="0"/>
              <a:t>ВИЛУЧЕНИЙ КАПІТАЛ</a:t>
            </a:r>
            <a:r>
              <a:rPr lang="uk-UA" sz="3200" dirty="0"/>
              <a:t> – сума коштів, тимчасово вилучених з господарського та фінансового обороту.</a:t>
            </a:r>
          </a:p>
        </p:txBody>
      </p:sp>
    </p:spTree>
    <p:extLst>
      <p:ext uri="{BB962C8B-B14F-4D97-AF65-F5344CB8AC3E}">
        <p14:creationId xmlns:p14="http://schemas.microsoft.com/office/powerpoint/2010/main" val="423371959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t>5. Вилучений капітал</a:t>
            </a:r>
            <a:endParaRPr lang="ru-RU" sz="2800" dirty="0"/>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437112"/>
            <a:ext cx="9144000" cy="2420888"/>
          </a:xfrm>
          <a:prstGeom prst="rect">
            <a:avLst/>
          </a:prstGeom>
        </p:spPr>
      </p:pic>
      <p:sp>
        <p:nvSpPr>
          <p:cNvPr id="5" name="Rectangle 2"/>
          <p:cNvSpPr>
            <a:spLocks noChangeArrowheads="1"/>
          </p:cNvSpPr>
          <p:nvPr/>
        </p:nvSpPr>
        <p:spPr bwMode="auto">
          <a:xfrm>
            <a:off x="317879" y="1340768"/>
            <a:ext cx="8640960"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Акціонерне</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товариство</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має</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право за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рішенням</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загальних</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зборів</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викупити</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в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акціонерів</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акції</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за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згодою</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власників</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цих</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акцій</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Порядок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реалізації</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цього</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права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визначається</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у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статуті</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товариства</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та/</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або</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рішенні</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загальних</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зборів</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lang="ru-RU" sz="2400" dirty="0">
                <a:latin typeface="Times New Roman" pitchFamily="18" charset="0"/>
                <a:cs typeface="Times New Roman" pitchFamily="18" charset="0"/>
              </a:rPr>
              <a:t> </a:t>
            </a:r>
            <a:r>
              <a:rPr lang="ru-RU" sz="2400" dirty="0" smtClean="0">
                <a:latin typeface="Times New Roman" pitchFamily="18" charset="0"/>
                <a:cs typeface="Times New Roman" pitchFamily="18" charset="0"/>
              </a:rPr>
              <a:t>    </a:t>
            </a:r>
            <a:r>
              <a:rPr lang="ru-RU" sz="2400" i="1" u="sng" dirty="0" err="1" smtClean="0">
                <a:effectLst>
                  <a:outerShdw blurRad="38100" dist="38100" dir="2700000" algn="tl">
                    <a:srgbClr val="000000">
                      <a:alpha val="43137"/>
                    </a:srgbClr>
                  </a:outerShdw>
                </a:effectLst>
                <a:latin typeface="Times New Roman" pitchFamily="18" charset="0"/>
                <a:cs typeface="Times New Roman" pitchFamily="18" charset="0"/>
              </a:rPr>
              <a:t>Р</a:t>
            </a:r>
            <a:r>
              <a:rPr kumimoji="0" lang="ru-RU" sz="2400" b="0" i="1" u="sng" strike="noStrike" cap="none" normalizeH="0" baseline="0" dirty="0" err="1"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ішенням</a:t>
            </a:r>
            <a:r>
              <a:rPr kumimoji="0" lang="ru-RU" sz="2400" b="0" i="1" u="sng" strike="noStrike" cap="none" normalizeH="0" baseline="0" dirty="0"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kumimoji="0" lang="ru-RU" sz="2400" b="0" i="1" u="sng" strike="noStrike" cap="none" normalizeH="0" baseline="0" dirty="0" err="1"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загальних</a:t>
            </a:r>
            <a:r>
              <a:rPr kumimoji="0" lang="ru-RU" sz="2400" b="0" i="1" u="sng" strike="noStrike" cap="none" normalizeH="0" baseline="0" dirty="0"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kumimoji="0" lang="ru-RU" sz="2400" b="0" i="1" u="sng" strike="noStrike" cap="none" normalizeH="0" baseline="0" dirty="0" err="1"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зборів</a:t>
            </a:r>
            <a:r>
              <a:rPr kumimoji="0" lang="ru-RU" sz="2400" b="0" i="1" u="sng" strike="noStrike" cap="none" normalizeH="0" baseline="0" dirty="0"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kumimoji="0" lang="ru-RU" sz="2400" b="0" i="1" u="sng" strike="noStrike" cap="none" normalizeH="0" baseline="0" dirty="0" err="1"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обов'язково</a:t>
            </a:r>
            <a:r>
              <a:rPr kumimoji="0" lang="ru-RU" sz="2400" b="0" i="1" u="sng" strike="noStrike" cap="none" normalizeH="0" baseline="0" dirty="0"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kumimoji="0" lang="ru-RU" sz="2400" b="0" i="1" u="sng" strike="noStrike" cap="none" normalizeH="0" baseline="0" dirty="0" err="1"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встановлюються</a:t>
            </a:r>
            <a:r>
              <a:rPr kumimoji="0" lang="ru-RU" sz="2400" b="0" i="1" u="sng" strike="noStrike" cap="none" normalizeH="0" baseline="0" dirty="0"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br>
              <a:rPr kumimoji="0" lang="ru-RU" sz="2400" b="0" i="1" u="sng" strike="noStrike" cap="none" normalizeH="0" baseline="0" dirty="0" smtClean="0">
                <a:ln>
                  <a:noFill/>
                </a:ln>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b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1) порядок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викупу</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що</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включає</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максимальну</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кількість</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тип та/</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або</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клас</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акцій</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що</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викуповуються</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endParaRPr lang="ru-RU" sz="2400" dirty="0">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2) строк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викупу</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endParaRPr lang="ru-RU" sz="2400" dirty="0">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3)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ціна</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викупу</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або</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порядок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її</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визначення</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endParaRPr lang="ru-RU" sz="2400" dirty="0" smtClean="0">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dirty="0">
                <a:ln>
                  <a:noFill/>
                </a:ln>
                <a:solidFill>
                  <a:schemeClr val="tx1"/>
                </a:solidFill>
                <a:effectLst/>
                <a:latin typeface="Times New Roman" pitchFamily="18" charset="0"/>
                <a:cs typeface="Times New Roman" pitchFamily="18" charset="0"/>
              </a:rPr>
              <a:t> </a:t>
            </a:r>
            <a:r>
              <a:rPr kumimoji="0" lang="ru-RU" sz="2400" b="0" i="0" u="none" strike="noStrike" cap="none" normalizeH="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4)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дії</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товариства</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щодо</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викуплених</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акцій</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їх</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анулювання</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або</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b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b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продаж). </a:t>
            </a:r>
            <a:endParaRPr kumimoji="0" lang="ru-RU" sz="4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8137345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t>5. Вилучений капітал</a:t>
            </a:r>
            <a:endParaRPr lang="ru-RU" sz="2800" dirty="0"/>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437112"/>
            <a:ext cx="9144000" cy="2420888"/>
          </a:xfrm>
          <a:prstGeom prst="rect">
            <a:avLst/>
          </a:prstGeom>
        </p:spPr>
      </p:pic>
      <p:sp>
        <p:nvSpPr>
          <p:cNvPr id="4" name="Rectangle 1"/>
          <p:cNvSpPr>
            <a:spLocks noChangeArrowheads="1"/>
          </p:cNvSpPr>
          <p:nvPr/>
        </p:nvSpPr>
        <p:spPr bwMode="auto">
          <a:xfrm>
            <a:off x="467544" y="1285539"/>
            <a:ext cx="8424936"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Ціна</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викупу</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акцій</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1" i="0" u="sng" strike="noStrike" cap="none" normalizeH="0" baseline="0" dirty="0" smtClean="0">
                <a:ln>
                  <a:noFill/>
                </a:ln>
                <a:solidFill>
                  <a:schemeClr val="tx1"/>
                </a:solidFill>
                <a:effectLst/>
                <a:latin typeface="Times New Roman" pitchFamily="18" charset="0"/>
                <a:cs typeface="Times New Roman" pitchFamily="18" charset="0"/>
              </a:rPr>
              <a:t>не </a:t>
            </a:r>
            <a:r>
              <a:rPr kumimoji="0" lang="ru-RU" sz="2400" b="1" i="0" u="sng" strike="noStrike" cap="none" normalizeH="0" baseline="0" dirty="0" err="1" smtClean="0">
                <a:ln>
                  <a:noFill/>
                </a:ln>
                <a:solidFill>
                  <a:schemeClr val="tx1"/>
                </a:solidFill>
                <a:effectLst/>
                <a:latin typeface="Times New Roman" pitchFamily="18" charset="0"/>
                <a:cs typeface="Times New Roman" pitchFamily="18" charset="0"/>
              </a:rPr>
              <a:t>може</a:t>
            </a:r>
            <a:r>
              <a:rPr kumimoji="0" lang="ru-RU" sz="2400" b="1" i="0" u="sng" strike="noStrike" cap="none" normalizeH="0" baseline="0" dirty="0" smtClean="0">
                <a:ln>
                  <a:noFill/>
                </a:ln>
                <a:solidFill>
                  <a:schemeClr val="tx1"/>
                </a:solidFill>
                <a:effectLst/>
                <a:latin typeface="Times New Roman" pitchFamily="18" charset="0"/>
                <a:cs typeface="Times New Roman" pitchFamily="18" charset="0"/>
              </a:rPr>
              <a:t> бути </a:t>
            </a:r>
            <a:r>
              <a:rPr kumimoji="0" lang="ru-RU" sz="2400" b="1" i="0" u="sng" strike="noStrike" cap="none" normalizeH="0" baseline="0" dirty="0" err="1" smtClean="0">
                <a:ln>
                  <a:noFill/>
                </a:ln>
                <a:solidFill>
                  <a:schemeClr val="tx1"/>
                </a:solidFill>
                <a:effectLst/>
                <a:latin typeface="Times New Roman" pitchFamily="18" charset="0"/>
                <a:cs typeface="Times New Roman" pitchFamily="18" charset="0"/>
              </a:rPr>
              <a:t>меншою</a:t>
            </a:r>
            <a:r>
              <a:rPr kumimoji="0" lang="ru-RU" sz="2400" b="1" i="0" u="sng" strike="noStrike" cap="none" normalizeH="0" baseline="0" dirty="0" smtClean="0">
                <a:ln>
                  <a:noFill/>
                </a:ln>
                <a:solidFill>
                  <a:schemeClr val="tx1"/>
                </a:solidFill>
                <a:effectLst/>
                <a:latin typeface="Times New Roman" pitchFamily="18" charset="0"/>
                <a:cs typeface="Times New Roman" pitchFamily="18" charset="0"/>
              </a:rPr>
              <a:t> за </a:t>
            </a:r>
            <a:r>
              <a:rPr kumimoji="0" lang="ru-RU" sz="2400" b="1" i="0" u="sng" strike="noStrike" cap="none" normalizeH="0" baseline="0" dirty="0" err="1" smtClean="0">
                <a:ln>
                  <a:noFill/>
                </a:ln>
                <a:solidFill>
                  <a:schemeClr val="tx1"/>
                </a:solidFill>
                <a:effectLst/>
                <a:latin typeface="Times New Roman" pitchFamily="18" charset="0"/>
                <a:cs typeface="Times New Roman" pitchFamily="18" charset="0"/>
              </a:rPr>
              <a:t>їх</a:t>
            </a:r>
            <a:r>
              <a:rPr kumimoji="0" lang="ru-RU" sz="2400" b="1" i="0" u="sng"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1" i="0" u="sng" strike="noStrike" cap="none" normalizeH="0" baseline="0" dirty="0" err="1" smtClean="0">
                <a:ln>
                  <a:noFill/>
                </a:ln>
                <a:solidFill>
                  <a:schemeClr val="tx1"/>
                </a:solidFill>
                <a:effectLst/>
                <a:latin typeface="Times New Roman" pitchFamily="18" charset="0"/>
                <a:cs typeface="Times New Roman" pitchFamily="18" charset="0"/>
              </a:rPr>
              <a:t>ринкову</a:t>
            </a:r>
            <a:r>
              <a:rPr kumimoji="0" lang="ru-RU" sz="2400" b="1" i="0" u="sng"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1" i="0" u="sng" strike="noStrike" cap="none" normalizeH="0" baseline="0" dirty="0" err="1" smtClean="0">
                <a:ln>
                  <a:noFill/>
                </a:ln>
                <a:solidFill>
                  <a:schemeClr val="tx1"/>
                </a:solidFill>
                <a:effectLst/>
                <a:latin typeface="Times New Roman" pitchFamily="18" charset="0"/>
                <a:cs typeface="Times New Roman" pitchFamily="18" charset="0"/>
              </a:rPr>
              <a:t>вартість</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a:t>
            </a:r>
            <a:r>
              <a:rPr kumimoji="0" lang="ru-RU" sz="2400" b="0" i="0" u="none" strike="noStrike" cap="none" normalizeH="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визначену</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відповідно</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до ст. 8</a:t>
            </a:r>
            <a:r>
              <a:rPr kumimoji="0" lang="ru-RU" sz="2400" b="0" i="0" u="none" strike="noStrike" cap="none" normalizeH="0" dirty="0" smtClean="0">
                <a:ln>
                  <a:noFill/>
                </a:ln>
                <a:solidFill>
                  <a:schemeClr val="tx1"/>
                </a:solidFill>
                <a:effectLst/>
                <a:latin typeface="Times New Roman" pitchFamily="18" charset="0"/>
                <a:cs typeface="Times New Roman" pitchFamily="18" charset="0"/>
              </a:rPr>
              <a:t> ЗУ «Про </a:t>
            </a:r>
            <a:r>
              <a:rPr kumimoji="0" lang="ru-RU" sz="2400" b="0" i="0" u="none" strike="noStrike" cap="none" normalizeH="0" dirty="0" err="1" smtClean="0">
                <a:ln>
                  <a:noFill/>
                </a:ln>
                <a:solidFill>
                  <a:schemeClr val="tx1"/>
                </a:solidFill>
                <a:effectLst/>
                <a:latin typeface="Times New Roman" pitchFamily="18" charset="0"/>
                <a:cs typeface="Times New Roman" pitchFamily="18" charset="0"/>
              </a:rPr>
              <a:t>акціонерні</a:t>
            </a:r>
            <a:r>
              <a:rPr kumimoji="0" lang="ru-RU" sz="2400" b="0" i="0" u="none" strike="noStrike" cap="none" normalizeH="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dirty="0" err="1" smtClean="0">
                <a:ln>
                  <a:noFill/>
                </a:ln>
                <a:solidFill>
                  <a:schemeClr val="tx1"/>
                </a:solidFill>
                <a:effectLst/>
                <a:latin typeface="Times New Roman" pitchFamily="18" charset="0"/>
                <a:cs typeface="Times New Roman" pitchFamily="18" charset="0"/>
              </a:rPr>
              <a:t>товариства</a:t>
            </a:r>
            <a:r>
              <a:rPr kumimoji="0" lang="ru-RU" sz="2400" b="0" i="0" u="none" strike="noStrike" cap="none" normalizeH="0" dirty="0" smtClean="0">
                <a:ln>
                  <a:noFill/>
                </a:ln>
                <a:solidFill>
                  <a:schemeClr val="tx1"/>
                </a:solidFill>
                <a:effectLst/>
                <a:latin typeface="Times New Roman" pitchFamily="18" charset="0"/>
                <a:cs typeface="Times New Roman" pitchFamily="18" charset="0"/>
              </a:rPr>
              <a:t>»</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Оплата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акцій</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що</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викуповуються</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здійснюється</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у </a:t>
            </a:r>
            <a:r>
              <a:rPr kumimoji="0" lang="ru-RU" sz="2400" b="1" i="0" u="sng" strike="noStrike" cap="none" normalizeH="0" baseline="0" dirty="0" err="1" smtClean="0">
                <a:ln>
                  <a:noFill/>
                </a:ln>
                <a:solidFill>
                  <a:schemeClr val="tx1"/>
                </a:solidFill>
                <a:effectLst/>
                <a:latin typeface="Times New Roman" pitchFamily="18" charset="0"/>
                <a:cs typeface="Times New Roman" pitchFamily="18" charset="0"/>
              </a:rPr>
              <a:t>грошовій</a:t>
            </a:r>
            <a:r>
              <a:rPr kumimoji="0" lang="ru-RU" sz="2400" b="1" i="0" u="sng"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1" i="0" u="sng" strike="noStrike" cap="none" normalizeH="0" baseline="0" dirty="0" err="1" smtClean="0">
                <a:ln>
                  <a:noFill/>
                </a:ln>
                <a:solidFill>
                  <a:schemeClr val="tx1"/>
                </a:solidFill>
                <a:effectLst/>
                <a:latin typeface="Times New Roman" pitchFamily="18" charset="0"/>
                <a:cs typeface="Times New Roman" pitchFamily="18" charset="0"/>
              </a:rPr>
              <a:t>формі</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Товариство</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зобов'язане</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придбавати</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акції</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у кожного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акціонера</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який</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приймає</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акцептує</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пропозицію</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(оферту) про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викуп</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акцій</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за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ціною</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вказаною</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в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рішенні</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загальних</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зборів</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p>
        </p:txBody>
      </p:sp>
    </p:spTree>
    <p:extLst>
      <p:ext uri="{BB962C8B-B14F-4D97-AF65-F5344CB8AC3E}">
        <p14:creationId xmlns:p14="http://schemas.microsoft.com/office/powerpoint/2010/main" val="293730578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t>5. Вилучений капітал</a:t>
            </a:r>
            <a:endParaRPr lang="ru-RU" sz="2800" dirty="0"/>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437112"/>
            <a:ext cx="9144000" cy="2420888"/>
          </a:xfrm>
          <a:prstGeom prst="rect">
            <a:avLst/>
          </a:prstGeom>
        </p:spPr>
      </p:pic>
      <p:sp>
        <p:nvSpPr>
          <p:cNvPr id="4" name="Rectangle 1"/>
          <p:cNvSpPr>
            <a:spLocks noChangeArrowheads="1"/>
          </p:cNvSpPr>
          <p:nvPr/>
        </p:nvSpPr>
        <p:spPr bwMode="auto">
          <a:xfrm>
            <a:off x="179512" y="1556792"/>
            <a:ext cx="8496944"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Викуплені</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акціонерним</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товариством</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акції</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1" u="sng" strike="noStrike" cap="none" normalizeH="0" baseline="0" dirty="0" smtClean="0">
                <a:ln>
                  <a:noFill/>
                </a:ln>
                <a:solidFill>
                  <a:schemeClr val="tx1"/>
                </a:solidFill>
                <a:latin typeface="Times New Roman" pitchFamily="18" charset="0"/>
                <a:cs typeface="Times New Roman" pitchFamily="18" charset="0"/>
              </a:rPr>
              <a:t>не </a:t>
            </a:r>
            <a:r>
              <a:rPr kumimoji="0" lang="ru-RU" sz="2400" b="1" u="sng" strike="noStrike" cap="none" normalizeH="0" baseline="0" dirty="0" err="1" smtClean="0">
                <a:ln>
                  <a:noFill/>
                </a:ln>
                <a:solidFill>
                  <a:schemeClr val="tx1"/>
                </a:solidFill>
                <a:latin typeface="Times New Roman" pitchFamily="18" charset="0"/>
                <a:cs typeface="Times New Roman" pitchFamily="18" charset="0"/>
              </a:rPr>
              <a:t>враховуються</a:t>
            </a:r>
            <a:r>
              <a:rPr kumimoji="0" lang="ru-RU" sz="2400" b="1" u="sng" strike="noStrike" cap="none" normalizeH="0" baseline="0" dirty="0" smtClean="0">
                <a:ln>
                  <a:noFill/>
                </a:ln>
                <a:solidFill>
                  <a:schemeClr val="tx1"/>
                </a:solidFill>
                <a:latin typeface="Times New Roman" pitchFamily="18" charset="0"/>
                <a:cs typeface="Times New Roman" pitchFamily="18" charset="0"/>
              </a:rPr>
              <a:t> у </a:t>
            </a:r>
            <a:r>
              <a:rPr kumimoji="0" lang="ru-RU" sz="2400" b="1" u="sng" strike="noStrike" cap="none" normalizeH="0" baseline="0" dirty="0" err="1" smtClean="0">
                <a:ln>
                  <a:noFill/>
                </a:ln>
                <a:solidFill>
                  <a:schemeClr val="tx1"/>
                </a:solidFill>
                <a:latin typeface="Times New Roman" pitchFamily="18" charset="0"/>
                <a:cs typeface="Times New Roman" pitchFamily="18" charset="0"/>
              </a:rPr>
              <a:t>разі</a:t>
            </a:r>
            <a:r>
              <a:rPr kumimoji="0" lang="ru-RU" sz="2400" b="1" u="sng" strike="noStrike" cap="none" normalizeH="0" baseline="0" dirty="0" smtClean="0">
                <a:ln>
                  <a:noFill/>
                </a:ln>
                <a:solidFill>
                  <a:schemeClr val="tx1"/>
                </a:solidFill>
                <a:latin typeface="Times New Roman" pitchFamily="18" charset="0"/>
                <a:cs typeface="Times New Roman" pitchFamily="18" charset="0"/>
              </a:rPr>
              <a:t> </a:t>
            </a:r>
            <a:r>
              <a:rPr kumimoji="0" lang="ru-RU" sz="2400" b="1" u="sng" strike="noStrike" cap="none" normalizeH="0" baseline="0" dirty="0" err="1" smtClean="0">
                <a:ln>
                  <a:noFill/>
                </a:ln>
                <a:solidFill>
                  <a:schemeClr val="tx1"/>
                </a:solidFill>
                <a:latin typeface="Times New Roman" pitchFamily="18" charset="0"/>
                <a:cs typeface="Times New Roman" pitchFamily="18" charset="0"/>
              </a:rPr>
              <a:t>розподілу</a:t>
            </a:r>
            <a:r>
              <a:rPr kumimoji="0" lang="ru-RU" sz="2400" b="1" u="sng" strike="noStrike" cap="none" normalizeH="0" baseline="0" dirty="0" smtClean="0">
                <a:ln>
                  <a:noFill/>
                </a:ln>
                <a:solidFill>
                  <a:schemeClr val="tx1"/>
                </a:solidFill>
                <a:latin typeface="Times New Roman" pitchFamily="18" charset="0"/>
                <a:cs typeface="Times New Roman" pitchFamily="18" charset="0"/>
              </a:rPr>
              <a:t> </a:t>
            </a:r>
            <a:r>
              <a:rPr kumimoji="0" lang="ru-RU" sz="2400" b="1" u="sng" strike="noStrike" cap="none" normalizeH="0" baseline="0" dirty="0" err="1" smtClean="0">
                <a:ln>
                  <a:noFill/>
                </a:ln>
                <a:solidFill>
                  <a:schemeClr val="tx1"/>
                </a:solidFill>
                <a:latin typeface="Times New Roman" pitchFamily="18" charset="0"/>
                <a:cs typeface="Times New Roman" pitchFamily="18" charset="0"/>
              </a:rPr>
              <a:t>прибутку</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голосування</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та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визначення</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кворуму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загальних</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зборів</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Товариство</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повинно </a:t>
            </a:r>
            <a:r>
              <a:rPr kumimoji="0" lang="ru-RU" sz="2400" b="1" i="0" u="sng" strike="noStrike" cap="none" normalizeH="0" baseline="0" dirty="0" err="1" smtClean="0">
                <a:ln>
                  <a:noFill/>
                </a:ln>
                <a:solidFill>
                  <a:schemeClr val="tx1"/>
                </a:solidFill>
                <a:effectLst/>
                <a:latin typeface="Times New Roman" pitchFamily="18" charset="0"/>
                <a:cs typeface="Times New Roman" pitchFamily="18" charset="0"/>
              </a:rPr>
              <a:t>протягом</a:t>
            </a:r>
            <a:r>
              <a:rPr kumimoji="0" lang="ru-RU" sz="2400" b="1" i="0" u="sng" strike="noStrike" cap="none" normalizeH="0" baseline="0" dirty="0" smtClean="0">
                <a:ln>
                  <a:noFill/>
                </a:ln>
                <a:solidFill>
                  <a:schemeClr val="tx1"/>
                </a:solidFill>
                <a:effectLst/>
                <a:latin typeface="Times New Roman" pitchFamily="18" charset="0"/>
                <a:cs typeface="Times New Roman" pitchFamily="18" charset="0"/>
              </a:rPr>
              <a:t> року </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з моменту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викупу</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продати</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викуплені</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товариством</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акції</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або</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анулювати</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їх</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відповідно</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до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рішення</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загальних</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зборів</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яким</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було</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передбачено</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викуп</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товариством</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власних</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акцій</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Ціна</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продажу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викуплених</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товариством</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cs typeface="Times New Roman" pitchFamily="18" charset="0"/>
              </a:rPr>
              <a:t>акцій</a:t>
            </a:r>
            <a:r>
              <a:rPr kumimoji="0" lang="ru-RU"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1" i="0" u="sng" strike="noStrike" cap="none" normalizeH="0" baseline="0" dirty="0" smtClean="0">
                <a:ln>
                  <a:noFill/>
                </a:ln>
                <a:solidFill>
                  <a:schemeClr val="tx1"/>
                </a:solidFill>
                <a:effectLst/>
                <a:latin typeface="Times New Roman" pitchFamily="18" charset="0"/>
                <a:cs typeface="Times New Roman" pitchFamily="18" charset="0"/>
              </a:rPr>
              <a:t>не </a:t>
            </a:r>
            <a:r>
              <a:rPr kumimoji="0" lang="ru-RU" sz="2400" b="1" i="0" u="sng" strike="noStrike" cap="none" normalizeH="0" baseline="0" dirty="0" err="1" smtClean="0">
                <a:ln>
                  <a:noFill/>
                </a:ln>
                <a:solidFill>
                  <a:schemeClr val="tx1"/>
                </a:solidFill>
                <a:effectLst/>
                <a:latin typeface="Times New Roman" pitchFamily="18" charset="0"/>
                <a:cs typeface="Times New Roman" pitchFamily="18" charset="0"/>
              </a:rPr>
              <a:t>може</a:t>
            </a:r>
            <a:r>
              <a:rPr kumimoji="0" lang="ru-RU" sz="2400" b="1" i="0" u="sng" strike="noStrike" cap="none" normalizeH="0" baseline="0" dirty="0" smtClean="0">
                <a:ln>
                  <a:noFill/>
                </a:ln>
                <a:solidFill>
                  <a:schemeClr val="tx1"/>
                </a:solidFill>
                <a:effectLst/>
                <a:latin typeface="Times New Roman" pitchFamily="18" charset="0"/>
                <a:cs typeface="Times New Roman" pitchFamily="18" charset="0"/>
              </a:rPr>
              <a:t> бути </a:t>
            </a:r>
            <a:r>
              <a:rPr kumimoji="0" lang="ru-RU" sz="2400" b="1" i="0" u="sng" strike="noStrike" cap="none" normalizeH="0" baseline="0" dirty="0" err="1" smtClean="0">
                <a:ln>
                  <a:noFill/>
                </a:ln>
                <a:solidFill>
                  <a:schemeClr val="tx1"/>
                </a:solidFill>
                <a:effectLst/>
                <a:latin typeface="Times New Roman" pitchFamily="18" charset="0"/>
                <a:cs typeface="Times New Roman" pitchFamily="18" charset="0"/>
              </a:rPr>
              <a:t>меншою</a:t>
            </a:r>
            <a:r>
              <a:rPr kumimoji="0" lang="ru-RU" sz="2400" b="1" i="0" u="sng" strike="noStrike" cap="none" normalizeH="0" baseline="0" dirty="0" smtClean="0">
                <a:ln>
                  <a:noFill/>
                </a:ln>
                <a:solidFill>
                  <a:schemeClr val="tx1"/>
                </a:solidFill>
                <a:effectLst/>
                <a:latin typeface="Times New Roman" pitchFamily="18" charset="0"/>
                <a:cs typeface="Times New Roman" pitchFamily="18" charset="0"/>
              </a:rPr>
              <a:t> за </a:t>
            </a:r>
            <a:r>
              <a:rPr kumimoji="0" lang="ru-RU" sz="2400" b="1" i="0" u="sng" strike="noStrike" cap="none" normalizeH="0" baseline="0" dirty="0" err="1" smtClean="0">
                <a:ln>
                  <a:noFill/>
                </a:ln>
                <a:solidFill>
                  <a:schemeClr val="tx1"/>
                </a:solidFill>
                <a:effectLst/>
                <a:latin typeface="Times New Roman" pitchFamily="18" charset="0"/>
                <a:cs typeface="Times New Roman" pitchFamily="18" charset="0"/>
              </a:rPr>
              <a:t>їх</a:t>
            </a:r>
            <a:r>
              <a:rPr kumimoji="0" lang="ru-RU" sz="2400" b="1" i="0" u="sng"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1" i="0" u="sng" strike="noStrike" cap="none" normalizeH="0" baseline="0" dirty="0" err="1" smtClean="0">
                <a:ln>
                  <a:noFill/>
                </a:ln>
                <a:solidFill>
                  <a:schemeClr val="tx1"/>
                </a:solidFill>
                <a:effectLst/>
                <a:latin typeface="Times New Roman" pitchFamily="18" charset="0"/>
                <a:cs typeface="Times New Roman" pitchFamily="18" charset="0"/>
              </a:rPr>
              <a:t>ринкову</a:t>
            </a:r>
            <a:r>
              <a:rPr kumimoji="0" lang="ru-RU" sz="2400" b="1" i="0" u="sng" strike="noStrike" cap="none" normalizeH="0" baseline="0" dirty="0" smtClean="0">
                <a:ln>
                  <a:noFill/>
                </a:ln>
                <a:solidFill>
                  <a:schemeClr val="tx1"/>
                </a:solidFill>
                <a:effectLst/>
                <a:latin typeface="Times New Roman" pitchFamily="18" charset="0"/>
                <a:cs typeface="Times New Roman" pitchFamily="18" charset="0"/>
              </a:rPr>
              <a:t> </a:t>
            </a:r>
            <a:r>
              <a:rPr kumimoji="0" lang="ru-RU" sz="2400" b="1" i="0" u="sng" strike="noStrike" cap="none" normalizeH="0" baseline="0" dirty="0" err="1" smtClean="0">
                <a:ln>
                  <a:noFill/>
                </a:ln>
                <a:solidFill>
                  <a:schemeClr val="tx1"/>
                </a:solidFill>
                <a:effectLst/>
                <a:latin typeface="Times New Roman" pitchFamily="18" charset="0"/>
                <a:cs typeface="Times New Roman" pitchFamily="18" charset="0"/>
              </a:rPr>
              <a:t>вартість</a:t>
            </a:r>
            <a:r>
              <a:rPr kumimoji="0" lang="ru-RU" sz="2400" b="1" i="0" u="sng" strike="noStrike" cap="none" normalizeH="0" baseline="0" dirty="0" smtClean="0">
                <a:ln>
                  <a:noFill/>
                </a:ln>
                <a:solidFill>
                  <a:schemeClr val="tx1"/>
                </a:solidFill>
                <a:effectLst/>
                <a:latin typeface="Times New Roman" pitchFamily="18" charset="0"/>
                <a:cs typeface="Times New Roman" pitchFamily="18" charset="0"/>
              </a:rPr>
              <a:t>.</a:t>
            </a:r>
            <a:r>
              <a:rPr kumimoji="0" lang="ru-RU" b="1" i="0" u="sng" strike="noStrike" cap="none" normalizeH="0" baseline="0" dirty="0" smtClean="0">
                <a:ln>
                  <a:noFill/>
                </a:ln>
                <a:solidFill>
                  <a:schemeClr val="tx1"/>
                </a:solidFill>
                <a:effectLst/>
                <a:latin typeface="Times New Roman" pitchFamily="18" charset="0"/>
                <a:cs typeface="Times New Roman" pitchFamily="18" charset="0"/>
              </a:rPr>
              <a:t> </a:t>
            </a:r>
            <a:endParaRPr kumimoji="0" lang="ru-RU" sz="4800" b="1" i="0" u="sng"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39890596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t>5. Вилучений </a:t>
            </a:r>
            <a:r>
              <a:rPr lang="uk-UA" sz="2800" dirty="0" smtClean="0"/>
              <a:t>капітал</a:t>
            </a:r>
            <a:endParaRPr lang="ru-RU" sz="2800" dirty="0"/>
          </a:p>
        </p:txBody>
      </p:sp>
      <p:sp>
        <p:nvSpPr>
          <p:cNvPr id="3" name="Заголовок 1"/>
          <p:cNvSpPr txBox="1">
            <a:spLocks/>
          </p:cNvSpPr>
          <p:nvPr/>
        </p:nvSpPr>
        <p:spPr>
          <a:xfrm>
            <a:off x="457200" y="533400"/>
            <a:ext cx="8229600" cy="9906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ctr"/>
            <a:endParaRPr lang="ru-RU" sz="2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437112"/>
            <a:ext cx="9144000" cy="2420888"/>
          </a:xfrm>
          <a:prstGeom prst="rect">
            <a:avLst/>
          </a:prstGeom>
        </p:spPr>
      </p:pic>
      <p:sp>
        <p:nvSpPr>
          <p:cNvPr id="5" name="Rectangle 1"/>
          <p:cNvSpPr>
            <a:spLocks noChangeArrowheads="1"/>
          </p:cNvSpPr>
          <p:nvPr/>
        </p:nvSpPr>
        <p:spPr bwMode="auto">
          <a:xfrm>
            <a:off x="457200" y="1308577"/>
            <a:ext cx="8229600"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Загальні</a:t>
            </a:r>
            <a:r>
              <a:rPr kumimoji="0" lang="ru-RU" sz="2000" b="0" i="0" u="none" strike="noStrike" cap="none" normalizeH="0" baseline="0" dirty="0" smtClean="0">
                <a:ln>
                  <a:noFill/>
                </a:ln>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збори</a:t>
            </a:r>
            <a:r>
              <a:rPr kumimoji="0" lang="ru-RU" sz="2000" b="0" i="0" u="none" strike="noStrike" cap="none" normalizeH="0" baseline="0" dirty="0" smtClean="0">
                <a:ln>
                  <a:noFill/>
                </a:ln>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акціонерного</a:t>
            </a:r>
            <a:r>
              <a:rPr kumimoji="0" lang="ru-RU" sz="2000" b="0" i="0" u="none" strike="noStrike" cap="none" normalizeH="0" baseline="0" dirty="0" smtClean="0">
                <a:ln>
                  <a:noFill/>
                </a:ln>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товариства</a:t>
            </a:r>
            <a:r>
              <a:rPr kumimoji="0" lang="ru-RU" sz="2000" b="0" i="0" u="none" strike="noStrike" cap="none" normalizeH="0" baseline="0" dirty="0" smtClean="0">
                <a:ln>
                  <a:noFill/>
                </a:ln>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 не </a:t>
            </a:r>
            <a:r>
              <a:rPr kumimoji="0" lang="ru-RU" sz="2000" b="0" i="0" u="none" strike="noStrike" cap="none" normalizeH="0" baseline="0" dirty="0" err="1" smtClean="0">
                <a:ln>
                  <a:noFill/>
                </a:ln>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мають</a:t>
            </a:r>
            <a:r>
              <a:rPr kumimoji="0" lang="ru-RU" sz="2000" b="0" i="0" u="none" strike="noStrike" cap="none" normalizeH="0" baseline="0" dirty="0" smtClean="0">
                <a:ln>
                  <a:noFill/>
                </a:ln>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 права </a:t>
            </a:r>
            <a:r>
              <a:rPr kumimoji="0" lang="ru-RU" sz="2000" b="0" i="0" u="none" strike="noStrike" cap="none" normalizeH="0" baseline="0" dirty="0" err="1" smtClean="0">
                <a:ln>
                  <a:noFill/>
                </a:ln>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приймати</a:t>
            </a:r>
            <a:r>
              <a:rPr kumimoji="0" lang="ru-RU" sz="2000" b="0" i="0" u="none" strike="noStrike" cap="none" normalizeH="0" baseline="0" dirty="0" smtClean="0">
                <a:ln>
                  <a:noFill/>
                </a:ln>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рішення</a:t>
            </a:r>
            <a:r>
              <a:rPr kumimoji="0" lang="ru-RU" sz="2000" b="0" i="0" u="none" strike="noStrike" cap="none" normalizeH="0" baseline="0" dirty="0" smtClean="0">
                <a:ln>
                  <a:noFill/>
                </a:ln>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 про </a:t>
            </a:r>
            <a:r>
              <a:rPr kumimoji="0" lang="ru-RU" sz="2000" b="0" i="0" u="none" strike="noStrike" cap="none" normalizeH="0" baseline="0" dirty="0" err="1" smtClean="0">
                <a:ln>
                  <a:noFill/>
                </a:ln>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викуп</a:t>
            </a:r>
            <a:r>
              <a:rPr kumimoji="0" lang="ru-RU" sz="2000" b="0" i="0" u="none" strike="noStrike" cap="none" normalizeH="0" baseline="0" dirty="0" smtClean="0">
                <a:ln>
                  <a:noFill/>
                </a:ln>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акцій</a:t>
            </a:r>
            <a:r>
              <a:rPr kumimoji="0" lang="ru-RU" sz="2000" b="0" i="0" u="none" strike="noStrike" cap="none" normalizeH="0" baseline="0" dirty="0" smtClean="0">
                <a:ln>
                  <a:noFill/>
                </a:ln>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якщо</a:t>
            </a:r>
            <a:r>
              <a:rPr kumimoji="0" lang="ru-RU" sz="2000" b="0" i="0" u="none" strike="noStrike" cap="none" normalizeH="0" baseline="0" dirty="0" smtClean="0">
                <a:ln>
                  <a:noFill/>
                </a:ln>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 </a:t>
            </a:r>
          </a:p>
          <a:p>
            <a:pPr marL="342900" lvl="0" indent="-342900" algn="just" fontAlgn="base">
              <a:spcBef>
                <a:spcPct val="0"/>
              </a:spcBef>
              <a:spcAft>
                <a:spcPct val="0"/>
              </a:spcAft>
              <a:buAutoNum type="arabicParenR"/>
            </a:pPr>
            <a:r>
              <a:rPr lang="ru-RU" sz="2000" dirty="0" smtClean="0">
                <a:latin typeface="Times New Roman" pitchFamily="18" charset="0"/>
                <a:cs typeface="Times New Roman" pitchFamily="18" charset="0"/>
              </a:rPr>
              <a:t>на </a:t>
            </a:r>
            <a:r>
              <a:rPr lang="ru-RU" sz="2000" dirty="0">
                <a:latin typeface="Times New Roman" pitchFamily="18" charset="0"/>
                <a:cs typeface="Times New Roman" pitchFamily="18" charset="0"/>
              </a:rPr>
              <a:t>дату </a:t>
            </a:r>
            <a:r>
              <a:rPr lang="ru-RU" sz="2000" dirty="0" err="1">
                <a:latin typeface="Times New Roman" pitchFamily="18" charset="0"/>
                <a:cs typeface="Times New Roman" pitchFamily="18" charset="0"/>
              </a:rPr>
              <a:t>викупу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акцій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товариство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має</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зобов'язання</a:t>
            </a:r>
            <a:r>
              <a:rPr lang="ru-RU" sz="2000" dirty="0">
                <a:latin typeface="Times New Roman" pitchFamily="18" charset="0"/>
                <a:cs typeface="Times New Roman" pitchFamily="18" charset="0"/>
              </a:rPr>
              <a:t> з </a:t>
            </a:r>
            <a:r>
              <a:rPr lang="ru-RU" sz="2000" dirty="0" err="1" smtClean="0">
                <a:latin typeface="Times New Roman" pitchFamily="18" charset="0"/>
                <a:cs typeface="Times New Roman" pitchFamily="18" charset="0"/>
              </a:rPr>
              <a:t>обов'язкового</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викупу</a:t>
            </a:r>
            <a:r>
              <a:rPr lang="ru-RU" sz="2000" dirty="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акцій</a:t>
            </a:r>
            <a:r>
              <a:rPr lang="ru-RU" sz="2000" dirty="0" smtClean="0">
                <a:latin typeface="Times New Roman" pitchFamily="18" charset="0"/>
                <a:cs typeface="Times New Roman" pitchFamily="18" charset="0"/>
              </a:rPr>
              <a:t>;</a:t>
            </a:r>
          </a:p>
          <a:p>
            <a:pPr marL="342900" lvl="0" indent="-342900" algn="just" fontAlgn="base">
              <a:spcBef>
                <a:spcPct val="0"/>
              </a:spcBef>
              <a:spcAft>
                <a:spcPct val="0"/>
              </a:spcAft>
              <a:buAutoNum type="arabicParenR"/>
            </a:pPr>
            <a:r>
              <a:rPr lang="ru-RU" sz="2000" dirty="0" err="1">
                <a:latin typeface="Times New Roman" pitchFamily="18" charset="0"/>
                <a:cs typeface="Times New Roman" pitchFamily="18" charset="0"/>
              </a:rPr>
              <a:t>товариство</a:t>
            </a:r>
            <a:r>
              <a:rPr lang="ru-RU" sz="2000" dirty="0">
                <a:latin typeface="Times New Roman" pitchFamily="18" charset="0"/>
                <a:cs typeface="Times New Roman" pitchFamily="18" charset="0"/>
              </a:rPr>
              <a:t> є </a:t>
            </a:r>
            <a:r>
              <a:rPr lang="ru-RU" sz="2000" dirty="0" err="1">
                <a:latin typeface="Times New Roman" pitchFamily="18" charset="0"/>
                <a:cs typeface="Times New Roman" pitchFamily="18" charset="0"/>
              </a:rPr>
              <a:t>неплатоспроможним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або</a:t>
            </a:r>
            <a:r>
              <a:rPr lang="ru-RU" sz="2000" dirty="0">
                <a:latin typeface="Times New Roman" pitchFamily="18" charset="0"/>
                <a:cs typeface="Times New Roman" pitchFamily="18" charset="0"/>
              </a:rPr>
              <a:t> стане таким </a:t>
            </a:r>
            <a:r>
              <a:rPr lang="ru-RU" sz="2000" dirty="0" err="1">
                <a:latin typeface="Times New Roman" pitchFamily="18" charset="0"/>
                <a:cs typeface="Times New Roman" pitchFamily="18" charset="0"/>
              </a:rPr>
              <a:t>внаслідок</a:t>
            </a:r>
            <a:r>
              <a:rPr lang="ru-RU" sz="2000" dirty="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викупу</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акцій</a:t>
            </a:r>
            <a:r>
              <a:rPr lang="ru-RU" sz="2000" dirty="0" smtClean="0">
                <a:latin typeface="Times New Roman" pitchFamily="18" charset="0"/>
                <a:cs typeface="Times New Roman" pitchFamily="18" charset="0"/>
              </a:rPr>
              <a:t>;</a:t>
            </a:r>
          </a:p>
          <a:p>
            <a:pPr marL="342900" lvl="0" indent="-342900" algn="just" fontAlgn="base">
              <a:spcBef>
                <a:spcPct val="0"/>
              </a:spcBef>
              <a:spcAft>
                <a:spcPct val="0"/>
              </a:spcAft>
              <a:buAutoNum type="arabicParenR"/>
            </a:pPr>
            <a:r>
              <a:rPr lang="ru-RU" sz="2000" dirty="0" err="1">
                <a:latin typeface="Times New Roman" pitchFamily="18" charset="0"/>
                <a:cs typeface="Times New Roman" pitchFamily="18" charset="0"/>
              </a:rPr>
              <a:t>власний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капітал</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товариства</a:t>
            </a:r>
            <a:r>
              <a:rPr lang="ru-RU" sz="2000" dirty="0">
                <a:latin typeface="Times New Roman" pitchFamily="18" charset="0"/>
                <a:cs typeface="Times New Roman" pitchFamily="18" charset="0"/>
              </a:rPr>
              <a:t> є </a:t>
            </a:r>
            <a:r>
              <a:rPr lang="ru-RU" sz="2000" dirty="0" err="1">
                <a:latin typeface="Times New Roman" pitchFamily="18" charset="0"/>
                <a:cs typeface="Times New Roman" pitchFamily="18" charset="0"/>
              </a:rPr>
              <a:t>меншим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ніж</a:t>
            </a:r>
            <a:r>
              <a:rPr lang="ru-RU" sz="2000" dirty="0">
                <a:latin typeface="Times New Roman" pitchFamily="18" charset="0"/>
                <a:cs typeface="Times New Roman" pitchFamily="18" charset="0"/>
              </a:rPr>
              <a:t> сума </a:t>
            </a:r>
            <a:r>
              <a:rPr lang="ru-RU" sz="2000" dirty="0" err="1">
                <a:latin typeface="Times New Roman" pitchFamily="18" charset="0"/>
                <a:cs typeface="Times New Roman" pitchFamily="18" charset="0"/>
              </a:rPr>
              <a:t>його</a:t>
            </a:r>
            <a:r>
              <a:rPr lang="ru-RU" sz="2000" dirty="0">
                <a:latin typeface="Times New Roman" pitchFamily="18" charset="0"/>
                <a:cs typeface="Times New Roman" pitchFamily="18" charset="0"/>
              </a:rPr>
              <a:t> </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статутного </a:t>
            </a:r>
            <a:r>
              <a:rPr lang="ru-RU" sz="2000" dirty="0" err="1">
                <a:latin typeface="Times New Roman" pitchFamily="18" charset="0"/>
                <a:cs typeface="Times New Roman" pitchFamily="18" charset="0"/>
              </a:rPr>
              <a:t>капіталу</a:t>
            </a:r>
            <a:r>
              <a:rPr lang="ru-RU" sz="2000" dirty="0">
                <a:latin typeface="Times New Roman" pitchFamily="18" charset="0"/>
                <a:cs typeface="Times New Roman" pitchFamily="18" charset="0"/>
              </a:rPr>
              <a:t>, резервного </a:t>
            </a:r>
            <a:r>
              <a:rPr lang="ru-RU" sz="2000" dirty="0" err="1">
                <a:latin typeface="Times New Roman" pitchFamily="18" charset="0"/>
                <a:cs typeface="Times New Roman" pitchFamily="18" charset="0"/>
              </a:rPr>
              <a:t>капіталу</a:t>
            </a:r>
            <a:r>
              <a:rPr lang="ru-RU" sz="2000" dirty="0">
                <a:latin typeface="Times New Roman" pitchFamily="18" charset="0"/>
                <a:cs typeface="Times New Roman" pitchFamily="18" charset="0"/>
              </a:rPr>
              <a:t> та </a:t>
            </a:r>
            <a:r>
              <a:rPr lang="ru-RU" sz="2000" dirty="0" err="1">
                <a:latin typeface="Times New Roman" pitchFamily="18" charset="0"/>
                <a:cs typeface="Times New Roman" pitchFamily="18" charset="0"/>
              </a:rPr>
              <a:t>розміру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перевищення</a:t>
            </a:r>
            <a:r>
              <a:rPr lang="ru-RU" sz="2000" dirty="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ліквідаційної</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вартості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привілейованих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акцій</a:t>
            </a:r>
            <a:r>
              <a:rPr lang="ru-RU" sz="2000" dirty="0">
                <a:latin typeface="Times New Roman" pitchFamily="18" charset="0"/>
                <a:cs typeface="Times New Roman" pitchFamily="18" charset="0"/>
              </a:rPr>
              <a:t> над </a:t>
            </a:r>
            <a:r>
              <a:rPr lang="ru-RU" sz="2000" dirty="0" err="1">
                <a:latin typeface="Times New Roman" pitchFamily="18" charset="0"/>
                <a:cs typeface="Times New Roman" pitchFamily="18" charset="0"/>
              </a:rPr>
              <a:t>їх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номінальною</a:t>
            </a:r>
            <a:r>
              <a:rPr lang="ru-RU" sz="2000" dirty="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вартістю</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або</a:t>
            </a:r>
            <a:r>
              <a:rPr lang="ru-RU" sz="2000" dirty="0">
                <a:latin typeface="Times New Roman" pitchFamily="18" charset="0"/>
                <a:cs typeface="Times New Roman" pitchFamily="18" charset="0"/>
              </a:rPr>
              <a:t> стане </a:t>
            </a:r>
            <a:r>
              <a:rPr lang="ru-RU" sz="2000" dirty="0" err="1">
                <a:latin typeface="Times New Roman" pitchFamily="18" charset="0"/>
                <a:cs typeface="Times New Roman" pitchFamily="18" charset="0"/>
              </a:rPr>
              <a:t>меншим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внаслідок</a:t>
            </a:r>
            <a:r>
              <a:rPr lang="ru-RU" sz="2000" dirty="0">
                <a:latin typeface="Times New Roman" pitchFamily="18" charset="0"/>
                <a:cs typeface="Times New Roman" pitchFamily="18" charset="0"/>
              </a:rPr>
              <a:t> такого </a:t>
            </a:r>
            <a:r>
              <a:rPr lang="ru-RU" sz="2000" dirty="0" err="1">
                <a:latin typeface="Times New Roman" pitchFamily="18" charset="0"/>
                <a:cs typeface="Times New Roman" pitchFamily="18" charset="0"/>
              </a:rPr>
              <a:t>викупу</a:t>
            </a:r>
            <a:r>
              <a:rPr lang="ru-RU" sz="2000" dirty="0">
                <a:latin typeface="Times New Roman" pitchFamily="18" charset="0"/>
                <a:cs typeface="Times New Roman" pitchFamily="18" charset="0"/>
              </a:rPr>
              <a:t>. </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15270373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t>5. Вилучений </a:t>
            </a:r>
            <a:r>
              <a:rPr lang="uk-UA" sz="2800" dirty="0" smtClean="0"/>
              <a:t>капітал</a:t>
            </a:r>
            <a:endParaRPr lang="ru-RU" sz="2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437112"/>
            <a:ext cx="9144000" cy="2420888"/>
          </a:xfrm>
          <a:prstGeom prst="rect">
            <a:avLst/>
          </a:prstGeom>
        </p:spPr>
      </p:pic>
      <p:sp>
        <p:nvSpPr>
          <p:cNvPr id="5" name="Прямоугольник 4"/>
          <p:cNvSpPr/>
          <p:nvPr/>
        </p:nvSpPr>
        <p:spPr>
          <a:xfrm>
            <a:off x="395536" y="1340768"/>
            <a:ext cx="8424936" cy="3308598"/>
          </a:xfrm>
          <a:prstGeom prst="rect">
            <a:avLst/>
          </a:prstGeom>
        </p:spPr>
        <p:txBody>
          <a:bodyPr wrap="square">
            <a:spAutoFit/>
          </a:bodyPr>
          <a:lstStyle/>
          <a:p>
            <a:pPr algn="just">
              <a:spcBef>
                <a:spcPct val="50000"/>
              </a:spcBef>
            </a:pPr>
            <a:r>
              <a:rPr lang="uk-UA" sz="2200" dirty="0" smtClean="0">
                <a:latin typeface="Times New Roman" pitchFamily="18" charset="0"/>
                <a:cs typeface="Times New Roman" pitchFamily="18" charset="0"/>
              </a:rPr>
              <a:t>     У </a:t>
            </a:r>
            <a:r>
              <a:rPr lang="uk-UA" sz="2200" dirty="0">
                <a:latin typeface="Times New Roman" pitchFamily="18" charset="0"/>
                <a:cs typeface="Times New Roman" pitchFamily="18" charset="0"/>
              </a:rPr>
              <a:t>разі викупу частки (частини) учасника товариство з обмеженою відповідальність відповідно до його статуту товариство </a:t>
            </a:r>
            <a:r>
              <a:rPr lang="uk-UA" sz="2200" b="1" u="sng" dirty="0">
                <a:latin typeface="Times New Roman" pitchFamily="18" charset="0"/>
                <a:cs typeface="Times New Roman" pitchFamily="18" charset="0"/>
              </a:rPr>
              <a:t>зобов'язане або реалізувати </a:t>
            </a:r>
            <a:r>
              <a:rPr lang="uk-UA" sz="2200" dirty="0">
                <a:latin typeface="Times New Roman" pitchFamily="18" charset="0"/>
                <a:cs typeface="Times New Roman" pitchFamily="18" charset="0"/>
              </a:rPr>
              <a:t>ці частки в порядку та в терміни, установлені статутом і законом, або </a:t>
            </a:r>
            <a:r>
              <a:rPr lang="uk-UA" sz="2200" b="1" u="sng" dirty="0">
                <a:latin typeface="Times New Roman" pitchFamily="18" charset="0"/>
                <a:cs typeface="Times New Roman" pitchFamily="18" charset="0"/>
              </a:rPr>
              <a:t>зменшити розмір статутного капіталу </a:t>
            </a:r>
            <a:r>
              <a:rPr lang="uk-UA" sz="2200" dirty="0">
                <a:latin typeface="Times New Roman" pitchFamily="18" charset="0"/>
                <a:cs typeface="Times New Roman" pitchFamily="18" charset="0"/>
              </a:rPr>
              <a:t>(п. 4 ст. 147 ЦК). </a:t>
            </a:r>
            <a:r>
              <a:rPr lang="uk-UA" sz="2200" b="1" u="sng" dirty="0">
                <a:latin typeface="Times New Roman" pitchFamily="18" charset="0"/>
                <a:cs typeface="Times New Roman" pitchFamily="18" charset="0"/>
              </a:rPr>
              <a:t>Товариство може викупити в учасника тільки повністю оплачену ним частину (частку). </a:t>
            </a:r>
          </a:p>
          <a:p>
            <a:pPr algn="just">
              <a:spcBef>
                <a:spcPct val="50000"/>
              </a:spcBef>
            </a:pPr>
            <a:r>
              <a:rPr lang="uk-UA" sz="2200" dirty="0" smtClean="0">
                <a:latin typeface="Times New Roman" pitchFamily="18" charset="0"/>
                <a:cs typeface="Times New Roman" pitchFamily="18" charset="0"/>
              </a:rPr>
              <a:t>     Суми </a:t>
            </a:r>
            <a:r>
              <a:rPr lang="uk-UA" sz="2200" dirty="0">
                <a:latin typeface="Times New Roman" pitchFamily="18" charset="0"/>
                <a:cs typeface="Times New Roman" pitchFamily="18" charset="0"/>
              </a:rPr>
              <a:t>викуплених акцій (часток) формують (збільшують) вилучений капітал підприємства. При продажу (розміщені) акцій (часток) або їх анулюванні розмір вилученого капіталу зменшується.</a:t>
            </a:r>
            <a:endParaRPr lang="ru-RU" sz="2200" dirty="0">
              <a:latin typeface="Times New Roman" pitchFamily="18" charset="0"/>
              <a:cs typeface="Times New Roman" pitchFamily="18" charset="0"/>
            </a:endParaRPr>
          </a:p>
        </p:txBody>
      </p:sp>
    </p:spTree>
    <p:extLst>
      <p:ext uri="{BB962C8B-B14F-4D97-AF65-F5344CB8AC3E}">
        <p14:creationId xmlns:p14="http://schemas.microsoft.com/office/powerpoint/2010/main" val="27022654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t>5. Вилучений </a:t>
            </a:r>
            <a:r>
              <a:rPr lang="uk-UA" sz="2800" dirty="0" smtClean="0"/>
              <a:t>капітал</a:t>
            </a:r>
            <a:endParaRPr lang="ru-RU" sz="2800" dirty="0"/>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437112"/>
            <a:ext cx="9144000" cy="2420888"/>
          </a:xfrm>
          <a:prstGeom prst="rect">
            <a:avLst/>
          </a:prstGeom>
        </p:spPr>
      </p:pic>
      <p:sp>
        <p:nvSpPr>
          <p:cNvPr id="4" name="Прямоугольник 3"/>
          <p:cNvSpPr/>
          <p:nvPr/>
        </p:nvSpPr>
        <p:spPr>
          <a:xfrm>
            <a:off x="395536" y="1582341"/>
            <a:ext cx="8280920" cy="2554545"/>
          </a:xfrm>
          <a:prstGeom prst="rect">
            <a:avLst/>
          </a:prstGeom>
        </p:spPr>
        <p:txBody>
          <a:bodyPr wrap="square">
            <a:spAutoFit/>
          </a:bodyPr>
          <a:lstStyle/>
          <a:p>
            <a:pPr algn="just"/>
            <a:r>
              <a:rPr lang="ru-RU" sz="2000" dirty="0" smtClean="0">
                <a:latin typeface="Times New Roman" pitchFamily="18" charset="0"/>
                <a:cs typeface="Times New Roman" pitchFamily="18" charset="0"/>
              </a:rPr>
              <a:t>     На </a:t>
            </a:r>
            <a:r>
              <a:rPr lang="ru-RU" sz="2000" dirty="0" err="1">
                <a:latin typeface="Times New Roman" pitchFamily="18" charset="0"/>
                <a:cs typeface="Times New Roman" pitchFamily="18" charset="0"/>
              </a:rPr>
              <a:t>рахунку</a:t>
            </a:r>
            <a:r>
              <a:rPr lang="ru-RU" sz="2000" dirty="0">
                <a:latin typeface="Times New Roman" pitchFamily="18" charset="0"/>
                <a:cs typeface="Times New Roman" pitchFamily="18" charset="0"/>
              </a:rPr>
              <a:t> 45 "</a:t>
            </a:r>
            <a:r>
              <a:rPr lang="ru-RU" sz="2000" dirty="0" err="1">
                <a:latin typeface="Times New Roman" pitchFamily="18" charset="0"/>
                <a:cs typeface="Times New Roman" pitchFamily="18" charset="0"/>
              </a:rPr>
              <a:t>Вилучений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капітал</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ведеться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облік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вилученого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капіталу</a:t>
            </a:r>
            <a:r>
              <a:rPr lang="ru-RU" sz="2000" dirty="0">
                <a:latin typeface="Times New Roman" pitchFamily="18" charset="0"/>
                <a:cs typeface="Times New Roman" pitchFamily="18" charset="0"/>
              </a:rPr>
              <a:t>, у </a:t>
            </a:r>
            <a:r>
              <a:rPr lang="ru-RU" sz="2000" dirty="0" err="1">
                <a:latin typeface="Times New Roman" pitchFamily="18" charset="0"/>
                <a:cs typeface="Times New Roman" pitchFamily="18" charset="0"/>
              </a:rPr>
              <a:t>разі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викупу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власних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акцій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часток</a:t>
            </a:r>
            <a:r>
              <a:rPr lang="ru-RU" sz="2000" dirty="0">
                <a:latin typeface="Times New Roman" pitchFamily="18" charset="0"/>
                <a:cs typeface="Times New Roman" pitchFamily="18" charset="0"/>
              </a:rPr>
              <a:t>) у </a:t>
            </a:r>
            <a:r>
              <a:rPr lang="ru-RU" sz="2000" dirty="0" err="1">
                <a:latin typeface="Times New Roman" pitchFamily="18" charset="0"/>
                <a:cs typeface="Times New Roman" pitchFamily="18" charset="0"/>
              </a:rPr>
              <a:t>акціонерів</a:t>
            </a:r>
            <a:r>
              <a:rPr lang="ru-RU" sz="2000" dirty="0">
                <a:latin typeface="Times New Roman" pitchFamily="18" charset="0"/>
                <a:cs typeface="Times New Roman" pitchFamily="18" charset="0"/>
              </a:rPr>
              <a:t> з метою </a:t>
            </a:r>
            <a:r>
              <a:rPr lang="ru-RU" sz="2000" dirty="0" err="1">
                <a:latin typeface="Times New Roman" pitchFamily="18" charset="0"/>
                <a:cs typeface="Times New Roman" pitchFamily="18" charset="0"/>
              </a:rPr>
              <a:t>їх</a:t>
            </a:r>
            <a:r>
              <a:rPr lang="ru-RU" sz="2000" dirty="0">
                <a:latin typeface="Times New Roman" pitchFamily="18" charset="0"/>
                <a:cs typeface="Times New Roman" pitchFamily="18" charset="0"/>
              </a:rPr>
              <a:t> перепродажу, </a:t>
            </a:r>
            <a:r>
              <a:rPr lang="ru-RU" sz="2000" dirty="0" err="1">
                <a:latin typeface="Times New Roman" pitchFamily="18" charset="0"/>
                <a:cs typeface="Times New Roman" pitchFamily="18" charset="0"/>
              </a:rPr>
              <a:t>анулювання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зменшення</a:t>
            </a:r>
            <a:r>
              <a:rPr lang="ru-RU" sz="2000" dirty="0">
                <a:latin typeface="Times New Roman" pitchFamily="18" charset="0"/>
                <a:cs typeface="Times New Roman" pitchFamily="18" charset="0"/>
              </a:rPr>
              <a:t> статутного </a:t>
            </a:r>
            <a:r>
              <a:rPr lang="ru-RU" sz="2000" dirty="0" err="1">
                <a:latin typeface="Times New Roman" pitchFamily="18" charset="0"/>
                <a:cs typeface="Times New Roman" pitchFamily="18" charset="0"/>
              </a:rPr>
              <a:t>капіталу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тощо</a:t>
            </a:r>
            <a:r>
              <a:rPr lang="ru-RU" sz="2000" dirty="0">
                <a:latin typeface="Times New Roman" pitchFamily="18" charset="0"/>
                <a:cs typeface="Times New Roman" pitchFamily="18" charset="0"/>
              </a:rPr>
              <a:t>.</a:t>
            </a:r>
          </a:p>
          <a:p>
            <a:pPr algn="just"/>
            <a:r>
              <a:rPr lang="ru-RU" sz="2000" dirty="0" smtClean="0">
                <a:latin typeface="Times New Roman" pitchFamily="18" charset="0"/>
                <a:cs typeface="Times New Roman" pitchFamily="18" charset="0"/>
              </a:rPr>
              <a:t>     </a:t>
            </a:r>
          </a:p>
          <a:p>
            <a:pPr algn="just"/>
            <a:r>
              <a:rPr lang="ru-RU" sz="2000" dirty="0">
                <a:latin typeface="Times New Roman" pitchFamily="18" charset="0"/>
                <a:cs typeface="Times New Roman" pitchFamily="18" charset="0"/>
              </a:rPr>
              <a:t> </a:t>
            </a:r>
            <a:r>
              <a:rPr lang="ru-RU" sz="2000" dirty="0" smtClean="0">
                <a:latin typeface="Times New Roman" pitchFamily="18" charset="0"/>
                <a:cs typeface="Times New Roman" pitchFamily="18" charset="0"/>
              </a:rPr>
              <a:t>    За </a:t>
            </a:r>
            <a:r>
              <a:rPr lang="ru-RU" sz="2000" dirty="0">
                <a:latin typeface="Times New Roman" pitchFamily="18" charset="0"/>
                <a:cs typeface="Times New Roman" pitchFamily="18" charset="0"/>
              </a:rPr>
              <a:t>дебетом </a:t>
            </a:r>
            <a:r>
              <a:rPr lang="ru-RU" sz="2000" dirty="0" err="1">
                <a:latin typeface="Times New Roman" pitchFamily="18" charset="0"/>
                <a:cs typeface="Times New Roman" pitchFamily="18" charset="0"/>
              </a:rPr>
              <a:t>рахунку</a:t>
            </a:r>
            <a:r>
              <a:rPr lang="ru-RU" sz="2000" dirty="0">
                <a:latin typeface="Times New Roman" pitchFamily="18" charset="0"/>
                <a:cs typeface="Times New Roman" pitchFamily="18" charset="0"/>
              </a:rPr>
              <a:t> 45 "</a:t>
            </a:r>
            <a:r>
              <a:rPr lang="ru-RU" sz="2000" dirty="0" err="1">
                <a:latin typeface="Times New Roman" pitchFamily="18" charset="0"/>
                <a:cs typeface="Times New Roman" pitchFamily="18" charset="0"/>
              </a:rPr>
              <a:t>Вилучений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капітал</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відображається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фактична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собівартість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акцій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власної</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емісії</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або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часток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викуплених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господарським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товариством</a:t>
            </a:r>
            <a:r>
              <a:rPr lang="ru-RU" sz="2000" dirty="0">
                <a:latin typeface="Times New Roman" pitchFamily="18" charset="0"/>
                <a:cs typeface="Times New Roman" pitchFamily="18" charset="0"/>
              </a:rPr>
              <a:t> у </a:t>
            </a:r>
            <a:r>
              <a:rPr lang="ru-RU" sz="2000" dirty="0" err="1">
                <a:latin typeface="Times New Roman" pitchFamily="18" charset="0"/>
                <a:cs typeface="Times New Roman" pitchFamily="18" charset="0"/>
              </a:rPr>
              <a:t>його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учасників</a:t>
            </a:r>
            <a:r>
              <a:rPr lang="ru-RU" sz="2000" dirty="0">
                <a:latin typeface="Times New Roman" pitchFamily="18" charset="0"/>
                <a:cs typeface="Times New Roman" pitchFamily="18" charset="0"/>
              </a:rPr>
              <a:t>, за кредитом - </a:t>
            </a:r>
            <a:r>
              <a:rPr lang="ru-RU" sz="2000" dirty="0" err="1">
                <a:latin typeface="Times New Roman" pitchFamily="18" charset="0"/>
                <a:cs typeface="Times New Roman" pitchFamily="18" charset="0"/>
              </a:rPr>
              <a:t>вартість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анульованих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або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перепроданих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акцій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часток</a:t>
            </a:r>
            <a:r>
              <a:rPr lang="ru-RU" sz="2000" dirty="0">
                <a:latin typeface="Times New Roman" pitchFamily="18" charset="0"/>
                <a:cs typeface="Times New Roman" pitchFamily="18" charset="0"/>
              </a:rPr>
              <a:t>).</a:t>
            </a:r>
          </a:p>
        </p:txBody>
      </p:sp>
    </p:spTree>
    <p:extLst>
      <p:ext uri="{BB962C8B-B14F-4D97-AF65-F5344CB8AC3E}">
        <p14:creationId xmlns:p14="http://schemas.microsoft.com/office/powerpoint/2010/main" val="3874451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1. Капітал у дооцінках</a:t>
            </a:r>
            <a:endParaRPr lang="ru-RU" sz="2800" dirty="0"/>
          </a:p>
        </p:txBody>
      </p:sp>
      <p:pic>
        <p:nvPicPr>
          <p:cNvPr id="7" name="Рисунок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005064"/>
            <a:ext cx="9144000" cy="2853324"/>
          </a:xfrm>
          <a:prstGeom prst="rect">
            <a:avLst/>
          </a:prstGeom>
        </p:spPr>
      </p:pic>
      <p:sp>
        <p:nvSpPr>
          <p:cNvPr id="8" name="Прямоугольник 7"/>
          <p:cNvSpPr/>
          <p:nvPr/>
        </p:nvSpPr>
        <p:spPr>
          <a:xfrm>
            <a:off x="395536" y="1484784"/>
            <a:ext cx="8352928" cy="3908762"/>
          </a:xfrm>
          <a:prstGeom prst="rect">
            <a:avLst/>
          </a:prstGeom>
        </p:spPr>
        <p:txBody>
          <a:bodyPr wrap="square">
            <a:spAutoFit/>
          </a:bodyPr>
          <a:lstStyle/>
          <a:p>
            <a:pPr algn="just"/>
            <a:r>
              <a:rPr lang="ru-RU" sz="2000" dirty="0" smtClean="0"/>
              <a:t>     </a:t>
            </a:r>
            <a:r>
              <a:rPr lang="ru-RU" sz="2000" i="1" dirty="0" smtClean="0">
                <a:effectLst>
                  <a:outerShdw blurRad="38100" dist="38100" dir="2700000" algn="tl">
                    <a:srgbClr val="000000">
                      <a:alpha val="43137"/>
                    </a:srgbClr>
                  </a:outerShdw>
                </a:effectLst>
              </a:rPr>
              <a:t>Н</a:t>
            </a:r>
            <a:r>
              <a:rPr lang="en-US" sz="2000" i="1" dirty="0">
                <a:effectLst>
                  <a:outerShdw blurRad="38100" dist="38100" dir="2700000" algn="tl">
                    <a:srgbClr val="000000">
                      <a:alpha val="43137"/>
                    </a:srgbClr>
                  </a:outerShdw>
                </a:effectLst>
              </a:rPr>
              <a:t>a </a:t>
            </a:r>
            <a:r>
              <a:rPr lang="ru-RU" sz="2000" i="1" dirty="0" err="1">
                <a:effectLst>
                  <a:outerShdw blurRad="38100" dist="38100" dir="2700000" algn="tl">
                    <a:srgbClr val="000000">
                      <a:alpha val="43137"/>
                    </a:srgbClr>
                  </a:outerShdw>
                </a:effectLst>
              </a:rPr>
              <a:t>субрахунку</a:t>
            </a:r>
            <a:r>
              <a:rPr lang="ru-RU" sz="2000" i="1" dirty="0">
                <a:effectLst>
                  <a:outerShdw blurRad="38100" dist="38100" dir="2700000" algn="tl">
                    <a:srgbClr val="000000">
                      <a:alpha val="43137"/>
                    </a:srgbClr>
                  </a:outerShdw>
                </a:effectLst>
              </a:rPr>
              <a:t> 413 "</a:t>
            </a:r>
            <a:r>
              <a:rPr lang="ru-RU" sz="2000" i="1" dirty="0" err="1">
                <a:effectLst>
                  <a:outerShdw blurRad="38100" dist="38100" dir="2700000" algn="tl">
                    <a:srgbClr val="000000">
                      <a:alpha val="43137"/>
                    </a:srgbClr>
                  </a:outerShdw>
                </a:effectLst>
              </a:rPr>
              <a:t>Дооцінка</a:t>
            </a:r>
            <a:r>
              <a:rPr lang="ru-RU" sz="2000" i="1" dirty="0">
                <a:effectLst>
                  <a:outerShdw blurRad="38100" dist="38100" dir="2700000" algn="tl">
                    <a:srgbClr val="000000">
                      <a:alpha val="43137"/>
                    </a:srgbClr>
                  </a:outerShdw>
                </a:effectLst>
              </a:rPr>
              <a:t> (</a:t>
            </a:r>
            <a:r>
              <a:rPr lang="ru-RU" sz="2000" i="1" dirty="0" err="1">
                <a:effectLst>
                  <a:outerShdw blurRad="38100" dist="38100" dir="2700000" algn="tl">
                    <a:srgbClr val="000000">
                      <a:alpha val="43137"/>
                    </a:srgbClr>
                  </a:outerShdw>
                </a:effectLst>
              </a:rPr>
              <a:t>уцінк</a:t>
            </a:r>
            <a:r>
              <a:rPr lang="en-US" sz="2000" i="1" dirty="0">
                <a:effectLst>
                  <a:outerShdw blurRad="38100" dist="38100" dir="2700000" algn="tl">
                    <a:srgbClr val="000000">
                      <a:alpha val="43137"/>
                    </a:srgbClr>
                  </a:outerShdw>
                </a:effectLst>
              </a:rPr>
              <a:t>a) </a:t>
            </a:r>
            <a:r>
              <a:rPr lang="ru-RU" sz="2000" i="1" dirty="0" err="1">
                <a:effectLst>
                  <a:outerShdw blurRad="38100" dist="38100" dir="2700000" algn="tl">
                    <a:srgbClr val="000000">
                      <a:alpha val="43137"/>
                    </a:srgbClr>
                  </a:outerShdw>
                </a:effectLst>
              </a:rPr>
              <a:t>фінансових</a:t>
            </a:r>
            <a:r>
              <a:rPr lang="ru-RU" sz="2000" i="1" dirty="0">
                <a:effectLst>
                  <a:outerShdw blurRad="38100" dist="38100" dir="2700000" algn="tl">
                    <a:srgbClr val="000000">
                      <a:alpha val="43137"/>
                    </a:srgbClr>
                  </a:outerShdw>
                </a:effectLst>
              </a:rPr>
              <a:t> </a:t>
            </a:r>
            <a:r>
              <a:rPr lang="ru-RU" sz="2000" i="1" dirty="0" err="1">
                <a:effectLst>
                  <a:outerShdw blurRad="38100" dist="38100" dir="2700000" algn="tl">
                    <a:srgbClr val="000000">
                      <a:alpha val="43137"/>
                    </a:srgbClr>
                  </a:outerShdw>
                </a:effectLst>
              </a:rPr>
              <a:t>інструментів</a:t>
            </a:r>
            <a:r>
              <a:rPr lang="ru-RU" sz="2000" i="1" dirty="0">
                <a:effectLst>
                  <a:outerShdw blurRad="38100" dist="38100" dir="2700000" algn="tl">
                    <a:srgbClr val="000000">
                      <a:alpha val="43137"/>
                    </a:srgbClr>
                  </a:outerShdw>
                </a:effectLst>
              </a:rPr>
              <a:t>" </a:t>
            </a:r>
            <a:r>
              <a:rPr lang="ru-RU" sz="2000" dirty="0" err="1"/>
              <a:t>узагальнюєть</a:t>
            </a:r>
            <a:r>
              <a:rPr lang="en-US" sz="2000" dirty="0"/>
              <a:t>c</a:t>
            </a:r>
            <a:r>
              <a:rPr lang="ru-RU" sz="2000" dirty="0"/>
              <a:t>я </a:t>
            </a:r>
            <a:r>
              <a:rPr lang="ru-RU" sz="2000" dirty="0" err="1"/>
              <a:t>інформація</a:t>
            </a:r>
            <a:r>
              <a:rPr lang="ru-RU" sz="2000" dirty="0"/>
              <a:t> </a:t>
            </a:r>
            <a:r>
              <a:rPr lang="ru-RU" sz="2000" dirty="0" err="1"/>
              <a:t>пр</a:t>
            </a:r>
            <a:r>
              <a:rPr lang="en-US" sz="2000" dirty="0"/>
              <a:t>o </a:t>
            </a:r>
            <a:r>
              <a:rPr lang="ru-RU" sz="2000" dirty="0" err="1"/>
              <a:t>зміну</a:t>
            </a:r>
            <a:r>
              <a:rPr lang="ru-RU" sz="2000" dirty="0"/>
              <a:t> </a:t>
            </a:r>
            <a:r>
              <a:rPr lang="ru-RU" sz="2000" dirty="0" err="1"/>
              <a:t>балансової</a:t>
            </a:r>
            <a:r>
              <a:rPr lang="ru-RU" sz="2000" dirty="0"/>
              <a:t> </a:t>
            </a:r>
            <a:r>
              <a:rPr lang="ru-RU" sz="2000" dirty="0" err="1"/>
              <a:t>вартості</a:t>
            </a:r>
            <a:r>
              <a:rPr lang="ru-RU" sz="2000" dirty="0"/>
              <a:t> </a:t>
            </a:r>
            <a:r>
              <a:rPr lang="en-US" sz="2000" dirty="0"/>
              <a:t>o</a:t>
            </a:r>
            <a:r>
              <a:rPr lang="ru-RU" sz="2000" dirty="0" err="1"/>
              <a:t>б'єкта</a:t>
            </a:r>
            <a:r>
              <a:rPr lang="ru-RU" sz="2000" dirty="0"/>
              <a:t> </a:t>
            </a:r>
            <a:r>
              <a:rPr lang="ru-RU" sz="2000" dirty="0" err="1"/>
              <a:t>хеджування</a:t>
            </a:r>
            <a:r>
              <a:rPr lang="ru-RU" sz="2000" dirty="0"/>
              <a:t> п</a:t>
            </a:r>
            <a:r>
              <a:rPr lang="en-US" sz="2000" dirty="0"/>
              <a:t>p</a:t>
            </a:r>
            <a:r>
              <a:rPr lang="ru-RU" sz="2000" dirty="0"/>
              <a:t>и </a:t>
            </a:r>
            <a:r>
              <a:rPr lang="ru-RU" sz="2000" dirty="0" err="1"/>
              <a:t>значенні</a:t>
            </a:r>
            <a:r>
              <a:rPr lang="ru-RU" sz="2000" dirty="0"/>
              <a:t> </a:t>
            </a:r>
            <a:r>
              <a:rPr lang="ru-RU" sz="2000" dirty="0" err="1"/>
              <a:t>коефіцієнт</a:t>
            </a:r>
            <a:r>
              <a:rPr lang="en-US" sz="2000" dirty="0"/>
              <a:t>a </a:t>
            </a:r>
            <a:r>
              <a:rPr lang="ru-RU" sz="2000" dirty="0" err="1"/>
              <a:t>ефективності</a:t>
            </a:r>
            <a:r>
              <a:rPr lang="ru-RU" sz="2000" dirty="0"/>
              <a:t> </a:t>
            </a:r>
            <a:r>
              <a:rPr lang="ru-RU" sz="2000" dirty="0" err="1"/>
              <a:t>хеджування</a:t>
            </a:r>
            <a:r>
              <a:rPr lang="ru-RU" sz="2000" dirty="0"/>
              <a:t> </a:t>
            </a:r>
            <a:r>
              <a:rPr lang="ru-RU" sz="2000" dirty="0" err="1"/>
              <a:t>грошових</a:t>
            </a:r>
            <a:r>
              <a:rPr lang="ru-RU" sz="2000" dirty="0"/>
              <a:t> пот</a:t>
            </a:r>
            <a:r>
              <a:rPr lang="en-US" sz="2000" dirty="0"/>
              <a:t>o</a:t>
            </a:r>
            <a:r>
              <a:rPr lang="ru-RU" sz="2000" dirty="0" err="1"/>
              <a:t>ків</a:t>
            </a:r>
            <a:r>
              <a:rPr lang="ru-RU" sz="2000" dirty="0"/>
              <a:t> </a:t>
            </a:r>
            <a:r>
              <a:rPr lang="en-US" sz="2000" dirty="0"/>
              <a:t>y </a:t>
            </a:r>
            <a:r>
              <a:rPr lang="ru-RU" sz="2000" dirty="0"/>
              <a:t>м</a:t>
            </a:r>
            <a:r>
              <a:rPr lang="en-US" sz="2000" dirty="0"/>
              <a:t>e</a:t>
            </a:r>
            <a:r>
              <a:rPr lang="ru-RU" sz="2000" dirty="0" err="1"/>
              <a:t>жах</a:t>
            </a:r>
            <a:r>
              <a:rPr lang="ru-RU" sz="2000" dirty="0"/>
              <a:t>, </a:t>
            </a:r>
            <a:r>
              <a:rPr lang="ru-RU" sz="2000" dirty="0" err="1"/>
              <a:t>визначених</a:t>
            </a:r>
            <a:r>
              <a:rPr lang="ru-RU" sz="2000" dirty="0"/>
              <a:t> </a:t>
            </a:r>
            <a:r>
              <a:rPr lang="ru-RU" sz="2000" dirty="0" err="1"/>
              <a:t>національними</a:t>
            </a:r>
            <a:r>
              <a:rPr lang="ru-RU" sz="2000" dirty="0"/>
              <a:t> </a:t>
            </a:r>
            <a:r>
              <a:rPr lang="ru-RU" sz="2000" dirty="0" err="1"/>
              <a:t>положеннями</a:t>
            </a:r>
            <a:r>
              <a:rPr lang="ru-RU" sz="2000" dirty="0"/>
              <a:t> (стандарт</a:t>
            </a:r>
            <a:r>
              <a:rPr lang="en-US" sz="2000" dirty="0"/>
              <a:t>a</a:t>
            </a:r>
            <a:r>
              <a:rPr lang="ru-RU" sz="2000" dirty="0"/>
              <a:t>ми) </a:t>
            </a:r>
            <a:r>
              <a:rPr lang="ru-RU" sz="2000" dirty="0" err="1"/>
              <a:t>бухгалтерського</a:t>
            </a:r>
            <a:r>
              <a:rPr lang="ru-RU" sz="2000" dirty="0"/>
              <a:t> </a:t>
            </a:r>
            <a:r>
              <a:rPr lang="ru-RU" sz="2000" dirty="0" err="1"/>
              <a:t>обліку</a:t>
            </a:r>
            <a:r>
              <a:rPr lang="ru-RU" sz="2000" dirty="0"/>
              <a:t>, т</a:t>
            </a:r>
            <a:r>
              <a:rPr lang="en-US" sz="2000" dirty="0"/>
              <a:t>a </a:t>
            </a:r>
            <a:r>
              <a:rPr lang="ru-RU" sz="2000" dirty="0" err="1"/>
              <a:t>віднесення</a:t>
            </a:r>
            <a:r>
              <a:rPr lang="ru-RU" sz="2000" dirty="0"/>
              <a:t> </a:t>
            </a:r>
            <a:r>
              <a:rPr lang="ru-RU" sz="2000" dirty="0" err="1"/>
              <a:t>сум</a:t>
            </a:r>
            <a:r>
              <a:rPr lang="ru-RU" sz="2000" dirty="0"/>
              <a:t> д</a:t>
            </a:r>
            <a:r>
              <a:rPr lang="en-US" sz="2000" dirty="0"/>
              <a:t>o </a:t>
            </a:r>
            <a:r>
              <a:rPr lang="ru-RU" sz="2000" dirty="0" err="1"/>
              <a:t>первісної</a:t>
            </a:r>
            <a:r>
              <a:rPr lang="ru-RU" sz="2000" dirty="0"/>
              <a:t> </a:t>
            </a:r>
            <a:r>
              <a:rPr lang="ru-RU" sz="2000" dirty="0" err="1"/>
              <a:t>вартості</a:t>
            </a:r>
            <a:r>
              <a:rPr lang="ru-RU" sz="2000" dirty="0"/>
              <a:t> </a:t>
            </a:r>
            <a:r>
              <a:rPr lang="ru-RU" sz="2000" dirty="0" err="1"/>
              <a:t>фінансових</a:t>
            </a:r>
            <a:r>
              <a:rPr lang="ru-RU" sz="2000" dirty="0"/>
              <a:t> актив</a:t>
            </a:r>
            <a:r>
              <a:rPr lang="en-US" sz="2000" dirty="0"/>
              <a:t>i</a:t>
            </a:r>
            <a:r>
              <a:rPr lang="ru-RU" sz="2000" dirty="0"/>
              <a:t>в </a:t>
            </a:r>
            <a:r>
              <a:rPr lang="ru-RU" sz="2000" dirty="0" err="1"/>
              <a:t>чи</a:t>
            </a:r>
            <a:r>
              <a:rPr lang="ru-RU" sz="2000" dirty="0"/>
              <a:t> </a:t>
            </a:r>
            <a:r>
              <a:rPr lang="ru-RU" sz="2000" dirty="0" err="1"/>
              <a:t>фінансових</a:t>
            </a:r>
            <a:r>
              <a:rPr lang="ru-RU" sz="2000" dirty="0"/>
              <a:t> </a:t>
            </a:r>
            <a:r>
              <a:rPr lang="ru-RU" sz="2000" dirty="0" err="1"/>
              <a:t>зобов'язань</a:t>
            </a:r>
            <a:r>
              <a:rPr lang="ru-RU" sz="2000" dirty="0"/>
              <a:t> </a:t>
            </a:r>
            <a:r>
              <a:rPr lang="en-US" sz="2000" dirty="0"/>
              <a:t>a</a:t>
            </a:r>
            <a:r>
              <a:rPr lang="ru-RU" sz="2000" dirty="0" err="1"/>
              <a:t>бо</a:t>
            </a:r>
            <a:r>
              <a:rPr lang="ru-RU" sz="2000" dirty="0"/>
              <a:t> до складу </a:t>
            </a:r>
            <a:r>
              <a:rPr lang="ru-RU" sz="2000" dirty="0" err="1"/>
              <a:t>інши</a:t>
            </a:r>
            <a:r>
              <a:rPr lang="en-US" sz="2000" dirty="0"/>
              <a:t>x </a:t>
            </a:r>
            <a:r>
              <a:rPr lang="ru-RU" sz="2000" dirty="0" err="1"/>
              <a:t>доходів</a:t>
            </a:r>
            <a:r>
              <a:rPr lang="ru-RU" sz="2000" dirty="0"/>
              <a:t> (</a:t>
            </a:r>
            <a:r>
              <a:rPr lang="ru-RU" sz="2000" dirty="0" err="1"/>
              <a:t>витрат</a:t>
            </a:r>
            <a:r>
              <a:rPr lang="ru-RU" sz="2000" dirty="0"/>
              <a:t>).</a:t>
            </a:r>
          </a:p>
          <a:p>
            <a:pPr algn="just"/>
            <a:r>
              <a:rPr lang="ru-RU" sz="2000" dirty="0" smtClean="0"/>
              <a:t>     </a:t>
            </a:r>
            <a:r>
              <a:rPr lang="ru-RU" sz="2000" i="1" dirty="0" smtClean="0">
                <a:effectLst>
                  <a:outerShdw blurRad="38100" dist="38100" dir="2700000" algn="tl">
                    <a:srgbClr val="000000">
                      <a:alpha val="43137"/>
                    </a:srgbClr>
                  </a:outerShdw>
                </a:effectLst>
              </a:rPr>
              <a:t>Н</a:t>
            </a:r>
            <a:r>
              <a:rPr lang="en-US" sz="2000" i="1" dirty="0">
                <a:effectLst>
                  <a:outerShdw blurRad="38100" dist="38100" dir="2700000" algn="tl">
                    <a:srgbClr val="000000">
                      <a:alpha val="43137"/>
                    </a:srgbClr>
                  </a:outerShdw>
                </a:effectLst>
              </a:rPr>
              <a:t>a </a:t>
            </a:r>
            <a:r>
              <a:rPr lang="ru-RU" sz="2000" i="1" dirty="0" err="1">
                <a:effectLst>
                  <a:outerShdw blurRad="38100" dist="38100" dir="2700000" algn="tl">
                    <a:srgbClr val="000000">
                      <a:alpha val="43137"/>
                    </a:srgbClr>
                  </a:outerShdw>
                </a:effectLst>
              </a:rPr>
              <a:t>субрахунк</a:t>
            </a:r>
            <a:r>
              <a:rPr lang="en-US" sz="2000" i="1" dirty="0">
                <a:effectLst>
                  <a:outerShdw blurRad="38100" dist="38100" dir="2700000" algn="tl">
                    <a:srgbClr val="000000">
                      <a:alpha val="43137"/>
                    </a:srgbClr>
                  </a:outerShdw>
                </a:effectLst>
              </a:rPr>
              <a:t>y 414 "I</a:t>
            </a:r>
            <a:r>
              <a:rPr lang="ru-RU" sz="2000" i="1" dirty="0" err="1">
                <a:effectLst>
                  <a:outerShdw blurRad="38100" dist="38100" dir="2700000" algn="tl">
                    <a:srgbClr val="000000">
                      <a:alpha val="43137"/>
                    </a:srgbClr>
                  </a:outerShdw>
                </a:effectLst>
              </a:rPr>
              <a:t>нший</a:t>
            </a:r>
            <a:r>
              <a:rPr lang="ru-RU" sz="2000" i="1" dirty="0">
                <a:effectLst>
                  <a:outerShdw blurRad="38100" dist="38100" dir="2700000" algn="tl">
                    <a:srgbClr val="000000">
                      <a:alpha val="43137"/>
                    </a:srgbClr>
                  </a:outerShdw>
                </a:effectLst>
              </a:rPr>
              <a:t> </a:t>
            </a:r>
            <a:r>
              <a:rPr lang="ru-RU" sz="2000" i="1" dirty="0" err="1">
                <a:effectLst>
                  <a:outerShdw blurRad="38100" dist="38100" dir="2700000" algn="tl">
                    <a:srgbClr val="000000">
                      <a:alpha val="43137"/>
                    </a:srgbClr>
                  </a:outerShdw>
                </a:effectLst>
              </a:rPr>
              <a:t>капітал</a:t>
            </a:r>
            <a:r>
              <a:rPr lang="ru-RU" sz="2000" i="1" dirty="0">
                <a:effectLst>
                  <a:outerShdw blurRad="38100" dist="38100" dir="2700000" algn="tl">
                    <a:srgbClr val="000000">
                      <a:alpha val="43137"/>
                    </a:srgbClr>
                  </a:outerShdw>
                </a:effectLst>
              </a:rPr>
              <a:t> у </a:t>
            </a:r>
            <a:r>
              <a:rPr lang="ru-RU" sz="2000" i="1" dirty="0" err="1">
                <a:effectLst>
                  <a:outerShdw blurRad="38100" dist="38100" dir="2700000" algn="tl">
                    <a:srgbClr val="000000">
                      <a:alpha val="43137"/>
                    </a:srgbClr>
                  </a:outerShdw>
                </a:effectLst>
              </a:rPr>
              <a:t>дооцінках</a:t>
            </a:r>
            <a:r>
              <a:rPr lang="ru-RU" sz="2000" i="1" dirty="0">
                <a:effectLst>
                  <a:outerShdw blurRad="38100" dist="38100" dir="2700000" algn="tl">
                    <a:srgbClr val="000000">
                      <a:alpha val="43137"/>
                    </a:srgbClr>
                  </a:outerShdw>
                </a:effectLst>
              </a:rPr>
              <a:t>" </a:t>
            </a:r>
            <a:r>
              <a:rPr lang="ru-RU" sz="2000" dirty="0" err="1"/>
              <a:t>узагальнюється</a:t>
            </a:r>
            <a:r>
              <a:rPr lang="ru-RU" sz="2000" dirty="0"/>
              <a:t> </a:t>
            </a:r>
            <a:r>
              <a:rPr lang="ru-RU" sz="2000" dirty="0" err="1"/>
              <a:t>інфо</a:t>
            </a:r>
            <a:r>
              <a:rPr lang="en-US" sz="2000" dirty="0"/>
              <a:t>p</a:t>
            </a:r>
            <a:r>
              <a:rPr lang="ru-RU" sz="2000" dirty="0" err="1"/>
              <a:t>мація</a:t>
            </a:r>
            <a:r>
              <a:rPr lang="ru-RU" sz="2000" dirty="0"/>
              <a:t> п</a:t>
            </a:r>
            <a:r>
              <a:rPr lang="en-US" sz="2000" dirty="0"/>
              <a:t>p</a:t>
            </a:r>
            <a:r>
              <a:rPr lang="ru-RU" sz="2000" dirty="0"/>
              <a:t>о </a:t>
            </a:r>
            <a:r>
              <a:rPr lang="ru-RU" sz="2000" dirty="0" err="1"/>
              <a:t>інший</a:t>
            </a:r>
            <a:r>
              <a:rPr lang="ru-RU" sz="2000" dirty="0"/>
              <a:t> </a:t>
            </a:r>
            <a:r>
              <a:rPr lang="ru-RU" sz="2000" dirty="0" err="1"/>
              <a:t>капітал</a:t>
            </a:r>
            <a:r>
              <a:rPr lang="ru-RU" sz="2000" dirty="0"/>
              <a:t> у </a:t>
            </a:r>
            <a:r>
              <a:rPr lang="ru-RU" sz="2000" dirty="0" err="1"/>
              <a:t>дооцінках</a:t>
            </a:r>
            <a:r>
              <a:rPr lang="ru-RU" sz="2000" dirty="0"/>
              <a:t>, н</a:t>
            </a:r>
            <a:r>
              <a:rPr lang="en-US" sz="2000" dirty="0"/>
              <a:t>e </a:t>
            </a:r>
            <a:r>
              <a:rPr lang="ru-RU" sz="2000" dirty="0" err="1"/>
              <a:t>відображений</a:t>
            </a:r>
            <a:r>
              <a:rPr lang="ru-RU" sz="2000" dirty="0"/>
              <a:t> на </a:t>
            </a:r>
            <a:r>
              <a:rPr lang="ru-RU" sz="2000" dirty="0" err="1"/>
              <a:t>інши</a:t>
            </a:r>
            <a:r>
              <a:rPr lang="en-US" sz="2000" dirty="0"/>
              <a:t>x </a:t>
            </a:r>
            <a:r>
              <a:rPr lang="ru-RU" sz="2000" dirty="0" err="1"/>
              <a:t>субрахунках</a:t>
            </a:r>
            <a:r>
              <a:rPr lang="ru-RU" sz="2000" dirty="0"/>
              <a:t>.</a:t>
            </a:r>
          </a:p>
          <a:p>
            <a:pPr algn="just"/>
            <a:r>
              <a:rPr lang="ru-RU" sz="2400" dirty="0" smtClean="0"/>
              <a:t>     </a:t>
            </a:r>
            <a:endParaRPr lang="ru-RU" sz="2400" dirty="0"/>
          </a:p>
          <a:p>
            <a:pPr algn="just"/>
            <a:endParaRPr lang="ru-RU" sz="2400" dirty="0"/>
          </a:p>
        </p:txBody>
      </p:sp>
    </p:spTree>
    <p:extLst>
      <p:ext uri="{BB962C8B-B14F-4D97-AF65-F5344CB8AC3E}">
        <p14:creationId xmlns:p14="http://schemas.microsoft.com/office/powerpoint/2010/main" val="313955650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t>5. Вилучений </a:t>
            </a:r>
            <a:r>
              <a:rPr lang="uk-UA" sz="2800" dirty="0" smtClean="0"/>
              <a:t>капітал</a:t>
            </a:r>
            <a:endParaRPr lang="ru-RU" sz="2800" dirty="0"/>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437112"/>
            <a:ext cx="9144000" cy="2420888"/>
          </a:xfrm>
          <a:prstGeom prst="rect">
            <a:avLst/>
          </a:prstGeom>
        </p:spPr>
      </p:pic>
      <p:sp>
        <p:nvSpPr>
          <p:cNvPr id="5" name="Прямоугольник 4"/>
          <p:cNvSpPr/>
          <p:nvPr/>
        </p:nvSpPr>
        <p:spPr>
          <a:xfrm>
            <a:off x="467544" y="1582341"/>
            <a:ext cx="8280920" cy="2970044"/>
          </a:xfrm>
          <a:prstGeom prst="rect">
            <a:avLst/>
          </a:prstGeom>
        </p:spPr>
        <p:txBody>
          <a:bodyPr wrap="square">
            <a:spAutoFit/>
          </a:bodyPr>
          <a:lstStyle/>
          <a:p>
            <a:pPr algn="just">
              <a:spcBef>
                <a:spcPct val="50000"/>
              </a:spcBef>
            </a:pPr>
            <a:r>
              <a:rPr lang="uk-UA" sz="2200"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      Як </a:t>
            </a:r>
            <a:r>
              <a:rPr lang="uk-UA" sz="2200" dirty="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правило, для відображення вилученого капіталу в бухгалтерському обліку застосовуються субрахунки:</a:t>
            </a:r>
          </a:p>
          <a:p>
            <a:pPr algn="just">
              <a:spcBef>
                <a:spcPct val="50000"/>
              </a:spcBef>
            </a:pPr>
            <a:endParaRPr lang="uk-UA" sz="2200" dirty="0">
              <a:latin typeface="Times New Roman" pitchFamily="18" charset="0"/>
              <a:cs typeface="Times New Roman" pitchFamily="18" charset="0"/>
            </a:endParaRPr>
          </a:p>
          <a:p>
            <a:pPr algn="just">
              <a:spcBef>
                <a:spcPct val="50000"/>
              </a:spcBef>
            </a:pPr>
            <a:r>
              <a:rPr lang="uk-UA" sz="2200" b="1" dirty="0" smtClean="0">
                <a:latin typeface="Times New Roman" pitchFamily="18" charset="0"/>
                <a:cs typeface="Times New Roman" pitchFamily="18" charset="0"/>
              </a:rPr>
              <a:t>- 451 </a:t>
            </a:r>
            <a:r>
              <a:rPr lang="uk-UA" sz="2200" b="1" dirty="0">
                <a:latin typeface="Times New Roman" pitchFamily="18" charset="0"/>
                <a:cs typeface="Times New Roman" pitchFamily="18" charset="0"/>
              </a:rPr>
              <a:t>“Вилучені акції”</a:t>
            </a:r>
            <a:r>
              <a:rPr lang="uk-UA" sz="2200" dirty="0">
                <a:latin typeface="Times New Roman" pitchFamily="18" charset="0"/>
                <a:cs typeface="Times New Roman" pitchFamily="18" charset="0"/>
              </a:rPr>
              <a:t> – відображається викуп товариством власних акцій в учасників</a:t>
            </a:r>
            <a:r>
              <a:rPr lang="uk-UA" sz="2200" dirty="0" smtClean="0">
                <a:latin typeface="Times New Roman" pitchFamily="18" charset="0"/>
                <a:cs typeface="Times New Roman" pitchFamily="18" charset="0"/>
              </a:rPr>
              <a:t>;</a:t>
            </a:r>
            <a:endParaRPr lang="uk-UA" sz="2200" dirty="0">
              <a:latin typeface="Times New Roman" pitchFamily="18" charset="0"/>
              <a:cs typeface="Times New Roman" pitchFamily="18" charset="0"/>
            </a:endParaRPr>
          </a:p>
          <a:p>
            <a:pPr algn="just">
              <a:spcBef>
                <a:spcPct val="50000"/>
              </a:spcBef>
            </a:pPr>
            <a:r>
              <a:rPr lang="uk-UA" sz="2200" b="1" dirty="0" smtClean="0">
                <a:latin typeface="Times New Roman" pitchFamily="18" charset="0"/>
                <a:cs typeface="Times New Roman" pitchFamily="18" charset="0"/>
              </a:rPr>
              <a:t>- 452 </a:t>
            </a:r>
            <a:r>
              <a:rPr lang="uk-UA" sz="2200" b="1" dirty="0">
                <a:latin typeface="Times New Roman" pitchFamily="18" charset="0"/>
                <a:cs typeface="Times New Roman" pitchFamily="18" charset="0"/>
              </a:rPr>
              <a:t>“Вилучені вклади та паї”</a:t>
            </a:r>
            <a:r>
              <a:rPr lang="uk-UA" sz="2200" dirty="0">
                <a:latin typeface="Times New Roman" pitchFamily="18" charset="0"/>
                <a:cs typeface="Times New Roman" pitchFamily="18" charset="0"/>
              </a:rPr>
              <a:t> – викуп товариством часток (внесків, паїв) в учасників.</a:t>
            </a:r>
          </a:p>
        </p:txBody>
      </p:sp>
    </p:spTree>
    <p:extLst>
      <p:ext uri="{BB962C8B-B14F-4D97-AF65-F5344CB8AC3E}">
        <p14:creationId xmlns:p14="http://schemas.microsoft.com/office/powerpoint/2010/main" val="133372445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t>5. Вилучений </a:t>
            </a:r>
            <a:r>
              <a:rPr lang="uk-UA" sz="2800" dirty="0" smtClean="0"/>
              <a:t>капітал</a:t>
            </a:r>
            <a:endParaRPr lang="ru-RU" sz="2800" dirty="0"/>
          </a:p>
        </p:txBody>
      </p:sp>
      <p:sp>
        <p:nvSpPr>
          <p:cNvPr id="4" name="Прямоугольник 3"/>
          <p:cNvSpPr/>
          <p:nvPr/>
        </p:nvSpPr>
        <p:spPr>
          <a:xfrm>
            <a:off x="179512" y="2051700"/>
            <a:ext cx="4572000" cy="2477601"/>
          </a:xfrm>
          <a:prstGeom prst="rect">
            <a:avLst/>
          </a:prstGeom>
        </p:spPr>
        <p:txBody>
          <a:bodyPr>
            <a:spAutoFit/>
          </a:bodyPr>
          <a:lstStyle/>
          <a:p>
            <a:pPr>
              <a:spcBef>
                <a:spcPct val="50000"/>
              </a:spcBef>
            </a:pPr>
            <a:r>
              <a:rPr lang="uk-UA" sz="2000" dirty="0" smtClean="0">
                <a:solidFill>
                  <a:srgbClr val="0070C0"/>
                </a:solidFill>
                <a:effectLst>
                  <a:outerShdw blurRad="38100" dist="38100" dir="2700000" algn="tl">
                    <a:srgbClr val="000000">
                      <a:alpha val="43137"/>
                    </a:srgbClr>
                  </a:outerShdw>
                </a:effectLst>
              </a:rPr>
              <a:t>Приклад 6</a:t>
            </a:r>
          </a:p>
          <a:p>
            <a:pPr algn="just">
              <a:spcBef>
                <a:spcPct val="50000"/>
              </a:spcBef>
            </a:pPr>
            <a:r>
              <a:rPr lang="uk-UA" dirty="0" smtClean="0"/>
              <a:t>Загальними </a:t>
            </a:r>
            <a:r>
              <a:rPr lang="uk-UA" dirty="0"/>
              <a:t>зборами акціонерів прийняте рішення про зменшення статутного капіталу на </a:t>
            </a:r>
            <a:r>
              <a:rPr lang="uk-UA" dirty="0" smtClean="0"/>
              <a:t>200 </a:t>
            </a:r>
            <a:r>
              <a:rPr lang="uk-UA" dirty="0"/>
              <a:t>000 грн. шляхом викупу та анулювання </a:t>
            </a:r>
            <a:br>
              <a:rPr lang="uk-UA" dirty="0"/>
            </a:br>
            <a:r>
              <a:rPr lang="uk-UA" dirty="0" smtClean="0"/>
              <a:t>40 </a:t>
            </a:r>
            <a:r>
              <a:rPr lang="uk-UA" dirty="0"/>
              <a:t>000 шт. власних акцій. При цьому акції викуповуються за ціною </a:t>
            </a:r>
            <a:r>
              <a:rPr lang="uk-UA" dirty="0" smtClean="0"/>
              <a:t>4 </a:t>
            </a:r>
            <a:r>
              <a:rPr lang="uk-UA" dirty="0"/>
              <a:t>грн., а їх номінальна вартість – </a:t>
            </a:r>
            <a:r>
              <a:rPr lang="uk-UA" dirty="0" smtClean="0"/>
              <a:t>5 </a:t>
            </a:r>
            <a:r>
              <a:rPr lang="uk-UA" dirty="0"/>
              <a:t>грн. </a:t>
            </a: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63878" y="2063741"/>
            <a:ext cx="3554257" cy="3096344"/>
          </a:xfrm>
          <a:prstGeom prst="rect">
            <a:avLst/>
          </a:prstGeom>
        </p:spPr>
      </p:pic>
    </p:spTree>
    <p:extLst>
      <p:ext uri="{BB962C8B-B14F-4D97-AF65-F5344CB8AC3E}">
        <p14:creationId xmlns:p14="http://schemas.microsoft.com/office/powerpoint/2010/main" val="73757062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t>5. Вилучений </a:t>
            </a:r>
            <a:r>
              <a:rPr lang="uk-UA" sz="2800" dirty="0" smtClean="0"/>
              <a:t>капітал</a:t>
            </a:r>
            <a:endParaRPr lang="ru-RU" sz="2800" dirty="0"/>
          </a:p>
        </p:txBody>
      </p:sp>
      <p:graphicFrame>
        <p:nvGraphicFramePr>
          <p:cNvPr id="4" name="Таблица 3"/>
          <p:cNvGraphicFramePr>
            <a:graphicFrameLocks noGrp="1"/>
          </p:cNvGraphicFramePr>
          <p:nvPr>
            <p:extLst>
              <p:ext uri="{D42A27DB-BD31-4B8C-83A1-F6EECF244321}">
                <p14:modId xmlns:p14="http://schemas.microsoft.com/office/powerpoint/2010/main" val="4161395117"/>
              </p:ext>
            </p:extLst>
          </p:nvPr>
        </p:nvGraphicFramePr>
        <p:xfrm>
          <a:off x="457200" y="1600200"/>
          <a:ext cx="8363272" cy="3429318"/>
        </p:xfrm>
        <a:graphic>
          <a:graphicData uri="http://schemas.openxmlformats.org/drawingml/2006/table">
            <a:tbl>
              <a:tblPr/>
              <a:tblGrid>
                <a:gridCol w="514400"/>
                <a:gridCol w="5040560"/>
                <a:gridCol w="1080120"/>
                <a:gridCol w="720080"/>
                <a:gridCol w="1008112"/>
              </a:tblGrid>
              <a:tr h="333375">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t>№ </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t>з/п</a:t>
                      </a:r>
                      <a:endParaRPr kumimoji="0" lang="ru-RU" sz="16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t>Зміст операції</a:t>
                      </a:r>
                      <a:endParaRPr kumimoji="0" lang="ru-RU" sz="16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smtClean="0">
                          <a:ln>
                            <a:noFill/>
                          </a:ln>
                          <a:solidFill>
                            <a:schemeClr val="tx1"/>
                          </a:solidFill>
                          <a:effectLst/>
                          <a:latin typeface="Times New Roman" pitchFamily="18" charset="0"/>
                          <a:cs typeface="Times New Roman" pitchFamily="18" charset="0"/>
                        </a:rPr>
                        <a:t>Сума</a:t>
                      </a:r>
                      <a:endParaRPr kumimoji="0" lang="ru-RU" sz="16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Кореспонденція рахунків</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r>
              <a:tr h="366713">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smtClean="0">
                          <a:ln>
                            <a:noFill/>
                          </a:ln>
                          <a:solidFill>
                            <a:schemeClr val="tx1"/>
                          </a:solidFill>
                          <a:effectLst/>
                          <a:latin typeface="Times New Roman" pitchFamily="18" charset="0"/>
                          <a:cs typeface="Times New Roman" pitchFamily="18" charset="0"/>
                        </a:rPr>
                        <a:t>Дт</a:t>
                      </a:r>
                      <a:endParaRPr kumimoji="0" lang="ru-RU" sz="16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dirty="0" err="1" smtClean="0">
                          <a:ln>
                            <a:noFill/>
                          </a:ln>
                          <a:solidFill>
                            <a:schemeClr val="tx1"/>
                          </a:solidFill>
                          <a:effectLst/>
                          <a:latin typeface="Times New Roman" pitchFamily="18" charset="0"/>
                          <a:cs typeface="Times New Roman" pitchFamily="18" charset="0"/>
                        </a:rPr>
                        <a:t>Кт</a:t>
                      </a:r>
                      <a:endParaRPr kumimoji="0" lang="ru-RU" sz="16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482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Викуплені акції власної емісії</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160 000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451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672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02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Виплачена компенсація вартості акцій</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160 000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672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301,311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54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Погашені викуплені акції</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200 000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40</a:t>
                      </a: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451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02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Перевищення номінальної вартості акцій над купівельною віднесене на збільшення додаткового капіталу</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40 000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451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42</a:t>
                      </a: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1</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13398120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t>5. Вилучений </a:t>
            </a:r>
            <a:r>
              <a:rPr lang="uk-UA" sz="2800" dirty="0" smtClean="0"/>
              <a:t>капітал</a:t>
            </a:r>
            <a:endParaRPr lang="ru-RU" sz="2800" dirty="0"/>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437112"/>
            <a:ext cx="9144000" cy="2420888"/>
          </a:xfrm>
          <a:prstGeom prst="rect">
            <a:avLst/>
          </a:prstGeom>
        </p:spPr>
      </p:pic>
      <p:sp>
        <p:nvSpPr>
          <p:cNvPr id="4" name="Прямоугольник 3"/>
          <p:cNvSpPr/>
          <p:nvPr/>
        </p:nvSpPr>
        <p:spPr>
          <a:xfrm>
            <a:off x="440013" y="1556792"/>
            <a:ext cx="8064896" cy="2862322"/>
          </a:xfrm>
          <a:prstGeom prst="rect">
            <a:avLst/>
          </a:prstGeom>
        </p:spPr>
        <p:txBody>
          <a:bodyPr wrap="square">
            <a:spAutoFit/>
          </a:bodyPr>
          <a:lstStyle/>
          <a:p>
            <a:pPr algn="just">
              <a:spcBef>
                <a:spcPct val="50000"/>
              </a:spcBef>
            </a:pPr>
            <a:r>
              <a:rPr lang="uk-UA" sz="2400" dirty="0" smtClean="0">
                <a:latin typeface="Times New Roman" pitchFamily="18" charset="0"/>
                <a:cs typeface="Times New Roman" pitchFamily="18" charset="0"/>
              </a:rPr>
              <a:t>      </a:t>
            </a:r>
            <a:r>
              <a:rPr lang="uk-UA" sz="2400" b="1" u="sng" dirty="0" smtClean="0">
                <a:latin typeface="Times New Roman" pitchFamily="18" charset="0"/>
                <a:cs typeface="Times New Roman" pitchFamily="18" charset="0"/>
              </a:rPr>
              <a:t>У </a:t>
            </a:r>
            <a:r>
              <a:rPr lang="uk-UA" sz="2400" b="1" u="sng" dirty="0">
                <a:latin typeface="Times New Roman" pitchFamily="18" charset="0"/>
                <a:cs typeface="Times New Roman" pitchFamily="18" charset="0"/>
              </a:rPr>
              <a:t>формі № 1 Балансу </a:t>
            </a:r>
            <a:r>
              <a:rPr lang="uk-UA" sz="2400" dirty="0">
                <a:latin typeface="Times New Roman" pitchFamily="18" charset="0"/>
                <a:cs typeface="Times New Roman" pitchFamily="18" charset="0"/>
              </a:rPr>
              <a:t>(Звіту про фінансовий стан)  підприємства суми неоплаченого та вилученого капіталу є коригувальними до статті “Статутний капітал”.</a:t>
            </a:r>
          </a:p>
          <a:p>
            <a:pPr algn="just">
              <a:spcBef>
                <a:spcPct val="50000"/>
              </a:spcBef>
            </a:pPr>
            <a:r>
              <a:rPr lang="uk-UA" sz="2400" dirty="0" smtClean="0">
                <a:latin typeface="Times New Roman" pitchFamily="18" charset="0"/>
                <a:cs typeface="Times New Roman" pitchFamily="18" charset="0"/>
              </a:rPr>
              <a:t>      Величина </a:t>
            </a:r>
            <a:r>
              <a:rPr lang="uk-UA" sz="2400" b="1" dirty="0">
                <a:latin typeface="Times New Roman" pitchFamily="18" charset="0"/>
                <a:cs typeface="Times New Roman" pitchFamily="18" charset="0"/>
              </a:rPr>
              <a:t>вилученого капіталу</a:t>
            </a:r>
            <a:r>
              <a:rPr lang="uk-UA" sz="2400" dirty="0">
                <a:latin typeface="Times New Roman" pitchFamily="18" charset="0"/>
                <a:cs typeface="Times New Roman" pitchFamily="18" charset="0"/>
              </a:rPr>
              <a:t> відображається в пасиві ф. № 1 Балансу (Звіту про фінансовий стан) в ряд. 1430 “Вилучений капітал” у дужках, тобто підлягає віднімання, тим самим зменшує розмір власного капіталу підприємства.</a:t>
            </a:r>
          </a:p>
        </p:txBody>
      </p:sp>
    </p:spTree>
    <p:extLst>
      <p:ext uri="{BB962C8B-B14F-4D97-AF65-F5344CB8AC3E}">
        <p14:creationId xmlns:p14="http://schemas.microsoft.com/office/powerpoint/2010/main" val="360186635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t>5. Вилучений капітал</a:t>
            </a:r>
            <a:endParaRPr lang="ru-RU" sz="2800" dirty="0"/>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437112"/>
            <a:ext cx="9144000" cy="2420888"/>
          </a:xfrm>
          <a:prstGeom prst="rect">
            <a:avLst/>
          </a:prstGeom>
        </p:spPr>
      </p:pic>
      <p:sp>
        <p:nvSpPr>
          <p:cNvPr id="4" name="Прямоугольник 3"/>
          <p:cNvSpPr/>
          <p:nvPr/>
        </p:nvSpPr>
        <p:spPr>
          <a:xfrm>
            <a:off x="539552" y="1305342"/>
            <a:ext cx="8136904" cy="4154984"/>
          </a:xfrm>
          <a:prstGeom prst="rect">
            <a:avLst/>
          </a:prstGeom>
        </p:spPr>
        <p:txBody>
          <a:bodyPr wrap="square">
            <a:spAutoFit/>
          </a:bodyPr>
          <a:lstStyle/>
          <a:p>
            <a:pPr algn="just">
              <a:spcBef>
                <a:spcPct val="50000"/>
              </a:spcBef>
            </a:pPr>
            <a:r>
              <a:rPr lang="uk-UA" sz="2400" dirty="0" smtClean="0">
                <a:latin typeface="Times New Roman" pitchFamily="18" charset="0"/>
                <a:cs typeface="Times New Roman" pitchFamily="18" charset="0"/>
              </a:rPr>
              <a:t>      Це </a:t>
            </a:r>
            <a:r>
              <a:rPr lang="uk-UA" sz="2400" dirty="0">
                <a:latin typeface="Times New Roman" pitchFamily="18" charset="0"/>
                <a:cs typeface="Times New Roman" pitchFamily="18" charset="0"/>
              </a:rPr>
              <a:t>пояснюється тим, що при викупі акцій (часток) у підприємства розмір активів зменшився. А відповідно до НП(С)БО 1 </a:t>
            </a:r>
            <a:r>
              <a:rPr lang="uk-UA" sz="2400" b="1" u="sng" dirty="0">
                <a:latin typeface="Times New Roman" pitchFamily="18" charset="0"/>
                <a:cs typeface="Times New Roman" pitchFamily="18" charset="0"/>
              </a:rPr>
              <a:t>власний капітал</a:t>
            </a:r>
            <a:r>
              <a:rPr lang="uk-UA" sz="2400" dirty="0">
                <a:latin typeface="Times New Roman" pitchFamily="18" charset="0"/>
                <a:cs typeface="Times New Roman" pitchFamily="18" charset="0"/>
              </a:rPr>
              <a:t> – це частина в активах підприємства, що залишилася після вирахування його зобов'язань. Таким чином, зменшення активів підприємства тягне за собою зменшення власного капіталу підприємства.</a:t>
            </a:r>
          </a:p>
          <a:p>
            <a:pPr algn="just">
              <a:spcBef>
                <a:spcPct val="50000"/>
              </a:spcBef>
            </a:pPr>
            <a:r>
              <a:rPr lang="uk-UA" sz="2400" dirty="0" smtClean="0">
                <a:latin typeface="Times New Roman" pitchFamily="18" charset="0"/>
                <a:cs typeface="Times New Roman" pitchFamily="18" charset="0"/>
              </a:rPr>
              <a:t>       </a:t>
            </a:r>
            <a:r>
              <a:rPr lang="uk-UA" sz="2400" b="1" u="sng" dirty="0" smtClean="0">
                <a:latin typeface="Times New Roman" pitchFamily="18" charset="0"/>
                <a:cs typeface="Times New Roman" pitchFamily="18" charset="0"/>
              </a:rPr>
              <a:t>При </a:t>
            </a:r>
            <a:r>
              <a:rPr lang="uk-UA" sz="2400" b="1" u="sng" dirty="0">
                <a:latin typeface="Times New Roman" pitchFamily="18" charset="0"/>
                <a:cs typeface="Times New Roman" pitchFamily="18" charset="0"/>
              </a:rPr>
              <a:t>продажу акцій</a:t>
            </a:r>
            <a:r>
              <a:rPr lang="uk-UA" sz="2400" dirty="0">
                <a:latin typeface="Times New Roman" pitchFamily="18" charset="0"/>
                <a:cs typeface="Times New Roman" pitchFamily="18" charset="0"/>
              </a:rPr>
              <a:t> (часток) розмір вилученого капіталу </a:t>
            </a:r>
            <a:r>
              <a:rPr lang="uk-UA" sz="2400" b="1" u="sng" dirty="0">
                <a:latin typeface="Times New Roman" pitchFamily="18" charset="0"/>
                <a:cs typeface="Times New Roman" pitchFamily="18" charset="0"/>
              </a:rPr>
              <a:t>зменшиться</a:t>
            </a:r>
            <a:r>
              <a:rPr lang="uk-UA" sz="2400" dirty="0">
                <a:latin typeface="Times New Roman" pitchFamily="18" charset="0"/>
                <a:cs typeface="Times New Roman" pitchFamily="18" charset="0"/>
              </a:rPr>
              <a:t>, а величина активів збільшиться, а отже, збільшиться розмір власного капіталу.</a:t>
            </a:r>
          </a:p>
          <a:p>
            <a:pPr algn="just">
              <a:spcBef>
                <a:spcPct val="50000"/>
              </a:spcBef>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54848616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t>5. Вилучений капітал</a:t>
            </a:r>
            <a:endParaRPr lang="ru-RU" sz="2800" dirty="0"/>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437112"/>
            <a:ext cx="9144000" cy="2420888"/>
          </a:xfrm>
          <a:prstGeom prst="rect">
            <a:avLst/>
          </a:prstGeom>
        </p:spPr>
      </p:pic>
      <p:sp>
        <p:nvSpPr>
          <p:cNvPr id="4" name="Прямоугольник 3"/>
          <p:cNvSpPr/>
          <p:nvPr/>
        </p:nvSpPr>
        <p:spPr>
          <a:xfrm>
            <a:off x="467544" y="1340768"/>
            <a:ext cx="8352928" cy="3016210"/>
          </a:xfrm>
          <a:prstGeom prst="rect">
            <a:avLst/>
          </a:prstGeom>
        </p:spPr>
        <p:txBody>
          <a:bodyPr wrap="square">
            <a:spAutoFit/>
          </a:bodyPr>
          <a:lstStyle/>
          <a:p>
            <a:pPr algn="just">
              <a:spcBef>
                <a:spcPct val="50000"/>
              </a:spcBef>
            </a:pPr>
            <a:r>
              <a:rPr lang="uk-UA" sz="2000" dirty="0" smtClean="0">
                <a:latin typeface="Times New Roman" pitchFamily="18" charset="0"/>
                <a:cs typeface="Times New Roman" pitchFamily="18" charset="0"/>
              </a:rPr>
              <a:t>      Величина </a:t>
            </a:r>
            <a:r>
              <a:rPr lang="uk-UA" sz="2000" b="1" u="sng" dirty="0">
                <a:latin typeface="Times New Roman" pitchFamily="18" charset="0"/>
                <a:cs typeface="Times New Roman" pitchFamily="18" charset="0"/>
              </a:rPr>
              <a:t>неоплаченого капіталу</a:t>
            </a:r>
            <a:r>
              <a:rPr lang="uk-UA" sz="2000" u="sng" dirty="0">
                <a:latin typeface="Times New Roman" pitchFamily="18" charset="0"/>
                <a:cs typeface="Times New Roman" pitchFamily="18" charset="0"/>
              </a:rPr>
              <a:t> </a:t>
            </a:r>
            <a:r>
              <a:rPr lang="uk-UA" sz="2000" dirty="0">
                <a:latin typeface="Times New Roman" pitchFamily="18" charset="0"/>
                <a:cs typeface="Times New Roman" pitchFamily="18" charset="0"/>
              </a:rPr>
              <a:t>відображається в ряд. </a:t>
            </a:r>
            <a:r>
              <a:rPr lang="uk-UA" sz="2000" b="1" dirty="0">
                <a:latin typeface="Times New Roman" pitchFamily="18" charset="0"/>
                <a:cs typeface="Times New Roman" pitchFamily="18" charset="0"/>
              </a:rPr>
              <a:t>1425</a:t>
            </a:r>
            <a:r>
              <a:rPr lang="uk-UA" sz="2000" dirty="0">
                <a:latin typeface="Times New Roman" pitchFamily="18" charset="0"/>
                <a:cs typeface="Times New Roman" pitchFamily="18" charset="0"/>
              </a:rPr>
              <a:t> “Неоплачений капітал” ф. № 1 Балансу (Звіту про фінансовий стан) в дужках, тобто зменшує розмір власного капіталу, тим самим дозволяє отримувати реальну інформацію про величину власного капіталу підприємства. Адже </a:t>
            </a:r>
            <a:r>
              <a:rPr lang="uk-UA" sz="2000" b="1" dirty="0">
                <a:solidFill>
                  <a:srgbClr val="0070C0"/>
                </a:solidFill>
                <a:latin typeface="Times New Roman" pitchFamily="18" charset="0"/>
                <a:cs typeface="Times New Roman" pitchFamily="18" charset="0"/>
              </a:rPr>
              <a:t>неоплачений капітал</a:t>
            </a:r>
            <a:r>
              <a:rPr lang="uk-UA" sz="2000" dirty="0">
                <a:solidFill>
                  <a:srgbClr val="0070C0"/>
                </a:solidFill>
                <a:latin typeface="Times New Roman" pitchFamily="18" charset="0"/>
                <a:cs typeface="Times New Roman" pitchFamily="18" charset="0"/>
              </a:rPr>
              <a:t> </a:t>
            </a:r>
            <a:r>
              <a:rPr lang="uk-UA" sz="2000" dirty="0">
                <a:latin typeface="Times New Roman" pitchFamily="18" charset="0"/>
                <a:cs typeface="Times New Roman" pitchFamily="18" charset="0"/>
              </a:rPr>
              <a:t>– це фактично неотриманні підприємством активи.</a:t>
            </a:r>
          </a:p>
          <a:p>
            <a:pPr algn="just">
              <a:spcBef>
                <a:spcPct val="50000"/>
              </a:spcBef>
            </a:pPr>
            <a:r>
              <a:rPr lang="uk-UA" sz="2000" dirty="0" smtClean="0">
                <a:latin typeface="Times New Roman" pitchFamily="18" charset="0"/>
                <a:cs typeface="Times New Roman" pitchFamily="18" charset="0"/>
              </a:rPr>
              <a:t>      При </a:t>
            </a:r>
            <a:r>
              <a:rPr lang="uk-UA" sz="2000" dirty="0">
                <a:latin typeface="Times New Roman" pitchFamily="18" charset="0"/>
                <a:cs typeface="Times New Roman" pitchFamily="18" charset="0"/>
              </a:rPr>
              <a:t>внесенні учасниками частки (частини) до статутного капіталу розмір неоплаченого капіталу зменшиться, величина активів збільшиться, що приведе до збільшення розміру власного капіталу. </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222085753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t>5. Вилучений капітал</a:t>
            </a:r>
            <a:endParaRPr lang="ru-RU" sz="2800" dirty="0"/>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437112"/>
            <a:ext cx="9144000" cy="2420888"/>
          </a:xfrm>
          <a:prstGeom prst="rect">
            <a:avLst/>
          </a:prstGeom>
        </p:spPr>
      </p:pic>
      <p:sp>
        <p:nvSpPr>
          <p:cNvPr id="4" name="Прямоугольник 3"/>
          <p:cNvSpPr/>
          <p:nvPr/>
        </p:nvSpPr>
        <p:spPr>
          <a:xfrm>
            <a:off x="251520" y="1700808"/>
            <a:ext cx="8568952" cy="2862322"/>
          </a:xfrm>
          <a:prstGeom prst="rect">
            <a:avLst/>
          </a:prstGeom>
        </p:spPr>
        <p:txBody>
          <a:bodyPr wrap="square">
            <a:spAutoFit/>
          </a:bodyPr>
          <a:lstStyle/>
          <a:p>
            <a:pPr algn="just">
              <a:spcBef>
                <a:spcPct val="50000"/>
              </a:spcBef>
            </a:pPr>
            <a:r>
              <a:rPr lang="uk-UA" sz="2400" dirty="0" smtClean="0"/>
              <a:t>     Крім </a:t>
            </a:r>
            <a:r>
              <a:rPr lang="uk-UA" sz="2400" dirty="0"/>
              <a:t>того, інформація про формування та використання неоплаченого та вилученого капіталу відображається у ф. </a:t>
            </a:r>
            <a:r>
              <a:rPr lang="uk-UA" sz="2400" b="1" dirty="0"/>
              <a:t>№ 4 “Звіт про власний капітал”.</a:t>
            </a:r>
          </a:p>
          <a:p>
            <a:pPr algn="just">
              <a:spcBef>
                <a:spcPct val="50000"/>
              </a:spcBef>
            </a:pPr>
            <a:r>
              <a:rPr lang="uk-UA" sz="2400" dirty="0" smtClean="0"/>
              <a:t>     Операції </a:t>
            </a:r>
            <a:r>
              <a:rPr lang="uk-UA" sz="2400" dirty="0"/>
              <a:t>з формування та використання неоплаченого та вилученого капіталу на підприємстві оформляються бухгалтерською довідкою, складеною  в довільній формі, і відображаються в </a:t>
            </a:r>
            <a:r>
              <a:rPr lang="uk-UA" sz="2400" b="1" u="sng" dirty="0"/>
              <a:t>Журналі 7</a:t>
            </a:r>
            <a:r>
              <a:rPr lang="uk-UA" sz="2400" dirty="0"/>
              <a:t>.</a:t>
            </a:r>
          </a:p>
        </p:txBody>
      </p:sp>
    </p:spTree>
    <p:extLst>
      <p:ext uri="{BB962C8B-B14F-4D97-AF65-F5344CB8AC3E}">
        <p14:creationId xmlns:p14="http://schemas.microsoft.com/office/powerpoint/2010/main" val="4659690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t>5. Вилучений капітал</a:t>
            </a:r>
            <a:endParaRPr lang="ru-RU" sz="2800" dirty="0"/>
          </a:p>
        </p:txBody>
      </p:sp>
      <p:sp>
        <p:nvSpPr>
          <p:cNvPr id="4" name="Прямоугольник 3"/>
          <p:cNvSpPr/>
          <p:nvPr/>
        </p:nvSpPr>
        <p:spPr>
          <a:xfrm>
            <a:off x="323528" y="1700808"/>
            <a:ext cx="4572000" cy="3554819"/>
          </a:xfrm>
          <a:prstGeom prst="rect">
            <a:avLst/>
          </a:prstGeom>
        </p:spPr>
        <p:txBody>
          <a:bodyPr>
            <a:spAutoFit/>
          </a:bodyPr>
          <a:lstStyle/>
          <a:p>
            <a:pPr algn="ctr">
              <a:spcBef>
                <a:spcPct val="50000"/>
              </a:spcBef>
            </a:pPr>
            <a:r>
              <a:rPr lang="uk-UA" b="1" u="sng" dirty="0">
                <a:solidFill>
                  <a:srgbClr val="0070C0"/>
                </a:solidFill>
                <a:effectLst>
                  <a:outerShdw blurRad="38100" dist="38100" dir="2700000" algn="tl">
                    <a:srgbClr val="000000">
                      <a:alpha val="43137"/>
                    </a:srgbClr>
                  </a:outerShdw>
                </a:effectLst>
              </a:rPr>
              <a:t>Приклад </a:t>
            </a:r>
            <a:r>
              <a:rPr lang="uk-UA" b="1" u="sng" dirty="0" smtClean="0">
                <a:solidFill>
                  <a:srgbClr val="0070C0"/>
                </a:solidFill>
                <a:effectLst>
                  <a:outerShdw blurRad="38100" dist="38100" dir="2700000" algn="tl">
                    <a:srgbClr val="000000">
                      <a:alpha val="43137"/>
                    </a:srgbClr>
                  </a:outerShdw>
                </a:effectLst>
              </a:rPr>
              <a:t>7.</a:t>
            </a:r>
            <a:r>
              <a:rPr lang="uk-UA" dirty="0" smtClean="0">
                <a:solidFill>
                  <a:srgbClr val="0070C0"/>
                </a:solidFill>
                <a:effectLst>
                  <a:outerShdw blurRad="38100" dist="38100" dir="2700000" algn="tl">
                    <a:srgbClr val="000000">
                      <a:alpha val="43137"/>
                    </a:srgbClr>
                  </a:outerShdw>
                </a:effectLst>
              </a:rPr>
              <a:t> </a:t>
            </a:r>
            <a:r>
              <a:rPr lang="uk-UA" b="1" dirty="0">
                <a:solidFill>
                  <a:srgbClr val="0070C0"/>
                </a:solidFill>
                <a:effectLst>
                  <a:outerShdw blurRad="38100" dist="38100" dir="2700000" algn="tl">
                    <a:srgbClr val="000000">
                      <a:alpha val="43137"/>
                    </a:srgbClr>
                  </a:outerShdw>
                </a:effectLst>
              </a:rPr>
              <a:t>Викуп частки з перевищенням номіналу і подальше анулювання</a:t>
            </a:r>
          </a:p>
          <a:p>
            <a:pPr algn="just">
              <a:spcBef>
                <a:spcPct val="50000"/>
              </a:spcBef>
            </a:pPr>
            <a:r>
              <a:rPr lang="uk-UA" dirty="0" smtClean="0"/>
              <a:t>Товариство «Тріада» </a:t>
            </a:r>
            <a:r>
              <a:rPr lang="uk-UA" dirty="0"/>
              <a:t>викупило частку одного із </a:t>
            </a:r>
            <a:r>
              <a:rPr lang="uk-UA" dirty="0" smtClean="0"/>
              <a:t>учасників (</a:t>
            </a:r>
            <a:r>
              <a:rPr lang="uk-UA" dirty="0" err="1" smtClean="0"/>
              <a:t>Захарчук</a:t>
            </a:r>
            <a:r>
              <a:rPr lang="uk-UA" dirty="0" smtClean="0"/>
              <a:t> Т.М.). </a:t>
            </a:r>
            <a:r>
              <a:rPr lang="uk-UA" dirty="0"/>
              <a:t>Її номінальна вартість становить </a:t>
            </a:r>
            <a:r>
              <a:rPr lang="uk-UA" dirty="0" smtClean="0"/>
              <a:t>100 тис. грн</a:t>
            </a:r>
            <a:r>
              <a:rPr lang="uk-UA" dirty="0"/>
              <a:t>., фактично ж за частку сплачено </a:t>
            </a:r>
            <a:r>
              <a:rPr lang="uk-UA" dirty="0" smtClean="0"/>
              <a:t>150 </a:t>
            </a:r>
            <a:r>
              <a:rPr lang="uk-UA" dirty="0"/>
              <a:t>тис. грн. По закінченні одного року після викупу частку не реалізували і товариство, виконуючи ч. 4 ст. 147 ЦКУ, зменшує статутний (зареєстрований) капітал</a:t>
            </a:r>
            <a:r>
              <a:rPr lang="uk-UA" dirty="0" smtClean="0"/>
              <a:t>.</a:t>
            </a:r>
            <a:endParaRPr lang="uk-UA"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63878" y="2063741"/>
            <a:ext cx="3554257" cy="3096344"/>
          </a:xfrm>
          <a:prstGeom prst="rect">
            <a:avLst/>
          </a:prstGeom>
        </p:spPr>
      </p:pic>
    </p:spTree>
    <p:extLst>
      <p:ext uri="{BB962C8B-B14F-4D97-AF65-F5344CB8AC3E}">
        <p14:creationId xmlns:p14="http://schemas.microsoft.com/office/powerpoint/2010/main" val="212246246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t>5. Вилучений капітал</a:t>
            </a:r>
            <a:endParaRPr lang="ru-RU" sz="2800" dirty="0"/>
          </a:p>
        </p:txBody>
      </p:sp>
      <p:graphicFrame>
        <p:nvGraphicFramePr>
          <p:cNvPr id="4" name="Таблица 3"/>
          <p:cNvGraphicFramePr>
            <a:graphicFrameLocks noGrp="1"/>
          </p:cNvGraphicFramePr>
          <p:nvPr>
            <p:extLst>
              <p:ext uri="{D42A27DB-BD31-4B8C-83A1-F6EECF244321}">
                <p14:modId xmlns:p14="http://schemas.microsoft.com/office/powerpoint/2010/main" val="1732573091"/>
              </p:ext>
            </p:extLst>
          </p:nvPr>
        </p:nvGraphicFramePr>
        <p:xfrm>
          <a:off x="457200" y="1600200"/>
          <a:ext cx="8291264" cy="3900806"/>
        </p:xfrm>
        <a:graphic>
          <a:graphicData uri="http://schemas.openxmlformats.org/drawingml/2006/table">
            <a:tbl>
              <a:tblPr/>
              <a:tblGrid>
                <a:gridCol w="533400"/>
                <a:gridCol w="4229472"/>
                <a:gridCol w="792088"/>
                <a:gridCol w="1008112"/>
                <a:gridCol w="1728192"/>
              </a:tblGrid>
              <a:tr h="762000">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 з/п</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Зміст операції</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Бухгалтерський облік</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Сума,</a:t>
                      </a:r>
                      <a:br>
                        <a:rPr kumimoji="0" lang="uk-UA" sz="1600" b="0" i="0" u="none" strike="noStrike" cap="none" normalizeH="0" baseline="0" smtClean="0">
                          <a:ln>
                            <a:noFill/>
                          </a:ln>
                          <a:solidFill>
                            <a:schemeClr val="tx1"/>
                          </a:solidFill>
                          <a:effectLst/>
                          <a:latin typeface="Times New Roman" pitchFamily="18" charset="0"/>
                          <a:cs typeface="Times New Roman" pitchFamily="18" charset="0"/>
                        </a:rPr>
                      </a:b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грн.</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1000">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Дт</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Кт</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u-RU"/>
                    </a:p>
                  </a:txBody>
                  <a:tcPr/>
                </a:tc>
              </a:tr>
              <a:tr h="6778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Викуплено частку в учасника</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452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672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150000,00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Оплачено частку</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672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301,311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150000,00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62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Відображено анулювання викупленої частки після набрання чинності рішенням про зменшення зареєстрованого (статутного) капіталу</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401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452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100000,00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78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Показано збиток від викупу частки</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443</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452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50000,00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05213335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48680"/>
            <a:ext cx="8229600" cy="990600"/>
          </a:xfrm>
        </p:spPr>
        <p:txBody>
          <a:bodyPr>
            <a:normAutofit/>
          </a:bodyPr>
          <a:lstStyle/>
          <a:p>
            <a:pPr algn="ctr"/>
            <a:r>
              <a:rPr lang="uk-UA" sz="2800" dirty="0"/>
              <a:t>5. Вилучений капітал</a:t>
            </a:r>
            <a:endParaRPr lang="ru-RU" sz="2800" dirty="0"/>
          </a:p>
        </p:txBody>
      </p:sp>
      <p:sp>
        <p:nvSpPr>
          <p:cNvPr id="4" name="Прямоугольник 3"/>
          <p:cNvSpPr/>
          <p:nvPr/>
        </p:nvSpPr>
        <p:spPr>
          <a:xfrm>
            <a:off x="539552" y="2348880"/>
            <a:ext cx="4572000" cy="1892826"/>
          </a:xfrm>
          <a:prstGeom prst="rect">
            <a:avLst/>
          </a:prstGeom>
        </p:spPr>
        <p:txBody>
          <a:bodyPr>
            <a:spAutoFit/>
          </a:bodyPr>
          <a:lstStyle/>
          <a:p>
            <a:pPr algn="ctr">
              <a:spcBef>
                <a:spcPct val="50000"/>
              </a:spcBef>
            </a:pPr>
            <a:r>
              <a:rPr lang="uk-UA" u="sng" dirty="0">
                <a:solidFill>
                  <a:srgbClr val="0070C0"/>
                </a:solidFill>
                <a:effectLst>
                  <a:outerShdw blurRad="38100" dist="38100" dir="2700000" algn="tl">
                    <a:srgbClr val="000000">
                      <a:alpha val="43137"/>
                    </a:srgbClr>
                  </a:outerShdw>
                </a:effectLst>
              </a:rPr>
              <a:t>Приклад </a:t>
            </a:r>
            <a:r>
              <a:rPr lang="uk-UA" u="sng" dirty="0" smtClean="0">
                <a:solidFill>
                  <a:srgbClr val="0070C0"/>
                </a:solidFill>
                <a:effectLst>
                  <a:outerShdw blurRad="38100" dist="38100" dir="2700000" algn="tl">
                    <a:srgbClr val="000000">
                      <a:alpha val="43137"/>
                    </a:srgbClr>
                  </a:outerShdw>
                </a:effectLst>
              </a:rPr>
              <a:t>8.</a:t>
            </a:r>
            <a:r>
              <a:rPr lang="uk-UA" dirty="0" smtClean="0">
                <a:solidFill>
                  <a:srgbClr val="0070C0"/>
                </a:solidFill>
                <a:effectLst>
                  <a:outerShdw blurRad="38100" dist="38100" dir="2700000" algn="tl">
                    <a:srgbClr val="000000">
                      <a:alpha val="43137"/>
                    </a:srgbClr>
                  </a:outerShdw>
                </a:effectLst>
              </a:rPr>
              <a:t> </a:t>
            </a:r>
            <a:r>
              <a:rPr lang="uk-UA" dirty="0">
                <a:solidFill>
                  <a:srgbClr val="0070C0"/>
                </a:solidFill>
                <a:effectLst>
                  <a:outerShdw blurRad="38100" dist="38100" dir="2700000" algn="tl">
                    <a:srgbClr val="000000">
                      <a:alpha val="43137"/>
                    </a:srgbClr>
                  </a:outerShdw>
                </a:effectLst>
              </a:rPr>
              <a:t>Викуп частки за ціною, меншою номіналу з подальшим її анулюванням </a:t>
            </a:r>
          </a:p>
          <a:p>
            <a:pPr algn="just">
              <a:spcBef>
                <a:spcPct val="50000"/>
              </a:spcBef>
            </a:pPr>
            <a:r>
              <a:rPr lang="uk-UA" dirty="0" smtClean="0"/>
              <a:t>    Усі </a:t>
            </a:r>
            <a:r>
              <a:rPr lang="uk-UA" dirty="0"/>
              <a:t>умови візьмемо з </a:t>
            </a:r>
            <a:r>
              <a:rPr lang="uk-UA" b="1" dirty="0"/>
              <a:t>прикладу </a:t>
            </a:r>
            <a:r>
              <a:rPr lang="uk-UA" b="1" dirty="0" smtClean="0"/>
              <a:t>7</a:t>
            </a:r>
            <a:r>
              <a:rPr lang="uk-UA" dirty="0" smtClean="0"/>
              <a:t>, </a:t>
            </a:r>
            <a:r>
              <a:rPr lang="uk-UA" dirty="0"/>
              <a:t>за винятком ціни викупу частки. Припустимо, вона дорівнює </a:t>
            </a:r>
            <a:r>
              <a:rPr lang="uk-UA" dirty="0" smtClean="0"/>
              <a:t>80 </a:t>
            </a:r>
            <a:r>
              <a:rPr lang="uk-UA" dirty="0"/>
              <a:t>тис. грн</a:t>
            </a:r>
            <a:r>
              <a:rPr lang="uk-UA" dirty="0" smtClean="0"/>
              <a:t>.</a:t>
            </a:r>
            <a:endParaRPr lang="uk-UA"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63878" y="2063741"/>
            <a:ext cx="3554257" cy="3096344"/>
          </a:xfrm>
          <a:prstGeom prst="rect">
            <a:avLst/>
          </a:prstGeom>
        </p:spPr>
      </p:pic>
    </p:spTree>
    <p:extLst>
      <p:ext uri="{BB962C8B-B14F-4D97-AF65-F5344CB8AC3E}">
        <p14:creationId xmlns:p14="http://schemas.microsoft.com/office/powerpoint/2010/main" val="932723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1. Капітал у дооцінках</a:t>
            </a:r>
            <a:endParaRPr lang="ru-RU" sz="2800" dirty="0"/>
          </a:p>
        </p:txBody>
      </p:sp>
      <p:sp>
        <p:nvSpPr>
          <p:cNvPr id="5" name="Заголовок 1"/>
          <p:cNvSpPr txBox="1">
            <a:spLocks/>
          </p:cNvSpPr>
          <p:nvPr/>
        </p:nvSpPr>
        <p:spPr>
          <a:xfrm>
            <a:off x="457200" y="533400"/>
            <a:ext cx="8229600" cy="9906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ctr"/>
            <a:r>
              <a:rPr lang="uk-UA" sz="2800" smtClean="0">
                <a:solidFill>
                  <a:srgbClr val="C00000"/>
                </a:solidFill>
              </a:rPr>
              <a:t>1. Капітал у дооцінках</a:t>
            </a:r>
            <a:endParaRPr lang="ru-RU" sz="2800" dirty="0"/>
          </a:p>
        </p:txBody>
      </p:sp>
      <p:pic>
        <p:nvPicPr>
          <p:cNvPr id="6" name="Рисунок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005064"/>
            <a:ext cx="9144000" cy="2853324"/>
          </a:xfrm>
          <a:prstGeom prst="rect">
            <a:avLst/>
          </a:prstGeom>
        </p:spPr>
      </p:pic>
      <p:sp>
        <p:nvSpPr>
          <p:cNvPr id="7" name="Прямоугольник 6"/>
          <p:cNvSpPr/>
          <p:nvPr/>
        </p:nvSpPr>
        <p:spPr>
          <a:xfrm>
            <a:off x="457200" y="1524000"/>
            <a:ext cx="8229600" cy="3354765"/>
          </a:xfrm>
          <a:prstGeom prst="rect">
            <a:avLst/>
          </a:prstGeom>
        </p:spPr>
        <p:txBody>
          <a:bodyPr wrap="square">
            <a:spAutoFit/>
          </a:bodyPr>
          <a:lstStyle/>
          <a:p>
            <a:pPr indent="352425" algn="just">
              <a:spcBef>
                <a:spcPct val="50000"/>
              </a:spcBef>
            </a:pPr>
            <a:r>
              <a:rPr lang="uk-UA" sz="2000" i="1" dirty="0">
                <a:effectLst>
                  <a:outerShdw blurRad="38100" dist="38100" dir="2700000" algn="tl">
                    <a:srgbClr val="000000">
                      <a:alpha val="43137"/>
                    </a:srgbClr>
                  </a:outerShdw>
                </a:effectLst>
              </a:rPr>
              <a:t>Збільшення власного капіталу (</a:t>
            </a:r>
            <a:r>
              <a:rPr lang="uk-UA" sz="2000" i="1" dirty="0" err="1">
                <a:effectLst>
                  <a:outerShdw blurRad="38100" dist="38100" dir="2700000" algn="tl">
                    <a:srgbClr val="000000">
                      <a:alpha val="43137"/>
                    </a:srgbClr>
                  </a:outerShdw>
                </a:effectLst>
              </a:rPr>
              <a:t>Капіталу</a:t>
            </a:r>
            <a:r>
              <a:rPr lang="uk-UA" sz="2000" i="1" dirty="0">
                <a:effectLst>
                  <a:outerShdw blurRad="38100" dist="38100" dir="2700000" algn="tl">
                    <a:srgbClr val="000000">
                      <a:alpha val="43137"/>
                    </a:srgbClr>
                  </a:outerShdw>
                </a:effectLst>
              </a:rPr>
              <a:t> в дооцінках) за рахунок суми дооцінки залишкової вартості об'єкта активу відбувається, якщо</a:t>
            </a:r>
            <a:r>
              <a:rPr lang="uk-UA" sz="2000" i="1" dirty="0" smtClean="0">
                <a:effectLst>
                  <a:outerShdw blurRad="38100" dist="38100" dir="2700000" algn="tl">
                    <a:srgbClr val="000000">
                      <a:alpha val="43137"/>
                    </a:srgbClr>
                  </a:outerShdw>
                </a:effectLst>
              </a:rPr>
              <a:t>:</a:t>
            </a:r>
            <a:endParaRPr lang="uk-UA" sz="2000" i="1" dirty="0">
              <a:effectLst>
                <a:outerShdw blurRad="38100" dist="38100" dir="2700000" algn="tl">
                  <a:srgbClr val="000000">
                    <a:alpha val="43137"/>
                  </a:srgbClr>
                </a:outerShdw>
              </a:effectLst>
            </a:endParaRPr>
          </a:p>
          <a:p>
            <a:pPr indent="352425" algn="just">
              <a:spcBef>
                <a:spcPct val="20000"/>
              </a:spcBef>
              <a:buClr>
                <a:schemeClr val="hlink"/>
              </a:buClr>
              <a:buSzPct val="70000"/>
              <a:buFont typeface="Wingdings" pitchFamily="2" charset="2"/>
              <a:buNone/>
            </a:pPr>
            <a:r>
              <a:rPr lang="uk-UA" sz="2000" dirty="0"/>
              <a:t>– об'єкт до поточної дооцінки не </a:t>
            </a:r>
            <a:r>
              <a:rPr lang="uk-UA" sz="2000" dirty="0" err="1"/>
              <a:t>уцінювався</a:t>
            </a:r>
            <a:r>
              <a:rPr lang="uk-UA" sz="2000" dirty="0"/>
              <a:t> – у такому випадку на збільшення власного капіталу (Капітал у дооцінках) відноситься </a:t>
            </a:r>
            <a:r>
              <a:rPr lang="uk-UA" sz="2000" b="1" dirty="0"/>
              <a:t>вся сума дооцінки</a:t>
            </a:r>
            <a:r>
              <a:rPr lang="uk-UA" sz="2000" b="1" dirty="0" smtClean="0"/>
              <a:t>;</a:t>
            </a:r>
          </a:p>
          <a:p>
            <a:pPr indent="352425" algn="just">
              <a:spcBef>
                <a:spcPct val="20000"/>
              </a:spcBef>
              <a:buClr>
                <a:schemeClr val="hlink"/>
              </a:buClr>
              <a:buSzPct val="70000"/>
            </a:pPr>
            <a:r>
              <a:rPr lang="uk-UA" sz="2000" dirty="0"/>
              <a:t>– об'єкт активу до поточної дооцінки тільки </a:t>
            </a:r>
            <a:r>
              <a:rPr lang="uk-UA" sz="2000" dirty="0" err="1"/>
              <a:t>уцінювався</a:t>
            </a:r>
            <a:r>
              <a:rPr lang="uk-UA" sz="2000" dirty="0"/>
              <a:t> – при цьому до складу капіталу в дооцінках включається </a:t>
            </a:r>
            <a:r>
              <a:rPr lang="uk-UA" sz="2000" b="1" dirty="0"/>
              <a:t>сума перевищення</a:t>
            </a:r>
            <a:r>
              <a:rPr lang="uk-UA" sz="2000" dirty="0"/>
              <a:t> суми дооцінки над сумою уцінки;</a:t>
            </a:r>
          </a:p>
          <a:p>
            <a:pPr indent="352425" algn="just">
              <a:spcBef>
                <a:spcPct val="20000"/>
              </a:spcBef>
              <a:buClr>
                <a:schemeClr val="hlink"/>
              </a:buClr>
              <a:buSzPct val="70000"/>
              <a:buFont typeface="Wingdings" pitchFamily="2" charset="2"/>
              <a:buNone/>
            </a:pPr>
            <a:endParaRPr lang="uk-UA" sz="2000" b="1" dirty="0"/>
          </a:p>
        </p:txBody>
      </p:sp>
    </p:spTree>
    <p:extLst>
      <p:ext uri="{BB962C8B-B14F-4D97-AF65-F5344CB8AC3E}">
        <p14:creationId xmlns:p14="http://schemas.microsoft.com/office/powerpoint/2010/main" val="248057737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t>5. Вилучений капітал</a:t>
            </a:r>
            <a:endParaRPr lang="ru-RU" sz="2800" dirty="0"/>
          </a:p>
        </p:txBody>
      </p:sp>
      <p:graphicFrame>
        <p:nvGraphicFramePr>
          <p:cNvPr id="4" name="Таблица 3"/>
          <p:cNvGraphicFramePr>
            <a:graphicFrameLocks noGrp="1"/>
          </p:cNvGraphicFramePr>
          <p:nvPr>
            <p:extLst>
              <p:ext uri="{D42A27DB-BD31-4B8C-83A1-F6EECF244321}">
                <p14:modId xmlns:p14="http://schemas.microsoft.com/office/powerpoint/2010/main" val="637451759"/>
              </p:ext>
            </p:extLst>
          </p:nvPr>
        </p:nvGraphicFramePr>
        <p:xfrm>
          <a:off x="611560" y="1628800"/>
          <a:ext cx="7715200" cy="3399656"/>
        </p:xfrm>
        <a:graphic>
          <a:graphicData uri="http://schemas.openxmlformats.org/drawingml/2006/table">
            <a:tbl>
              <a:tblPr/>
              <a:tblGrid>
                <a:gridCol w="533400"/>
                <a:gridCol w="3429000"/>
                <a:gridCol w="1066800"/>
                <a:gridCol w="1143000"/>
                <a:gridCol w="1543000"/>
              </a:tblGrid>
              <a:tr h="532656">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t>№ п/</a:t>
                      </a:r>
                      <a:r>
                        <a:rPr kumimoji="0" lang="uk-UA" sz="1600" b="1" i="1" u="none" strike="noStrike" cap="none" normalizeH="0" baseline="0" dirty="0" err="1" smtClean="0">
                          <a:ln>
                            <a:noFill/>
                          </a:ln>
                          <a:solidFill>
                            <a:schemeClr val="tx1"/>
                          </a:solidFill>
                          <a:effectLst/>
                          <a:latin typeface="Times New Roman" pitchFamily="18" charset="0"/>
                          <a:cs typeface="Times New Roman" pitchFamily="18" charset="0"/>
                        </a:rPr>
                        <a:t>п</a:t>
                      </a:r>
                      <a:endParaRPr kumimoji="0" lang="ru-RU" sz="16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smtClean="0">
                          <a:ln>
                            <a:noFill/>
                          </a:ln>
                          <a:solidFill>
                            <a:schemeClr val="tx1"/>
                          </a:solidFill>
                          <a:effectLst/>
                          <a:latin typeface="Times New Roman" pitchFamily="18" charset="0"/>
                          <a:cs typeface="Times New Roman" pitchFamily="18" charset="0"/>
                        </a:rPr>
                        <a:t>Зміст операції</a:t>
                      </a:r>
                      <a:endParaRPr kumimoji="0" lang="ru-RU" sz="16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smtClean="0">
                          <a:ln>
                            <a:noFill/>
                          </a:ln>
                          <a:solidFill>
                            <a:schemeClr val="tx1"/>
                          </a:solidFill>
                          <a:effectLst/>
                          <a:latin typeface="Times New Roman" pitchFamily="18" charset="0"/>
                          <a:cs typeface="Times New Roman" pitchFamily="18" charset="0"/>
                        </a:rPr>
                        <a:t>Бухгалтерський облік</a:t>
                      </a:r>
                      <a:endParaRPr kumimoji="0" lang="ru-RU" sz="16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t>Сума,</a:t>
                      </a:r>
                      <a:b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br>
                      <a: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t>грн.</a:t>
                      </a:r>
                      <a:endParaRPr kumimoji="0" lang="ru-RU" sz="16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032">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smtClean="0">
                          <a:ln>
                            <a:noFill/>
                          </a:ln>
                          <a:solidFill>
                            <a:schemeClr val="tx1"/>
                          </a:solidFill>
                          <a:effectLst/>
                          <a:latin typeface="Times New Roman" pitchFamily="18" charset="0"/>
                          <a:cs typeface="Times New Roman" pitchFamily="18" charset="0"/>
                        </a:rPr>
                        <a:t>Дт</a:t>
                      </a:r>
                      <a:endParaRPr kumimoji="0" lang="ru-RU" sz="16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dirty="0" err="1" smtClean="0">
                          <a:ln>
                            <a:noFill/>
                          </a:ln>
                          <a:solidFill>
                            <a:schemeClr val="tx1"/>
                          </a:solidFill>
                          <a:effectLst/>
                          <a:latin typeface="Times New Roman" pitchFamily="18" charset="0"/>
                          <a:cs typeface="Times New Roman" pitchFamily="18" charset="0"/>
                        </a:rPr>
                        <a:t>Кт</a:t>
                      </a:r>
                      <a:endParaRPr kumimoji="0" lang="ru-RU" sz="16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u-RU"/>
                    </a:p>
                  </a:txBody>
                  <a:tcPr/>
                </a:tc>
              </a:tr>
              <a:tr h="45680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Викуплено частку в учасника</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452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672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8</a:t>
                      </a: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0000,00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4056">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Оплачено частку</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672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301,311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8</a:t>
                      </a: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0000,00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4056">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Показано дохід від викупу частки</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452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421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2</a:t>
                      </a: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0000,00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350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Відображено анулювання викупленої частки після набрання чинності рішенням про зменшення СФ</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40</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452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100000,00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46074378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t>5. Вилучений капітал</a:t>
            </a:r>
            <a:endParaRPr lang="ru-RU" sz="2800" dirty="0"/>
          </a:p>
        </p:txBody>
      </p:sp>
      <p:sp>
        <p:nvSpPr>
          <p:cNvPr id="4" name="Прямоугольник 3"/>
          <p:cNvSpPr/>
          <p:nvPr/>
        </p:nvSpPr>
        <p:spPr>
          <a:xfrm>
            <a:off x="395536" y="2276872"/>
            <a:ext cx="4572000" cy="2862322"/>
          </a:xfrm>
          <a:prstGeom prst="rect">
            <a:avLst/>
          </a:prstGeom>
        </p:spPr>
        <p:txBody>
          <a:bodyPr>
            <a:spAutoFit/>
          </a:bodyPr>
          <a:lstStyle/>
          <a:p>
            <a:pPr algn="ctr">
              <a:spcBef>
                <a:spcPct val="50000"/>
              </a:spcBef>
            </a:pPr>
            <a:r>
              <a:rPr lang="uk-UA" u="sng" dirty="0">
                <a:solidFill>
                  <a:srgbClr val="0070C0"/>
                </a:solidFill>
                <a:effectLst>
                  <a:outerShdw blurRad="38100" dist="38100" dir="2700000" algn="tl">
                    <a:srgbClr val="000000">
                      <a:alpha val="43137"/>
                    </a:srgbClr>
                  </a:outerShdw>
                </a:effectLst>
              </a:rPr>
              <a:t>Приклад </a:t>
            </a:r>
            <a:r>
              <a:rPr lang="uk-UA" u="sng" dirty="0" smtClean="0">
                <a:solidFill>
                  <a:srgbClr val="0070C0"/>
                </a:solidFill>
                <a:effectLst>
                  <a:outerShdw blurRad="38100" dist="38100" dir="2700000" algn="tl">
                    <a:srgbClr val="000000">
                      <a:alpha val="43137"/>
                    </a:srgbClr>
                  </a:outerShdw>
                </a:effectLst>
              </a:rPr>
              <a:t>9.</a:t>
            </a:r>
            <a:r>
              <a:rPr lang="uk-UA" dirty="0" smtClean="0">
                <a:solidFill>
                  <a:srgbClr val="0070C0"/>
                </a:solidFill>
                <a:effectLst>
                  <a:outerShdw blurRad="38100" dist="38100" dir="2700000" algn="tl">
                    <a:srgbClr val="000000">
                      <a:alpha val="43137"/>
                    </a:srgbClr>
                  </a:outerShdw>
                </a:effectLst>
              </a:rPr>
              <a:t> </a:t>
            </a:r>
            <a:r>
              <a:rPr lang="uk-UA" dirty="0">
                <a:solidFill>
                  <a:srgbClr val="0070C0"/>
                </a:solidFill>
                <a:effectLst>
                  <a:outerShdw blurRad="38100" dist="38100" dir="2700000" algn="tl">
                    <a:srgbClr val="000000">
                      <a:alpha val="43137"/>
                    </a:srgbClr>
                  </a:outerShdw>
                </a:effectLst>
              </a:rPr>
              <a:t>Викуп акцій дешевше номіналу</a:t>
            </a:r>
          </a:p>
          <a:p>
            <a:pPr algn="just">
              <a:spcBef>
                <a:spcPct val="50000"/>
              </a:spcBef>
            </a:pPr>
            <a:endParaRPr lang="uk-UA" dirty="0"/>
          </a:p>
          <a:p>
            <a:pPr algn="just">
              <a:spcBef>
                <a:spcPct val="50000"/>
              </a:spcBef>
            </a:pPr>
            <a:r>
              <a:rPr lang="uk-UA" dirty="0"/>
              <a:t>АТ </a:t>
            </a:r>
            <a:r>
              <a:rPr lang="uk-UA" dirty="0" smtClean="0"/>
              <a:t>«Зоря» викуповує 3000 </a:t>
            </a:r>
            <a:r>
              <a:rPr lang="uk-UA" dirty="0"/>
              <a:t>акцій номінальною вартістю </a:t>
            </a:r>
            <a:r>
              <a:rPr lang="uk-UA" dirty="0" smtClean="0"/>
              <a:t>105 </a:t>
            </a:r>
            <a:r>
              <a:rPr lang="uk-UA" dirty="0"/>
              <a:t>грн. за ціною </a:t>
            </a:r>
            <a:r>
              <a:rPr lang="uk-UA" dirty="0" smtClean="0"/>
              <a:t>95 </a:t>
            </a:r>
            <a:r>
              <a:rPr lang="uk-UA" dirty="0"/>
              <a:t>грн. Викуплені акції анулюють. Витрати з оформлення (реєстрації) викупу й анулювання становлять </a:t>
            </a:r>
            <a:r>
              <a:rPr lang="uk-UA" dirty="0" smtClean="0"/>
              <a:t>700 </a:t>
            </a:r>
            <a:r>
              <a:rPr lang="uk-UA" dirty="0"/>
              <a:t>грн.</a:t>
            </a: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63878" y="2063741"/>
            <a:ext cx="3554257" cy="3096344"/>
          </a:xfrm>
          <a:prstGeom prst="rect">
            <a:avLst/>
          </a:prstGeom>
        </p:spPr>
      </p:pic>
    </p:spTree>
    <p:extLst>
      <p:ext uri="{BB962C8B-B14F-4D97-AF65-F5344CB8AC3E}">
        <p14:creationId xmlns:p14="http://schemas.microsoft.com/office/powerpoint/2010/main" val="219188450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t>5. Вилучений капітал</a:t>
            </a:r>
            <a:endParaRPr lang="ru-RU" sz="2800" dirty="0"/>
          </a:p>
        </p:txBody>
      </p:sp>
      <p:graphicFrame>
        <p:nvGraphicFramePr>
          <p:cNvPr id="4" name="Таблица 3"/>
          <p:cNvGraphicFramePr>
            <a:graphicFrameLocks noGrp="1"/>
          </p:cNvGraphicFramePr>
          <p:nvPr>
            <p:extLst>
              <p:ext uri="{D42A27DB-BD31-4B8C-83A1-F6EECF244321}">
                <p14:modId xmlns:p14="http://schemas.microsoft.com/office/powerpoint/2010/main" val="4008887033"/>
              </p:ext>
            </p:extLst>
          </p:nvPr>
        </p:nvGraphicFramePr>
        <p:xfrm>
          <a:off x="457200" y="1600200"/>
          <a:ext cx="8147248" cy="3140075"/>
        </p:xfrm>
        <a:graphic>
          <a:graphicData uri="http://schemas.openxmlformats.org/drawingml/2006/table">
            <a:tbl>
              <a:tblPr/>
              <a:tblGrid>
                <a:gridCol w="487442"/>
                <a:gridCol w="3667649"/>
                <a:gridCol w="658038"/>
                <a:gridCol w="789645"/>
                <a:gridCol w="2544474"/>
              </a:tblGrid>
              <a:tr h="316632">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 п/</a:t>
                      </a:r>
                      <a:r>
                        <a:rPr kumimoji="0" lang="uk-UA" sz="1600" b="0" i="0" u="none" strike="noStrike" cap="none" normalizeH="0" baseline="0" dirty="0" err="1" smtClean="0">
                          <a:ln>
                            <a:noFill/>
                          </a:ln>
                          <a:solidFill>
                            <a:schemeClr val="tx1"/>
                          </a:solidFill>
                          <a:effectLst/>
                          <a:latin typeface="Times New Roman" pitchFamily="18" charset="0"/>
                          <a:cs typeface="Times New Roman" pitchFamily="18" charset="0"/>
                        </a:rPr>
                        <a:t>п</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Зміст операції</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Бухгалтерський облік</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Сума,</a:t>
                      </a:r>
                      <a:br>
                        <a:rPr kumimoji="0" lang="uk-UA" sz="1600" b="0" i="0" u="none" strike="noStrike" cap="none" normalizeH="0" baseline="0" smtClean="0">
                          <a:ln>
                            <a:noFill/>
                          </a:ln>
                          <a:solidFill>
                            <a:schemeClr val="tx1"/>
                          </a:solidFill>
                          <a:effectLst/>
                          <a:latin typeface="Times New Roman" pitchFamily="18" charset="0"/>
                          <a:cs typeface="Times New Roman" pitchFamily="18" charset="0"/>
                        </a:rPr>
                      </a:b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грн.</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9384">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Дт</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Кт</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u-RU"/>
                    </a:p>
                  </a:txBody>
                  <a:tcPr/>
                </a:tc>
              </a:tr>
              <a:tr h="294144">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Викуплено акції у акціонерів </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451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672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285000,00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6896">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Оплачено викуплені акції</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672</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301,311…</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285000,00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62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Зменшено статутний капітал за рахунок анулювання викуплених акцій</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401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451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315000,00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50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Списано суму прибутку до складу емісійного доходу</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45</a:t>
                      </a: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421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30000,00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2349014041"/>
              </p:ext>
            </p:extLst>
          </p:nvPr>
        </p:nvGraphicFramePr>
        <p:xfrm>
          <a:off x="467544" y="4725144"/>
          <a:ext cx="8136904" cy="1158240"/>
        </p:xfrm>
        <a:graphic>
          <a:graphicData uri="http://schemas.openxmlformats.org/drawingml/2006/table">
            <a:tbl>
              <a:tblPr/>
              <a:tblGrid>
                <a:gridCol w="432048"/>
                <a:gridCol w="3744416"/>
                <a:gridCol w="624136"/>
                <a:gridCol w="816024"/>
                <a:gridCol w="2520280"/>
              </a:tblGrid>
              <a:tr h="5334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5</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Відображено витрати пов'язані зі зменшенням СК</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421 (44)</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631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700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26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6</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Сплачено суми за послуги зі зменшення СК</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631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311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700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5531354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t>5. Вилучений капітал</a:t>
            </a:r>
            <a:endParaRPr lang="ru-RU" sz="2800" dirty="0"/>
          </a:p>
        </p:txBody>
      </p:sp>
      <p:sp>
        <p:nvSpPr>
          <p:cNvPr id="4" name="Прямоугольник 3"/>
          <p:cNvSpPr/>
          <p:nvPr/>
        </p:nvSpPr>
        <p:spPr>
          <a:xfrm>
            <a:off x="395536" y="2471403"/>
            <a:ext cx="4572000" cy="2031325"/>
          </a:xfrm>
          <a:prstGeom prst="rect">
            <a:avLst/>
          </a:prstGeom>
        </p:spPr>
        <p:txBody>
          <a:bodyPr>
            <a:spAutoFit/>
          </a:bodyPr>
          <a:lstStyle/>
          <a:p>
            <a:pPr algn="ctr">
              <a:spcBef>
                <a:spcPct val="50000"/>
              </a:spcBef>
            </a:pPr>
            <a:r>
              <a:rPr lang="uk-UA" u="sng" dirty="0">
                <a:solidFill>
                  <a:srgbClr val="0070C0"/>
                </a:solidFill>
                <a:effectLst>
                  <a:outerShdw blurRad="38100" dist="38100" dir="2700000" algn="tl">
                    <a:srgbClr val="000000">
                      <a:alpha val="43137"/>
                    </a:srgbClr>
                  </a:outerShdw>
                </a:effectLst>
              </a:rPr>
              <a:t>Приклад </a:t>
            </a:r>
            <a:r>
              <a:rPr lang="uk-UA" u="sng" dirty="0" smtClean="0">
                <a:solidFill>
                  <a:srgbClr val="0070C0"/>
                </a:solidFill>
                <a:effectLst>
                  <a:outerShdw blurRad="38100" dist="38100" dir="2700000" algn="tl">
                    <a:srgbClr val="000000">
                      <a:alpha val="43137"/>
                    </a:srgbClr>
                  </a:outerShdw>
                </a:effectLst>
              </a:rPr>
              <a:t>10.</a:t>
            </a:r>
            <a:r>
              <a:rPr lang="uk-UA" dirty="0" smtClean="0">
                <a:solidFill>
                  <a:srgbClr val="0070C0"/>
                </a:solidFill>
                <a:effectLst>
                  <a:outerShdw blurRad="38100" dist="38100" dir="2700000" algn="tl">
                    <a:srgbClr val="000000">
                      <a:alpha val="43137"/>
                    </a:srgbClr>
                  </a:outerShdw>
                </a:effectLst>
              </a:rPr>
              <a:t> </a:t>
            </a:r>
            <a:r>
              <a:rPr lang="uk-UA" dirty="0">
                <a:solidFill>
                  <a:srgbClr val="0070C0"/>
                </a:solidFill>
                <a:effectLst>
                  <a:outerShdw blurRad="38100" dist="38100" dir="2700000" algn="tl">
                    <a:srgbClr val="000000">
                      <a:alpha val="43137"/>
                    </a:srgbClr>
                  </a:outerShdw>
                </a:effectLst>
              </a:rPr>
              <a:t>Викуп акцій дорожче номіналу</a:t>
            </a:r>
          </a:p>
          <a:p>
            <a:pPr algn="just">
              <a:spcBef>
                <a:spcPct val="50000"/>
              </a:spcBef>
            </a:pPr>
            <a:endParaRPr lang="uk-UA" dirty="0"/>
          </a:p>
          <a:p>
            <a:pPr algn="just">
              <a:spcBef>
                <a:spcPct val="50000"/>
              </a:spcBef>
            </a:pPr>
            <a:r>
              <a:rPr lang="uk-UA" dirty="0" smtClean="0"/>
              <a:t>    Умови </a:t>
            </a:r>
            <a:r>
              <a:rPr lang="uk-UA" dirty="0"/>
              <a:t>аналогічні до наведених у </a:t>
            </a:r>
            <a:r>
              <a:rPr lang="uk-UA" b="1" dirty="0"/>
              <a:t>прикладі </a:t>
            </a:r>
            <a:r>
              <a:rPr lang="uk-UA" b="1" dirty="0" smtClean="0"/>
              <a:t>9</a:t>
            </a:r>
            <a:r>
              <a:rPr lang="uk-UA" dirty="0" smtClean="0"/>
              <a:t>, </a:t>
            </a:r>
            <a:r>
              <a:rPr lang="uk-UA" dirty="0"/>
              <a:t>але акції викуповуються за </a:t>
            </a:r>
            <a:r>
              <a:rPr lang="uk-UA" dirty="0" smtClean="0"/>
              <a:t>115 </a:t>
            </a:r>
            <a:r>
              <a:rPr lang="uk-UA" dirty="0"/>
              <a:t>грн., тобто дорожче номіналу. </a:t>
            </a: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63878" y="2063741"/>
            <a:ext cx="3554257" cy="3096344"/>
          </a:xfrm>
          <a:prstGeom prst="rect">
            <a:avLst/>
          </a:prstGeom>
        </p:spPr>
      </p:pic>
    </p:spTree>
    <p:extLst>
      <p:ext uri="{BB962C8B-B14F-4D97-AF65-F5344CB8AC3E}">
        <p14:creationId xmlns:p14="http://schemas.microsoft.com/office/powerpoint/2010/main" val="6190886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t>5. Вилучений капітал</a:t>
            </a:r>
            <a:endParaRPr lang="ru-RU" sz="2800" dirty="0"/>
          </a:p>
        </p:txBody>
      </p:sp>
      <p:graphicFrame>
        <p:nvGraphicFramePr>
          <p:cNvPr id="4" name="Таблица 3"/>
          <p:cNvGraphicFramePr>
            <a:graphicFrameLocks noGrp="1"/>
          </p:cNvGraphicFramePr>
          <p:nvPr>
            <p:extLst>
              <p:ext uri="{D42A27DB-BD31-4B8C-83A1-F6EECF244321}">
                <p14:modId xmlns:p14="http://schemas.microsoft.com/office/powerpoint/2010/main" val="2839456137"/>
              </p:ext>
            </p:extLst>
          </p:nvPr>
        </p:nvGraphicFramePr>
        <p:xfrm>
          <a:off x="457200" y="1600200"/>
          <a:ext cx="8075240" cy="3362028"/>
        </p:xfrm>
        <a:graphic>
          <a:graphicData uri="http://schemas.openxmlformats.org/drawingml/2006/table">
            <a:tbl>
              <a:tblPr/>
              <a:tblGrid>
                <a:gridCol w="533400"/>
                <a:gridCol w="3276600"/>
                <a:gridCol w="990600"/>
                <a:gridCol w="1371600"/>
                <a:gridCol w="1903040"/>
              </a:tblGrid>
              <a:tr h="388640">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t>№ з/п</a:t>
                      </a:r>
                      <a:endParaRPr kumimoji="0" lang="ru-RU" sz="16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t>Зміст операції</a:t>
                      </a:r>
                      <a:endParaRPr kumimoji="0" lang="ru-RU" sz="16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t>Бухгалтерський облік</a:t>
                      </a:r>
                      <a:endParaRPr kumimoji="0" lang="ru-RU" sz="16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t>Сума,</a:t>
                      </a:r>
                      <a:b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br>
                      <a: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t>грн.</a:t>
                      </a:r>
                      <a:endParaRPr kumimoji="0" lang="ru-RU" sz="16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7188">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smtClean="0">
                          <a:ln>
                            <a:noFill/>
                          </a:ln>
                          <a:solidFill>
                            <a:schemeClr val="tx1"/>
                          </a:solidFill>
                          <a:effectLst/>
                          <a:latin typeface="Times New Roman" pitchFamily="18" charset="0"/>
                          <a:cs typeface="Times New Roman" pitchFamily="18" charset="0"/>
                        </a:rPr>
                        <a:t>Дт</a:t>
                      </a:r>
                      <a:endParaRPr kumimoji="0" lang="ru-RU" sz="16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dirty="0" err="1" smtClean="0">
                          <a:ln>
                            <a:noFill/>
                          </a:ln>
                          <a:solidFill>
                            <a:schemeClr val="tx1"/>
                          </a:solidFill>
                          <a:effectLst/>
                          <a:latin typeface="Times New Roman" pitchFamily="18" charset="0"/>
                          <a:cs typeface="Times New Roman" pitchFamily="18" charset="0"/>
                        </a:rPr>
                        <a:t>Кт</a:t>
                      </a:r>
                      <a:endParaRPr kumimoji="0" lang="ru-RU" sz="16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u-RU"/>
                    </a:p>
                  </a:txBody>
                  <a:tcPr/>
                </a:tc>
              </a:tr>
              <a:tr h="6350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Викуплено акції у акціонерів </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451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672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315000,00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Оплачено викуплені акції</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672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301,311…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345000,00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62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Зменшено зареєстрований (статутний) капітал за рахунок анулювання викуплених акцій</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401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451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315000,00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50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Списано збиток від викупу акцій за рахунок існуючого емісійного доходу (нерозподіленого прибутку)</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a:t>
                      </a: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21 (443)</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a:t>
                      </a: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5</a:t>
                      </a: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30000,00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763746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1. Капітал у </a:t>
            </a:r>
            <a:r>
              <a:rPr lang="uk-UA" sz="2800" dirty="0" smtClean="0">
                <a:solidFill>
                  <a:srgbClr val="C00000"/>
                </a:solidFill>
              </a:rPr>
              <a:t>дооцінках</a:t>
            </a:r>
            <a:endParaRPr lang="ru-RU" sz="2800" dirty="0"/>
          </a:p>
        </p:txBody>
      </p:sp>
      <p:sp>
        <p:nvSpPr>
          <p:cNvPr id="3" name="Прямоугольник 2"/>
          <p:cNvSpPr/>
          <p:nvPr/>
        </p:nvSpPr>
        <p:spPr>
          <a:xfrm>
            <a:off x="827584" y="1556792"/>
            <a:ext cx="7560840" cy="369332"/>
          </a:xfrm>
          <a:prstGeom prst="rect">
            <a:avLst/>
          </a:prstGeom>
        </p:spPr>
        <p:txBody>
          <a:bodyPr wrap="square">
            <a:spAutoFit/>
          </a:bodyPr>
          <a:lstStyle/>
          <a:p>
            <a:pPr algn="ctr"/>
            <a:endParaRPr lang="ru-RU" dirty="0">
              <a:solidFill>
                <a:schemeClr val="accent6">
                  <a:lumMod val="50000"/>
                </a:schemeClr>
              </a:solidFill>
              <a:latin typeface="+mj-lt"/>
            </a:endParaRPr>
          </a:p>
        </p:txBody>
      </p:sp>
      <p:sp>
        <p:nvSpPr>
          <p:cNvPr id="11" name="Заголовок 1"/>
          <p:cNvSpPr txBox="1">
            <a:spLocks/>
          </p:cNvSpPr>
          <p:nvPr/>
        </p:nvSpPr>
        <p:spPr>
          <a:xfrm>
            <a:off x="457200" y="533400"/>
            <a:ext cx="8229600" cy="9906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ctr"/>
            <a:endParaRPr lang="ru-RU" sz="2800" dirty="0"/>
          </a:p>
        </p:txBody>
      </p:sp>
      <p:pic>
        <p:nvPicPr>
          <p:cNvPr id="12" name="Рисунок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005064"/>
            <a:ext cx="9144000" cy="2853324"/>
          </a:xfrm>
          <a:prstGeom prst="rect">
            <a:avLst/>
          </a:prstGeom>
        </p:spPr>
      </p:pic>
      <p:sp>
        <p:nvSpPr>
          <p:cNvPr id="13" name="Прямоугольник 12"/>
          <p:cNvSpPr/>
          <p:nvPr/>
        </p:nvSpPr>
        <p:spPr>
          <a:xfrm>
            <a:off x="606388" y="1741458"/>
            <a:ext cx="8003232" cy="1938992"/>
          </a:xfrm>
          <a:prstGeom prst="rect">
            <a:avLst/>
          </a:prstGeom>
        </p:spPr>
        <p:txBody>
          <a:bodyPr wrap="square">
            <a:spAutoFit/>
          </a:bodyPr>
          <a:lstStyle/>
          <a:p>
            <a:pPr algn="just"/>
            <a:r>
              <a:rPr lang="uk-UA" sz="2400" dirty="0"/>
              <a:t>– об</a:t>
            </a:r>
            <a:r>
              <a:rPr lang="en-US" sz="2400" dirty="0"/>
              <a:t>’</a:t>
            </a:r>
            <a:r>
              <a:rPr lang="uk-UA" sz="2400" dirty="0" err="1"/>
              <a:t>єкт</a:t>
            </a:r>
            <a:r>
              <a:rPr lang="uk-UA" sz="2400" dirty="0"/>
              <a:t> активу до поточної дооцінки і </a:t>
            </a:r>
            <a:r>
              <a:rPr lang="uk-UA" sz="2400" dirty="0" err="1"/>
              <a:t>уцінювався</a:t>
            </a:r>
            <a:r>
              <a:rPr lang="uk-UA" sz="2400" dirty="0"/>
              <a:t>, і </a:t>
            </a:r>
            <a:r>
              <a:rPr lang="uk-UA" sz="2400" dirty="0" err="1"/>
              <a:t>дооцінювався</a:t>
            </a:r>
            <a:r>
              <a:rPr lang="uk-UA" sz="2400" dirty="0"/>
              <a:t> – до складу капіталу в дооцінках відноситься </a:t>
            </a:r>
            <a:r>
              <a:rPr lang="uk-UA" sz="2400" b="1" dirty="0"/>
              <a:t>різниця </a:t>
            </a:r>
            <a:r>
              <a:rPr lang="uk-UA" sz="2400" dirty="0"/>
              <a:t>між сумою поточної дооцінки та сумою перевищення попередніх уцінок над сумою попередніх дооцінок.</a:t>
            </a:r>
            <a:endParaRPr lang="ru-RU" sz="2400" dirty="0"/>
          </a:p>
        </p:txBody>
      </p:sp>
    </p:spTree>
    <p:extLst>
      <p:ext uri="{BB962C8B-B14F-4D97-AF65-F5344CB8AC3E}">
        <p14:creationId xmlns:p14="http://schemas.microsoft.com/office/powerpoint/2010/main" val="1329418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a:solidFill>
                  <a:srgbClr val="C00000"/>
                </a:solidFill>
              </a:rPr>
              <a:t>1. Капітал у дооцінках</a:t>
            </a:r>
            <a:endParaRPr lang="ru-RU" sz="2800" dirty="0"/>
          </a:p>
        </p:txBody>
      </p:sp>
      <p:sp>
        <p:nvSpPr>
          <p:cNvPr id="4" name="Прямоугольник 3"/>
          <p:cNvSpPr/>
          <p:nvPr/>
        </p:nvSpPr>
        <p:spPr>
          <a:xfrm>
            <a:off x="683568" y="2636912"/>
            <a:ext cx="8064896" cy="369332"/>
          </a:xfrm>
          <a:prstGeom prst="rect">
            <a:avLst/>
          </a:prstGeom>
        </p:spPr>
        <p:txBody>
          <a:bodyPr wrap="square">
            <a:spAutoFit/>
          </a:bodyPr>
          <a:lstStyle/>
          <a:p>
            <a:pPr algn="just">
              <a:defRPr/>
            </a:pPr>
            <a:r>
              <a:rPr lang="uk-UA" b="1" dirty="0" smtClean="0">
                <a:latin typeface="Bookman Old Style" pitchFamily="18" charset="0"/>
              </a:rPr>
              <a:t>      </a:t>
            </a:r>
            <a:endParaRPr lang="ru-RU" b="1" dirty="0">
              <a:latin typeface="Bookman Old Style" pitchFamily="18" charset="0"/>
            </a:endParaRPr>
          </a:p>
        </p:txBody>
      </p:sp>
      <p:graphicFrame>
        <p:nvGraphicFramePr>
          <p:cNvPr id="8" name="Group 119"/>
          <p:cNvGraphicFramePr>
            <a:graphicFrameLocks noGrp="1"/>
          </p:cNvGraphicFramePr>
          <p:nvPr>
            <p:extLst>
              <p:ext uri="{D42A27DB-BD31-4B8C-83A1-F6EECF244321}">
                <p14:modId xmlns:p14="http://schemas.microsoft.com/office/powerpoint/2010/main" val="673506102"/>
              </p:ext>
            </p:extLst>
          </p:nvPr>
        </p:nvGraphicFramePr>
        <p:xfrm>
          <a:off x="323528" y="1340768"/>
          <a:ext cx="8424936" cy="2363517"/>
        </p:xfrm>
        <a:graphic>
          <a:graphicData uri="http://schemas.openxmlformats.org/drawingml/2006/table">
            <a:tbl>
              <a:tblPr/>
              <a:tblGrid>
                <a:gridCol w="560771"/>
                <a:gridCol w="2247541"/>
                <a:gridCol w="648072"/>
                <a:gridCol w="648072"/>
                <a:gridCol w="1141793"/>
                <a:gridCol w="3178687"/>
              </a:tblGrid>
              <a:tr h="287184">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t>№ п/</a:t>
                      </a:r>
                      <a:r>
                        <a:rPr kumimoji="0" lang="uk-UA" sz="1600" b="1" i="1" u="none" strike="noStrike" cap="none" normalizeH="0" baseline="0" dirty="0" err="1" smtClean="0">
                          <a:ln>
                            <a:noFill/>
                          </a:ln>
                          <a:solidFill>
                            <a:schemeClr val="tx1"/>
                          </a:solidFill>
                          <a:effectLst/>
                          <a:latin typeface="Times New Roman" pitchFamily="18" charset="0"/>
                          <a:cs typeface="Times New Roman" pitchFamily="18" charset="0"/>
                        </a:rPr>
                        <a:t>п</a:t>
                      </a:r>
                      <a:endParaRPr kumimoji="0" lang="ru-RU" sz="16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t>Зміст операції</a:t>
                      </a:r>
                      <a:endParaRPr kumimoji="0" lang="ru-RU" sz="16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t>Бухгалтерський облік </a:t>
                      </a:r>
                      <a:endParaRPr kumimoji="0" lang="ru-RU" sz="16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t>Документи, що підтверджують проведення операції</a:t>
                      </a:r>
                      <a:endParaRPr kumimoji="0" lang="ru-RU" sz="16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3733">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smtClean="0">
                          <a:ln>
                            <a:noFill/>
                          </a:ln>
                          <a:solidFill>
                            <a:schemeClr val="tx1"/>
                          </a:solidFill>
                          <a:effectLst/>
                          <a:latin typeface="Times New Roman" pitchFamily="18" charset="0"/>
                          <a:cs typeface="Times New Roman" pitchFamily="18" charset="0"/>
                        </a:rPr>
                        <a:t>Дт</a:t>
                      </a:r>
                      <a:endParaRPr kumimoji="0" lang="ru-RU" sz="16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smtClean="0">
                          <a:ln>
                            <a:noFill/>
                          </a:ln>
                          <a:solidFill>
                            <a:schemeClr val="tx1"/>
                          </a:solidFill>
                          <a:effectLst/>
                          <a:latin typeface="Times New Roman" pitchFamily="18" charset="0"/>
                          <a:cs typeface="Times New Roman" pitchFamily="18" charset="0"/>
                        </a:rPr>
                        <a:t>Кт</a:t>
                      </a:r>
                      <a:endParaRPr kumimoji="0" lang="ru-RU" sz="16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t>Сума </a:t>
                      </a:r>
                      <a:endParaRPr kumimoji="0" lang="ru-RU" sz="16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u-RU"/>
                    </a:p>
                  </a:txBody>
                  <a:tcPr/>
                </a:tc>
              </a:tr>
              <a:tr h="839149">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Відображена сума дооцінки залишкової вартості приміщення головного офісу</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103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411</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412</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414</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100 000,00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Загальна відомість переоцінки ОЗ – для відображення результатів дооцінки. Сума дооцінки може підтверджуватися також розрахунком і бухгалтерською довідкою</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6157">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Відображена дооцінка зносу</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103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13</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50 000,00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u-RU"/>
                    </a:p>
                  </a:txBody>
                  <a:tcPr/>
                </a:tc>
              </a:tr>
            </a:tbl>
          </a:graphicData>
        </a:graphic>
      </p:graphicFrame>
      <p:graphicFrame>
        <p:nvGraphicFramePr>
          <p:cNvPr id="9" name="Таблица 8"/>
          <p:cNvGraphicFramePr>
            <a:graphicFrameLocks noGrp="1"/>
          </p:cNvGraphicFramePr>
          <p:nvPr>
            <p:extLst>
              <p:ext uri="{D42A27DB-BD31-4B8C-83A1-F6EECF244321}">
                <p14:modId xmlns:p14="http://schemas.microsoft.com/office/powerpoint/2010/main" val="3649852330"/>
              </p:ext>
            </p:extLst>
          </p:nvPr>
        </p:nvGraphicFramePr>
        <p:xfrm>
          <a:off x="323528" y="3752741"/>
          <a:ext cx="8424936" cy="2628587"/>
        </p:xfrm>
        <a:graphic>
          <a:graphicData uri="http://schemas.openxmlformats.org/drawingml/2006/table">
            <a:tbl>
              <a:tblPr/>
              <a:tblGrid>
                <a:gridCol w="598488"/>
                <a:gridCol w="2174875"/>
                <a:gridCol w="674687"/>
                <a:gridCol w="673100"/>
                <a:gridCol w="1477963"/>
                <a:gridCol w="2825823"/>
              </a:tblGrid>
              <a:tr h="0">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 п/</a:t>
                      </a:r>
                      <a:r>
                        <a:rPr kumimoji="0" lang="uk-UA" sz="1600" b="0" i="0" u="none" strike="noStrike" cap="none" normalizeH="0" baseline="0" dirty="0" err="1" smtClean="0">
                          <a:ln>
                            <a:noFill/>
                          </a:ln>
                          <a:solidFill>
                            <a:schemeClr val="tx1"/>
                          </a:solidFill>
                          <a:effectLst/>
                          <a:latin typeface="Times New Roman" pitchFamily="18" charset="0"/>
                          <a:cs typeface="Times New Roman" pitchFamily="18" charset="0"/>
                        </a:rPr>
                        <a:t>п</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Зміст операції</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Бухгалтерський облік </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row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Документи, що підтверджують проведення операції</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9250">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Дт</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Кт</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Сума </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u-RU"/>
                    </a:p>
                  </a:txBody>
                  <a:tcPr/>
                </a:tc>
              </a:tr>
              <a:tr h="11731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Відображена сума дооцінки первісної вартості необоротних активів</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103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411</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412</a:t>
                      </a:r>
                    </a:p>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414</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3 000</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Загальна відомість переоцінки ОЗ – для відображення результатів дооцінки. Сума дооцінки може підтверджуватися також розрахунком і бухгалтерською довідкою</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2464">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Відображена дооцінка зносу</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411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smtClean="0">
                          <a:ln>
                            <a:noFill/>
                          </a:ln>
                          <a:solidFill>
                            <a:schemeClr val="tx1"/>
                          </a:solidFill>
                          <a:effectLst/>
                          <a:latin typeface="Times New Roman" pitchFamily="18" charset="0"/>
                          <a:cs typeface="Times New Roman" pitchFamily="18" charset="0"/>
                        </a:rPr>
                        <a:t>13</a:t>
                      </a:r>
                      <a:endParaRPr kumimoji="0" lang="ru-RU" sz="16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uk-UA" sz="1600" b="0" i="0" u="none" strike="noStrike" cap="none" normalizeH="0" baseline="0" dirty="0" smtClean="0">
                          <a:ln>
                            <a:noFill/>
                          </a:ln>
                          <a:solidFill>
                            <a:schemeClr val="tx1"/>
                          </a:solidFill>
                          <a:effectLst/>
                          <a:latin typeface="Times New Roman" pitchFamily="18" charset="0"/>
                          <a:cs typeface="Times New Roman" pitchFamily="18" charset="0"/>
                        </a:rPr>
                        <a:t>350</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ru-RU"/>
                    </a:p>
                  </a:txBody>
                  <a:tcPr/>
                </a:tc>
              </a:tr>
            </a:tbl>
          </a:graphicData>
        </a:graphic>
      </p:graphicFrame>
    </p:spTree>
    <p:extLst>
      <p:ext uri="{BB962C8B-B14F-4D97-AF65-F5344CB8AC3E}">
        <p14:creationId xmlns:p14="http://schemas.microsoft.com/office/powerpoint/2010/main" val="679172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smtClean="0">
                <a:solidFill>
                  <a:srgbClr val="C00000"/>
                </a:solidFill>
              </a:rPr>
              <a:t>2. Додатковий капітал</a:t>
            </a:r>
            <a:endParaRPr lang="ru-RU" sz="2800" dirty="0"/>
          </a:p>
        </p:txBody>
      </p:sp>
      <p:pic>
        <p:nvPicPr>
          <p:cNvPr id="6" name="Рисунок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9" y="4149080"/>
            <a:ext cx="9144000" cy="2708920"/>
          </a:xfrm>
          <a:prstGeom prst="rect">
            <a:avLst/>
          </a:prstGeom>
        </p:spPr>
      </p:pic>
      <p:sp>
        <p:nvSpPr>
          <p:cNvPr id="7" name="Прямоугольник 6"/>
          <p:cNvSpPr/>
          <p:nvPr/>
        </p:nvSpPr>
        <p:spPr>
          <a:xfrm>
            <a:off x="611560" y="1582341"/>
            <a:ext cx="7776864" cy="2862322"/>
          </a:xfrm>
          <a:prstGeom prst="rect">
            <a:avLst/>
          </a:prstGeom>
        </p:spPr>
        <p:txBody>
          <a:bodyPr wrap="square">
            <a:spAutoFit/>
          </a:bodyPr>
          <a:lstStyle/>
          <a:p>
            <a:pPr algn="just"/>
            <a:r>
              <a:rPr lang="ru-RU" sz="2000" dirty="0" smtClean="0"/>
              <a:t>     </a:t>
            </a:r>
            <a:r>
              <a:rPr lang="ru-RU" sz="2000" i="1" dirty="0" err="1" smtClean="0">
                <a:effectLst>
                  <a:outerShdw blurRad="38100" dist="38100" dir="2700000" algn="tl">
                    <a:srgbClr val="000000">
                      <a:alpha val="43137"/>
                    </a:srgbClr>
                  </a:outerShdw>
                </a:effectLst>
              </a:rPr>
              <a:t>Рахунок</a:t>
            </a:r>
            <a:r>
              <a:rPr lang="ru-RU" sz="2000" i="1" dirty="0" smtClean="0">
                <a:effectLst>
                  <a:outerShdw blurRad="38100" dist="38100" dir="2700000" algn="tl">
                    <a:srgbClr val="000000">
                      <a:alpha val="43137"/>
                    </a:srgbClr>
                  </a:outerShdw>
                </a:effectLst>
              </a:rPr>
              <a:t> </a:t>
            </a:r>
            <a:r>
              <a:rPr lang="ru-RU" sz="2000" i="1" dirty="0">
                <a:effectLst>
                  <a:outerShdw blurRad="38100" dist="38100" dir="2700000" algn="tl">
                    <a:srgbClr val="000000">
                      <a:alpha val="43137"/>
                    </a:srgbClr>
                  </a:outerShdw>
                </a:effectLst>
              </a:rPr>
              <a:t>42 «</a:t>
            </a:r>
            <a:r>
              <a:rPr lang="ru-RU" sz="2000" i="1" dirty="0" err="1">
                <a:effectLst>
                  <a:outerShdw blurRad="38100" dist="38100" dir="2700000" algn="tl">
                    <a:srgbClr val="000000">
                      <a:alpha val="43137"/>
                    </a:srgbClr>
                  </a:outerShdw>
                </a:effectLst>
              </a:rPr>
              <a:t>Додатковий</a:t>
            </a:r>
            <a:r>
              <a:rPr lang="ru-RU" sz="2000" i="1" dirty="0">
                <a:effectLst>
                  <a:outerShdw blurRad="38100" dist="38100" dir="2700000" algn="tl">
                    <a:srgbClr val="000000">
                      <a:alpha val="43137"/>
                    </a:srgbClr>
                  </a:outerShdw>
                </a:effectLst>
              </a:rPr>
              <a:t> </a:t>
            </a:r>
            <a:r>
              <a:rPr lang="ru-RU" sz="2000" i="1" dirty="0" err="1">
                <a:effectLst>
                  <a:outerShdw blurRad="38100" dist="38100" dir="2700000" algn="tl">
                    <a:srgbClr val="000000">
                      <a:alpha val="43137"/>
                    </a:srgbClr>
                  </a:outerShdw>
                </a:effectLst>
              </a:rPr>
              <a:t>капітал</a:t>
            </a:r>
            <a:r>
              <a:rPr lang="ru-RU" sz="2000" i="1" dirty="0">
                <a:effectLst>
                  <a:outerShdw blurRad="38100" dist="38100" dir="2700000" algn="tl">
                    <a:srgbClr val="000000">
                      <a:alpha val="43137"/>
                    </a:srgbClr>
                  </a:outerShdw>
                </a:effectLst>
              </a:rPr>
              <a:t>» </a:t>
            </a:r>
            <a:r>
              <a:rPr lang="ru-RU" sz="2000" dirty="0" err="1"/>
              <a:t>призначен</a:t>
            </a:r>
            <a:r>
              <a:rPr lang="en-US" sz="2000" dirty="0"/>
              <a:t>o </a:t>
            </a:r>
            <a:r>
              <a:rPr lang="ru-RU" sz="2000" dirty="0"/>
              <a:t>для </a:t>
            </a:r>
            <a:r>
              <a:rPr lang="ru-RU" sz="2000" dirty="0" err="1"/>
              <a:t>узагальнення</a:t>
            </a:r>
            <a:r>
              <a:rPr lang="ru-RU" sz="2000" dirty="0"/>
              <a:t> </a:t>
            </a:r>
            <a:r>
              <a:rPr lang="ru-RU" sz="2000" dirty="0" err="1"/>
              <a:t>інформації</a:t>
            </a:r>
            <a:r>
              <a:rPr lang="ru-RU" sz="2000" dirty="0"/>
              <a:t> про </a:t>
            </a:r>
            <a:r>
              <a:rPr lang="en-US" sz="2000" dirty="0"/>
              <a:t>c</a:t>
            </a:r>
            <a:r>
              <a:rPr lang="ru-RU" sz="2000" dirty="0" err="1"/>
              <a:t>уми</a:t>
            </a:r>
            <a:r>
              <a:rPr lang="ru-RU" sz="2000" dirty="0"/>
              <a:t>, на </a:t>
            </a:r>
            <a:r>
              <a:rPr lang="ru-RU" sz="2000" dirty="0" err="1"/>
              <a:t>які</a:t>
            </a:r>
            <a:r>
              <a:rPr lang="ru-RU" sz="2000" dirty="0"/>
              <a:t> </a:t>
            </a:r>
            <a:r>
              <a:rPr lang="ru-RU" sz="2000" dirty="0" err="1"/>
              <a:t>вартість</a:t>
            </a:r>
            <a:r>
              <a:rPr lang="ru-RU" sz="2000" dirty="0"/>
              <a:t> </a:t>
            </a:r>
            <a:r>
              <a:rPr lang="ru-RU" sz="2000" dirty="0" err="1"/>
              <a:t>реалізації</a:t>
            </a:r>
            <a:r>
              <a:rPr lang="ru-RU" sz="2000" dirty="0"/>
              <a:t> </a:t>
            </a:r>
            <a:r>
              <a:rPr lang="ru-RU" sz="2000" dirty="0" err="1"/>
              <a:t>випущ</a:t>
            </a:r>
            <a:r>
              <a:rPr lang="en-US" sz="2000" dirty="0"/>
              <a:t>e</a:t>
            </a:r>
            <a:r>
              <a:rPr lang="ru-RU" sz="2000" dirty="0"/>
              <a:t>них </a:t>
            </a:r>
            <a:r>
              <a:rPr lang="ru-RU" sz="2000" dirty="0" err="1"/>
              <a:t>акцій</a:t>
            </a:r>
            <a:r>
              <a:rPr lang="ru-RU" sz="2000" dirty="0"/>
              <a:t> </a:t>
            </a:r>
            <a:r>
              <a:rPr lang="ru-RU" sz="2000" dirty="0" err="1"/>
              <a:t>перевищує</a:t>
            </a:r>
            <a:r>
              <a:rPr lang="ru-RU" sz="2000" dirty="0"/>
              <a:t> </a:t>
            </a:r>
            <a:r>
              <a:rPr lang="ru-RU" sz="2000" dirty="0" err="1"/>
              <a:t>їхню</a:t>
            </a:r>
            <a:r>
              <a:rPr lang="ru-RU" sz="2000" dirty="0"/>
              <a:t> </a:t>
            </a:r>
            <a:r>
              <a:rPr lang="ru-RU" sz="2000" dirty="0" err="1"/>
              <a:t>номінальну</a:t>
            </a:r>
            <a:r>
              <a:rPr lang="ru-RU" sz="2000" dirty="0"/>
              <a:t> в</a:t>
            </a:r>
            <a:r>
              <a:rPr lang="en-US" sz="2000" dirty="0"/>
              <a:t>a</a:t>
            </a:r>
            <a:r>
              <a:rPr lang="ru-RU" sz="2000" dirty="0" err="1"/>
              <a:t>ртість</a:t>
            </a:r>
            <a:r>
              <a:rPr lang="ru-RU" sz="2000" dirty="0"/>
              <a:t>, а </a:t>
            </a:r>
            <a:r>
              <a:rPr lang="ru-RU" sz="2000" dirty="0" err="1"/>
              <a:t>також</a:t>
            </a:r>
            <a:r>
              <a:rPr lang="ru-RU" sz="2000" dirty="0"/>
              <a:t> </a:t>
            </a:r>
            <a:r>
              <a:rPr lang="ru-RU" sz="2000" dirty="0" err="1"/>
              <a:t>вартість</a:t>
            </a:r>
            <a:r>
              <a:rPr lang="ru-RU" sz="2000" dirty="0"/>
              <a:t> н</a:t>
            </a:r>
            <a:r>
              <a:rPr lang="en-US" sz="2000" dirty="0"/>
              <a:t>e</a:t>
            </a:r>
            <a:r>
              <a:rPr lang="ru-RU" sz="2000" dirty="0" err="1"/>
              <a:t>оборотних</a:t>
            </a:r>
            <a:r>
              <a:rPr lang="ru-RU" sz="2000" dirty="0"/>
              <a:t> </a:t>
            </a:r>
            <a:r>
              <a:rPr lang="ru-RU" sz="2000" dirty="0" err="1"/>
              <a:t>активів</a:t>
            </a:r>
            <a:r>
              <a:rPr lang="ru-RU" sz="2000" dirty="0"/>
              <a:t>, </a:t>
            </a:r>
            <a:r>
              <a:rPr lang="ru-RU" sz="2000" dirty="0" err="1"/>
              <a:t>безкоштовно</a:t>
            </a:r>
            <a:r>
              <a:rPr lang="ru-RU" sz="2000" dirty="0"/>
              <a:t> </a:t>
            </a:r>
            <a:r>
              <a:rPr lang="ru-RU" sz="2000" dirty="0" err="1"/>
              <a:t>отриманих</a:t>
            </a:r>
            <a:r>
              <a:rPr lang="ru-RU" sz="2000" dirty="0"/>
              <a:t> </a:t>
            </a:r>
            <a:r>
              <a:rPr lang="ru-RU" sz="2000" dirty="0" err="1"/>
              <a:t>підприємством</a:t>
            </a:r>
            <a:r>
              <a:rPr lang="ru-RU" sz="2000" dirty="0"/>
              <a:t> в</a:t>
            </a:r>
            <a:r>
              <a:rPr lang="en-US" sz="2000" dirty="0"/>
              <a:t>i</a:t>
            </a:r>
            <a:r>
              <a:rPr lang="ru-RU" sz="2000" dirty="0"/>
              <a:t>д </a:t>
            </a:r>
            <a:r>
              <a:rPr lang="ru-RU" sz="2000" dirty="0" err="1"/>
              <a:t>інших</a:t>
            </a:r>
            <a:r>
              <a:rPr lang="ru-RU" sz="2000" dirty="0"/>
              <a:t> </a:t>
            </a:r>
            <a:r>
              <a:rPr lang="ru-RU" sz="2000" dirty="0" err="1"/>
              <a:t>осіб</a:t>
            </a:r>
            <a:r>
              <a:rPr lang="ru-RU" sz="2000" dirty="0"/>
              <a:t>, та </a:t>
            </a:r>
            <a:r>
              <a:rPr lang="en-US" sz="2000" dirty="0"/>
              <a:t>i</a:t>
            </a:r>
            <a:r>
              <a:rPr lang="ru-RU" sz="2000" dirty="0" err="1"/>
              <a:t>нші</a:t>
            </a:r>
            <a:r>
              <a:rPr lang="ru-RU" sz="2000" dirty="0"/>
              <a:t> </a:t>
            </a:r>
            <a:r>
              <a:rPr lang="ru-RU" sz="2000" dirty="0" err="1"/>
              <a:t>види</a:t>
            </a:r>
            <a:r>
              <a:rPr lang="ru-RU" sz="2000" dirty="0"/>
              <a:t> </a:t>
            </a:r>
            <a:r>
              <a:rPr lang="ru-RU" sz="2000" dirty="0" err="1"/>
              <a:t>додаткового</a:t>
            </a:r>
            <a:r>
              <a:rPr lang="ru-RU" sz="2000" dirty="0"/>
              <a:t> </a:t>
            </a:r>
            <a:r>
              <a:rPr lang="ru-RU" sz="2000" dirty="0" err="1"/>
              <a:t>капіталу</a:t>
            </a:r>
            <a:r>
              <a:rPr lang="ru-RU" sz="2000" dirty="0"/>
              <a:t>.</a:t>
            </a:r>
          </a:p>
          <a:p>
            <a:pPr algn="just"/>
            <a:r>
              <a:rPr lang="ru-RU" sz="2000" dirty="0" smtClean="0"/>
              <a:t>     За </a:t>
            </a:r>
            <a:r>
              <a:rPr lang="ru-RU" sz="2000" dirty="0"/>
              <a:t>кредит</a:t>
            </a:r>
            <a:r>
              <a:rPr lang="en-US" sz="2000" dirty="0"/>
              <a:t>o</a:t>
            </a:r>
            <a:r>
              <a:rPr lang="ru-RU" sz="2000" dirty="0"/>
              <a:t>м </a:t>
            </a:r>
            <a:r>
              <a:rPr lang="ru-RU" sz="2000" dirty="0" err="1"/>
              <a:t>рахунку</a:t>
            </a:r>
            <a:r>
              <a:rPr lang="ru-RU" sz="2000" dirty="0"/>
              <a:t> 42 «</a:t>
            </a:r>
            <a:r>
              <a:rPr lang="ru-RU" sz="2000" dirty="0" err="1"/>
              <a:t>Додатковий</a:t>
            </a:r>
            <a:r>
              <a:rPr lang="ru-RU" sz="2000" dirty="0"/>
              <a:t> </a:t>
            </a:r>
            <a:r>
              <a:rPr lang="ru-RU" sz="2000" dirty="0" err="1"/>
              <a:t>капітал</a:t>
            </a:r>
            <a:r>
              <a:rPr lang="ru-RU" sz="2000" dirty="0"/>
              <a:t>» </a:t>
            </a:r>
            <a:r>
              <a:rPr lang="ru-RU" sz="2000" dirty="0" err="1"/>
              <a:t>відображаєть</a:t>
            </a:r>
            <a:r>
              <a:rPr lang="en-US" sz="2000" dirty="0"/>
              <a:t>c</a:t>
            </a:r>
            <a:r>
              <a:rPr lang="ru-RU" sz="2000" dirty="0"/>
              <a:t>я </a:t>
            </a:r>
            <a:r>
              <a:rPr lang="ru-RU" sz="2000" dirty="0" err="1"/>
              <a:t>збільшення</a:t>
            </a:r>
            <a:r>
              <a:rPr lang="ru-RU" sz="2000" dirty="0"/>
              <a:t> </a:t>
            </a:r>
            <a:r>
              <a:rPr lang="ru-RU" sz="2000" dirty="0" err="1"/>
              <a:t>додаткового</a:t>
            </a:r>
            <a:r>
              <a:rPr lang="ru-RU" sz="2000" dirty="0"/>
              <a:t> </a:t>
            </a:r>
            <a:r>
              <a:rPr lang="ru-RU" sz="2000" dirty="0" err="1"/>
              <a:t>капіталу</a:t>
            </a:r>
            <a:r>
              <a:rPr lang="ru-RU" sz="2000" dirty="0"/>
              <a:t>, за д</a:t>
            </a:r>
            <a:r>
              <a:rPr lang="en-US" sz="2000" dirty="0"/>
              <a:t>e</a:t>
            </a:r>
            <a:r>
              <a:rPr lang="ru-RU" sz="2000" dirty="0" err="1"/>
              <a:t>бетом</a:t>
            </a:r>
            <a:r>
              <a:rPr lang="ru-RU" sz="2000" dirty="0"/>
              <a:t> — </a:t>
            </a:r>
            <a:r>
              <a:rPr lang="ru-RU" sz="2000" dirty="0" err="1"/>
              <a:t>його</a:t>
            </a:r>
            <a:r>
              <a:rPr lang="ru-RU" sz="2000" dirty="0"/>
              <a:t> </a:t>
            </a:r>
            <a:r>
              <a:rPr lang="ru-RU" sz="2000" dirty="0" err="1"/>
              <a:t>зменшення</a:t>
            </a:r>
            <a:r>
              <a:rPr lang="ru-RU" sz="2000" dirty="0"/>
              <a:t>.</a:t>
            </a:r>
          </a:p>
        </p:txBody>
      </p:sp>
    </p:spTree>
    <p:extLst>
      <p:ext uri="{BB962C8B-B14F-4D97-AF65-F5344CB8AC3E}">
        <p14:creationId xmlns:p14="http://schemas.microsoft.com/office/powerpoint/2010/main" val="14439804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сность">
  <a:themeElements>
    <a:clrScheme name="Ясность">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Классическая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Ясность">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1530</TotalTime>
  <Words>4371</Words>
  <Application>Microsoft Office PowerPoint</Application>
  <PresentationFormat>Экран (4:3)</PresentationFormat>
  <Paragraphs>546</Paragraphs>
  <Slides>64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64</vt:i4>
      </vt:variant>
    </vt:vector>
  </HeadingPairs>
  <TitlesOfParts>
    <vt:vector size="65" baseType="lpstr">
      <vt:lpstr>Ясность</vt:lpstr>
      <vt:lpstr>ОБЛік Власного Капіталу (Продовження)  Тема. Облік Капіталу в Дооцінках Тема. Облік додаткового та  резервного капіталу. Тема. Облік Нерозподілених прибутків непокритих збитків  Тема. Облік вилученого капіталу</vt:lpstr>
      <vt:lpstr>Нормативні документи</vt:lpstr>
      <vt:lpstr>1. Капітал у дооцінках</vt:lpstr>
      <vt:lpstr>1. Капітал у дооцінках</vt:lpstr>
      <vt:lpstr>1. Капітал у дооцінках</vt:lpstr>
      <vt:lpstr>1. Капітал у дооцінках</vt:lpstr>
      <vt:lpstr>1. Капітал у дооцінках</vt:lpstr>
      <vt:lpstr>1. Капітал у дооцінках</vt:lpstr>
      <vt:lpstr>2. Додатковий капітал</vt:lpstr>
      <vt:lpstr>2. Додатковий капітал</vt:lpstr>
      <vt:lpstr>2. Додатковий капітал</vt:lpstr>
      <vt:lpstr>2. Додатковий капітал</vt:lpstr>
      <vt:lpstr>2. Додатковий капітал</vt:lpstr>
      <vt:lpstr>2. Додатковий капітал</vt:lpstr>
      <vt:lpstr>2. Додатковий капітал</vt:lpstr>
      <vt:lpstr>2. Додатковий капітал</vt:lpstr>
      <vt:lpstr>2. Додатковий капітал</vt:lpstr>
      <vt:lpstr>2. Додатковий капітал</vt:lpstr>
      <vt:lpstr>2. Додатковий капітал</vt:lpstr>
      <vt:lpstr>2. Додатковий капітал</vt:lpstr>
      <vt:lpstr>2. Додатковий капітал</vt:lpstr>
      <vt:lpstr>2. Додатковий капітал</vt:lpstr>
      <vt:lpstr>2. Додатковий капітал</vt:lpstr>
      <vt:lpstr>3. Резервний капітал</vt:lpstr>
      <vt:lpstr>3. Резервний капітал</vt:lpstr>
      <vt:lpstr>3. Резервний капітал</vt:lpstr>
      <vt:lpstr>3. Резервний капітал</vt:lpstr>
      <vt:lpstr>3. Резервний капітал</vt:lpstr>
      <vt:lpstr>3. Резервний капітал</vt:lpstr>
      <vt:lpstr>3. Резервний капітал</vt:lpstr>
      <vt:lpstr>3. Резервний капітал</vt:lpstr>
      <vt:lpstr>3. Резервний капітал</vt:lpstr>
      <vt:lpstr>4. Нерозподілений прибуток</vt:lpstr>
      <vt:lpstr>4. Нерозподілений прибуток</vt:lpstr>
      <vt:lpstr>4. Нерозподілений прибуток</vt:lpstr>
      <vt:lpstr>4. Нерозподілений прибуток</vt:lpstr>
      <vt:lpstr>4. Нерозподілений прибуток</vt:lpstr>
      <vt:lpstr>4. Нерозподілений прибуток</vt:lpstr>
      <vt:lpstr>4. Нерозподілений прибуток</vt:lpstr>
      <vt:lpstr>4. Нерозподілений прибуток</vt:lpstr>
      <vt:lpstr>4. Нерозподілений прибуток</vt:lpstr>
      <vt:lpstr>4. Нерозподілений прибуток</vt:lpstr>
      <vt:lpstr>5. Вилучений капітал</vt:lpstr>
      <vt:lpstr>5. Вилучений капітал</vt:lpstr>
      <vt:lpstr>5. Вилучений капітал</vt:lpstr>
      <vt:lpstr>5. Вилучений капітал</vt:lpstr>
      <vt:lpstr>5. Вилучений капітал</vt:lpstr>
      <vt:lpstr>5. Вилучений капітал</vt:lpstr>
      <vt:lpstr>5. Вилучений капітал</vt:lpstr>
      <vt:lpstr>5. Вилучений капітал</vt:lpstr>
      <vt:lpstr>5. Вилучений капітал</vt:lpstr>
      <vt:lpstr>5. Вилучений капітал</vt:lpstr>
      <vt:lpstr>5. Вилучений капітал</vt:lpstr>
      <vt:lpstr>5. Вилучений капітал</vt:lpstr>
      <vt:lpstr>5. Вилучений капітал</vt:lpstr>
      <vt:lpstr>5. Вилучений капітал</vt:lpstr>
      <vt:lpstr>5. Вилучений капітал</vt:lpstr>
      <vt:lpstr>5. Вилучений капітал</vt:lpstr>
      <vt:lpstr>5. Вилучений капітал</vt:lpstr>
      <vt:lpstr>5. Вилучений капітал</vt:lpstr>
      <vt:lpstr>5. Вилучений капітал</vt:lpstr>
      <vt:lpstr>5. Вилучений капітал</vt:lpstr>
      <vt:lpstr>5. Вилучений капітал</vt:lpstr>
      <vt:lpstr>5. Вилучений капітал</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Home</dc:creator>
  <cp:lastModifiedBy>MSI</cp:lastModifiedBy>
  <cp:revision>90</cp:revision>
  <dcterms:created xsi:type="dcterms:W3CDTF">2014-10-01T04:33:50Z</dcterms:created>
  <dcterms:modified xsi:type="dcterms:W3CDTF">2022-02-14T18:49:27Z</dcterms:modified>
</cp:coreProperties>
</file>