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314" r:id="rId22"/>
    <p:sldId id="315" r:id="rId23"/>
    <p:sldId id="316"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317" r:id="rId45"/>
    <p:sldId id="318"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4D88F1-932B-486F-A0A5-4B2FC6706D8F}" type="datetimeFigureOut">
              <a:rPr lang="ru-RU" smtClean="0"/>
              <a:t>10.04.2025</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71EEC5-6133-4E54-AD44-36F879A44670}" type="slidenum">
              <a:rPr lang="ru-RU" smtClean="0"/>
              <a:t>‹#›</a:t>
            </a:fld>
            <a:endParaRPr lang="ru-RU"/>
          </a:p>
        </p:txBody>
      </p:sp>
    </p:spTree>
    <p:extLst>
      <p:ext uri="{BB962C8B-B14F-4D97-AF65-F5344CB8AC3E}">
        <p14:creationId xmlns:p14="http://schemas.microsoft.com/office/powerpoint/2010/main" val="39563768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0671EEC5-6133-4E54-AD44-36F879A44670}" type="slidenum">
              <a:rPr lang="ru-RU" smtClean="0"/>
              <a:t>1</a:t>
            </a:fld>
            <a:endParaRPr lang="ru-RU"/>
          </a:p>
        </p:txBody>
      </p:sp>
    </p:spTree>
    <p:extLst>
      <p:ext uri="{BB962C8B-B14F-4D97-AF65-F5344CB8AC3E}">
        <p14:creationId xmlns:p14="http://schemas.microsoft.com/office/powerpoint/2010/main" val="1164106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F434BBF-C96A-48A9-8BE4-B5FEC7195741}" type="datetime1">
              <a:rPr lang="ru-RU" smtClean="0"/>
              <a:t>10.04.2025</a:t>
            </a:fld>
            <a:endParaRPr lang="ru-RU"/>
          </a:p>
        </p:txBody>
      </p:sp>
      <p:sp>
        <p:nvSpPr>
          <p:cNvPr id="5" name="Нижний колонтитул 4"/>
          <p:cNvSpPr>
            <a:spLocks noGrp="1"/>
          </p:cNvSpPr>
          <p:nvPr>
            <p:ph type="ftr" sz="quarter" idx="11"/>
          </p:nvPr>
        </p:nvSpPr>
        <p:spPr/>
        <p:txBody>
          <a:bodyPr/>
          <a:lstStyle/>
          <a:p>
            <a:r>
              <a:rPr lang="ru-RU" smtClean="0"/>
              <a:t>Методи та аналіз великих даних</a:t>
            </a:r>
            <a:endParaRPr lang="ru-RU"/>
          </a:p>
        </p:txBody>
      </p:sp>
      <p:sp>
        <p:nvSpPr>
          <p:cNvPr id="6" name="Номер слайда 5"/>
          <p:cNvSpPr>
            <a:spLocks noGrp="1"/>
          </p:cNvSpPr>
          <p:nvPr>
            <p:ph type="sldNum" sz="quarter" idx="12"/>
          </p:nvPr>
        </p:nvSpPr>
        <p:spPr/>
        <p:txBody>
          <a:bodyPr/>
          <a:lstStyle/>
          <a:p>
            <a:fld id="{C6709510-3D0B-42CA-955B-5D5AC4716600}" type="slidenum">
              <a:rPr lang="ru-RU" smtClean="0"/>
              <a:t>‹#›</a:t>
            </a:fld>
            <a:endParaRPr lang="ru-RU"/>
          </a:p>
        </p:txBody>
      </p:sp>
    </p:spTree>
    <p:extLst>
      <p:ext uri="{BB962C8B-B14F-4D97-AF65-F5344CB8AC3E}">
        <p14:creationId xmlns:p14="http://schemas.microsoft.com/office/powerpoint/2010/main" val="998829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7541A3E-499D-41DB-95F9-15F9788BAB82}" type="datetime1">
              <a:rPr lang="ru-RU" smtClean="0"/>
              <a:t>10.04.2025</a:t>
            </a:fld>
            <a:endParaRPr lang="ru-RU"/>
          </a:p>
        </p:txBody>
      </p:sp>
      <p:sp>
        <p:nvSpPr>
          <p:cNvPr id="5" name="Нижний колонтитул 4"/>
          <p:cNvSpPr>
            <a:spLocks noGrp="1"/>
          </p:cNvSpPr>
          <p:nvPr>
            <p:ph type="ftr" sz="quarter" idx="11"/>
          </p:nvPr>
        </p:nvSpPr>
        <p:spPr/>
        <p:txBody>
          <a:bodyPr/>
          <a:lstStyle/>
          <a:p>
            <a:r>
              <a:rPr lang="ru-RU" smtClean="0"/>
              <a:t>Методи та аналіз великих даних</a:t>
            </a:r>
            <a:endParaRPr lang="ru-RU"/>
          </a:p>
        </p:txBody>
      </p:sp>
      <p:sp>
        <p:nvSpPr>
          <p:cNvPr id="6" name="Номер слайда 5"/>
          <p:cNvSpPr>
            <a:spLocks noGrp="1"/>
          </p:cNvSpPr>
          <p:nvPr>
            <p:ph type="sldNum" sz="quarter" idx="12"/>
          </p:nvPr>
        </p:nvSpPr>
        <p:spPr/>
        <p:txBody>
          <a:bodyPr/>
          <a:lstStyle/>
          <a:p>
            <a:fld id="{C6709510-3D0B-42CA-955B-5D5AC4716600}" type="slidenum">
              <a:rPr lang="ru-RU" smtClean="0"/>
              <a:t>‹#›</a:t>
            </a:fld>
            <a:endParaRPr lang="ru-RU"/>
          </a:p>
        </p:txBody>
      </p:sp>
    </p:spTree>
    <p:extLst>
      <p:ext uri="{BB962C8B-B14F-4D97-AF65-F5344CB8AC3E}">
        <p14:creationId xmlns:p14="http://schemas.microsoft.com/office/powerpoint/2010/main" val="2667267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8B53A2D-8389-4FE4-BDF5-21B50B573EDE}" type="datetime1">
              <a:rPr lang="ru-RU" smtClean="0"/>
              <a:t>10.04.2025</a:t>
            </a:fld>
            <a:endParaRPr lang="ru-RU"/>
          </a:p>
        </p:txBody>
      </p:sp>
      <p:sp>
        <p:nvSpPr>
          <p:cNvPr id="5" name="Нижний колонтитул 4"/>
          <p:cNvSpPr>
            <a:spLocks noGrp="1"/>
          </p:cNvSpPr>
          <p:nvPr>
            <p:ph type="ftr" sz="quarter" idx="11"/>
          </p:nvPr>
        </p:nvSpPr>
        <p:spPr/>
        <p:txBody>
          <a:bodyPr/>
          <a:lstStyle/>
          <a:p>
            <a:r>
              <a:rPr lang="ru-RU" smtClean="0"/>
              <a:t>Методи та аналіз великих даних</a:t>
            </a:r>
            <a:endParaRPr lang="ru-RU"/>
          </a:p>
        </p:txBody>
      </p:sp>
      <p:sp>
        <p:nvSpPr>
          <p:cNvPr id="6" name="Номер слайда 5"/>
          <p:cNvSpPr>
            <a:spLocks noGrp="1"/>
          </p:cNvSpPr>
          <p:nvPr>
            <p:ph type="sldNum" sz="quarter" idx="12"/>
          </p:nvPr>
        </p:nvSpPr>
        <p:spPr/>
        <p:txBody>
          <a:bodyPr/>
          <a:lstStyle/>
          <a:p>
            <a:fld id="{C6709510-3D0B-42CA-955B-5D5AC4716600}" type="slidenum">
              <a:rPr lang="ru-RU" smtClean="0"/>
              <a:t>‹#›</a:t>
            </a:fld>
            <a:endParaRPr lang="ru-RU"/>
          </a:p>
        </p:txBody>
      </p:sp>
    </p:spTree>
    <p:extLst>
      <p:ext uri="{BB962C8B-B14F-4D97-AF65-F5344CB8AC3E}">
        <p14:creationId xmlns:p14="http://schemas.microsoft.com/office/powerpoint/2010/main" val="743349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231E9F7-E78D-42A5-BFA3-D7520A244B3D}" type="datetime1">
              <a:rPr lang="ru-RU" smtClean="0"/>
              <a:t>10.04.2025</a:t>
            </a:fld>
            <a:endParaRPr lang="ru-RU"/>
          </a:p>
        </p:txBody>
      </p:sp>
      <p:sp>
        <p:nvSpPr>
          <p:cNvPr id="5" name="Нижний колонтитул 4"/>
          <p:cNvSpPr>
            <a:spLocks noGrp="1"/>
          </p:cNvSpPr>
          <p:nvPr>
            <p:ph type="ftr" sz="quarter" idx="11"/>
          </p:nvPr>
        </p:nvSpPr>
        <p:spPr/>
        <p:txBody>
          <a:bodyPr/>
          <a:lstStyle/>
          <a:p>
            <a:r>
              <a:rPr lang="ru-RU" smtClean="0"/>
              <a:t>Методи та аналіз великих даних</a:t>
            </a:r>
            <a:endParaRPr lang="ru-RU"/>
          </a:p>
        </p:txBody>
      </p:sp>
      <p:sp>
        <p:nvSpPr>
          <p:cNvPr id="6" name="Номер слайда 5"/>
          <p:cNvSpPr>
            <a:spLocks noGrp="1"/>
          </p:cNvSpPr>
          <p:nvPr>
            <p:ph type="sldNum" sz="quarter" idx="12"/>
          </p:nvPr>
        </p:nvSpPr>
        <p:spPr/>
        <p:txBody>
          <a:bodyPr/>
          <a:lstStyle/>
          <a:p>
            <a:fld id="{C6709510-3D0B-42CA-955B-5D5AC4716600}" type="slidenum">
              <a:rPr lang="ru-RU" smtClean="0"/>
              <a:t>‹#›</a:t>
            </a:fld>
            <a:endParaRPr lang="ru-RU"/>
          </a:p>
        </p:txBody>
      </p:sp>
    </p:spTree>
    <p:extLst>
      <p:ext uri="{BB962C8B-B14F-4D97-AF65-F5344CB8AC3E}">
        <p14:creationId xmlns:p14="http://schemas.microsoft.com/office/powerpoint/2010/main" val="3736147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72053DC-0F1E-45E0-B1A0-95EEAE528960}" type="datetime1">
              <a:rPr lang="ru-RU" smtClean="0"/>
              <a:t>10.04.2025</a:t>
            </a:fld>
            <a:endParaRPr lang="ru-RU"/>
          </a:p>
        </p:txBody>
      </p:sp>
      <p:sp>
        <p:nvSpPr>
          <p:cNvPr id="5" name="Нижний колонтитул 4"/>
          <p:cNvSpPr>
            <a:spLocks noGrp="1"/>
          </p:cNvSpPr>
          <p:nvPr>
            <p:ph type="ftr" sz="quarter" idx="11"/>
          </p:nvPr>
        </p:nvSpPr>
        <p:spPr/>
        <p:txBody>
          <a:bodyPr/>
          <a:lstStyle/>
          <a:p>
            <a:r>
              <a:rPr lang="ru-RU" smtClean="0"/>
              <a:t>Методи та аналіз великих даних</a:t>
            </a:r>
            <a:endParaRPr lang="ru-RU"/>
          </a:p>
        </p:txBody>
      </p:sp>
      <p:sp>
        <p:nvSpPr>
          <p:cNvPr id="6" name="Номер слайда 5"/>
          <p:cNvSpPr>
            <a:spLocks noGrp="1"/>
          </p:cNvSpPr>
          <p:nvPr>
            <p:ph type="sldNum" sz="quarter" idx="12"/>
          </p:nvPr>
        </p:nvSpPr>
        <p:spPr/>
        <p:txBody>
          <a:bodyPr/>
          <a:lstStyle/>
          <a:p>
            <a:fld id="{C6709510-3D0B-42CA-955B-5D5AC4716600}" type="slidenum">
              <a:rPr lang="ru-RU" smtClean="0"/>
              <a:t>‹#›</a:t>
            </a:fld>
            <a:endParaRPr lang="ru-RU"/>
          </a:p>
        </p:txBody>
      </p:sp>
    </p:spTree>
    <p:extLst>
      <p:ext uri="{BB962C8B-B14F-4D97-AF65-F5344CB8AC3E}">
        <p14:creationId xmlns:p14="http://schemas.microsoft.com/office/powerpoint/2010/main" val="4372475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9630B668-7EAA-41E2-B4A2-77AFEBA6EE2F}" type="datetime1">
              <a:rPr lang="ru-RU" smtClean="0"/>
              <a:t>10.04.2025</a:t>
            </a:fld>
            <a:endParaRPr lang="ru-RU"/>
          </a:p>
        </p:txBody>
      </p:sp>
      <p:sp>
        <p:nvSpPr>
          <p:cNvPr id="6" name="Нижний колонтитул 5"/>
          <p:cNvSpPr>
            <a:spLocks noGrp="1"/>
          </p:cNvSpPr>
          <p:nvPr>
            <p:ph type="ftr" sz="quarter" idx="11"/>
          </p:nvPr>
        </p:nvSpPr>
        <p:spPr/>
        <p:txBody>
          <a:bodyPr/>
          <a:lstStyle/>
          <a:p>
            <a:r>
              <a:rPr lang="ru-RU" smtClean="0"/>
              <a:t>Методи та аналіз великих даних</a:t>
            </a:r>
            <a:endParaRPr lang="ru-RU"/>
          </a:p>
        </p:txBody>
      </p:sp>
      <p:sp>
        <p:nvSpPr>
          <p:cNvPr id="7" name="Номер слайда 6"/>
          <p:cNvSpPr>
            <a:spLocks noGrp="1"/>
          </p:cNvSpPr>
          <p:nvPr>
            <p:ph type="sldNum" sz="quarter" idx="12"/>
          </p:nvPr>
        </p:nvSpPr>
        <p:spPr/>
        <p:txBody>
          <a:bodyPr/>
          <a:lstStyle/>
          <a:p>
            <a:fld id="{C6709510-3D0B-42CA-955B-5D5AC4716600}" type="slidenum">
              <a:rPr lang="ru-RU" smtClean="0"/>
              <a:t>‹#›</a:t>
            </a:fld>
            <a:endParaRPr lang="ru-RU"/>
          </a:p>
        </p:txBody>
      </p:sp>
    </p:spTree>
    <p:extLst>
      <p:ext uri="{BB962C8B-B14F-4D97-AF65-F5344CB8AC3E}">
        <p14:creationId xmlns:p14="http://schemas.microsoft.com/office/powerpoint/2010/main" val="1554889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0508A44-6E04-4F8E-B5CD-B9A044342E27}" type="datetime1">
              <a:rPr lang="ru-RU" smtClean="0"/>
              <a:t>10.04.2025</a:t>
            </a:fld>
            <a:endParaRPr lang="ru-RU"/>
          </a:p>
        </p:txBody>
      </p:sp>
      <p:sp>
        <p:nvSpPr>
          <p:cNvPr id="8" name="Нижний колонтитул 7"/>
          <p:cNvSpPr>
            <a:spLocks noGrp="1"/>
          </p:cNvSpPr>
          <p:nvPr>
            <p:ph type="ftr" sz="quarter" idx="11"/>
          </p:nvPr>
        </p:nvSpPr>
        <p:spPr/>
        <p:txBody>
          <a:bodyPr/>
          <a:lstStyle/>
          <a:p>
            <a:r>
              <a:rPr lang="ru-RU" smtClean="0"/>
              <a:t>Методи та аналіз великих даних</a:t>
            </a:r>
            <a:endParaRPr lang="ru-RU"/>
          </a:p>
        </p:txBody>
      </p:sp>
      <p:sp>
        <p:nvSpPr>
          <p:cNvPr id="9" name="Номер слайда 8"/>
          <p:cNvSpPr>
            <a:spLocks noGrp="1"/>
          </p:cNvSpPr>
          <p:nvPr>
            <p:ph type="sldNum" sz="quarter" idx="12"/>
          </p:nvPr>
        </p:nvSpPr>
        <p:spPr/>
        <p:txBody>
          <a:bodyPr/>
          <a:lstStyle/>
          <a:p>
            <a:fld id="{C6709510-3D0B-42CA-955B-5D5AC4716600}" type="slidenum">
              <a:rPr lang="ru-RU" smtClean="0"/>
              <a:t>‹#›</a:t>
            </a:fld>
            <a:endParaRPr lang="ru-RU"/>
          </a:p>
        </p:txBody>
      </p:sp>
    </p:spTree>
    <p:extLst>
      <p:ext uri="{BB962C8B-B14F-4D97-AF65-F5344CB8AC3E}">
        <p14:creationId xmlns:p14="http://schemas.microsoft.com/office/powerpoint/2010/main" val="1678315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7001C1B7-EEDC-4897-919E-B6AEE05790B4}" type="datetime1">
              <a:rPr lang="ru-RU" smtClean="0"/>
              <a:t>10.04.2025</a:t>
            </a:fld>
            <a:endParaRPr lang="ru-RU"/>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a:t>
            </a:fld>
            <a:endParaRPr lang="ru-RU"/>
          </a:p>
        </p:txBody>
      </p:sp>
    </p:spTree>
    <p:extLst>
      <p:ext uri="{BB962C8B-B14F-4D97-AF65-F5344CB8AC3E}">
        <p14:creationId xmlns:p14="http://schemas.microsoft.com/office/powerpoint/2010/main" val="38995173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D46D096-1226-4E60-AF2E-A72458C2D123}" type="datetime1">
              <a:rPr lang="ru-RU" smtClean="0"/>
              <a:t>10.04.2025</a:t>
            </a:fld>
            <a:endParaRPr lang="ru-RU"/>
          </a:p>
        </p:txBody>
      </p:sp>
      <p:sp>
        <p:nvSpPr>
          <p:cNvPr id="3" name="Нижний колонтитул 2"/>
          <p:cNvSpPr>
            <a:spLocks noGrp="1"/>
          </p:cNvSpPr>
          <p:nvPr>
            <p:ph type="ftr" sz="quarter" idx="11"/>
          </p:nvPr>
        </p:nvSpPr>
        <p:spPr/>
        <p:txBody>
          <a:bodyPr/>
          <a:lstStyle/>
          <a:p>
            <a:r>
              <a:rPr lang="ru-RU" smtClean="0"/>
              <a:t>Методи та аналіз великих даних</a:t>
            </a:r>
            <a:endParaRPr lang="ru-RU"/>
          </a:p>
        </p:txBody>
      </p:sp>
      <p:sp>
        <p:nvSpPr>
          <p:cNvPr id="4" name="Номер слайда 3"/>
          <p:cNvSpPr>
            <a:spLocks noGrp="1"/>
          </p:cNvSpPr>
          <p:nvPr>
            <p:ph type="sldNum" sz="quarter" idx="12"/>
          </p:nvPr>
        </p:nvSpPr>
        <p:spPr/>
        <p:txBody>
          <a:bodyPr/>
          <a:lstStyle/>
          <a:p>
            <a:fld id="{C6709510-3D0B-42CA-955B-5D5AC4716600}" type="slidenum">
              <a:rPr lang="ru-RU" smtClean="0"/>
              <a:t>‹#›</a:t>
            </a:fld>
            <a:endParaRPr lang="ru-RU"/>
          </a:p>
        </p:txBody>
      </p:sp>
    </p:spTree>
    <p:extLst>
      <p:ext uri="{BB962C8B-B14F-4D97-AF65-F5344CB8AC3E}">
        <p14:creationId xmlns:p14="http://schemas.microsoft.com/office/powerpoint/2010/main" val="1178660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A7F223BE-01DD-434C-A8AE-8E496D9BE415}" type="datetime1">
              <a:rPr lang="ru-RU" smtClean="0"/>
              <a:t>10.04.2025</a:t>
            </a:fld>
            <a:endParaRPr lang="ru-RU"/>
          </a:p>
        </p:txBody>
      </p:sp>
      <p:sp>
        <p:nvSpPr>
          <p:cNvPr id="6" name="Нижний колонтитул 5"/>
          <p:cNvSpPr>
            <a:spLocks noGrp="1"/>
          </p:cNvSpPr>
          <p:nvPr>
            <p:ph type="ftr" sz="quarter" idx="11"/>
          </p:nvPr>
        </p:nvSpPr>
        <p:spPr/>
        <p:txBody>
          <a:bodyPr/>
          <a:lstStyle/>
          <a:p>
            <a:r>
              <a:rPr lang="ru-RU" smtClean="0"/>
              <a:t>Методи та аналіз великих даних</a:t>
            </a:r>
            <a:endParaRPr lang="ru-RU"/>
          </a:p>
        </p:txBody>
      </p:sp>
      <p:sp>
        <p:nvSpPr>
          <p:cNvPr id="7" name="Номер слайда 6"/>
          <p:cNvSpPr>
            <a:spLocks noGrp="1"/>
          </p:cNvSpPr>
          <p:nvPr>
            <p:ph type="sldNum" sz="quarter" idx="12"/>
          </p:nvPr>
        </p:nvSpPr>
        <p:spPr/>
        <p:txBody>
          <a:bodyPr/>
          <a:lstStyle/>
          <a:p>
            <a:fld id="{C6709510-3D0B-42CA-955B-5D5AC4716600}" type="slidenum">
              <a:rPr lang="ru-RU" smtClean="0"/>
              <a:t>‹#›</a:t>
            </a:fld>
            <a:endParaRPr lang="ru-RU"/>
          </a:p>
        </p:txBody>
      </p:sp>
    </p:spTree>
    <p:extLst>
      <p:ext uri="{BB962C8B-B14F-4D97-AF65-F5344CB8AC3E}">
        <p14:creationId xmlns:p14="http://schemas.microsoft.com/office/powerpoint/2010/main" val="2930817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648F8B4-ED5B-40C9-B75E-0F8AA1DDF5E9}" type="datetime1">
              <a:rPr lang="ru-RU" smtClean="0"/>
              <a:t>10.04.2025</a:t>
            </a:fld>
            <a:endParaRPr lang="ru-RU"/>
          </a:p>
        </p:txBody>
      </p:sp>
      <p:sp>
        <p:nvSpPr>
          <p:cNvPr id="6" name="Нижний колонтитул 5"/>
          <p:cNvSpPr>
            <a:spLocks noGrp="1"/>
          </p:cNvSpPr>
          <p:nvPr>
            <p:ph type="ftr" sz="quarter" idx="11"/>
          </p:nvPr>
        </p:nvSpPr>
        <p:spPr/>
        <p:txBody>
          <a:bodyPr/>
          <a:lstStyle/>
          <a:p>
            <a:r>
              <a:rPr lang="ru-RU" smtClean="0"/>
              <a:t>Методи та аналіз великих даних</a:t>
            </a:r>
            <a:endParaRPr lang="ru-RU"/>
          </a:p>
        </p:txBody>
      </p:sp>
      <p:sp>
        <p:nvSpPr>
          <p:cNvPr id="7" name="Номер слайда 6"/>
          <p:cNvSpPr>
            <a:spLocks noGrp="1"/>
          </p:cNvSpPr>
          <p:nvPr>
            <p:ph type="sldNum" sz="quarter" idx="12"/>
          </p:nvPr>
        </p:nvSpPr>
        <p:spPr/>
        <p:txBody>
          <a:bodyPr/>
          <a:lstStyle/>
          <a:p>
            <a:fld id="{C6709510-3D0B-42CA-955B-5D5AC4716600}" type="slidenum">
              <a:rPr lang="ru-RU" smtClean="0"/>
              <a:t>‹#›</a:t>
            </a:fld>
            <a:endParaRPr lang="ru-RU"/>
          </a:p>
        </p:txBody>
      </p:sp>
    </p:spTree>
    <p:extLst>
      <p:ext uri="{BB962C8B-B14F-4D97-AF65-F5344CB8AC3E}">
        <p14:creationId xmlns:p14="http://schemas.microsoft.com/office/powerpoint/2010/main" val="997942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0BD8C2-775E-4CBB-870F-5EA3B70786AD}" type="datetime1">
              <a:rPr lang="ru-RU" smtClean="0"/>
              <a:t>10.04.2025</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ru-RU" smtClean="0"/>
              <a:t>Методи та аналіз великих даних</a:t>
            </a:r>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709510-3D0B-42CA-955B-5D5AC4716600}" type="slidenum">
              <a:rPr lang="ru-RU" smtClean="0"/>
              <a:t>‹#›</a:t>
            </a:fld>
            <a:endParaRPr lang="ru-RU"/>
          </a:p>
        </p:txBody>
      </p:sp>
    </p:spTree>
    <p:extLst>
      <p:ext uri="{BB962C8B-B14F-4D97-AF65-F5344CB8AC3E}">
        <p14:creationId xmlns:p14="http://schemas.microsoft.com/office/powerpoint/2010/main" val="29723915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 Id="rId4" Type="http://schemas.openxmlformats.org/officeDocument/2006/relationships/image" Target="../media/image8.emf"/></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uk-UA" b="1" i="1" dirty="0"/>
              <a:t>Методи класифікації і прогнозування</a:t>
            </a:r>
            <a:endParaRPr lang="ru-RU" dirty="0"/>
          </a:p>
        </p:txBody>
      </p:sp>
      <p:sp>
        <p:nvSpPr>
          <p:cNvPr id="3" name="Подзаголовок 2"/>
          <p:cNvSpPr>
            <a:spLocks noGrp="1"/>
          </p:cNvSpPr>
          <p:nvPr>
            <p:ph type="subTitle" idx="1"/>
          </p:nvPr>
        </p:nvSpPr>
        <p:spPr/>
        <p:txBody>
          <a:bodyPr/>
          <a:lstStyle/>
          <a:p>
            <a:r>
              <a:rPr lang="ru-RU" dirty="0" err="1" smtClean="0"/>
              <a:t>Лекц</a:t>
            </a:r>
            <a:r>
              <a:rPr lang="uk-UA" dirty="0" err="1" smtClean="0"/>
              <a:t>ія</a:t>
            </a:r>
            <a:r>
              <a:rPr lang="uk-UA" dirty="0" smtClean="0"/>
              <a:t> 6</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1</a:t>
            </a:fld>
            <a:endParaRPr lang="ru-RU"/>
          </a:p>
        </p:txBody>
      </p:sp>
    </p:spTree>
    <p:extLst>
      <p:ext uri="{BB962C8B-B14F-4D97-AF65-F5344CB8AC3E}">
        <p14:creationId xmlns:p14="http://schemas.microsoft.com/office/powerpoint/2010/main" val="36858498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r>
              <a:rPr lang="uk-UA" dirty="0"/>
              <a:t>На сьогоднішній день існує дуже багато алгоритмів, що реалізують дерева рішень CART, C4.5, </a:t>
            </a:r>
            <a:r>
              <a:rPr lang="uk-UA" dirty="0" err="1"/>
              <a:t>NewId</a:t>
            </a:r>
            <a:r>
              <a:rPr lang="uk-UA" dirty="0"/>
              <a:t>, </a:t>
            </a:r>
            <a:r>
              <a:rPr lang="uk-UA" dirty="0" err="1"/>
              <a:t>ITrule</a:t>
            </a:r>
            <a:r>
              <a:rPr lang="uk-UA" dirty="0"/>
              <a:t>, CHAID, CN2 і </a:t>
            </a:r>
            <a:r>
              <a:rPr lang="uk-UA" dirty="0" err="1"/>
              <a:t>т.д</a:t>
            </a:r>
            <a:r>
              <a:rPr lang="uk-UA" dirty="0"/>
              <a:t>. Але найбільшого поширення і популярність отримали наступні два</a:t>
            </a:r>
            <a:r>
              <a:rPr lang="uk-UA" dirty="0" smtClean="0"/>
              <a:t>:</a:t>
            </a:r>
          </a:p>
          <a:p>
            <a:pPr lvl="0"/>
            <a:r>
              <a:rPr lang="ru-RU" b="1" dirty="0"/>
              <a:t>CART</a:t>
            </a:r>
            <a:r>
              <a:rPr lang="uk-UA" b="1" dirty="0"/>
              <a:t> (</a:t>
            </a:r>
            <a:r>
              <a:rPr lang="ru-RU" b="1" dirty="0" err="1"/>
              <a:t>Classification</a:t>
            </a:r>
            <a:r>
              <a:rPr lang="ru-RU" b="1" dirty="0"/>
              <a:t> </a:t>
            </a:r>
            <a:r>
              <a:rPr lang="ru-RU" b="1" dirty="0" err="1"/>
              <a:t>and</a:t>
            </a:r>
            <a:r>
              <a:rPr lang="ru-RU" b="1" dirty="0"/>
              <a:t> </a:t>
            </a:r>
            <a:r>
              <a:rPr lang="ru-RU" b="1" dirty="0" err="1"/>
              <a:t>Regression</a:t>
            </a:r>
            <a:r>
              <a:rPr lang="ru-RU" b="1" dirty="0"/>
              <a:t> </a:t>
            </a:r>
            <a:r>
              <a:rPr lang="ru-RU" b="1" dirty="0" err="1"/>
              <a:t>Tree</a:t>
            </a:r>
            <a:r>
              <a:rPr lang="uk-UA" b="1" dirty="0"/>
              <a:t>)</a:t>
            </a:r>
            <a:r>
              <a:rPr lang="uk-UA" dirty="0"/>
              <a:t> – це алгоритм побудови бінарного дерева рішень - дихотомічної класифікаційної моделі. Кожен вузол дерева при розбитті має тільки двох нащадків. Як видно з назви алгоритму, вирішує завдання класифікації і регресії.</a:t>
            </a:r>
            <a:endParaRPr lang="ru-RU" dirty="0"/>
          </a:p>
          <a:p>
            <a:pPr lvl="0"/>
            <a:r>
              <a:rPr lang="ru-RU" b="1" dirty="0"/>
              <a:t>C4.5</a:t>
            </a:r>
            <a:r>
              <a:rPr lang="ru-RU" dirty="0"/>
              <a:t> – </a:t>
            </a:r>
            <a:r>
              <a:rPr lang="uk-UA" dirty="0"/>
              <a:t>алгоритм побудови дерева рішень, кількість нащадків у вузла не обмежена. Не вміє працювати з безперервним цільовим полем, тому вирішує тільки завдання класифікації.</a:t>
            </a:r>
            <a:endParaRPr lang="ru-RU" dirty="0"/>
          </a:p>
          <a:p>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10</a:t>
            </a:fld>
            <a:endParaRPr lang="ru-RU"/>
          </a:p>
        </p:txBody>
      </p:sp>
    </p:spTree>
    <p:extLst>
      <p:ext uri="{BB962C8B-B14F-4D97-AF65-F5344CB8AC3E}">
        <p14:creationId xmlns:p14="http://schemas.microsoft.com/office/powerpoint/2010/main" val="28591541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smtClean="0"/>
              <a:t>Етапи побудови дерев рішень</a:t>
            </a:r>
            <a:endParaRPr lang="ru-RU" dirty="0"/>
          </a:p>
        </p:txBody>
      </p:sp>
      <p:sp>
        <p:nvSpPr>
          <p:cNvPr id="3" name="Объект 2"/>
          <p:cNvSpPr>
            <a:spLocks noGrp="1"/>
          </p:cNvSpPr>
          <p:nvPr>
            <p:ph idx="1"/>
          </p:nvPr>
        </p:nvSpPr>
        <p:spPr/>
        <p:txBody>
          <a:bodyPr/>
          <a:lstStyle/>
          <a:p>
            <a:r>
              <a:rPr lang="uk-UA" dirty="0" smtClean="0"/>
              <a:t>вибір </a:t>
            </a:r>
            <a:r>
              <a:rPr lang="uk-UA" dirty="0"/>
              <a:t>критерію атрибута, за яким піде розбиття, </a:t>
            </a:r>
            <a:endParaRPr lang="uk-UA" dirty="0" smtClean="0"/>
          </a:p>
          <a:p>
            <a:r>
              <a:rPr lang="uk-UA" dirty="0" smtClean="0"/>
              <a:t>зупинка </a:t>
            </a:r>
            <a:r>
              <a:rPr lang="uk-UA" dirty="0"/>
              <a:t>навчання </a:t>
            </a:r>
            <a:endParaRPr lang="uk-UA" dirty="0" smtClean="0"/>
          </a:p>
          <a:p>
            <a:r>
              <a:rPr lang="uk-UA" dirty="0" smtClean="0"/>
              <a:t> відсікання </a:t>
            </a:r>
            <a:r>
              <a:rPr lang="uk-UA" dirty="0"/>
              <a:t>гілок. </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11</a:t>
            </a:fld>
            <a:endParaRPr lang="ru-RU"/>
          </a:p>
        </p:txBody>
      </p:sp>
    </p:spTree>
    <p:extLst>
      <p:ext uri="{BB962C8B-B14F-4D97-AF65-F5344CB8AC3E}">
        <p14:creationId xmlns:p14="http://schemas.microsoft.com/office/powerpoint/2010/main" val="3805375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b="1" dirty="0" smtClean="0"/>
              <a:t>Правило розбивки. Яким чином слід вибрати ознаку?</a:t>
            </a:r>
            <a:endParaRPr lang="ru-RU" dirty="0"/>
          </a:p>
        </p:txBody>
      </p:sp>
      <p:sp>
        <p:nvSpPr>
          <p:cNvPr id="3" name="Объект 2"/>
          <p:cNvSpPr>
            <a:spLocks noGrp="1"/>
          </p:cNvSpPr>
          <p:nvPr>
            <p:ph idx="1"/>
          </p:nvPr>
        </p:nvSpPr>
        <p:spPr/>
        <p:txBody>
          <a:bodyPr>
            <a:normAutofit/>
          </a:bodyPr>
          <a:lstStyle/>
          <a:p>
            <a:r>
              <a:rPr lang="uk-UA" dirty="0" smtClean="0"/>
              <a:t>Для </a:t>
            </a:r>
            <a:r>
              <a:rPr lang="uk-UA" dirty="0"/>
              <a:t>побудови дерева на кожному внутрішньому </a:t>
            </a:r>
            <a:r>
              <a:rPr lang="uk-UA" dirty="0" err="1"/>
              <a:t>вузлі</a:t>
            </a:r>
            <a:r>
              <a:rPr lang="uk-UA" dirty="0"/>
              <a:t> необхідно знайти таку умову (перевірку), </a:t>
            </a:r>
            <a:r>
              <a:rPr lang="uk-UA" dirty="0" smtClean="0"/>
              <a:t>яка </a:t>
            </a:r>
            <a:r>
              <a:rPr lang="uk-UA" dirty="0"/>
              <a:t>б </a:t>
            </a:r>
            <a:r>
              <a:rPr lang="uk-UA" dirty="0" smtClean="0"/>
              <a:t>розбивала </a:t>
            </a:r>
            <a:r>
              <a:rPr lang="uk-UA" dirty="0"/>
              <a:t>множину, асоційовану з цим вузлом на підмножини. В якості такої перевірки повинен бути обраний один з атрибутів. </a:t>
            </a:r>
            <a:endParaRPr lang="uk-UA" dirty="0" smtClean="0"/>
          </a:p>
          <a:p>
            <a:r>
              <a:rPr lang="uk-UA" dirty="0" smtClean="0"/>
              <a:t>Загальне </a:t>
            </a:r>
            <a:r>
              <a:rPr lang="uk-UA" dirty="0"/>
              <a:t>правило для вибору атрибуту можна сформулювати таким чином: обраний атрибут повинен розбити множину так, щоб одержувані </a:t>
            </a:r>
            <a:r>
              <a:rPr lang="uk-UA" dirty="0" smtClean="0"/>
              <a:t>підмножини </a:t>
            </a:r>
            <a:r>
              <a:rPr lang="uk-UA" dirty="0"/>
              <a:t>складалися з об'єктів, що належать до одного класу, або були максимально наближені до </a:t>
            </a:r>
            <a:r>
              <a:rPr lang="uk-UA" dirty="0" smtClean="0"/>
              <a:t>нього</a:t>
            </a:r>
            <a:r>
              <a:rPr lang="uk-UA" dirty="0"/>
              <a:t>, тобто кількість об'єктів з інших класів ( "домішок") в кожному з цих множин було якомога менше.</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12</a:t>
            </a:fld>
            <a:endParaRPr lang="ru-RU"/>
          </a:p>
        </p:txBody>
      </p:sp>
    </p:spTree>
    <p:extLst>
      <p:ext uri="{BB962C8B-B14F-4D97-AF65-F5344CB8AC3E}">
        <p14:creationId xmlns:p14="http://schemas.microsoft.com/office/powerpoint/2010/main" val="29070865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smtClean="0"/>
              <a:t>Теоретико-інформаційний критерій</a:t>
            </a:r>
            <a:endParaRPr lang="ru-RU" dirty="0"/>
          </a:p>
        </p:txBody>
      </p:sp>
      <mc:AlternateContent xmlns:mc="http://schemas.openxmlformats.org/markup-compatibility/2006" xmlns:a14="http://schemas.microsoft.com/office/drawing/2010/main">
        <mc:Choice Requires="a14">
          <p:sp>
            <p:nvSpPr>
              <p:cNvPr id="3" name="Объект 2"/>
              <p:cNvSpPr>
                <a:spLocks noGrp="1"/>
              </p:cNvSpPr>
              <p:nvPr>
                <p:ph idx="1"/>
              </p:nvPr>
            </p:nvSpPr>
            <p:spPr/>
            <p:txBody>
              <a:bodyPr>
                <a:normAutofit/>
              </a:bodyPr>
              <a:lstStyle/>
              <a:p>
                <a:r>
                  <a:rPr lang="ru-RU" dirty="0" smtClean="0"/>
                  <a:t>Алгоритм C4.5 </a:t>
                </a:r>
                <a:r>
                  <a:rPr lang="ru-RU" dirty="0" err="1" smtClean="0"/>
                  <a:t>пропонує</a:t>
                </a:r>
                <a:r>
                  <a:rPr lang="ru-RU" dirty="0" smtClean="0"/>
                  <a:t> </a:t>
                </a:r>
                <a:r>
                  <a:rPr lang="ru-RU" dirty="0" err="1" smtClean="0"/>
                  <a:t>такий</a:t>
                </a:r>
                <a:r>
                  <a:rPr lang="ru-RU" dirty="0" smtClean="0"/>
                  <a:t> </a:t>
                </a:r>
                <a:r>
                  <a:rPr lang="ru-RU" dirty="0" err="1" smtClean="0"/>
                  <a:t>критерій</a:t>
                </a:r>
                <a:r>
                  <a:rPr lang="ru-RU" dirty="0" smtClean="0"/>
                  <a:t>:</a:t>
                </a:r>
              </a:p>
              <a:p>
                <a:pPr marL="0" indent="0" algn="ctr">
                  <a:buNone/>
                </a:pPr>
                <a:r>
                  <a:rPr lang="en-US" i="1" dirty="0"/>
                  <a:t>Gain</a:t>
                </a:r>
                <a:r>
                  <a:rPr lang="ru-RU" dirty="0"/>
                  <a:t>(</a:t>
                </a:r>
                <a:r>
                  <a:rPr lang="en-US" i="1" dirty="0"/>
                  <a:t>X</a:t>
                </a:r>
                <a:r>
                  <a:rPr lang="ru-RU" dirty="0"/>
                  <a:t>)=</a:t>
                </a:r>
                <a:r>
                  <a:rPr lang="en-US" i="1" dirty="0"/>
                  <a:t>Info</a:t>
                </a:r>
                <a:r>
                  <a:rPr lang="ru-RU" dirty="0"/>
                  <a:t>(</a:t>
                </a:r>
                <a:r>
                  <a:rPr lang="en-US" i="1" dirty="0"/>
                  <a:t>T</a:t>
                </a:r>
                <a:r>
                  <a:rPr lang="ru-RU" dirty="0"/>
                  <a:t>)−</a:t>
                </a:r>
                <a:r>
                  <a:rPr lang="en-US" i="1" dirty="0" err="1"/>
                  <a:t>Infox</a:t>
                </a:r>
                <a:r>
                  <a:rPr lang="ru-RU" dirty="0"/>
                  <a:t>(</a:t>
                </a:r>
                <a:r>
                  <a:rPr lang="en-US" i="1" dirty="0"/>
                  <a:t>T</a:t>
                </a:r>
                <a:r>
                  <a:rPr lang="ru-RU" dirty="0"/>
                  <a:t>), (1</a:t>
                </a:r>
                <a:r>
                  <a:rPr lang="ru-RU" dirty="0" smtClean="0"/>
                  <a:t>)</a:t>
                </a:r>
                <a:endParaRPr lang="en-US" dirty="0" smtClean="0"/>
              </a:p>
              <a:p>
                <a:pPr marL="0" indent="0">
                  <a:buNone/>
                </a:pPr>
                <a:r>
                  <a:rPr lang="ru-RU" dirty="0"/>
                  <a:t>де </a:t>
                </a:r>
                <a:r>
                  <a:rPr lang="ru-RU" i="1" dirty="0" err="1"/>
                  <a:t>Inf</a:t>
                </a:r>
                <a:r>
                  <a:rPr lang="ru-RU" i="1" baseline="-25000" dirty="0" err="1"/>
                  <a:t>o</a:t>
                </a:r>
                <a:r>
                  <a:rPr lang="ru-RU" dirty="0"/>
                  <a:t>(</a:t>
                </a:r>
                <a:r>
                  <a:rPr lang="ru-RU" i="1" dirty="0"/>
                  <a:t>T</a:t>
                </a:r>
                <a:r>
                  <a:rPr lang="ru-RU" dirty="0"/>
                  <a:t>) – </a:t>
                </a:r>
                <a:r>
                  <a:rPr lang="ru-RU" dirty="0" err="1"/>
                  <a:t>ентропія</a:t>
                </a:r>
                <a:r>
                  <a:rPr lang="ru-RU" dirty="0"/>
                  <a:t> </a:t>
                </a:r>
                <a:r>
                  <a:rPr lang="ru-RU" dirty="0" err="1"/>
                  <a:t>множини</a:t>
                </a:r>
                <a:r>
                  <a:rPr lang="ru-RU" dirty="0"/>
                  <a:t> </a:t>
                </a:r>
                <a:r>
                  <a:rPr lang="ru-RU" i="1" dirty="0"/>
                  <a:t>T</a:t>
                </a:r>
                <a:r>
                  <a:rPr lang="ru-RU" dirty="0"/>
                  <a:t>, а</a:t>
                </a:r>
              </a:p>
              <a:p>
                <a:pPr marL="0" indent="0" algn="ctr">
                  <a:buNone/>
                </a:pPr>
                <a14:m>
                  <m:oMath xmlns:m="http://schemas.openxmlformats.org/officeDocument/2006/math">
                    <m:r>
                      <a:rPr lang="ru-RU" i="1">
                        <a:latin typeface="Cambria Math" panose="02040503050406030204" pitchFamily="18" charset="0"/>
                      </a:rPr>
                      <m:t>𝑖𝑛𝑓</m:t>
                    </m:r>
                    <m:sSub>
                      <m:sSubPr>
                        <m:ctrlPr>
                          <a:rPr lang="ru-RU" i="1">
                            <a:latin typeface="Cambria Math" panose="02040503050406030204" pitchFamily="18" charset="0"/>
                          </a:rPr>
                        </m:ctrlPr>
                      </m:sSubPr>
                      <m:e>
                        <m:r>
                          <a:rPr lang="ru-RU" i="1">
                            <a:latin typeface="Cambria Math" panose="02040503050406030204" pitchFamily="18" charset="0"/>
                          </a:rPr>
                          <m:t>𝑜</m:t>
                        </m:r>
                      </m:e>
                      <m:sub>
                        <m:r>
                          <a:rPr lang="ru-RU" i="1">
                            <a:latin typeface="Cambria Math" panose="02040503050406030204" pitchFamily="18" charset="0"/>
                          </a:rPr>
                          <m:t>𝑥</m:t>
                        </m:r>
                      </m:sub>
                    </m:sSub>
                    <m:d>
                      <m:dPr>
                        <m:ctrlPr>
                          <a:rPr lang="ru-RU" i="1">
                            <a:latin typeface="Cambria Math" panose="02040503050406030204" pitchFamily="18" charset="0"/>
                          </a:rPr>
                        </m:ctrlPr>
                      </m:dPr>
                      <m:e>
                        <m:r>
                          <a:rPr lang="ru-RU" i="1">
                            <a:latin typeface="Cambria Math" panose="02040503050406030204" pitchFamily="18" charset="0"/>
                          </a:rPr>
                          <m:t>𝑇</m:t>
                        </m:r>
                      </m:e>
                    </m:d>
                    <m:r>
                      <a:rPr lang="ru-RU" i="1">
                        <a:latin typeface="Cambria Math" panose="02040503050406030204" pitchFamily="18" charset="0"/>
                      </a:rPr>
                      <m:t>=</m:t>
                    </m:r>
                    <m:nary>
                      <m:naryPr>
                        <m:chr m:val="∑"/>
                        <m:limLoc m:val="undOvr"/>
                        <m:ctrlPr>
                          <a:rPr lang="ru-RU" i="1">
                            <a:latin typeface="Cambria Math" panose="02040503050406030204" pitchFamily="18" charset="0"/>
                          </a:rPr>
                        </m:ctrlPr>
                      </m:naryPr>
                      <m:sub>
                        <m:r>
                          <a:rPr lang="ru-RU" i="1">
                            <a:latin typeface="Cambria Math" panose="02040503050406030204" pitchFamily="18" charset="0"/>
                          </a:rPr>
                          <m:t>𝑖</m:t>
                        </m:r>
                        <m:r>
                          <a:rPr lang="ru-RU" i="1">
                            <a:latin typeface="Cambria Math" panose="02040503050406030204" pitchFamily="18" charset="0"/>
                          </a:rPr>
                          <m:t>=1</m:t>
                        </m:r>
                      </m:sub>
                      <m:sup>
                        <m:r>
                          <a:rPr lang="ru-RU" i="1">
                            <a:latin typeface="Cambria Math" panose="02040503050406030204" pitchFamily="18" charset="0"/>
                          </a:rPr>
                          <m:t>𝑛</m:t>
                        </m:r>
                      </m:sup>
                      <m:e>
                        <m:f>
                          <m:fPr>
                            <m:ctrlPr>
                              <a:rPr lang="ru-RU" i="1">
                                <a:latin typeface="Cambria Math" panose="02040503050406030204" pitchFamily="18" charset="0"/>
                              </a:rPr>
                            </m:ctrlPr>
                          </m:fPr>
                          <m:num>
                            <m:sSub>
                              <m:sSubPr>
                                <m:ctrlPr>
                                  <a:rPr lang="ru-RU" i="1">
                                    <a:latin typeface="Cambria Math" panose="02040503050406030204" pitchFamily="18" charset="0"/>
                                  </a:rPr>
                                </m:ctrlPr>
                              </m:sSubPr>
                              <m:e>
                                <m:r>
                                  <a:rPr lang="ru-RU" i="1">
                                    <a:latin typeface="Cambria Math" panose="02040503050406030204" pitchFamily="18" charset="0"/>
                                  </a:rPr>
                                  <m:t>𝑇</m:t>
                                </m:r>
                              </m:e>
                              <m:sub>
                                <m:r>
                                  <a:rPr lang="ru-RU" i="1">
                                    <a:latin typeface="Cambria Math" panose="02040503050406030204" pitchFamily="18" charset="0"/>
                                  </a:rPr>
                                  <m:t>𝑖</m:t>
                                </m:r>
                              </m:sub>
                            </m:sSub>
                          </m:num>
                          <m:den>
                            <m:r>
                              <a:rPr lang="ru-RU" i="1">
                                <a:latin typeface="Cambria Math" panose="02040503050406030204" pitchFamily="18" charset="0"/>
                              </a:rPr>
                              <m:t>𝑇</m:t>
                            </m:r>
                          </m:den>
                        </m:f>
                      </m:e>
                    </m:nary>
                    <m:r>
                      <a:rPr lang="ru-RU" i="1">
                        <a:latin typeface="Cambria Math" panose="02040503050406030204" pitchFamily="18" charset="0"/>
                      </a:rPr>
                      <m:t>𝑖𝑛𝑓</m:t>
                    </m:r>
                    <m:sSub>
                      <m:sSubPr>
                        <m:ctrlPr>
                          <a:rPr lang="ru-RU" i="1">
                            <a:latin typeface="Cambria Math" panose="02040503050406030204" pitchFamily="18" charset="0"/>
                          </a:rPr>
                        </m:ctrlPr>
                      </m:sSubPr>
                      <m:e>
                        <m:r>
                          <a:rPr lang="ru-RU" i="1">
                            <a:latin typeface="Cambria Math" panose="02040503050406030204" pitchFamily="18" charset="0"/>
                          </a:rPr>
                          <m:t>𝑜</m:t>
                        </m:r>
                      </m:e>
                      <m:sub>
                        <m:r>
                          <a:rPr lang="ru-RU" i="1">
                            <a:latin typeface="Cambria Math" panose="02040503050406030204" pitchFamily="18" charset="0"/>
                          </a:rPr>
                          <m:t>𝑥</m:t>
                        </m:r>
                      </m:sub>
                    </m:sSub>
                    <m:d>
                      <m:dPr>
                        <m:ctrlPr>
                          <a:rPr lang="ru-RU" i="1">
                            <a:latin typeface="Cambria Math" panose="02040503050406030204" pitchFamily="18" charset="0"/>
                          </a:rPr>
                        </m:ctrlPr>
                      </m:dPr>
                      <m:e>
                        <m:sSub>
                          <m:sSubPr>
                            <m:ctrlPr>
                              <a:rPr lang="ru-RU" i="1">
                                <a:latin typeface="Cambria Math" panose="02040503050406030204" pitchFamily="18" charset="0"/>
                              </a:rPr>
                            </m:ctrlPr>
                          </m:sSubPr>
                          <m:e>
                            <m:r>
                              <a:rPr lang="ru-RU" i="1">
                                <a:latin typeface="Cambria Math" panose="02040503050406030204" pitchFamily="18" charset="0"/>
                              </a:rPr>
                              <m:t>𝑇</m:t>
                            </m:r>
                          </m:e>
                          <m:sub>
                            <m:r>
                              <a:rPr lang="ru-RU" i="1">
                                <a:latin typeface="Cambria Math" panose="02040503050406030204" pitchFamily="18" charset="0"/>
                              </a:rPr>
                              <m:t>𝑖</m:t>
                            </m:r>
                          </m:sub>
                        </m:sSub>
                      </m:e>
                    </m:d>
                  </m:oMath>
                </a14:m>
                <a:r>
                  <a:rPr lang="ru-RU" dirty="0"/>
                  <a:t>, (2)</a:t>
                </a:r>
              </a:p>
              <a:p>
                <a:pPr marL="0" indent="0">
                  <a:buNone/>
                </a:pPr>
                <a:r>
                  <a:rPr lang="ru-RU" dirty="0" err="1"/>
                  <a:t>Множини</a:t>
                </a:r>
                <a:r>
                  <a:rPr lang="ru-RU" dirty="0"/>
                  <a:t> T</a:t>
                </a:r>
                <a:r>
                  <a:rPr lang="ru-RU" baseline="-25000" dirty="0"/>
                  <a:t>1</a:t>
                </a:r>
                <a:r>
                  <a:rPr lang="ru-RU" dirty="0"/>
                  <a:t>, T</a:t>
                </a:r>
                <a:r>
                  <a:rPr lang="ru-RU" baseline="-25000" dirty="0"/>
                  <a:t>2</a:t>
                </a:r>
                <a:r>
                  <a:rPr lang="ru-RU" dirty="0"/>
                  <a:t>, ... </a:t>
                </a:r>
                <a:r>
                  <a:rPr lang="ru-RU" dirty="0" err="1"/>
                  <a:t>Tn</a:t>
                </a:r>
                <a:r>
                  <a:rPr lang="ru-RU" dirty="0"/>
                  <a:t> о</a:t>
                </a:r>
                <a:r>
                  <a:rPr lang="uk-UA" dirty="0"/>
                  <a:t>тримані при розбитті вихідної множини T з перевірки X. Вибирається атрибут, що дає максимальне значення за критерієм (1)</a:t>
                </a:r>
                <a:endParaRPr lang="ru-RU" dirty="0"/>
              </a:p>
              <a:p>
                <a:pPr algn="ctr"/>
                <a:endParaRPr lang="ru-RU" dirty="0"/>
              </a:p>
            </p:txBody>
          </p:sp>
        </mc:Choice>
        <mc:Fallback xmlns="">
          <p:sp>
            <p:nvSpPr>
              <p:cNvPr id="3" name="Объект 2"/>
              <p:cNvSpPr>
                <a:spLocks noGrp="1" noRot="1" noChangeAspect="1" noMove="1" noResize="1" noEditPoints="1" noAdjustHandles="1" noChangeArrowheads="1" noChangeShapeType="1" noTextEdit="1"/>
              </p:cNvSpPr>
              <p:nvPr>
                <p:ph idx="1"/>
              </p:nvPr>
            </p:nvSpPr>
            <p:spPr>
              <a:blipFill rotWithShape="0">
                <a:blip r:embed="rId2"/>
                <a:stretch>
                  <a:fillRect l="-1217" t="-2241" r="-1913"/>
                </a:stretch>
              </a:blipFill>
            </p:spPr>
            <p:txBody>
              <a:bodyPr/>
              <a:lstStyle/>
              <a:p>
                <a:r>
                  <a:rPr lang="ru-RU">
                    <a:noFill/>
                  </a:rPr>
                  <a:t> </a:t>
                </a:r>
              </a:p>
            </p:txBody>
          </p:sp>
        </mc:Fallback>
      </mc:AlternateContent>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13</a:t>
            </a:fld>
            <a:endParaRPr lang="ru-RU"/>
          </a:p>
        </p:txBody>
      </p:sp>
    </p:spTree>
    <p:extLst>
      <p:ext uri="{BB962C8B-B14F-4D97-AF65-F5344CB8AC3E}">
        <p14:creationId xmlns:p14="http://schemas.microsoft.com/office/powerpoint/2010/main" val="41015961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Статистичний </a:t>
            </a:r>
            <a:r>
              <a:rPr lang="uk-UA" b="1" dirty="0" smtClean="0"/>
              <a:t>критерій</a:t>
            </a:r>
            <a:endParaRPr lang="ru-RU" dirty="0"/>
          </a:p>
        </p:txBody>
      </p:sp>
      <mc:AlternateContent xmlns:mc="http://schemas.openxmlformats.org/markup-compatibility/2006" xmlns:a14="http://schemas.microsoft.com/office/drawing/2010/main">
        <mc:Choice Requires="a14">
          <p:sp>
            <p:nvSpPr>
              <p:cNvPr id="3" name="Объект 2"/>
              <p:cNvSpPr>
                <a:spLocks noGrp="1"/>
              </p:cNvSpPr>
              <p:nvPr>
                <p:ph idx="1"/>
              </p:nvPr>
            </p:nvSpPr>
            <p:spPr/>
            <p:txBody>
              <a:bodyPr/>
              <a:lstStyle/>
              <a:p>
                <a:pPr marL="0" indent="0">
                  <a:buNone/>
                </a:pPr>
                <a:r>
                  <a:rPr lang="uk-UA" dirty="0" smtClean="0"/>
                  <a:t>Алгоритм </a:t>
                </a:r>
                <a:r>
                  <a:rPr lang="uk-UA" dirty="0"/>
                  <a:t>CART використовує так званий індекс </a:t>
                </a:r>
                <a:r>
                  <a:rPr lang="uk-UA" dirty="0" err="1"/>
                  <a:t>Gini</a:t>
                </a:r>
                <a:r>
                  <a:rPr lang="uk-UA" dirty="0"/>
                  <a:t> </a:t>
                </a:r>
                <a:r>
                  <a:rPr lang="uk-UA" dirty="0" smtClean="0"/>
                  <a:t>(на </a:t>
                </a:r>
                <a:r>
                  <a:rPr lang="uk-UA" dirty="0"/>
                  <a:t>честь італійського економіста </a:t>
                </a:r>
                <a:r>
                  <a:rPr lang="uk-UA" dirty="0" err="1"/>
                  <a:t>Corrado</a:t>
                </a:r>
                <a:r>
                  <a:rPr lang="uk-UA" dirty="0"/>
                  <a:t> </a:t>
                </a:r>
                <a:r>
                  <a:rPr lang="uk-UA" dirty="0" err="1"/>
                  <a:t>Gini</a:t>
                </a:r>
                <a:r>
                  <a:rPr lang="uk-UA" dirty="0"/>
                  <a:t>), який оцінює "відстань" між розподілами класів</a:t>
                </a:r>
                <a:r>
                  <a:rPr lang="uk-UA" dirty="0" smtClean="0"/>
                  <a:t>.</a:t>
                </a:r>
                <a:endParaRPr lang="en-US" dirty="0" smtClean="0"/>
              </a:p>
              <a:p>
                <a:pPr marL="0" indent="0">
                  <a:buNone/>
                </a:pPr>
                <a14:m>
                  <m:oMathPara xmlns:m="http://schemas.openxmlformats.org/officeDocument/2006/math">
                    <m:oMathParaPr>
                      <m:jc m:val="centerGroup"/>
                    </m:oMathParaPr>
                    <m:oMath xmlns:m="http://schemas.openxmlformats.org/officeDocument/2006/math">
                      <m:r>
                        <a:rPr lang="ru-RU" i="1">
                          <a:latin typeface="Cambria Math" panose="02040503050406030204" pitchFamily="18" charset="0"/>
                        </a:rPr>
                        <m:t>𝐺𝑖𝑛𝑖</m:t>
                      </m:r>
                      <m:d>
                        <m:dPr>
                          <m:ctrlPr>
                            <a:rPr lang="ru-RU" i="1">
                              <a:latin typeface="Cambria Math" panose="02040503050406030204" pitchFamily="18" charset="0"/>
                            </a:rPr>
                          </m:ctrlPr>
                        </m:dPr>
                        <m:e>
                          <m:r>
                            <a:rPr lang="ru-RU" i="1">
                              <a:latin typeface="Cambria Math" panose="02040503050406030204" pitchFamily="18" charset="0"/>
                            </a:rPr>
                            <m:t>𝑐</m:t>
                          </m:r>
                        </m:e>
                      </m:d>
                      <m:r>
                        <a:rPr lang="uk-UA" i="1">
                          <a:latin typeface="Cambria Math" panose="02040503050406030204" pitchFamily="18" charset="0"/>
                        </a:rPr>
                        <m:t>=1−</m:t>
                      </m:r>
                      <m:nary>
                        <m:naryPr>
                          <m:chr m:val="∑"/>
                          <m:limLoc m:val="undOvr"/>
                          <m:ctrlPr>
                            <a:rPr lang="ru-RU" i="1">
                              <a:latin typeface="Cambria Math" panose="02040503050406030204" pitchFamily="18" charset="0"/>
                            </a:rPr>
                          </m:ctrlPr>
                        </m:naryPr>
                        <m:sub>
                          <m:r>
                            <a:rPr lang="uk-UA" i="1">
                              <a:latin typeface="Cambria Math" panose="02040503050406030204" pitchFamily="18" charset="0"/>
                            </a:rPr>
                            <m:t>𝑗</m:t>
                          </m:r>
                        </m:sub>
                        <m:sup/>
                        <m:e>
                          <m:sSubSup>
                            <m:sSubSupPr>
                              <m:ctrlPr>
                                <a:rPr lang="ru-RU" i="1">
                                  <a:latin typeface="Cambria Math" panose="02040503050406030204" pitchFamily="18" charset="0"/>
                                </a:rPr>
                              </m:ctrlPr>
                            </m:sSubSupPr>
                            <m:e>
                              <m:r>
                                <a:rPr lang="en-US" i="1">
                                  <a:latin typeface="Cambria Math" panose="02040503050406030204" pitchFamily="18" charset="0"/>
                                </a:rPr>
                                <m:t>𝑝</m:t>
                              </m:r>
                            </m:e>
                            <m:sub>
                              <m:r>
                                <a:rPr lang="en-US" i="1">
                                  <a:latin typeface="Cambria Math" panose="02040503050406030204" pitchFamily="18" charset="0"/>
                                </a:rPr>
                                <m:t>𝑗</m:t>
                              </m:r>
                            </m:sub>
                            <m:sup>
                              <m:r>
                                <a:rPr lang="uk-UA" i="1">
                                  <a:latin typeface="Cambria Math" panose="02040503050406030204" pitchFamily="18" charset="0"/>
                                </a:rPr>
                                <m:t>2</m:t>
                              </m:r>
                            </m:sup>
                          </m:sSubSup>
                        </m:e>
                      </m:nary>
                    </m:oMath>
                  </m:oMathPara>
                </a14:m>
                <a:endParaRPr lang="en-US" dirty="0" smtClean="0"/>
              </a:p>
              <a:p>
                <a:pPr marL="0" indent="0">
                  <a:buNone/>
                </a:pPr>
                <a:r>
                  <a:rPr lang="uk-UA" dirty="0"/>
                  <a:t>де c - поточний вузол, а </a:t>
                </a:r>
                <a:r>
                  <a:rPr lang="uk-UA" dirty="0" err="1"/>
                  <a:t>pj</a:t>
                </a:r>
                <a:r>
                  <a:rPr lang="uk-UA" dirty="0"/>
                  <a:t> - імовірність класу j в </a:t>
                </a:r>
                <a:r>
                  <a:rPr lang="uk-UA" dirty="0" err="1"/>
                  <a:t>вузлі</a:t>
                </a:r>
                <a:r>
                  <a:rPr lang="uk-UA" dirty="0"/>
                  <a:t> c.</a:t>
                </a:r>
                <a:endParaRPr lang="ru-RU" dirty="0"/>
              </a:p>
              <a:p>
                <a:endParaRPr lang="ru-RU" dirty="0"/>
              </a:p>
            </p:txBody>
          </p:sp>
        </mc:Choice>
        <mc:Fallback xmlns="">
          <p:sp>
            <p:nvSpPr>
              <p:cNvPr id="3" name="Объект 2"/>
              <p:cNvSpPr>
                <a:spLocks noGrp="1" noRot="1" noChangeAspect="1" noMove="1" noResize="1" noEditPoints="1" noAdjustHandles="1" noChangeArrowheads="1" noChangeShapeType="1" noTextEdit="1"/>
              </p:cNvSpPr>
              <p:nvPr>
                <p:ph idx="1"/>
              </p:nvPr>
            </p:nvSpPr>
            <p:spPr>
              <a:blipFill rotWithShape="0">
                <a:blip r:embed="rId2"/>
                <a:stretch>
                  <a:fillRect l="-1217" t="-2241"/>
                </a:stretch>
              </a:blipFill>
            </p:spPr>
            <p:txBody>
              <a:bodyPr/>
              <a:lstStyle/>
              <a:p>
                <a:r>
                  <a:rPr lang="ru-RU">
                    <a:noFill/>
                  </a:rPr>
                  <a:t> </a:t>
                </a:r>
              </a:p>
            </p:txBody>
          </p:sp>
        </mc:Fallback>
      </mc:AlternateContent>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14</a:t>
            </a:fld>
            <a:endParaRPr lang="ru-RU"/>
          </a:p>
        </p:txBody>
      </p:sp>
    </p:spTree>
    <p:extLst>
      <p:ext uri="{BB962C8B-B14F-4D97-AF65-F5344CB8AC3E}">
        <p14:creationId xmlns:p14="http://schemas.microsoft.com/office/powerpoint/2010/main" val="37432916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Правило зупинки. Розбивати далі вузол або відзначити його як лист?</a:t>
            </a:r>
            <a:endParaRPr lang="ru-RU" dirty="0"/>
          </a:p>
        </p:txBody>
      </p:sp>
      <p:sp>
        <p:nvSpPr>
          <p:cNvPr id="3" name="Объект 2"/>
          <p:cNvSpPr>
            <a:spLocks noGrp="1"/>
          </p:cNvSpPr>
          <p:nvPr>
            <p:ph idx="1"/>
          </p:nvPr>
        </p:nvSpPr>
        <p:spPr/>
        <p:txBody>
          <a:bodyPr>
            <a:normAutofit fontScale="92500" lnSpcReduction="10000"/>
          </a:bodyPr>
          <a:lstStyle/>
          <a:p>
            <a:pPr lvl="0"/>
            <a:r>
              <a:rPr lang="uk-UA" dirty="0"/>
              <a:t>Використання статистичних методів для оцінки доцільності подальшого розбиття, так звана "рання зупинка" (</a:t>
            </a:r>
            <a:r>
              <a:rPr lang="uk-UA" dirty="0" err="1"/>
              <a:t>prepruning</a:t>
            </a:r>
            <a:r>
              <a:rPr lang="uk-UA" dirty="0"/>
              <a:t>). В кінцевому рахунку "рання зупинка" процесу побудови приваблива в плані економії часу навчання, але тут доречно зробити одне важливе застереження: цей підхід будує менш точні класифікаційні моделі і тому рання зупинка вкрай небажана. Визнані авторитети в цій галузі </a:t>
            </a:r>
            <a:r>
              <a:rPr lang="uk-UA" dirty="0" err="1"/>
              <a:t>Л.Брейман</a:t>
            </a:r>
            <a:r>
              <a:rPr lang="uk-UA" dirty="0"/>
              <a:t> і Р. </a:t>
            </a:r>
            <a:r>
              <a:rPr lang="uk-UA" dirty="0" err="1"/>
              <a:t>Куинлен</a:t>
            </a:r>
            <a:r>
              <a:rPr lang="uk-UA" dirty="0"/>
              <a:t> радять буквально наступне: "Замість зупинки використовуйте відсікання".</a:t>
            </a:r>
            <a:endParaRPr lang="ru-RU" dirty="0"/>
          </a:p>
          <a:p>
            <a:pPr lvl="0"/>
            <a:r>
              <a:rPr lang="uk-UA" dirty="0"/>
              <a:t>Обмежити глибину дерева. Зупинити подальшу побудову, якщо розбиття веде до дерева з глибиною перевищує задане значення.</a:t>
            </a:r>
            <a:endParaRPr lang="ru-RU" dirty="0"/>
          </a:p>
          <a:p>
            <a:r>
              <a:rPr lang="uk-UA" dirty="0"/>
              <a:t>Розбиття має бути нетривіальним, тобто отримані в результаті вузли повинні містити не менше заданої кількості </a:t>
            </a:r>
            <a:r>
              <a:rPr lang="uk-UA" dirty="0" smtClean="0"/>
              <a:t>екземплярів</a:t>
            </a:r>
            <a:r>
              <a:rPr lang="uk-UA" dirty="0"/>
              <a:t>.</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15</a:t>
            </a:fld>
            <a:endParaRPr lang="ru-RU"/>
          </a:p>
        </p:txBody>
      </p:sp>
    </p:spTree>
    <p:extLst>
      <p:ext uri="{BB962C8B-B14F-4D97-AF65-F5344CB8AC3E}">
        <p14:creationId xmlns:p14="http://schemas.microsoft.com/office/powerpoint/2010/main" val="14531618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Правило відсікання. </a:t>
            </a:r>
            <a:endParaRPr lang="ru-RU" dirty="0"/>
          </a:p>
        </p:txBody>
      </p:sp>
      <p:sp>
        <p:nvSpPr>
          <p:cNvPr id="3" name="Объект 2"/>
          <p:cNvSpPr>
            <a:spLocks noGrp="1"/>
          </p:cNvSpPr>
          <p:nvPr>
            <p:ph idx="1"/>
          </p:nvPr>
        </p:nvSpPr>
        <p:spPr/>
        <p:txBody>
          <a:bodyPr>
            <a:normAutofit fontScale="92500" lnSpcReduction="10000"/>
          </a:bodyPr>
          <a:lstStyle/>
          <a:p>
            <a:r>
              <a:rPr lang="uk-UA" dirty="0"/>
              <a:t>Нехай під точністю (розпізнавання) дерева рішень розуміється відношення правильно класифікованих об'єктів при навчанні до загальної кількості об'єктів з навчальної множини, а під помилкою - кількість неправильно класифікованих. Припустимо, що нам відомий спосіб оцінки помилки дерева, гілок і листя. Тоді, можливо використовувати наступне просте правило:</a:t>
            </a:r>
            <a:endParaRPr lang="ru-RU" dirty="0"/>
          </a:p>
          <a:p>
            <a:pPr marL="0" indent="0">
              <a:buNone/>
            </a:pPr>
            <a:r>
              <a:rPr lang="uk-UA" dirty="0"/>
              <a:t>• побудувати дерево;</a:t>
            </a:r>
            <a:br>
              <a:rPr lang="uk-UA" dirty="0"/>
            </a:br>
            <a:r>
              <a:rPr lang="uk-UA" dirty="0"/>
              <a:t>• відсікти або замінити </a:t>
            </a:r>
            <a:r>
              <a:rPr lang="uk-UA" dirty="0" err="1"/>
              <a:t>піддерево</a:t>
            </a:r>
            <a:r>
              <a:rPr lang="uk-UA" dirty="0"/>
              <a:t> ті гілки, які не призведуть до зростання помилки.</a:t>
            </a:r>
            <a:endParaRPr lang="ru-RU" dirty="0"/>
          </a:p>
          <a:p>
            <a:r>
              <a:rPr lang="uk-UA" dirty="0"/>
              <a:t>На відміну від процесу побудови, відсікання гілок відбувається знизу вгору, рухаючись з листя дерева, відзначаючи вузли як листя, або замінюючи їх </a:t>
            </a:r>
            <a:r>
              <a:rPr lang="uk-UA" dirty="0" err="1" smtClean="0"/>
              <a:t>піддеревом</a:t>
            </a:r>
            <a:r>
              <a:rPr lang="uk-UA" dirty="0" smtClean="0"/>
              <a:t>.</a:t>
            </a:r>
            <a:endParaRPr lang="ru-RU" dirty="0"/>
          </a:p>
          <a:p>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16</a:t>
            </a:fld>
            <a:endParaRPr lang="ru-RU"/>
          </a:p>
        </p:txBody>
      </p:sp>
    </p:spTree>
    <p:extLst>
      <p:ext uri="{BB962C8B-B14F-4D97-AF65-F5344CB8AC3E}">
        <p14:creationId xmlns:p14="http://schemas.microsoft.com/office/powerpoint/2010/main" val="4248087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Приклад</a:t>
            </a:r>
            <a:endParaRPr lang="ru-RU" dirty="0"/>
          </a:p>
        </p:txBody>
      </p:sp>
      <p:pic>
        <p:nvPicPr>
          <p:cNvPr id="4" name="Объект 3" descr="Рисунок 2"/>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18327" y="2096655"/>
            <a:ext cx="7712364" cy="3768436"/>
          </a:xfrm>
          <a:prstGeom prst="rect">
            <a:avLst/>
          </a:prstGeom>
          <a:noFill/>
          <a:ln>
            <a:noFill/>
          </a:ln>
        </p:spPr>
      </p:pic>
      <p:sp>
        <p:nvSpPr>
          <p:cNvPr id="3" name="Нижний колонтитул 2"/>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17</a:t>
            </a:fld>
            <a:endParaRPr lang="ru-RU"/>
          </a:p>
        </p:txBody>
      </p:sp>
    </p:spTree>
    <p:extLst>
      <p:ext uri="{BB962C8B-B14F-4D97-AF65-F5344CB8AC3E}">
        <p14:creationId xmlns:p14="http://schemas.microsoft.com/office/powerpoint/2010/main" val="26308490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Правила</a:t>
            </a:r>
            <a:endParaRPr lang="ru-RU" dirty="0"/>
          </a:p>
        </p:txBody>
      </p:sp>
      <p:sp>
        <p:nvSpPr>
          <p:cNvPr id="3" name="Объект 2"/>
          <p:cNvSpPr>
            <a:spLocks noGrp="1"/>
          </p:cNvSpPr>
          <p:nvPr>
            <p:ph idx="1"/>
          </p:nvPr>
        </p:nvSpPr>
        <p:spPr/>
        <p:txBody>
          <a:bodyPr/>
          <a:lstStyle/>
          <a:p>
            <a:r>
              <a:rPr lang="uk-UA" dirty="0"/>
              <a:t>Іноді навіть усічені дерева можуть бути все ще складні для сприйняття. В такому випадку, можна вдатися до методики вилучення правил з дерева з подальшим створенням наборів правил, що описують класи.</a:t>
            </a:r>
            <a:endParaRPr lang="ru-RU" dirty="0"/>
          </a:p>
          <a:p>
            <a:r>
              <a:rPr lang="uk-UA" dirty="0"/>
              <a:t>Для вилучення правил необхідно досліджувати всі шляхи від кореня до кожного листа дерева. Кожен такий шлях дасть правило, де умовами будуть перевірки з </a:t>
            </a:r>
            <a:r>
              <a:rPr lang="uk-UA" dirty="0" smtClean="0"/>
              <a:t>вузлів, що </a:t>
            </a:r>
            <a:r>
              <a:rPr lang="uk-UA" dirty="0"/>
              <a:t>зустрілися на шляху.</a:t>
            </a:r>
            <a:endParaRPr lang="ru-RU" dirty="0"/>
          </a:p>
          <a:p>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18</a:t>
            </a:fld>
            <a:endParaRPr lang="ru-RU"/>
          </a:p>
        </p:txBody>
      </p:sp>
    </p:spTree>
    <p:extLst>
      <p:ext uri="{BB962C8B-B14F-4D97-AF65-F5344CB8AC3E}">
        <p14:creationId xmlns:p14="http://schemas.microsoft.com/office/powerpoint/2010/main" val="10674577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Переваги використання дерев рішень</a:t>
            </a:r>
            <a:endParaRPr lang="ru-RU" dirty="0"/>
          </a:p>
        </p:txBody>
      </p:sp>
      <p:sp>
        <p:nvSpPr>
          <p:cNvPr id="3" name="Объект 2"/>
          <p:cNvSpPr>
            <a:spLocks noGrp="1"/>
          </p:cNvSpPr>
          <p:nvPr>
            <p:ph idx="1"/>
          </p:nvPr>
        </p:nvSpPr>
        <p:spPr/>
        <p:txBody>
          <a:bodyPr>
            <a:normAutofit/>
          </a:bodyPr>
          <a:lstStyle/>
          <a:p>
            <a:pPr lvl="0"/>
            <a:r>
              <a:rPr lang="uk-UA" dirty="0" smtClean="0"/>
              <a:t>швидкий </a:t>
            </a:r>
            <a:r>
              <a:rPr lang="uk-UA" dirty="0"/>
              <a:t>процес навчання;</a:t>
            </a:r>
            <a:endParaRPr lang="ru-RU" dirty="0"/>
          </a:p>
          <a:p>
            <a:pPr marL="0" lvl="0" indent="0">
              <a:buNone/>
            </a:pPr>
            <a:r>
              <a:rPr lang="uk-UA" dirty="0"/>
              <a:t>• генерація правил в областях, де експерту важко формалізувати свої знання;</a:t>
            </a:r>
            <a:endParaRPr lang="ru-RU" dirty="0"/>
          </a:p>
          <a:p>
            <a:pPr lvl="0"/>
            <a:r>
              <a:rPr lang="uk-UA" dirty="0"/>
              <a:t>витяг правил на природній мові;</a:t>
            </a:r>
            <a:endParaRPr lang="ru-RU" dirty="0"/>
          </a:p>
          <a:p>
            <a:pPr lvl="0"/>
            <a:r>
              <a:rPr lang="uk-UA" dirty="0"/>
              <a:t>інтуїтивно зрозуміла класифікаційна модель;</a:t>
            </a:r>
            <a:endParaRPr lang="ru-RU" dirty="0"/>
          </a:p>
          <a:p>
            <a:pPr lvl="0"/>
            <a:r>
              <a:rPr lang="uk-UA" dirty="0"/>
              <a:t>висока точність прогнозу, порівнянна з іншими методами (статистика, нейронні мережі);</a:t>
            </a:r>
            <a:endParaRPr lang="ru-RU" dirty="0"/>
          </a:p>
          <a:p>
            <a:pPr lvl="0"/>
            <a:r>
              <a:rPr lang="uk-UA" dirty="0"/>
              <a:t>побудова </a:t>
            </a:r>
            <a:r>
              <a:rPr lang="uk-UA" dirty="0" smtClean="0"/>
              <a:t>непараметричних </a:t>
            </a:r>
            <a:r>
              <a:rPr lang="uk-UA" dirty="0"/>
              <a:t>моделей</a:t>
            </a:r>
            <a:endParaRPr lang="ru-RU" dirty="0"/>
          </a:p>
          <a:p>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19</a:t>
            </a:fld>
            <a:endParaRPr lang="ru-RU"/>
          </a:p>
        </p:txBody>
      </p:sp>
    </p:spTree>
    <p:extLst>
      <p:ext uri="{BB962C8B-B14F-4D97-AF65-F5344CB8AC3E}">
        <p14:creationId xmlns:p14="http://schemas.microsoft.com/office/powerpoint/2010/main" val="8319713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Зміст</a:t>
            </a:r>
            <a:endParaRPr lang="ru-RU" dirty="0"/>
          </a:p>
        </p:txBody>
      </p:sp>
      <p:sp>
        <p:nvSpPr>
          <p:cNvPr id="3" name="Объект 2"/>
          <p:cNvSpPr>
            <a:spLocks noGrp="1"/>
          </p:cNvSpPr>
          <p:nvPr>
            <p:ph idx="1"/>
          </p:nvPr>
        </p:nvSpPr>
        <p:spPr/>
        <p:txBody>
          <a:bodyPr/>
          <a:lstStyle/>
          <a:p>
            <a:pPr marL="0" indent="0">
              <a:buNone/>
            </a:pPr>
            <a:r>
              <a:rPr lang="uk-UA" dirty="0" smtClean="0"/>
              <a:t>1. Дерева рішень</a:t>
            </a:r>
          </a:p>
          <a:p>
            <a:pPr marL="0" indent="0">
              <a:buNone/>
            </a:pPr>
            <a:r>
              <a:rPr lang="uk-UA" dirty="0" smtClean="0"/>
              <a:t>2. Найпростіші класифікатори</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2</a:t>
            </a:fld>
            <a:endParaRPr lang="ru-RU"/>
          </a:p>
        </p:txBody>
      </p:sp>
    </p:spTree>
    <p:extLst>
      <p:ext uri="{BB962C8B-B14F-4D97-AF65-F5344CB8AC3E}">
        <p14:creationId xmlns:p14="http://schemas.microsoft.com/office/powerpoint/2010/main" val="39568467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Області застосування дерев рішень</a:t>
            </a:r>
            <a:endParaRPr lang="ru-RU" dirty="0"/>
          </a:p>
        </p:txBody>
      </p:sp>
      <p:sp>
        <p:nvSpPr>
          <p:cNvPr id="3" name="Объект 2"/>
          <p:cNvSpPr>
            <a:spLocks noGrp="1"/>
          </p:cNvSpPr>
          <p:nvPr>
            <p:ph idx="1"/>
          </p:nvPr>
        </p:nvSpPr>
        <p:spPr/>
        <p:txBody>
          <a:bodyPr/>
          <a:lstStyle/>
          <a:p>
            <a:r>
              <a:rPr lang="uk-UA" b="1" dirty="0"/>
              <a:t>Банківська справа</a:t>
            </a:r>
            <a:r>
              <a:rPr lang="uk-UA" dirty="0"/>
              <a:t>. Оцінка кредитоспроможності клієнтів банку при видачі кредитів.</a:t>
            </a:r>
            <a:br>
              <a:rPr lang="uk-UA" dirty="0"/>
            </a:br>
            <a:r>
              <a:rPr lang="uk-UA" dirty="0"/>
              <a:t>• </a:t>
            </a:r>
            <a:r>
              <a:rPr lang="uk-UA" b="1" dirty="0"/>
              <a:t>Промисловість</a:t>
            </a:r>
            <a:r>
              <a:rPr lang="uk-UA" dirty="0"/>
              <a:t>. Контроль за якістю продукції (виявлення дефектів), випробування без руйнувань (наприклад перевірка якості зварювання) і </a:t>
            </a:r>
            <a:r>
              <a:rPr lang="uk-UA" dirty="0" err="1" smtClean="0"/>
              <a:t>т.ін</a:t>
            </a:r>
            <a:r>
              <a:rPr lang="uk-UA" dirty="0" smtClean="0"/>
              <a:t>.</a:t>
            </a:r>
            <a:r>
              <a:rPr lang="uk-UA" dirty="0"/>
              <a:t/>
            </a:r>
            <a:br>
              <a:rPr lang="uk-UA" dirty="0"/>
            </a:br>
            <a:r>
              <a:rPr lang="uk-UA" dirty="0"/>
              <a:t>• </a:t>
            </a:r>
            <a:r>
              <a:rPr lang="uk-UA" b="1" dirty="0"/>
              <a:t>Медицина</a:t>
            </a:r>
            <a:r>
              <a:rPr lang="uk-UA" dirty="0"/>
              <a:t>. Діагностика різних захворювань.</a:t>
            </a:r>
            <a:br>
              <a:rPr lang="uk-UA" dirty="0"/>
            </a:br>
            <a:r>
              <a:rPr lang="uk-UA" dirty="0"/>
              <a:t>• </a:t>
            </a:r>
            <a:r>
              <a:rPr lang="uk-UA" b="1" dirty="0"/>
              <a:t>Молекулярна біологія</a:t>
            </a:r>
            <a:r>
              <a:rPr lang="uk-UA" dirty="0"/>
              <a:t>. Аналіз будови амінокислот.</a:t>
            </a:r>
            <a:endParaRPr lang="ru-RU" dirty="0"/>
          </a:p>
          <a:p>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20</a:t>
            </a:fld>
            <a:endParaRPr lang="ru-RU"/>
          </a:p>
        </p:txBody>
      </p:sp>
    </p:spTree>
    <p:extLst>
      <p:ext uri="{BB962C8B-B14F-4D97-AF65-F5344CB8AC3E}">
        <p14:creationId xmlns:p14="http://schemas.microsoft.com/office/powerpoint/2010/main" val="236755368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CART</a:t>
            </a:r>
            <a:endParaRPr lang="ru-RU" dirty="0"/>
          </a:p>
        </p:txBody>
      </p:sp>
      <p:sp>
        <p:nvSpPr>
          <p:cNvPr id="3" name="Объект 2"/>
          <p:cNvSpPr>
            <a:spLocks noGrp="1"/>
          </p:cNvSpPr>
          <p:nvPr>
            <p:ph idx="1"/>
          </p:nvPr>
        </p:nvSpPr>
        <p:spPr/>
        <p:txBody>
          <a:bodyPr>
            <a:normAutofit fontScale="85000" lnSpcReduction="10000"/>
          </a:bodyPr>
          <a:lstStyle/>
          <a:p>
            <a:r>
              <a:rPr lang="uk-UA" dirty="0"/>
              <a:t>Алгоритм CART призначений для вирішення завдань класифікації і регресії, який розроблений в 1974 – 1984 роках професорами статистики: L. </a:t>
            </a:r>
            <a:r>
              <a:rPr lang="uk-UA" dirty="0" err="1"/>
              <a:t>Breiman</a:t>
            </a:r>
            <a:r>
              <a:rPr lang="uk-UA" dirty="0"/>
              <a:t> (</a:t>
            </a:r>
            <a:r>
              <a:rPr lang="uk-UA" dirty="0" err="1"/>
              <a:t>Berkeley</a:t>
            </a:r>
            <a:r>
              <a:rPr lang="uk-UA" dirty="0"/>
              <a:t>), J. </a:t>
            </a:r>
            <a:r>
              <a:rPr lang="uk-UA" dirty="0" err="1"/>
              <a:t>Friedman</a:t>
            </a:r>
            <a:r>
              <a:rPr lang="uk-UA" dirty="0"/>
              <a:t> (</a:t>
            </a:r>
            <a:r>
              <a:rPr lang="uk-UA" dirty="0" err="1"/>
              <a:t>Stanford</a:t>
            </a:r>
            <a:r>
              <a:rPr lang="uk-UA" dirty="0"/>
              <a:t>), C. </a:t>
            </a:r>
            <a:r>
              <a:rPr lang="uk-UA" dirty="0" err="1"/>
              <a:t>Stone</a:t>
            </a:r>
            <a:r>
              <a:rPr lang="uk-UA" dirty="0"/>
              <a:t> (</a:t>
            </a:r>
            <a:r>
              <a:rPr lang="uk-UA" dirty="0" err="1"/>
              <a:t>Berkeley</a:t>
            </a:r>
            <a:r>
              <a:rPr lang="uk-UA" dirty="0"/>
              <a:t>) і R. </a:t>
            </a:r>
            <a:r>
              <a:rPr lang="uk-UA" dirty="0" err="1"/>
              <a:t>Olshen</a:t>
            </a:r>
            <a:r>
              <a:rPr lang="uk-UA" dirty="0"/>
              <a:t> (</a:t>
            </a:r>
            <a:r>
              <a:rPr lang="uk-UA" dirty="0" err="1"/>
              <a:t>Stanford</a:t>
            </a:r>
            <a:r>
              <a:rPr lang="uk-UA" dirty="0"/>
              <a:t>). Згідно алгоритму атрибути набору даних можуть мати як дискретні, так і числові значення</a:t>
            </a:r>
            <a:r>
              <a:rPr lang="uk-UA" dirty="0" smtClean="0"/>
              <a:t>.</a:t>
            </a:r>
            <a:endParaRPr lang="en-US" dirty="0" smtClean="0"/>
          </a:p>
          <a:p>
            <a:r>
              <a:rPr lang="uk-UA" dirty="0"/>
              <a:t>Алгоритм CART будує бінарне дерево рішень. Бінарні дерева також називають двійковими. Алгоритм включає функцію оцінки якості розбиття; механізм відсікання дерева; алгоритм оброблення пропущених значень; побудову дерев регресії. Кожен вузол бінарного дерева при розбитті має тільки двох нащадків, які називаються дочірніми гілками. Подальший поділ гілок залежить від того, чи багато вихідних даних описує ця гілка. На кожному кроці побудови дерева правило формується в вузлу, ділить задану множину екземплярів на дві частини. Права його частина – множина, в якій правило виконується; ліва – правило не виконується. </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21</a:t>
            </a:fld>
            <a:endParaRPr lang="ru-RU"/>
          </a:p>
        </p:txBody>
      </p:sp>
    </p:spTree>
    <p:extLst>
      <p:ext uri="{BB962C8B-B14F-4D97-AF65-F5344CB8AC3E}">
        <p14:creationId xmlns:p14="http://schemas.microsoft.com/office/powerpoint/2010/main" val="34310084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Функція оцінки якості </a:t>
            </a:r>
            <a:r>
              <a:rPr lang="uk-UA" dirty="0" smtClean="0"/>
              <a:t>розбиття</a:t>
            </a:r>
            <a:r>
              <a:rPr lang="en-US" dirty="0" smtClean="0"/>
              <a:t> CART</a:t>
            </a:r>
            <a:endParaRPr lang="ru-RU" dirty="0"/>
          </a:p>
        </p:txBody>
      </p:sp>
      <p:sp>
        <p:nvSpPr>
          <p:cNvPr id="3" name="Объект 2"/>
          <p:cNvSpPr>
            <a:spLocks noGrp="1"/>
          </p:cNvSpPr>
          <p:nvPr>
            <p:ph idx="1"/>
          </p:nvPr>
        </p:nvSpPr>
        <p:spPr/>
        <p:txBody>
          <a:bodyPr>
            <a:normAutofit fontScale="85000" lnSpcReduction="10000"/>
          </a:bodyPr>
          <a:lstStyle/>
          <a:p>
            <a:r>
              <a:rPr lang="uk-UA" dirty="0"/>
              <a:t>Функція оцінки якості розбиття,</a:t>
            </a:r>
            <a:r>
              <a:rPr lang="uk-UA" b="1" dirty="0"/>
              <a:t> </a:t>
            </a:r>
            <a:r>
              <a:rPr lang="uk-UA" dirty="0"/>
              <a:t>яка використовується для вибору оптимального правила, </a:t>
            </a:r>
            <a:r>
              <a:rPr lang="uk-UA" dirty="0">
                <a:sym typeface="Symbol" panose="05050102010706020507" pitchFamily="18" charset="2"/>
              </a:rPr>
              <a:t></a:t>
            </a:r>
            <a:r>
              <a:rPr lang="uk-UA" dirty="0"/>
              <a:t> індекс </a:t>
            </a:r>
            <a:r>
              <a:rPr lang="uk-UA" dirty="0" err="1"/>
              <a:t>Gini</a:t>
            </a:r>
            <a:r>
              <a:rPr lang="uk-UA" dirty="0"/>
              <a:t>. Ця оціночна функція заснована на ідеї зменшення невизначеності у вузлу. Припустимо, є вузол, і він розбитий на два класи. Максимальна невизначеність у вузлу досягає при розбитті його на дві підмножини по 50 екземплярів, а максимальна визначеність – при розбитті на 100 і 0 </a:t>
            </a:r>
            <a:r>
              <a:rPr lang="uk-UA" dirty="0" smtClean="0"/>
              <a:t>екземплярів</a:t>
            </a:r>
            <a:r>
              <a:rPr lang="uk-UA" dirty="0"/>
              <a:t>. </a:t>
            </a:r>
            <a:endParaRPr lang="ru-RU" dirty="0"/>
          </a:p>
          <a:p>
            <a:r>
              <a:rPr lang="uk-UA" dirty="0"/>
              <a:t>Оскільки алгоритм CART працює з числовими і категоріальним атрибутами, то кожен вузол розбиття може мати тільки один атрибут. Якщо атрибут є числовим, то у внутрішньому </a:t>
            </a:r>
            <a:r>
              <a:rPr lang="uk-UA" dirty="0" err="1" smtClean="0"/>
              <a:t>вузлі</a:t>
            </a:r>
            <a:r>
              <a:rPr lang="uk-UA" dirty="0" smtClean="0"/>
              <a:t> </a:t>
            </a:r>
            <a:r>
              <a:rPr lang="uk-UA" dirty="0"/>
              <a:t>формується правило виду </a:t>
            </a:r>
            <a:r>
              <a:rPr lang="uk-UA" i="1" dirty="0"/>
              <a:t>x</a:t>
            </a:r>
            <a:r>
              <a:rPr lang="uk-UA" i="1" baseline="-25000" dirty="0"/>
              <a:t>i</a:t>
            </a:r>
            <a:r>
              <a:rPr lang="uk-UA" dirty="0"/>
              <a:t> &lt;= </a:t>
            </a:r>
            <a:r>
              <a:rPr lang="uk-UA" i="1" dirty="0"/>
              <a:t>c</a:t>
            </a:r>
            <a:r>
              <a:rPr lang="uk-UA" dirty="0"/>
              <a:t>. Значення </a:t>
            </a:r>
            <a:r>
              <a:rPr lang="uk-UA" i="1" dirty="0"/>
              <a:t>c</a:t>
            </a:r>
            <a:r>
              <a:rPr lang="uk-UA" dirty="0"/>
              <a:t> в більшості випадків вибирається як середнє арифметичне двох сусідніх упорядкованих значень змінної </a:t>
            </a:r>
            <a:r>
              <a:rPr lang="uk-UA" i="1" dirty="0"/>
              <a:t>x</a:t>
            </a:r>
            <a:r>
              <a:rPr lang="uk-UA" i="1" baseline="-25000" dirty="0"/>
              <a:t>i</a:t>
            </a:r>
            <a:r>
              <a:rPr lang="uk-UA" dirty="0"/>
              <a:t> навчального набору даних. Якщо ж атрибут відноситься до категоріального типу, то у внутрішньому вузлу формується правило </a:t>
            </a:r>
            <a:r>
              <a:rPr lang="uk-UA" i="1" dirty="0"/>
              <a:t>x</a:t>
            </a:r>
            <a:r>
              <a:rPr lang="uk-UA" i="1" baseline="-25000" dirty="0"/>
              <a:t>i</a:t>
            </a:r>
            <a:r>
              <a:rPr lang="uk-UA" dirty="0"/>
              <a:t> </a:t>
            </a:r>
            <a:r>
              <a:rPr lang="uk-UA" dirty="0">
                <a:sym typeface="Symbol" panose="05050102010706020507" pitchFamily="18" charset="2"/>
              </a:rPr>
              <a:t></a:t>
            </a:r>
            <a:r>
              <a:rPr lang="uk-UA" dirty="0"/>
              <a:t> </a:t>
            </a:r>
            <a:r>
              <a:rPr lang="uk-UA" i="1" dirty="0"/>
              <a:t>V</a:t>
            </a:r>
            <a:r>
              <a:rPr lang="uk-UA" dirty="0"/>
              <a:t> (</a:t>
            </a:r>
            <a:r>
              <a:rPr lang="uk-UA" i="1" dirty="0"/>
              <a:t>x</a:t>
            </a:r>
            <a:r>
              <a:rPr lang="uk-UA" i="1" baseline="-25000" dirty="0"/>
              <a:t>i</a:t>
            </a:r>
            <a:r>
              <a:rPr lang="uk-UA" dirty="0"/>
              <a:t>), де </a:t>
            </a:r>
            <a:r>
              <a:rPr lang="uk-UA" i="1" dirty="0"/>
              <a:t>V</a:t>
            </a:r>
            <a:r>
              <a:rPr lang="uk-UA" dirty="0"/>
              <a:t> (</a:t>
            </a:r>
            <a:r>
              <a:rPr lang="uk-UA" i="1" dirty="0"/>
              <a:t>x</a:t>
            </a:r>
            <a:r>
              <a:rPr lang="uk-UA" i="1" baseline="-25000" dirty="0"/>
              <a:t>i</a:t>
            </a:r>
            <a:r>
              <a:rPr lang="uk-UA" dirty="0"/>
              <a:t>) – деяка непорожня підмножина значень змінної </a:t>
            </a:r>
            <a:r>
              <a:rPr lang="uk-UA" i="1" dirty="0"/>
              <a:t>x</a:t>
            </a:r>
            <a:r>
              <a:rPr lang="uk-UA" i="1" baseline="-25000" dirty="0"/>
              <a:t>i</a:t>
            </a:r>
            <a:r>
              <a:rPr lang="uk-UA" dirty="0"/>
              <a:t> в навчальному наборі даних. </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22</a:t>
            </a:fld>
            <a:endParaRPr lang="ru-RU"/>
          </a:p>
        </p:txBody>
      </p:sp>
    </p:spTree>
    <p:extLst>
      <p:ext uri="{BB962C8B-B14F-4D97-AF65-F5344CB8AC3E}">
        <p14:creationId xmlns:p14="http://schemas.microsoft.com/office/powerpoint/2010/main" val="10774583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Механізм відсікання та перевірка</a:t>
            </a:r>
            <a:endParaRPr lang="ru-RU" dirty="0"/>
          </a:p>
        </p:txBody>
      </p:sp>
      <p:sp>
        <p:nvSpPr>
          <p:cNvPr id="3" name="Объект 2"/>
          <p:cNvSpPr>
            <a:spLocks noGrp="1"/>
          </p:cNvSpPr>
          <p:nvPr>
            <p:ph idx="1"/>
          </p:nvPr>
        </p:nvSpPr>
        <p:spPr/>
        <p:txBody>
          <a:bodyPr>
            <a:normAutofit fontScale="92500" lnSpcReduction="10000"/>
          </a:bodyPr>
          <a:lstStyle/>
          <a:p>
            <a:r>
              <a:rPr lang="uk-UA" dirty="0"/>
              <a:t>Механізм відсікання алгоритму CART принципово відрізняється від інших алгоритмів конструювання дерев рішень. У розглянутому алгоритмі відсікання – це певний компроміс між отриманням дерева "відповідного розміру" і отриманням найбільш точної оцінки класифікації. Метод полягає в послідовному зменшенні глибини дерев, але дерева розглядаються в повному обсязі, а не лише "кращі представники". </a:t>
            </a:r>
            <a:endParaRPr lang="ru-RU" dirty="0"/>
          </a:p>
          <a:p>
            <a:r>
              <a:rPr lang="uk-UA" dirty="0"/>
              <a:t>Перехресна перевірка</a:t>
            </a:r>
            <a:r>
              <a:rPr lang="uk-UA" b="1" dirty="0"/>
              <a:t> – </a:t>
            </a:r>
            <a:r>
              <a:rPr lang="uk-UA" dirty="0"/>
              <a:t>найбільш складна і одночасно оригінальна частина алгоритму CART. Вона являє собою шлях вибору остаточного дерева, за умови, що набір даних має невеликий обсяг або ж записи набору даних настільки специфічні, що розділити набір на навчальну і тестову вибірку не представляється можливим.</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23</a:t>
            </a:fld>
            <a:endParaRPr lang="ru-RU"/>
          </a:p>
        </p:txBody>
      </p:sp>
    </p:spTree>
    <p:extLst>
      <p:ext uri="{BB962C8B-B14F-4D97-AF65-F5344CB8AC3E}">
        <p14:creationId xmlns:p14="http://schemas.microsoft.com/office/powerpoint/2010/main" val="29559949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i="1" dirty="0"/>
              <a:t>Алгоритм C 4.5</a:t>
            </a:r>
            <a:endParaRPr lang="ru-RU" dirty="0"/>
          </a:p>
        </p:txBody>
      </p:sp>
      <p:sp>
        <p:nvSpPr>
          <p:cNvPr id="3" name="Объект 2"/>
          <p:cNvSpPr>
            <a:spLocks noGrp="1"/>
          </p:cNvSpPr>
          <p:nvPr>
            <p:ph idx="1"/>
          </p:nvPr>
        </p:nvSpPr>
        <p:spPr/>
        <p:txBody>
          <a:bodyPr>
            <a:normAutofit fontScale="85000" lnSpcReduction="20000"/>
          </a:bodyPr>
          <a:lstStyle/>
          <a:p>
            <a:r>
              <a:rPr lang="uk-UA" b="1" dirty="0"/>
              <a:t>Опис атрибутів</a:t>
            </a:r>
            <a:r>
              <a:rPr lang="uk-UA" dirty="0"/>
              <a:t>. Дані, необхідні для роботи алгоритму, повинні бути представлені у вигляді плоскої таблиці. Вся інформація про об'єкти (далі </a:t>
            </a:r>
            <a:r>
              <a:rPr lang="uk-UA" dirty="0" smtClean="0"/>
              <a:t>екземпляри</a:t>
            </a:r>
            <a:r>
              <a:rPr lang="uk-UA" dirty="0"/>
              <a:t>) з предметної області повинна описуватися у вигляді кінцевого набору ознак (далі атрибути). Кожен атрибут повинен мати дискретне або числове значення. Самі атрибути не повинні змінюватися від </a:t>
            </a:r>
            <a:r>
              <a:rPr lang="uk-UA" dirty="0" smtClean="0"/>
              <a:t>екземпляру </a:t>
            </a:r>
            <a:r>
              <a:rPr lang="uk-UA" dirty="0"/>
              <a:t>наприклад, і кількість атрибутів має бути фіксованою для всіх </a:t>
            </a:r>
            <a:r>
              <a:rPr lang="uk-UA" dirty="0" smtClean="0"/>
              <a:t>екземплярів.</a:t>
            </a:r>
            <a:endParaRPr lang="en-US" dirty="0" smtClean="0"/>
          </a:p>
          <a:p>
            <a:r>
              <a:rPr lang="uk-UA" b="1" dirty="0"/>
              <a:t>Визначені класи</a:t>
            </a:r>
            <a:r>
              <a:rPr lang="uk-UA" dirty="0"/>
              <a:t>. Кожен </a:t>
            </a:r>
            <a:r>
              <a:rPr lang="uk-UA" dirty="0" smtClean="0"/>
              <a:t>екземпляр </a:t>
            </a:r>
            <a:r>
              <a:rPr lang="uk-UA" dirty="0"/>
              <a:t>повинен бути асоційований з конкретним класом, тобто один з атрибутів повинен бути обраний в якості мітки класу</a:t>
            </a:r>
            <a:r>
              <a:rPr lang="uk-UA" dirty="0" smtClean="0"/>
              <a:t>.</a:t>
            </a:r>
            <a:endParaRPr lang="en-US" dirty="0" smtClean="0"/>
          </a:p>
          <a:p>
            <a:r>
              <a:rPr lang="uk-UA" b="1" dirty="0"/>
              <a:t>Дискретні класи</a:t>
            </a:r>
            <a:r>
              <a:rPr lang="uk-UA" dirty="0"/>
              <a:t>. Класи повинні бути дискретними, тобто мати кінцеве число значень. Кожен </a:t>
            </a:r>
            <a:r>
              <a:rPr lang="uk-UA" dirty="0" smtClean="0"/>
              <a:t>екземпляр </a:t>
            </a:r>
            <a:r>
              <a:rPr lang="uk-UA" dirty="0"/>
              <a:t>повинен однозначно ставитися до конкретного класу. Випадки, коли </a:t>
            </a:r>
            <a:r>
              <a:rPr lang="uk-UA" dirty="0" smtClean="0"/>
              <a:t>екземпляри </a:t>
            </a:r>
            <a:r>
              <a:rPr lang="uk-UA" dirty="0"/>
              <a:t>належать до класу з ймовірними оцінками, виключаються. Кількість класів повинно бути значно менше кількості </a:t>
            </a:r>
            <a:r>
              <a:rPr lang="uk-UA" dirty="0" smtClean="0"/>
              <a:t>екземплярів</a:t>
            </a:r>
            <a:r>
              <a:rPr lang="uk-UA" dirty="0"/>
              <a:t>.</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24</a:t>
            </a:fld>
            <a:endParaRPr lang="ru-RU"/>
          </a:p>
        </p:txBody>
      </p:sp>
    </p:spTree>
    <p:extLst>
      <p:ext uri="{BB962C8B-B14F-4D97-AF65-F5344CB8AC3E}">
        <p14:creationId xmlns:p14="http://schemas.microsoft.com/office/powerpoint/2010/main" val="332530083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Алгоритм побудови дерева</a:t>
            </a:r>
            <a:endParaRPr lang="ru-RU" dirty="0"/>
          </a:p>
        </p:txBody>
      </p:sp>
      <p:sp>
        <p:nvSpPr>
          <p:cNvPr id="3" name="Объект 2"/>
          <p:cNvSpPr>
            <a:spLocks noGrp="1"/>
          </p:cNvSpPr>
          <p:nvPr>
            <p:ph idx="1"/>
          </p:nvPr>
        </p:nvSpPr>
        <p:spPr/>
        <p:txBody>
          <a:bodyPr/>
          <a:lstStyle/>
          <a:p>
            <a:r>
              <a:rPr lang="uk-UA" dirty="0"/>
              <a:t>Нехай нам задана множина </a:t>
            </a:r>
            <a:r>
              <a:rPr lang="uk-UA" dirty="0" smtClean="0"/>
              <a:t>екземплярів </a:t>
            </a:r>
            <a:r>
              <a:rPr lang="uk-UA" dirty="0"/>
              <a:t>T, де кожен елемент цієї множини описується m атрибутами. Кількість </a:t>
            </a:r>
            <a:r>
              <a:rPr lang="uk-UA" dirty="0" smtClean="0"/>
              <a:t>екземплярів </a:t>
            </a:r>
            <a:r>
              <a:rPr lang="uk-UA" dirty="0"/>
              <a:t>в множини T будемо називати потужністю цієї множини і будемо позначати | T </a:t>
            </a:r>
            <a:r>
              <a:rPr lang="uk-UA" dirty="0" smtClean="0"/>
              <a:t>|.</a:t>
            </a:r>
            <a:endParaRPr lang="en-US" dirty="0" smtClean="0"/>
          </a:p>
          <a:p>
            <a:r>
              <a:rPr lang="uk-UA" dirty="0"/>
              <a:t>Нехай мітка класу набуває таких значень C1, C2 ... </a:t>
            </a:r>
            <a:r>
              <a:rPr lang="uk-UA" dirty="0" err="1"/>
              <a:t>Ck</a:t>
            </a:r>
            <a:r>
              <a:rPr lang="uk-UA" dirty="0" smtClean="0"/>
              <a:t>.</a:t>
            </a:r>
            <a:endParaRPr lang="en-US" dirty="0" smtClean="0"/>
          </a:p>
          <a:p>
            <a:r>
              <a:rPr lang="uk-UA" dirty="0"/>
              <a:t>Ставиться завдання побудови ієрархічної класифікаційної моделі у вигляді дерева з множини </a:t>
            </a:r>
            <a:r>
              <a:rPr lang="uk-UA" dirty="0" smtClean="0"/>
              <a:t>екземплярів </a:t>
            </a:r>
            <a:r>
              <a:rPr lang="uk-UA" dirty="0"/>
              <a:t>T. Процес побудови дерева буде відбуватися зверху вниз. Спочатку створюється корінь дерева, потім нащадки кореня і </a:t>
            </a:r>
            <a:r>
              <a:rPr lang="uk-UA" dirty="0" err="1" smtClean="0"/>
              <a:t>т.ін</a:t>
            </a:r>
            <a:r>
              <a:rPr lang="uk-UA" dirty="0" smtClean="0"/>
              <a:t>.</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25</a:t>
            </a:fld>
            <a:endParaRPr lang="ru-RU"/>
          </a:p>
        </p:txBody>
      </p:sp>
    </p:spTree>
    <p:extLst>
      <p:ext uri="{BB962C8B-B14F-4D97-AF65-F5344CB8AC3E}">
        <p14:creationId xmlns:p14="http://schemas.microsoft.com/office/powerpoint/2010/main" val="318307607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uk-UA" dirty="0"/>
              <a:t>На першому кроці </a:t>
            </a:r>
            <a:r>
              <a:rPr lang="uk-UA" dirty="0" smtClean="0"/>
              <a:t>порожнє </a:t>
            </a:r>
            <a:r>
              <a:rPr lang="uk-UA" dirty="0"/>
              <a:t>дерево </a:t>
            </a:r>
            <a:r>
              <a:rPr lang="uk-UA" dirty="0" smtClean="0"/>
              <a:t>(є </a:t>
            </a:r>
            <a:r>
              <a:rPr lang="uk-UA" dirty="0"/>
              <a:t>тільки корінь) і вихідна множина T (асоційована з коренем). Потрібно розбити вихідну множину на підмножини. Це можна зробити, вибравши один з атрибутів в якості перевірки. Тоді в результаті розбиття виходять n (по числу значень атрибута) підмножин і, відповідно, створюються n нащадків кореня, кожний з яких поставлено у відповідність свій підмножині, отриманій при розбитті множини T. Потім ця процедура </a:t>
            </a:r>
            <a:r>
              <a:rPr lang="uk-UA" dirty="0" err="1"/>
              <a:t>рекурсивно</a:t>
            </a:r>
            <a:r>
              <a:rPr lang="uk-UA" dirty="0"/>
              <a:t> застосовується до всіх підмножин (нащадків </a:t>
            </a:r>
            <a:r>
              <a:rPr lang="uk-UA" dirty="0" smtClean="0"/>
              <a:t>кореня).</a:t>
            </a:r>
            <a:endParaRPr lang="ru-RU" dirty="0"/>
          </a:p>
          <a:p>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26</a:t>
            </a:fld>
            <a:endParaRPr lang="ru-RU"/>
          </a:p>
        </p:txBody>
      </p:sp>
    </p:spTree>
    <p:extLst>
      <p:ext uri="{BB962C8B-B14F-4D97-AF65-F5344CB8AC3E}">
        <p14:creationId xmlns:p14="http://schemas.microsoft.com/office/powerpoint/2010/main" val="19359483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критерій вибору атрибута</a:t>
            </a:r>
            <a:endParaRPr lang="ru-RU" dirty="0"/>
          </a:p>
        </p:txBody>
      </p:sp>
      <mc:AlternateContent xmlns:mc="http://schemas.openxmlformats.org/markup-compatibility/2006" xmlns:a14="http://schemas.microsoft.com/office/drawing/2010/main">
        <mc:Choice Requires="a14">
          <p:sp>
            <p:nvSpPr>
              <p:cNvPr id="3" name="Объект 2"/>
              <p:cNvSpPr>
                <a:spLocks noGrp="1"/>
              </p:cNvSpPr>
              <p:nvPr>
                <p:ph idx="1"/>
              </p:nvPr>
            </p:nvSpPr>
            <p:spPr/>
            <p:txBody>
              <a:bodyPr>
                <a:normAutofit fontScale="92500"/>
              </a:bodyPr>
              <a:lstStyle/>
              <a:p>
                <a:r>
                  <a:rPr lang="uk-UA" dirty="0"/>
                  <a:t>Нехай є перевірка X (в якості перевірки може бути обраний будь-який атрибут), яка приймає n значень A1, A2 ... </a:t>
                </a:r>
                <a:r>
                  <a:rPr lang="uk-UA" dirty="0" err="1"/>
                  <a:t>An</a:t>
                </a:r>
                <a:r>
                  <a:rPr lang="uk-UA" dirty="0"/>
                  <a:t>. Тоді розбиття T з перевірки X дасть нам підмножини T1, T2 ... </a:t>
                </a:r>
                <a:r>
                  <a:rPr lang="uk-UA" dirty="0" err="1"/>
                  <a:t>Tn</a:t>
                </a:r>
                <a:r>
                  <a:rPr lang="uk-UA" dirty="0"/>
                  <a:t>, при X рівному відповідно A1, A2 ... </a:t>
                </a:r>
                <a:r>
                  <a:rPr lang="uk-UA" dirty="0" err="1"/>
                  <a:t>An</a:t>
                </a:r>
                <a:r>
                  <a:rPr lang="uk-UA" dirty="0"/>
                  <a:t>. Єдина доступна нам інформація - то, яким чином класи розподілені в безлічі T і його підмножинах, одержуваних при розбитті по X</a:t>
                </a:r>
                <a:r>
                  <a:rPr lang="uk-UA" dirty="0" smtClean="0"/>
                  <a:t>.</a:t>
                </a:r>
              </a:p>
              <a:p>
                <a:r>
                  <a:rPr lang="uk-UA" dirty="0"/>
                  <a:t>Нехай </a:t>
                </a:r>
                <a:r>
                  <a:rPr lang="uk-UA" i="1" dirty="0" err="1"/>
                  <a:t>freq</a:t>
                </a:r>
                <a:r>
                  <a:rPr lang="uk-UA" dirty="0"/>
                  <a:t>(</a:t>
                </a:r>
                <a:r>
                  <a:rPr lang="uk-UA" i="1" dirty="0" err="1"/>
                  <a:t>Cj</a:t>
                </a:r>
                <a:r>
                  <a:rPr lang="uk-UA" dirty="0"/>
                  <a:t>, </a:t>
                </a:r>
                <a:r>
                  <a:rPr lang="uk-UA" i="1" dirty="0"/>
                  <a:t>S</a:t>
                </a:r>
                <a:r>
                  <a:rPr lang="uk-UA" dirty="0"/>
                  <a:t>) - кількість </a:t>
                </a:r>
                <a:r>
                  <a:rPr lang="uk-UA" dirty="0" smtClean="0"/>
                  <a:t>екземплярів </a:t>
                </a:r>
                <a:r>
                  <a:rPr lang="uk-UA" dirty="0"/>
                  <a:t>з деякого множини S, що відносяться до одного і того ж класу </a:t>
                </a:r>
                <a:r>
                  <a:rPr lang="uk-UA" dirty="0" err="1"/>
                  <a:t>Cj</a:t>
                </a:r>
                <a:r>
                  <a:rPr lang="uk-UA" dirty="0"/>
                  <a:t>. Тоді ймовірність того, що випадково обраний </a:t>
                </a:r>
                <a:r>
                  <a:rPr lang="uk-UA" dirty="0" smtClean="0"/>
                  <a:t>екземпляр </a:t>
                </a:r>
                <a:r>
                  <a:rPr lang="uk-UA" dirty="0"/>
                  <a:t>з множини S буде належати до класу </a:t>
                </a:r>
                <a:r>
                  <a:rPr lang="uk-UA" dirty="0" err="1" smtClean="0"/>
                  <a:t>Cj</a:t>
                </a:r>
                <a:endParaRPr lang="uk-UA" dirty="0" smtClean="0"/>
              </a:p>
              <a:p>
                <a:pPr marL="0" indent="0">
                  <a:buNone/>
                </a:pPr>
                <a14:m>
                  <m:oMathPara xmlns:m="http://schemas.openxmlformats.org/officeDocument/2006/math">
                    <m:oMathParaPr>
                      <m:jc m:val="centerGroup"/>
                    </m:oMathParaPr>
                    <m:oMath xmlns:m="http://schemas.openxmlformats.org/officeDocument/2006/math">
                      <m:r>
                        <a:rPr lang="uk-UA" i="1">
                          <a:latin typeface="Cambria Math" panose="02040503050406030204" pitchFamily="18" charset="0"/>
                        </a:rPr>
                        <m:t>𝑃</m:t>
                      </m:r>
                      <m:r>
                        <a:rPr lang="uk-UA" i="1">
                          <a:latin typeface="Cambria Math" panose="02040503050406030204" pitchFamily="18" charset="0"/>
                        </a:rPr>
                        <m:t>=</m:t>
                      </m:r>
                      <m:f>
                        <m:fPr>
                          <m:ctrlPr>
                            <a:rPr lang="ru-RU" i="1">
                              <a:latin typeface="Cambria Math" panose="02040503050406030204" pitchFamily="18" charset="0"/>
                            </a:rPr>
                          </m:ctrlPr>
                        </m:fPr>
                        <m:num>
                          <m:r>
                            <a:rPr lang="uk-UA" i="1">
                              <a:latin typeface="Cambria Math" panose="02040503050406030204" pitchFamily="18" charset="0"/>
                            </a:rPr>
                            <m:t>𝑓𝑟𝑒𝑞</m:t>
                          </m:r>
                          <m:r>
                            <a:rPr lang="uk-UA" i="1">
                              <a:latin typeface="Cambria Math" panose="02040503050406030204" pitchFamily="18" charset="0"/>
                            </a:rPr>
                            <m:t>(</m:t>
                          </m:r>
                          <m:sSub>
                            <m:sSubPr>
                              <m:ctrlPr>
                                <a:rPr lang="ru-RU" i="1">
                                  <a:latin typeface="Cambria Math" panose="02040503050406030204" pitchFamily="18" charset="0"/>
                                </a:rPr>
                              </m:ctrlPr>
                            </m:sSubPr>
                            <m:e>
                              <m:r>
                                <a:rPr lang="uk-UA" i="1">
                                  <a:latin typeface="Cambria Math" panose="02040503050406030204" pitchFamily="18" charset="0"/>
                                </a:rPr>
                                <m:t>𝐶</m:t>
                              </m:r>
                            </m:e>
                            <m:sub>
                              <m:r>
                                <a:rPr lang="uk-UA" i="1">
                                  <a:latin typeface="Cambria Math" panose="02040503050406030204" pitchFamily="18" charset="0"/>
                                </a:rPr>
                                <m:t>𝑗</m:t>
                              </m:r>
                            </m:sub>
                          </m:sSub>
                          <m:r>
                            <a:rPr lang="uk-UA" i="1">
                              <a:latin typeface="Cambria Math" panose="02040503050406030204" pitchFamily="18" charset="0"/>
                            </a:rPr>
                            <m:t>,</m:t>
                          </m:r>
                          <m:r>
                            <a:rPr lang="uk-UA" i="1">
                              <a:latin typeface="Cambria Math" panose="02040503050406030204" pitchFamily="18" charset="0"/>
                            </a:rPr>
                            <m:t>𝑆</m:t>
                          </m:r>
                          <m:r>
                            <a:rPr lang="uk-UA" i="1">
                              <a:latin typeface="Cambria Math" panose="02040503050406030204" pitchFamily="18" charset="0"/>
                            </a:rPr>
                            <m:t>)</m:t>
                          </m:r>
                        </m:num>
                        <m:den>
                          <m:r>
                            <a:rPr lang="uk-UA" i="1">
                              <a:latin typeface="Cambria Math" panose="02040503050406030204" pitchFamily="18" charset="0"/>
                            </a:rPr>
                            <m:t>|</m:t>
                          </m:r>
                          <m:r>
                            <a:rPr lang="uk-UA" i="1">
                              <a:latin typeface="Cambria Math" panose="02040503050406030204" pitchFamily="18" charset="0"/>
                            </a:rPr>
                            <m:t>𝑆</m:t>
                          </m:r>
                          <m:r>
                            <a:rPr lang="uk-UA" i="1">
                              <a:latin typeface="Cambria Math" panose="02040503050406030204" pitchFamily="18" charset="0"/>
                            </a:rPr>
                            <m:t>|</m:t>
                          </m:r>
                        </m:den>
                      </m:f>
                    </m:oMath>
                  </m:oMathPara>
                </a14:m>
                <a:endParaRPr lang="ru-RU" dirty="0"/>
              </a:p>
              <a:p>
                <a:endParaRPr lang="ru-RU" dirty="0"/>
              </a:p>
            </p:txBody>
          </p:sp>
        </mc:Choice>
        <mc:Fallback xmlns="">
          <p:sp>
            <p:nvSpPr>
              <p:cNvPr id="3" name="Объект 2"/>
              <p:cNvSpPr>
                <a:spLocks noGrp="1" noRot="1" noChangeAspect="1" noMove="1" noResize="1" noEditPoints="1" noAdjustHandles="1" noChangeArrowheads="1" noChangeShapeType="1" noTextEdit="1"/>
              </p:cNvSpPr>
              <p:nvPr>
                <p:ph idx="1"/>
              </p:nvPr>
            </p:nvSpPr>
            <p:spPr>
              <a:blipFill>
                <a:blip r:embed="rId2"/>
                <a:stretch>
                  <a:fillRect l="-928" t="-2101"/>
                </a:stretch>
              </a:blipFill>
            </p:spPr>
            <p:txBody>
              <a:bodyPr/>
              <a:lstStyle/>
              <a:p>
                <a:r>
                  <a:rPr lang="ru-RU">
                    <a:noFill/>
                  </a:rPr>
                  <a:t> </a:t>
                </a:r>
              </a:p>
            </p:txBody>
          </p:sp>
        </mc:Fallback>
      </mc:AlternateContent>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27</a:t>
            </a:fld>
            <a:endParaRPr lang="ru-RU"/>
          </a:p>
        </p:txBody>
      </p:sp>
    </p:spTree>
    <p:extLst>
      <p:ext uri="{BB962C8B-B14F-4D97-AF65-F5344CB8AC3E}">
        <p14:creationId xmlns:p14="http://schemas.microsoft.com/office/powerpoint/2010/main" val="54726075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mc:AlternateContent xmlns:mc="http://schemas.openxmlformats.org/markup-compatibility/2006" xmlns:a14="http://schemas.microsoft.com/office/drawing/2010/main">
        <mc:Choice Requires="a14">
          <p:sp>
            <p:nvSpPr>
              <p:cNvPr id="3" name="Объект 2"/>
              <p:cNvSpPr>
                <a:spLocks noGrp="1"/>
              </p:cNvSpPr>
              <p:nvPr>
                <p:ph idx="1"/>
              </p:nvPr>
            </p:nvSpPr>
            <p:spPr/>
            <p:txBody>
              <a:bodyPr>
                <a:normAutofit fontScale="92500"/>
              </a:bodyPr>
              <a:lstStyle/>
              <a:p>
                <a:r>
                  <a:rPr lang="uk-UA" dirty="0" smtClean="0"/>
                  <a:t>оцінка </a:t>
                </a:r>
                <a:r>
                  <a:rPr lang="uk-UA" dirty="0"/>
                  <a:t>середньої кількості інформації, необхідної для визначення класу </a:t>
                </a:r>
                <a:r>
                  <a:rPr lang="uk-UA" dirty="0" smtClean="0"/>
                  <a:t>екземпляру </a:t>
                </a:r>
                <a:r>
                  <a:rPr lang="uk-UA" dirty="0"/>
                  <a:t>з множини </a:t>
                </a:r>
                <a:r>
                  <a:rPr lang="uk-UA" dirty="0" smtClean="0"/>
                  <a:t>T</a:t>
                </a:r>
              </a:p>
              <a:p>
                <a:pPr marL="0" indent="0">
                  <a:buNone/>
                </a:pPr>
                <a14:m>
                  <m:oMathPara xmlns:m="http://schemas.openxmlformats.org/officeDocument/2006/math">
                    <m:oMathParaPr>
                      <m:jc m:val="centerGroup"/>
                    </m:oMathParaPr>
                    <m:oMath xmlns:m="http://schemas.openxmlformats.org/officeDocument/2006/math">
                      <m:r>
                        <a:rPr lang="uk-UA" i="1">
                          <a:latin typeface="Cambria Math" panose="02040503050406030204" pitchFamily="18" charset="0"/>
                        </a:rPr>
                        <m:t>𝐼𝑛𝑓𝑜</m:t>
                      </m:r>
                      <m:d>
                        <m:dPr>
                          <m:ctrlPr>
                            <a:rPr lang="ru-RU" i="1">
                              <a:latin typeface="Cambria Math" panose="02040503050406030204" pitchFamily="18" charset="0"/>
                            </a:rPr>
                          </m:ctrlPr>
                        </m:dPr>
                        <m:e>
                          <m:r>
                            <a:rPr lang="uk-UA" i="1">
                              <a:latin typeface="Cambria Math" panose="02040503050406030204" pitchFamily="18" charset="0"/>
                            </a:rPr>
                            <m:t>𝑇</m:t>
                          </m:r>
                        </m:e>
                      </m:d>
                      <m:r>
                        <a:rPr lang="uk-UA" i="1">
                          <a:latin typeface="Cambria Math" panose="02040503050406030204" pitchFamily="18" charset="0"/>
                        </a:rPr>
                        <m:t>=−</m:t>
                      </m:r>
                      <m:nary>
                        <m:naryPr>
                          <m:chr m:val="∑"/>
                          <m:limLoc m:val="undOvr"/>
                          <m:ctrlPr>
                            <a:rPr lang="ru-RU" i="1">
                              <a:latin typeface="Cambria Math" panose="02040503050406030204" pitchFamily="18" charset="0"/>
                            </a:rPr>
                          </m:ctrlPr>
                        </m:naryPr>
                        <m:sub>
                          <m:r>
                            <a:rPr lang="uk-UA" i="1">
                              <a:latin typeface="Cambria Math" panose="02040503050406030204" pitchFamily="18" charset="0"/>
                            </a:rPr>
                            <m:t>𝑗</m:t>
                          </m:r>
                          <m:r>
                            <a:rPr lang="uk-UA" i="1">
                              <a:latin typeface="Cambria Math" panose="02040503050406030204" pitchFamily="18" charset="0"/>
                            </a:rPr>
                            <m:t>=1</m:t>
                          </m:r>
                        </m:sub>
                        <m:sup>
                          <m:r>
                            <a:rPr lang="uk-UA" i="1">
                              <a:latin typeface="Cambria Math" panose="02040503050406030204" pitchFamily="18" charset="0"/>
                            </a:rPr>
                            <m:t>𝑘</m:t>
                          </m:r>
                        </m:sup>
                        <m:e>
                          <m:f>
                            <m:fPr>
                              <m:ctrlPr>
                                <a:rPr lang="ru-RU" i="1">
                                  <a:latin typeface="Cambria Math" panose="02040503050406030204" pitchFamily="18" charset="0"/>
                                </a:rPr>
                              </m:ctrlPr>
                            </m:fPr>
                            <m:num>
                              <m:r>
                                <a:rPr lang="uk-UA" i="1">
                                  <a:latin typeface="Cambria Math" panose="02040503050406030204" pitchFamily="18" charset="0"/>
                                </a:rPr>
                                <m:t>𝑓𝑟𝑒𝑞</m:t>
                              </m:r>
                              <m:d>
                                <m:dPr>
                                  <m:ctrlPr>
                                    <a:rPr lang="ru-RU" i="1">
                                      <a:latin typeface="Cambria Math" panose="02040503050406030204" pitchFamily="18" charset="0"/>
                                    </a:rPr>
                                  </m:ctrlPr>
                                </m:dPr>
                                <m:e>
                                  <m:sSub>
                                    <m:sSubPr>
                                      <m:ctrlPr>
                                        <a:rPr lang="ru-RU" i="1">
                                          <a:latin typeface="Cambria Math" panose="02040503050406030204" pitchFamily="18" charset="0"/>
                                        </a:rPr>
                                      </m:ctrlPr>
                                    </m:sSubPr>
                                    <m:e>
                                      <m:r>
                                        <a:rPr lang="uk-UA" i="1">
                                          <a:latin typeface="Cambria Math" panose="02040503050406030204" pitchFamily="18" charset="0"/>
                                        </a:rPr>
                                        <m:t>𝐶</m:t>
                                      </m:r>
                                    </m:e>
                                    <m:sub>
                                      <m:r>
                                        <a:rPr lang="uk-UA" i="1">
                                          <a:latin typeface="Cambria Math" panose="02040503050406030204" pitchFamily="18" charset="0"/>
                                        </a:rPr>
                                        <m:t>𝑗</m:t>
                                      </m:r>
                                    </m:sub>
                                  </m:sSub>
                                  <m:r>
                                    <a:rPr lang="uk-UA" i="1">
                                      <a:latin typeface="Cambria Math" panose="02040503050406030204" pitchFamily="18" charset="0"/>
                                    </a:rPr>
                                    <m:t>, </m:t>
                                  </m:r>
                                  <m:r>
                                    <a:rPr lang="uk-UA" i="1">
                                      <a:latin typeface="Cambria Math" panose="02040503050406030204" pitchFamily="18" charset="0"/>
                                    </a:rPr>
                                    <m:t>𝑇</m:t>
                                  </m:r>
                                </m:e>
                              </m:d>
                            </m:num>
                            <m:den>
                              <m:d>
                                <m:dPr>
                                  <m:begChr m:val="|"/>
                                  <m:endChr m:val="|"/>
                                  <m:ctrlPr>
                                    <a:rPr lang="ru-RU" i="1">
                                      <a:latin typeface="Cambria Math" panose="02040503050406030204" pitchFamily="18" charset="0"/>
                                    </a:rPr>
                                  </m:ctrlPr>
                                </m:dPr>
                                <m:e>
                                  <m:r>
                                    <a:rPr lang="uk-UA" i="1">
                                      <a:latin typeface="Cambria Math" panose="02040503050406030204" pitchFamily="18" charset="0"/>
                                    </a:rPr>
                                    <m:t>𝑇</m:t>
                                  </m:r>
                                </m:e>
                              </m:d>
                            </m:den>
                          </m:f>
                        </m:e>
                      </m:nary>
                      <m:r>
                        <a:rPr lang="uk-UA" i="1">
                          <a:latin typeface="Cambria Math" panose="02040503050406030204" pitchFamily="18" charset="0"/>
                        </a:rPr>
                        <m:t>∗</m:t>
                      </m:r>
                      <m:func>
                        <m:funcPr>
                          <m:ctrlPr>
                            <a:rPr lang="ru-RU" i="1">
                              <a:latin typeface="Cambria Math" panose="02040503050406030204" pitchFamily="18" charset="0"/>
                            </a:rPr>
                          </m:ctrlPr>
                        </m:funcPr>
                        <m:fName>
                          <m:sSub>
                            <m:sSubPr>
                              <m:ctrlPr>
                                <a:rPr lang="ru-RU" i="1">
                                  <a:latin typeface="Cambria Math" panose="02040503050406030204" pitchFamily="18" charset="0"/>
                                </a:rPr>
                              </m:ctrlPr>
                            </m:sSubPr>
                            <m:e>
                              <m:r>
                                <m:rPr>
                                  <m:sty m:val="p"/>
                                </m:rPr>
                                <a:rPr lang="uk-UA">
                                  <a:latin typeface="Cambria Math" panose="02040503050406030204" pitchFamily="18" charset="0"/>
                                </a:rPr>
                                <m:t>log</m:t>
                              </m:r>
                            </m:e>
                            <m:sub>
                              <m:r>
                                <a:rPr lang="uk-UA" i="1">
                                  <a:latin typeface="Cambria Math" panose="02040503050406030204" pitchFamily="18" charset="0"/>
                                </a:rPr>
                                <m:t>2</m:t>
                              </m:r>
                            </m:sub>
                          </m:sSub>
                        </m:fName>
                        <m:e>
                          <m:f>
                            <m:fPr>
                              <m:ctrlPr>
                                <a:rPr lang="ru-RU" i="1">
                                  <a:latin typeface="Cambria Math" panose="02040503050406030204" pitchFamily="18" charset="0"/>
                                </a:rPr>
                              </m:ctrlPr>
                            </m:fPr>
                            <m:num>
                              <m:r>
                                <a:rPr lang="uk-UA" i="1">
                                  <a:latin typeface="Cambria Math" panose="02040503050406030204" pitchFamily="18" charset="0"/>
                                </a:rPr>
                                <m:t>𝑓𝑟𝑒𝑞</m:t>
                              </m:r>
                              <m:d>
                                <m:dPr>
                                  <m:ctrlPr>
                                    <a:rPr lang="ru-RU" i="1">
                                      <a:latin typeface="Cambria Math" panose="02040503050406030204" pitchFamily="18" charset="0"/>
                                    </a:rPr>
                                  </m:ctrlPr>
                                </m:dPr>
                                <m:e>
                                  <m:sSub>
                                    <m:sSubPr>
                                      <m:ctrlPr>
                                        <a:rPr lang="ru-RU" i="1">
                                          <a:latin typeface="Cambria Math" panose="02040503050406030204" pitchFamily="18" charset="0"/>
                                        </a:rPr>
                                      </m:ctrlPr>
                                    </m:sSubPr>
                                    <m:e>
                                      <m:r>
                                        <a:rPr lang="uk-UA" i="1">
                                          <a:latin typeface="Cambria Math" panose="02040503050406030204" pitchFamily="18" charset="0"/>
                                        </a:rPr>
                                        <m:t>𝐶</m:t>
                                      </m:r>
                                    </m:e>
                                    <m:sub>
                                      <m:r>
                                        <a:rPr lang="uk-UA" i="1">
                                          <a:latin typeface="Cambria Math" panose="02040503050406030204" pitchFamily="18" charset="0"/>
                                        </a:rPr>
                                        <m:t>𝑗</m:t>
                                      </m:r>
                                    </m:sub>
                                  </m:sSub>
                                  <m:r>
                                    <a:rPr lang="uk-UA" i="1">
                                      <a:latin typeface="Cambria Math" panose="02040503050406030204" pitchFamily="18" charset="0"/>
                                    </a:rPr>
                                    <m:t>, </m:t>
                                  </m:r>
                                  <m:r>
                                    <a:rPr lang="uk-UA" i="1">
                                      <a:latin typeface="Cambria Math" panose="02040503050406030204" pitchFamily="18" charset="0"/>
                                    </a:rPr>
                                    <m:t>𝑇</m:t>
                                  </m:r>
                                </m:e>
                              </m:d>
                            </m:num>
                            <m:den>
                              <m:d>
                                <m:dPr>
                                  <m:begChr m:val="|"/>
                                  <m:endChr m:val="|"/>
                                  <m:ctrlPr>
                                    <a:rPr lang="ru-RU" i="1">
                                      <a:latin typeface="Cambria Math" panose="02040503050406030204" pitchFamily="18" charset="0"/>
                                    </a:rPr>
                                  </m:ctrlPr>
                                </m:dPr>
                                <m:e>
                                  <m:r>
                                    <a:rPr lang="uk-UA" i="1">
                                      <a:latin typeface="Cambria Math" panose="02040503050406030204" pitchFamily="18" charset="0"/>
                                    </a:rPr>
                                    <m:t>𝑇</m:t>
                                  </m:r>
                                </m:e>
                              </m:d>
                            </m:den>
                          </m:f>
                        </m:e>
                      </m:func>
                    </m:oMath>
                  </m:oMathPara>
                </a14:m>
                <a:endParaRPr lang="ru-RU" dirty="0" smtClean="0"/>
              </a:p>
              <a:p>
                <a:r>
                  <a:rPr lang="uk-UA" dirty="0"/>
                  <a:t>після розбиття множини T по </a:t>
                </a:r>
                <a:r>
                  <a:rPr lang="uk-UA" dirty="0" smtClean="0"/>
                  <a:t>X</a:t>
                </a:r>
              </a:p>
              <a:p>
                <a:pPr marL="0" indent="0">
                  <a:buNone/>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𝐼𝑛𝑓</m:t>
                      </m:r>
                      <m:sSub>
                        <m:sSubPr>
                          <m:ctrlPr>
                            <a:rPr lang="ru-RU" i="1">
                              <a:latin typeface="Cambria Math" panose="02040503050406030204" pitchFamily="18" charset="0"/>
                            </a:rPr>
                          </m:ctrlPr>
                        </m:sSubPr>
                        <m:e>
                          <m:r>
                            <a:rPr lang="en-US" i="1">
                              <a:latin typeface="Cambria Math" panose="02040503050406030204" pitchFamily="18" charset="0"/>
                            </a:rPr>
                            <m:t>𝑜</m:t>
                          </m:r>
                        </m:e>
                        <m:sub>
                          <m:r>
                            <a:rPr lang="en-US" i="1">
                              <a:latin typeface="Cambria Math" panose="02040503050406030204" pitchFamily="18" charset="0"/>
                            </a:rPr>
                            <m:t>𝑥</m:t>
                          </m:r>
                        </m:sub>
                      </m:sSub>
                      <m:d>
                        <m:dPr>
                          <m:ctrlPr>
                            <a:rPr lang="ru-RU" i="1">
                              <a:latin typeface="Cambria Math" panose="02040503050406030204" pitchFamily="18" charset="0"/>
                            </a:rPr>
                          </m:ctrlPr>
                        </m:dPr>
                        <m:e>
                          <m:r>
                            <a:rPr lang="en-US" i="1">
                              <a:latin typeface="Cambria Math" panose="02040503050406030204" pitchFamily="18" charset="0"/>
                            </a:rPr>
                            <m:t>𝑇</m:t>
                          </m:r>
                        </m:e>
                      </m:d>
                      <m:r>
                        <a:rPr lang="uk-UA" i="1">
                          <a:latin typeface="Cambria Math" panose="02040503050406030204" pitchFamily="18" charset="0"/>
                        </a:rPr>
                        <m:t>=</m:t>
                      </m:r>
                      <m:nary>
                        <m:naryPr>
                          <m:chr m:val="∑"/>
                          <m:limLoc m:val="undOvr"/>
                          <m:ctrlPr>
                            <a:rPr lang="ru-RU" i="1">
                              <a:latin typeface="Cambria Math" panose="02040503050406030204" pitchFamily="18" charset="0"/>
                            </a:rPr>
                          </m:ctrlPr>
                        </m:naryPr>
                        <m:sub>
                          <m:r>
                            <a:rPr lang="en-US" i="1">
                              <a:latin typeface="Cambria Math" panose="02040503050406030204" pitchFamily="18" charset="0"/>
                            </a:rPr>
                            <m:t>𝑖</m:t>
                          </m:r>
                          <m:r>
                            <a:rPr lang="uk-UA" i="1">
                              <a:latin typeface="Cambria Math" panose="02040503050406030204" pitchFamily="18" charset="0"/>
                            </a:rPr>
                            <m:t>=0</m:t>
                          </m:r>
                        </m:sub>
                        <m:sup>
                          <m:r>
                            <a:rPr lang="en-US" i="1">
                              <a:latin typeface="Cambria Math" panose="02040503050406030204" pitchFamily="18" charset="0"/>
                            </a:rPr>
                            <m:t>𝑛</m:t>
                          </m:r>
                        </m:sup>
                        <m:e>
                          <m:f>
                            <m:fPr>
                              <m:ctrlPr>
                                <a:rPr lang="ru-RU" i="1">
                                  <a:latin typeface="Cambria Math" panose="02040503050406030204" pitchFamily="18" charset="0"/>
                                </a:rPr>
                              </m:ctrlPr>
                            </m:fPr>
                            <m:num>
                              <m:r>
                                <a:rPr lang="uk-UA" i="1">
                                  <a:latin typeface="Cambria Math" panose="02040503050406030204" pitchFamily="18" charset="0"/>
                                </a:rPr>
                                <m:t>|</m:t>
                              </m:r>
                              <m:sSub>
                                <m:sSubPr>
                                  <m:ctrlPr>
                                    <a:rPr lang="ru-RU" i="1">
                                      <a:latin typeface="Cambria Math" panose="02040503050406030204" pitchFamily="18" charset="0"/>
                                    </a:rPr>
                                  </m:ctrlPr>
                                </m:sSubPr>
                                <m:e>
                                  <m:r>
                                    <a:rPr lang="uk-UA" i="1">
                                      <a:latin typeface="Cambria Math" panose="02040503050406030204" pitchFamily="18" charset="0"/>
                                    </a:rPr>
                                    <m:t>𝑇</m:t>
                                  </m:r>
                                </m:e>
                                <m:sub>
                                  <m:r>
                                    <a:rPr lang="uk-UA" i="1">
                                      <a:latin typeface="Cambria Math" panose="02040503050406030204" pitchFamily="18" charset="0"/>
                                    </a:rPr>
                                    <m:t>𝑖</m:t>
                                  </m:r>
                                </m:sub>
                              </m:sSub>
                              <m:r>
                                <a:rPr lang="uk-UA" i="1">
                                  <a:latin typeface="Cambria Math" panose="02040503050406030204" pitchFamily="18" charset="0"/>
                                </a:rPr>
                                <m:t>|</m:t>
                              </m:r>
                            </m:num>
                            <m:den>
                              <m:r>
                                <a:rPr lang="uk-UA" i="1">
                                  <a:latin typeface="Cambria Math" panose="02040503050406030204" pitchFamily="18" charset="0"/>
                                </a:rPr>
                                <m:t>|</m:t>
                              </m:r>
                              <m:r>
                                <a:rPr lang="uk-UA" i="1">
                                  <a:latin typeface="Cambria Math" panose="02040503050406030204" pitchFamily="18" charset="0"/>
                                </a:rPr>
                                <m:t>𝑇</m:t>
                              </m:r>
                              <m:r>
                                <a:rPr lang="uk-UA" i="1">
                                  <a:latin typeface="Cambria Math" panose="02040503050406030204" pitchFamily="18" charset="0"/>
                                </a:rPr>
                                <m:t>|</m:t>
                              </m:r>
                            </m:den>
                          </m:f>
                        </m:e>
                      </m:nary>
                      <m:r>
                        <a:rPr lang="uk-UA" i="1">
                          <a:latin typeface="Cambria Math" panose="02040503050406030204" pitchFamily="18" charset="0"/>
                        </a:rPr>
                        <m:t>∗</m:t>
                      </m:r>
                      <m:r>
                        <a:rPr lang="en-US" i="1">
                          <a:latin typeface="Cambria Math" panose="02040503050406030204" pitchFamily="18" charset="0"/>
                        </a:rPr>
                        <m:t>𝐼𝑛𝑓𝑜</m:t>
                      </m:r>
                      <m:d>
                        <m:dPr>
                          <m:ctrlPr>
                            <a:rPr lang="uk-UA" i="1">
                              <a:latin typeface="Cambria Math" panose="02040503050406030204" pitchFamily="18" charset="0"/>
                            </a:rPr>
                          </m:ctrlPr>
                        </m:dPr>
                        <m:e>
                          <m:sSub>
                            <m:sSubPr>
                              <m:ctrlPr>
                                <a:rPr lang="ru-RU" i="1">
                                  <a:latin typeface="Cambria Math" panose="02040503050406030204" pitchFamily="18" charset="0"/>
                                </a:rPr>
                              </m:ctrlPr>
                            </m:sSubPr>
                            <m:e>
                              <m:r>
                                <a:rPr lang="en-US" i="1">
                                  <a:latin typeface="Cambria Math" panose="02040503050406030204" pitchFamily="18" charset="0"/>
                                </a:rPr>
                                <m:t>𝑇</m:t>
                              </m:r>
                            </m:e>
                            <m:sub>
                              <m:r>
                                <a:rPr lang="en-US" i="1">
                                  <a:latin typeface="Cambria Math" panose="02040503050406030204" pitchFamily="18" charset="0"/>
                                </a:rPr>
                                <m:t>𝑖</m:t>
                              </m:r>
                            </m:sub>
                          </m:sSub>
                        </m:e>
                      </m:d>
                    </m:oMath>
                  </m:oMathPara>
                </a14:m>
                <a:endParaRPr lang="uk-UA" dirty="0" smtClean="0"/>
              </a:p>
              <a:p>
                <a:pPr marL="0" indent="0">
                  <a:buNone/>
                </a:pPr>
                <a:r>
                  <a:rPr lang="uk-UA" dirty="0"/>
                  <a:t>критерієм для вибору атрибута буде </a:t>
                </a:r>
                <a:r>
                  <a:rPr lang="uk-UA" dirty="0" smtClean="0"/>
                  <a:t>формула</a:t>
                </a:r>
              </a:p>
              <a:p>
                <a:pPr marL="0" indent="0" algn="ctr">
                  <a:buNone/>
                </a:pPr>
                <a:r>
                  <a:rPr lang="en-US" i="1" dirty="0"/>
                  <a:t>Gain</a:t>
                </a:r>
                <a:r>
                  <a:rPr lang="en-US" dirty="0"/>
                  <a:t>(</a:t>
                </a:r>
                <a:r>
                  <a:rPr lang="en-US" i="1" dirty="0"/>
                  <a:t>X</a:t>
                </a:r>
                <a:r>
                  <a:rPr lang="en-US" dirty="0"/>
                  <a:t>)=</a:t>
                </a:r>
                <a:r>
                  <a:rPr lang="en-US" i="1" dirty="0"/>
                  <a:t>Info</a:t>
                </a:r>
                <a:r>
                  <a:rPr lang="en-US" dirty="0"/>
                  <a:t>(</a:t>
                </a:r>
                <a:r>
                  <a:rPr lang="en-US" i="1" dirty="0"/>
                  <a:t>T</a:t>
                </a:r>
                <a:r>
                  <a:rPr lang="en-US" dirty="0"/>
                  <a:t>)−</a:t>
                </a:r>
                <a:r>
                  <a:rPr lang="en-US" i="1" dirty="0" err="1"/>
                  <a:t>Infox</a:t>
                </a:r>
                <a:r>
                  <a:rPr lang="en-US" dirty="0"/>
                  <a:t>(</a:t>
                </a:r>
                <a:r>
                  <a:rPr lang="en-US" i="1" dirty="0"/>
                  <a:t>T</a:t>
                </a:r>
                <a:r>
                  <a:rPr lang="en-US" dirty="0"/>
                  <a:t>)</a:t>
                </a:r>
                <a:endParaRPr lang="uk-UA" dirty="0" smtClean="0"/>
              </a:p>
              <a:p>
                <a:pPr marL="0" indent="0">
                  <a:buNone/>
                </a:pPr>
                <a:endParaRPr lang="uk-UA" dirty="0" smtClean="0"/>
              </a:p>
              <a:p>
                <a:pPr marL="0" indent="0">
                  <a:buNone/>
                </a:pPr>
                <a:endParaRPr lang="ru-RU" dirty="0"/>
              </a:p>
            </p:txBody>
          </p:sp>
        </mc:Choice>
        <mc:Fallback xmlns="">
          <p:sp>
            <p:nvSpPr>
              <p:cNvPr id="3" name="Объект 2"/>
              <p:cNvSpPr>
                <a:spLocks noGrp="1" noRot="1" noChangeAspect="1" noMove="1" noResize="1" noEditPoints="1" noAdjustHandles="1" noChangeArrowheads="1" noChangeShapeType="1" noTextEdit="1"/>
              </p:cNvSpPr>
              <p:nvPr>
                <p:ph idx="1"/>
              </p:nvPr>
            </p:nvSpPr>
            <p:spPr>
              <a:blipFill>
                <a:blip r:embed="rId2"/>
                <a:stretch>
                  <a:fillRect l="-1043" t="-2101" r="-1623" b="-2101"/>
                </a:stretch>
              </a:blipFill>
            </p:spPr>
            <p:txBody>
              <a:bodyPr/>
              <a:lstStyle/>
              <a:p>
                <a:r>
                  <a:rPr lang="ru-RU">
                    <a:noFill/>
                  </a:rPr>
                  <a:t> </a:t>
                </a:r>
              </a:p>
            </p:txBody>
          </p:sp>
        </mc:Fallback>
      </mc:AlternateContent>
      <p:sp>
        <p:nvSpPr>
          <p:cNvPr id="4" name="Прямоугольник 3"/>
          <p:cNvSpPr/>
          <p:nvPr/>
        </p:nvSpPr>
        <p:spPr>
          <a:xfrm>
            <a:off x="3721995" y="4001293"/>
            <a:ext cx="4932608" cy="115025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Нижний колонтитул 4"/>
          <p:cNvSpPr>
            <a:spLocks noGrp="1"/>
          </p:cNvSpPr>
          <p:nvPr>
            <p:ph type="ftr" sz="quarter" idx="11"/>
          </p:nvPr>
        </p:nvSpPr>
        <p:spPr/>
        <p:txBody>
          <a:bodyPr/>
          <a:lstStyle/>
          <a:p>
            <a:r>
              <a:rPr lang="ru-RU" smtClean="0"/>
              <a:t>Методи та аналіз великих даних</a:t>
            </a:r>
            <a:endParaRPr lang="ru-RU"/>
          </a:p>
        </p:txBody>
      </p:sp>
      <p:sp>
        <p:nvSpPr>
          <p:cNvPr id="6" name="Номер слайда 5"/>
          <p:cNvSpPr>
            <a:spLocks noGrp="1"/>
          </p:cNvSpPr>
          <p:nvPr>
            <p:ph type="sldNum" sz="quarter" idx="12"/>
          </p:nvPr>
        </p:nvSpPr>
        <p:spPr/>
        <p:txBody>
          <a:bodyPr/>
          <a:lstStyle/>
          <a:p>
            <a:fld id="{C6709510-3D0B-42CA-955B-5D5AC4716600}" type="slidenum">
              <a:rPr lang="ru-RU" smtClean="0"/>
              <a:t>28</a:t>
            </a:fld>
            <a:endParaRPr lang="ru-RU"/>
          </a:p>
        </p:txBody>
      </p:sp>
    </p:spTree>
    <p:extLst>
      <p:ext uri="{BB962C8B-B14F-4D97-AF65-F5344CB8AC3E}">
        <p14:creationId xmlns:p14="http://schemas.microsoft.com/office/powerpoint/2010/main" val="15513448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зауваження</a:t>
            </a:r>
            <a:endParaRPr lang="ru-RU" dirty="0"/>
          </a:p>
        </p:txBody>
      </p:sp>
      <p:sp>
        <p:nvSpPr>
          <p:cNvPr id="3" name="Объект 2"/>
          <p:cNvSpPr>
            <a:spLocks noGrp="1"/>
          </p:cNvSpPr>
          <p:nvPr>
            <p:ph idx="1"/>
          </p:nvPr>
        </p:nvSpPr>
        <p:spPr/>
        <p:txBody>
          <a:bodyPr/>
          <a:lstStyle/>
          <a:p>
            <a:r>
              <a:rPr lang="uk-UA" dirty="0" smtClean="0"/>
              <a:t>якщо </a:t>
            </a:r>
            <a:r>
              <a:rPr lang="uk-UA" dirty="0"/>
              <a:t>в процесі роботи алгоритму отримано вузол, асоційований з порожньою множиною (тобто жоден </a:t>
            </a:r>
            <a:r>
              <a:rPr lang="uk-UA" dirty="0" smtClean="0"/>
              <a:t>екземпляр </a:t>
            </a:r>
            <a:r>
              <a:rPr lang="uk-UA" dirty="0"/>
              <a:t>не потрапив в даний вузол), то він позначається як лист, і в якості вирішення листа вибирається </a:t>
            </a:r>
            <a:r>
              <a:rPr lang="uk-UA" dirty="0" smtClean="0"/>
              <a:t>той клас, що </a:t>
            </a:r>
            <a:r>
              <a:rPr lang="uk-UA" dirty="0"/>
              <a:t>найбільш часто зустрічається </a:t>
            </a:r>
            <a:r>
              <a:rPr lang="uk-UA" dirty="0" smtClean="0"/>
              <a:t>у </a:t>
            </a:r>
            <a:r>
              <a:rPr lang="uk-UA" dirty="0"/>
              <a:t>безпосереднього батька даного листа.</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29</a:t>
            </a:fld>
            <a:endParaRPr lang="ru-RU"/>
          </a:p>
        </p:txBody>
      </p:sp>
    </p:spTree>
    <p:extLst>
      <p:ext uri="{BB962C8B-B14F-4D97-AF65-F5344CB8AC3E}">
        <p14:creationId xmlns:p14="http://schemas.microsoft.com/office/powerpoint/2010/main" val="41139192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Література</a:t>
            </a:r>
            <a:endParaRPr lang="ru-RU" dirty="0"/>
          </a:p>
        </p:txBody>
      </p:sp>
      <p:sp>
        <p:nvSpPr>
          <p:cNvPr id="3" name="Объект 2"/>
          <p:cNvSpPr>
            <a:spLocks noGrp="1"/>
          </p:cNvSpPr>
          <p:nvPr>
            <p:ph idx="1"/>
          </p:nvPr>
        </p:nvSpPr>
        <p:spPr/>
        <p:txBody>
          <a:bodyPr>
            <a:normAutofit/>
          </a:bodyPr>
          <a:lstStyle/>
          <a:p>
            <a:pPr lvl="0"/>
            <a:r>
              <a:rPr lang="uk-UA" dirty="0" smtClean="0"/>
              <a:t>J</a:t>
            </a:r>
            <a:r>
              <a:rPr lang="uk-UA" dirty="0"/>
              <a:t>. </a:t>
            </a:r>
            <a:r>
              <a:rPr lang="uk-UA" dirty="0" err="1"/>
              <a:t>Ross</a:t>
            </a:r>
            <a:r>
              <a:rPr lang="uk-UA" dirty="0"/>
              <a:t> </a:t>
            </a:r>
            <a:r>
              <a:rPr lang="uk-UA" dirty="0" err="1"/>
              <a:t>Quinlan</a:t>
            </a:r>
            <a:r>
              <a:rPr lang="uk-UA" dirty="0"/>
              <a:t>. C4.5: </a:t>
            </a:r>
            <a:r>
              <a:rPr lang="uk-UA" dirty="0" err="1"/>
              <a:t>Programs</a:t>
            </a:r>
            <a:r>
              <a:rPr lang="uk-UA" dirty="0"/>
              <a:t> </a:t>
            </a:r>
            <a:r>
              <a:rPr lang="uk-UA" dirty="0" err="1"/>
              <a:t>for</a:t>
            </a:r>
            <a:r>
              <a:rPr lang="uk-UA" dirty="0"/>
              <a:t> </a:t>
            </a:r>
            <a:r>
              <a:rPr lang="uk-UA" dirty="0" err="1"/>
              <a:t>Machine</a:t>
            </a:r>
            <a:r>
              <a:rPr lang="uk-UA" dirty="0"/>
              <a:t> </a:t>
            </a:r>
            <a:r>
              <a:rPr lang="uk-UA" dirty="0" err="1"/>
              <a:t>learning</a:t>
            </a:r>
            <a:r>
              <a:rPr lang="uk-UA" dirty="0"/>
              <a:t>. </a:t>
            </a:r>
            <a:r>
              <a:rPr lang="uk-UA" dirty="0" err="1"/>
              <a:t>Morgan</a:t>
            </a:r>
            <a:r>
              <a:rPr lang="uk-UA" dirty="0"/>
              <a:t> </a:t>
            </a:r>
            <a:r>
              <a:rPr lang="uk-UA" dirty="0" err="1"/>
              <a:t>Kaufmann</a:t>
            </a:r>
            <a:r>
              <a:rPr lang="uk-UA" dirty="0"/>
              <a:t> </a:t>
            </a:r>
            <a:r>
              <a:rPr lang="uk-UA" dirty="0" err="1"/>
              <a:t>Publishers</a:t>
            </a:r>
            <a:r>
              <a:rPr lang="uk-UA" dirty="0"/>
              <a:t> 1993. </a:t>
            </a:r>
            <a:endParaRPr lang="ru-RU" dirty="0"/>
          </a:p>
          <a:p>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3</a:t>
            </a:fld>
            <a:endParaRPr lang="ru-RU"/>
          </a:p>
        </p:txBody>
      </p:sp>
    </p:spTree>
    <p:extLst>
      <p:ext uri="{BB962C8B-B14F-4D97-AF65-F5344CB8AC3E}">
        <p14:creationId xmlns:p14="http://schemas.microsoft.com/office/powerpoint/2010/main" val="380126440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Як обирати числові атрибути</a:t>
            </a:r>
            <a:endParaRPr lang="ru-RU" dirty="0"/>
          </a:p>
        </p:txBody>
      </p:sp>
      <mc:AlternateContent xmlns:mc="http://schemas.openxmlformats.org/markup-compatibility/2006" xmlns:a14="http://schemas.microsoft.com/office/drawing/2010/main">
        <mc:Choice Requires="a14">
          <p:sp>
            <p:nvSpPr>
              <p:cNvPr id="3" name="Объект 2"/>
              <p:cNvSpPr>
                <a:spLocks noGrp="1"/>
              </p:cNvSpPr>
              <p:nvPr>
                <p:ph idx="1"/>
              </p:nvPr>
            </p:nvSpPr>
            <p:spPr/>
            <p:txBody>
              <a:bodyPr/>
              <a:lstStyle/>
              <a:p>
                <a:r>
                  <a:rPr lang="uk-UA" dirty="0"/>
                  <a:t>слід вибрати якийсь поріг, з яким повинні порівнюватися всі значення атрибута. </a:t>
                </a:r>
                <a:endParaRPr lang="uk-UA" dirty="0" smtClean="0"/>
              </a:p>
              <a:p>
                <a:r>
                  <a:rPr lang="uk-UA" dirty="0" smtClean="0"/>
                  <a:t>Нехай </a:t>
                </a:r>
                <a:r>
                  <a:rPr lang="uk-UA" dirty="0"/>
                  <a:t>числовий атрибут має кінцеве число значень. Позначимо їх {v1, v2 ... </a:t>
                </a:r>
                <a:r>
                  <a:rPr lang="uk-UA" dirty="0" err="1"/>
                  <a:t>vn</a:t>
                </a:r>
                <a:r>
                  <a:rPr lang="uk-UA" dirty="0"/>
                  <a:t>}. Попередньо відсортуємо всі значення. Тоді будь-яке значення, що лежить між vi і vi + 1, ділить всі </a:t>
                </a:r>
                <a:r>
                  <a:rPr lang="uk-UA" dirty="0" smtClean="0"/>
                  <a:t>екземпляри </a:t>
                </a:r>
                <a:r>
                  <a:rPr lang="uk-UA" dirty="0"/>
                  <a:t>на дві множини: ті, які лежать </a:t>
                </a:r>
                <a:r>
                  <a:rPr lang="uk-UA" dirty="0" smtClean="0"/>
                  <a:t>ліворуч </a:t>
                </a:r>
                <a:r>
                  <a:rPr lang="uk-UA" dirty="0"/>
                  <a:t>від цього значення {v1, v2 ... vi}, і ті, що праворуч {vi + 1, vi + 2 ... </a:t>
                </a:r>
                <a:r>
                  <a:rPr lang="uk-UA" dirty="0" err="1"/>
                  <a:t>vn</a:t>
                </a:r>
                <a:r>
                  <a:rPr lang="uk-UA" dirty="0"/>
                  <a:t> }. </a:t>
                </a:r>
                <a:endParaRPr lang="uk-UA" dirty="0" smtClean="0"/>
              </a:p>
              <a:p>
                <a:r>
                  <a:rPr lang="uk-UA" dirty="0" smtClean="0"/>
                  <a:t>Як </a:t>
                </a:r>
                <a:r>
                  <a:rPr lang="uk-UA" dirty="0"/>
                  <a:t>поріг можна вибрати середнє між значеннями vi і vi + 1</a:t>
                </a:r>
                <a:endParaRPr lang="ru-RU" dirty="0"/>
              </a:p>
              <a:p>
                <a:pPr marL="0" indent="0">
                  <a:buNone/>
                </a:pPr>
                <a14:m>
                  <m:oMathPara xmlns:m="http://schemas.openxmlformats.org/officeDocument/2006/math">
                    <m:oMathParaPr>
                      <m:jc m:val="centerGroup"/>
                    </m:oMathParaPr>
                    <m:oMath xmlns:m="http://schemas.openxmlformats.org/officeDocument/2006/math">
                      <m:sSub>
                        <m:sSubPr>
                          <m:ctrlPr>
                            <a:rPr lang="ru-RU" i="1">
                              <a:latin typeface="Cambria Math" panose="02040503050406030204" pitchFamily="18" charset="0"/>
                            </a:rPr>
                          </m:ctrlPr>
                        </m:sSubPr>
                        <m:e>
                          <m:r>
                            <a:rPr lang="uk-UA" i="1">
                              <a:latin typeface="Cambria Math" panose="02040503050406030204" pitchFamily="18" charset="0"/>
                            </a:rPr>
                            <m:t>𝑇𝐻</m:t>
                          </m:r>
                        </m:e>
                        <m:sub>
                          <m:r>
                            <a:rPr lang="uk-UA" i="1">
                              <a:latin typeface="Cambria Math" panose="02040503050406030204" pitchFamily="18" charset="0"/>
                            </a:rPr>
                            <m:t>𝑖</m:t>
                          </m:r>
                        </m:sub>
                      </m:sSub>
                      <m:r>
                        <a:rPr lang="uk-UA" i="1">
                          <a:latin typeface="Cambria Math" panose="02040503050406030204" pitchFamily="18" charset="0"/>
                        </a:rPr>
                        <m:t>=</m:t>
                      </m:r>
                      <m:f>
                        <m:fPr>
                          <m:ctrlPr>
                            <a:rPr lang="ru-RU" i="1">
                              <a:latin typeface="Cambria Math" panose="02040503050406030204" pitchFamily="18" charset="0"/>
                            </a:rPr>
                          </m:ctrlPr>
                        </m:fPr>
                        <m:num>
                          <m:sSub>
                            <m:sSubPr>
                              <m:ctrlPr>
                                <a:rPr lang="ru-RU" i="1">
                                  <a:latin typeface="Cambria Math" panose="02040503050406030204" pitchFamily="18" charset="0"/>
                                </a:rPr>
                              </m:ctrlPr>
                            </m:sSubPr>
                            <m:e>
                              <m:r>
                                <a:rPr lang="uk-UA" i="1">
                                  <a:latin typeface="Cambria Math" panose="02040503050406030204" pitchFamily="18" charset="0"/>
                                </a:rPr>
                                <m:t>𝑣</m:t>
                              </m:r>
                            </m:e>
                            <m:sub>
                              <m:r>
                                <a:rPr lang="uk-UA" i="1">
                                  <a:latin typeface="Cambria Math" panose="02040503050406030204" pitchFamily="18" charset="0"/>
                                </a:rPr>
                                <m:t>𝑖</m:t>
                              </m:r>
                            </m:sub>
                          </m:sSub>
                          <m:r>
                            <a:rPr lang="uk-UA" i="1">
                              <a:latin typeface="Cambria Math" panose="02040503050406030204" pitchFamily="18" charset="0"/>
                            </a:rPr>
                            <m:t>+</m:t>
                          </m:r>
                          <m:sSub>
                            <m:sSubPr>
                              <m:ctrlPr>
                                <a:rPr lang="ru-RU" i="1">
                                  <a:latin typeface="Cambria Math" panose="02040503050406030204" pitchFamily="18" charset="0"/>
                                </a:rPr>
                              </m:ctrlPr>
                            </m:sSubPr>
                            <m:e>
                              <m:r>
                                <a:rPr lang="uk-UA" i="1">
                                  <a:latin typeface="Cambria Math" panose="02040503050406030204" pitchFamily="18" charset="0"/>
                                </a:rPr>
                                <m:t>𝑣</m:t>
                              </m:r>
                            </m:e>
                            <m:sub>
                              <m:r>
                                <a:rPr lang="uk-UA" i="1">
                                  <a:latin typeface="Cambria Math" panose="02040503050406030204" pitchFamily="18" charset="0"/>
                                </a:rPr>
                                <m:t>𝑖</m:t>
                              </m:r>
                              <m:r>
                                <a:rPr lang="uk-UA" i="1">
                                  <a:latin typeface="Cambria Math" panose="02040503050406030204" pitchFamily="18" charset="0"/>
                                </a:rPr>
                                <m:t>+1</m:t>
                              </m:r>
                            </m:sub>
                          </m:sSub>
                        </m:num>
                        <m:den>
                          <m:r>
                            <a:rPr lang="uk-UA" i="1">
                              <a:latin typeface="Cambria Math" panose="02040503050406030204" pitchFamily="18" charset="0"/>
                            </a:rPr>
                            <m:t>2</m:t>
                          </m:r>
                        </m:den>
                      </m:f>
                    </m:oMath>
                  </m:oMathPara>
                </a14:m>
                <a:endParaRPr lang="ru-RU" dirty="0"/>
              </a:p>
              <a:p>
                <a:endParaRPr lang="ru-RU" dirty="0"/>
              </a:p>
            </p:txBody>
          </p:sp>
        </mc:Choice>
        <mc:Fallback xmlns="">
          <p:sp>
            <p:nvSpPr>
              <p:cNvPr id="3" name="Объект 2"/>
              <p:cNvSpPr>
                <a:spLocks noGrp="1" noRot="1" noChangeAspect="1" noMove="1" noResize="1" noEditPoints="1" noAdjustHandles="1" noChangeArrowheads="1" noChangeShapeType="1" noTextEdit="1"/>
              </p:cNvSpPr>
              <p:nvPr>
                <p:ph idx="1"/>
              </p:nvPr>
            </p:nvSpPr>
            <p:spPr>
              <a:blipFill rotWithShape="0">
                <a:blip r:embed="rId2"/>
                <a:stretch>
                  <a:fillRect l="-1043" t="-2241" r="-928"/>
                </a:stretch>
              </a:blipFill>
            </p:spPr>
            <p:txBody>
              <a:bodyPr/>
              <a:lstStyle/>
              <a:p>
                <a:r>
                  <a:rPr lang="ru-RU">
                    <a:noFill/>
                  </a:rPr>
                  <a:t> </a:t>
                </a:r>
              </a:p>
            </p:txBody>
          </p:sp>
        </mc:Fallback>
      </mc:AlternateContent>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30</a:t>
            </a:fld>
            <a:endParaRPr lang="ru-RU"/>
          </a:p>
        </p:txBody>
      </p:sp>
    </p:spTree>
    <p:extLst>
      <p:ext uri="{BB962C8B-B14F-4D97-AF65-F5344CB8AC3E}">
        <p14:creationId xmlns:p14="http://schemas.microsoft.com/office/powerpoint/2010/main" val="408354744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r>
              <a:rPr lang="uk-UA" dirty="0"/>
              <a:t>Таким чином, завдання знаходження порога суттєво спрощене і приведено до розгляду всього n-1 потенційних порогових значень TH1, TH2 ... THn-1. </a:t>
            </a:r>
            <a:endParaRPr lang="uk-UA" dirty="0" smtClean="0"/>
          </a:p>
          <a:p>
            <a:r>
              <a:rPr lang="uk-UA" dirty="0" smtClean="0"/>
              <a:t>Формули </a:t>
            </a:r>
            <a:r>
              <a:rPr lang="uk-UA" dirty="0"/>
              <a:t>(2), (3) і (4) послідовно застосовуються до всіх потенційних порогових значень і серед них вибирається те, яке дає максимальне значення за критерієм (4). </a:t>
            </a:r>
            <a:endParaRPr lang="uk-UA" dirty="0" smtClean="0"/>
          </a:p>
          <a:p>
            <a:r>
              <a:rPr lang="uk-UA" dirty="0" smtClean="0"/>
              <a:t>Далі </a:t>
            </a:r>
            <a:r>
              <a:rPr lang="uk-UA" dirty="0"/>
              <a:t>це значення порівнюється зі значеннями критерію (4), підрахованими для інших атрибутів. </a:t>
            </a:r>
            <a:endParaRPr lang="uk-UA" dirty="0" smtClean="0"/>
          </a:p>
          <a:p>
            <a:r>
              <a:rPr lang="uk-UA" dirty="0" smtClean="0"/>
              <a:t>Якщо </a:t>
            </a:r>
            <a:r>
              <a:rPr lang="uk-UA" dirty="0"/>
              <a:t>з'ясується, що серед всіх атрибутів даний числовий атрибут має максимальне значення за критерієм (4), то в якості перевірки вибирається саме він.</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31</a:t>
            </a:fld>
            <a:endParaRPr lang="ru-RU"/>
          </a:p>
        </p:txBody>
      </p:sp>
    </p:spTree>
    <p:extLst>
      <p:ext uri="{BB962C8B-B14F-4D97-AF65-F5344CB8AC3E}">
        <p14:creationId xmlns:p14="http://schemas.microsoft.com/office/powerpoint/2010/main" val="53088913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Класифікація нових </a:t>
            </a:r>
            <a:r>
              <a:rPr lang="uk-UA" b="1" dirty="0" smtClean="0"/>
              <a:t>екземплярів</a:t>
            </a:r>
            <a:endParaRPr lang="ru-RU" dirty="0"/>
          </a:p>
        </p:txBody>
      </p:sp>
      <p:sp>
        <p:nvSpPr>
          <p:cNvPr id="3" name="Объект 2"/>
          <p:cNvSpPr>
            <a:spLocks noGrp="1"/>
          </p:cNvSpPr>
          <p:nvPr>
            <p:ph idx="1"/>
          </p:nvPr>
        </p:nvSpPr>
        <p:spPr/>
        <p:txBody>
          <a:bodyPr/>
          <a:lstStyle/>
          <a:p>
            <a:r>
              <a:rPr lang="uk-UA" dirty="0"/>
              <a:t>є дерево рішень і його бажано використовувати для розпізнавання нового об'єкта. Обхід дерева рішень починається з кореня дерева. На кожному внутрішньому </a:t>
            </a:r>
            <a:r>
              <a:rPr lang="uk-UA" dirty="0" err="1"/>
              <a:t>вузлі</a:t>
            </a:r>
            <a:r>
              <a:rPr lang="uk-UA" dirty="0"/>
              <a:t> перевіряється значення об'єкта Y по атрибуту, який відповідає перевірці в даному </a:t>
            </a:r>
            <a:r>
              <a:rPr lang="uk-UA" dirty="0" err="1"/>
              <a:t>вузлі</a:t>
            </a:r>
            <a:r>
              <a:rPr lang="uk-UA" dirty="0"/>
              <a:t>, і, в залежності від отриманої відповіді, знаходиться </a:t>
            </a:r>
            <a:r>
              <a:rPr lang="uk-UA" dirty="0" smtClean="0"/>
              <a:t>розгалуження</a:t>
            </a:r>
            <a:r>
              <a:rPr lang="uk-UA" dirty="0"/>
              <a:t>, і по цій </a:t>
            </a:r>
            <a:r>
              <a:rPr lang="uk-UA" dirty="0" err="1"/>
              <a:t>дузі</a:t>
            </a:r>
            <a:r>
              <a:rPr lang="uk-UA" dirty="0"/>
              <a:t> рухаємося до вузла, що знаходиться на рівень нижче і </a:t>
            </a:r>
            <a:r>
              <a:rPr lang="uk-UA" dirty="0" err="1"/>
              <a:t>т.д</a:t>
            </a:r>
            <a:r>
              <a:rPr lang="uk-UA" dirty="0"/>
              <a:t>. Обхід дерева закінчується як тільки зустрінеться вузол рішення, який і дає назву класу об'єкта Y.</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32</a:t>
            </a:fld>
            <a:endParaRPr lang="ru-RU"/>
          </a:p>
        </p:txBody>
      </p:sp>
    </p:spTree>
    <p:extLst>
      <p:ext uri="{BB962C8B-B14F-4D97-AF65-F5344CB8AC3E}">
        <p14:creationId xmlns:p14="http://schemas.microsoft.com/office/powerpoint/2010/main" val="56708754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Покращений критерій розбиття</a:t>
            </a:r>
            <a:endParaRPr lang="ru-RU" dirty="0"/>
          </a:p>
        </p:txBody>
      </p:sp>
      <p:sp>
        <p:nvSpPr>
          <p:cNvPr id="3" name="Объект 2"/>
          <p:cNvSpPr>
            <a:spLocks noGrp="1"/>
          </p:cNvSpPr>
          <p:nvPr>
            <p:ph idx="1"/>
          </p:nvPr>
        </p:nvSpPr>
        <p:spPr/>
        <p:txBody>
          <a:bodyPr>
            <a:normAutofit lnSpcReduction="10000"/>
          </a:bodyPr>
          <a:lstStyle/>
          <a:p>
            <a:r>
              <a:rPr lang="uk-UA" dirty="0"/>
              <a:t>Критерій (4) має один недолік - він "вважає за краще" атрибути, які мають багато значень. Розглянемо гіпотетичне завдання медичної діагностики, де один з атрибутів ідентифікує особу пацієнта. Оскільки кожне значення цього атрибута унікальне, то при розбитті </a:t>
            </a:r>
            <a:r>
              <a:rPr lang="uk-UA" dirty="0" smtClean="0"/>
              <a:t>множини екземплярів </a:t>
            </a:r>
            <a:r>
              <a:rPr lang="uk-UA" dirty="0"/>
              <a:t>з цього атрибуту виходять підмножини, що містять тільки по одному </a:t>
            </a:r>
            <a:r>
              <a:rPr lang="uk-UA" dirty="0" smtClean="0"/>
              <a:t>екземпляру</a:t>
            </a:r>
            <a:r>
              <a:rPr lang="uk-UA" dirty="0"/>
              <a:t>. Так як всі ці множини "</a:t>
            </a:r>
            <a:r>
              <a:rPr lang="uk-UA" dirty="0" err="1" smtClean="0"/>
              <a:t>одноекземплярні</a:t>
            </a:r>
            <a:r>
              <a:rPr lang="uk-UA" dirty="0"/>
              <a:t>", то і </a:t>
            </a:r>
            <a:r>
              <a:rPr lang="uk-UA" dirty="0" smtClean="0"/>
              <a:t>екземпляр </a:t>
            </a:r>
            <a:r>
              <a:rPr lang="uk-UA" dirty="0"/>
              <a:t>відноситься, відповідно, до одного єдиного класу, тоді</a:t>
            </a:r>
            <a:endParaRPr lang="ru-RU" dirty="0"/>
          </a:p>
          <a:p>
            <a:pPr marL="0" indent="0" algn="ctr">
              <a:buNone/>
            </a:pPr>
            <a:r>
              <a:rPr lang="en-US" i="1" dirty="0" err="1"/>
              <a:t>Infox</a:t>
            </a:r>
            <a:r>
              <a:rPr lang="ru-RU" dirty="0"/>
              <a:t>(</a:t>
            </a:r>
            <a:r>
              <a:rPr lang="en-US" i="1" dirty="0"/>
              <a:t>T</a:t>
            </a:r>
            <a:r>
              <a:rPr lang="ru-RU" dirty="0"/>
              <a:t>)= 0 , (4)</a:t>
            </a:r>
          </a:p>
          <a:p>
            <a:r>
              <a:rPr lang="uk-UA" dirty="0"/>
              <a:t>Значить критерій (4) приймає своє максимальне значення, і без сумніву, що саме цей атрибут буде обраний алгоритмом.</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33</a:t>
            </a:fld>
            <a:endParaRPr lang="ru-RU"/>
          </a:p>
        </p:txBody>
      </p:sp>
    </p:spTree>
    <p:extLst>
      <p:ext uri="{BB962C8B-B14F-4D97-AF65-F5344CB8AC3E}">
        <p14:creationId xmlns:p14="http://schemas.microsoft.com/office/powerpoint/2010/main" val="30718310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Врахування прогнозу</a:t>
            </a:r>
            <a:endParaRPr lang="ru-RU" dirty="0"/>
          </a:p>
        </p:txBody>
      </p:sp>
      <mc:AlternateContent xmlns:mc="http://schemas.openxmlformats.org/markup-compatibility/2006" xmlns:a14="http://schemas.microsoft.com/office/drawing/2010/main">
        <mc:Choice Requires="a14">
          <p:sp>
            <p:nvSpPr>
              <p:cNvPr id="3" name="Объект 2"/>
              <p:cNvSpPr>
                <a:spLocks noGrp="1"/>
              </p:cNvSpPr>
              <p:nvPr>
                <p:ph idx="1"/>
              </p:nvPr>
            </p:nvSpPr>
            <p:spPr/>
            <p:txBody>
              <a:bodyPr>
                <a:normAutofit fontScale="62500" lnSpcReduction="20000"/>
              </a:bodyPr>
              <a:lstStyle/>
              <a:p>
                <a:r>
                  <a:rPr lang="uk-UA" dirty="0"/>
                  <a:t>Нехай суть інформації повідомлення, що відноситься, наприклад, вказує не на клас, до якого </a:t>
                </a:r>
                <a:r>
                  <a:rPr lang="uk-UA" dirty="0" smtClean="0"/>
                  <a:t>екземпляр </a:t>
                </a:r>
                <a:r>
                  <a:rPr lang="uk-UA" dirty="0"/>
                  <a:t>належить, а на вихід. Тоді, за аналогією з визначенням </a:t>
                </a:r>
                <a:r>
                  <a:rPr lang="uk-UA" dirty="0" err="1"/>
                  <a:t>Info</a:t>
                </a:r>
                <a:r>
                  <a:rPr lang="uk-UA" dirty="0"/>
                  <a:t> (T), маємо</a:t>
                </a:r>
                <a:endParaRPr lang="ru-RU" dirty="0"/>
              </a:p>
              <a:p>
                <a:pPr marL="0" indent="0" algn="ctr">
                  <a:buNone/>
                </a:pPr>
                <a14:m>
                  <m:oMath xmlns:m="http://schemas.openxmlformats.org/officeDocument/2006/math">
                    <m:r>
                      <a:rPr lang="en-US" i="1">
                        <a:latin typeface="Cambria Math" panose="02040503050406030204" pitchFamily="18" charset="0"/>
                      </a:rPr>
                      <m:t>𝑠𝑝𝑙𝑖𝑡</m:t>
                    </m:r>
                    <m:r>
                      <a:rPr lang="en-US" i="1">
                        <a:latin typeface="Cambria Math" panose="02040503050406030204" pitchFamily="18" charset="0"/>
                      </a:rPr>
                      <m:t> </m:t>
                    </m:r>
                    <m:r>
                      <a:rPr lang="en-US" i="1">
                        <a:latin typeface="Cambria Math" panose="02040503050406030204" pitchFamily="18" charset="0"/>
                      </a:rPr>
                      <m:t>𝑖𝑛𝑓𝑜</m:t>
                    </m:r>
                    <m:r>
                      <a:rPr lang="en-US" i="1">
                        <a:latin typeface="Cambria Math" panose="02040503050406030204" pitchFamily="18" charset="0"/>
                      </a:rPr>
                      <m:t> </m:t>
                    </m:r>
                    <m:d>
                      <m:dPr>
                        <m:ctrlPr>
                          <a:rPr lang="ru-RU" i="1">
                            <a:latin typeface="Cambria Math" panose="02040503050406030204" pitchFamily="18" charset="0"/>
                          </a:rPr>
                        </m:ctrlPr>
                      </m:dPr>
                      <m:e>
                        <m:r>
                          <a:rPr lang="en-US" i="1">
                            <a:latin typeface="Cambria Math" panose="02040503050406030204" pitchFamily="18" charset="0"/>
                          </a:rPr>
                          <m:t>𝑋</m:t>
                        </m:r>
                      </m:e>
                    </m:d>
                    <m:r>
                      <a:rPr lang="ru-RU" i="1">
                        <a:latin typeface="Cambria Math" panose="02040503050406030204" pitchFamily="18" charset="0"/>
                      </a:rPr>
                      <m:t>=−</m:t>
                    </m:r>
                    <m:nary>
                      <m:naryPr>
                        <m:chr m:val="∑"/>
                        <m:limLoc m:val="undOvr"/>
                        <m:ctrlPr>
                          <a:rPr lang="ru-RU" i="1">
                            <a:latin typeface="Cambria Math" panose="02040503050406030204" pitchFamily="18" charset="0"/>
                          </a:rPr>
                        </m:ctrlPr>
                      </m:naryPr>
                      <m:sub>
                        <m:r>
                          <a:rPr lang="en-US" i="1">
                            <a:latin typeface="Cambria Math" panose="02040503050406030204" pitchFamily="18" charset="0"/>
                          </a:rPr>
                          <m:t>𝑖</m:t>
                        </m:r>
                        <m:r>
                          <a:rPr lang="ru-RU" i="1">
                            <a:latin typeface="Cambria Math" panose="02040503050406030204" pitchFamily="18" charset="0"/>
                          </a:rPr>
                          <m:t>=1</m:t>
                        </m:r>
                      </m:sub>
                      <m:sup>
                        <m:r>
                          <a:rPr lang="en-US" i="1">
                            <a:latin typeface="Cambria Math" panose="02040503050406030204" pitchFamily="18" charset="0"/>
                          </a:rPr>
                          <m:t>𝑛</m:t>
                        </m:r>
                      </m:sup>
                      <m:e>
                        <m:f>
                          <m:fPr>
                            <m:ctrlPr>
                              <a:rPr lang="ru-RU" i="1">
                                <a:latin typeface="Cambria Math" panose="02040503050406030204" pitchFamily="18" charset="0"/>
                              </a:rPr>
                            </m:ctrlPr>
                          </m:fPr>
                          <m:num>
                            <m:sSub>
                              <m:sSubPr>
                                <m:ctrlPr>
                                  <a:rPr lang="ru-RU" i="1">
                                    <a:latin typeface="Cambria Math" panose="02040503050406030204" pitchFamily="18" charset="0"/>
                                  </a:rPr>
                                </m:ctrlPr>
                              </m:sSubPr>
                              <m:e>
                                <m:r>
                                  <a:rPr lang="en-US" i="1">
                                    <a:latin typeface="Cambria Math" panose="02040503050406030204" pitchFamily="18" charset="0"/>
                                  </a:rPr>
                                  <m:t>𝑇</m:t>
                                </m:r>
                              </m:e>
                              <m:sub>
                                <m:r>
                                  <a:rPr lang="en-US" i="1">
                                    <a:latin typeface="Cambria Math" panose="02040503050406030204" pitchFamily="18" charset="0"/>
                                  </a:rPr>
                                  <m:t>𝑖</m:t>
                                </m:r>
                              </m:sub>
                            </m:sSub>
                          </m:num>
                          <m:den>
                            <m:r>
                              <a:rPr lang="en-US" i="1">
                                <a:latin typeface="Cambria Math" panose="02040503050406030204" pitchFamily="18" charset="0"/>
                              </a:rPr>
                              <m:t>𝑇</m:t>
                            </m:r>
                          </m:den>
                        </m:f>
                      </m:e>
                    </m:nary>
                    <m:r>
                      <a:rPr lang="ru-RU" i="1">
                        <a:latin typeface="Cambria Math" panose="02040503050406030204" pitchFamily="18" charset="0"/>
                      </a:rPr>
                      <m:t>∗</m:t>
                    </m:r>
                    <m:func>
                      <m:funcPr>
                        <m:ctrlPr>
                          <a:rPr lang="ru-RU" i="1">
                            <a:latin typeface="Cambria Math" panose="02040503050406030204" pitchFamily="18" charset="0"/>
                          </a:rPr>
                        </m:ctrlPr>
                      </m:funcPr>
                      <m:fName>
                        <m:sSub>
                          <m:sSubPr>
                            <m:ctrlPr>
                              <a:rPr lang="ru-RU" i="1">
                                <a:latin typeface="Cambria Math" panose="02040503050406030204" pitchFamily="18" charset="0"/>
                              </a:rPr>
                            </m:ctrlPr>
                          </m:sSubPr>
                          <m:e>
                            <m:r>
                              <m:rPr>
                                <m:sty m:val="p"/>
                              </m:rPr>
                              <a:rPr lang="en-US">
                                <a:latin typeface="Cambria Math" panose="02040503050406030204" pitchFamily="18" charset="0"/>
                              </a:rPr>
                              <m:t>log</m:t>
                            </m:r>
                          </m:e>
                          <m:sub>
                            <m:r>
                              <a:rPr lang="ru-RU" i="1">
                                <a:latin typeface="Cambria Math" panose="02040503050406030204" pitchFamily="18" charset="0"/>
                              </a:rPr>
                              <m:t>2</m:t>
                            </m:r>
                          </m:sub>
                        </m:sSub>
                      </m:fName>
                      <m:e>
                        <m:f>
                          <m:fPr>
                            <m:ctrlPr>
                              <a:rPr lang="ru-RU" i="1">
                                <a:latin typeface="Cambria Math" panose="02040503050406030204" pitchFamily="18" charset="0"/>
                              </a:rPr>
                            </m:ctrlPr>
                          </m:fPr>
                          <m:num>
                            <m:sSub>
                              <m:sSubPr>
                                <m:ctrlPr>
                                  <a:rPr lang="ru-RU" i="1">
                                    <a:latin typeface="Cambria Math" panose="02040503050406030204" pitchFamily="18" charset="0"/>
                                  </a:rPr>
                                </m:ctrlPr>
                              </m:sSubPr>
                              <m:e>
                                <m:r>
                                  <a:rPr lang="en-US" i="1">
                                    <a:latin typeface="Cambria Math" panose="02040503050406030204" pitchFamily="18" charset="0"/>
                                  </a:rPr>
                                  <m:t>𝑇</m:t>
                                </m:r>
                              </m:e>
                              <m:sub>
                                <m:r>
                                  <a:rPr lang="en-US" i="1">
                                    <a:latin typeface="Cambria Math" panose="02040503050406030204" pitchFamily="18" charset="0"/>
                                  </a:rPr>
                                  <m:t>𝑖</m:t>
                                </m:r>
                              </m:sub>
                            </m:sSub>
                          </m:num>
                          <m:den>
                            <m:r>
                              <a:rPr lang="en-US" i="1">
                                <a:latin typeface="Cambria Math" panose="02040503050406030204" pitchFamily="18" charset="0"/>
                              </a:rPr>
                              <m:t>𝑇</m:t>
                            </m:r>
                          </m:den>
                        </m:f>
                      </m:e>
                    </m:func>
                  </m:oMath>
                </a14:m>
                <a:r>
                  <a:rPr lang="ru-RU" dirty="0"/>
                  <a:t>, (5)</a:t>
                </a:r>
              </a:p>
              <a:p>
                <a:r>
                  <a:rPr lang="uk-UA" dirty="0"/>
                  <a:t>Вираз (5) оцінює потенційну інформацію, що отримується при розбитті безлічі T на n підмножин. Розглянемо такий вираз:</a:t>
                </a:r>
                <a:endParaRPr lang="ru-RU" dirty="0"/>
              </a:p>
              <a:p>
                <a:pPr marL="0" indent="0" algn="ctr">
                  <a:buNone/>
                </a:pPr>
                <a14:m>
                  <m:oMath xmlns:m="http://schemas.openxmlformats.org/officeDocument/2006/math">
                    <m:r>
                      <a:rPr lang="en-US" i="1">
                        <a:latin typeface="Cambria Math" panose="02040503050406030204" pitchFamily="18" charset="0"/>
                      </a:rPr>
                      <m:t>𝑔𝑎𝑖𝑛</m:t>
                    </m:r>
                    <m:r>
                      <a:rPr lang="en-US" i="1">
                        <a:latin typeface="Cambria Math" panose="02040503050406030204" pitchFamily="18" charset="0"/>
                      </a:rPr>
                      <m:t> </m:t>
                    </m:r>
                    <m:r>
                      <a:rPr lang="en-US" i="1">
                        <a:latin typeface="Cambria Math" panose="02040503050406030204" pitchFamily="18" charset="0"/>
                      </a:rPr>
                      <m:t>𝑟𝑎𝑡𝑖𝑜</m:t>
                    </m:r>
                    <m:d>
                      <m:dPr>
                        <m:ctrlPr>
                          <a:rPr lang="ru-RU" i="1">
                            <a:latin typeface="Cambria Math" panose="02040503050406030204" pitchFamily="18" charset="0"/>
                          </a:rPr>
                        </m:ctrlPr>
                      </m:dPr>
                      <m:e>
                        <m:r>
                          <a:rPr lang="en-US" i="1">
                            <a:latin typeface="Cambria Math" panose="02040503050406030204" pitchFamily="18" charset="0"/>
                          </a:rPr>
                          <m:t>𝑋</m:t>
                        </m:r>
                      </m:e>
                    </m:d>
                    <m:r>
                      <a:rPr lang="ru-RU" i="1">
                        <a:latin typeface="Cambria Math" panose="02040503050406030204" pitchFamily="18" charset="0"/>
                      </a:rPr>
                      <m:t>=</m:t>
                    </m:r>
                    <m:f>
                      <m:fPr>
                        <m:ctrlPr>
                          <a:rPr lang="ru-RU" i="1">
                            <a:latin typeface="Cambria Math" panose="02040503050406030204" pitchFamily="18" charset="0"/>
                          </a:rPr>
                        </m:ctrlPr>
                      </m:fPr>
                      <m:num>
                        <m:r>
                          <a:rPr lang="en-US" i="1">
                            <a:latin typeface="Cambria Math" panose="02040503050406030204" pitchFamily="18" charset="0"/>
                          </a:rPr>
                          <m:t>𝑔𝑎𝑖𝑛</m:t>
                        </m:r>
                        <m:r>
                          <a:rPr lang="ru-RU" i="1">
                            <a:latin typeface="Cambria Math" panose="02040503050406030204" pitchFamily="18" charset="0"/>
                          </a:rPr>
                          <m:t>(</m:t>
                        </m:r>
                        <m:r>
                          <a:rPr lang="ru-RU" i="1">
                            <a:latin typeface="Cambria Math" panose="02040503050406030204" pitchFamily="18" charset="0"/>
                          </a:rPr>
                          <m:t>𝑋</m:t>
                        </m:r>
                        <m:r>
                          <a:rPr lang="ru-RU" i="1">
                            <a:latin typeface="Cambria Math" panose="02040503050406030204" pitchFamily="18" charset="0"/>
                          </a:rPr>
                          <m:t>)</m:t>
                        </m:r>
                      </m:num>
                      <m:den>
                        <m:r>
                          <a:rPr lang="en-US" i="1">
                            <a:latin typeface="Cambria Math" panose="02040503050406030204" pitchFamily="18" charset="0"/>
                          </a:rPr>
                          <m:t>𝑠𝑝𝑙𝑖𝑡</m:t>
                        </m:r>
                        <m:r>
                          <a:rPr lang="en-US" i="1">
                            <a:latin typeface="Cambria Math" panose="02040503050406030204" pitchFamily="18" charset="0"/>
                          </a:rPr>
                          <m:t> </m:t>
                        </m:r>
                        <m:r>
                          <a:rPr lang="en-US" i="1">
                            <a:latin typeface="Cambria Math" panose="02040503050406030204" pitchFamily="18" charset="0"/>
                          </a:rPr>
                          <m:t>𝑖𝑛𝑓𝑜</m:t>
                        </m:r>
                        <m:r>
                          <a:rPr lang="ru-RU" i="1">
                            <a:latin typeface="Cambria Math" panose="02040503050406030204" pitchFamily="18" charset="0"/>
                          </a:rPr>
                          <m:t>(</m:t>
                        </m:r>
                        <m:r>
                          <a:rPr lang="en-US" i="1">
                            <a:latin typeface="Cambria Math" panose="02040503050406030204" pitchFamily="18" charset="0"/>
                          </a:rPr>
                          <m:t>𝑋</m:t>
                        </m:r>
                        <m:r>
                          <a:rPr lang="ru-RU" i="1">
                            <a:latin typeface="Cambria Math" panose="02040503050406030204" pitchFamily="18" charset="0"/>
                          </a:rPr>
                          <m:t>)</m:t>
                        </m:r>
                      </m:den>
                    </m:f>
                  </m:oMath>
                </a14:m>
                <a:r>
                  <a:rPr lang="ru-RU" dirty="0"/>
                  <a:t>, (6)</a:t>
                </a:r>
              </a:p>
              <a:p>
                <a:pPr marL="0" indent="0">
                  <a:buNone/>
                </a:pPr>
                <a:endParaRPr lang="ru-RU" dirty="0"/>
              </a:p>
              <a:p>
                <a:r>
                  <a:rPr lang="uk-UA" dirty="0"/>
                  <a:t>Нехай вираз (6) є критерієм вибору атрибута.</a:t>
                </a:r>
                <a:endParaRPr lang="ru-RU" dirty="0"/>
              </a:p>
              <a:p>
                <a:r>
                  <a:rPr lang="uk-UA" dirty="0"/>
                  <a:t>Очевидно, що атрибут, що ідентифікує пацієнта, чи не буде високо оцінений критерієм (6). Нехай є k класів, тоді чисельник виразу (6) максимально дорівнюватиме log2 (k) і нехай n - кількість </a:t>
                </a:r>
                <a:r>
                  <a:rPr lang="uk-UA" dirty="0" smtClean="0"/>
                  <a:t>екземплярів </a:t>
                </a:r>
                <a:r>
                  <a:rPr lang="uk-UA" dirty="0"/>
                  <a:t>в навчальній вибірці і одночасно кількість значень атрибута, тоді знаменник максимально дорівнює log2 (n). Якщо припустити, що кількість </a:t>
                </a:r>
                <a:r>
                  <a:rPr lang="uk-UA" dirty="0" smtClean="0"/>
                  <a:t>екземплярів </a:t>
                </a:r>
                <a:r>
                  <a:rPr lang="uk-UA" dirty="0"/>
                  <a:t>свідомо більше кількості класів, то знаменник зростає швидше, ніж чисельник, і, відповідно, вираз буде мати невелике значення. Таким чином, можна замінити критерій (4) на новий критерій (6), і знову ж вибрати той атрибут, який має максимальне значення за критерієм. Критерій (4) використовувався в алгоритмі ID3, критерій (6) введено в модифікованому алгоритмі С4.5.</a:t>
                </a:r>
                <a:endParaRPr lang="ru-RU" dirty="0"/>
              </a:p>
            </p:txBody>
          </p:sp>
        </mc:Choice>
        <mc:Fallback xmlns="">
          <p:sp>
            <p:nvSpPr>
              <p:cNvPr id="3" name="Объект 2"/>
              <p:cNvSpPr>
                <a:spLocks noGrp="1" noRot="1" noChangeAspect="1" noMove="1" noResize="1" noEditPoints="1" noAdjustHandles="1" noChangeArrowheads="1" noChangeShapeType="1" noTextEdit="1"/>
              </p:cNvSpPr>
              <p:nvPr>
                <p:ph idx="1"/>
              </p:nvPr>
            </p:nvSpPr>
            <p:spPr>
              <a:blipFill>
                <a:blip r:embed="rId2"/>
                <a:stretch>
                  <a:fillRect l="-406" t="-2241" r="-232"/>
                </a:stretch>
              </a:blipFill>
            </p:spPr>
            <p:txBody>
              <a:bodyPr/>
              <a:lstStyle/>
              <a:p>
                <a:r>
                  <a:rPr lang="ru-RU">
                    <a:noFill/>
                  </a:rPr>
                  <a:t> </a:t>
                </a:r>
              </a:p>
            </p:txBody>
          </p:sp>
        </mc:Fallback>
      </mc:AlternateContent>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34</a:t>
            </a:fld>
            <a:endParaRPr lang="ru-RU"/>
          </a:p>
        </p:txBody>
      </p:sp>
    </p:spTree>
    <p:extLst>
      <p:ext uri="{BB962C8B-B14F-4D97-AF65-F5344CB8AC3E}">
        <p14:creationId xmlns:p14="http://schemas.microsoft.com/office/powerpoint/2010/main" val="279160502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евристичне правило</a:t>
            </a:r>
            <a:endParaRPr lang="ru-RU" dirty="0"/>
          </a:p>
        </p:txBody>
      </p:sp>
      <p:sp>
        <p:nvSpPr>
          <p:cNvPr id="3" name="Объект 2"/>
          <p:cNvSpPr>
            <a:spLocks noGrp="1"/>
          </p:cNvSpPr>
          <p:nvPr>
            <p:ph idx="1"/>
          </p:nvPr>
        </p:nvSpPr>
        <p:spPr/>
        <p:txBody>
          <a:bodyPr/>
          <a:lstStyle/>
          <a:p>
            <a:r>
              <a:rPr lang="uk-UA" dirty="0"/>
              <a:t>Незважаючи на те, що критерій вибору атрибута поліпшений для розбиття, алгоритм може створювати вузли і листя, що містять незначну кількість </a:t>
            </a:r>
            <a:r>
              <a:rPr lang="uk-UA" dirty="0" smtClean="0"/>
              <a:t>екземплярів</a:t>
            </a:r>
            <a:r>
              <a:rPr lang="uk-UA" dirty="0"/>
              <a:t>. Щоб уникнути цього, слід скористатися ще одним евристичним правилом: при розбитті множини T, принаймні дві підмножини повинні мати не менше заданої мінімальної кількості </a:t>
            </a:r>
            <a:r>
              <a:rPr lang="uk-UA" dirty="0" smtClean="0"/>
              <a:t>екземплярів </a:t>
            </a:r>
            <a:r>
              <a:rPr lang="uk-UA" dirty="0"/>
              <a:t>k (k&gt; 1); зазвичай воно дорівнює 2. У разі невиконання цього правила, подальше розбиття цієї множини припиняється, і відповідний вузол відзначається як лист.</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35</a:t>
            </a:fld>
            <a:endParaRPr lang="ru-RU"/>
          </a:p>
        </p:txBody>
      </p:sp>
    </p:spTree>
    <p:extLst>
      <p:ext uri="{BB962C8B-B14F-4D97-AF65-F5344CB8AC3E}">
        <p14:creationId xmlns:p14="http://schemas.microsoft.com/office/powerpoint/2010/main" val="153316264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r>
              <a:rPr lang="uk-UA" dirty="0" smtClean="0"/>
              <a:t>Можлива </a:t>
            </a:r>
            <a:r>
              <a:rPr lang="uk-UA" dirty="0"/>
              <a:t>ситуація, коли </a:t>
            </a:r>
            <a:r>
              <a:rPr lang="uk-UA" dirty="0" smtClean="0"/>
              <a:t>екземпляри </a:t>
            </a:r>
            <a:r>
              <a:rPr lang="uk-UA" dirty="0"/>
              <a:t>асоційовані з вузлом відносяться до різних класів. В якості вирішення листа вибирається клас, який найбільш часто зустрічається в </a:t>
            </a:r>
            <a:r>
              <a:rPr lang="uk-UA" dirty="0" err="1" smtClean="0"/>
              <a:t>вузлі</a:t>
            </a:r>
            <a:endParaRPr lang="uk-UA" dirty="0" smtClean="0"/>
          </a:p>
          <a:p>
            <a:r>
              <a:rPr lang="uk-UA" dirty="0"/>
              <a:t>Я</a:t>
            </a:r>
            <a:r>
              <a:rPr lang="uk-UA" dirty="0" smtClean="0"/>
              <a:t>кщо </a:t>
            </a:r>
            <a:r>
              <a:rPr lang="uk-UA" dirty="0"/>
              <a:t>ж </a:t>
            </a:r>
            <a:r>
              <a:rPr lang="uk-UA" dirty="0" smtClean="0"/>
              <a:t>кількість екземплярів </a:t>
            </a:r>
            <a:r>
              <a:rPr lang="uk-UA" dirty="0"/>
              <a:t>дорівнює кількості з усіх класів, то приймається рішення віднести </a:t>
            </a:r>
            <a:r>
              <a:rPr lang="uk-UA" dirty="0" smtClean="0"/>
              <a:t>його до класу, що найбільш </a:t>
            </a:r>
            <a:r>
              <a:rPr lang="uk-UA" dirty="0"/>
              <a:t>часто зустрічається </a:t>
            </a:r>
            <a:r>
              <a:rPr lang="uk-UA" dirty="0" smtClean="0"/>
              <a:t>у </a:t>
            </a:r>
            <a:r>
              <a:rPr lang="uk-UA" dirty="0"/>
              <a:t>безпосереднього батька даного листа</a:t>
            </a:r>
            <a:r>
              <a:rPr lang="uk-UA" dirty="0" smtClean="0"/>
              <a:t>.</a:t>
            </a:r>
          </a:p>
          <a:p>
            <a:r>
              <a:rPr lang="uk-UA" dirty="0"/>
              <a:t>Повертаючись до питання про вибір порога для числових атрибутів, можна ввести наступне доповнення: якщо </a:t>
            </a:r>
            <a:r>
              <a:rPr lang="uk-UA" dirty="0" smtClean="0"/>
              <a:t>число екземплярів </a:t>
            </a:r>
            <a:r>
              <a:rPr lang="uk-UA" dirty="0"/>
              <a:t>у </a:t>
            </a:r>
            <a:r>
              <a:rPr lang="uk-UA" dirty="0" err="1"/>
              <a:t>вузлі</a:t>
            </a:r>
            <a:r>
              <a:rPr lang="uk-UA" dirty="0"/>
              <a:t> k </a:t>
            </a:r>
            <a:r>
              <a:rPr lang="uk-UA" dirty="0" smtClean="0"/>
              <a:t>мінімальне, тоді </a:t>
            </a:r>
            <a:r>
              <a:rPr lang="uk-UA" dirty="0"/>
              <a:t>має сенс розглядати тільки такі значення TH1, TH2 ... THn-1, так як при розбитті по першим і останнім k - 1 порогам в вузол потрапляє менше k </a:t>
            </a:r>
            <a:r>
              <a:rPr lang="uk-UA" dirty="0" smtClean="0"/>
              <a:t>екземплярів</a:t>
            </a:r>
            <a:r>
              <a:rPr lang="uk-UA" dirty="0"/>
              <a:t>.</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36</a:t>
            </a:fld>
            <a:endParaRPr lang="ru-RU"/>
          </a:p>
        </p:txBody>
      </p:sp>
    </p:spTree>
    <p:extLst>
      <p:ext uri="{BB962C8B-B14F-4D97-AF65-F5344CB8AC3E}">
        <p14:creationId xmlns:p14="http://schemas.microsoft.com/office/powerpoint/2010/main" val="384682267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пропущені дані</a:t>
            </a:r>
            <a:endParaRPr lang="ru-RU" dirty="0"/>
          </a:p>
        </p:txBody>
      </p:sp>
      <p:sp>
        <p:nvSpPr>
          <p:cNvPr id="3" name="Объект 2"/>
          <p:cNvSpPr>
            <a:spLocks noGrp="1"/>
          </p:cNvSpPr>
          <p:nvPr>
            <p:ph idx="1"/>
          </p:nvPr>
        </p:nvSpPr>
        <p:spPr/>
        <p:txBody>
          <a:bodyPr/>
          <a:lstStyle/>
          <a:p>
            <a:r>
              <a:rPr lang="uk-UA" dirty="0"/>
              <a:t>Алгоритм побудови дерев </a:t>
            </a:r>
            <a:r>
              <a:rPr lang="uk-UA" dirty="0" smtClean="0"/>
              <a:t>рішень </a:t>
            </a:r>
            <a:r>
              <a:rPr lang="uk-UA" dirty="0"/>
              <a:t>передбачає, що для атрибута, обраного в якості перевірки, існують всі значення, хоча явно це ніде не затверджувалося. Тобто для будь-якого </a:t>
            </a:r>
            <a:r>
              <a:rPr lang="uk-UA" dirty="0" smtClean="0"/>
              <a:t>екземпляру </a:t>
            </a:r>
            <a:r>
              <a:rPr lang="uk-UA" dirty="0"/>
              <a:t>з навчальної вибірки існує значення по цьому атрибуту.</a:t>
            </a:r>
            <a:endParaRPr lang="ru-RU" dirty="0"/>
          </a:p>
          <a:p>
            <a:r>
              <a:rPr lang="uk-UA" dirty="0"/>
              <a:t>Але це є синтетичні дані, тому особливих проблем не виникає, можна "згенерувати" потрібні дані. Але як тільки звертаємося до практичної сторони питання, то з'ясовується, що реальні дані далекі від ідеальних, і що часто зустрічаються припущення, що </a:t>
            </a:r>
            <a:r>
              <a:rPr lang="uk-UA" dirty="0" smtClean="0"/>
              <a:t>суперечать, </a:t>
            </a:r>
            <a:r>
              <a:rPr lang="uk-UA" dirty="0"/>
              <a:t>і аномальні дані.</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37</a:t>
            </a:fld>
            <a:endParaRPr lang="ru-RU"/>
          </a:p>
        </p:txBody>
      </p:sp>
    </p:spTree>
    <p:extLst>
      <p:ext uri="{BB962C8B-B14F-4D97-AF65-F5344CB8AC3E}">
        <p14:creationId xmlns:p14="http://schemas.microsoft.com/office/powerpoint/2010/main" val="405719911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uk-UA" dirty="0"/>
              <a:t>Перше рішення, яке лежить на поверхні і саме напрошується - це не враховувати </a:t>
            </a:r>
            <a:r>
              <a:rPr lang="uk-UA" dirty="0" smtClean="0"/>
              <a:t>екземпляри </a:t>
            </a:r>
            <a:r>
              <a:rPr lang="uk-UA" dirty="0"/>
              <a:t>з пропущеними значеннями. Слід підкреслити, що вкрай небажано відкидати весь </a:t>
            </a:r>
            <a:r>
              <a:rPr lang="uk-UA" dirty="0" smtClean="0"/>
              <a:t>екземпляр </a:t>
            </a:r>
            <a:r>
              <a:rPr lang="uk-UA" dirty="0"/>
              <a:t>тільки тому, що по одному з атрибутів </a:t>
            </a:r>
            <a:r>
              <a:rPr lang="uk-UA" dirty="0" err="1"/>
              <a:t>пропущено</a:t>
            </a:r>
            <a:r>
              <a:rPr lang="uk-UA" dirty="0"/>
              <a:t> значення, оскільки ми ризикуємо втратити багато корисної інформації</a:t>
            </a:r>
            <a:r>
              <a:rPr lang="uk-UA" dirty="0" smtClean="0"/>
              <a:t>.</a:t>
            </a:r>
          </a:p>
          <a:p>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38</a:t>
            </a:fld>
            <a:endParaRPr lang="ru-RU"/>
          </a:p>
        </p:txBody>
      </p:sp>
    </p:spTree>
    <p:extLst>
      <p:ext uri="{BB962C8B-B14F-4D97-AF65-F5344CB8AC3E}">
        <p14:creationId xmlns:p14="http://schemas.microsoft.com/office/powerpoint/2010/main" val="197618288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процедура </a:t>
            </a:r>
            <a:r>
              <a:rPr lang="uk-UA" dirty="0"/>
              <a:t>роботи з пропущеними даними</a:t>
            </a:r>
            <a:endParaRPr lang="ru-RU" dirty="0"/>
          </a:p>
        </p:txBody>
      </p:sp>
      <mc:AlternateContent xmlns:mc="http://schemas.openxmlformats.org/markup-compatibility/2006" xmlns:a14="http://schemas.microsoft.com/office/drawing/2010/main">
        <mc:Choice Requires="a14">
          <p:sp>
            <p:nvSpPr>
              <p:cNvPr id="3" name="Объект 2"/>
              <p:cNvSpPr>
                <a:spLocks noGrp="1"/>
              </p:cNvSpPr>
              <p:nvPr>
                <p:ph idx="1"/>
              </p:nvPr>
            </p:nvSpPr>
            <p:spPr/>
            <p:txBody>
              <a:bodyPr>
                <a:normAutofit fontScale="92500" lnSpcReduction="20000"/>
              </a:bodyPr>
              <a:lstStyle/>
              <a:p>
                <a:r>
                  <a:rPr lang="uk-UA" dirty="0" smtClean="0"/>
                  <a:t>Нехай </a:t>
                </a:r>
                <a:r>
                  <a:rPr lang="uk-UA" dirty="0"/>
                  <a:t>T - множина навчальних </a:t>
                </a:r>
                <a:r>
                  <a:rPr lang="uk-UA" dirty="0" smtClean="0"/>
                  <a:t>екземплярів </a:t>
                </a:r>
                <a:r>
                  <a:rPr lang="uk-UA" dirty="0"/>
                  <a:t>і X - перевірка по деякому атрибуту A. Позначимо через U кількість невизначених значень атрибута A. Змінимо формули (2) і (3) таким чином, щоб враховувати тільки ті </a:t>
                </a:r>
                <a:r>
                  <a:rPr lang="uk-UA" dirty="0" smtClean="0"/>
                  <a:t>екземпляри</a:t>
                </a:r>
                <a:r>
                  <a:rPr lang="uk-UA" dirty="0"/>
                  <a:t>, у яких існують значення по атрибуту A.</a:t>
                </a:r>
                <a:endParaRPr lang="ru-RU" dirty="0"/>
              </a:p>
              <a:p>
                <a:pPr marL="0" indent="0" algn="ctr">
                  <a:buNone/>
                </a:pPr>
                <a14:m>
                  <m:oMath xmlns:m="http://schemas.openxmlformats.org/officeDocument/2006/math">
                    <m:r>
                      <a:rPr lang="ru-RU" i="1">
                        <a:latin typeface="Cambria Math" panose="02040503050406030204" pitchFamily="18" charset="0"/>
                      </a:rPr>
                      <m:t>𝐼𝑛𝑓𝑜</m:t>
                    </m:r>
                    <m:d>
                      <m:dPr>
                        <m:ctrlPr>
                          <a:rPr lang="ru-RU" i="1">
                            <a:latin typeface="Cambria Math" panose="02040503050406030204" pitchFamily="18" charset="0"/>
                          </a:rPr>
                        </m:ctrlPr>
                      </m:dPr>
                      <m:e>
                        <m:r>
                          <a:rPr lang="ru-RU" i="1">
                            <a:latin typeface="Cambria Math" panose="02040503050406030204" pitchFamily="18" charset="0"/>
                          </a:rPr>
                          <m:t>𝑇</m:t>
                        </m:r>
                      </m:e>
                    </m:d>
                    <m:r>
                      <a:rPr lang="uk-UA" i="1">
                        <a:latin typeface="Cambria Math" panose="02040503050406030204" pitchFamily="18" charset="0"/>
                      </a:rPr>
                      <m:t>=−</m:t>
                    </m:r>
                    <m:nary>
                      <m:naryPr>
                        <m:chr m:val="∑"/>
                        <m:limLoc m:val="undOvr"/>
                        <m:ctrlPr>
                          <a:rPr lang="ru-RU" i="1">
                            <a:latin typeface="Cambria Math" panose="02040503050406030204" pitchFamily="18" charset="0"/>
                          </a:rPr>
                        </m:ctrlPr>
                      </m:naryPr>
                      <m:sub>
                        <m:r>
                          <a:rPr lang="ru-RU" i="1">
                            <a:latin typeface="Cambria Math" panose="02040503050406030204" pitchFamily="18" charset="0"/>
                          </a:rPr>
                          <m:t>𝑗</m:t>
                        </m:r>
                        <m:r>
                          <a:rPr lang="uk-UA" i="1">
                            <a:latin typeface="Cambria Math" panose="02040503050406030204" pitchFamily="18" charset="0"/>
                          </a:rPr>
                          <m:t>=1</m:t>
                        </m:r>
                      </m:sub>
                      <m:sup>
                        <m:r>
                          <a:rPr lang="ru-RU" i="1">
                            <a:latin typeface="Cambria Math" panose="02040503050406030204" pitchFamily="18" charset="0"/>
                          </a:rPr>
                          <m:t>𝑘</m:t>
                        </m:r>
                      </m:sup>
                      <m:e>
                        <m:f>
                          <m:fPr>
                            <m:ctrlPr>
                              <a:rPr lang="ru-RU" i="1">
                                <a:latin typeface="Cambria Math" panose="02040503050406030204" pitchFamily="18" charset="0"/>
                              </a:rPr>
                            </m:ctrlPr>
                          </m:fPr>
                          <m:num>
                            <m:r>
                              <a:rPr lang="ru-RU" i="1">
                                <a:latin typeface="Cambria Math" panose="02040503050406030204" pitchFamily="18" charset="0"/>
                              </a:rPr>
                              <m:t>𝑓𝑟𝑒𝑞</m:t>
                            </m:r>
                            <m:d>
                              <m:dPr>
                                <m:ctrlPr>
                                  <a:rPr lang="ru-RU" i="1">
                                    <a:latin typeface="Cambria Math" panose="02040503050406030204" pitchFamily="18" charset="0"/>
                                  </a:rPr>
                                </m:ctrlPr>
                              </m:dPr>
                              <m:e>
                                <m:sSub>
                                  <m:sSubPr>
                                    <m:ctrlPr>
                                      <a:rPr lang="ru-RU" i="1">
                                        <a:latin typeface="Cambria Math" panose="02040503050406030204" pitchFamily="18" charset="0"/>
                                      </a:rPr>
                                    </m:ctrlPr>
                                  </m:sSubPr>
                                  <m:e>
                                    <m:r>
                                      <a:rPr lang="ru-RU" i="1">
                                        <a:latin typeface="Cambria Math" panose="02040503050406030204" pitchFamily="18" charset="0"/>
                                      </a:rPr>
                                      <m:t>𝐶</m:t>
                                    </m:r>
                                  </m:e>
                                  <m:sub>
                                    <m:r>
                                      <a:rPr lang="ru-RU" i="1">
                                        <a:latin typeface="Cambria Math" panose="02040503050406030204" pitchFamily="18" charset="0"/>
                                      </a:rPr>
                                      <m:t>𝑗</m:t>
                                    </m:r>
                                  </m:sub>
                                </m:sSub>
                                <m:r>
                                  <a:rPr lang="uk-UA" i="1">
                                    <a:latin typeface="Cambria Math" panose="02040503050406030204" pitchFamily="18" charset="0"/>
                                  </a:rPr>
                                  <m:t>,</m:t>
                                </m:r>
                                <m:r>
                                  <a:rPr lang="ru-RU" i="1">
                                    <a:latin typeface="Cambria Math" panose="02040503050406030204" pitchFamily="18" charset="0"/>
                                  </a:rPr>
                                  <m:t>𝑇</m:t>
                                </m:r>
                              </m:e>
                            </m:d>
                          </m:num>
                          <m:den>
                            <m:d>
                              <m:dPr>
                                <m:begChr m:val="|"/>
                                <m:endChr m:val="|"/>
                                <m:ctrlPr>
                                  <a:rPr lang="ru-RU" i="1">
                                    <a:latin typeface="Cambria Math" panose="02040503050406030204" pitchFamily="18" charset="0"/>
                                  </a:rPr>
                                </m:ctrlPr>
                              </m:dPr>
                              <m:e>
                                <m:r>
                                  <a:rPr lang="ru-RU" i="1">
                                    <a:latin typeface="Cambria Math" panose="02040503050406030204" pitchFamily="18" charset="0"/>
                                  </a:rPr>
                                  <m:t>𝑇</m:t>
                                </m:r>
                              </m:e>
                            </m:d>
                            <m:r>
                              <a:rPr lang="uk-UA" i="1">
                                <a:latin typeface="Cambria Math" panose="02040503050406030204" pitchFamily="18" charset="0"/>
                              </a:rPr>
                              <m:t>−</m:t>
                            </m:r>
                            <m:r>
                              <a:rPr lang="ru-RU" i="1">
                                <a:latin typeface="Cambria Math" panose="02040503050406030204" pitchFamily="18" charset="0"/>
                              </a:rPr>
                              <m:t>𝑈</m:t>
                            </m:r>
                          </m:den>
                        </m:f>
                      </m:e>
                    </m:nary>
                    <m:r>
                      <a:rPr lang="uk-UA" i="1">
                        <a:latin typeface="Cambria Math" panose="02040503050406030204" pitchFamily="18" charset="0"/>
                      </a:rPr>
                      <m:t>∗</m:t>
                    </m:r>
                    <m:func>
                      <m:funcPr>
                        <m:ctrlPr>
                          <a:rPr lang="ru-RU" i="1">
                            <a:latin typeface="Cambria Math" panose="02040503050406030204" pitchFamily="18" charset="0"/>
                          </a:rPr>
                        </m:ctrlPr>
                      </m:funcPr>
                      <m:fName>
                        <m:sSub>
                          <m:sSubPr>
                            <m:ctrlPr>
                              <a:rPr lang="ru-RU" i="1">
                                <a:latin typeface="Cambria Math" panose="02040503050406030204" pitchFamily="18" charset="0"/>
                              </a:rPr>
                            </m:ctrlPr>
                          </m:sSubPr>
                          <m:e>
                            <m:r>
                              <m:rPr>
                                <m:sty m:val="p"/>
                              </m:rPr>
                              <a:rPr lang="uk-UA">
                                <a:latin typeface="Cambria Math" panose="02040503050406030204" pitchFamily="18" charset="0"/>
                              </a:rPr>
                              <m:t>log</m:t>
                            </m:r>
                          </m:e>
                          <m:sub>
                            <m:r>
                              <a:rPr lang="uk-UA" i="1">
                                <a:latin typeface="Cambria Math" panose="02040503050406030204" pitchFamily="18" charset="0"/>
                              </a:rPr>
                              <m:t>2</m:t>
                            </m:r>
                          </m:sub>
                        </m:sSub>
                      </m:fName>
                      <m:e>
                        <m:d>
                          <m:dPr>
                            <m:ctrlPr>
                              <a:rPr lang="ru-RU" i="1">
                                <a:latin typeface="Cambria Math" panose="02040503050406030204" pitchFamily="18" charset="0"/>
                              </a:rPr>
                            </m:ctrlPr>
                          </m:dPr>
                          <m:e>
                            <m:f>
                              <m:fPr>
                                <m:ctrlPr>
                                  <a:rPr lang="ru-RU" i="1">
                                    <a:latin typeface="Cambria Math" panose="02040503050406030204" pitchFamily="18" charset="0"/>
                                  </a:rPr>
                                </m:ctrlPr>
                              </m:fPr>
                              <m:num>
                                <m:r>
                                  <a:rPr lang="ru-RU" i="1">
                                    <a:latin typeface="Cambria Math" panose="02040503050406030204" pitchFamily="18" charset="0"/>
                                  </a:rPr>
                                  <m:t>𝑓𝑟𝑒𝑞</m:t>
                                </m:r>
                                <m:d>
                                  <m:dPr>
                                    <m:ctrlPr>
                                      <a:rPr lang="ru-RU" i="1">
                                        <a:latin typeface="Cambria Math" panose="02040503050406030204" pitchFamily="18" charset="0"/>
                                      </a:rPr>
                                    </m:ctrlPr>
                                  </m:dPr>
                                  <m:e>
                                    <m:sSub>
                                      <m:sSubPr>
                                        <m:ctrlPr>
                                          <a:rPr lang="ru-RU" i="1">
                                            <a:latin typeface="Cambria Math" panose="02040503050406030204" pitchFamily="18" charset="0"/>
                                          </a:rPr>
                                        </m:ctrlPr>
                                      </m:sSubPr>
                                      <m:e>
                                        <m:r>
                                          <a:rPr lang="ru-RU" i="1">
                                            <a:latin typeface="Cambria Math" panose="02040503050406030204" pitchFamily="18" charset="0"/>
                                          </a:rPr>
                                          <m:t>𝐶</m:t>
                                        </m:r>
                                      </m:e>
                                      <m:sub>
                                        <m:r>
                                          <a:rPr lang="ru-RU" i="1">
                                            <a:latin typeface="Cambria Math" panose="02040503050406030204" pitchFamily="18" charset="0"/>
                                          </a:rPr>
                                          <m:t>𝑗</m:t>
                                        </m:r>
                                      </m:sub>
                                    </m:sSub>
                                    <m:r>
                                      <a:rPr lang="uk-UA" i="1">
                                        <a:latin typeface="Cambria Math" panose="02040503050406030204" pitchFamily="18" charset="0"/>
                                      </a:rPr>
                                      <m:t>,</m:t>
                                    </m:r>
                                    <m:r>
                                      <a:rPr lang="ru-RU" i="1">
                                        <a:latin typeface="Cambria Math" panose="02040503050406030204" pitchFamily="18" charset="0"/>
                                      </a:rPr>
                                      <m:t>𝑇</m:t>
                                    </m:r>
                                  </m:e>
                                </m:d>
                              </m:num>
                              <m:den>
                                <m:d>
                                  <m:dPr>
                                    <m:begChr m:val="|"/>
                                    <m:endChr m:val="|"/>
                                    <m:ctrlPr>
                                      <a:rPr lang="ru-RU" i="1">
                                        <a:latin typeface="Cambria Math" panose="02040503050406030204" pitchFamily="18" charset="0"/>
                                      </a:rPr>
                                    </m:ctrlPr>
                                  </m:dPr>
                                  <m:e>
                                    <m:r>
                                      <a:rPr lang="ru-RU" i="1">
                                        <a:latin typeface="Cambria Math" panose="02040503050406030204" pitchFamily="18" charset="0"/>
                                      </a:rPr>
                                      <m:t>𝑇</m:t>
                                    </m:r>
                                  </m:e>
                                </m:d>
                                <m:r>
                                  <a:rPr lang="uk-UA" i="1">
                                    <a:latin typeface="Cambria Math" panose="02040503050406030204" pitchFamily="18" charset="0"/>
                                  </a:rPr>
                                  <m:t>−</m:t>
                                </m:r>
                                <m:r>
                                  <a:rPr lang="ru-RU" i="1">
                                    <a:latin typeface="Cambria Math" panose="02040503050406030204" pitchFamily="18" charset="0"/>
                                  </a:rPr>
                                  <m:t>𝑈</m:t>
                                </m:r>
                              </m:den>
                            </m:f>
                          </m:e>
                        </m:d>
                      </m:e>
                    </m:func>
                  </m:oMath>
                </a14:m>
                <a:r>
                  <a:rPr lang="uk-UA" dirty="0"/>
                  <a:t>, (7)</a:t>
                </a:r>
                <a:endParaRPr lang="ru-RU" dirty="0"/>
              </a:p>
              <a:p>
                <a:pPr marL="0" indent="0" algn="ctr">
                  <a:buNone/>
                </a:pPr>
                <a14:m>
                  <m:oMath xmlns:m="http://schemas.openxmlformats.org/officeDocument/2006/math">
                    <m:r>
                      <a:rPr lang="ru-RU" i="1">
                        <a:latin typeface="Cambria Math" panose="02040503050406030204" pitchFamily="18" charset="0"/>
                      </a:rPr>
                      <m:t>𝐼𝑛𝑓</m:t>
                    </m:r>
                    <m:sSub>
                      <m:sSubPr>
                        <m:ctrlPr>
                          <a:rPr lang="ru-RU" i="1">
                            <a:latin typeface="Cambria Math" panose="02040503050406030204" pitchFamily="18" charset="0"/>
                          </a:rPr>
                        </m:ctrlPr>
                      </m:sSubPr>
                      <m:e>
                        <m:r>
                          <a:rPr lang="ru-RU" i="1">
                            <a:latin typeface="Cambria Math" panose="02040503050406030204" pitchFamily="18" charset="0"/>
                          </a:rPr>
                          <m:t>𝑜</m:t>
                        </m:r>
                      </m:e>
                      <m:sub>
                        <m:r>
                          <a:rPr lang="ru-RU" i="1">
                            <a:latin typeface="Cambria Math" panose="02040503050406030204" pitchFamily="18" charset="0"/>
                          </a:rPr>
                          <m:t>𝑥</m:t>
                        </m:r>
                      </m:sub>
                    </m:sSub>
                    <m:d>
                      <m:dPr>
                        <m:ctrlPr>
                          <a:rPr lang="ru-RU" i="1">
                            <a:latin typeface="Cambria Math" panose="02040503050406030204" pitchFamily="18" charset="0"/>
                          </a:rPr>
                        </m:ctrlPr>
                      </m:dPr>
                      <m:e>
                        <m:r>
                          <a:rPr lang="ru-RU" i="1">
                            <a:latin typeface="Cambria Math" panose="02040503050406030204" pitchFamily="18" charset="0"/>
                          </a:rPr>
                          <m:t>𝑇</m:t>
                        </m:r>
                      </m:e>
                    </m:d>
                    <m:r>
                      <a:rPr lang="uk-UA" i="1">
                        <a:latin typeface="Cambria Math" panose="02040503050406030204" pitchFamily="18" charset="0"/>
                      </a:rPr>
                      <m:t>=</m:t>
                    </m:r>
                    <m:nary>
                      <m:naryPr>
                        <m:chr m:val="∑"/>
                        <m:limLoc m:val="undOvr"/>
                        <m:ctrlPr>
                          <a:rPr lang="ru-RU" i="1">
                            <a:latin typeface="Cambria Math" panose="02040503050406030204" pitchFamily="18" charset="0"/>
                          </a:rPr>
                        </m:ctrlPr>
                      </m:naryPr>
                      <m:sub>
                        <m:r>
                          <a:rPr lang="ru-RU" i="1">
                            <a:latin typeface="Cambria Math" panose="02040503050406030204" pitchFamily="18" charset="0"/>
                          </a:rPr>
                          <m:t>𝑖</m:t>
                        </m:r>
                        <m:r>
                          <a:rPr lang="uk-UA" i="1">
                            <a:latin typeface="Cambria Math" panose="02040503050406030204" pitchFamily="18" charset="0"/>
                          </a:rPr>
                          <m:t>=1</m:t>
                        </m:r>
                      </m:sub>
                      <m:sup>
                        <m:r>
                          <a:rPr lang="ru-RU" i="1">
                            <a:latin typeface="Cambria Math" panose="02040503050406030204" pitchFamily="18" charset="0"/>
                          </a:rPr>
                          <m:t>𝑛</m:t>
                        </m:r>
                      </m:sup>
                      <m:e>
                        <m:f>
                          <m:fPr>
                            <m:ctrlPr>
                              <a:rPr lang="ru-RU" i="1">
                                <a:latin typeface="Cambria Math" panose="02040503050406030204" pitchFamily="18" charset="0"/>
                              </a:rPr>
                            </m:ctrlPr>
                          </m:fPr>
                          <m:num>
                            <m:r>
                              <a:rPr lang="uk-UA" i="1">
                                <a:latin typeface="Cambria Math" panose="02040503050406030204" pitchFamily="18" charset="0"/>
                              </a:rPr>
                              <m:t>|</m:t>
                            </m:r>
                            <m:sSub>
                              <m:sSubPr>
                                <m:ctrlPr>
                                  <a:rPr lang="ru-RU" i="1">
                                    <a:latin typeface="Cambria Math" panose="02040503050406030204" pitchFamily="18" charset="0"/>
                                  </a:rPr>
                                </m:ctrlPr>
                              </m:sSubPr>
                              <m:e>
                                <m:r>
                                  <a:rPr lang="ru-RU" i="1">
                                    <a:latin typeface="Cambria Math" panose="02040503050406030204" pitchFamily="18" charset="0"/>
                                  </a:rPr>
                                  <m:t>𝑇</m:t>
                                </m:r>
                              </m:e>
                              <m:sub>
                                <m:r>
                                  <a:rPr lang="ru-RU" i="1">
                                    <a:latin typeface="Cambria Math" panose="02040503050406030204" pitchFamily="18" charset="0"/>
                                  </a:rPr>
                                  <m:t>𝑖</m:t>
                                </m:r>
                              </m:sub>
                            </m:sSub>
                            <m:r>
                              <a:rPr lang="uk-UA" i="1">
                                <a:latin typeface="Cambria Math" panose="02040503050406030204" pitchFamily="18" charset="0"/>
                              </a:rPr>
                              <m:t>|</m:t>
                            </m:r>
                          </m:num>
                          <m:den>
                            <m:r>
                              <a:rPr lang="uk-UA" i="1">
                                <a:latin typeface="Cambria Math" panose="02040503050406030204" pitchFamily="18" charset="0"/>
                              </a:rPr>
                              <m:t>|</m:t>
                            </m:r>
                            <m:r>
                              <a:rPr lang="ru-RU" i="1">
                                <a:latin typeface="Cambria Math" panose="02040503050406030204" pitchFamily="18" charset="0"/>
                              </a:rPr>
                              <m:t>𝑇</m:t>
                            </m:r>
                            <m:r>
                              <a:rPr lang="uk-UA" i="1">
                                <a:latin typeface="Cambria Math" panose="02040503050406030204" pitchFamily="18" charset="0"/>
                              </a:rPr>
                              <m:t>|−</m:t>
                            </m:r>
                            <m:r>
                              <a:rPr lang="ru-RU" i="1">
                                <a:latin typeface="Cambria Math" panose="02040503050406030204" pitchFamily="18" charset="0"/>
                              </a:rPr>
                              <m:t>𝑈</m:t>
                            </m:r>
                          </m:den>
                        </m:f>
                      </m:e>
                    </m:nary>
                    <m:r>
                      <a:rPr lang="uk-UA" i="1">
                        <a:latin typeface="Cambria Math" panose="02040503050406030204" pitchFamily="18" charset="0"/>
                      </a:rPr>
                      <m:t>∗</m:t>
                    </m:r>
                    <m:r>
                      <a:rPr lang="ru-RU" i="1">
                        <a:latin typeface="Cambria Math" panose="02040503050406030204" pitchFamily="18" charset="0"/>
                      </a:rPr>
                      <m:t>𝐼𝑛𝑓𝑜</m:t>
                    </m:r>
                    <m:r>
                      <a:rPr lang="uk-UA" i="1">
                        <a:latin typeface="Cambria Math" panose="02040503050406030204" pitchFamily="18" charset="0"/>
                      </a:rPr>
                      <m:t>(</m:t>
                    </m:r>
                    <m:sSub>
                      <m:sSubPr>
                        <m:ctrlPr>
                          <a:rPr lang="ru-RU" i="1">
                            <a:latin typeface="Cambria Math" panose="02040503050406030204" pitchFamily="18" charset="0"/>
                          </a:rPr>
                        </m:ctrlPr>
                      </m:sSubPr>
                      <m:e>
                        <m:r>
                          <a:rPr lang="ru-RU" i="1">
                            <a:latin typeface="Cambria Math" panose="02040503050406030204" pitchFamily="18" charset="0"/>
                          </a:rPr>
                          <m:t>𝑇</m:t>
                        </m:r>
                      </m:e>
                      <m:sub>
                        <m:r>
                          <a:rPr lang="ru-RU" i="1">
                            <a:latin typeface="Cambria Math" panose="02040503050406030204" pitchFamily="18" charset="0"/>
                          </a:rPr>
                          <m:t>𝑖</m:t>
                        </m:r>
                      </m:sub>
                    </m:sSub>
                    <m:r>
                      <a:rPr lang="uk-UA" i="1">
                        <a:latin typeface="Cambria Math" panose="02040503050406030204" pitchFamily="18" charset="0"/>
                      </a:rPr>
                      <m:t>)</m:t>
                    </m:r>
                  </m:oMath>
                </a14:m>
                <a:r>
                  <a:rPr lang="uk-UA" dirty="0"/>
                  <a:t>, (8)</a:t>
                </a:r>
                <a:endParaRPr lang="ru-RU" dirty="0"/>
              </a:p>
              <a:p>
                <a:r>
                  <a:rPr lang="uk-UA" dirty="0"/>
                  <a:t>В цьому випадку при підрахунку </a:t>
                </a:r>
                <a:r>
                  <a:rPr lang="uk-UA" dirty="0" err="1"/>
                  <a:t>freq</a:t>
                </a:r>
                <a:r>
                  <a:rPr lang="uk-UA" dirty="0"/>
                  <a:t> (</a:t>
                </a:r>
                <a:r>
                  <a:rPr lang="uk-UA" dirty="0" err="1"/>
                  <a:t>Cj</a:t>
                </a:r>
                <a:r>
                  <a:rPr lang="uk-UA" dirty="0"/>
                  <a:t>, T) враховуються тільки </a:t>
                </a:r>
                <a:r>
                  <a:rPr lang="uk-UA" dirty="0" smtClean="0"/>
                  <a:t>екземпляри </a:t>
                </a:r>
                <a:r>
                  <a:rPr lang="uk-UA" dirty="0"/>
                  <a:t>з існуючими значеннями атрибута A. Тоді критерій (4) можна переписати</a:t>
                </a:r>
                <a:endParaRPr lang="ru-RU" dirty="0"/>
              </a:p>
              <a:p>
                <a:pPr marL="0" indent="0" algn="ctr">
                  <a:buNone/>
                </a:pPr>
                <a14:m>
                  <m:oMath xmlns:m="http://schemas.openxmlformats.org/officeDocument/2006/math">
                    <m:r>
                      <a:rPr lang="ru-RU" i="1">
                        <a:latin typeface="Cambria Math" panose="02040503050406030204" pitchFamily="18" charset="0"/>
                      </a:rPr>
                      <m:t>𝐺𝑎𝑖𝑛</m:t>
                    </m:r>
                    <m:d>
                      <m:dPr>
                        <m:ctrlPr>
                          <a:rPr lang="ru-RU" i="1">
                            <a:latin typeface="Cambria Math" panose="02040503050406030204" pitchFamily="18" charset="0"/>
                          </a:rPr>
                        </m:ctrlPr>
                      </m:dPr>
                      <m:e>
                        <m:r>
                          <a:rPr lang="ru-RU" i="1">
                            <a:latin typeface="Cambria Math" panose="02040503050406030204" pitchFamily="18" charset="0"/>
                          </a:rPr>
                          <m:t>𝑋</m:t>
                        </m:r>
                      </m:e>
                    </m:d>
                    <m:r>
                      <a:rPr lang="ru-RU" i="1">
                        <a:latin typeface="Cambria Math" panose="02040503050406030204" pitchFamily="18" charset="0"/>
                      </a:rPr>
                      <m:t>=</m:t>
                    </m:r>
                    <m:f>
                      <m:fPr>
                        <m:ctrlPr>
                          <a:rPr lang="ru-RU" i="1">
                            <a:latin typeface="Cambria Math" panose="02040503050406030204" pitchFamily="18" charset="0"/>
                          </a:rPr>
                        </m:ctrlPr>
                      </m:fPr>
                      <m:num>
                        <m:d>
                          <m:dPr>
                            <m:begChr m:val="|"/>
                            <m:endChr m:val="|"/>
                            <m:ctrlPr>
                              <a:rPr lang="ru-RU" i="1">
                                <a:latin typeface="Cambria Math" panose="02040503050406030204" pitchFamily="18" charset="0"/>
                              </a:rPr>
                            </m:ctrlPr>
                          </m:dPr>
                          <m:e>
                            <m:r>
                              <a:rPr lang="ru-RU" i="1">
                                <a:latin typeface="Cambria Math" panose="02040503050406030204" pitchFamily="18" charset="0"/>
                              </a:rPr>
                              <m:t>𝑇</m:t>
                            </m:r>
                          </m:e>
                        </m:d>
                        <m:r>
                          <a:rPr lang="ru-RU" i="1">
                            <a:latin typeface="Cambria Math" panose="02040503050406030204" pitchFamily="18" charset="0"/>
                          </a:rPr>
                          <m:t>−</m:t>
                        </m:r>
                        <m:r>
                          <a:rPr lang="ru-RU" i="1">
                            <a:latin typeface="Cambria Math" panose="02040503050406030204" pitchFamily="18" charset="0"/>
                          </a:rPr>
                          <m:t>𝑈</m:t>
                        </m:r>
                      </m:num>
                      <m:den>
                        <m:d>
                          <m:dPr>
                            <m:begChr m:val="|"/>
                            <m:endChr m:val="|"/>
                            <m:ctrlPr>
                              <a:rPr lang="ru-RU" i="1">
                                <a:latin typeface="Cambria Math" panose="02040503050406030204" pitchFamily="18" charset="0"/>
                              </a:rPr>
                            </m:ctrlPr>
                          </m:dPr>
                          <m:e>
                            <m:r>
                              <a:rPr lang="ru-RU" i="1">
                                <a:latin typeface="Cambria Math" panose="02040503050406030204" pitchFamily="18" charset="0"/>
                              </a:rPr>
                              <m:t>𝑇</m:t>
                            </m:r>
                          </m:e>
                        </m:d>
                      </m:den>
                    </m:f>
                    <m:r>
                      <a:rPr lang="ru-RU" i="1">
                        <a:latin typeface="Cambria Math" panose="02040503050406030204" pitchFamily="18" charset="0"/>
                      </a:rPr>
                      <m:t>(</m:t>
                    </m:r>
                    <m:r>
                      <a:rPr lang="ru-RU" i="1">
                        <a:latin typeface="Cambria Math" panose="02040503050406030204" pitchFamily="18" charset="0"/>
                      </a:rPr>
                      <m:t>𝐼𝑛𝑓𝑜</m:t>
                    </m:r>
                    <m:d>
                      <m:dPr>
                        <m:ctrlPr>
                          <a:rPr lang="ru-RU" i="1">
                            <a:latin typeface="Cambria Math" panose="02040503050406030204" pitchFamily="18" charset="0"/>
                          </a:rPr>
                        </m:ctrlPr>
                      </m:dPr>
                      <m:e>
                        <m:r>
                          <a:rPr lang="ru-RU" i="1">
                            <a:latin typeface="Cambria Math" panose="02040503050406030204" pitchFamily="18" charset="0"/>
                          </a:rPr>
                          <m:t>𝑇</m:t>
                        </m:r>
                      </m:e>
                    </m:d>
                    <m:r>
                      <a:rPr lang="ru-RU" i="1">
                        <a:latin typeface="Cambria Math" panose="02040503050406030204" pitchFamily="18" charset="0"/>
                      </a:rPr>
                      <m:t>−</m:t>
                    </m:r>
                    <m:r>
                      <a:rPr lang="ru-RU" i="1">
                        <a:latin typeface="Cambria Math" panose="02040503050406030204" pitchFamily="18" charset="0"/>
                      </a:rPr>
                      <m:t>𝐼𝑛𝑓</m:t>
                    </m:r>
                    <m:sSub>
                      <m:sSubPr>
                        <m:ctrlPr>
                          <a:rPr lang="ru-RU" i="1">
                            <a:latin typeface="Cambria Math" panose="02040503050406030204" pitchFamily="18" charset="0"/>
                          </a:rPr>
                        </m:ctrlPr>
                      </m:sSubPr>
                      <m:e>
                        <m:r>
                          <a:rPr lang="ru-RU" i="1">
                            <a:latin typeface="Cambria Math" panose="02040503050406030204" pitchFamily="18" charset="0"/>
                          </a:rPr>
                          <m:t>𝑜</m:t>
                        </m:r>
                      </m:e>
                      <m:sub>
                        <m:r>
                          <a:rPr lang="ru-RU" i="1">
                            <a:latin typeface="Cambria Math" panose="02040503050406030204" pitchFamily="18" charset="0"/>
                          </a:rPr>
                          <m:t>𝑥</m:t>
                        </m:r>
                      </m:sub>
                    </m:sSub>
                    <m:r>
                      <a:rPr lang="ru-RU" i="1">
                        <a:latin typeface="Cambria Math" panose="02040503050406030204" pitchFamily="18" charset="0"/>
                      </a:rPr>
                      <m:t>(</m:t>
                    </m:r>
                    <m:r>
                      <a:rPr lang="ru-RU" i="1">
                        <a:latin typeface="Cambria Math" panose="02040503050406030204" pitchFamily="18" charset="0"/>
                      </a:rPr>
                      <m:t>𝑇</m:t>
                    </m:r>
                    <m:r>
                      <a:rPr lang="ru-RU" i="1">
                        <a:latin typeface="Cambria Math" panose="02040503050406030204" pitchFamily="18" charset="0"/>
                      </a:rPr>
                      <m:t>))</m:t>
                    </m:r>
                  </m:oMath>
                </a14:m>
                <a:r>
                  <a:rPr lang="ru-RU" dirty="0"/>
                  <a:t>, (9)</a:t>
                </a:r>
              </a:p>
            </p:txBody>
          </p:sp>
        </mc:Choice>
        <mc:Fallback xmlns="">
          <p:sp>
            <p:nvSpPr>
              <p:cNvPr id="3" name="Объект 2"/>
              <p:cNvSpPr>
                <a:spLocks noGrp="1" noRot="1" noChangeAspect="1" noMove="1" noResize="1" noEditPoints="1" noAdjustHandles="1" noChangeArrowheads="1" noChangeShapeType="1" noTextEdit="1"/>
              </p:cNvSpPr>
              <p:nvPr>
                <p:ph idx="1"/>
              </p:nvPr>
            </p:nvSpPr>
            <p:spPr>
              <a:blipFill>
                <a:blip r:embed="rId2"/>
                <a:stretch>
                  <a:fillRect l="-928" t="-3501"/>
                </a:stretch>
              </a:blipFill>
            </p:spPr>
            <p:txBody>
              <a:bodyPr/>
              <a:lstStyle/>
              <a:p>
                <a:r>
                  <a:rPr lang="ru-RU">
                    <a:noFill/>
                  </a:rPr>
                  <a:t> </a:t>
                </a:r>
              </a:p>
            </p:txBody>
          </p:sp>
        </mc:Fallback>
      </mc:AlternateContent>
      <p:sp>
        <p:nvSpPr>
          <p:cNvPr id="4" name="Прямоугольник 3"/>
          <p:cNvSpPr/>
          <p:nvPr/>
        </p:nvSpPr>
        <p:spPr>
          <a:xfrm>
            <a:off x="2975020" y="5125792"/>
            <a:ext cx="6272011" cy="746974"/>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Нижний колонтитул 4"/>
          <p:cNvSpPr>
            <a:spLocks noGrp="1"/>
          </p:cNvSpPr>
          <p:nvPr>
            <p:ph type="ftr" sz="quarter" idx="11"/>
          </p:nvPr>
        </p:nvSpPr>
        <p:spPr/>
        <p:txBody>
          <a:bodyPr/>
          <a:lstStyle/>
          <a:p>
            <a:r>
              <a:rPr lang="ru-RU" smtClean="0"/>
              <a:t>Методи та аналіз великих даних</a:t>
            </a:r>
            <a:endParaRPr lang="ru-RU"/>
          </a:p>
        </p:txBody>
      </p:sp>
      <p:sp>
        <p:nvSpPr>
          <p:cNvPr id="6" name="Номер слайда 5"/>
          <p:cNvSpPr>
            <a:spLocks noGrp="1"/>
          </p:cNvSpPr>
          <p:nvPr>
            <p:ph type="sldNum" sz="quarter" idx="12"/>
          </p:nvPr>
        </p:nvSpPr>
        <p:spPr/>
        <p:txBody>
          <a:bodyPr/>
          <a:lstStyle/>
          <a:p>
            <a:fld id="{C6709510-3D0B-42CA-955B-5D5AC4716600}" type="slidenum">
              <a:rPr lang="ru-RU" smtClean="0"/>
              <a:t>39</a:t>
            </a:fld>
            <a:endParaRPr lang="ru-RU"/>
          </a:p>
        </p:txBody>
      </p:sp>
    </p:spTree>
    <p:extLst>
      <p:ext uri="{BB962C8B-B14F-4D97-AF65-F5344CB8AC3E}">
        <p14:creationId xmlns:p14="http://schemas.microsoft.com/office/powerpoint/2010/main" val="40566975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Дерева рішень</a:t>
            </a:r>
            <a:endParaRPr lang="ru-RU" dirty="0"/>
          </a:p>
        </p:txBody>
      </p:sp>
      <p:sp>
        <p:nvSpPr>
          <p:cNvPr id="3" name="Объект 2"/>
          <p:cNvSpPr>
            <a:spLocks noGrp="1"/>
          </p:cNvSpPr>
          <p:nvPr>
            <p:ph idx="1"/>
          </p:nvPr>
        </p:nvSpPr>
        <p:spPr/>
        <p:txBody>
          <a:bodyPr/>
          <a:lstStyle/>
          <a:p>
            <a:r>
              <a:rPr lang="uk-UA" dirty="0" smtClean="0"/>
              <a:t>Це </a:t>
            </a:r>
            <a:r>
              <a:rPr lang="uk-UA" dirty="0"/>
              <a:t>один з </a:t>
            </a:r>
            <a:r>
              <a:rPr lang="uk-UA" dirty="0" smtClean="0"/>
              <a:t>методів </a:t>
            </a:r>
            <a:r>
              <a:rPr lang="uk-UA" dirty="0"/>
              <a:t>автоматичного аналізу даних. </a:t>
            </a:r>
            <a:endParaRPr lang="uk-UA" dirty="0" smtClean="0"/>
          </a:p>
          <a:p>
            <a:r>
              <a:rPr lang="uk-UA" dirty="0" smtClean="0"/>
              <a:t>Перші </a:t>
            </a:r>
            <a:r>
              <a:rPr lang="uk-UA" dirty="0"/>
              <a:t>ідеї створення дерев рішень сходять до робіт </a:t>
            </a:r>
            <a:r>
              <a:rPr lang="uk-UA" dirty="0" err="1"/>
              <a:t>Ховленда</a:t>
            </a:r>
            <a:r>
              <a:rPr lang="uk-UA" dirty="0"/>
              <a:t> (</a:t>
            </a:r>
            <a:r>
              <a:rPr lang="uk-UA" dirty="0" err="1"/>
              <a:t>Hoveland</a:t>
            </a:r>
            <a:r>
              <a:rPr lang="uk-UA" dirty="0"/>
              <a:t>) і Ханта (</a:t>
            </a:r>
            <a:r>
              <a:rPr lang="uk-UA" dirty="0" err="1"/>
              <a:t>Hunt</a:t>
            </a:r>
            <a:r>
              <a:rPr lang="uk-UA" dirty="0"/>
              <a:t>) кінця 50-х років XX століття. Однак, основною </a:t>
            </a:r>
            <a:r>
              <a:rPr lang="uk-UA" dirty="0" smtClean="0"/>
              <a:t>роботою, </a:t>
            </a:r>
            <a:r>
              <a:rPr lang="uk-UA" dirty="0"/>
              <a:t>що дала імпульс для розвитку цього напрямку, стала книга Ханта (</a:t>
            </a:r>
            <a:r>
              <a:rPr lang="uk-UA" dirty="0" err="1"/>
              <a:t>Hunt</a:t>
            </a:r>
            <a:r>
              <a:rPr lang="uk-UA" dirty="0"/>
              <a:t>, E.B.), </a:t>
            </a:r>
            <a:r>
              <a:rPr lang="uk-UA" dirty="0" err="1"/>
              <a:t>Мерін</a:t>
            </a:r>
            <a:r>
              <a:rPr lang="uk-UA" dirty="0"/>
              <a:t> (</a:t>
            </a:r>
            <a:r>
              <a:rPr lang="uk-UA" dirty="0" err="1"/>
              <a:t>Marin</a:t>
            </a:r>
            <a:r>
              <a:rPr lang="uk-UA" dirty="0"/>
              <a:t> J.) і Стоуна (</a:t>
            </a:r>
            <a:r>
              <a:rPr lang="uk-UA" dirty="0" err="1"/>
              <a:t>Stone</a:t>
            </a:r>
            <a:r>
              <a:rPr lang="uk-UA" dirty="0"/>
              <a:t>, P.J) "</a:t>
            </a:r>
            <a:r>
              <a:rPr lang="uk-UA" dirty="0" err="1"/>
              <a:t>Experiments</a:t>
            </a:r>
            <a:r>
              <a:rPr lang="uk-UA" dirty="0"/>
              <a:t> </a:t>
            </a:r>
            <a:r>
              <a:rPr lang="uk-UA" dirty="0" err="1"/>
              <a:t>in</a:t>
            </a:r>
            <a:r>
              <a:rPr lang="uk-UA" dirty="0"/>
              <a:t> </a:t>
            </a:r>
            <a:r>
              <a:rPr lang="uk-UA" dirty="0" err="1"/>
              <a:t>Induction</a:t>
            </a:r>
            <a:r>
              <a:rPr lang="uk-UA" dirty="0"/>
              <a:t>", що побачила світ у 1966 р.</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4</a:t>
            </a:fld>
            <a:endParaRPr lang="ru-RU"/>
          </a:p>
        </p:txBody>
      </p:sp>
    </p:spTree>
    <p:extLst>
      <p:ext uri="{BB962C8B-B14F-4D97-AF65-F5344CB8AC3E}">
        <p14:creationId xmlns:p14="http://schemas.microsoft.com/office/powerpoint/2010/main" val="145020588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uk-UA" dirty="0"/>
              <a:t>Алгоритм C 4.5 будує дерево рішень з необмеженою кількістю гілок у </a:t>
            </a:r>
            <a:r>
              <a:rPr lang="uk-UA" dirty="0" err="1" smtClean="0"/>
              <a:t>вузлі</a:t>
            </a:r>
            <a:r>
              <a:rPr lang="uk-UA" dirty="0" smtClean="0"/>
              <a:t>. </a:t>
            </a:r>
          </a:p>
          <a:p>
            <a:r>
              <a:rPr lang="uk-UA" dirty="0" smtClean="0"/>
              <a:t>Даний </a:t>
            </a:r>
            <a:r>
              <a:rPr lang="uk-UA" dirty="0"/>
              <a:t>алгоритм може працювати тільки з дискретним залежним атрибутом і тому може вирішувати тільки задачі класифікації</a:t>
            </a:r>
            <a:r>
              <a:rPr lang="uk-UA" dirty="0" smtClean="0"/>
              <a:t>.</a:t>
            </a:r>
          </a:p>
          <a:p>
            <a:r>
              <a:rPr lang="uk-UA" dirty="0" smtClean="0"/>
              <a:t>C </a:t>
            </a:r>
            <a:r>
              <a:rPr lang="uk-UA" dirty="0"/>
              <a:t>4.5 вважається одним з найвідоміших і широко використовуваних алгоритмів побудови дерев класифікації.</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40</a:t>
            </a:fld>
            <a:endParaRPr lang="ru-RU"/>
          </a:p>
        </p:txBody>
      </p:sp>
    </p:spTree>
    <p:extLst>
      <p:ext uri="{BB962C8B-B14F-4D97-AF65-F5344CB8AC3E}">
        <p14:creationId xmlns:p14="http://schemas.microsoft.com/office/powerpoint/2010/main" val="249024717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Вимоги для </a:t>
            </a:r>
            <a:r>
              <a:rPr lang="uk-UA" dirty="0"/>
              <a:t>роботи алгоритму C </a:t>
            </a:r>
            <a:r>
              <a:rPr lang="uk-UA" dirty="0" smtClean="0"/>
              <a:t>4.5</a:t>
            </a:r>
            <a:endParaRPr lang="ru-RU" dirty="0"/>
          </a:p>
        </p:txBody>
      </p:sp>
      <p:sp>
        <p:nvSpPr>
          <p:cNvPr id="3" name="Объект 2"/>
          <p:cNvSpPr>
            <a:spLocks noGrp="1"/>
          </p:cNvSpPr>
          <p:nvPr>
            <p:ph idx="1"/>
          </p:nvPr>
        </p:nvSpPr>
        <p:spPr/>
        <p:txBody>
          <a:bodyPr/>
          <a:lstStyle/>
          <a:p>
            <a:r>
              <a:rPr lang="uk-UA" dirty="0" smtClean="0"/>
              <a:t> </a:t>
            </a:r>
            <a:r>
              <a:rPr lang="uk-UA" dirty="0"/>
              <a:t>Кожен запис набору даних повинен бути </a:t>
            </a:r>
            <a:r>
              <a:rPr lang="uk-UA" dirty="0" smtClean="0"/>
              <a:t>асоційований </a:t>
            </a:r>
            <a:r>
              <a:rPr lang="uk-UA" dirty="0"/>
              <a:t>з одним з визначених класів, тобто один з атрибутів набору даних повинен бути міткою класу. </a:t>
            </a:r>
            <a:endParaRPr lang="ru-RU" dirty="0"/>
          </a:p>
          <a:p>
            <a:r>
              <a:rPr lang="uk-UA" dirty="0" smtClean="0"/>
              <a:t>Класи </a:t>
            </a:r>
            <a:r>
              <a:rPr lang="uk-UA" dirty="0"/>
              <a:t>повинні бути дискретними. Кожен </a:t>
            </a:r>
            <a:r>
              <a:rPr lang="uk-UA" dirty="0" smtClean="0"/>
              <a:t>екземпляр </a:t>
            </a:r>
            <a:r>
              <a:rPr lang="uk-UA" dirty="0"/>
              <a:t>повинен однозначно ставитися до одного з класів. </a:t>
            </a:r>
            <a:endParaRPr lang="ru-RU" dirty="0"/>
          </a:p>
          <a:p>
            <a:r>
              <a:rPr lang="uk-UA" dirty="0" smtClean="0"/>
              <a:t>Кількість </a:t>
            </a:r>
            <a:r>
              <a:rPr lang="uk-UA" dirty="0"/>
              <a:t>класів повинно бути значно менше кількості записів в досліджуваному наборі даних. </a:t>
            </a:r>
            <a:endParaRPr lang="ru-RU" dirty="0"/>
          </a:p>
          <a:p>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41</a:t>
            </a:fld>
            <a:endParaRPr lang="ru-RU"/>
          </a:p>
        </p:txBody>
      </p:sp>
    </p:spTree>
    <p:extLst>
      <p:ext uri="{BB962C8B-B14F-4D97-AF65-F5344CB8AC3E}">
        <p14:creationId xmlns:p14="http://schemas.microsoft.com/office/powerpoint/2010/main" val="21088897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CART і C 4.5</a:t>
            </a:r>
            <a:endParaRPr lang="ru-RU" dirty="0"/>
          </a:p>
        </p:txBody>
      </p:sp>
      <p:sp>
        <p:nvSpPr>
          <p:cNvPr id="3" name="Объект 2"/>
          <p:cNvSpPr>
            <a:spLocks noGrp="1"/>
          </p:cNvSpPr>
          <p:nvPr>
            <p:ph idx="1"/>
          </p:nvPr>
        </p:nvSpPr>
        <p:spPr/>
        <p:txBody>
          <a:bodyPr>
            <a:normAutofit/>
          </a:bodyPr>
          <a:lstStyle/>
          <a:p>
            <a:r>
              <a:rPr lang="uk-UA" dirty="0" smtClean="0"/>
              <a:t>Обидва </a:t>
            </a:r>
            <a:r>
              <a:rPr lang="uk-UA" dirty="0"/>
              <a:t>алгоритми є </a:t>
            </a:r>
            <a:r>
              <a:rPr lang="uk-UA" dirty="0" err="1"/>
              <a:t>робастни</a:t>
            </a:r>
            <a:r>
              <a:rPr lang="ru-RU" dirty="0"/>
              <a:t>ми</a:t>
            </a:r>
            <a:r>
              <a:rPr lang="uk-UA" dirty="0"/>
              <a:t>, тобто стійкими до шумів і викидів даних. </a:t>
            </a:r>
            <a:endParaRPr lang="ru-RU" dirty="0"/>
          </a:p>
          <a:p>
            <a:r>
              <a:rPr lang="uk-UA" dirty="0"/>
              <a:t>Алгоритми побудови дерев рішень відрізняються такими характеристиками: </a:t>
            </a:r>
            <a:endParaRPr lang="ru-RU" dirty="0"/>
          </a:p>
          <a:p>
            <a:pPr lvl="1"/>
            <a:r>
              <a:rPr lang="uk-UA" dirty="0" smtClean="0"/>
              <a:t>вид </a:t>
            </a:r>
            <a:r>
              <a:rPr lang="uk-UA" dirty="0"/>
              <a:t>розщеплення - бінарне ( </a:t>
            </a:r>
            <a:r>
              <a:rPr lang="uk-UA" dirty="0" err="1"/>
              <a:t>binary</a:t>
            </a:r>
            <a:r>
              <a:rPr lang="uk-UA" dirty="0"/>
              <a:t> ), множинне ( </a:t>
            </a:r>
            <a:r>
              <a:rPr lang="uk-UA" dirty="0" err="1"/>
              <a:t>multi</a:t>
            </a:r>
            <a:r>
              <a:rPr lang="uk-UA" dirty="0"/>
              <a:t> - </a:t>
            </a:r>
            <a:r>
              <a:rPr lang="uk-UA" dirty="0" err="1"/>
              <a:t>way</a:t>
            </a:r>
            <a:r>
              <a:rPr lang="uk-UA" dirty="0"/>
              <a:t> ) </a:t>
            </a:r>
            <a:endParaRPr lang="ru-RU" dirty="0"/>
          </a:p>
          <a:p>
            <a:pPr lvl="1"/>
            <a:r>
              <a:rPr lang="uk-UA" dirty="0" smtClean="0"/>
              <a:t>критерії </a:t>
            </a:r>
            <a:r>
              <a:rPr lang="uk-UA" dirty="0"/>
              <a:t>розщеплення - ентропія, </a:t>
            </a:r>
            <a:r>
              <a:rPr lang="uk-UA" dirty="0" err="1"/>
              <a:t>Gini</a:t>
            </a:r>
            <a:r>
              <a:rPr lang="uk-UA" dirty="0"/>
              <a:t>, інші </a:t>
            </a:r>
            <a:endParaRPr lang="ru-RU" dirty="0"/>
          </a:p>
          <a:p>
            <a:pPr lvl="1"/>
            <a:r>
              <a:rPr lang="uk-UA" dirty="0" smtClean="0"/>
              <a:t>можливість </a:t>
            </a:r>
            <a:r>
              <a:rPr lang="uk-UA" dirty="0"/>
              <a:t>обробки пропущених значень </a:t>
            </a:r>
            <a:endParaRPr lang="ru-RU" dirty="0"/>
          </a:p>
          <a:p>
            <a:pPr lvl="1"/>
            <a:r>
              <a:rPr lang="uk-UA" dirty="0" smtClean="0"/>
              <a:t>процедура </a:t>
            </a:r>
            <a:r>
              <a:rPr lang="uk-UA" dirty="0"/>
              <a:t>скорочення гілок або відсікання </a:t>
            </a:r>
            <a:endParaRPr lang="ru-RU" dirty="0"/>
          </a:p>
          <a:p>
            <a:pPr lvl="1"/>
            <a:r>
              <a:rPr lang="uk-UA" dirty="0" smtClean="0"/>
              <a:t>можливості </a:t>
            </a:r>
            <a:r>
              <a:rPr lang="uk-UA" dirty="0"/>
              <a:t>вилучення правил з дерев. </a:t>
            </a:r>
            <a:endParaRPr lang="ru-RU" dirty="0"/>
          </a:p>
          <a:p>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42</a:t>
            </a:fld>
            <a:endParaRPr lang="ru-RU"/>
          </a:p>
        </p:txBody>
      </p:sp>
    </p:spTree>
    <p:extLst>
      <p:ext uri="{BB962C8B-B14F-4D97-AF65-F5344CB8AC3E}">
        <p14:creationId xmlns:p14="http://schemas.microsoft.com/office/powerpoint/2010/main" val="382641928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b="1" i="1" dirty="0"/>
              <a:t>Розробка нових масштабованих </a:t>
            </a:r>
            <a:r>
              <a:rPr lang="uk-UA" b="1" i="1" dirty="0" smtClean="0"/>
              <a:t>алгоритмів</a:t>
            </a:r>
            <a:endParaRPr lang="ru-RU" dirty="0"/>
          </a:p>
        </p:txBody>
      </p:sp>
      <p:sp>
        <p:nvSpPr>
          <p:cNvPr id="3" name="Объект 2"/>
          <p:cNvSpPr>
            <a:spLocks noGrp="1"/>
          </p:cNvSpPr>
          <p:nvPr>
            <p:ph idx="1"/>
          </p:nvPr>
        </p:nvSpPr>
        <p:spPr/>
        <p:txBody>
          <a:bodyPr/>
          <a:lstStyle/>
          <a:p>
            <a:r>
              <a:rPr lang="uk-UA" dirty="0" smtClean="0"/>
              <a:t>Найбільш </a:t>
            </a:r>
            <a:r>
              <a:rPr lang="uk-UA" dirty="0"/>
              <a:t>серйозна вимога, яке зараз пред'являється до алгоритмів конструювання дерев рішень - це масштабованість, тобто алгоритм повинен володіти масштабується методом доступу до даних. </a:t>
            </a:r>
            <a:endParaRPr lang="ru-RU" dirty="0"/>
          </a:p>
          <a:p>
            <a:r>
              <a:rPr lang="uk-UA" dirty="0"/>
              <a:t>Розроблено ряд нових масштабованих алгоритмів, серед них - алгоритм </a:t>
            </a:r>
            <a:r>
              <a:rPr lang="uk-UA" dirty="0" err="1"/>
              <a:t>Sprint</a:t>
            </a:r>
            <a:r>
              <a:rPr lang="uk-UA" dirty="0"/>
              <a:t>, запропонований Джоном </a:t>
            </a:r>
            <a:r>
              <a:rPr lang="uk-UA" dirty="0" err="1"/>
              <a:t>Шафером</a:t>
            </a:r>
            <a:r>
              <a:rPr lang="uk-UA" dirty="0"/>
              <a:t> і його </a:t>
            </a:r>
            <a:r>
              <a:rPr lang="uk-UA" dirty="0" smtClean="0"/>
              <a:t>колегами. </a:t>
            </a:r>
            <a:r>
              <a:rPr lang="uk-UA" dirty="0" err="1" smtClean="0"/>
              <a:t>Sprint</a:t>
            </a:r>
            <a:r>
              <a:rPr lang="uk-UA" dirty="0" smtClean="0"/>
              <a:t> </a:t>
            </a:r>
            <a:r>
              <a:rPr lang="uk-UA" dirty="0"/>
              <a:t>є масштабованим </a:t>
            </a:r>
            <a:r>
              <a:rPr lang="uk-UA" dirty="0" smtClean="0"/>
              <a:t>і ставить </a:t>
            </a:r>
            <a:r>
              <a:rPr lang="uk-UA" dirty="0"/>
              <a:t>мінімальні вимоги до обсягу оперативної пам'яті.</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43</a:t>
            </a:fld>
            <a:endParaRPr lang="ru-RU"/>
          </a:p>
        </p:txBody>
      </p:sp>
    </p:spTree>
    <p:extLst>
      <p:ext uri="{BB962C8B-B14F-4D97-AF65-F5344CB8AC3E}">
        <p14:creationId xmlns:p14="http://schemas.microsoft.com/office/powerpoint/2010/main" val="326262142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17500"/>
            <a:ext cx="10515600" cy="1325563"/>
          </a:xfrm>
        </p:spPr>
        <p:txBody>
          <a:bodyPr/>
          <a:lstStyle/>
          <a:p>
            <a:r>
              <a:rPr lang="uk-UA" dirty="0" err="1" smtClean="0"/>
              <a:t>Дендрограма</a:t>
            </a:r>
            <a:r>
              <a:rPr lang="uk-UA" dirty="0" smtClean="0"/>
              <a:t> </a:t>
            </a:r>
            <a:r>
              <a:rPr lang="ru-RU" dirty="0" smtClean="0"/>
              <a:t>(</a:t>
            </a:r>
            <a:r>
              <a:rPr lang="en-US" dirty="0" smtClean="0"/>
              <a:t>R</a:t>
            </a:r>
            <a:r>
              <a:rPr lang="ru-RU" dirty="0" smtClean="0"/>
              <a:t>)</a:t>
            </a:r>
            <a:endParaRPr lang="ru-RU" dirty="0"/>
          </a:p>
        </p:txBody>
      </p:sp>
      <p:sp>
        <p:nvSpPr>
          <p:cNvPr id="3" name="Объект 2"/>
          <p:cNvSpPr>
            <a:spLocks noGrp="1"/>
          </p:cNvSpPr>
          <p:nvPr>
            <p:ph idx="1"/>
          </p:nvPr>
        </p:nvSpPr>
        <p:spPr>
          <a:xfrm>
            <a:off x="742950" y="1301750"/>
            <a:ext cx="10515600" cy="4351338"/>
          </a:xfrm>
        </p:spPr>
        <p:txBody>
          <a:bodyPr>
            <a:noAutofit/>
          </a:bodyPr>
          <a:lstStyle/>
          <a:p>
            <a:pPr marL="0" indent="0">
              <a:buNone/>
            </a:pPr>
            <a:r>
              <a:rPr lang="en-US" sz="1600" dirty="0"/>
              <a:t># NOT RUN {</a:t>
            </a:r>
            <a:endParaRPr lang="ru-RU" sz="1600" dirty="0"/>
          </a:p>
          <a:p>
            <a:pPr marL="0" indent="0">
              <a:buNone/>
            </a:pPr>
            <a:r>
              <a:rPr lang="en-US" sz="1600" dirty="0"/>
              <a:t># Load and scale the data</a:t>
            </a:r>
            <a:endParaRPr lang="ru-RU" sz="1600" dirty="0"/>
          </a:p>
          <a:p>
            <a:pPr marL="0" indent="0">
              <a:buNone/>
            </a:pPr>
            <a:r>
              <a:rPr lang="en-US" sz="1600" dirty="0"/>
              <a:t>data(</a:t>
            </a:r>
            <a:r>
              <a:rPr lang="en-US" sz="1600" dirty="0" err="1"/>
              <a:t>USArrests</a:t>
            </a:r>
            <a:r>
              <a:rPr lang="en-US" sz="1600" dirty="0"/>
              <a:t>)</a:t>
            </a:r>
            <a:endParaRPr lang="ru-RU" sz="1600" dirty="0"/>
          </a:p>
          <a:p>
            <a:pPr marL="0" indent="0">
              <a:buNone/>
            </a:pPr>
            <a:r>
              <a:rPr lang="en-US" sz="1600" dirty="0" err="1"/>
              <a:t>df</a:t>
            </a:r>
            <a:r>
              <a:rPr lang="en-US" sz="1600" dirty="0"/>
              <a:t> &lt;- scale(</a:t>
            </a:r>
            <a:r>
              <a:rPr lang="en-US" sz="1600" dirty="0" err="1"/>
              <a:t>USArrests</a:t>
            </a:r>
            <a:r>
              <a:rPr lang="en-US" sz="1600" dirty="0"/>
              <a:t>)</a:t>
            </a:r>
            <a:endParaRPr lang="ru-RU" sz="1600" dirty="0"/>
          </a:p>
          <a:p>
            <a:pPr marL="0" indent="0">
              <a:buNone/>
            </a:pPr>
            <a:r>
              <a:rPr lang="en-US" sz="1600" dirty="0"/>
              <a:t> </a:t>
            </a:r>
            <a:r>
              <a:rPr lang="en-US" sz="1600" dirty="0" smtClean="0"/>
              <a:t># </a:t>
            </a:r>
            <a:r>
              <a:rPr lang="en-US" sz="1600" dirty="0"/>
              <a:t>Hierarchical clustering</a:t>
            </a:r>
            <a:endParaRPr lang="ru-RU" sz="1600" dirty="0"/>
          </a:p>
          <a:p>
            <a:pPr marL="0" indent="0">
              <a:buNone/>
            </a:pPr>
            <a:r>
              <a:rPr lang="en-US" sz="1600" dirty="0" err="1"/>
              <a:t>res.hc</a:t>
            </a:r>
            <a:r>
              <a:rPr lang="en-US" sz="1600" dirty="0"/>
              <a:t> &lt;- </a:t>
            </a:r>
            <a:r>
              <a:rPr lang="en-US" sz="1600" dirty="0" err="1"/>
              <a:t>hclust</a:t>
            </a:r>
            <a:r>
              <a:rPr lang="en-US" sz="1600" dirty="0"/>
              <a:t>(</a:t>
            </a:r>
            <a:r>
              <a:rPr lang="en-US" sz="1600" dirty="0" err="1"/>
              <a:t>dist</a:t>
            </a:r>
            <a:r>
              <a:rPr lang="en-US" sz="1600" dirty="0"/>
              <a:t>(</a:t>
            </a:r>
            <a:r>
              <a:rPr lang="en-US" sz="1600" dirty="0" err="1"/>
              <a:t>df</a:t>
            </a:r>
            <a:r>
              <a:rPr lang="en-US" sz="1600" dirty="0"/>
              <a:t>))</a:t>
            </a:r>
            <a:endParaRPr lang="ru-RU" sz="1600" dirty="0"/>
          </a:p>
          <a:p>
            <a:pPr marL="0" indent="0">
              <a:buNone/>
            </a:pPr>
            <a:r>
              <a:rPr lang="en-US" sz="1600" dirty="0"/>
              <a:t> </a:t>
            </a:r>
            <a:r>
              <a:rPr lang="en-US" sz="1600" dirty="0" smtClean="0"/>
              <a:t># </a:t>
            </a:r>
            <a:r>
              <a:rPr lang="en-US" sz="1600" dirty="0"/>
              <a:t>Default plot</a:t>
            </a:r>
            <a:endParaRPr lang="ru-RU" sz="1600" dirty="0"/>
          </a:p>
          <a:p>
            <a:pPr marL="0" indent="0">
              <a:buNone/>
            </a:pPr>
            <a:r>
              <a:rPr lang="en-US" sz="1600" dirty="0" err="1"/>
              <a:t>fviz_dend</a:t>
            </a:r>
            <a:r>
              <a:rPr lang="en-US" sz="1600" dirty="0"/>
              <a:t>(</a:t>
            </a:r>
            <a:r>
              <a:rPr lang="en-US" sz="1600" dirty="0" err="1"/>
              <a:t>res.hc</a:t>
            </a:r>
            <a:r>
              <a:rPr lang="en-US" sz="1600" dirty="0"/>
              <a:t>)</a:t>
            </a:r>
            <a:endParaRPr lang="ru-RU" sz="1600" dirty="0"/>
          </a:p>
          <a:p>
            <a:pPr marL="0" indent="0">
              <a:buNone/>
            </a:pPr>
            <a:r>
              <a:rPr lang="en-US" sz="1600" dirty="0"/>
              <a:t> </a:t>
            </a:r>
            <a:r>
              <a:rPr lang="en-US" sz="1600" dirty="0" smtClean="0"/>
              <a:t># </a:t>
            </a:r>
            <a:r>
              <a:rPr lang="en-US" sz="1600" dirty="0"/>
              <a:t>Cut the tree</a:t>
            </a:r>
            <a:endParaRPr lang="ru-RU" sz="1600" dirty="0"/>
          </a:p>
          <a:p>
            <a:pPr marL="0" indent="0">
              <a:buNone/>
            </a:pPr>
            <a:r>
              <a:rPr lang="en-US" sz="1600" dirty="0" err="1"/>
              <a:t>fviz_dend</a:t>
            </a:r>
            <a:r>
              <a:rPr lang="en-US" sz="1600" dirty="0"/>
              <a:t>(</a:t>
            </a:r>
            <a:r>
              <a:rPr lang="en-US" sz="1600" dirty="0" err="1"/>
              <a:t>res.hc</a:t>
            </a:r>
            <a:r>
              <a:rPr lang="en-US" sz="1600" dirty="0"/>
              <a:t>, </a:t>
            </a:r>
            <a:r>
              <a:rPr lang="en-US" sz="1600" dirty="0" err="1"/>
              <a:t>cex</a:t>
            </a:r>
            <a:r>
              <a:rPr lang="en-US" sz="1600" dirty="0"/>
              <a:t> = 0.5, k = 4, </a:t>
            </a:r>
            <a:r>
              <a:rPr lang="en-US" sz="1600" dirty="0" err="1"/>
              <a:t>color_labels_by_k</a:t>
            </a:r>
            <a:r>
              <a:rPr lang="en-US" sz="1600" dirty="0"/>
              <a:t> = TRUE)</a:t>
            </a:r>
            <a:endParaRPr lang="ru-RU" sz="1600" dirty="0"/>
          </a:p>
          <a:p>
            <a:pPr marL="0" indent="0">
              <a:buNone/>
            </a:pPr>
            <a:r>
              <a:rPr lang="en-US" sz="1600" dirty="0"/>
              <a:t> </a:t>
            </a:r>
            <a:r>
              <a:rPr lang="en-US" sz="1600" dirty="0" smtClean="0"/>
              <a:t># </a:t>
            </a:r>
            <a:r>
              <a:rPr lang="en-US" sz="1600" dirty="0"/>
              <a:t>Don't color labels, add rectangles</a:t>
            </a:r>
            <a:endParaRPr lang="ru-RU" sz="1600" dirty="0"/>
          </a:p>
          <a:p>
            <a:pPr marL="0" indent="0">
              <a:buNone/>
            </a:pPr>
            <a:r>
              <a:rPr lang="en-US" sz="1600" dirty="0" err="1"/>
              <a:t>fviz_dend</a:t>
            </a:r>
            <a:r>
              <a:rPr lang="en-US" sz="1600" dirty="0"/>
              <a:t>(</a:t>
            </a:r>
            <a:r>
              <a:rPr lang="en-US" sz="1600" dirty="0" err="1"/>
              <a:t>res.hc</a:t>
            </a:r>
            <a:r>
              <a:rPr lang="en-US" sz="1600" dirty="0"/>
              <a:t>, </a:t>
            </a:r>
            <a:r>
              <a:rPr lang="en-US" sz="1600" dirty="0" err="1"/>
              <a:t>cex</a:t>
            </a:r>
            <a:r>
              <a:rPr lang="en-US" sz="1600" dirty="0"/>
              <a:t> = 0.5, k = 4, </a:t>
            </a:r>
            <a:endParaRPr lang="ru-RU" sz="1600" dirty="0"/>
          </a:p>
          <a:p>
            <a:pPr marL="0" indent="0">
              <a:buNone/>
            </a:pPr>
            <a:r>
              <a:rPr lang="en-US" sz="1600" dirty="0"/>
              <a:t>          </a:t>
            </a:r>
            <a:r>
              <a:rPr lang="en-US" sz="1600" dirty="0" err="1"/>
              <a:t>color_labels_by_k</a:t>
            </a:r>
            <a:r>
              <a:rPr lang="en-US" sz="1600" dirty="0"/>
              <a:t> = FALSE, </a:t>
            </a:r>
            <a:r>
              <a:rPr lang="en-US" sz="1600" dirty="0" err="1"/>
              <a:t>rect</a:t>
            </a:r>
            <a:r>
              <a:rPr lang="en-US" sz="1600" dirty="0"/>
              <a:t> = TRUE)</a:t>
            </a:r>
            <a:endParaRPr lang="ru-RU" sz="1600" dirty="0"/>
          </a:p>
          <a:p>
            <a:pPr marL="0" indent="0">
              <a:buNone/>
            </a:pPr>
            <a:r>
              <a:rPr lang="en-US" sz="1600" dirty="0"/>
              <a:t> </a:t>
            </a:r>
            <a:r>
              <a:rPr lang="en-US" sz="1600" dirty="0" smtClean="0"/>
              <a:t># </a:t>
            </a:r>
            <a:r>
              <a:rPr lang="en-US" sz="1600" dirty="0"/>
              <a:t>Change the color of tree using black color for all groups</a:t>
            </a:r>
            <a:endParaRPr lang="ru-RU" sz="1600" dirty="0"/>
          </a:p>
          <a:p>
            <a:pPr marL="0" indent="0">
              <a:buNone/>
            </a:pPr>
            <a:r>
              <a:rPr lang="en-US" sz="1600" dirty="0"/>
              <a:t># Change rectangle border colors</a:t>
            </a:r>
            <a:endParaRPr lang="ru-RU" sz="1600" dirty="0"/>
          </a:p>
          <a:p>
            <a:pPr marL="0" indent="0">
              <a:buNone/>
            </a:pPr>
            <a:r>
              <a:rPr lang="en-US" sz="1600" dirty="0" err="1"/>
              <a:t>fviz_dend</a:t>
            </a:r>
            <a:r>
              <a:rPr lang="en-US" sz="1600" dirty="0"/>
              <a:t>(</a:t>
            </a:r>
            <a:r>
              <a:rPr lang="en-US" sz="1600" dirty="0" err="1"/>
              <a:t>res.hc</a:t>
            </a:r>
            <a:r>
              <a:rPr lang="en-US" sz="1600" dirty="0"/>
              <a:t>, </a:t>
            </a:r>
            <a:r>
              <a:rPr lang="en-US" sz="1600" dirty="0" err="1"/>
              <a:t>rect</a:t>
            </a:r>
            <a:r>
              <a:rPr lang="en-US" sz="1600" dirty="0"/>
              <a:t> = TRUE, </a:t>
            </a:r>
            <a:r>
              <a:rPr lang="en-US" sz="1600" dirty="0" err="1"/>
              <a:t>k_colors</a:t>
            </a:r>
            <a:r>
              <a:rPr lang="en-US" sz="1600" dirty="0"/>
              <a:t> ="black",</a:t>
            </a:r>
            <a:endParaRPr lang="ru-RU" sz="1600" dirty="0"/>
          </a:p>
          <a:p>
            <a:pPr marL="0" indent="0">
              <a:buNone/>
            </a:pPr>
            <a:r>
              <a:rPr lang="en-US" sz="1600" dirty="0"/>
              <a:t>          </a:t>
            </a:r>
            <a:r>
              <a:rPr lang="en-US" sz="1600" dirty="0" err="1"/>
              <a:t>rect_border</a:t>
            </a:r>
            <a:r>
              <a:rPr lang="en-US" sz="1600" dirty="0"/>
              <a:t> = 2:5, </a:t>
            </a:r>
            <a:r>
              <a:rPr lang="en-US" sz="1600" dirty="0" err="1"/>
              <a:t>rect_lty</a:t>
            </a:r>
            <a:r>
              <a:rPr lang="en-US" sz="1600" dirty="0"/>
              <a:t> = 1)</a:t>
            </a:r>
            <a:endParaRPr lang="ru-RU" sz="1600" dirty="0"/>
          </a:p>
          <a:p>
            <a:pPr marL="0" indent="0">
              <a:buNone/>
            </a:pPr>
            <a:r>
              <a:rPr lang="en-US" sz="1600" dirty="0"/>
              <a:t> </a:t>
            </a:r>
            <a:endParaRPr lang="ru-RU" sz="1600" dirty="0"/>
          </a:p>
          <a:p>
            <a:pPr marL="0" indent="0">
              <a:buNone/>
            </a:pPr>
            <a:r>
              <a:rPr lang="en-US" sz="1600" dirty="0"/>
              <a:t># Customized color for groups</a:t>
            </a:r>
            <a:endParaRPr lang="ru-RU" sz="1600" dirty="0"/>
          </a:p>
          <a:p>
            <a:pPr marL="0" indent="0">
              <a:buNone/>
            </a:pPr>
            <a:r>
              <a:rPr lang="en-US" sz="1600" dirty="0" err="1"/>
              <a:t>fviz_dend</a:t>
            </a:r>
            <a:r>
              <a:rPr lang="en-US" sz="1600" dirty="0"/>
              <a:t>(</a:t>
            </a:r>
            <a:r>
              <a:rPr lang="en-US" sz="1600" dirty="0" err="1"/>
              <a:t>res.hc</a:t>
            </a:r>
            <a:r>
              <a:rPr lang="en-US" sz="1600" dirty="0"/>
              <a:t>, k = 4, </a:t>
            </a:r>
            <a:endParaRPr lang="ru-RU" sz="1600" dirty="0"/>
          </a:p>
          <a:p>
            <a:pPr marL="0" indent="0">
              <a:buNone/>
            </a:pPr>
            <a:r>
              <a:rPr lang="en-US" sz="1600" dirty="0"/>
              <a:t>          </a:t>
            </a:r>
            <a:r>
              <a:rPr lang="en-US" sz="1600" dirty="0" err="1"/>
              <a:t>k_colors</a:t>
            </a:r>
            <a:r>
              <a:rPr lang="en-US" sz="1600" dirty="0"/>
              <a:t> = c("#1B9E77", "#D95F02", "#7570B3", "#E7298A"))</a:t>
            </a:r>
            <a:endParaRPr lang="ru-RU" sz="1600" dirty="0"/>
          </a:p>
          <a:p>
            <a:pPr marL="0" indent="0">
              <a:buNone/>
            </a:pPr>
            <a:endParaRPr lang="ru-RU" sz="1600"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44</a:t>
            </a:fld>
            <a:endParaRPr lang="ru-RU"/>
          </a:p>
        </p:txBody>
      </p:sp>
    </p:spTree>
    <p:extLst>
      <p:ext uri="{BB962C8B-B14F-4D97-AF65-F5344CB8AC3E}">
        <p14:creationId xmlns:p14="http://schemas.microsoft.com/office/powerpoint/2010/main" val="262692913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Візуалізація </a:t>
            </a:r>
            <a:r>
              <a:rPr lang="uk-UA" dirty="0" err="1" smtClean="0"/>
              <a:t>дендрограми</a:t>
            </a:r>
            <a:endParaRPr lang="ru-RU" dirty="0"/>
          </a:p>
        </p:txBody>
      </p:sp>
      <p:pic>
        <p:nvPicPr>
          <p:cNvPr id="4" name="Объект 3"/>
          <p:cNvPicPr>
            <a:picLocks noGrp="1"/>
          </p:cNvPicPr>
          <p:nvPr>
            <p:ph idx="1"/>
          </p:nvPr>
        </p:nvPicPr>
        <p:blipFill>
          <a:blip r:embed="rId2"/>
          <a:stretch>
            <a:fillRect/>
          </a:stretch>
        </p:blipFill>
        <p:spPr>
          <a:xfrm>
            <a:off x="1447800" y="1690689"/>
            <a:ext cx="8572500" cy="5167312"/>
          </a:xfrm>
          <a:prstGeom prst="rect">
            <a:avLst/>
          </a:prstGeom>
        </p:spPr>
      </p:pic>
      <p:sp>
        <p:nvSpPr>
          <p:cNvPr id="3" name="Нижний колонтитул 2"/>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45</a:t>
            </a:fld>
            <a:endParaRPr lang="ru-RU"/>
          </a:p>
        </p:txBody>
      </p:sp>
    </p:spTree>
    <p:extLst>
      <p:ext uri="{BB962C8B-B14F-4D97-AF65-F5344CB8AC3E}">
        <p14:creationId xmlns:p14="http://schemas.microsoft.com/office/powerpoint/2010/main" val="124458567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i="1" dirty="0"/>
              <a:t>Метод опорних векторів</a:t>
            </a:r>
            <a:endParaRPr lang="ru-RU" dirty="0"/>
          </a:p>
        </p:txBody>
      </p:sp>
      <p:sp>
        <p:nvSpPr>
          <p:cNvPr id="3" name="Объект 2"/>
          <p:cNvSpPr>
            <a:spLocks noGrp="1"/>
          </p:cNvSpPr>
          <p:nvPr>
            <p:ph idx="1"/>
          </p:nvPr>
        </p:nvSpPr>
        <p:spPr/>
        <p:txBody>
          <a:bodyPr>
            <a:normAutofit fontScale="92500" lnSpcReduction="20000"/>
          </a:bodyPr>
          <a:lstStyle/>
          <a:p>
            <a:r>
              <a:rPr lang="uk-UA" dirty="0"/>
              <a:t>Метод опорних векторів (</a:t>
            </a:r>
            <a:r>
              <a:rPr lang="uk-UA" dirty="0" err="1"/>
              <a:t>Support</a:t>
            </a:r>
            <a:r>
              <a:rPr lang="uk-UA" dirty="0"/>
              <a:t> </a:t>
            </a:r>
            <a:r>
              <a:rPr lang="uk-UA" dirty="0" err="1"/>
              <a:t>Vector</a:t>
            </a:r>
            <a:r>
              <a:rPr lang="uk-UA" dirty="0"/>
              <a:t> </a:t>
            </a:r>
            <a:r>
              <a:rPr lang="uk-UA" dirty="0" err="1"/>
              <a:t>Machine</a:t>
            </a:r>
            <a:r>
              <a:rPr lang="uk-UA" dirty="0"/>
              <a:t> - SVM ) відноситься до групи граничних методів. Вона визначає класи за допомогою кордонів областей</a:t>
            </a:r>
            <a:r>
              <a:rPr lang="uk-UA" dirty="0" smtClean="0"/>
              <a:t>.</a:t>
            </a:r>
          </a:p>
          <a:p>
            <a:r>
              <a:rPr lang="uk-UA" dirty="0"/>
              <a:t>За допомогою даного методу вирішуються завдання бінарної класифікації. В основі методу лежить поняття </a:t>
            </a:r>
            <a:r>
              <a:rPr lang="uk-UA" dirty="0" err="1"/>
              <a:t>площин</a:t>
            </a:r>
            <a:r>
              <a:rPr lang="uk-UA" dirty="0"/>
              <a:t> рішень. Площина ( </a:t>
            </a:r>
            <a:r>
              <a:rPr lang="uk-UA" dirty="0" err="1"/>
              <a:t>plane</a:t>
            </a:r>
            <a:r>
              <a:rPr lang="uk-UA" dirty="0"/>
              <a:t> ) рішення розділяє об'єкти з різною класової приналежністю. На </a:t>
            </a:r>
            <a:r>
              <a:rPr lang="uk-UA" dirty="0" smtClean="0"/>
              <a:t>рисунку</a:t>
            </a:r>
            <a:r>
              <a:rPr lang="uk-UA" u="sng" dirty="0" smtClean="0"/>
              <a:t> </a:t>
            </a:r>
            <a:r>
              <a:rPr lang="uk-UA" dirty="0"/>
              <a:t>наведено </a:t>
            </a:r>
            <a:r>
              <a:rPr lang="uk-UA" dirty="0" smtClean="0"/>
              <a:t>екземпляр, </a:t>
            </a:r>
            <a:r>
              <a:rPr lang="uk-UA" dirty="0"/>
              <a:t>в якому беруть участь об'єкти двох типів. </a:t>
            </a:r>
            <a:endParaRPr lang="uk-UA" dirty="0" smtClean="0"/>
          </a:p>
          <a:p>
            <a:r>
              <a:rPr lang="uk-UA" dirty="0" smtClean="0"/>
              <a:t>Роздільна </a:t>
            </a:r>
            <a:r>
              <a:rPr lang="uk-UA" dirty="0"/>
              <a:t>лінія задає кордон, праворуч від якої - всі об'єкти типу </a:t>
            </a:r>
            <a:r>
              <a:rPr lang="uk-UA" dirty="0" err="1"/>
              <a:t>brown</a:t>
            </a:r>
            <a:r>
              <a:rPr lang="uk-UA" dirty="0"/>
              <a:t> (коричневий), а зліва - типу </a:t>
            </a:r>
            <a:r>
              <a:rPr lang="uk-UA" dirty="0" err="1"/>
              <a:t>yellow</a:t>
            </a:r>
            <a:r>
              <a:rPr lang="uk-UA" dirty="0"/>
              <a:t> (жовтий). Новий об'єкт, що потрапляє направо, класифікується як об'єкт класу </a:t>
            </a:r>
            <a:r>
              <a:rPr lang="uk-UA" dirty="0" err="1"/>
              <a:t>brown</a:t>
            </a:r>
            <a:r>
              <a:rPr lang="uk-UA" dirty="0"/>
              <a:t> або - як об'єкт класу </a:t>
            </a:r>
            <a:r>
              <a:rPr lang="uk-UA" dirty="0" err="1"/>
              <a:t>yellow</a:t>
            </a:r>
            <a:r>
              <a:rPr lang="uk-UA" dirty="0"/>
              <a:t>, якщо він розташувався ліворуч від розділяє прямий. У цьому випадку кожен об'єкт характеризується двома вимірами. </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46</a:t>
            </a:fld>
            <a:endParaRPr lang="ru-RU"/>
          </a:p>
        </p:txBody>
      </p:sp>
    </p:spTree>
    <p:extLst>
      <p:ext uri="{BB962C8B-B14F-4D97-AF65-F5344CB8AC3E}">
        <p14:creationId xmlns:p14="http://schemas.microsoft.com/office/powerpoint/2010/main" val="110132991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smtClean="0"/>
              <a:t>Приклади</a:t>
            </a:r>
            <a:endParaRPr lang="ru-RU" dirty="0"/>
          </a:p>
        </p:txBody>
      </p:sp>
      <p:pic>
        <p:nvPicPr>
          <p:cNvPr id="4" name="Объект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71413" y="1686214"/>
            <a:ext cx="4507346" cy="2660073"/>
          </a:xfrm>
          <a:prstGeom prst="rect">
            <a:avLst/>
          </a:prstGeom>
          <a:noFill/>
          <a:ln>
            <a:noFill/>
          </a:ln>
        </p:spPr>
      </p:pic>
      <p:pic>
        <p:nvPicPr>
          <p:cNvPr id="5" name="Рисунок 4"/>
          <p:cNvPicPr/>
          <p:nvPr/>
        </p:nvPicPr>
        <p:blipFill>
          <a:blip r:embed="rId3">
            <a:extLst>
              <a:ext uri="{28A0092B-C50C-407E-A947-70E740481C1C}">
                <a14:useLocalDpi xmlns:a14="http://schemas.microsoft.com/office/drawing/2010/main" val="0"/>
              </a:ext>
            </a:extLst>
          </a:blip>
          <a:srcRect/>
          <a:stretch>
            <a:fillRect/>
          </a:stretch>
        </p:blipFill>
        <p:spPr bwMode="auto">
          <a:xfrm>
            <a:off x="6831705" y="1690687"/>
            <a:ext cx="3822440" cy="2660073"/>
          </a:xfrm>
          <a:prstGeom prst="rect">
            <a:avLst/>
          </a:prstGeom>
          <a:noFill/>
          <a:ln>
            <a:noFill/>
          </a:ln>
        </p:spPr>
      </p:pic>
      <p:pic>
        <p:nvPicPr>
          <p:cNvPr id="6" name="Рисунок 5"/>
          <p:cNvPicPr/>
          <p:nvPr/>
        </p:nvPicPr>
        <p:blipFill>
          <a:blip r:embed="rId4">
            <a:extLst>
              <a:ext uri="{28A0092B-C50C-407E-A947-70E740481C1C}">
                <a14:useLocalDpi xmlns:a14="http://schemas.microsoft.com/office/drawing/2010/main" val="0"/>
              </a:ext>
            </a:extLst>
          </a:blip>
          <a:srcRect/>
          <a:stretch>
            <a:fillRect/>
          </a:stretch>
        </p:blipFill>
        <p:spPr bwMode="auto">
          <a:xfrm>
            <a:off x="3143899" y="4346287"/>
            <a:ext cx="3797935" cy="2371090"/>
          </a:xfrm>
          <a:prstGeom prst="rect">
            <a:avLst/>
          </a:prstGeom>
          <a:noFill/>
          <a:ln>
            <a:noFill/>
          </a:ln>
        </p:spPr>
      </p:pic>
      <p:sp>
        <p:nvSpPr>
          <p:cNvPr id="3" name="Нижний колонтитул 2"/>
          <p:cNvSpPr>
            <a:spLocks noGrp="1"/>
          </p:cNvSpPr>
          <p:nvPr>
            <p:ph type="ftr" sz="quarter" idx="11"/>
          </p:nvPr>
        </p:nvSpPr>
        <p:spPr/>
        <p:txBody>
          <a:bodyPr/>
          <a:lstStyle/>
          <a:p>
            <a:r>
              <a:rPr lang="ru-RU" smtClean="0"/>
              <a:t>Методи та аналіз великих даних</a:t>
            </a:r>
            <a:endParaRPr lang="ru-RU"/>
          </a:p>
        </p:txBody>
      </p:sp>
      <p:sp>
        <p:nvSpPr>
          <p:cNvPr id="7" name="Номер слайда 6"/>
          <p:cNvSpPr>
            <a:spLocks noGrp="1"/>
          </p:cNvSpPr>
          <p:nvPr>
            <p:ph type="sldNum" sz="quarter" idx="12"/>
          </p:nvPr>
        </p:nvSpPr>
        <p:spPr/>
        <p:txBody>
          <a:bodyPr/>
          <a:lstStyle/>
          <a:p>
            <a:fld id="{C6709510-3D0B-42CA-955B-5D5AC4716600}" type="slidenum">
              <a:rPr lang="ru-RU" smtClean="0"/>
              <a:t>47</a:t>
            </a:fld>
            <a:endParaRPr lang="ru-RU"/>
          </a:p>
        </p:txBody>
      </p:sp>
    </p:spTree>
    <p:extLst>
      <p:ext uri="{BB962C8B-B14F-4D97-AF65-F5344CB8AC3E}">
        <p14:creationId xmlns:p14="http://schemas.microsoft.com/office/powerpoint/2010/main" val="47425246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лінійний SVM</a:t>
            </a:r>
            <a:r>
              <a:rPr lang="uk-UA" dirty="0"/>
              <a:t> </a:t>
            </a:r>
            <a:endParaRPr lang="ru-RU" dirty="0"/>
          </a:p>
        </p:txBody>
      </p:sp>
      <p:sp>
        <p:nvSpPr>
          <p:cNvPr id="3" name="Объект 2"/>
          <p:cNvSpPr>
            <a:spLocks noGrp="1"/>
          </p:cNvSpPr>
          <p:nvPr>
            <p:ph idx="1"/>
          </p:nvPr>
        </p:nvSpPr>
        <p:spPr/>
        <p:txBody>
          <a:bodyPr>
            <a:normAutofit fontScale="92500" lnSpcReduction="10000"/>
          </a:bodyPr>
          <a:lstStyle/>
          <a:p>
            <a:r>
              <a:rPr lang="uk-UA" dirty="0" smtClean="0"/>
              <a:t>Рішення </a:t>
            </a:r>
            <a:r>
              <a:rPr lang="uk-UA" dirty="0"/>
              <a:t>завдання бінарної класифікації за допомогою методу опорних векторів полягає в пошуку деякої лінійної функції, яка правильно поділяє набір даних на два класи. Розглянемо задачу класифікації, де число класів дорівнює двом. </a:t>
            </a:r>
            <a:endParaRPr lang="ru-RU" dirty="0"/>
          </a:p>
          <a:p>
            <a:r>
              <a:rPr lang="uk-UA" dirty="0"/>
              <a:t>Завдання можна сформулювати як пошук функції </a:t>
            </a:r>
            <a:r>
              <a:rPr lang="en-US" i="1" dirty="0"/>
              <a:t>f</a:t>
            </a:r>
            <a:r>
              <a:rPr lang="uk-UA" dirty="0"/>
              <a:t> (</a:t>
            </a:r>
            <a:r>
              <a:rPr lang="uk-UA" i="1" dirty="0"/>
              <a:t>х</a:t>
            </a:r>
            <a:r>
              <a:rPr lang="uk-UA" dirty="0"/>
              <a:t>), що приймає значення менше нуля для векторів одного класу і більше нуля - для векторів іншого класу. В якості вихідних даних для вирішення поставленого завдання, тобто пошуку </a:t>
            </a:r>
            <a:r>
              <a:rPr lang="uk-UA" dirty="0" err="1"/>
              <a:t>класифікуючої</a:t>
            </a:r>
            <a:r>
              <a:rPr lang="uk-UA" dirty="0"/>
              <a:t> функції </a:t>
            </a:r>
            <a:r>
              <a:rPr lang="en-US" i="1" dirty="0"/>
              <a:t>f</a:t>
            </a:r>
            <a:r>
              <a:rPr lang="uk-UA" dirty="0"/>
              <a:t> (</a:t>
            </a:r>
            <a:r>
              <a:rPr lang="uk-UA" i="1" dirty="0"/>
              <a:t>х</a:t>
            </a:r>
            <a:r>
              <a:rPr lang="uk-UA" dirty="0"/>
              <a:t>), наданий тренувальний набір векторів простору, для яких відома їх приналежність до одного з класів. Сімейство, що класифікує </a:t>
            </a:r>
            <a:r>
              <a:rPr lang="uk-UA" dirty="0" smtClean="0"/>
              <a:t>функції </a:t>
            </a:r>
            <a:r>
              <a:rPr lang="uk-UA" dirty="0"/>
              <a:t>можна описати через функцію </a:t>
            </a:r>
            <a:r>
              <a:rPr lang="en-US" i="1" dirty="0"/>
              <a:t>f</a:t>
            </a:r>
            <a:r>
              <a:rPr lang="uk-UA" dirty="0"/>
              <a:t> (</a:t>
            </a:r>
            <a:r>
              <a:rPr lang="uk-UA" i="1" dirty="0"/>
              <a:t>х</a:t>
            </a:r>
            <a:r>
              <a:rPr lang="uk-UA" dirty="0"/>
              <a:t>). </a:t>
            </a:r>
            <a:r>
              <a:rPr lang="uk-UA" dirty="0" err="1"/>
              <a:t>Гіперпло</a:t>
            </a:r>
            <a:r>
              <a:rPr lang="ru-RU" dirty="0" err="1"/>
              <a:t>щина</a:t>
            </a:r>
            <a:r>
              <a:rPr lang="uk-UA" dirty="0"/>
              <a:t> визначена вектором </a:t>
            </a:r>
            <a:r>
              <a:rPr lang="uk-UA" i="1" dirty="0"/>
              <a:t>а</a:t>
            </a:r>
            <a:r>
              <a:rPr lang="uk-UA" dirty="0"/>
              <a:t> й значенням </a:t>
            </a:r>
            <a:r>
              <a:rPr lang="en-US" i="1" dirty="0"/>
              <a:t>b</a:t>
            </a:r>
            <a:r>
              <a:rPr lang="uk-UA" dirty="0"/>
              <a:t>, тобто </a:t>
            </a:r>
            <a:r>
              <a:rPr lang="en-US" i="1" dirty="0"/>
              <a:t>f</a:t>
            </a:r>
            <a:r>
              <a:rPr lang="uk-UA" dirty="0"/>
              <a:t>(</a:t>
            </a:r>
            <a:r>
              <a:rPr lang="uk-UA" i="1" dirty="0"/>
              <a:t>х</a:t>
            </a:r>
            <a:r>
              <a:rPr lang="uk-UA" dirty="0"/>
              <a:t>) = </a:t>
            </a:r>
            <a:r>
              <a:rPr lang="uk-UA" i="1" dirty="0"/>
              <a:t>ах</a:t>
            </a:r>
            <a:r>
              <a:rPr lang="uk-UA" dirty="0"/>
              <a:t> + </a:t>
            </a:r>
            <a:r>
              <a:rPr lang="uk-UA" i="1" dirty="0"/>
              <a:t>b</a:t>
            </a:r>
            <a:r>
              <a:rPr lang="uk-UA" dirty="0"/>
              <a:t>. </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48</a:t>
            </a:fld>
            <a:endParaRPr lang="ru-RU"/>
          </a:p>
        </p:txBody>
      </p:sp>
    </p:spTree>
    <p:extLst>
      <p:ext uri="{BB962C8B-B14F-4D97-AF65-F5344CB8AC3E}">
        <p14:creationId xmlns:p14="http://schemas.microsoft.com/office/powerpoint/2010/main" val="301798798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uk-UA" dirty="0" smtClean="0"/>
              <a:t>побудувати SVM-модель, тобто знайти функцію, </a:t>
            </a:r>
            <a:r>
              <a:rPr lang="uk-UA" dirty="0"/>
              <a:t>що приймає значення менше нуля для векторів одного класу і більше нуля - для векторів іншого класу. Для кожного нового об'єкта негативне або позитивне значення визначає приналежність об'єкта до одного з класів. </a:t>
            </a:r>
            <a:endParaRPr lang="ru-RU" dirty="0"/>
          </a:p>
        </p:txBody>
      </p:sp>
      <p:pic>
        <p:nvPicPr>
          <p:cNvPr id="4" name="Рисунок 3"/>
          <p:cNvPicPr/>
          <p:nvPr/>
        </p:nvPicPr>
        <p:blipFill>
          <a:blip r:embed="rId2">
            <a:extLst>
              <a:ext uri="{28A0092B-C50C-407E-A947-70E740481C1C}">
                <a14:useLocalDpi xmlns:a14="http://schemas.microsoft.com/office/drawing/2010/main" val="0"/>
              </a:ext>
            </a:extLst>
          </a:blip>
          <a:srcRect/>
          <a:stretch>
            <a:fillRect/>
          </a:stretch>
        </p:blipFill>
        <p:spPr bwMode="auto">
          <a:xfrm>
            <a:off x="3661265" y="3729153"/>
            <a:ext cx="4189644" cy="2865611"/>
          </a:xfrm>
          <a:prstGeom prst="rect">
            <a:avLst/>
          </a:prstGeom>
          <a:noFill/>
          <a:ln>
            <a:noFill/>
          </a:ln>
        </p:spPr>
      </p:pic>
      <p:sp>
        <p:nvSpPr>
          <p:cNvPr id="5" name="Нижний колонтитул 4"/>
          <p:cNvSpPr>
            <a:spLocks noGrp="1"/>
          </p:cNvSpPr>
          <p:nvPr>
            <p:ph type="ftr" sz="quarter" idx="11"/>
          </p:nvPr>
        </p:nvSpPr>
        <p:spPr/>
        <p:txBody>
          <a:bodyPr/>
          <a:lstStyle/>
          <a:p>
            <a:r>
              <a:rPr lang="ru-RU" smtClean="0"/>
              <a:t>Методи та аналіз великих даних</a:t>
            </a:r>
            <a:endParaRPr lang="ru-RU"/>
          </a:p>
        </p:txBody>
      </p:sp>
      <p:sp>
        <p:nvSpPr>
          <p:cNvPr id="6" name="Номер слайда 5"/>
          <p:cNvSpPr>
            <a:spLocks noGrp="1"/>
          </p:cNvSpPr>
          <p:nvPr>
            <p:ph type="sldNum" sz="quarter" idx="12"/>
          </p:nvPr>
        </p:nvSpPr>
        <p:spPr/>
        <p:txBody>
          <a:bodyPr/>
          <a:lstStyle/>
          <a:p>
            <a:fld id="{C6709510-3D0B-42CA-955B-5D5AC4716600}" type="slidenum">
              <a:rPr lang="ru-RU" smtClean="0"/>
              <a:t>49</a:t>
            </a:fld>
            <a:endParaRPr lang="ru-RU"/>
          </a:p>
        </p:txBody>
      </p:sp>
    </p:spTree>
    <p:extLst>
      <p:ext uri="{BB962C8B-B14F-4D97-AF65-F5344CB8AC3E}">
        <p14:creationId xmlns:p14="http://schemas.microsoft.com/office/powerpoint/2010/main" val="25052131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Основні поняття </a:t>
            </a:r>
            <a:r>
              <a:rPr lang="uk-UA" dirty="0"/>
              <a:t>з теорії дерев рішень</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4154861934"/>
              </p:ext>
            </p:extLst>
          </p:nvPr>
        </p:nvGraphicFramePr>
        <p:xfrm>
          <a:off x="838200" y="1767628"/>
          <a:ext cx="10515600" cy="4348226"/>
        </p:xfrm>
        <a:graphic>
          <a:graphicData uri="http://schemas.openxmlformats.org/drawingml/2006/table">
            <a:tbl>
              <a:tblPr firstRow="1" firstCol="1" bandRow="1">
                <a:tableStyleId>{5C22544A-7EE6-4342-B048-85BDC9FD1C3A}</a:tableStyleId>
              </a:tblPr>
              <a:tblGrid>
                <a:gridCol w="5257800">
                  <a:extLst>
                    <a:ext uri="{9D8B030D-6E8A-4147-A177-3AD203B41FA5}">
                      <a16:colId xmlns="" xmlns:a16="http://schemas.microsoft.com/office/drawing/2014/main" val="528592631"/>
                    </a:ext>
                  </a:extLst>
                </a:gridCol>
                <a:gridCol w="5257800">
                  <a:extLst>
                    <a:ext uri="{9D8B030D-6E8A-4147-A177-3AD203B41FA5}">
                      <a16:colId xmlns="" xmlns:a16="http://schemas.microsoft.com/office/drawing/2014/main" val="4189077718"/>
                    </a:ext>
                  </a:extLst>
                </a:gridCol>
              </a:tblGrid>
              <a:tr h="0">
                <a:tc>
                  <a:txBody>
                    <a:bodyPr/>
                    <a:lstStyle/>
                    <a:p>
                      <a:pPr algn="ctr">
                        <a:lnSpc>
                          <a:spcPct val="107000"/>
                        </a:lnSpc>
                        <a:spcBef>
                          <a:spcPts val="2400"/>
                        </a:spcBef>
                        <a:spcAft>
                          <a:spcPts val="2250"/>
                        </a:spcAft>
                      </a:pPr>
                      <a:r>
                        <a:rPr lang="ru-RU" sz="1800" dirty="0" err="1" smtClean="0">
                          <a:effectLst/>
                        </a:rPr>
                        <a:t>Назва</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90500" marR="190500" marT="142875" marB="142875" anchor="ctr"/>
                </a:tc>
                <a:tc>
                  <a:txBody>
                    <a:bodyPr/>
                    <a:lstStyle/>
                    <a:p>
                      <a:pPr algn="ctr">
                        <a:lnSpc>
                          <a:spcPct val="107000"/>
                        </a:lnSpc>
                        <a:spcBef>
                          <a:spcPts val="2400"/>
                        </a:spcBef>
                        <a:spcAft>
                          <a:spcPts val="2250"/>
                        </a:spcAft>
                      </a:pPr>
                      <a:r>
                        <a:rPr lang="ru-RU" sz="1800" dirty="0" err="1" smtClean="0">
                          <a:effectLst/>
                        </a:rPr>
                        <a:t>Опис</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90500" marR="190500" marT="142875" marB="142875" anchor="ctr"/>
                </a:tc>
                <a:extLst>
                  <a:ext uri="{0D108BD9-81ED-4DB2-BD59-A6C34878D82A}">
                    <a16:rowId xmlns="" xmlns:a16="http://schemas.microsoft.com/office/drawing/2014/main" val="3298533307"/>
                  </a:ext>
                </a:extLst>
              </a:tr>
              <a:tr h="0">
                <a:tc>
                  <a:txBody>
                    <a:bodyPr/>
                    <a:lstStyle/>
                    <a:p>
                      <a:pPr>
                        <a:lnSpc>
                          <a:spcPct val="107000"/>
                        </a:lnSpc>
                        <a:spcBef>
                          <a:spcPts val="2400"/>
                        </a:spcBef>
                        <a:spcAft>
                          <a:spcPts val="2250"/>
                        </a:spcAft>
                      </a:pPr>
                      <a:r>
                        <a:rPr lang="ru-RU" sz="1800" dirty="0" smtClean="0">
                          <a:effectLst/>
                        </a:rPr>
                        <a:t>Об</a:t>
                      </a:r>
                      <a:r>
                        <a:rPr lang="en-US" sz="1800" dirty="0" smtClean="0">
                          <a:effectLst/>
                        </a:rPr>
                        <a:t>’</a:t>
                      </a:r>
                      <a:r>
                        <a:rPr lang="ru-RU" sz="1800" dirty="0" err="1" smtClean="0">
                          <a:effectLst/>
                        </a:rPr>
                        <a:t>єкт</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90500" marR="190500" marT="142875" marB="142875" anchor="ctr"/>
                </a:tc>
                <a:tc>
                  <a:txBody>
                    <a:bodyPr/>
                    <a:lstStyle/>
                    <a:p>
                      <a:pPr>
                        <a:lnSpc>
                          <a:spcPct val="107000"/>
                        </a:lnSpc>
                        <a:spcBef>
                          <a:spcPts val="2400"/>
                        </a:spcBef>
                        <a:spcAft>
                          <a:spcPts val="2250"/>
                        </a:spcAft>
                      </a:pPr>
                      <a:r>
                        <a:rPr lang="ru-RU" sz="1800" dirty="0" err="1" smtClean="0">
                          <a:effectLst/>
                        </a:rPr>
                        <a:t>екземпляр</a:t>
                      </a:r>
                      <a:r>
                        <a:rPr lang="ru-RU" sz="1800" dirty="0" smtClean="0">
                          <a:effectLst/>
                        </a:rPr>
                        <a:t>, </a:t>
                      </a:r>
                      <a:r>
                        <a:rPr lang="ru-RU" sz="1800" dirty="0">
                          <a:effectLst/>
                        </a:rPr>
                        <a:t>шаблон, </a:t>
                      </a:r>
                      <a:r>
                        <a:rPr lang="ru-RU" sz="1800" dirty="0" err="1" smtClean="0">
                          <a:effectLst/>
                        </a:rPr>
                        <a:t>спостереження</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90500" marR="190500" marT="142875" marB="142875" anchor="ctr"/>
                </a:tc>
                <a:extLst>
                  <a:ext uri="{0D108BD9-81ED-4DB2-BD59-A6C34878D82A}">
                    <a16:rowId xmlns="" xmlns:a16="http://schemas.microsoft.com/office/drawing/2014/main" val="1247814427"/>
                  </a:ext>
                </a:extLst>
              </a:tr>
              <a:tr h="0">
                <a:tc>
                  <a:txBody>
                    <a:bodyPr/>
                    <a:lstStyle/>
                    <a:p>
                      <a:pPr>
                        <a:lnSpc>
                          <a:spcPct val="107000"/>
                        </a:lnSpc>
                        <a:spcBef>
                          <a:spcPts val="2400"/>
                        </a:spcBef>
                        <a:spcAft>
                          <a:spcPts val="2250"/>
                        </a:spcAft>
                      </a:pPr>
                      <a:r>
                        <a:rPr lang="ru-RU" sz="1800" dirty="0" smtClean="0">
                          <a:effectLst/>
                        </a:rPr>
                        <a:t>Атрибут</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90500" marR="190500" marT="142875" marB="142875" anchor="ctr"/>
                </a:tc>
                <a:tc>
                  <a:txBody>
                    <a:bodyPr/>
                    <a:lstStyle/>
                    <a:p>
                      <a:pPr>
                        <a:lnSpc>
                          <a:spcPct val="107000"/>
                        </a:lnSpc>
                        <a:spcBef>
                          <a:spcPts val="2400"/>
                        </a:spcBef>
                        <a:spcAft>
                          <a:spcPts val="2250"/>
                        </a:spcAft>
                      </a:pPr>
                      <a:r>
                        <a:rPr lang="ru-RU" sz="1800" dirty="0" err="1" smtClean="0">
                          <a:effectLst/>
                        </a:rPr>
                        <a:t>Ознак</a:t>
                      </a:r>
                      <a:r>
                        <a:rPr lang="uk-UA" sz="1800" dirty="0" smtClean="0">
                          <a:effectLst/>
                        </a:rPr>
                        <a:t>а</a:t>
                      </a:r>
                      <a:r>
                        <a:rPr lang="ru-RU" sz="1800" dirty="0" smtClean="0">
                          <a:effectLst/>
                        </a:rPr>
                        <a:t>, </a:t>
                      </a:r>
                      <a:r>
                        <a:rPr lang="ru-RU" sz="1800" dirty="0" err="1" smtClean="0">
                          <a:effectLst/>
                        </a:rPr>
                        <a:t>незалежна</a:t>
                      </a:r>
                      <a:r>
                        <a:rPr lang="ru-RU" sz="1800" dirty="0" smtClean="0">
                          <a:effectLst/>
                        </a:rPr>
                        <a:t> </a:t>
                      </a:r>
                      <a:r>
                        <a:rPr lang="ru-RU" sz="1800" dirty="0" err="1" smtClean="0">
                          <a:effectLst/>
                        </a:rPr>
                        <a:t>змінна</a:t>
                      </a:r>
                      <a:r>
                        <a:rPr lang="ru-RU" sz="1800" dirty="0" smtClean="0">
                          <a:effectLst/>
                        </a:rPr>
                        <a:t>, </a:t>
                      </a:r>
                      <a:r>
                        <a:rPr lang="ru-RU" sz="1800" dirty="0" err="1" smtClean="0">
                          <a:effectLst/>
                        </a:rPr>
                        <a:t>властивість</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90500" marR="190500" marT="142875" marB="142875" anchor="ctr"/>
                </a:tc>
                <a:extLst>
                  <a:ext uri="{0D108BD9-81ED-4DB2-BD59-A6C34878D82A}">
                    <a16:rowId xmlns="" xmlns:a16="http://schemas.microsoft.com/office/drawing/2014/main" val="4195781153"/>
                  </a:ext>
                </a:extLst>
              </a:tr>
              <a:tr h="0">
                <a:tc>
                  <a:txBody>
                    <a:bodyPr/>
                    <a:lstStyle/>
                    <a:p>
                      <a:pPr>
                        <a:lnSpc>
                          <a:spcPct val="107000"/>
                        </a:lnSpc>
                        <a:spcBef>
                          <a:spcPts val="2400"/>
                        </a:spcBef>
                        <a:spcAft>
                          <a:spcPts val="2250"/>
                        </a:spcAft>
                      </a:pPr>
                      <a:r>
                        <a:rPr lang="ru-RU" sz="1800" dirty="0" err="1" smtClean="0">
                          <a:effectLst/>
                        </a:rPr>
                        <a:t>Мітка</a:t>
                      </a:r>
                      <a:r>
                        <a:rPr lang="ru-RU" sz="1800" dirty="0" smtClean="0">
                          <a:effectLst/>
                        </a:rPr>
                        <a:t> </a:t>
                      </a:r>
                      <a:r>
                        <a:rPr lang="ru-RU" sz="1800" dirty="0" err="1" smtClean="0">
                          <a:effectLst/>
                        </a:rPr>
                        <a:t>класу</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90500" marR="190500" marT="142875" marB="142875" anchor="ctr"/>
                </a:tc>
                <a:tc>
                  <a:txBody>
                    <a:bodyPr/>
                    <a:lstStyle/>
                    <a:p>
                      <a:pPr>
                        <a:lnSpc>
                          <a:spcPct val="107000"/>
                        </a:lnSpc>
                        <a:spcBef>
                          <a:spcPts val="2400"/>
                        </a:spcBef>
                        <a:spcAft>
                          <a:spcPts val="2250"/>
                        </a:spcAft>
                      </a:pPr>
                      <a:r>
                        <a:rPr lang="ru-RU" sz="1800" dirty="0" err="1" smtClean="0">
                          <a:effectLst/>
                        </a:rPr>
                        <a:t>Залежна</a:t>
                      </a:r>
                      <a:r>
                        <a:rPr lang="ru-RU" sz="1800" dirty="0" smtClean="0">
                          <a:effectLst/>
                        </a:rPr>
                        <a:t> </a:t>
                      </a:r>
                      <a:r>
                        <a:rPr lang="ru-RU" sz="1800" dirty="0" err="1" smtClean="0">
                          <a:effectLst/>
                        </a:rPr>
                        <a:t>змінна</a:t>
                      </a:r>
                      <a:r>
                        <a:rPr lang="ru-RU" sz="1800" dirty="0" smtClean="0">
                          <a:effectLst/>
                        </a:rPr>
                        <a:t>, </a:t>
                      </a:r>
                      <a:r>
                        <a:rPr lang="ru-RU" sz="1800" dirty="0" err="1" smtClean="0">
                          <a:effectLst/>
                        </a:rPr>
                        <a:t>цільова</a:t>
                      </a:r>
                      <a:r>
                        <a:rPr lang="ru-RU" sz="1800" dirty="0" smtClean="0">
                          <a:effectLst/>
                        </a:rPr>
                        <a:t> </a:t>
                      </a:r>
                      <a:r>
                        <a:rPr lang="ru-RU" sz="1800" dirty="0" err="1" smtClean="0">
                          <a:effectLst/>
                        </a:rPr>
                        <a:t>зміна</a:t>
                      </a:r>
                      <a:r>
                        <a:rPr lang="ru-RU" sz="1800" dirty="0" smtClean="0">
                          <a:effectLst/>
                        </a:rPr>
                        <a:t>, </a:t>
                      </a:r>
                      <a:r>
                        <a:rPr lang="ru-RU" sz="1800" dirty="0" err="1" smtClean="0">
                          <a:effectLst/>
                        </a:rPr>
                        <a:t>ознака</a:t>
                      </a:r>
                      <a:r>
                        <a:rPr lang="ru-RU" sz="1800" dirty="0" smtClean="0">
                          <a:effectLst/>
                        </a:rPr>
                        <a:t>,</a:t>
                      </a:r>
                      <a:r>
                        <a:rPr lang="ru-RU" sz="1800" baseline="0" dirty="0" smtClean="0">
                          <a:effectLst/>
                        </a:rPr>
                        <a:t> </a:t>
                      </a:r>
                      <a:r>
                        <a:rPr lang="ru-RU" sz="1800" dirty="0" err="1" smtClean="0">
                          <a:effectLst/>
                        </a:rPr>
                        <a:t>клас</a:t>
                      </a:r>
                      <a:r>
                        <a:rPr lang="ru-RU" sz="1800" dirty="0" smtClean="0">
                          <a:effectLst/>
                        </a:rPr>
                        <a:t>, </a:t>
                      </a:r>
                      <a:r>
                        <a:rPr lang="ru-RU" sz="1800" dirty="0" err="1" smtClean="0">
                          <a:effectLst/>
                        </a:rPr>
                        <a:t>що</a:t>
                      </a:r>
                      <a:r>
                        <a:rPr lang="ru-RU" sz="1800" dirty="0" smtClean="0">
                          <a:effectLst/>
                        </a:rPr>
                        <a:t> </a:t>
                      </a:r>
                      <a:r>
                        <a:rPr lang="ru-RU" sz="1800" dirty="0" err="1" smtClean="0">
                          <a:effectLst/>
                        </a:rPr>
                        <a:t>визнача</a:t>
                      </a:r>
                      <a:r>
                        <a:rPr lang="uk-UA" sz="1800" dirty="0" smtClean="0">
                          <a:effectLst/>
                        </a:rPr>
                        <a:t>є</a:t>
                      </a:r>
                      <a:r>
                        <a:rPr lang="ru-RU" sz="1800" dirty="0" smtClean="0">
                          <a:effectLst/>
                        </a:rPr>
                        <a:t> об</a:t>
                      </a:r>
                      <a:r>
                        <a:rPr lang="en-US" sz="1800" dirty="0" smtClean="0">
                          <a:effectLst/>
                        </a:rPr>
                        <a:t>’</a:t>
                      </a:r>
                      <a:r>
                        <a:rPr lang="ru-RU" sz="1800" dirty="0" err="1" smtClean="0">
                          <a:effectLst/>
                        </a:rPr>
                        <a:t>єкт</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90500" marR="190500" marT="142875" marB="142875" anchor="ctr"/>
                </a:tc>
                <a:extLst>
                  <a:ext uri="{0D108BD9-81ED-4DB2-BD59-A6C34878D82A}">
                    <a16:rowId xmlns="" xmlns:a16="http://schemas.microsoft.com/office/drawing/2014/main" val="1660151439"/>
                  </a:ext>
                </a:extLst>
              </a:tr>
              <a:tr h="0">
                <a:tc>
                  <a:txBody>
                    <a:bodyPr/>
                    <a:lstStyle/>
                    <a:p>
                      <a:pPr>
                        <a:lnSpc>
                          <a:spcPct val="107000"/>
                        </a:lnSpc>
                        <a:spcBef>
                          <a:spcPts val="2400"/>
                        </a:spcBef>
                        <a:spcAft>
                          <a:spcPts val="2250"/>
                        </a:spcAft>
                      </a:pPr>
                      <a:r>
                        <a:rPr lang="ru-RU" sz="1800" dirty="0" err="1" smtClean="0">
                          <a:effectLst/>
                        </a:rPr>
                        <a:t>Вузел</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90500" marR="190500" marT="142875" marB="142875" anchor="ctr"/>
                </a:tc>
                <a:tc>
                  <a:txBody>
                    <a:bodyPr/>
                    <a:lstStyle/>
                    <a:p>
                      <a:pPr>
                        <a:lnSpc>
                          <a:spcPct val="107000"/>
                        </a:lnSpc>
                        <a:spcBef>
                          <a:spcPts val="2400"/>
                        </a:spcBef>
                        <a:spcAft>
                          <a:spcPts val="2250"/>
                        </a:spcAft>
                      </a:pPr>
                      <a:r>
                        <a:rPr lang="ru-RU" sz="1800" dirty="0" err="1" smtClean="0">
                          <a:effectLst/>
                        </a:rPr>
                        <a:t>Внутрішній</a:t>
                      </a:r>
                      <a:r>
                        <a:rPr lang="ru-RU" sz="1800" dirty="0" smtClean="0">
                          <a:effectLst/>
                        </a:rPr>
                        <a:t> </a:t>
                      </a:r>
                      <a:r>
                        <a:rPr lang="ru-RU" sz="1800" dirty="0" err="1" smtClean="0">
                          <a:effectLst/>
                        </a:rPr>
                        <a:t>вузел</a:t>
                      </a:r>
                      <a:r>
                        <a:rPr lang="ru-RU" sz="1800" dirty="0" smtClean="0">
                          <a:effectLst/>
                        </a:rPr>
                        <a:t> </a:t>
                      </a:r>
                      <a:r>
                        <a:rPr lang="ru-RU" sz="1800" dirty="0">
                          <a:effectLst/>
                        </a:rPr>
                        <a:t>дерева, </a:t>
                      </a:r>
                      <a:r>
                        <a:rPr lang="ru-RU" sz="1800" dirty="0" err="1" smtClean="0">
                          <a:effectLst/>
                        </a:rPr>
                        <a:t>вузел</a:t>
                      </a:r>
                      <a:r>
                        <a:rPr lang="ru-RU" sz="1800" dirty="0" smtClean="0">
                          <a:effectLst/>
                        </a:rPr>
                        <a:t> </a:t>
                      </a:r>
                      <a:r>
                        <a:rPr lang="ru-RU" sz="1800" dirty="0" err="1" smtClean="0">
                          <a:effectLst/>
                        </a:rPr>
                        <a:t>перевірки</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90500" marR="190500" marT="142875" marB="142875" anchor="ctr"/>
                </a:tc>
                <a:extLst>
                  <a:ext uri="{0D108BD9-81ED-4DB2-BD59-A6C34878D82A}">
                    <a16:rowId xmlns="" xmlns:a16="http://schemas.microsoft.com/office/drawing/2014/main" val="4211454317"/>
                  </a:ext>
                </a:extLst>
              </a:tr>
              <a:tr h="0">
                <a:tc>
                  <a:txBody>
                    <a:bodyPr/>
                    <a:lstStyle/>
                    <a:p>
                      <a:pPr>
                        <a:lnSpc>
                          <a:spcPct val="107000"/>
                        </a:lnSpc>
                        <a:spcBef>
                          <a:spcPts val="2400"/>
                        </a:spcBef>
                        <a:spcAft>
                          <a:spcPts val="2250"/>
                        </a:spcAft>
                      </a:pPr>
                      <a:r>
                        <a:rPr lang="ru-RU" sz="1800">
                          <a:effectLst/>
                        </a:rPr>
                        <a:t>Лист</a:t>
                      </a:r>
                      <a:endParaRPr lang="ru-RU"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190500" marR="190500" marT="142875" marB="142875" anchor="ctr"/>
                </a:tc>
                <a:tc>
                  <a:txBody>
                    <a:bodyPr/>
                    <a:lstStyle/>
                    <a:p>
                      <a:pPr>
                        <a:lnSpc>
                          <a:spcPct val="107000"/>
                        </a:lnSpc>
                        <a:spcBef>
                          <a:spcPts val="2400"/>
                        </a:spcBef>
                        <a:spcAft>
                          <a:spcPts val="2250"/>
                        </a:spcAft>
                      </a:pPr>
                      <a:r>
                        <a:rPr lang="ru-RU" sz="1800" dirty="0" err="1" smtClean="0">
                          <a:effectLst/>
                        </a:rPr>
                        <a:t>Кінцевий</a:t>
                      </a:r>
                      <a:r>
                        <a:rPr lang="ru-RU" sz="1800" dirty="0" smtClean="0">
                          <a:effectLst/>
                        </a:rPr>
                        <a:t> </a:t>
                      </a:r>
                      <a:r>
                        <a:rPr lang="ru-RU" sz="1800" dirty="0" err="1" smtClean="0">
                          <a:effectLst/>
                        </a:rPr>
                        <a:t>вузел</a:t>
                      </a:r>
                      <a:r>
                        <a:rPr lang="ru-RU" sz="1800" dirty="0" smtClean="0">
                          <a:effectLst/>
                        </a:rPr>
                        <a:t> </a:t>
                      </a:r>
                      <a:r>
                        <a:rPr lang="ru-RU" sz="1800" dirty="0">
                          <a:effectLst/>
                        </a:rPr>
                        <a:t>дерева, </a:t>
                      </a:r>
                      <a:r>
                        <a:rPr lang="ru-RU" sz="1800" dirty="0" err="1" smtClean="0">
                          <a:effectLst/>
                        </a:rPr>
                        <a:t>вузел</a:t>
                      </a:r>
                      <a:r>
                        <a:rPr lang="ru-RU" sz="1800" dirty="0" smtClean="0">
                          <a:effectLst/>
                        </a:rPr>
                        <a:t> </a:t>
                      </a:r>
                      <a:r>
                        <a:rPr lang="ru-RU" sz="1800" dirty="0" err="1" smtClean="0">
                          <a:effectLst/>
                        </a:rPr>
                        <a:t>рішення</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90500" marR="190500" marT="142875" marB="142875" anchor="ctr"/>
                </a:tc>
                <a:extLst>
                  <a:ext uri="{0D108BD9-81ED-4DB2-BD59-A6C34878D82A}">
                    <a16:rowId xmlns="" xmlns:a16="http://schemas.microsoft.com/office/drawing/2014/main" val="2122654306"/>
                  </a:ext>
                </a:extLst>
              </a:tr>
              <a:tr h="0">
                <a:tc>
                  <a:txBody>
                    <a:bodyPr/>
                    <a:lstStyle/>
                    <a:p>
                      <a:pPr>
                        <a:lnSpc>
                          <a:spcPct val="107000"/>
                        </a:lnSpc>
                        <a:spcBef>
                          <a:spcPts val="2400"/>
                        </a:spcBef>
                        <a:spcAft>
                          <a:spcPts val="2250"/>
                        </a:spcAft>
                      </a:pPr>
                      <a:r>
                        <a:rPr lang="ru-RU" sz="1800" dirty="0" err="1" smtClean="0">
                          <a:effectLst/>
                        </a:rPr>
                        <a:t>Перевірка</a:t>
                      </a:r>
                      <a:r>
                        <a:rPr lang="ru-RU" sz="1800" dirty="0" smtClean="0">
                          <a:effectLst/>
                        </a:rPr>
                        <a:t> </a:t>
                      </a:r>
                      <a:r>
                        <a:rPr lang="ru-RU" sz="1800" dirty="0">
                          <a:effectLst/>
                        </a:rPr>
                        <a:t>(</a:t>
                      </a:r>
                      <a:r>
                        <a:rPr lang="ru-RU" sz="1800" dirty="0" err="1">
                          <a:effectLst/>
                        </a:rPr>
                        <a:t>test</a:t>
                      </a:r>
                      <a:r>
                        <a:rPr lang="ru-RU" sz="1800" dirty="0">
                          <a:effectLst/>
                        </a:rPr>
                        <a:t>)</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90500" marR="190500" marT="142875" marB="142875" anchor="ctr"/>
                </a:tc>
                <a:tc>
                  <a:txBody>
                    <a:bodyPr/>
                    <a:lstStyle/>
                    <a:p>
                      <a:pPr>
                        <a:lnSpc>
                          <a:spcPct val="107000"/>
                        </a:lnSpc>
                        <a:spcBef>
                          <a:spcPts val="2400"/>
                        </a:spcBef>
                        <a:spcAft>
                          <a:spcPts val="2250"/>
                        </a:spcAft>
                      </a:pPr>
                      <a:r>
                        <a:rPr lang="ru-RU" sz="1800" dirty="0" err="1" smtClean="0">
                          <a:effectLst/>
                        </a:rPr>
                        <a:t>Умова</a:t>
                      </a:r>
                      <a:r>
                        <a:rPr lang="ru-RU" sz="1800" dirty="0" smtClean="0">
                          <a:effectLst/>
                        </a:rPr>
                        <a:t> в </a:t>
                      </a:r>
                      <a:r>
                        <a:rPr lang="ru-RU" sz="1800" dirty="0" err="1" smtClean="0">
                          <a:effectLst/>
                        </a:rPr>
                        <a:t>узлі</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190500" marR="190500" marT="142875" marB="142875" anchor="ctr"/>
                </a:tc>
                <a:extLst>
                  <a:ext uri="{0D108BD9-81ED-4DB2-BD59-A6C34878D82A}">
                    <a16:rowId xmlns="" xmlns:a16="http://schemas.microsoft.com/office/drawing/2014/main" val="3156942872"/>
                  </a:ext>
                </a:extLst>
              </a:tr>
            </a:tbl>
          </a:graphicData>
        </a:graphic>
      </p:graphicFrame>
      <p:sp>
        <p:nvSpPr>
          <p:cNvPr id="3" name="Нижний колонтитул 2"/>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5</a:t>
            </a:fld>
            <a:endParaRPr lang="ru-RU"/>
          </a:p>
        </p:txBody>
      </p:sp>
    </p:spTree>
    <p:extLst>
      <p:ext uri="{BB962C8B-B14F-4D97-AF65-F5344CB8AC3E}">
        <p14:creationId xmlns:p14="http://schemas.microsoft.com/office/powerpoint/2010/main" val="170550057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uk-UA" dirty="0"/>
              <a:t>Найкращою функцією класифікації є функція, для якої очікуваний ризик мінімальний. Поняття очікуваного ризику в даному випадку означає очікуваний рівень помилки класифікації. Безпосередньо оцінити очікуваний рівень помилки побудованої моделі неможливо, це можна зробити за допомогою поняття емпіричного ризику. Однак слід враховувати, що мінімізація останнього не завжди призводить до мінімізації очікуваного ризику. Цю обставину слід пам'ятати при роботі з відносно невеликими наборами тренувальних даних.</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50</a:t>
            </a:fld>
            <a:endParaRPr lang="ru-RU"/>
          </a:p>
        </p:txBody>
      </p:sp>
    </p:spTree>
    <p:extLst>
      <p:ext uri="{BB962C8B-B14F-4D97-AF65-F5344CB8AC3E}">
        <p14:creationId xmlns:p14="http://schemas.microsoft.com/office/powerpoint/2010/main" val="96772638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Помилки</a:t>
            </a:r>
            <a:endParaRPr lang="ru-RU" dirty="0"/>
          </a:p>
        </p:txBody>
      </p:sp>
      <p:sp>
        <p:nvSpPr>
          <p:cNvPr id="3" name="Объект 2"/>
          <p:cNvSpPr>
            <a:spLocks noGrp="1"/>
          </p:cNvSpPr>
          <p:nvPr>
            <p:ph idx="1"/>
          </p:nvPr>
        </p:nvSpPr>
        <p:spPr/>
        <p:txBody>
          <a:bodyPr>
            <a:normAutofit fontScale="92500" lnSpcReduction="20000"/>
          </a:bodyPr>
          <a:lstStyle/>
          <a:p>
            <a:r>
              <a:rPr lang="uk-UA" dirty="0"/>
              <a:t>Емпіричний ризик - рівень помилки класифікації на тренувальному наборі. Таким чином, в результаті рішення задачі методом опорних векторів для лінійно поділюваних даних отримується функція класифікації, яка мінімізує верхню оцінку очікуваного ризику. </a:t>
            </a:r>
            <a:endParaRPr lang="ru-RU" dirty="0"/>
          </a:p>
          <a:p>
            <a:r>
              <a:rPr lang="uk-UA" dirty="0"/>
              <a:t>Однією з проблем, пов'язаних з вирішенням завдань класифікації є та обставина, що не завжди можна легко знайти лінійну кордон між двома класами. </a:t>
            </a:r>
            <a:endParaRPr lang="ru-RU" dirty="0"/>
          </a:p>
          <a:p>
            <a:r>
              <a:rPr lang="uk-UA" dirty="0"/>
              <a:t>У таких випадках один з варіантів - збільшення розмірності, тобто перенесення даних з площини в тривимірний простір, де можливо побудувати таку площину, яка ідеально розділить безліч зразків на два класи. Опорними векторами в цьому випадку будуть служити об'єкти з обох класів, які є екстремальними. Таким чином, за допомогою додавання так званого оператора ядра і додаткових </a:t>
            </a:r>
            <a:r>
              <a:rPr lang="uk-UA" dirty="0" err="1"/>
              <a:t>розмірностей</a:t>
            </a:r>
            <a:r>
              <a:rPr lang="uk-UA" dirty="0"/>
              <a:t>, знаходяться кордону між класами у вигляді </a:t>
            </a:r>
            <a:r>
              <a:rPr lang="uk-UA" dirty="0" err="1"/>
              <a:t>гіперпло</a:t>
            </a:r>
            <a:r>
              <a:rPr lang="ru-RU" dirty="0" err="1"/>
              <a:t>щин</a:t>
            </a:r>
            <a:r>
              <a:rPr lang="uk-UA" dirty="0"/>
              <a:t>. </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51</a:t>
            </a:fld>
            <a:endParaRPr lang="ru-RU"/>
          </a:p>
        </p:txBody>
      </p:sp>
    </p:spTree>
    <p:extLst>
      <p:ext uri="{BB962C8B-B14F-4D97-AF65-F5344CB8AC3E}">
        <p14:creationId xmlns:p14="http://schemas.microsoft.com/office/powerpoint/2010/main" val="266385891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Складність. Переваги та недоліки</a:t>
            </a:r>
            <a:endParaRPr lang="ru-RU" dirty="0"/>
          </a:p>
        </p:txBody>
      </p:sp>
      <p:sp>
        <p:nvSpPr>
          <p:cNvPr id="3" name="Объект 2"/>
          <p:cNvSpPr>
            <a:spLocks noGrp="1"/>
          </p:cNvSpPr>
          <p:nvPr>
            <p:ph idx="1"/>
          </p:nvPr>
        </p:nvSpPr>
        <p:spPr/>
        <p:txBody>
          <a:bodyPr>
            <a:normAutofit fontScale="85000" lnSpcReduction="10000"/>
          </a:bodyPr>
          <a:lstStyle/>
          <a:p>
            <a:r>
              <a:rPr lang="uk-UA" dirty="0"/>
              <a:t>складність побудови SVM -моделі полягає в тому, що чим вище розмірність простору, тим складніше з ним працювати. Один з варіантів роботи з даними високої розмірності - це попереднє застосування будь-якого методу зниження розмірності даних для виявлення найбільш істотних компонент, а потім використання методу опорних векторів. </a:t>
            </a:r>
            <a:endParaRPr lang="ru-RU" dirty="0"/>
          </a:p>
          <a:p>
            <a:r>
              <a:rPr lang="uk-UA" dirty="0"/>
              <a:t>Як і будь-який інший метод, метод SVM має свої сильні і слабкі сторони, які слід враховувати при виборі даного методу. </a:t>
            </a:r>
            <a:endParaRPr lang="ru-RU" dirty="0"/>
          </a:p>
          <a:p>
            <a:r>
              <a:rPr lang="uk-UA" dirty="0"/>
              <a:t>Недолік методу полягає в тому, що для класифікації використовується не уся множина зразків, а лише їх невелика частина, яка знаходиться на кордонах. </a:t>
            </a:r>
            <a:endParaRPr lang="ru-RU" dirty="0"/>
          </a:p>
          <a:p>
            <a:r>
              <a:rPr lang="uk-UA" dirty="0"/>
              <a:t>Переваги методу полягає в тому, що для класифікації методом опорних векторів, на відміну від більшості інших методів, досить невеликого набору даних. При правильній роботі моделі, побудованої на тестовій множині, цілком можливе застосування даного методу на реальних даних. </a:t>
            </a:r>
            <a:endParaRPr lang="ru-RU" dirty="0"/>
          </a:p>
          <a:p>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52</a:t>
            </a:fld>
            <a:endParaRPr lang="ru-RU"/>
          </a:p>
        </p:txBody>
      </p:sp>
    </p:spTree>
    <p:extLst>
      <p:ext uri="{BB962C8B-B14F-4D97-AF65-F5344CB8AC3E}">
        <p14:creationId xmlns:p14="http://schemas.microsoft.com/office/powerpoint/2010/main" val="391580365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Метод опорних векторів </a:t>
            </a:r>
            <a:r>
              <a:rPr lang="uk-UA" dirty="0" smtClean="0"/>
              <a:t>дозволяє</a:t>
            </a:r>
            <a:endParaRPr lang="ru-RU" dirty="0"/>
          </a:p>
        </p:txBody>
      </p:sp>
      <p:sp>
        <p:nvSpPr>
          <p:cNvPr id="3" name="Объект 2"/>
          <p:cNvSpPr>
            <a:spLocks noGrp="1"/>
          </p:cNvSpPr>
          <p:nvPr>
            <p:ph idx="1"/>
          </p:nvPr>
        </p:nvSpPr>
        <p:spPr/>
        <p:txBody>
          <a:bodyPr/>
          <a:lstStyle/>
          <a:p>
            <a:pPr marL="0" indent="0">
              <a:buNone/>
            </a:pPr>
            <a:r>
              <a:rPr lang="uk-UA" dirty="0" smtClean="0"/>
              <a:t>• </a:t>
            </a:r>
            <a:r>
              <a:rPr lang="uk-UA" dirty="0"/>
              <a:t>отримати функцію класифікації з мінімальною верхньої оцінкою очікуваного ризику (рівня помилки класифікації); </a:t>
            </a:r>
            <a:endParaRPr lang="ru-RU" dirty="0"/>
          </a:p>
          <a:p>
            <a:pPr marL="0" indent="0">
              <a:buNone/>
            </a:pPr>
            <a:r>
              <a:rPr lang="uk-UA" dirty="0"/>
              <a:t>• використовувати лінійний класифікатор для роботи з </a:t>
            </a:r>
            <a:r>
              <a:rPr lang="uk-UA" dirty="0" err="1"/>
              <a:t>нелінійно</a:t>
            </a:r>
            <a:r>
              <a:rPr lang="uk-UA" dirty="0"/>
              <a:t> розділяються даними, поєднуючи простоту з ефективністю. </a:t>
            </a:r>
            <a:endParaRPr lang="ru-RU" dirty="0"/>
          </a:p>
          <a:p>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53</a:t>
            </a:fld>
            <a:endParaRPr lang="ru-RU"/>
          </a:p>
        </p:txBody>
      </p:sp>
    </p:spTree>
    <p:extLst>
      <p:ext uri="{BB962C8B-B14F-4D97-AF65-F5344CB8AC3E}">
        <p14:creationId xmlns:p14="http://schemas.microsoft.com/office/powerpoint/2010/main" val="230495314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Метод "найближчого сусіда" </a:t>
            </a:r>
            <a:endParaRPr lang="ru-RU" dirty="0"/>
          </a:p>
        </p:txBody>
      </p:sp>
      <p:sp>
        <p:nvSpPr>
          <p:cNvPr id="3" name="Объект 2"/>
          <p:cNvSpPr>
            <a:spLocks noGrp="1"/>
          </p:cNvSpPr>
          <p:nvPr>
            <p:ph idx="1"/>
          </p:nvPr>
        </p:nvSpPr>
        <p:spPr/>
        <p:txBody>
          <a:bodyPr>
            <a:normAutofit fontScale="77500" lnSpcReduction="20000"/>
          </a:bodyPr>
          <a:lstStyle/>
          <a:p>
            <a:r>
              <a:rPr lang="uk-UA" dirty="0" smtClean="0"/>
              <a:t>метод </a:t>
            </a:r>
            <a:r>
              <a:rPr lang="uk-UA" dirty="0"/>
              <a:t>"найближчого сусіда" ("</a:t>
            </a:r>
            <a:r>
              <a:rPr lang="uk-UA" dirty="0" err="1"/>
              <a:t>nearest</a:t>
            </a:r>
            <a:r>
              <a:rPr lang="uk-UA" dirty="0"/>
              <a:t> </a:t>
            </a:r>
            <a:r>
              <a:rPr lang="uk-UA" dirty="0" err="1"/>
              <a:t>neighbour</a:t>
            </a:r>
            <a:r>
              <a:rPr lang="uk-UA" dirty="0"/>
              <a:t>") відноситься до класу методів, робота яких ґрунтується на зберіганні даних в пам'яті для порівняння з новими елементами. При появі нового запису для прогнозування знаходяться відхилення між цим записом і подібними наборами даних, і найбільш подібна (або ближній сусід) ідентифікується. </a:t>
            </a:r>
            <a:endParaRPr lang="ru-RU" dirty="0"/>
          </a:p>
          <a:p>
            <a:r>
              <a:rPr lang="uk-UA" dirty="0"/>
              <a:t>Наприклад, при розгляді нового клієнта банку, його атрибути порівнюються з усіма існуючими клієнтами даного банку (дохід, вік і </a:t>
            </a:r>
            <a:r>
              <a:rPr lang="uk-UA" dirty="0" err="1"/>
              <a:t>т.д</a:t>
            </a:r>
            <a:r>
              <a:rPr lang="uk-UA" dirty="0"/>
              <a:t>.). Множина "найближчих сусідів" потенційного клієнта банку вибирається на підставі найближчого значення доходу, віку і </a:t>
            </a:r>
            <a:r>
              <a:rPr lang="uk-UA" dirty="0" err="1"/>
              <a:t>т.д</a:t>
            </a:r>
            <a:r>
              <a:rPr lang="uk-UA" dirty="0"/>
              <a:t>. </a:t>
            </a:r>
            <a:endParaRPr lang="ru-RU" dirty="0"/>
          </a:p>
          <a:p>
            <a:r>
              <a:rPr lang="uk-UA" dirty="0"/>
              <a:t>При такому підході використовується термін "k -найближчий сусід" ("k - </a:t>
            </a:r>
            <a:r>
              <a:rPr lang="uk-UA" dirty="0" err="1"/>
              <a:t>nearest</a:t>
            </a:r>
            <a:r>
              <a:rPr lang="uk-UA" dirty="0"/>
              <a:t> </a:t>
            </a:r>
            <a:r>
              <a:rPr lang="uk-UA" dirty="0" err="1"/>
              <a:t>neighbour</a:t>
            </a:r>
            <a:r>
              <a:rPr lang="uk-UA" dirty="0"/>
              <a:t> "). Термін означає, що вибирається k "верхніх" (найближчих) сусідів для їх розгляду в якості безлічі "найближчих сусідів". Оскільки не завжди зручно зберігати всі дані, іноді зберігається тільки множина "типових" випадків. В такому випадку використовуваний метод називають міркуванням за аналогією (</a:t>
            </a:r>
            <a:r>
              <a:rPr lang="uk-UA" dirty="0" err="1"/>
              <a:t>Case</a:t>
            </a:r>
            <a:r>
              <a:rPr lang="uk-UA" dirty="0"/>
              <a:t> </a:t>
            </a:r>
            <a:r>
              <a:rPr lang="uk-UA" dirty="0" err="1"/>
              <a:t>Based</a:t>
            </a:r>
            <a:r>
              <a:rPr lang="uk-UA" dirty="0"/>
              <a:t> </a:t>
            </a:r>
            <a:r>
              <a:rPr lang="uk-UA" dirty="0" err="1"/>
              <a:t>Reasoning</a:t>
            </a:r>
            <a:r>
              <a:rPr lang="uk-UA" dirty="0"/>
              <a:t>, CBR), міркуванням на основі аналогічних випадків, міркуванням по прецедентах.</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54</a:t>
            </a:fld>
            <a:endParaRPr lang="ru-RU"/>
          </a:p>
        </p:txBody>
      </p:sp>
    </p:spTree>
    <p:extLst>
      <p:ext uri="{BB962C8B-B14F-4D97-AF65-F5344CB8AC3E}">
        <p14:creationId xmlns:p14="http://schemas.microsoft.com/office/powerpoint/2010/main" val="107562340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Підхід, заснований на прецедентах</a:t>
            </a:r>
            <a:endParaRPr lang="ru-RU" dirty="0"/>
          </a:p>
        </p:txBody>
      </p:sp>
      <p:sp>
        <p:nvSpPr>
          <p:cNvPr id="3" name="Объект 2"/>
          <p:cNvSpPr>
            <a:spLocks noGrp="1"/>
          </p:cNvSpPr>
          <p:nvPr>
            <p:ph idx="1"/>
          </p:nvPr>
        </p:nvSpPr>
        <p:spPr/>
        <p:txBody>
          <a:bodyPr>
            <a:normAutofit fontScale="92500" lnSpcReduction="10000"/>
          </a:bodyPr>
          <a:lstStyle/>
          <a:p>
            <a:pPr marL="0" indent="0">
              <a:buNone/>
            </a:pPr>
            <a:r>
              <a:rPr lang="uk-UA" dirty="0" smtClean="0"/>
              <a:t>етапи</a:t>
            </a:r>
            <a:r>
              <a:rPr lang="uk-UA" dirty="0"/>
              <a:t>: </a:t>
            </a:r>
            <a:endParaRPr lang="ru-RU" dirty="0"/>
          </a:p>
          <a:p>
            <a:pPr marL="457200" lvl="1" indent="0">
              <a:buNone/>
            </a:pPr>
            <a:r>
              <a:rPr lang="uk-UA" dirty="0"/>
              <a:t>• збір докладної інформації про поставлену задачу; </a:t>
            </a:r>
            <a:endParaRPr lang="ru-RU" dirty="0"/>
          </a:p>
          <a:p>
            <a:pPr marL="457200" lvl="1" indent="0">
              <a:buNone/>
            </a:pPr>
            <a:r>
              <a:rPr lang="uk-UA" dirty="0"/>
              <a:t>• зіставлення цієї інформації з деталями прецедентів, що зберігаються в базі, для виявлення аналогічних випадків; </a:t>
            </a:r>
            <a:endParaRPr lang="ru-RU" dirty="0"/>
          </a:p>
          <a:p>
            <a:pPr marL="457200" lvl="1" indent="0">
              <a:buNone/>
            </a:pPr>
            <a:r>
              <a:rPr lang="uk-UA" dirty="0"/>
              <a:t>• вибір прецеденту, найбільш близького до поточної проблеми, з бази прецедентів; </a:t>
            </a:r>
            <a:endParaRPr lang="ru-RU" dirty="0"/>
          </a:p>
          <a:p>
            <a:pPr marL="457200" lvl="1" indent="0">
              <a:buNone/>
            </a:pPr>
            <a:r>
              <a:rPr lang="uk-UA" dirty="0"/>
              <a:t>• адаптація обраного рішення до поточної проблеми, якщо це необхідно; </a:t>
            </a:r>
            <a:endParaRPr lang="ru-RU" dirty="0"/>
          </a:p>
          <a:p>
            <a:pPr marL="457200" lvl="1" indent="0">
              <a:buNone/>
            </a:pPr>
            <a:r>
              <a:rPr lang="uk-UA" dirty="0"/>
              <a:t>•  перевірка коректності кожного знову отриманого рішення; </a:t>
            </a:r>
            <a:endParaRPr lang="ru-RU" dirty="0"/>
          </a:p>
          <a:p>
            <a:pPr marL="457200" lvl="1" indent="0">
              <a:buNone/>
            </a:pPr>
            <a:r>
              <a:rPr lang="uk-UA" dirty="0"/>
              <a:t>• занесення детальної інформації про новий прецедент в базу прецедентів. </a:t>
            </a:r>
            <a:endParaRPr lang="ru-RU" dirty="0"/>
          </a:p>
          <a:p>
            <a:pPr marL="0" indent="0">
              <a:buNone/>
            </a:pPr>
            <a:r>
              <a:rPr lang="uk-UA" dirty="0"/>
              <a:t>Таким чином, висновок, заснований на прецедентах, являє собою такий метод аналізу даних, який робить висновки щодо даної ситуації за результатами пошуку аналогій, що зберігаються в базі прецедентів. </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55</a:t>
            </a:fld>
            <a:endParaRPr lang="ru-RU"/>
          </a:p>
        </p:txBody>
      </p:sp>
    </p:spTree>
    <p:extLst>
      <p:ext uri="{BB962C8B-B14F-4D97-AF65-F5344CB8AC3E}">
        <p14:creationId xmlns:p14="http://schemas.microsoft.com/office/powerpoint/2010/main" val="90476003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i="1" dirty="0" smtClean="0"/>
              <a:t>Переваги та недоліки методу "найближчого </a:t>
            </a:r>
            <a:r>
              <a:rPr lang="uk-UA" b="1" i="1" dirty="0"/>
              <a:t>сусіда"</a:t>
            </a:r>
            <a:r>
              <a:rPr lang="uk-UA" dirty="0"/>
              <a:t> </a:t>
            </a:r>
            <a:endParaRPr lang="ru-RU" dirty="0"/>
          </a:p>
        </p:txBody>
      </p:sp>
      <p:sp>
        <p:nvSpPr>
          <p:cNvPr id="3" name="Объект 2"/>
          <p:cNvSpPr>
            <a:spLocks noGrp="1"/>
          </p:cNvSpPr>
          <p:nvPr>
            <p:ph idx="1"/>
          </p:nvPr>
        </p:nvSpPr>
        <p:spPr/>
        <p:txBody>
          <a:bodyPr>
            <a:normAutofit fontScale="62500" lnSpcReduction="20000"/>
          </a:bodyPr>
          <a:lstStyle/>
          <a:p>
            <a:pPr marL="0" indent="0">
              <a:buNone/>
            </a:pPr>
            <a:r>
              <a:rPr lang="uk-UA" b="1" i="1" dirty="0"/>
              <a:t>переваги методу</a:t>
            </a:r>
            <a:r>
              <a:rPr lang="uk-UA" dirty="0"/>
              <a:t> </a:t>
            </a:r>
            <a:endParaRPr lang="ru-RU" dirty="0"/>
          </a:p>
          <a:p>
            <a:pPr marL="0" indent="0">
              <a:buNone/>
            </a:pPr>
            <a:r>
              <a:rPr lang="uk-UA" dirty="0"/>
              <a:t>• Простота використання отриманих результатів. </a:t>
            </a:r>
            <a:endParaRPr lang="ru-RU" dirty="0"/>
          </a:p>
          <a:p>
            <a:pPr marL="0" indent="0">
              <a:buNone/>
            </a:pPr>
            <a:r>
              <a:rPr lang="uk-UA" dirty="0"/>
              <a:t>• Рішення не унікальні для конкретної ситуації, можливо їх використання для інших випадків. </a:t>
            </a:r>
            <a:endParaRPr lang="ru-RU" dirty="0"/>
          </a:p>
          <a:p>
            <a:pPr marL="0" indent="0">
              <a:buNone/>
            </a:pPr>
            <a:r>
              <a:rPr lang="uk-UA" dirty="0"/>
              <a:t>• Метою пошуку є не гарантовано вірне рішення, а найкраще з можливих. </a:t>
            </a:r>
            <a:endParaRPr lang="ru-RU" dirty="0"/>
          </a:p>
          <a:p>
            <a:pPr marL="0" indent="0">
              <a:buNone/>
            </a:pPr>
            <a:r>
              <a:rPr lang="uk-UA" dirty="0"/>
              <a:t> </a:t>
            </a:r>
            <a:endParaRPr lang="ru-RU" dirty="0"/>
          </a:p>
          <a:p>
            <a:pPr marL="0" indent="0">
              <a:buNone/>
            </a:pPr>
            <a:r>
              <a:rPr lang="uk-UA" b="1" i="1" dirty="0"/>
              <a:t>Недоліки </a:t>
            </a:r>
            <a:r>
              <a:rPr lang="uk-UA" b="1" i="1" dirty="0" smtClean="0"/>
              <a:t>методу</a:t>
            </a:r>
            <a:endParaRPr lang="ru-RU" dirty="0"/>
          </a:p>
          <a:p>
            <a:pPr marL="0" indent="0">
              <a:buNone/>
            </a:pPr>
            <a:r>
              <a:rPr lang="uk-UA" dirty="0"/>
              <a:t>• Даний метод не створює будь-яких моделей або правил, узагальнюють попередній досвід, - у виборі рішення вони ґрунтуються на всьому масиві доступних історичних даних, тому неможливо сказати, на якій підставі будуються відповіді. </a:t>
            </a:r>
            <a:endParaRPr lang="ru-RU" dirty="0"/>
          </a:p>
          <a:p>
            <a:pPr marL="0" indent="0">
              <a:buNone/>
            </a:pPr>
            <a:r>
              <a:rPr lang="uk-UA" dirty="0"/>
              <a:t>• Існує складність вибору </a:t>
            </a:r>
            <a:r>
              <a:rPr lang="uk-UA" dirty="0" smtClean="0"/>
              <a:t>міри </a:t>
            </a:r>
            <a:r>
              <a:rPr lang="uk-UA" dirty="0"/>
              <a:t>"близькості" (метрики). Від цього </a:t>
            </a:r>
            <a:r>
              <a:rPr lang="uk-UA" dirty="0" smtClean="0"/>
              <a:t>міри </a:t>
            </a:r>
            <a:r>
              <a:rPr lang="uk-UA" dirty="0"/>
              <a:t>головним чином залежить обсяг </a:t>
            </a:r>
            <a:r>
              <a:rPr lang="uk-UA" dirty="0" smtClean="0"/>
              <a:t>записів</a:t>
            </a:r>
            <a:r>
              <a:rPr lang="uk-UA" dirty="0"/>
              <a:t>, які потрібно зберігати в пам'яті для досягнення задовільної класифікації або прогнозу. Також існує висока залежність результатів класифікації від обраної метрики. </a:t>
            </a:r>
            <a:endParaRPr lang="ru-RU" dirty="0"/>
          </a:p>
          <a:p>
            <a:pPr marL="0" indent="0">
              <a:buNone/>
            </a:pPr>
            <a:r>
              <a:rPr lang="uk-UA" dirty="0"/>
              <a:t>• При використанні методу виникає необхідність повного перебору навчальної вибірки при розпізнаванні, наслідок цього - обчислювальна трудомісткість. </a:t>
            </a:r>
            <a:endParaRPr lang="ru-RU" dirty="0"/>
          </a:p>
          <a:p>
            <a:pPr marL="0" indent="0">
              <a:buNone/>
            </a:pPr>
            <a:r>
              <a:rPr lang="uk-UA" dirty="0"/>
              <a:t>• Типові завдання даного методу - це завдання </a:t>
            </a:r>
            <a:r>
              <a:rPr lang="uk-UA" dirty="0" smtClean="0"/>
              <a:t>невеликої </a:t>
            </a:r>
            <a:r>
              <a:rPr lang="uk-UA" dirty="0"/>
              <a:t>розмірності за кількістю класів і змінних. </a:t>
            </a:r>
            <a:endParaRPr lang="ru-RU" dirty="0"/>
          </a:p>
          <a:p>
            <a:pPr marL="0" indent="0">
              <a:buNone/>
            </a:pP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56</a:t>
            </a:fld>
            <a:endParaRPr lang="ru-RU"/>
          </a:p>
        </p:txBody>
      </p:sp>
    </p:spTree>
    <p:extLst>
      <p:ext uri="{BB962C8B-B14F-4D97-AF65-F5344CB8AC3E}">
        <p14:creationId xmlns:p14="http://schemas.microsoft.com/office/powerpoint/2010/main" val="209752562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Рішення завдання класифікації нових об'єктів</a:t>
            </a:r>
            <a:endParaRPr lang="ru-RU" dirty="0"/>
          </a:p>
        </p:txBody>
      </p:sp>
      <p:sp>
        <p:nvSpPr>
          <p:cNvPr id="3" name="Объект 2"/>
          <p:cNvSpPr>
            <a:spLocks noGrp="1"/>
          </p:cNvSpPr>
          <p:nvPr>
            <p:ph idx="1"/>
          </p:nvPr>
        </p:nvSpPr>
        <p:spPr/>
        <p:txBody>
          <a:bodyPr>
            <a:normAutofit/>
          </a:bodyPr>
          <a:lstStyle/>
          <a:p>
            <a:r>
              <a:rPr lang="uk-UA" sz="1800" dirty="0" smtClean="0"/>
              <a:t>екземпляри </a:t>
            </a:r>
            <a:r>
              <a:rPr lang="uk-UA" sz="1800" dirty="0"/>
              <a:t>(відомі екземпляри) відмічені знаком "+" або "-", що визначає приналежність до відповідного класу ( "+" або "-"), а новий об'єкт, який потрібно класифікувати, позначений червоним кружечком. Нові об'єкти також називають точками запиту. </a:t>
            </a:r>
            <a:endParaRPr lang="ru-RU" sz="1800" dirty="0"/>
          </a:p>
          <a:p>
            <a:r>
              <a:rPr lang="uk-UA" sz="1800" dirty="0"/>
              <a:t>Наша мета полягає в оцінці (класифікації) відгуку точок запиту з використанням спеціально обраного числа їх найближчих сусідів. Іншими словами, треба дізнатися, до якого класу слід віднести точку запиту: як знак "+" або як знак "-".</a:t>
            </a:r>
            <a:endParaRPr lang="ru-RU" sz="1800" dirty="0"/>
          </a:p>
        </p:txBody>
      </p:sp>
      <p:pic>
        <p:nvPicPr>
          <p:cNvPr id="4" name="Рисунок 3"/>
          <p:cNvPicPr/>
          <p:nvPr/>
        </p:nvPicPr>
        <p:blipFill>
          <a:blip r:embed="rId2">
            <a:extLst>
              <a:ext uri="{28A0092B-C50C-407E-A947-70E740481C1C}">
                <a14:useLocalDpi xmlns:a14="http://schemas.microsoft.com/office/drawing/2010/main" val="0"/>
              </a:ext>
            </a:extLst>
          </a:blip>
          <a:srcRect/>
          <a:stretch>
            <a:fillRect/>
          </a:stretch>
        </p:blipFill>
        <p:spPr bwMode="auto">
          <a:xfrm>
            <a:off x="3517265" y="3669202"/>
            <a:ext cx="4250517" cy="2842433"/>
          </a:xfrm>
          <a:prstGeom prst="rect">
            <a:avLst/>
          </a:prstGeom>
          <a:noFill/>
          <a:ln>
            <a:noFill/>
          </a:ln>
        </p:spPr>
      </p:pic>
      <p:sp>
        <p:nvSpPr>
          <p:cNvPr id="5" name="Нижний колонтитул 4"/>
          <p:cNvSpPr>
            <a:spLocks noGrp="1"/>
          </p:cNvSpPr>
          <p:nvPr>
            <p:ph type="ftr" sz="quarter" idx="11"/>
          </p:nvPr>
        </p:nvSpPr>
        <p:spPr/>
        <p:txBody>
          <a:bodyPr/>
          <a:lstStyle/>
          <a:p>
            <a:r>
              <a:rPr lang="ru-RU" smtClean="0"/>
              <a:t>Методи та аналіз великих даних</a:t>
            </a:r>
            <a:endParaRPr lang="ru-RU"/>
          </a:p>
        </p:txBody>
      </p:sp>
      <p:sp>
        <p:nvSpPr>
          <p:cNvPr id="6" name="Номер слайда 5"/>
          <p:cNvSpPr>
            <a:spLocks noGrp="1"/>
          </p:cNvSpPr>
          <p:nvPr>
            <p:ph type="sldNum" sz="quarter" idx="12"/>
          </p:nvPr>
        </p:nvSpPr>
        <p:spPr/>
        <p:txBody>
          <a:bodyPr/>
          <a:lstStyle/>
          <a:p>
            <a:fld id="{C6709510-3D0B-42CA-955B-5D5AC4716600}" type="slidenum">
              <a:rPr lang="ru-RU" smtClean="0"/>
              <a:t>57</a:t>
            </a:fld>
            <a:endParaRPr lang="ru-RU"/>
          </a:p>
        </p:txBody>
      </p:sp>
    </p:spTree>
    <p:extLst>
      <p:ext uri="{BB962C8B-B14F-4D97-AF65-F5344CB8AC3E}">
        <p14:creationId xmlns:p14="http://schemas.microsoft.com/office/powerpoint/2010/main" val="381115747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Робота методу</a:t>
            </a:r>
            <a:endParaRPr lang="ru-RU" dirty="0"/>
          </a:p>
        </p:txBody>
      </p:sp>
      <p:sp>
        <p:nvSpPr>
          <p:cNvPr id="3" name="Объект 2"/>
          <p:cNvSpPr>
            <a:spLocks noGrp="1"/>
          </p:cNvSpPr>
          <p:nvPr>
            <p:ph idx="1"/>
          </p:nvPr>
        </p:nvSpPr>
        <p:spPr/>
        <p:txBody>
          <a:bodyPr>
            <a:normAutofit fontScale="92500" lnSpcReduction="20000"/>
          </a:bodyPr>
          <a:lstStyle/>
          <a:p>
            <a:r>
              <a:rPr lang="uk-UA" dirty="0"/>
              <a:t>Для початку розглянемо результат роботи методу k-найближчих сусідів з використанням одного найближчого сусіда. В цьому випадку відгук точки запиту буде класифікований як знак плюс, так як найближча сусідня точка має знак плюс. </a:t>
            </a:r>
            <a:endParaRPr lang="ru-RU" dirty="0"/>
          </a:p>
          <a:p>
            <a:r>
              <a:rPr lang="uk-UA" dirty="0"/>
              <a:t>Тепер збільшимо число використовуваних найближчих сусідів до двох. На цей раз метод </a:t>
            </a:r>
            <a:r>
              <a:rPr lang="en-US" dirty="0"/>
              <a:t>k</a:t>
            </a:r>
            <a:r>
              <a:rPr lang="uk-UA" dirty="0"/>
              <a:t>-найближчих сусідів не зможе класифікувати відгук точки запиту, оскільки друга найближча точка має знак мінус і обидва знаки рівноцінні (тобто перемога з однаковою кількістю голосів). </a:t>
            </a:r>
            <a:endParaRPr lang="ru-RU" dirty="0"/>
          </a:p>
          <a:p>
            <a:r>
              <a:rPr lang="uk-UA" dirty="0"/>
              <a:t>Далі збільшимо число використовуваних найближчих сусідів до 5. Таким чином, буде визначена ціла околиця точки запиту (на графіку її межа відзначена червоною (сірої) окружністю). Так як в області утримується 2 точки зі знаком "+" і 3 точки зі знаком "-", алгоритм к-найближчих сусідів присвоїть знак "-" відгуку точки запиту.</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58</a:t>
            </a:fld>
            <a:endParaRPr lang="ru-RU"/>
          </a:p>
        </p:txBody>
      </p:sp>
    </p:spTree>
    <p:extLst>
      <p:ext uri="{BB962C8B-B14F-4D97-AF65-F5344CB8AC3E}">
        <p14:creationId xmlns:p14="http://schemas.microsoft.com/office/powerpoint/2010/main" val="1274894363"/>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вирішення завдання регресії</a:t>
            </a:r>
            <a:endParaRPr lang="ru-RU" dirty="0"/>
          </a:p>
        </p:txBody>
      </p:sp>
      <p:sp>
        <p:nvSpPr>
          <p:cNvPr id="3" name="Объект 2"/>
          <p:cNvSpPr>
            <a:spLocks noGrp="1"/>
          </p:cNvSpPr>
          <p:nvPr>
            <p:ph idx="1"/>
          </p:nvPr>
        </p:nvSpPr>
        <p:spPr/>
        <p:txBody>
          <a:bodyPr/>
          <a:lstStyle/>
          <a:p>
            <a:r>
              <a:rPr lang="uk-UA" dirty="0" smtClean="0"/>
              <a:t>Регресивні </a:t>
            </a:r>
            <a:r>
              <a:rPr lang="uk-UA" dirty="0"/>
              <a:t>завдання пов'язані з прогнозуванням значення залежної змінної за значеннями незалежних змінних набору даних.</a:t>
            </a:r>
            <a:endParaRPr lang="ru-RU" dirty="0"/>
          </a:p>
        </p:txBody>
      </p:sp>
      <p:pic>
        <p:nvPicPr>
          <p:cNvPr id="7" name="Рисунок 6"/>
          <p:cNvPicPr/>
          <p:nvPr/>
        </p:nvPicPr>
        <p:blipFill>
          <a:blip r:embed="rId2">
            <a:lum/>
            <a:extLst>
              <a:ext uri="{28A0092B-C50C-407E-A947-70E740481C1C}">
                <a14:useLocalDpi xmlns:a14="http://schemas.microsoft.com/office/drawing/2010/main" val="0"/>
              </a:ext>
            </a:extLst>
          </a:blip>
          <a:srcRect/>
          <a:stretch>
            <a:fillRect/>
          </a:stretch>
        </p:blipFill>
        <p:spPr bwMode="auto">
          <a:xfrm>
            <a:off x="2846230" y="2575775"/>
            <a:ext cx="6568226" cy="4282225"/>
          </a:xfrm>
          <a:prstGeom prst="rect">
            <a:avLst/>
          </a:prstGeom>
          <a:noFill/>
          <a:ln>
            <a:noFill/>
          </a:ln>
        </p:spPr>
      </p:pic>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59</a:t>
            </a:fld>
            <a:endParaRPr lang="ru-RU"/>
          </a:p>
        </p:txBody>
      </p:sp>
    </p:spTree>
    <p:extLst>
      <p:ext uri="{BB962C8B-B14F-4D97-AF65-F5344CB8AC3E}">
        <p14:creationId xmlns:p14="http://schemas.microsoft.com/office/powerpoint/2010/main" val="14962574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Що таке дерево рішень і типи вирішуваних завдань</a:t>
            </a:r>
            <a:endParaRPr lang="ru-RU" dirty="0"/>
          </a:p>
        </p:txBody>
      </p:sp>
      <p:sp>
        <p:nvSpPr>
          <p:cNvPr id="3" name="Объект 2"/>
          <p:cNvSpPr>
            <a:spLocks noGrp="1"/>
          </p:cNvSpPr>
          <p:nvPr>
            <p:ph idx="1"/>
          </p:nvPr>
        </p:nvSpPr>
        <p:spPr/>
        <p:txBody>
          <a:bodyPr/>
          <a:lstStyle/>
          <a:p>
            <a:r>
              <a:rPr lang="uk-UA" dirty="0"/>
              <a:t>Дерева рішень - це спосіб представлення правил в ієрархічній, послідовної структурі, де кожному об'єкту відповідає єдиний вузол, що дає рішення</a:t>
            </a:r>
            <a:r>
              <a:rPr lang="uk-UA" dirty="0" smtClean="0"/>
              <a:t>.</a:t>
            </a:r>
          </a:p>
          <a:p>
            <a:r>
              <a:rPr lang="uk-UA" dirty="0"/>
              <a:t>Під правилом розуміється логічна конструкція, представлена у вигляді "якщо ... то ...".</a:t>
            </a:r>
            <a:endParaRPr lang="ru-RU" dirty="0"/>
          </a:p>
          <a:p>
            <a:endParaRPr lang="ru-RU" dirty="0"/>
          </a:p>
        </p:txBody>
      </p:sp>
      <p:pic>
        <p:nvPicPr>
          <p:cNvPr id="4" name="Рисунок 3" descr="Рисунок 1"/>
          <p:cNvPicPr/>
          <p:nvPr/>
        </p:nvPicPr>
        <p:blipFill>
          <a:blip r:embed="rId2">
            <a:extLst>
              <a:ext uri="{28A0092B-C50C-407E-A947-70E740481C1C}">
                <a14:useLocalDpi xmlns:a14="http://schemas.microsoft.com/office/drawing/2010/main" val="0"/>
              </a:ext>
            </a:extLst>
          </a:blip>
          <a:srcRect/>
          <a:stretch>
            <a:fillRect/>
          </a:stretch>
        </p:blipFill>
        <p:spPr bwMode="auto">
          <a:xfrm>
            <a:off x="1000125" y="3897168"/>
            <a:ext cx="3886200" cy="2628900"/>
          </a:xfrm>
          <a:prstGeom prst="rect">
            <a:avLst/>
          </a:prstGeom>
          <a:noFill/>
          <a:ln>
            <a:noFill/>
          </a:ln>
        </p:spPr>
      </p:pic>
      <p:pic>
        <p:nvPicPr>
          <p:cNvPr id="5" name="Рисунок 4"/>
          <p:cNvPicPr/>
          <p:nvPr/>
        </p:nvPicPr>
        <p:blipFill>
          <a:blip r:embed="rId3">
            <a:extLst>
              <a:ext uri="{28A0092B-C50C-407E-A947-70E740481C1C}">
                <a14:useLocalDpi xmlns:a14="http://schemas.microsoft.com/office/drawing/2010/main" val="0"/>
              </a:ext>
            </a:extLst>
          </a:blip>
          <a:srcRect/>
          <a:stretch>
            <a:fillRect/>
          </a:stretch>
        </p:blipFill>
        <p:spPr bwMode="auto">
          <a:xfrm>
            <a:off x="5353223" y="3550458"/>
            <a:ext cx="4206240" cy="2975610"/>
          </a:xfrm>
          <a:prstGeom prst="rect">
            <a:avLst/>
          </a:prstGeom>
          <a:noFill/>
          <a:ln>
            <a:noFill/>
          </a:ln>
        </p:spPr>
      </p:pic>
      <p:sp>
        <p:nvSpPr>
          <p:cNvPr id="6" name="Нижний колонтитул 5"/>
          <p:cNvSpPr>
            <a:spLocks noGrp="1"/>
          </p:cNvSpPr>
          <p:nvPr>
            <p:ph type="ftr" sz="quarter" idx="11"/>
          </p:nvPr>
        </p:nvSpPr>
        <p:spPr/>
        <p:txBody>
          <a:bodyPr/>
          <a:lstStyle/>
          <a:p>
            <a:r>
              <a:rPr lang="ru-RU" smtClean="0"/>
              <a:t>Методи та аналіз великих даних</a:t>
            </a:r>
            <a:endParaRPr lang="ru-RU"/>
          </a:p>
        </p:txBody>
      </p:sp>
      <p:sp>
        <p:nvSpPr>
          <p:cNvPr id="7" name="Номер слайда 6"/>
          <p:cNvSpPr>
            <a:spLocks noGrp="1"/>
          </p:cNvSpPr>
          <p:nvPr>
            <p:ph type="sldNum" sz="quarter" idx="12"/>
          </p:nvPr>
        </p:nvSpPr>
        <p:spPr/>
        <p:txBody>
          <a:bodyPr/>
          <a:lstStyle/>
          <a:p>
            <a:fld id="{C6709510-3D0B-42CA-955B-5D5AC4716600}" type="slidenum">
              <a:rPr lang="ru-RU" smtClean="0"/>
              <a:t>6</a:t>
            </a:fld>
            <a:endParaRPr lang="ru-RU"/>
          </a:p>
        </p:txBody>
      </p:sp>
    </p:spTree>
    <p:extLst>
      <p:ext uri="{BB962C8B-B14F-4D97-AF65-F5344CB8AC3E}">
        <p14:creationId xmlns:p14="http://schemas.microsoft.com/office/powerpoint/2010/main" val="260018458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20000"/>
          </a:bodyPr>
          <a:lstStyle/>
          <a:p>
            <a:r>
              <a:rPr lang="uk-UA" dirty="0"/>
              <a:t>Спочатку розглянемо як приклад метод k найближчих сусідів з використанням одного найближчого сусіда, тобто при k що дорівнює одиниці. Шукаємо набір </a:t>
            </a:r>
            <a:r>
              <a:rPr lang="uk-UA" dirty="0" smtClean="0"/>
              <a:t>екземплярів </a:t>
            </a:r>
            <a:r>
              <a:rPr lang="uk-UA" dirty="0"/>
              <a:t>(зелені прямокутники) і виділяємо з їх числа найближчий до точки запиту X. Для </a:t>
            </a:r>
            <a:r>
              <a:rPr lang="uk-UA" dirty="0" err="1"/>
              <a:t>розглядаємого</a:t>
            </a:r>
            <a:r>
              <a:rPr lang="uk-UA" dirty="0"/>
              <a:t> випадку найближчий </a:t>
            </a:r>
            <a:r>
              <a:rPr lang="uk-UA" dirty="0" smtClean="0"/>
              <a:t>екземпляр </a:t>
            </a:r>
            <a:r>
              <a:rPr lang="uk-UA" dirty="0"/>
              <a:t>- точка (</a:t>
            </a:r>
            <a:r>
              <a:rPr lang="uk-UA" i="1" dirty="0"/>
              <a:t>x</a:t>
            </a:r>
            <a:r>
              <a:rPr lang="uk-UA" baseline="-25000" dirty="0"/>
              <a:t>4 </a:t>
            </a:r>
            <a:r>
              <a:rPr lang="uk-UA" dirty="0"/>
              <a:t>; </a:t>
            </a:r>
            <a:r>
              <a:rPr lang="uk-UA" i="1" dirty="0"/>
              <a:t>у</a:t>
            </a:r>
            <a:r>
              <a:rPr lang="uk-UA" dirty="0"/>
              <a:t> </a:t>
            </a:r>
            <a:r>
              <a:rPr lang="uk-UA" baseline="-25000" dirty="0"/>
              <a:t>4 </a:t>
            </a:r>
            <a:r>
              <a:rPr lang="uk-UA" dirty="0"/>
              <a:t>). Вихід </a:t>
            </a:r>
            <a:r>
              <a:rPr lang="uk-UA" i="1" dirty="0"/>
              <a:t>x</a:t>
            </a:r>
            <a:r>
              <a:rPr lang="uk-UA" baseline="-25000" dirty="0"/>
              <a:t>4 </a:t>
            </a:r>
            <a:r>
              <a:rPr lang="uk-UA" dirty="0"/>
              <a:t>(тобто </a:t>
            </a:r>
            <a:r>
              <a:rPr lang="uk-UA" i="1" dirty="0"/>
              <a:t>у</a:t>
            </a:r>
            <a:r>
              <a:rPr lang="uk-UA" baseline="-25000" dirty="0"/>
              <a:t>4 </a:t>
            </a:r>
            <a:r>
              <a:rPr lang="uk-UA" dirty="0"/>
              <a:t>), таким чином, приймається в якості результату передбачення виходу X (тобто Y). Отже, для одного найближчого сусіда можемо записати: вихід Y дорівнює у </a:t>
            </a:r>
            <a:r>
              <a:rPr lang="uk-UA" baseline="-25000" dirty="0"/>
              <a:t>4 </a:t>
            </a:r>
            <a:r>
              <a:rPr lang="uk-UA" dirty="0"/>
              <a:t>(V = у </a:t>
            </a:r>
            <a:r>
              <a:rPr lang="uk-UA" baseline="-25000" dirty="0"/>
              <a:t>4 </a:t>
            </a:r>
            <a:r>
              <a:rPr lang="uk-UA" dirty="0"/>
              <a:t>). </a:t>
            </a:r>
            <a:endParaRPr lang="ru-RU" dirty="0"/>
          </a:p>
          <a:p>
            <a:r>
              <a:rPr lang="uk-UA" dirty="0"/>
              <a:t>Далі розглянемо ситуацію, коли k дорівнює двом, тобто розглянемо двох найближчих сусідів. В цьому випадку виділяємо вже дві найближчі до X точки. На нашому графіку це точки у </a:t>
            </a:r>
            <a:r>
              <a:rPr lang="uk-UA" baseline="-25000" dirty="0"/>
              <a:t>3 </a:t>
            </a:r>
            <a:r>
              <a:rPr lang="uk-UA" dirty="0"/>
              <a:t>і у </a:t>
            </a:r>
            <a:r>
              <a:rPr lang="uk-UA" baseline="-25000" dirty="0"/>
              <a:t>4 </a:t>
            </a:r>
            <a:r>
              <a:rPr lang="uk-UA" dirty="0"/>
              <a:t>відповідно. Обчисливши середню їх виходів, записуємо рішення для Y у вигляді Y = (у</a:t>
            </a:r>
            <a:r>
              <a:rPr lang="uk-UA" baseline="-25000" dirty="0"/>
              <a:t>3</a:t>
            </a:r>
            <a:r>
              <a:rPr lang="uk-UA" dirty="0"/>
              <a:t> + у</a:t>
            </a:r>
            <a:r>
              <a:rPr lang="uk-UA" baseline="-25000" dirty="0"/>
              <a:t>4</a:t>
            </a:r>
            <a:r>
              <a:rPr lang="uk-UA" dirty="0"/>
              <a:t>) / 2. </a:t>
            </a:r>
            <a:endParaRPr lang="ru-RU" dirty="0"/>
          </a:p>
          <a:p>
            <a:r>
              <a:rPr lang="uk-UA" dirty="0"/>
              <a:t>Рішення завдання прогнозування здійснюється шляхом перенесення описаних вище дій на використання довільного числа найближчих сусідів таким чином, що вихід Y точки запиту X обчислюється як середньоарифметичне значення виходів </a:t>
            </a:r>
            <a:r>
              <a:rPr lang="en-US" dirty="0"/>
              <a:t>k</a:t>
            </a:r>
            <a:r>
              <a:rPr lang="uk-UA" dirty="0"/>
              <a:t>-найближчих сусідів точки запиту. </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60</a:t>
            </a:fld>
            <a:endParaRPr lang="ru-RU"/>
          </a:p>
        </p:txBody>
      </p:sp>
    </p:spTree>
    <p:extLst>
      <p:ext uri="{BB962C8B-B14F-4D97-AF65-F5344CB8AC3E}">
        <p14:creationId xmlns:p14="http://schemas.microsoft.com/office/powerpoint/2010/main" val="3491649638"/>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70000" lnSpcReduction="20000"/>
          </a:bodyPr>
          <a:lstStyle/>
          <a:p>
            <a:r>
              <a:rPr lang="uk-UA" dirty="0"/>
              <a:t>Незалежні і залежні змінні набору даних можуть бути як безперервними, так і категоріальним. Для безперервних залежних змінних завдання розглядається як задача прогнозування, для дискретних змінних - як завдання класифікації. </a:t>
            </a:r>
            <a:endParaRPr lang="ru-RU" dirty="0"/>
          </a:p>
          <a:p>
            <a:r>
              <a:rPr lang="uk-UA" dirty="0"/>
              <a:t>Передбачення в завданню прогнозування виходить усередненням виходів k </a:t>
            </a:r>
            <a:r>
              <a:rPr lang="uk-UA" dirty="0" smtClean="0"/>
              <a:t>-найближчих </a:t>
            </a:r>
            <a:r>
              <a:rPr lang="uk-UA" dirty="0"/>
              <a:t>сусідів, а рішення задачі класифікації засноване на принципі "за більшістю голосів". </a:t>
            </a:r>
            <a:endParaRPr lang="ru-RU" dirty="0"/>
          </a:p>
          <a:p>
            <a:r>
              <a:rPr lang="uk-UA" dirty="0"/>
              <a:t>Критичним моментом у використанні методу k -найближчих сусідів є вибір параметра k. Він один з найбільш важливих факторів, що визначають якість прогнозної або класифікаційної моделі. </a:t>
            </a:r>
            <a:endParaRPr lang="ru-RU" dirty="0"/>
          </a:p>
          <a:p>
            <a:r>
              <a:rPr lang="uk-UA" dirty="0"/>
              <a:t>Якщо вибрано дуже маленьке значення параметра k, виникає ймовірність великого розкиду значень прогнозу. Якщо вибране значення занадто велике, це може привести до сильного зміщення моделі. Таким чином, бачимо, що повинно бути вибрано оптимальне значення параметра k . Тобто це значення має бути настільки великим, щоб звести до мінімуму ймовірність невірної класифікації, і одночасно, досить малим, щоб k сусідів були розташовані досить близько до точки запиту. </a:t>
            </a:r>
            <a:endParaRPr lang="ru-RU" dirty="0"/>
          </a:p>
          <a:p>
            <a:r>
              <a:rPr lang="uk-UA" dirty="0"/>
              <a:t>Таким чином, розглядаємо k як </a:t>
            </a:r>
            <a:r>
              <a:rPr lang="uk-UA" dirty="0" err="1"/>
              <a:t>згладжуючий</a:t>
            </a:r>
            <a:r>
              <a:rPr lang="uk-UA" dirty="0"/>
              <a:t> параметр, для якого повинен бути знайдений компроміс між силою розмаху (розкиду) моделі і її зміщенням.</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61</a:t>
            </a:fld>
            <a:endParaRPr lang="ru-RU"/>
          </a:p>
        </p:txBody>
      </p:sp>
    </p:spTree>
    <p:extLst>
      <p:ext uri="{BB962C8B-B14F-4D97-AF65-F5344CB8AC3E}">
        <p14:creationId xmlns:p14="http://schemas.microsoft.com/office/powerpoint/2010/main" val="1022388416"/>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b="1" dirty="0"/>
              <a:t>Оцінка параметра k методом крос-перевірки </a:t>
            </a:r>
            <a:endParaRPr lang="ru-RU" dirty="0"/>
          </a:p>
        </p:txBody>
      </p:sp>
      <p:sp>
        <p:nvSpPr>
          <p:cNvPr id="3" name="Объект 2"/>
          <p:cNvSpPr>
            <a:spLocks noGrp="1"/>
          </p:cNvSpPr>
          <p:nvPr>
            <p:ph idx="1"/>
          </p:nvPr>
        </p:nvSpPr>
        <p:spPr>
          <a:xfrm>
            <a:off x="838200" y="1825625"/>
            <a:ext cx="10515600" cy="4796848"/>
          </a:xfrm>
        </p:spPr>
        <p:txBody>
          <a:bodyPr>
            <a:normAutofit fontScale="70000" lnSpcReduction="20000"/>
          </a:bodyPr>
          <a:lstStyle/>
          <a:p>
            <a:pPr marL="0" indent="0">
              <a:buNone/>
            </a:pPr>
            <a:r>
              <a:rPr lang="uk-UA" dirty="0" smtClean="0"/>
              <a:t>Крос-перевірка </a:t>
            </a:r>
            <a:r>
              <a:rPr lang="uk-UA" dirty="0"/>
              <a:t>- відомий метод отримання оцінок невідомих параметрів моделі. Основна ідея методу - поділ вибірки даних на v "складок". V "складки" тут суть випадковим чином виділені ізольовані підвибірки. </a:t>
            </a:r>
            <a:endParaRPr lang="ru-RU" dirty="0"/>
          </a:p>
          <a:p>
            <a:pPr marL="0" indent="0">
              <a:buNone/>
            </a:pPr>
            <a:r>
              <a:rPr lang="uk-UA" dirty="0"/>
              <a:t>За фіксованим значенням k будується модель </a:t>
            </a:r>
            <a:r>
              <a:rPr lang="uk-UA" dirty="0" smtClean="0"/>
              <a:t>k-</a:t>
            </a:r>
            <a:r>
              <a:rPr lang="uk-UA" dirty="0" err="1" smtClean="0"/>
              <a:t>найбліжчих</a:t>
            </a:r>
            <a:r>
              <a:rPr lang="uk-UA" dirty="0" smtClean="0"/>
              <a:t> </a:t>
            </a:r>
            <a:r>
              <a:rPr lang="uk-UA" dirty="0"/>
              <a:t>сусідів для отримання прогнозів на v-му сегменті (інші сегменти при цьому використовуються як </a:t>
            </a:r>
            <a:r>
              <a:rPr lang="uk-UA" dirty="0" smtClean="0"/>
              <a:t>екземпляри</a:t>
            </a:r>
            <a:r>
              <a:rPr lang="uk-UA" dirty="0"/>
              <a:t>) і оцінюється помилка класифікації. Для регресійних задач найбільш часто в якості оцінки помилки виступає сума квадратів, а для класифікаційних завдань зручніше розглядати точність (відсоток </a:t>
            </a:r>
            <a:r>
              <a:rPr lang="uk-UA" dirty="0" smtClean="0"/>
              <a:t>коректне класифікованими спостереженнями). </a:t>
            </a:r>
            <a:endParaRPr lang="ru-RU" dirty="0"/>
          </a:p>
          <a:p>
            <a:pPr marL="0" indent="0">
              <a:buNone/>
            </a:pPr>
            <a:r>
              <a:rPr lang="uk-UA" dirty="0"/>
              <a:t>Далі процес послідовно повторюється для всіх можливих варіантів вибору v . Після вичерпання v "складок" (циклів), обчислені помилки </a:t>
            </a:r>
            <a:r>
              <a:rPr lang="uk-UA" dirty="0" err="1"/>
              <a:t>усереднюються</a:t>
            </a:r>
            <a:r>
              <a:rPr lang="uk-UA" dirty="0"/>
              <a:t> і використовуються в якості запобіжного </a:t>
            </a:r>
            <a:r>
              <a:rPr lang="uk-UA" dirty="0" smtClean="0"/>
              <a:t>для стійкості </a:t>
            </a:r>
            <a:r>
              <a:rPr lang="uk-UA" dirty="0"/>
              <a:t>моделі (тобто заходи якості передбачення в точках запиту). Вищеописані дії повторюються для різних k , і значення, </a:t>
            </a:r>
            <a:r>
              <a:rPr lang="uk-UA" dirty="0" smtClean="0"/>
              <a:t>відповідає найменшій помилці </a:t>
            </a:r>
            <a:r>
              <a:rPr lang="uk-UA" dirty="0"/>
              <a:t>(або найбільшою класифікаційної точності), приймається як оптимальне (оптимальне в сенсі методу крос-перевірки). </a:t>
            </a:r>
            <a:endParaRPr lang="ru-RU" dirty="0"/>
          </a:p>
          <a:p>
            <a:pPr marL="0" indent="0">
              <a:buNone/>
            </a:pPr>
            <a:r>
              <a:rPr lang="uk-UA" dirty="0"/>
              <a:t>Слід враховувати, що крос-перевірка - </a:t>
            </a:r>
            <a:r>
              <a:rPr lang="uk-UA" dirty="0" err="1"/>
              <a:t>обчислювально</a:t>
            </a:r>
            <a:r>
              <a:rPr lang="uk-UA" dirty="0"/>
              <a:t> ємна процедура, і необхідно надати час для роботи алгоритму, особливо якщо обсяг вибірки досить великий. </a:t>
            </a:r>
            <a:endParaRPr lang="ru-RU" dirty="0"/>
          </a:p>
          <a:p>
            <a:pPr marL="0" indent="0">
              <a:buNone/>
            </a:pPr>
            <a:r>
              <a:rPr lang="uk-UA" dirty="0"/>
              <a:t>Другий варіант вибору значення параметра k - самостійно задати його значення. Однак цей спосіб слід використовувати, якщо є обґрунтовані припущення щодо можливого значення параметра, наприклад, попередні дослідження подібних наборів даних. </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62</a:t>
            </a:fld>
            <a:endParaRPr lang="ru-RU"/>
          </a:p>
        </p:txBody>
      </p:sp>
    </p:spTree>
    <p:extLst>
      <p:ext uri="{BB962C8B-B14F-4D97-AF65-F5344CB8AC3E}">
        <p14:creationId xmlns:p14="http://schemas.microsoft.com/office/powerpoint/2010/main" val="3042977637"/>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Контрольні питання</a:t>
            </a:r>
            <a:endParaRPr lang="ru-RU" dirty="0"/>
          </a:p>
        </p:txBody>
      </p:sp>
      <p:sp>
        <p:nvSpPr>
          <p:cNvPr id="3" name="Объект 2"/>
          <p:cNvSpPr>
            <a:spLocks noGrp="1"/>
          </p:cNvSpPr>
          <p:nvPr>
            <p:ph idx="1"/>
          </p:nvPr>
        </p:nvSpPr>
        <p:spPr>
          <a:xfrm>
            <a:off x="838200" y="1825625"/>
            <a:ext cx="10515600" cy="4750666"/>
          </a:xfrm>
        </p:spPr>
        <p:txBody>
          <a:bodyPr>
            <a:normAutofit fontScale="55000" lnSpcReduction="20000"/>
          </a:bodyPr>
          <a:lstStyle/>
          <a:p>
            <a:pPr marL="514350" indent="-514350">
              <a:lnSpc>
                <a:spcPct val="120000"/>
              </a:lnSpc>
              <a:spcBef>
                <a:spcPts val="0"/>
              </a:spcBef>
              <a:buFont typeface="+mj-lt"/>
              <a:buAutoNum type="arabicPeriod"/>
            </a:pPr>
            <a:r>
              <a:rPr lang="uk-UA" dirty="0" smtClean="0"/>
              <a:t>Що </a:t>
            </a:r>
            <a:r>
              <a:rPr lang="uk-UA" dirty="0"/>
              <a:t>являє собою дерево </a:t>
            </a:r>
            <a:r>
              <a:rPr lang="uk-UA" dirty="0" smtClean="0"/>
              <a:t>рішень?</a:t>
            </a:r>
          </a:p>
          <a:p>
            <a:pPr marL="514350" indent="-514350">
              <a:lnSpc>
                <a:spcPct val="120000"/>
              </a:lnSpc>
              <a:spcBef>
                <a:spcPts val="0"/>
              </a:spcBef>
              <a:buFont typeface="+mj-lt"/>
              <a:buAutoNum type="arabicPeriod"/>
            </a:pPr>
            <a:r>
              <a:rPr lang="uk-UA" dirty="0" smtClean="0"/>
              <a:t>З </a:t>
            </a:r>
            <a:r>
              <a:rPr lang="uk-UA" dirty="0"/>
              <a:t>яких об'єктів складається дерево </a:t>
            </a:r>
            <a:r>
              <a:rPr lang="uk-UA" dirty="0" smtClean="0"/>
              <a:t>рішень?</a:t>
            </a:r>
          </a:p>
          <a:p>
            <a:pPr marL="514350" indent="-514350">
              <a:lnSpc>
                <a:spcPct val="120000"/>
              </a:lnSpc>
              <a:spcBef>
                <a:spcPts val="0"/>
              </a:spcBef>
              <a:buFont typeface="+mj-lt"/>
              <a:buAutoNum type="arabicPeriod"/>
            </a:pPr>
            <a:r>
              <a:rPr lang="uk-UA" dirty="0" smtClean="0"/>
              <a:t>У </a:t>
            </a:r>
            <a:r>
              <a:rPr lang="uk-UA" dirty="0"/>
              <a:t>чому відмінність вузла від </a:t>
            </a:r>
            <a:r>
              <a:rPr lang="uk-UA" dirty="0" smtClean="0"/>
              <a:t>листа?</a:t>
            </a:r>
          </a:p>
          <a:p>
            <a:pPr marL="514350" indent="-514350">
              <a:lnSpc>
                <a:spcPct val="120000"/>
              </a:lnSpc>
              <a:spcBef>
                <a:spcPts val="0"/>
              </a:spcBef>
              <a:buFont typeface="+mj-lt"/>
              <a:buAutoNum type="arabicPeriod"/>
            </a:pPr>
            <a:r>
              <a:rPr lang="uk-UA" dirty="0" smtClean="0"/>
              <a:t>Для </a:t>
            </a:r>
            <a:r>
              <a:rPr lang="uk-UA" dirty="0"/>
              <a:t>яких завдань </a:t>
            </a:r>
            <a:r>
              <a:rPr lang="uk-UA" dirty="0" smtClean="0"/>
              <a:t>інтелектуального </a:t>
            </a:r>
            <a:r>
              <a:rPr lang="uk-UA" smtClean="0"/>
              <a:t>аналізу даних </a:t>
            </a:r>
            <a:r>
              <a:rPr lang="uk-UA" dirty="0"/>
              <a:t>може використовуватися дерево </a:t>
            </a:r>
            <a:r>
              <a:rPr lang="uk-UA" dirty="0" smtClean="0"/>
              <a:t>рішень?</a:t>
            </a:r>
          </a:p>
          <a:p>
            <a:pPr marL="514350" indent="-514350">
              <a:lnSpc>
                <a:spcPct val="120000"/>
              </a:lnSpc>
              <a:spcBef>
                <a:spcPts val="0"/>
              </a:spcBef>
              <a:buFont typeface="+mj-lt"/>
              <a:buAutoNum type="arabicPeriod"/>
            </a:pPr>
            <a:r>
              <a:rPr lang="uk-UA" dirty="0" smtClean="0"/>
              <a:t>Який </a:t>
            </a:r>
            <a:r>
              <a:rPr lang="uk-UA" dirty="0"/>
              <a:t>вид правил використовується в деревах </a:t>
            </a:r>
            <a:r>
              <a:rPr lang="uk-UA" dirty="0" smtClean="0"/>
              <a:t>рішень?</a:t>
            </a:r>
          </a:p>
          <a:p>
            <a:pPr marL="514350" indent="-514350">
              <a:lnSpc>
                <a:spcPct val="120000"/>
              </a:lnSpc>
              <a:spcBef>
                <a:spcPts val="0"/>
              </a:spcBef>
              <a:buFont typeface="+mj-lt"/>
              <a:buAutoNum type="arabicPeriod"/>
            </a:pPr>
            <a:r>
              <a:rPr lang="uk-UA" dirty="0" smtClean="0"/>
              <a:t>Чи </a:t>
            </a:r>
            <a:r>
              <a:rPr lang="uk-UA" dirty="0"/>
              <a:t>завжди дерево, розпізнати всі навчальні </a:t>
            </a:r>
            <a:r>
              <a:rPr lang="uk-UA" dirty="0" smtClean="0"/>
              <a:t>екземпляри</a:t>
            </a:r>
            <a:r>
              <a:rPr lang="uk-UA" dirty="0"/>
              <a:t>, є </a:t>
            </a:r>
            <a:r>
              <a:rPr lang="uk-UA" dirty="0" smtClean="0"/>
              <a:t>найкращим?</a:t>
            </a:r>
          </a:p>
          <a:p>
            <a:pPr marL="514350" indent="-514350">
              <a:lnSpc>
                <a:spcPct val="120000"/>
              </a:lnSpc>
              <a:spcBef>
                <a:spcPts val="0"/>
              </a:spcBef>
              <a:buFont typeface="+mj-lt"/>
              <a:buAutoNum type="arabicPeriod"/>
            </a:pPr>
            <a:r>
              <a:rPr lang="uk-UA" dirty="0" smtClean="0"/>
              <a:t>Які </a:t>
            </a:r>
            <a:r>
              <a:rPr lang="uk-UA" dirty="0"/>
              <a:t>існують способи спрощення дерев </a:t>
            </a:r>
            <a:r>
              <a:rPr lang="uk-UA" dirty="0" smtClean="0"/>
              <a:t>рішень?</a:t>
            </a:r>
          </a:p>
          <a:p>
            <a:pPr marL="514350" indent="-514350">
              <a:lnSpc>
                <a:spcPct val="120000"/>
              </a:lnSpc>
              <a:spcBef>
                <a:spcPts val="0"/>
              </a:spcBef>
              <a:buFont typeface="+mj-lt"/>
              <a:buAutoNum type="arabicPeriod"/>
            </a:pPr>
            <a:r>
              <a:rPr lang="uk-UA" dirty="0" smtClean="0"/>
              <a:t>Чому </a:t>
            </a:r>
            <a:r>
              <a:rPr lang="uk-UA" dirty="0"/>
              <a:t>вузли і листя, що містять всього кілька </a:t>
            </a:r>
            <a:r>
              <a:rPr lang="uk-UA" dirty="0" smtClean="0"/>
              <a:t>екземплярів</a:t>
            </a:r>
            <a:r>
              <a:rPr lang="uk-UA" dirty="0"/>
              <a:t>, має сенс </a:t>
            </a:r>
            <a:r>
              <a:rPr lang="uk-UA" dirty="0" smtClean="0"/>
              <a:t>відсікати?</a:t>
            </a:r>
          </a:p>
          <a:p>
            <a:pPr marL="514350" indent="-514350">
              <a:lnSpc>
                <a:spcPct val="120000"/>
              </a:lnSpc>
              <a:spcBef>
                <a:spcPts val="0"/>
              </a:spcBef>
              <a:buFont typeface="+mj-lt"/>
              <a:buAutoNum type="arabicPeriod"/>
            </a:pPr>
            <a:r>
              <a:rPr lang="uk-UA" dirty="0" smtClean="0"/>
              <a:t>Дерево </a:t>
            </a:r>
            <a:r>
              <a:rPr lang="uk-UA" dirty="0"/>
              <a:t>рішень як лінійний </a:t>
            </a:r>
            <a:r>
              <a:rPr lang="uk-UA" dirty="0" smtClean="0"/>
              <a:t>класифікатор.</a:t>
            </a:r>
          </a:p>
          <a:p>
            <a:pPr marL="514350" indent="-514350">
              <a:lnSpc>
                <a:spcPct val="120000"/>
              </a:lnSpc>
              <a:spcBef>
                <a:spcPts val="0"/>
              </a:spcBef>
              <a:buFont typeface="+mj-lt"/>
              <a:buAutoNum type="arabicPeriod"/>
            </a:pPr>
            <a:r>
              <a:rPr lang="uk-UA" dirty="0" smtClean="0"/>
              <a:t>Що </a:t>
            </a:r>
            <a:r>
              <a:rPr lang="uk-UA" dirty="0"/>
              <a:t>таке таблиця спряженості і як її використовувати для визначення надійності класифікації деревом </a:t>
            </a:r>
            <a:r>
              <a:rPr lang="uk-UA" dirty="0" smtClean="0"/>
              <a:t>рішень. </a:t>
            </a:r>
          </a:p>
          <a:p>
            <a:pPr marL="514350" indent="-514350">
              <a:lnSpc>
                <a:spcPct val="120000"/>
              </a:lnSpc>
              <a:spcBef>
                <a:spcPts val="0"/>
              </a:spcBef>
              <a:buFont typeface="+mj-lt"/>
              <a:buAutoNum type="arabicPeriod"/>
            </a:pPr>
            <a:r>
              <a:rPr lang="uk-UA" dirty="0" smtClean="0"/>
              <a:t> </a:t>
            </a:r>
            <a:r>
              <a:rPr lang="uk-UA" dirty="0"/>
              <a:t>З яких етапів складається алгоритм побудови дерева рішень С4.5</a:t>
            </a:r>
            <a:r>
              <a:rPr lang="uk-UA" dirty="0" smtClean="0"/>
              <a:t>? </a:t>
            </a:r>
          </a:p>
          <a:p>
            <a:pPr marL="514350" indent="-514350">
              <a:lnSpc>
                <a:spcPct val="120000"/>
              </a:lnSpc>
              <a:spcBef>
                <a:spcPts val="0"/>
              </a:spcBef>
              <a:buFont typeface="+mj-lt"/>
              <a:buAutoNum type="arabicPeriod"/>
            </a:pPr>
            <a:r>
              <a:rPr lang="uk-UA" dirty="0" smtClean="0"/>
              <a:t> </a:t>
            </a:r>
            <a:r>
              <a:rPr lang="uk-UA" dirty="0"/>
              <a:t>Поясніть критерій вибору атрибуту в алгоритмі С4.5</a:t>
            </a:r>
            <a:r>
              <a:rPr lang="uk-UA" dirty="0" smtClean="0"/>
              <a:t>. </a:t>
            </a:r>
          </a:p>
          <a:p>
            <a:pPr marL="514350" indent="-514350">
              <a:lnSpc>
                <a:spcPct val="120000"/>
              </a:lnSpc>
              <a:spcBef>
                <a:spcPts val="0"/>
              </a:spcBef>
              <a:buFont typeface="+mj-lt"/>
              <a:buAutoNum type="arabicPeriod"/>
            </a:pPr>
            <a:r>
              <a:rPr lang="uk-UA" dirty="0" smtClean="0"/>
              <a:t>Поясніть </a:t>
            </a:r>
            <a:r>
              <a:rPr lang="uk-UA" dirty="0"/>
              <a:t>(дію та застосування) критерію розбиття в алгоритмі С4.5</a:t>
            </a:r>
            <a:r>
              <a:rPr lang="uk-UA" dirty="0" smtClean="0"/>
              <a:t>. </a:t>
            </a:r>
          </a:p>
          <a:p>
            <a:pPr marL="514350" indent="-514350">
              <a:lnSpc>
                <a:spcPct val="120000"/>
              </a:lnSpc>
              <a:spcBef>
                <a:spcPts val="0"/>
              </a:spcBef>
              <a:buFont typeface="+mj-lt"/>
              <a:buAutoNum type="arabicPeriod"/>
            </a:pPr>
            <a:r>
              <a:rPr lang="uk-UA" dirty="0" smtClean="0"/>
              <a:t>Що </a:t>
            </a:r>
            <a:r>
              <a:rPr lang="uk-UA" dirty="0"/>
              <a:t>таке пропущені дані і як їх враховують</a:t>
            </a:r>
            <a:r>
              <a:rPr lang="uk-UA" dirty="0" smtClean="0"/>
              <a:t>? </a:t>
            </a:r>
          </a:p>
          <a:p>
            <a:pPr marL="514350" indent="-514350">
              <a:lnSpc>
                <a:spcPct val="120000"/>
              </a:lnSpc>
              <a:spcBef>
                <a:spcPts val="0"/>
              </a:spcBef>
              <a:buFont typeface="+mj-lt"/>
              <a:buAutoNum type="arabicPeriod"/>
            </a:pPr>
            <a:r>
              <a:rPr lang="uk-UA" dirty="0" smtClean="0"/>
              <a:t>Які </a:t>
            </a:r>
            <a:r>
              <a:rPr lang="uk-UA" dirty="0"/>
              <a:t>вимоги висуваються при роботі з алгоритмом С 4.5</a:t>
            </a:r>
            <a:r>
              <a:rPr lang="uk-UA" dirty="0" smtClean="0"/>
              <a:t>? </a:t>
            </a:r>
          </a:p>
          <a:p>
            <a:pPr marL="514350" indent="-514350">
              <a:lnSpc>
                <a:spcPct val="120000"/>
              </a:lnSpc>
              <a:spcBef>
                <a:spcPts val="0"/>
              </a:spcBef>
              <a:buFont typeface="+mj-lt"/>
              <a:buAutoNum type="arabicPeriod"/>
            </a:pPr>
            <a:r>
              <a:rPr lang="uk-UA" dirty="0" smtClean="0"/>
              <a:t>Яка </a:t>
            </a:r>
            <a:r>
              <a:rPr lang="uk-UA" dirty="0"/>
              <a:t>ідея закладена в алгоритм опорних векторів (</a:t>
            </a:r>
            <a:r>
              <a:rPr lang="en-US" dirty="0"/>
              <a:t>SVM</a:t>
            </a:r>
            <a:r>
              <a:rPr lang="uk-UA" dirty="0"/>
              <a:t>)</a:t>
            </a:r>
            <a:r>
              <a:rPr lang="ru-RU" dirty="0" smtClean="0"/>
              <a:t>? </a:t>
            </a:r>
          </a:p>
          <a:p>
            <a:pPr marL="514350" indent="-514350">
              <a:lnSpc>
                <a:spcPct val="120000"/>
              </a:lnSpc>
              <a:spcBef>
                <a:spcPts val="0"/>
              </a:spcBef>
              <a:buFont typeface="+mj-lt"/>
              <a:buAutoNum type="arabicPeriod"/>
            </a:pPr>
            <a:r>
              <a:rPr lang="uk-UA" dirty="0" smtClean="0"/>
              <a:t>Що </a:t>
            </a:r>
            <a:r>
              <a:rPr lang="uk-UA" dirty="0"/>
              <a:t>потрібно робити, якщо </a:t>
            </a:r>
            <a:r>
              <a:rPr lang="uk-UA" dirty="0" err="1"/>
              <a:t>класифікуюча</a:t>
            </a:r>
            <a:r>
              <a:rPr lang="uk-UA" dirty="0"/>
              <a:t> функція є нелінійною</a:t>
            </a:r>
            <a:r>
              <a:rPr lang="uk-UA" dirty="0" smtClean="0"/>
              <a:t>? </a:t>
            </a:r>
          </a:p>
          <a:p>
            <a:pPr marL="514350" indent="-514350">
              <a:lnSpc>
                <a:spcPct val="120000"/>
              </a:lnSpc>
              <a:spcBef>
                <a:spcPts val="0"/>
              </a:spcBef>
              <a:buFont typeface="+mj-lt"/>
              <a:buAutoNum type="arabicPeriod"/>
            </a:pPr>
            <a:r>
              <a:rPr lang="uk-UA" dirty="0" smtClean="0"/>
              <a:t>В </a:t>
            </a:r>
            <a:r>
              <a:rPr lang="uk-UA" dirty="0"/>
              <a:t>чому ідея метода класифікації </a:t>
            </a:r>
            <a:r>
              <a:rPr lang="en-US" dirty="0"/>
              <a:t>k</a:t>
            </a:r>
            <a:r>
              <a:rPr lang="ru-RU" dirty="0"/>
              <a:t>-</a:t>
            </a:r>
            <a:r>
              <a:rPr lang="uk-UA" dirty="0"/>
              <a:t>найближчого сусіда</a:t>
            </a:r>
            <a:r>
              <a:rPr lang="uk-UA" dirty="0" smtClean="0"/>
              <a:t>? </a:t>
            </a:r>
          </a:p>
          <a:p>
            <a:pPr marL="514350" indent="-514350">
              <a:lnSpc>
                <a:spcPct val="120000"/>
              </a:lnSpc>
              <a:spcBef>
                <a:spcPts val="0"/>
              </a:spcBef>
              <a:buFont typeface="+mj-lt"/>
              <a:buAutoNum type="arabicPeriod"/>
            </a:pPr>
            <a:r>
              <a:rPr lang="uk-UA" dirty="0" smtClean="0"/>
              <a:t>Як </a:t>
            </a:r>
            <a:r>
              <a:rPr lang="uk-UA" dirty="0"/>
              <a:t>працює метод </a:t>
            </a:r>
            <a:r>
              <a:rPr lang="en-US" dirty="0"/>
              <a:t>k</a:t>
            </a:r>
            <a:r>
              <a:rPr lang="uk-UA" dirty="0"/>
              <a:t>-найближчого сусіда</a:t>
            </a:r>
            <a:r>
              <a:rPr lang="uk-UA" dirty="0" smtClean="0"/>
              <a:t>? </a:t>
            </a:r>
          </a:p>
          <a:p>
            <a:pPr marL="514350" indent="-514350">
              <a:lnSpc>
                <a:spcPct val="120000"/>
              </a:lnSpc>
              <a:spcBef>
                <a:spcPts val="0"/>
              </a:spcBef>
              <a:buFont typeface="+mj-lt"/>
              <a:buAutoNum type="arabicPeriod"/>
            </a:pPr>
            <a:r>
              <a:rPr lang="uk-UA" dirty="0" smtClean="0"/>
              <a:t>Як </a:t>
            </a:r>
            <a:r>
              <a:rPr lang="uk-UA" dirty="0"/>
              <a:t>оцінювати невідомі параметри за методом </a:t>
            </a:r>
            <a:r>
              <a:rPr lang="en-US" dirty="0"/>
              <a:t>k</a:t>
            </a:r>
            <a:r>
              <a:rPr lang="ru-RU" dirty="0"/>
              <a:t>-</a:t>
            </a:r>
            <a:r>
              <a:rPr lang="uk-UA" dirty="0"/>
              <a:t>найближчого сусіда</a:t>
            </a:r>
            <a:r>
              <a:rPr lang="uk-UA" dirty="0" smtClean="0"/>
              <a:t>? </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63</a:t>
            </a:fld>
            <a:endParaRPr lang="ru-RU"/>
          </a:p>
        </p:txBody>
      </p:sp>
    </p:spTree>
    <p:extLst>
      <p:ext uri="{BB962C8B-B14F-4D97-AF65-F5344CB8AC3E}">
        <p14:creationId xmlns:p14="http://schemas.microsoft.com/office/powerpoint/2010/main" val="2521409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smtClean="0"/>
              <a:t>Класи завдань</a:t>
            </a:r>
            <a:endParaRPr lang="ru-RU" dirty="0"/>
          </a:p>
        </p:txBody>
      </p:sp>
      <p:sp>
        <p:nvSpPr>
          <p:cNvPr id="3" name="Объект 2"/>
          <p:cNvSpPr>
            <a:spLocks noGrp="1"/>
          </p:cNvSpPr>
          <p:nvPr>
            <p:ph idx="1"/>
          </p:nvPr>
        </p:nvSpPr>
        <p:spPr/>
        <p:txBody>
          <a:bodyPr>
            <a:normAutofit fontScale="92500"/>
          </a:bodyPr>
          <a:lstStyle/>
          <a:p>
            <a:pPr lvl="0"/>
            <a:r>
              <a:rPr lang="uk-UA" b="1" dirty="0"/>
              <a:t>Опис даних</a:t>
            </a:r>
            <a:r>
              <a:rPr lang="uk-UA" dirty="0"/>
              <a:t>: Дерева рішень дозволяють зберігати інформацію про дані в компактній формі, замість них ми можемо зберігати дерево рішень, яке містить точний опис об'єктів.</a:t>
            </a:r>
            <a:endParaRPr lang="ru-RU" dirty="0"/>
          </a:p>
          <a:p>
            <a:pPr lvl="0"/>
            <a:r>
              <a:rPr lang="uk-UA" b="1" dirty="0"/>
              <a:t>Класифікація</a:t>
            </a:r>
            <a:r>
              <a:rPr lang="uk-UA" dirty="0"/>
              <a:t>: Дерева рішень відмінно справляються з завданнями класифікації, тобто віднесення об'єктів до одного з заздалегідь відомих класів. Цільова змінна повинна мати дискретні значення.</a:t>
            </a:r>
            <a:endParaRPr lang="ru-RU" dirty="0"/>
          </a:p>
          <a:p>
            <a:r>
              <a:rPr lang="uk-UA" b="1" dirty="0" smtClean="0"/>
              <a:t>Регресія</a:t>
            </a:r>
            <a:r>
              <a:rPr lang="uk-UA" dirty="0"/>
              <a:t>: Якщо цільова змінна має безперервні значення, дерева рішень дозволяють встановити залежність цільової змінної від незалежних (вхідних) змінних. Наприклад, до цього класу належать задачі чисельного прогнозування (передбачення значень цільової змінної).</a:t>
            </a:r>
            <a:endParaRPr lang="ru-RU" dirty="0"/>
          </a:p>
          <a:p>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7</a:t>
            </a:fld>
            <a:endParaRPr lang="ru-RU"/>
          </a:p>
        </p:txBody>
      </p:sp>
    </p:spTree>
    <p:extLst>
      <p:ext uri="{BB962C8B-B14F-4D97-AF65-F5344CB8AC3E}">
        <p14:creationId xmlns:p14="http://schemas.microsoft.com/office/powerpoint/2010/main" val="26151451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Як побудувати дерево рішень</a:t>
            </a:r>
            <a:r>
              <a:rPr lang="uk-UA" b="1" dirty="0" smtClean="0"/>
              <a:t>?</a:t>
            </a:r>
            <a:endParaRPr lang="ru-RU" dirty="0"/>
          </a:p>
        </p:txBody>
      </p:sp>
      <p:sp>
        <p:nvSpPr>
          <p:cNvPr id="3" name="Объект 2"/>
          <p:cNvSpPr>
            <a:spLocks noGrp="1"/>
          </p:cNvSpPr>
          <p:nvPr>
            <p:ph idx="1"/>
          </p:nvPr>
        </p:nvSpPr>
        <p:spPr/>
        <p:txBody>
          <a:bodyPr>
            <a:normAutofit fontScale="70000" lnSpcReduction="20000"/>
          </a:bodyPr>
          <a:lstStyle/>
          <a:p>
            <a:r>
              <a:rPr lang="uk-UA" dirty="0"/>
              <a:t>Нехай задано деяку навчальну множину T, що містить об'єкти </a:t>
            </a:r>
            <a:r>
              <a:rPr lang="uk-UA" dirty="0" smtClean="0"/>
              <a:t>(екземпляри</a:t>
            </a:r>
            <a:r>
              <a:rPr lang="uk-UA" dirty="0"/>
              <a:t>), кожен з яких характеризується m атрибутами (атрибутами), причому один з них вказує на приналежність об'єкта до певного класу</a:t>
            </a:r>
            <a:r>
              <a:rPr lang="uk-UA" dirty="0" smtClean="0"/>
              <a:t>.</a:t>
            </a:r>
          </a:p>
          <a:p>
            <a:r>
              <a:rPr lang="uk-UA" dirty="0"/>
              <a:t>Нехай через {C1, C2, ... </a:t>
            </a:r>
            <a:r>
              <a:rPr lang="uk-UA" dirty="0" err="1"/>
              <a:t>Ck</a:t>
            </a:r>
            <a:r>
              <a:rPr lang="uk-UA" dirty="0"/>
              <a:t>} позначені класи (значення мітки класу), тоді існують 3 ситуації:</a:t>
            </a:r>
            <a:endParaRPr lang="ru-RU" dirty="0"/>
          </a:p>
          <a:p>
            <a:pPr lvl="0"/>
            <a:r>
              <a:rPr lang="uk-UA" dirty="0"/>
              <a:t>множина T містить один або більше </a:t>
            </a:r>
            <a:r>
              <a:rPr lang="uk-UA" dirty="0" smtClean="0"/>
              <a:t>екземплярів</a:t>
            </a:r>
            <a:r>
              <a:rPr lang="uk-UA" dirty="0"/>
              <a:t>, що відносяться до одного класу </a:t>
            </a:r>
            <a:r>
              <a:rPr lang="uk-UA" dirty="0" err="1"/>
              <a:t>Ck</a:t>
            </a:r>
            <a:r>
              <a:rPr lang="uk-UA" dirty="0"/>
              <a:t>. Тоді дерево рішень для Т - це лист, який визначає клас </a:t>
            </a:r>
            <a:r>
              <a:rPr lang="uk-UA" dirty="0" err="1"/>
              <a:t>Ck</a:t>
            </a:r>
            <a:r>
              <a:rPr lang="uk-UA" dirty="0"/>
              <a:t>;</a:t>
            </a:r>
            <a:endParaRPr lang="ru-RU" dirty="0"/>
          </a:p>
          <a:p>
            <a:pPr lvl="0"/>
            <a:r>
              <a:rPr lang="uk-UA" dirty="0"/>
              <a:t>множина T не містить жодного </a:t>
            </a:r>
            <a:r>
              <a:rPr lang="uk-UA" dirty="0" smtClean="0"/>
              <a:t>екземпляру</a:t>
            </a:r>
            <a:r>
              <a:rPr lang="uk-UA" dirty="0"/>
              <a:t>, тобто порожня множина. Тоді це знову лист, і клас, асоційований з листом, вибирається з іншої множини відмінної від T, скажімо, з множини, асоційованого з батьком;</a:t>
            </a:r>
            <a:endParaRPr lang="ru-RU" dirty="0"/>
          </a:p>
          <a:p>
            <a:r>
              <a:rPr lang="uk-UA" dirty="0"/>
              <a:t>множина T містить </a:t>
            </a:r>
            <a:r>
              <a:rPr lang="uk-UA" dirty="0" smtClean="0"/>
              <a:t>екземпляри</a:t>
            </a:r>
            <a:r>
              <a:rPr lang="uk-UA" dirty="0"/>
              <a:t>, відносяться до різних класів. В цьому випадку слід розбити множину T на деякі підмножини. Для цього вибирається одна з ознак, що має два і більше відмінних одне від одного значень O1, O2, ... </a:t>
            </a:r>
            <a:r>
              <a:rPr lang="uk-UA" dirty="0" err="1"/>
              <a:t>On</a:t>
            </a:r>
            <a:r>
              <a:rPr lang="uk-UA" dirty="0"/>
              <a:t>. T розбивається на підмножини T1, T2, ... </a:t>
            </a:r>
            <a:r>
              <a:rPr lang="uk-UA" dirty="0" err="1"/>
              <a:t>Tn</a:t>
            </a:r>
            <a:r>
              <a:rPr lang="uk-UA" dirty="0"/>
              <a:t>, де кожна підмножина </a:t>
            </a:r>
            <a:r>
              <a:rPr lang="uk-UA" dirty="0" err="1"/>
              <a:t>Ti</a:t>
            </a:r>
            <a:r>
              <a:rPr lang="uk-UA" dirty="0"/>
              <a:t> містить всі </a:t>
            </a:r>
            <a:r>
              <a:rPr lang="uk-UA" dirty="0" smtClean="0"/>
              <a:t>екземпляри</a:t>
            </a:r>
            <a:r>
              <a:rPr lang="uk-UA" dirty="0"/>
              <a:t>, що мають значення </a:t>
            </a:r>
            <a:r>
              <a:rPr lang="uk-UA" dirty="0" err="1"/>
              <a:t>Oi</a:t>
            </a:r>
            <a:r>
              <a:rPr lang="uk-UA" dirty="0"/>
              <a:t> для вибраної ознаки. Це процедура буде </a:t>
            </a:r>
            <a:r>
              <a:rPr lang="uk-UA" dirty="0" err="1"/>
              <a:t>рекурсивно</a:t>
            </a:r>
            <a:r>
              <a:rPr lang="uk-UA" dirty="0"/>
              <a:t> тривати до тих пір, поки кінцева множина не буде складатися із </a:t>
            </a:r>
            <a:r>
              <a:rPr lang="uk-UA" dirty="0" smtClean="0"/>
              <a:t>екземплярів</a:t>
            </a:r>
            <a:r>
              <a:rPr lang="uk-UA" dirty="0"/>
              <a:t>, що відносяться до одного і того ж класу.</a:t>
            </a:r>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8</a:t>
            </a:fld>
            <a:endParaRPr lang="ru-RU"/>
          </a:p>
        </p:txBody>
      </p:sp>
    </p:spTree>
    <p:extLst>
      <p:ext uri="{BB962C8B-B14F-4D97-AF65-F5344CB8AC3E}">
        <p14:creationId xmlns:p14="http://schemas.microsoft.com/office/powerpoint/2010/main" val="7764013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uk-UA" dirty="0"/>
              <a:t>Вищеописана процедура лежить в основі багатьох сучасних алгоритмів побудови дерев рішень, цей метод відомий ще під назвою поділу і захоплення (</a:t>
            </a:r>
            <a:r>
              <a:rPr lang="uk-UA" dirty="0" err="1"/>
              <a:t>divide</a:t>
            </a:r>
            <a:r>
              <a:rPr lang="uk-UA" dirty="0"/>
              <a:t> </a:t>
            </a:r>
            <a:r>
              <a:rPr lang="uk-UA" dirty="0" err="1"/>
              <a:t>and</a:t>
            </a:r>
            <a:r>
              <a:rPr lang="uk-UA" dirty="0"/>
              <a:t> </a:t>
            </a:r>
            <a:r>
              <a:rPr lang="uk-UA" dirty="0" err="1"/>
              <a:t>conquer</a:t>
            </a:r>
            <a:r>
              <a:rPr lang="uk-UA" dirty="0"/>
              <a:t>). Очевидно, що при використанні даної методики, побудова дерева рішень буде відбувається зверху вниз.</a:t>
            </a:r>
            <a:endParaRPr lang="ru-RU" dirty="0"/>
          </a:p>
          <a:p>
            <a:r>
              <a:rPr lang="uk-UA" dirty="0"/>
              <a:t>Оскільки всі об'єкти були заздалегідь віднесені до відомих класів, такий процес побудови дерева рішень називається навчанням з учителем (</a:t>
            </a:r>
            <a:r>
              <a:rPr lang="uk-UA" dirty="0" err="1"/>
              <a:t>supervised</a:t>
            </a:r>
            <a:r>
              <a:rPr lang="uk-UA" dirty="0"/>
              <a:t> </a:t>
            </a:r>
            <a:r>
              <a:rPr lang="uk-UA" dirty="0" err="1"/>
              <a:t>learning</a:t>
            </a:r>
            <a:r>
              <a:rPr lang="uk-UA" dirty="0"/>
              <a:t>). Процес навчання також називають індуктивним навчанням або індукцією дерев (</a:t>
            </a:r>
            <a:r>
              <a:rPr lang="uk-UA" dirty="0" err="1"/>
              <a:t>tree</a:t>
            </a:r>
            <a:r>
              <a:rPr lang="uk-UA" dirty="0"/>
              <a:t> </a:t>
            </a:r>
            <a:r>
              <a:rPr lang="uk-UA" dirty="0" err="1"/>
              <a:t>induction</a:t>
            </a:r>
            <a:r>
              <a:rPr lang="uk-UA" dirty="0"/>
              <a:t>).</a:t>
            </a:r>
            <a:endParaRPr lang="ru-RU" dirty="0"/>
          </a:p>
          <a:p>
            <a:endParaRPr lang="ru-RU" dirty="0"/>
          </a:p>
        </p:txBody>
      </p:sp>
      <p:sp>
        <p:nvSpPr>
          <p:cNvPr id="4" name="Нижний колонтитул 3"/>
          <p:cNvSpPr>
            <a:spLocks noGrp="1"/>
          </p:cNvSpPr>
          <p:nvPr>
            <p:ph type="ftr" sz="quarter" idx="11"/>
          </p:nvPr>
        </p:nvSpPr>
        <p:spPr/>
        <p:txBody>
          <a:bodyPr/>
          <a:lstStyle/>
          <a:p>
            <a:r>
              <a:rPr lang="ru-RU" smtClean="0"/>
              <a:t>Методи та аналіз великих даних</a:t>
            </a:r>
            <a:endParaRPr lang="ru-RU"/>
          </a:p>
        </p:txBody>
      </p:sp>
      <p:sp>
        <p:nvSpPr>
          <p:cNvPr id="5" name="Номер слайда 4"/>
          <p:cNvSpPr>
            <a:spLocks noGrp="1"/>
          </p:cNvSpPr>
          <p:nvPr>
            <p:ph type="sldNum" sz="quarter" idx="12"/>
          </p:nvPr>
        </p:nvSpPr>
        <p:spPr/>
        <p:txBody>
          <a:bodyPr/>
          <a:lstStyle/>
          <a:p>
            <a:fld id="{C6709510-3D0B-42CA-955B-5D5AC4716600}" type="slidenum">
              <a:rPr lang="ru-RU" smtClean="0"/>
              <a:t>9</a:t>
            </a:fld>
            <a:endParaRPr lang="ru-RU"/>
          </a:p>
        </p:txBody>
      </p:sp>
    </p:spTree>
    <p:extLst>
      <p:ext uri="{BB962C8B-B14F-4D97-AF65-F5344CB8AC3E}">
        <p14:creationId xmlns:p14="http://schemas.microsoft.com/office/powerpoint/2010/main" val="2110139936"/>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935</TotalTime>
  <Words>5606</Words>
  <Application>Microsoft Office PowerPoint</Application>
  <PresentationFormat>Широкоэкранный</PresentationFormat>
  <Paragraphs>407</Paragraphs>
  <Slides>63</Slides>
  <Notes>1</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63</vt:i4>
      </vt:variant>
    </vt:vector>
  </HeadingPairs>
  <TitlesOfParts>
    <vt:vector size="70" baseType="lpstr">
      <vt:lpstr>Arial</vt:lpstr>
      <vt:lpstr>Calibri</vt:lpstr>
      <vt:lpstr>Calibri Light</vt:lpstr>
      <vt:lpstr>Cambria Math</vt:lpstr>
      <vt:lpstr>Symbol</vt:lpstr>
      <vt:lpstr>Times New Roman</vt:lpstr>
      <vt:lpstr>Тема Office</vt:lpstr>
      <vt:lpstr>Методи класифікації і прогнозування</vt:lpstr>
      <vt:lpstr>Зміст</vt:lpstr>
      <vt:lpstr>Література</vt:lpstr>
      <vt:lpstr>Дерева рішень</vt:lpstr>
      <vt:lpstr>Основні поняття з теорії дерев рішень</vt:lpstr>
      <vt:lpstr>Що таке дерево рішень і типи вирішуваних завдань</vt:lpstr>
      <vt:lpstr>Класи завдань</vt:lpstr>
      <vt:lpstr>Як побудувати дерево рішень?</vt:lpstr>
      <vt:lpstr>Презентация PowerPoint</vt:lpstr>
      <vt:lpstr>Презентация PowerPoint</vt:lpstr>
      <vt:lpstr>Етапи побудови дерев рішень</vt:lpstr>
      <vt:lpstr>Правило розбивки. Яким чином слід вибрати ознаку?</vt:lpstr>
      <vt:lpstr>Теоретико-інформаційний критерій</vt:lpstr>
      <vt:lpstr>Статистичний критерій</vt:lpstr>
      <vt:lpstr>Правило зупинки. Розбивати далі вузол або відзначити його як лист?</vt:lpstr>
      <vt:lpstr>Правило відсікання. </vt:lpstr>
      <vt:lpstr>Приклад</vt:lpstr>
      <vt:lpstr>Правила</vt:lpstr>
      <vt:lpstr>Переваги використання дерев рішень</vt:lpstr>
      <vt:lpstr>Області застосування дерев рішень</vt:lpstr>
      <vt:lpstr>CART</vt:lpstr>
      <vt:lpstr>Функція оцінки якості розбиття CART</vt:lpstr>
      <vt:lpstr>Механізм відсікання та перевірка</vt:lpstr>
      <vt:lpstr>Алгоритм C 4.5</vt:lpstr>
      <vt:lpstr>Алгоритм побудови дерева</vt:lpstr>
      <vt:lpstr>Презентация PowerPoint</vt:lpstr>
      <vt:lpstr>критерій вибору атрибута</vt:lpstr>
      <vt:lpstr>Презентация PowerPoint</vt:lpstr>
      <vt:lpstr>зауваження</vt:lpstr>
      <vt:lpstr>Як обирати числові атрибути</vt:lpstr>
      <vt:lpstr>Презентация PowerPoint</vt:lpstr>
      <vt:lpstr>Класифікація нових екземплярів</vt:lpstr>
      <vt:lpstr>Покращений критерій розбиття</vt:lpstr>
      <vt:lpstr>Врахування прогнозу</vt:lpstr>
      <vt:lpstr>евристичне правило</vt:lpstr>
      <vt:lpstr>Презентация PowerPoint</vt:lpstr>
      <vt:lpstr>пропущені дані</vt:lpstr>
      <vt:lpstr>Презентация PowerPoint</vt:lpstr>
      <vt:lpstr>процедура роботи з пропущеними даними</vt:lpstr>
      <vt:lpstr>Презентация PowerPoint</vt:lpstr>
      <vt:lpstr>Вимоги для роботи алгоритму C 4.5</vt:lpstr>
      <vt:lpstr>CART і C 4.5</vt:lpstr>
      <vt:lpstr>Розробка нових масштабованих алгоритмів</vt:lpstr>
      <vt:lpstr>Дендрограма (R)</vt:lpstr>
      <vt:lpstr>Візуалізація дендрограми</vt:lpstr>
      <vt:lpstr>Метод опорних векторів</vt:lpstr>
      <vt:lpstr>Приклади</vt:lpstr>
      <vt:lpstr>лінійний SVM </vt:lpstr>
      <vt:lpstr>Презентация PowerPoint</vt:lpstr>
      <vt:lpstr>Презентация PowerPoint</vt:lpstr>
      <vt:lpstr>Помилки</vt:lpstr>
      <vt:lpstr>Складність. Переваги та недоліки</vt:lpstr>
      <vt:lpstr>Метод опорних векторів дозволяє</vt:lpstr>
      <vt:lpstr>Метод "найближчого сусіда" </vt:lpstr>
      <vt:lpstr>Підхід, заснований на прецедентах</vt:lpstr>
      <vt:lpstr>Переваги та недоліки методу "найближчого сусіда" </vt:lpstr>
      <vt:lpstr>Рішення завдання класифікації нових об'єктів</vt:lpstr>
      <vt:lpstr>Робота методу</vt:lpstr>
      <vt:lpstr>вирішення завдання регресії</vt:lpstr>
      <vt:lpstr>Презентация PowerPoint</vt:lpstr>
      <vt:lpstr>Презентация PowerPoint</vt:lpstr>
      <vt:lpstr>Оцінка параметра k методом крос-перевірки </vt:lpstr>
      <vt:lpstr>Контрольні питання</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Методи класифікації і прогнозування</dc:title>
  <dc:creator>Пользователь Windows</dc:creator>
  <cp:lastModifiedBy>Пользователь Windows</cp:lastModifiedBy>
  <cp:revision>52</cp:revision>
  <dcterms:created xsi:type="dcterms:W3CDTF">2018-03-13T08:48:35Z</dcterms:created>
  <dcterms:modified xsi:type="dcterms:W3CDTF">2025-04-10T16:55:44Z</dcterms:modified>
</cp:coreProperties>
</file>