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4300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768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5666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9136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3733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8603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379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3766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425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7339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3336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5584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9935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1821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562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5039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9660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7B8AA-F416-4AB3-88D4-511D5796E6AC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1CC28-1CBB-445B-A252-D00D041A858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723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1249D6-30A9-4338-BC69-31C18D0C87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1334278"/>
            <a:ext cx="9448800" cy="2294223"/>
          </a:xfrm>
        </p:spPr>
        <p:txBody>
          <a:bodyPr>
            <a:normAutofit fontScale="90000"/>
          </a:bodyPr>
          <a:lstStyle/>
          <a:p>
            <a:r>
              <a:rPr lang="uk-UA" dirty="0"/>
              <a:t>СУТНІСТЬ ТОРГІВЛІ ЯК ГАЛУЗЕВОЇ ЕКОНОМІЧНОЇ СИСТЕМИ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A5AD338-F0BF-4D67-BAB3-C3825B895D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Лекція з навчальної дисципліни</a:t>
            </a:r>
          </a:p>
          <a:p>
            <a:r>
              <a:rPr lang="uk-UA" dirty="0"/>
              <a:t>«Економіка та управління в сфері торгівлі»</a:t>
            </a:r>
          </a:p>
        </p:txBody>
      </p:sp>
    </p:spTree>
    <p:extLst>
      <p:ext uri="{BB962C8B-B14F-4D97-AF65-F5344CB8AC3E}">
        <p14:creationId xmlns:p14="http://schemas.microsoft.com/office/powerpoint/2010/main" val="579341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E8049E3-B6E4-4DB8-82F7-C3F1E95DDE17}"/>
              </a:ext>
            </a:extLst>
          </p:cNvPr>
          <p:cNvSpPr txBox="1"/>
          <p:nvPr/>
        </p:nvSpPr>
        <p:spPr>
          <a:xfrm>
            <a:off x="1099457" y="1582340"/>
            <a:ext cx="9993085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2. </a:t>
            </a:r>
            <a:r>
              <a:rPr lang="ru-RU" b="1" dirty="0" err="1"/>
              <a:t>Функціональна</a:t>
            </a:r>
            <a:r>
              <a:rPr lang="ru-RU" b="1" dirty="0"/>
              <a:t> структура </a:t>
            </a:r>
            <a:r>
              <a:rPr lang="ru-RU" b="1" dirty="0" err="1"/>
              <a:t>сфери</a:t>
            </a:r>
            <a:r>
              <a:rPr lang="ru-RU" b="1" dirty="0"/>
              <a:t> </a:t>
            </a:r>
            <a:r>
              <a:rPr lang="ru-RU" b="1" dirty="0" err="1"/>
              <a:t>торгівлі</a:t>
            </a:r>
            <a:endParaRPr lang="ru-RU" b="1" dirty="0"/>
          </a:p>
          <a:p>
            <a:pPr algn="just"/>
            <a:endParaRPr lang="uk-UA" dirty="0"/>
          </a:p>
          <a:p>
            <a:pPr algn="just"/>
            <a:r>
              <a:rPr lang="uk-UA" b="1" dirty="0"/>
              <a:t>	Зовнішня торгівля </a:t>
            </a:r>
            <a:r>
              <a:rPr lang="uk-UA" dirty="0"/>
              <a:t>включає торгівлю з іншими країнами з урахуванням експорту та імпорту товарів. За її даними формується зовнішньоторговельний баланс України – основна складова платіжного балансу країни. </a:t>
            </a:r>
          </a:p>
          <a:p>
            <a:pPr algn="just"/>
            <a:endParaRPr lang="uk-UA" b="1" dirty="0"/>
          </a:p>
          <a:p>
            <a:pPr algn="just"/>
            <a:r>
              <a:rPr lang="uk-UA" b="1" dirty="0"/>
              <a:t>	Внутрішня торгівля </a:t>
            </a:r>
            <a:r>
              <a:rPr lang="uk-UA" dirty="0"/>
              <a:t>являє собою галузь національної економіки, що забезпечує надходження товарів зі сфери виробництва у сферу споживання. Вона є однією з тих галузей, яка відіграє значну роль у формуванні економічного потенціалу країни та задоволенні потреб населення.</a:t>
            </a:r>
          </a:p>
          <a:p>
            <a:pPr algn="just"/>
            <a:r>
              <a:rPr lang="uk-UA" b="1" dirty="0"/>
              <a:t>	</a:t>
            </a:r>
          </a:p>
          <a:p>
            <a:pPr algn="just"/>
            <a:r>
              <a:rPr lang="uk-UA" b="1" dirty="0"/>
              <a:t>	</a:t>
            </a:r>
            <a:r>
              <a:rPr lang="ru-RU" dirty="0"/>
              <a:t>В свою </a:t>
            </a:r>
            <a:r>
              <a:rPr lang="ru-RU" dirty="0" err="1"/>
              <a:t>чергу</a:t>
            </a:r>
            <a:r>
              <a:rPr lang="ru-RU" dirty="0"/>
              <a:t> </a:t>
            </a:r>
            <a:r>
              <a:rPr lang="ru-RU" dirty="0" err="1"/>
              <a:t>внутрішня</a:t>
            </a:r>
            <a:r>
              <a:rPr lang="ru-RU" dirty="0"/>
              <a:t> </a:t>
            </a:r>
            <a:r>
              <a:rPr lang="ru-RU" dirty="0" err="1"/>
              <a:t>торгівля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оптову</a:t>
            </a:r>
            <a:r>
              <a:rPr lang="ru-RU" dirty="0"/>
              <a:t> </a:t>
            </a:r>
            <a:r>
              <a:rPr lang="ru-RU" dirty="0" err="1"/>
              <a:t>торгівлю</a:t>
            </a:r>
            <a:r>
              <a:rPr lang="ru-RU" dirty="0"/>
              <a:t> та </a:t>
            </a:r>
            <a:r>
              <a:rPr lang="ru-RU" dirty="0" err="1"/>
              <a:t>посередництво</a:t>
            </a:r>
            <a:r>
              <a:rPr lang="ru-RU" dirty="0"/>
              <a:t> в </a:t>
            </a:r>
            <a:r>
              <a:rPr lang="ru-RU" dirty="0" err="1"/>
              <a:t>торгівлі</a:t>
            </a:r>
            <a:r>
              <a:rPr lang="ru-RU" dirty="0"/>
              <a:t>, </a:t>
            </a:r>
            <a:r>
              <a:rPr lang="ru-RU" dirty="0" err="1"/>
              <a:t>роздрібну</a:t>
            </a:r>
            <a:r>
              <a:rPr lang="ru-RU" dirty="0"/>
              <a:t> </a:t>
            </a:r>
            <a:r>
              <a:rPr lang="ru-RU" dirty="0" err="1"/>
              <a:t>торгівлю</a:t>
            </a:r>
            <a:r>
              <a:rPr lang="ru-RU" dirty="0"/>
              <a:t> та </a:t>
            </a:r>
            <a:r>
              <a:rPr lang="ru-RU" dirty="0" err="1"/>
              <a:t>торговельно-виробничу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05864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25E9660-E188-4709-91B9-06FC3FE594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082" y="485192"/>
            <a:ext cx="8733453" cy="6579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233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46D306-916B-4BCB-8130-F11D1F5F3D03}"/>
              </a:ext>
            </a:extLst>
          </p:cNvPr>
          <p:cNvSpPr txBox="1"/>
          <p:nvPr/>
        </p:nvSpPr>
        <p:spPr>
          <a:xfrm>
            <a:off x="852196" y="1356374"/>
            <a:ext cx="1048760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	Згідно </a:t>
            </a:r>
            <a:r>
              <a:rPr lang="uk-UA" b="1" dirty="0"/>
              <a:t>КВЕД</a:t>
            </a:r>
            <a:r>
              <a:rPr lang="uk-UA" dirty="0"/>
              <a:t> «</a:t>
            </a:r>
            <a:r>
              <a:rPr lang="uk-UA" b="1" i="1" dirty="0"/>
              <a:t>Оптова торгівля і посередництво у торгівлі </a:t>
            </a:r>
            <a:r>
              <a:rPr lang="uk-UA" dirty="0"/>
              <a:t>включає перепродаж (продаж без внесення змін) нових або уживаних речей чи виробів роздрібним торговцям або споживачам у промисловості і в торгівлі, групам користувачів або професійним користувачам чи посередникам, які купують ці товари або вироби від імені роздрібних торговців, споживачів або груп споживачів». </a:t>
            </a:r>
          </a:p>
          <a:p>
            <a:r>
              <a:rPr lang="uk-UA" dirty="0"/>
              <a:t>	Відповідно до </a:t>
            </a:r>
            <a:r>
              <a:rPr lang="uk-UA" b="1" dirty="0"/>
              <a:t>ДСТУ</a:t>
            </a:r>
            <a:r>
              <a:rPr lang="uk-UA" dirty="0"/>
              <a:t> </a:t>
            </a:r>
            <a:r>
              <a:rPr lang="uk-UA" i="1" dirty="0"/>
              <a:t>оптова торгівля </a:t>
            </a:r>
            <a:r>
              <a:rPr lang="uk-UA" dirty="0"/>
              <a:t>– це «вид економічної діяльності у сфері товарообігу, що охоплює купівлю-продаж товарів за договорами поставки партіями для подальшого їх продажу кінцевому споживачеві через роздрібну торгівлю або для виробничого споживання та надавання пов'язаних із цим послуг».</a:t>
            </a:r>
          </a:p>
          <a:p>
            <a:r>
              <a:rPr lang="uk-UA" dirty="0"/>
              <a:t>	Як </a:t>
            </a:r>
            <a:r>
              <a:rPr lang="uk-UA" b="1" dirty="0"/>
              <a:t>економічна категорія </a:t>
            </a:r>
            <a:r>
              <a:rPr lang="uk-UA" b="1" i="1" dirty="0"/>
              <a:t>оптова торгівля </a:t>
            </a:r>
            <a:r>
              <a:rPr lang="uk-UA" dirty="0"/>
              <a:t>– це сукупність економічних, організаційних та правових відносин між суб’єктами товарного ринку стосовно купівлі-продажу (поставки, обміну) великих партій товару для його подальшої реалізації або професійного використання. Оптова торгівля виступає початковим етапом товарного обігу, вона виступає торговим посередником між виробниками товарів і роздрібною торгівлею, іншими виробниками і споживачами товарів. </a:t>
            </a:r>
          </a:p>
          <a:p>
            <a:r>
              <a:rPr lang="uk-UA" dirty="0"/>
              <a:t>	В </a:t>
            </a:r>
            <a:r>
              <a:rPr lang="uk-UA" b="1" dirty="0"/>
              <a:t>маркетингу </a:t>
            </a:r>
            <a:r>
              <a:rPr lang="uk-UA" b="1" i="1" dirty="0"/>
              <a:t>оптова торгівля </a:t>
            </a:r>
            <a:r>
              <a:rPr lang="uk-UA" dirty="0"/>
              <a:t>розглядається як будь-яка діяльність, що пов’язана з </a:t>
            </a:r>
            <a:r>
              <a:rPr lang="uk-UA" dirty="0" err="1"/>
              <a:t>продажем</a:t>
            </a:r>
            <a:r>
              <a:rPr lang="uk-UA" dirty="0"/>
              <a:t> товарів та послуг для подальшого перепродажу чи комерційного використання.</a:t>
            </a:r>
          </a:p>
        </p:txBody>
      </p:sp>
    </p:spTree>
    <p:extLst>
      <p:ext uri="{BB962C8B-B14F-4D97-AF65-F5344CB8AC3E}">
        <p14:creationId xmlns:p14="http://schemas.microsoft.com/office/powerpoint/2010/main" val="3009425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E9ED5EA-674D-44E4-AC5E-4ED0EED475C3}"/>
              </a:ext>
            </a:extLst>
          </p:cNvPr>
          <p:cNvSpPr txBox="1"/>
          <p:nvPr/>
        </p:nvSpPr>
        <p:spPr>
          <a:xfrm>
            <a:off x="973493" y="1997839"/>
            <a:ext cx="1024501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	Згідно </a:t>
            </a:r>
            <a:r>
              <a:rPr lang="uk-UA" b="1" dirty="0"/>
              <a:t>КВЕД </a:t>
            </a:r>
            <a:r>
              <a:rPr lang="uk-UA" b="1" i="1" dirty="0"/>
              <a:t>роздрібна торгівля </a:t>
            </a:r>
            <a:r>
              <a:rPr lang="uk-UA" dirty="0"/>
              <a:t>як вид економічної діяльності включає «перепродаж (продаж без видозмінення) населенню нових або уживаних товарів, призначених для особистого споживання або використання…». </a:t>
            </a:r>
          </a:p>
          <a:p>
            <a:endParaRPr lang="uk-UA" dirty="0"/>
          </a:p>
          <a:p>
            <a:r>
              <a:rPr lang="uk-UA" dirty="0"/>
              <a:t>	Відповідно до </a:t>
            </a:r>
            <a:r>
              <a:rPr lang="uk-UA" b="1" dirty="0"/>
              <a:t>ДСТУ </a:t>
            </a:r>
            <a:r>
              <a:rPr lang="uk-UA" b="1" i="1" dirty="0"/>
              <a:t>роздрібна торгівля </a:t>
            </a:r>
            <a:r>
              <a:rPr lang="uk-UA" dirty="0"/>
              <a:t>– це «вид економічної діяльності в сфері товарообігу, що охоплює купівлю-продаж товарів кінцевому споживачеві та надавання йому торговельних послуг.</a:t>
            </a:r>
          </a:p>
          <a:p>
            <a:endParaRPr lang="uk-UA" dirty="0"/>
          </a:p>
          <a:p>
            <a:r>
              <a:rPr lang="uk-UA" dirty="0"/>
              <a:t>	Таким чином, </a:t>
            </a:r>
            <a:r>
              <a:rPr lang="uk-UA" b="1" i="1" dirty="0"/>
              <a:t>роздрібна торгівля </a:t>
            </a:r>
            <a:r>
              <a:rPr lang="uk-UA" dirty="0"/>
              <a:t>– це сфера підприємницької діяльності щодо продажу об'єктів торговельної діяльності безпосередньо їх кінцевим споживачам.</a:t>
            </a:r>
          </a:p>
        </p:txBody>
      </p:sp>
    </p:spTree>
    <p:extLst>
      <p:ext uri="{BB962C8B-B14F-4D97-AF65-F5344CB8AC3E}">
        <p14:creationId xmlns:p14="http://schemas.microsoft.com/office/powerpoint/2010/main" val="3436513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D332118-0530-49E2-A61B-9A59E1DEAD6F}"/>
              </a:ext>
            </a:extLst>
          </p:cNvPr>
          <p:cNvSpPr txBox="1"/>
          <p:nvPr/>
        </p:nvSpPr>
        <p:spPr>
          <a:xfrm>
            <a:off x="814873" y="1258374"/>
            <a:ext cx="1056225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3. </a:t>
            </a:r>
            <a:r>
              <a:rPr lang="ru-RU" b="1" dirty="0" err="1"/>
              <a:t>Конкуренція</a:t>
            </a:r>
            <a:r>
              <a:rPr lang="ru-RU" b="1" dirty="0"/>
              <a:t> в </a:t>
            </a:r>
            <a:r>
              <a:rPr lang="ru-RU" b="1" dirty="0" err="1"/>
              <a:t>торгівлі</a:t>
            </a:r>
            <a:r>
              <a:rPr lang="ru-RU" b="1" dirty="0"/>
              <a:t>: склад, </a:t>
            </a:r>
            <a:r>
              <a:rPr lang="ru-RU" b="1" dirty="0" err="1"/>
              <a:t>форми</a:t>
            </a:r>
            <a:r>
              <a:rPr lang="ru-RU" b="1" dirty="0"/>
              <a:t>, </a:t>
            </a:r>
            <a:r>
              <a:rPr lang="ru-RU" b="1" dirty="0" err="1"/>
              <a:t>особливості</a:t>
            </a:r>
            <a:r>
              <a:rPr lang="ru-RU" b="1" dirty="0"/>
              <a:t> </a:t>
            </a:r>
            <a:r>
              <a:rPr lang="ru-RU" b="1" dirty="0" err="1"/>
              <a:t>конкурентної</a:t>
            </a:r>
            <a:r>
              <a:rPr lang="ru-RU" b="1" dirty="0"/>
              <a:t> </a:t>
            </a:r>
            <a:r>
              <a:rPr lang="ru-RU" b="1" dirty="0" err="1"/>
              <a:t>боротьби</a:t>
            </a:r>
            <a:endParaRPr lang="ru-RU" b="1" dirty="0"/>
          </a:p>
          <a:p>
            <a:endParaRPr lang="ru-RU" b="1" dirty="0"/>
          </a:p>
          <a:p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DE8DD54-F0AE-401A-BEDE-A5B2E0D12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536" y="1720038"/>
            <a:ext cx="9433248" cy="496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151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C864344-A2C5-493C-B9AD-83764C26B158}"/>
              </a:ext>
            </a:extLst>
          </p:cNvPr>
          <p:cNvSpPr txBox="1"/>
          <p:nvPr/>
        </p:nvSpPr>
        <p:spPr>
          <a:xfrm>
            <a:off x="1449355" y="2136338"/>
            <a:ext cx="929328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	Основними методами конкурентної боротьби між продавцями споживчого ринку є цінова та нецінова конкуренція.</a:t>
            </a:r>
          </a:p>
          <a:p>
            <a:endParaRPr lang="uk-UA" dirty="0"/>
          </a:p>
          <a:p>
            <a:r>
              <a:rPr lang="uk-UA" dirty="0"/>
              <a:t>При </a:t>
            </a:r>
            <a:r>
              <a:rPr lang="uk-UA" b="1" dirty="0"/>
              <a:t>ціновій конкуренції </a:t>
            </a:r>
            <a:r>
              <a:rPr lang="uk-UA" dirty="0"/>
              <a:t>основним засобом суперництва є зниження цін на свої товари порівняно з цінами на товари інших продавці.</a:t>
            </a:r>
          </a:p>
          <a:p>
            <a:endParaRPr lang="uk-UA" dirty="0"/>
          </a:p>
          <a:p>
            <a:r>
              <a:rPr lang="uk-UA" dirty="0"/>
              <a:t>При </a:t>
            </a:r>
            <a:r>
              <a:rPr lang="uk-UA" b="1" dirty="0"/>
              <a:t>неціновій конкуренції </a:t>
            </a:r>
            <a:r>
              <a:rPr lang="uk-UA" dirty="0"/>
              <a:t>більш вигідне становище на ринку завойовується завдяки якісним характеристикам діяльності продавця, його іміджеві, додатковим умовам обслуговування.</a:t>
            </a:r>
          </a:p>
        </p:txBody>
      </p:sp>
    </p:spTree>
    <p:extLst>
      <p:ext uri="{BB962C8B-B14F-4D97-AF65-F5344CB8AC3E}">
        <p14:creationId xmlns:p14="http://schemas.microsoft.com/office/powerpoint/2010/main" val="1914244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F5C23A9-1901-4E8C-A90D-24CB155E96F3}"/>
              </a:ext>
            </a:extLst>
          </p:cNvPr>
          <p:cNvSpPr txBox="1"/>
          <p:nvPr/>
        </p:nvSpPr>
        <p:spPr>
          <a:xfrm>
            <a:off x="1332722" y="1028343"/>
            <a:ext cx="9526555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dirty="0"/>
              <a:t>Конкуренція в сфері торгівлі має певні особливості:</a:t>
            </a:r>
          </a:p>
          <a:p>
            <a:endParaRPr lang="uk-UA" dirty="0"/>
          </a:p>
          <a:p>
            <a:r>
              <a:rPr lang="uk-UA" dirty="0"/>
              <a:t>1. 	Підприємства торгівлі орієнтовані на територіально обмежений ринок, розміри якого залежать від місцезнаходження підприємства, його транспортної доступності. Ця особливість обумовлює обмеженість учасників конкурентної боротьби.</a:t>
            </a:r>
          </a:p>
          <a:p>
            <a:endParaRPr lang="uk-UA" dirty="0"/>
          </a:p>
          <a:p>
            <a:r>
              <a:rPr lang="uk-UA" dirty="0"/>
              <a:t>2. 	Особливості конкуренції в торгівлі пов’язані з місцезнаходженням підприємства. Перевага в місцезнаходженні дає можливість залучення більшої кількості покупців.</a:t>
            </a:r>
          </a:p>
          <a:p>
            <a:endParaRPr lang="uk-UA" dirty="0"/>
          </a:p>
          <a:p>
            <a:r>
              <a:rPr lang="uk-UA" dirty="0"/>
              <a:t>3. 	Особливий характер конкуренції пов’язаний з виконанням торгівлею функцій посередника між виробником та споживачем. Це вимагає, з одного боку, вивчення можливостей виробників, з іншого боку запитів споживачів.</a:t>
            </a:r>
          </a:p>
          <a:p>
            <a:endParaRPr lang="uk-UA" dirty="0"/>
          </a:p>
          <a:p>
            <a:r>
              <a:rPr lang="uk-UA" dirty="0"/>
              <a:t>4. 	Результати конкурентної боротьби торговельних підприємств визначаються конкурентоспроможністю товарів.</a:t>
            </a:r>
          </a:p>
        </p:txBody>
      </p:sp>
    </p:spTree>
    <p:extLst>
      <p:ext uri="{BB962C8B-B14F-4D97-AF65-F5344CB8AC3E}">
        <p14:creationId xmlns:p14="http://schemas.microsoft.com/office/powerpoint/2010/main" val="23168920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87A3F0-D4E0-495C-A5AA-77DD877909A0}"/>
              </a:ext>
            </a:extLst>
          </p:cNvPr>
          <p:cNvSpPr txBox="1"/>
          <p:nvPr/>
        </p:nvSpPr>
        <p:spPr>
          <a:xfrm>
            <a:off x="1342053" y="1028343"/>
            <a:ext cx="9507894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	На споживчому ринку сили конкуренції проявляють себе таким чином:</a:t>
            </a:r>
          </a:p>
          <a:p>
            <a:r>
              <a:rPr lang="uk-UA" dirty="0"/>
              <a:t>1. 	Суперництво між існуючими суб’єктами господарювання, що конкурують, охоплює різні сторони їх діяльності (ціна товару, асортимент, технічні новинки, якість обслуговування тощо).</a:t>
            </a:r>
          </a:p>
          <a:p>
            <a:r>
              <a:rPr lang="uk-UA" dirty="0"/>
              <a:t>2. 	Загроза виникнення товарів чи послуг-замінників. Наприклад, торговельні підприємства, що реалізують напівфабрикати конкурують з підприємствами масового харчування. Гострота конкуренції певною мірою залежить від стадії життєвого циклу товарів.</a:t>
            </a:r>
          </a:p>
          <a:p>
            <a:r>
              <a:rPr lang="uk-UA" dirty="0"/>
              <a:t>3. 	Загроза виникненні нових конкурентів. Інтенсивність впливу цієї сили конкуренції в торгівлі дуже висока.</a:t>
            </a:r>
          </a:p>
          <a:p>
            <a:r>
              <a:rPr lang="uk-UA" dirty="0"/>
              <a:t>4. 	Економічний потенціал постачальників. Вагомість цієї сили конкуренції пов’язана з функцією посередника між постачальником та покупцем, яку виконує торгівля.</a:t>
            </a:r>
          </a:p>
          <a:p>
            <a:r>
              <a:rPr lang="uk-UA" dirty="0"/>
              <a:t>5. 	Економічний потенціал покупців. Вагомість цієї сили конкуренції в торгівлі обумовлена тим, що покупець повністю вільний в своїй поведінці, може зіставляти якісні та цінові характеристики товарів, що реалізуються окремими торговельними підприємствами.</a:t>
            </a:r>
          </a:p>
        </p:txBody>
      </p:sp>
    </p:spTree>
    <p:extLst>
      <p:ext uri="{BB962C8B-B14F-4D97-AF65-F5344CB8AC3E}">
        <p14:creationId xmlns:p14="http://schemas.microsoft.com/office/powerpoint/2010/main" val="4300530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B6724F-3CA7-49AE-878C-FFB6EEE8AE1D}"/>
              </a:ext>
            </a:extLst>
          </p:cNvPr>
          <p:cNvSpPr txBox="1"/>
          <p:nvPr/>
        </p:nvSpPr>
        <p:spPr>
          <a:xfrm>
            <a:off x="1584649" y="1720840"/>
            <a:ext cx="902270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Виділяють</a:t>
            </a:r>
            <a:r>
              <a:rPr lang="ru-RU" dirty="0"/>
              <a:t> три типи </a:t>
            </a:r>
            <a:r>
              <a:rPr lang="ru-RU" dirty="0" err="1"/>
              <a:t>конкурентної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:</a:t>
            </a:r>
          </a:p>
          <a:p>
            <a:endParaRPr lang="ru-RU" dirty="0"/>
          </a:p>
          <a:p>
            <a:r>
              <a:rPr lang="ru-RU" dirty="0"/>
              <a:t>1. 	</a:t>
            </a:r>
            <a:r>
              <a:rPr lang="ru-RU" dirty="0" err="1"/>
              <a:t>Креативний</a:t>
            </a:r>
            <a:r>
              <a:rPr lang="ru-RU" dirty="0"/>
              <a:t> тип </a:t>
            </a:r>
            <a:r>
              <a:rPr lang="ru-RU" dirty="0" err="1"/>
              <a:t>орієнтований</a:t>
            </a:r>
            <a:r>
              <a:rPr lang="ru-RU" dirty="0"/>
              <a:t> на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конкурентних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нового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змін</a:t>
            </a:r>
            <a:r>
              <a:rPr lang="ru-RU" dirty="0"/>
              <a:t> в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товаропостачання</a:t>
            </a:r>
            <a:r>
              <a:rPr lang="ru-RU" dirty="0"/>
              <a:t>, </a:t>
            </a:r>
            <a:r>
              <a:rPr lang="ru-RU" dirty="0" err="1"/>
              <a:t>нових</a:t>
            </a:r>
            <a:r>
              <a:rPr lang="ru-RU" dirty="0"/>
              <a:t> форм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2. 	</a:t>
            </a:r>
            <a:r>
              <a:rPr lang="ru-RU" dirty="0" err="1"/>
              <a:t>Пристосовницький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швидку</a:t>
            </a:r>
            <a:r>
              <a:rPr lang="ru-RU" dirty="0"/>
              <a:t>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торговельної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підприємствах</a:t>
            </a:r>
            <a:r>
              <a:rPr lang="ru-RU" dirty="0"/>
              <a:t>-конкурентах.</a:t>
            </a:r>
          </a:p>
          <a:p>
            <a:endParaRPr lang="ru-RU" dirty="0"/>
          </a:p>
          <a:p>
            <a:r>
              <a:rPr lang="ru-RU" dirty="0"/>
              <a:t>3. 	</a:t>
            </a:r>
            <a:r>
              <a:rPr lang="ru-RU" dirty="0" err="1"/>
              <a:t>Забезпечуючий</a:t>
            </a:r>
            <a:r>
              <a:rPr lang="ru-RU" dirty="0"/>
              <a:t> </a:t>
            </a:r>
            <a:r>
              <a:rPr lang="ru-RU" dirty="0" err="1"/>
              <a:t>орієнтований</a:t>
            </a:r>
            <a:r>
              <a:rPr lang="ru-RU" dirty="0"/>
              <a:t> на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досягнутих</a:t>
            </a:r>
            <a:r>
              <a:rPr lang="ru-RU" dirty="0"/>
              <a:t> </a:t>
            </a:r>
            <a:r>
              <a:rPr lang="ru-RU" dirty="0" err="1"/>
              <a:t>конкурентних</a:t>
            </a:r>
            <a:r>
              <a:rPr lang="ru-RU" dirty="0"/>
              <a:t> </a:t>
            </a:r>
            <a:r>
              <a:rPr lang="ru-RU" dirty="0" err="1"/>
              <a:t>позицій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систематичних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з </a:t>
            </a:r>
            <a:r>
              <a:rPr lang="ru-RU" dirty="0" err="1"/>
              <a:t>підтримки</a:t>
            </a:r>
            <a:r>
              <a:rPr lang="ru-RU" dirty="0"/>
              <a:t> та </a:t>
            </a:r>
            <a:r>
              <a:rPr lang="ru-RU" dirty="0" err="1"/>
              <a:t>удосконалення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6451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63DA7F1-4372-4550-9016-1EAB76663632}"/>
              </a:ext>
            </a:extLst>
          </p:cNvPr>
          <p:cNvSpPr txBox="1"/>
          <p:nvPr/>
        </p:nvSpPr>
        <p:spPr>
          <a:xfrm>
            <a:off x="1266241" y="1389002"/>
            <a:ext cx="951994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4. </a:t>
            </a:r>
            <a:r>
              <a:rPr lang="ru-RU" b="1" dirty="0" err="1"/>
              <a:t>Державне</a:t>
            </a:r>
            <a:r>
              <a:rPr lang="ru-RU" b="1" dirty="0"/>
              <a:t> </a:t>
            </a:r>
            <a:r>
              <a:rPr lang="ru-RU" b="1" dirty="0" err="1"/>
              <a:t>регулювання</a:t>
            </a:r>
            <a:r>
              <a:rPr lang="ru-RU" b="1" dirty="0"/>
              <a:t> </a:t>
            </a:r>
            <a:r>
              <a:rPr lang="ru-RU" b="1" dirty="0" err="1"/>
              <a:t>діяльності</a:t>
            </a:r>
            <a:r>
              <a:rPr lang="ru-RU" b="1" dirty="0"/>
              <a:t> </a:t>
            </a:r>
            <a:r>
              <a:rPr lang="ru-RU" b="1" dirty="0" err="1"/>
              <a:t>торговельних</a:t>
            </a:r>
            <a:r>
              <a:rPr lang="ru-RU" b="1" dirty="0"/>
              <a:t> </a:t>
            </a:r>
            <a:r>
              <a:rPr lang="ru-RU" b="1" dirty="0" err="1"/>
              <a:t>підприємств</a:t>
            </a:r>
            <a:endParaRPr lang="ru-RU" b="1" dirty="0"/>
          </a:p>
          <a:p>
            <a:pPr algn="ctr"/>
            <a:endParaRPr lang="ru-RU" b="1" dirty="0"/>
          </a:p>
          <a:p>
            <a:pPr algn="just"/>
            <a:r>
              <a:rPr lang="uk-UA" dirty="0"/>
              <a:t>Вплив держави на економіку підприємства здійснюється: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	у формі прямого державного регулювання діяльності підприємств;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	через непрямі форми впливу.</a:t>
            </a:r>
          </a:p>
        </p:txBody>
      </p:sp>
    </p:spTree>
    <p:extLst>
      <p:ext uri="{BB962C8B-B14F-4D97-AF65-F5344CB8AC3E}">
        <p14:creationId xmlns:p14="http://schemas.microsoft.com/office/powerpoint/2010/main" val="3642486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DF96038-D72A-47DF-A5BB-73A71F34B0A3}"/>
              </a:ext>
            </a:extLst>
          </p:cNvPr>
          <p:cNvSpPr txBox="1"/>
          <p:nvPr/>
        </p:nvSpPr>
        <p:spPr>
          <a:xfrm>
            <a:off x="1518168" y="2136338"/>
            <a:ext cx="915566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ПЛАН</a:t>
            </a:r>
          </a:p>
          <a:p>
            <a:pPr algn="ctr"/>
            <a:endParaRPr lang="uk-UA" b="1" dirty="0"/>
          </a:p>
          <a:p>
            <a:r>
              <a:rPr lang="uk-UA" dirty="0"/>
              <a:t>1. Сутність торгівлі як сфери економічної діяльності та її функції.</a:t>
            </a:r>
          </a:p>
          <a:p>
            <a:endParaRPr lang="uk-UA" dirty="0"/>
          </a:p>
          <a:p>
            <a:r>
              <a:rPr lang="uk-UA" dirty="0"/>
              <a:t>2. Функціональна структура сфери торгівлі.</a:t>
            </a:r>
          </a:p>
          <a:p>
            <a:endParaRPr lang="uk-UA" dirty="0"/>
          </a:p>
          <a:p>
            <a:r>
              <a:rPr lang="uk-UA" dirty="0"/>
              <a:t>3. Конкуренція в торгівлі: склад, форми, особливості конкурентної боротьби.</a:t>
            </a:r>
          </a:p>
          <a:p>
            <a:endParaRPr lang="uk-UA" dirty="0"/>
          </a:p>
          <a:p>
            <a:r>
              <a:rPr lang="uk-UA" dirty="0"/>
              <a:t>4. Державне регулювання діяльності торговельних підприємств.</a:t>
            </a:r>
          </a:p>
        </p:txBody>
      </p:sp>
    </p:spTree>
    <p:extLst>
      <p:ext uri="{BB962C8B-B14F-4D97-AF65-F5344CB8AC3E}">
        <p14:creationId xmlns:p14="http://schemas.microsoft.com/office/powerpoint/2010/main" val="28479788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F327FD-0711-4D5D-B0F9-34B2F54EBF08}"/>
              </a:ext>
            </a:extLst>
          </p:cNvPr>
          <p:cNvSpPr txBox="1"/>
          <p:nvPr/>
        </p:nvSpPr>
        <p:spPr>
          <a:xfrm>
            <a:off x="1380931" y="1284077"/>
            <a:ext cx="1015170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Пряме державне регулювання торговельних підприємств здійснюється через механізм:</a:t>
            </a:r>
          </a:p>
          <a:p>
            <a:r>
              <a:rPr lang="uk-UA" dirty="0"/>
              <a:t> державної реєстрації створення підприємств;</a:t>
            </a:r>
          </a:p>
          <a:p>
            <a:r>
              <a:rPr lang="uk-UA" dirty="0"/>
              <a:t> державного контролю якості продукції;</a:t>
            </a:r>
          </a:p>
          <a:p>
            <a:r>
              <a:rPr lang="uk-UA" dirty="0"/>
              <a:t> обов’язкового дотримання підприємством трудового законодавства України (ріні умови при </a:t>
            </a:r>
            <a:r>
              <a:rPr lang="uk-UA" dirty="0" err="1"/>
              <a:t>наймі</a:t>
            </a:r>
            <a:r>
              <a:rPr lang="uk-UA" dirty="0"/>
              <a:t> на роботу, тривалість робочого дня, мінімальний розмір заробітної плати, мінімальної тривалості та оплати відпустки та ін.);</a:t>
            </a:r>
          </a:p>
          <a:p>
            <a:r>
              <a:rPr lang="uk-UA" dirty="0"/>
              <a:t> обов’язкового виконання умов соціального законодавства (соціальне страхування, відрахування в фонд зайнятості тощо);</a:t>
            </a:r>
          </a:p>
          <a:p>
            <a:r>
              <a:rPr lang="uk-UA" dirty="0"/>
              <a:t> антимонопольного контролю за діяльністю підприємств;</a:t>
            </a:r>
          </a:p>
          <a:p>
            <a:r>
              <a:rPr lang="uk-UA" dirty="0"/>
              <a:t> державного контролю за цінами на товари, а також на продукцію підприємств-монополістів;</a:t>
            </a:r>
          </a:p>
          <a:p>
            <a:r>
              <a:rPr lang="uk-UA" dirty="0"/>
              <a:t> державної регламентації порядку та валюти розрахунків із споживачами;</a:t>
            </a:r>
          </a:p>
          <a:p>
            <a:r>
              <a:rPr lang="uk-UA" dirty="0"/>
              <a:t> державного контролю за умовами та термінами зберігання та реалізації товарів;</a:t>
            </a:r>
          </a:p>
          <a:p>
            <a:r>
              <a:rPr lang="uk-UA" dirty="0"/>
              <a:t> державного контролю за зберіганням спеціалізації торговельного підприємства після його приватизації;</a:t>
            </a:r>
          </a:p>
          <a:p>
            <a:r>
              <a:rPr lang="uk-UA" dirty="0"/>
              <a:t> обов’язкового дотримання державного порядку ведення бухгалтерського обліку та статистичної звітності, обчислення та сплати податків.</a:t>
            </a:r>
          </a:p>
        </p:txBody>
      </p:sp>
    </p:spTree>
    <p:extLst>
      <p:ext uri="{BB962C8B-B14F-4D97-AF65-F5344CB8AC3E}">
        <p14:creationId xmlns:p14="http://schemas.microsoft.com/office/powerpoint/2010/main" val="30963364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4331D0-5E7A-415A-ABB3-E26D6DB9573A}"/>
              </a:ext>
            </a:extLst>
          </p:cNvPr>
          <p:cNvSpPr txBox="1"/>
          <p:nvPr/>
        </p:nvSpPr>
        <p:spPr>
          <a:xfrm>
            <a:off x="1705947" y="1443841"/>
            <a:ext cx="878010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Форми непрямого регулювання діяльності підприємств:</a:t>
            </a:r>
          </a:p>
          <a:p>
            <a:r>
              <a:rPr lang="uk-UA" dirty="0"/>
              <a:t> розміщення на підприємствах замовлень на виробництво (реалізацію) важливих видів продукції з гарантованим матеріальним та фінансовим забезпеченням;</a:t>
            </a:r>
          </a:p>
          <a:p>
            <a:r>
              <a:rPr lang="uk-UA" dirty="0"/>
              <a:t> введення системи прогресивного оподаткування доходів робітників підприємства;</a:t>
            </a:r>
          </a:p>
          <a:p>
            <a:r>
              <a:rPr lang="uk-UA" dirty="0"/>
              <a:t> введення системи державного регулювання розмірів фонду оплати праці;</a:t>
            </a:r>
          </a:p>
          <a:p>
            <a:r>
              <a:rPr lang="uk-UA" dirty="0"/>
              <a:t> диференціація ставок податків за окремими видами діяльності підприємств та введення системи податкових пільг;</a:t>
            </a:r>
          </a:p>
          <a:p>
            <a:r>
              <a:rPr lang="uk-UA" dirty="0"/>
              <a:t> встановлення можливості прискореної амортизації основних фондів підприємства;</a:t>
            </a:r>
          </a:p>
          <a:p>
            <a:r>
              <a:rPr lang="uk-UA" dirty="0"/>
              <a:t> регулювання експортно-імпортних та бартерних операцій через механізм ліцензування, митного та валютного законодавства.</a:t>
            </a:r>
          </a:p>
        </p:txBody>
      </p:sp>
    </p:spTree>
    <p:extLst>
      <p:ext uri="{BB962C8B-B14F-4D97-AF65-F5344CB8AC3E}">
        <p14:creationId xmlns:p14="http://schemas.microsoft.com/office/powerpoint/2010/main" val="3764282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D961C5-2C86-4734-812A-4058F345DA73}"/>
              </a:ext>
            </a:extLst>
          </p:cNvPr>
          <p:cNvSpPr txBox="1"/>
          <p:nvPr/>
        </p:nvSpPr>
        <p:spPr>
          <a:xfrm>
            <a:off x="1108010" y="1166842"/>
            <a:ext cx="997598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uk-UA" b="1" dirty="0"/>
              <a:t>Сутність торгівлі як сфери економічної діяльності та її функції</a:t>
            </a:r>
          </a:p>
          <a:p>
            <a:endParaRPr lang="uk-UA" b="1" dirty="0"/>
          </a:p>
          <a:p>
            <a:r>
              <a:rPr lang="uk-UA" dirty="0"/>
              <a:t>Нормативно-правові акти, що регулюють здійснення торговельної діяльності в Україні: </a:t>
            </a:r>
          </a:p>
          <a:p>
            <a:r>
              <a:rPr lang="uk-UA" dirty="0"/>
              <a:t>- Господарський кодекс України, </a:t>
            </a:r>
          </a:p>
          <a:p>
            <a:r>
              <a:rPr lang="uk-UA" dirty="0"/>
              <a:t>- Цивільний кодекс України, </a:t>
            </a:r>
          </a:p>
          <a:p>
            <a:r>
              <a:rPr lang="uk-UA" dirty="0"/>
              <a:t>- Податковий кодекс України, </a:t>
            </a:r>
          </a:p>
          <a:p>
            <a:r>
              <a:rPr lang="uk-UA" dirty="0"/>
              <a:t>- Закон України «Про захист прав споживачів»; </a:t>
            </a:r>
          </a:p>
          <a:p>
            <a:r>
              <a:rPr lang="uk-UA" dirty="0"/>
              <a:t>- Закон України «Про споживчу кооперацію»; </a:t>
            </a:r>
          </a:p>
          <a:p>
            <a:r>
              <a:rPr lang="uk-UA" dirty="0"/>
              <a:t>- Закон України «Про зовнішньоекономічну діяльність»; </a:t>
            </a:r>
          </a:p>
          <a:p>
            <a:r>
              <a:rPr lang="uk-UA" dirty="0"/>
              <a:t>- Закон України «Про ціни та ціноутворення»; </a:t>
            </a:r>
          </a:p>
          <a:p>
            <a:r>
              <a:rPr lang="uk-UA" dirty="0"/>
              <a:t>- Закон України «Про застосування реєстраторів розрахункових операцій у сфері торгівлі, громадського харчування та послуг»; </a:t>
            </a:r>
          </a:p>
          <a:p>
            <a:r>
              <a:rPr lang="uk-UA" dirty="0"/>
              <a:t>- постанова Кабінету Міністрів України «Про затвердження Порядку провадження торговельної діяльності та правил торговельного обслуговування на ринку споживчих товарів».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668169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207A51-62FE-4A01-92A9-49CB8D6494B5}"/>
              </a:ext>
            </a:extLst>
          </p:cNvPr>
          <p:cNvSpPr txBox="1"/>
          <p:nvPr/>
        </p:nvSpPr>
        <p:spPr>
          <a:xfrm>
            <a:off x="1370044" y="1305341"/>
            <a:ext cx="945191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	В законодавчих джерелах та економічній літературі існують різні підходи до визначення торговельної діяльності.</a:t>
            </a:r>
          </a:p>
          <a:p>
            <a:pPr algn="just"/>
            <a:r>
              <a:rPr lang="uk-UA" dirty="0"/>
              <a:t>	Відповідно до </a:t>
            </a:r>
            <a:r>
              <a:rPr lang="uk-UA" b="1" dirty="0"/>
              <a:t>Господарського кодексу України </a:t>
            </a:r>
            <a:r>
              <a:rPr lang="uk-UA" dirty="0"/>
              <a:t>«</a:t>
            </a:r>
            <a:r>
              <a:rPr lang="uk-UA" b="1" i="1" dirty="0"/>
              <a:t>господарсько-торговельною</a:t>
            </a:r>
            <a:r>
              <a:rPr lang="uk-UA" dirty="0"/>
              <a:t> є діяльність, що здійснюється суб’єктами господарювання у сфері товарного обігу, спрямована на реалізацію продукції виробничо-технічного призначення і виробів народного споживання, а також допоміжна діяльність, яка забезпечує їх реалізацію шляхом надання відповідних послуг». </a:t>
            </a:r>
          </a:p>
          <a:p>
            <a:r>
              <a:rPr lang="uk-UA" dirty="0"/>
              <a:t>	</a:t>
            </a:r>
          </a:p>
          <a:p>
            <a:r>
              <a:rPr lang="uk-UA" b="1" dirty="0"/>
              <a:t>	Податковий кодекс України </a:t>
            </a:r>
            <a:r>
              <a:rPr lang="uk-UA" b="1" i="1" dirty="0"/>
              <a:t>торговельну діяльність </a:t>
            </a:r>
            <a:r>
              <a:rPr lang="uk-UA" dirty="0"/>
              <a:t>тлумачить як роздрібну та оптову торгівлю, діяльність у торговельно-виробничій (ресторанне господарство) сфері за готівку, інші готівкові платіжні засоби та з використанням платіжних карток. </a:t>
            </a:r>
          </a:p>
          <a:p>
            <a:r>
              <a:rPr lang="uk-UA" dirty="0"/>
              <a:t>	Згідно з </a:t>
            </a:r>
            <a:r>
              <a:rPr lang="uk-UA" b="1" dirty="0"/>
              <a:t>ДСТУ</a:t>
            </a:r>
            <a:r>
              <a:rPr lang="uk-UA" dirty="0"/>
              <a:t> «</a:t>
            </a:r>
            <a:r>
              <a:rPr lang="uk-UA" b="1" i="1" dirty="0"/>
              <a:t>торговельна діяльність </a:t>
            </a:r>
            <a:r>
              <a:rPr lang="uk-UA" dirty="0"/>
              <a:t>– ініціативна, систематична, виконувана на власний ризик для одержання прибутку діяльність юридичних і фізичних осіб щодо купівлі та продажу товарів кінцевим споживачам».</a:t>
            </a:r>
          </a:p>
        </p:txBody>
      </p:sp>
    </p:spTree>
    <p:extLst>
      <p:ext uri="{BB962C8B-B14F-4D97-AF65-F5344CB8AC3E}">
        <p14:creationId xmlns:p14="http://schemas.microsoft.com/office/powerpoint/2010/main" val="242194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ABC656-321E-4358-83C4-C305A421F15C}"/>
              </a:ext>
            </a:extLst>
          </p:cNvPr>
          <p:cNvSpPr txBox="1"/>
          <p:nvPr/>
        </p:nvSpPr>
        <p:spPr>
          <a:xfrm>
            <a:off x="1250301" y="2136339"/>
            <a:ext cx="985312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Відповідно до законодавства, </a:t>
            </a:r>
            <a:r>
              <a:rPr lang="uk-UA" b="1" dirty="0"/>
              <a:t>об’єктами торговельної діяльності </a:t>
            </a:r>
            <a:r>
              <a:rPr lang="uk-UA" dirty="0"/>
              <a:t>можуть виступати товари, послуги, цінності чи гроші.</a:t>
            </a:r>
          </a:p>
          <a:p>
            <a:endParaRPr lang="uk-UA" dirty="0"/>
          </a:p>
          <a:p>
            <a:r>
              <a:rPr lang="uk-UA" dirty="0"/>
              <a:t>Проте вважаємо, що головним об’єктом торговельної діяльності доцільно вважати саме </a:t>
            </a:r>
            <a:r>
              <a:rPr lang="uk-UA" b="1" dirty="0"/>
              <a:t>товари</a:t>
            </a:r>
            <a:r>
              <a:rPr lang="uk-UA" dirty="0"/>
              <a:t> – матеріальні цінності, що придбані або утримуються підприємством для подальшого продажу, а також супутні роботи та послуги, до яких належить фасування, пакування тощо.</a:t>
            </a:r>
          </a:p>
        </p:txBody>
      </p:sp>
    </p:spTree>
    <p:extLst>
      <p:ext uri="{BB962C8B-B14F-4D97-AF65-F5344CB8AC3E}">
        <p14:creationId xmlns:p14="http://schemas.microsoft.com/office/powerpoint/2010/main" val="258486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3F78708-4057-45E6-B2DF-829F28A0CC11}"/>
              </a:ext>
            </a:extLst>
          </p:cNvPr>
          <p:cNvSpPr txBox="1"/>
          <p:nvPr/>
        </p:nvSpPr>
        <p:spPr>
          <a:xfrm>
            <a:off x="1519335" y="1859339"/>
            <a:ext cx="915333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Роль торгівлі </a:t>
            </a:r>
            <a:r>
              <a:rPr lang="uk-UA" dirty="0"/>
              <a:t>у становленні ринкових відносин та підвищенні ефективності відтворення полягає в наступному:</a:t>
            </a:r>
          </a:p>
          <a:p>
            <a:r>
              <a:rPr lang="uk-UA" dirty="0"/>
              <a:t>1) торгівля забезпечує задоволення попиту споживачів в різноманітних товарах;</a:t>
            </a:r>
          </a:p>
          <a:p>
            <a:r>
              <a:rPr lang="uk-UA" dirty="0"/>
              <a:t>2) забезпечує найбільш ефективний зв’язок між виробництвом і споживанням;</a:t>
            </a:r>
          </a:p>
          <a:p>
            <a:r>
              <a:rPr lang="uk-UA" dirty="0"/>
              <a:t>3) сприяє підвищенню ефективності економічних </a:t>
            </a:r>
            <a:r>
              <a:rPr lang="uk-UA" dirty="0" err="1"/>
              <a:t>зв’язків</a:t>
            </a:r>
            <a:r>
              <a:rPr lang="uk-UA" dirty="0"/>
              <a:t> між галузями народного господарства;</a:t>
            </a:r>
          </a:p>
          <a:p>
            <a:r>
              <a:rPr lang="uk-UA" dirty="0"/>
              <a:t>4) забезпечує зайнятість населення, створення робочих місць;</a:t>
            </a:r>
          </a:p>
          <a:p>
            <a:r>
              <a:rPr lang="uk-UA" dirty="0"/>
              <a:t>5) забезпечує стійкість грошового обігу;</a:t>
            </a:r>
          </a:p>
          <a:p>
            <a:r>
              <a:rPr lang="uk-UA" dirty="0"/>
              <a:t>6) приймає активну участь у формуванні бюджету.</a:t>
            </a:r>
          </a:p>
        </p:txBody>
      </p:sp>
    </p:spTree>
    <p:extLst>
      <p:ext uri="{BB962C8B-B14F-4D97-AF65-F5344CB8AC3E}">
        <p14:creationId xmlns:p14="http://schemas.microsoft.com/office/powerpoint/2010/main" val="1891838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5EE9457-BF56-40BA-96CD-85AD7D75F619}"/>
              </a:ext>
            </a:extLst>
          </p:cNvPr>
          <p:cNvSpPr txBox="1"/>
          <p:nvPr/>
        </p:nvSpPr>
        <p:spPr>
          <a:xfrm>
            <a:off x="1057469" y="1443841"/>
            <a:ext cx="1007706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На сучасному етапі розвитку держави передбачається функціонування торгівлі на основі наступних </a:t>
            </a:r>
            <a:r>
              <a:rPr lang="uk-UA" b="1" dirty="0"/>
              <a:t>принципів:</a:t>
            </a:r>
          </a:p>
          <a:p>
            <a:r>
              <a:rPr lang="uk-UA" dirty="0"/>
              <a:t>- організаційно-господарська незалежність;</a:t>
            </a:r>
          </a:p>
          <a:p>
            <a:r>
              <a:rPr lang="uk-UA" dirty="0"/>
              <a:t>- відкритість (доступність торговельних послуг для всіх категорій споживачів, пріоритетне врахування їх інтересів, запобігання дискримінації покупців);</a:t>
            </a:r>
          </a:p>
          <a:p>
            <a:r>
              <a:rPr lang="uk-UA" dirty="0"/>
              <a:t>- цивілізованість (високий рівень торговельного обслуговування);</a:t>
            </a:r>
          </a:p>
          <a:p>
            <a:r>
              <a:rPr lang="uk-UA" dirty="0"/>
              <a:t>- самоокупність (повернення суб’єктами господарювання витрат у процесі торговельної діяльності, запобігання банкрутству і фінансової неплатоспроможності підприємств);</a:t>
            </a:r>
          </a:p>
          <a:p>
            <a:r>
              <a:rPr lang="uk-UA" dirty="0"/>
              <a:t>- конкурентоспроможність суб’єктів господарювання;</a:t>
            </a:r>
          </a:p>
          <a:p>
            <a:r>
              <a:rPr lang="uk-UA" dirty="0"/>
              <a:t>- урегульованість (відповідне реагування торговельної сфери на вплив координуючих і </a:t>
            </a:r>
            <a:r>
              <a:rPr lang="uk-UA" dirty="0" err="1"/>
              <a:t>корегуючих</a:t>
            </a:r>
            <a:r>
              <a:rPr lang="uk-UA" dirty="0"/>
              <a:t> зовнішніх факторів через систему правових, науково-технічних, інвестиційних, соціально-політичних та інших механізмів державного регулювання);</a:t>
            </a:r>
          </a:p>
          <a:p>
            <a:r>
              <a:rPr lang="uk-UA" dirty="0"/>
              <a:t>- контрольованість – попередження і профілактика порушень та зловживань.</a:t>
            </a:r>
          </a:p>
        </p:txBody>
      </p:sp>
    </p:spTree>
    <p:extLst>
      <p:ext uri="{BB962C8B-B14F-4D97-AF65-F5344CB8AC3E}">
        <p14:creationId xmlns:p14="http://schemas.microsoft.com/office/powerpoint/2010/main" val="1012176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F6566B-3588-464B-9C8F-2DD8D8808C16}"/>
              </a:ext>
            </a:extLst>
          </p:cNvPr>
          <p:cNvSpPr txBox="1"/>
          <p:nvPr/>
        </p:nvSpPr>
        <p:spPr>
          <a:xfrm>
            <a:off x="1332722" y="1997839"/>
            <a:ext cx="952655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Торгівля виконує наступні </a:t>
            </a:r>
            <a:r>
              <a:rPr lang="uk-UA" b="1" dirty="0"/>
              <a:t>функції:</a:t>
            </a:r>
          </a:p>
          <a:p>
            <a:endParaRPr lang="uk-UA" dirty="0"/>
          </a:p>
          <a:p>
            <a:r>
              <a:rPr lang="uk-UA" dirty="0"/>
              <a:t>1) доведення товарів до споживачів;</a:t>
            </a:r>
          </a:p>
          <a:p>
            <a:endParaRPr lang="uk-UA" dirty="0"/>
          </a:p>
          <a:p>
            <a:r>
              <a:rPr lang="uk-UA" dirty="0"/>
              <a:t>2) продовження процесу виробництва у сфері товарного обігу (сортування, комплектування, пакування);</a:t>
            </a:r>
          </a:p>
          <a:p>
            <a:endParaRPr lang="uk-UA" dirty="0"/>
          </a:p>
          <a:p>
            <a:r>
              <a:rPr lang="uk-UA" dirty="0"/>
              <a:t>3) зміна форм вартості з товарної на грошову;</a:t>
            </a:r>
          </a:p>
          <a:p>
            <a:endParaRPr lang="uk-UA" dirty="0"/>
          </a:p>
          <a:p>
            <a:r>
              <a:rPr lang="uk-UA" dirty="0"/>
              <a:t>4) надання торгових послуг населенню в процесі реалізації товарів.</a:t>
            </a:r>
          </a:p>
        </p:txBody>
      </p:sp>
    </p:spTree>
    <p:extLst>
      <p:ext uri="{BB962C8B-B14F-4D97-AF65-F5344CB8AC3E}">
        <p14:creationId xmlns:p14="http://schemas.microsoft.com/office/powerpoint/2010/main" val="1857960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C69648D-2813-4982-97FC-3159A3F337C9}"/>
              </a:ext>
            </a:extLst>
          </p:cNvPr>
          <p:cNvSpPr txBox="1"/>
          <p:nvPr/>
        </p:nvSpPr>
        <p:spPr>
          <a:xfrm>
            <a:off x="1001486" y="1582340"/>
            <a:ext cx="1018902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Основними завданнями торгівлі </a:t>
            </a:r>
            <a:r>
              <a:rPr lang="uk-UA" dirty="0"/>
              <a:t>на сучасному етапі її розвитку є:</a:t>
            </a:r>
          </a:p>
          <a:p>
            <a:r>
              <a:rPr lang="uk-UA" dirty="0"/>
              <a:t>- формування багатоукладної сфери торгівлі;</a:t>
            </a:r>
          </a:p>
          <a:p>
            <a:r>
              <a:rPr lang="uk-UA" dirty="0"/>
              <a:t>- оптимізація соціальної, організаційної, функціональної і територіальної структури торгівлі;</a:t>
            </a:r>
          </a:p>
          <a:p>
            <a:r>
              <a:rPr lang="uk-UA" dirty="0"/>
              <a:t>- контроль за діями монопольних утворень;</a:t>
            </a:r>
          </a:p>
          <a:p>
            <a:r>
              <a:rPr lang="uk-UA" dirty="0"/>
              <a:t>- реалізація заходів, спрямованих на недопущення монополізації ринків у разі банкрутства та ліквідації підприємства;</a:t>
            </a:r>
          </a:p>
          <a:p>
            <a:r>
              <a:rPr lang="uk-UA" dirty="0"/>
              <a:t>- здійснення комплексу заохочувальних заходів щодо реалізації на внутрішньому споживчому ринку товарів вітчизняного виробництва;</a:t>
            </a:r>
          </a:p>
          <a:p>
            <a:r>
              <a:rPr lang="uk-UA" dirty="0"/>
              <a:t>- визначення обсягів і переліків товарної номенклатури критичного імпорту;</a:t>
            </a:r>
          </a:p>
          <a:p>
            <a:r>
              <a:rPr lang="uk-UA" dirty="0"/>
              <a:t>- подальше посилення режиму сертифікації якості імпортованих товарів;</a:t>
            </a:r>
          </a:p>
          <a:p>
            <a:r>
              <a:rPr lang="uk-UA" dirty="0"/>
              <a:t>- вдосконалення нормативно-правової бази торгівлі;</a:t>
            </a:r>
          </a:p>
          <a:p>
            <a:r>
              <a:rPr lang="uk-UA" dirty="0"/>
              <a:t>- підтримка розвитку громадських об’єднань споживачів.</a:t>
            </a:r>
          </a:p>
        </p:txBody>
      </p:sp>
    </p:spTree>
    <p:extLst>
      <p:ext uri="{BB962C8B-B14F-4D97-AF65-F5344CB8AC3E}">
        <p14:creationId xmlns:p14="http://schemas.microsoft.com/office/powerpoint/2010/main" val="342026507"/>
      </p:ext>
    </p:extLst>
  </p:cSld>
  <p:clrMapOvr>
    <a:masterClrMapping/>
  </p:clrMapOvr>
</p:sld>
</file>

<file path=ppt/theme/theme1.xml><?xml version="1.0" encoding="utf-8"?>
<a:theme xmlns:a="http://schemas.openxmlformats.org/drawingml/2006/main" name="Туман">
  <a:themeElements>
    <a:clrScheme name="Туман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Туман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уман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Туман</Template>
  <TotalTime>52</TotalTime>
  <Words>1700</Words>
  <Application>Microsoft Office PowerPoint</Application>
  <PresentationFormat>Широкий екран</PresentationFormat>
  <Paragraphs>135</Paragraphs>
  <Slides>21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21</vt:i4>
      </vt:variant>
    </vt:vector>
  </HeadingPairs>
  <TitlesOfParts>
    <vt:vector size="24" baseType="lpstr">
      <vt:lpstr>Arial</vt:lpstr>
      <vt:lpstr>Century Gothic</vt:lpstr>
      <vt:lpstr>Туман</vt:lpstr>
      <vt:lpstr>СУТНІСТЬ ТОРГІВЛІ ЯК ГАЛУЗЕВОЇ ЕКОНОМІЧНОЇ СИСТЕМИ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СУТНІСТЬ ТОРГІВЛІ ЯК ГАЛУЗЕВОЇ ЕКОНОМІЧНОЇ СИСТЕМИ</dc:title>
  <dc:creator>Катерина Бужимська</dc:creator>
  <cp:lastModifiedBy>Катерина Бужимська</cp:lastModifiedBy>
  <cp:revision>20</cp:revision>
  <dcterms:created xsi:type="dcterms:W3CDTF">2020-11-20T05:48:38Z</dcterms:created>
  <dcterms:modified xsi:type="dcterms:W3CDTF">2020-11-20T06:40:55Z</dcterms:modified>
</cp:coreProperties>
</file>