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EF2F-78E1-4CDE-A94B-9522C82204FE}" type="datetimeFigureOut">
              <a:rPr lang="uk-UA" smtClean="0"/>
              <a:t>15.11.2021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20E27-AC00-4657-8B19-CE3E291C11EE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EF2F-78E1-4CDE-A94B-9522C82204FE}" type="datetimeFigureOut">
              <a:rPr lang="uk-UA" smtClean="0"/>
              <a:t>15.11.2021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20E27-AC00-4657-8B19-CE3E291C11E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EF2F-78E1-4CDE-A94B-9522C82204FE}" type="datetimeFigureOut">
              <a:rPr lang="uk-UA" smtClean="0"/>
              <a:t>15.11.2021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20E27-AC00-4657-8B19-CE3E291C11E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EF2F-78E1-4CDE-A94B-9522C82204FE}" type="datetimeFigureOut">
              <a:rPr lang="uk-UA" smtClean="0"/>
              <a:t>15.11.2021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20E27-AC00-4657-8B19-CE3E291C11EE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EF2F-78E1-4CDE-A94B-9522C82204FE}" type="datetimeFigureOut">
              <a:rPr lang="uk-UA" smtClean="0"/>
              <a:t>15.11.2021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20E27-AC00-4657-8B19-CE3E291C11E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EF2F-78E1-4CDE-A94B-9522C82204FE}" type="datetimeFigureOut">
              <a:rPr lang="uk-UA" smtClean="0"/>
              <a:t>15.11.2021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20E27-AC00-4657-8B19-CE3E291C11EE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EF2F-78E1-4CDE-A94B-9522C82204FE}" type="datetimeFigureOut">
              <a:rPr lang="uk-UA" smtClean="0"/>
              <a:t>15.11.2021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20E27-AC00-4657-8B19-CE3E291C11EE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EF2F-78E1-4CDE-A94B-9522C82204FE}" type="datetimeFigureOut">
              <a:rPr lang="uk-UA" smtClean="0"/>
              <a:t>15.11.2021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20E27-AC00-4657-8B19-CE3E291C11E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EF2F-78E1-4CDE-A94B-9522C82204FE}" type="datetimeFigureOut">
              <a:rPr lang="uk-UA" smtClean="0"/>
              <a:t>15.11.2021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20E27-AC00-4657-8B19-CE3E291C11E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EF2F-78E1-4CDE-A94B-9522C82204FE}" type="datetimeFigureOut">
              <a:rPr lang="uk-UA" smtClean="0"/>
              <a:t>15.11.2021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20E27-AC00-4657-8B19-CE3E291C11E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EF2F-78E1-4CDE-A94B-9522C82204FE}" type="datetimeFigureOut">
              <a:rPr lang="uk-UA" smtClean="0"/>
              <a:t>15.11.2021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20E27-AC00-4657-8B19-CE3E291C11EE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8FDEF2F-78E1-4CDE-A94B-9522C82204FE}" type="datetimeFigureOut">
              <a:rPr lang="uk-UA" smtClean="0"/>
              <a:t>15.11.2021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4D20E27-AC00-4657-8B19-CE3E291C11EE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Лекція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3200" dirty="0">
                <a:effectLst/>
                <a:latin typeface="Times New Roman" pitchFamily="18" charset="0"/>
                <a:cs typeface="Times New Roman" pitchFamily="18" charset="0"/>
              </a:rPr>
              <a:t>ОРГАНІЗАЦІЯ УПРАВЛІННЯ ЯКІСТЮ ПРОДУКЦІЇ</a:t>
            </a:r>
            <a:endParaRPr lang="uk-UA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0500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404664"/>
            <a:ext cx="7776864" cy="5616624"/>
          </a:xfrm>
        </p:spPr>
        <p:txBody>
          <a:bodyPr>
            <a:normAutofit fontScale="70000" lnSpcReduction="20000"/>
          </a:bodyPr>
          <a:lstStyle/>
          <a:p>
            <a:r>
              <a:rPr lang="uk-UA" dirty="0"/>
              <a:t>- формування єдиної системи показників якості продукції, методі» її випробування та контролю;</a:t>
            </a:r>
          </a:p>
          <a:p>
            <a:r>
              <a:rPr lang="uk-UA" dirty="0"/>
              <a:t>-  створення єдиних систем класифікації, кодування продукції та носіїв інформації.</a:t>
            </a:r>
          </a:p>
          <a:p>
            <a:r>
              <a:rPr lang="uk-UA" dirty="0"/>
              <a:t>Основними видами нормативних документів зі стандартизації є </a:t>
            </a:r>
            <a:r>
              <a:rPr lang="uk-UA" b="1" dirty="0"/>
              <a:t>стандарти і технічні умови</a:t>
            </a:r>
            <a:r>
              <a:rPr lang="uk-UA" dirty="0"/>
              <a:t>, які містять прогресивні та обов'язкові норми якості та способи їх досягнення.</a:t>
            </a:r>
          </a:p>
          <a:p>
            <a:r>
              <a:rPr lang="uk-UA" dirty="0"/>
              <a:t>Нормативно-технічна документація для проектування та виготовлення продукції, яка застосовується на підприємствах, включає </a:t>
            </a:r>
            <a:r>
              <a:rPr lang="uk-UA" i="1" dirty="0"/>
              <a:t>різні категорії стандартів:</a:t>
            </a:r>
            <a:endParaRPr lang="uk-UA" dirty="0"/>
          </a:p>
          <a:p>
            <a:pPr lvl="0"/>
            <a:r>
              <a:rPr lang="uk-UA" i="1" dirty="0"/>
              <a:t>міжнародні </a:t>
            </a:r>
            <a:r>
              <a:rPr lang="uk-UA" dirty="0"/>
              <a:t>стандарти,  які  розроблені міжнародними організаціями зі стандартизації. Найбільш жорсткі умови до якості містять стандарти </a:t>
            </a:r>
            <a:r>
              <a:rPr lang="en-US" dirty="0"/>
              <a:t>ISO</a:t>
            </a:r>
            <a:r>
              <a:rPr lang="uk-UA" dirty="0"/>
              <a:t> серії 9000 версії 2000 року. В Україні вони отримали статус національних;</a:t>
            </a:r>
          </a:p>
          <a:p>
            <a:pPr lvl="0"/>
            <a:r>
              <a:rPr lang="uk-UA" i="1" dirty="0"/>
              <a:t>державні </a:t>
            </a:r>
            <a:r>
              <a:rPr lang="uk-UA" dirty="0"/>
              <a:t>стандарти  України  (ДСТУ), які  розробляються  на загально методичні та загально технічні  об'єкти, вироби тощо.</a:t>
            </a:r>
          </a:p>
          <a:p>
            <a:pPr lvl="0"/>
            <a:r>
              <a:rPr lang="uk-UA" i="1" dirty="0"/>
              <a:t>галузеві </a:t>
            </a:r>
            <a:r>
              <a:rPr lang="uk-UA" dirty="0"/>
              <a:t>стандарти (ГСТУ), які розробляються на продукцію за відсутністю ДСТУ, або в разі необхідності встановлення вимог, що перевищують або доповнюють вимоги ДСТУ:</a:t>
            </a:r>
          </a:p>
          <a:p>
            <a:pPr lvl="0"/>
            <a:r>
              <a:rPr lang="uk-UA" dirty="0"/>
              <a:t>стандарти </a:t>
            </a:r>
            <a:r>
              <a:rPr lang="uk-UA" i="1" dirty="0"/>
              <a:t>науково-технічних та інженерних товариств і спілок України </a:t>
            </a:r>
            <a:r>
              <a:rPr lang="uk-UA" dirty="0"/>
              <a:t>(СТТУ),   </a:t>
            </a:r>
          </a:p>
          <a:p>
            <a:pPr lvl="0"/>
            <a:r>
              <a:rPr lang="uk-UA" i="1" dirty="0"/>
              <a:t>технічні умови </a:t>
            </a:r>
            <a:r>
              <a:rPr lang="uk-UA" dirty="0"/>
              <a:t>України (ТУУ) що регулюють відносини між постачальником (розробником, виробником) та споживачем (замовником) продукції, для якої відсутні ДСТУ та ГСТУ, або в разі необхідності конкретизації вимог ДСТУ та ГСТУ;</a:t>
            </a:r>
          </a:p>
          <a:p>
            <a:pPr lvl="0"/>
            <a:r>
              <a:rPr lang="uk-UA" dirty="0"/>
              <a:t>стандарти </a:t>
            </a:r>
            <a:r>
              <a:rPr lang="uk-UA" i="1" dirty="0"/>
              <a:t>підприємств </a:t>
            </a:r>
            <a:r>
              <a:rPr lang="uk-UA" dirty="0"/>
              <a:t>(СТП), які   розробляються та застосовуються лише на конкретному підприємстві.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21107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71600" y="620688"/>
            <a:ext cx="7488832" cy="5472608"/>
          </a:xfrm>
        </p:spPr>
        <p:txBody>
          <a:bodyPr>
            <a:normAutofit fontScale="77500" lnSpcReduction="20000"/>
          </a:bodyPr>
          <a:lstStyle/>
          <a:p>
            <a:r>
              <a:rPr lang="uk-UA" dirty="0"/>
              <a:t>Умовою успішної реалізації товарів як на внутрішньому, так і світовому ринках є сертифікація.</a:t>
            </a:r>
          </a:p>
          <a:p>
            <a:r>
              <a:rPr lang="uk-UA" dirty="0"/>
              <a:t>Згідно з Законом України «Про підтвердження відповідності» </a:t>
            </a:r>
            <a:r>
              <a:rPr lang="uk-UA" i="1" dirty="0"/>
              <a:t>сертифікація </a:t>
            </a:r>
            <a:r>
              <a:rPr lang="uk-UA" dirty="0"/>
              <a:t>це процедура, за допомогою якої визнаний в установленому порядку орган документально засвідчує відповідність продукції, систем управління якістю, навколишнім середовищем і персоналом встановленим законодавством вимогам.</a:t>
            </a:r>
          </a:p>
          <a:p>
            <a:r>
              <a:rPr lang="uk-UA" dirty="0"/>
              <a:t>Сертифікація проводиться </a:t>
            </a:r>
            <a:r>
              <a:rPr lang="uk-UA" i="1" dirty="0"/>
              <a:t>з метою:</a:t>
            </a:r>
            <a:endParaRPr lang="uk-UA" dirty="0"/>
          </a:p>
          <a:p>
            <a:r>
              <a:rPr lang="uk-UA" dirty="0"/>
              <a:t>- створення умов для діяльності підприємств, установ і підприємців на ринку України, а також для участі в міжнародній співпраці та міжнародній торгівлі;</a:t>
            </a:r>
          </a:p>
          <a:p>
            <a:r>
              <a:rPr lang="uk-UA" dirty="0"/>
              <a:t>- сприяння споживачам у компетентному виборі продукції;</a:t>
            </a:r>
          </a:p>
          <a:p>
            <a:r>
              <a:rPr lang="uk-UA" dirty="0"/>
              <a:t>- захисту споживача від </a:t>
            </a:r>
            <a:r>
              <a:rPr lang="uk-UA" dirty="0" err="1"/>
              <a:t>недобропорядного</a:t>
            </a:r>
            <a:r>
              <a:rPr lang="uk-UA" dirty="0"/>
              <a:t> виробника (продавця, виконавця);</a:t>
            </a:r>
          </a:p>
          <a:p>
            <a:r>
              <a:rPr lang="uk-UA" dirty="0"/>
              <a:t>-  контролю безпеки  продукції для  навколишнього середовища, життя, здоров'я та власності громадян;</a:t>
            </a:r>
          </a:p>
          <a:p>
            <a:r>
              <a:rPr lang="uk-UA" dirty="0"/>
              <a:t>- підтвердження  показників якості продукції, заявлених виробником.</a:t>
            </a:r>
          </a:p>
          <a:p>
            <a:r>
              <a:rPr lang="uk-UA" dirty="0"/>
              <a:t>Сертифікація може мати обов'язковий і добровільний характер.</a:t>
            </a:r>
          </a:p>
          <a:p>
            <a:r>
              <a:rPr lang="uk-UA" dirty="0"/>
              <a:t>Обов'язковій сертифікації підлягають продукти харчування, електроустаткування, автомобілі, будівельні матеріали та ін.</a:t>
            </a:r>
          </a:p>
        </p:txBody>
      </p:sp>
    </p:spTree>
    <p:extLst>
      <p:ext uri="{BB962C8B-B14F-4D97-AF65-F5344CB8AC3E}">
        <p14:creationId xmlns:p14="http://schemas.microsoft.com/office/powerpoint/2010/main" val="2258546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404664"/>
            <a:ext cx="7632848" cy="6120680"/>
          </a:xfrm>
        </p:spPr>
        <p:txBody>
          <a:bodyPr>
            <a:normAutofit fontScale="92500"/>
          </a:bodyPr>
          <a:lstStyle/>
          <a:p>
            <a:r>
              <a:rPr lang="uk-UA" i="1" dirty="0"/>
              <a:t>Добровільна сертифікація </a:t>
            </a:r>
            <a:r>
              <a:rPr lang="uk-UA" dirty="0"/>
              <a:t>проводиться на відповідність усім необхідним споживачам вимогам у нерегульованій законом сфері, вона свідчить про виконання підвищення вимог до якості порівняно з обов'язковими вимогами. </a:t>
            </a:r>
          </a:p>
          <a:p>
            <a:r>
              <a:rPr lang="uk-UA" dirty="0"/>
              <a:t>На продукцію, що пройшла сертифікацію, видається сертифікат відповідності, продукція маркірується знаком відповідності, вона зноситься в сертифікаційному центрі до списку виробів, дозволених до продажу.</a:t>
            </a:r>
          </a:p>
          <a:p>
            <a:r>
              <a:rPr lang="uk-UA" i="1" dirty="0"/>
              <a:t>Сертифікат відповідності - </a:t>
            </a:r>
            <a:r>
              <a:rPr lang="uk-UA" dirty="0"/>
              <a:t>документ, виданий за правилами системи сертифікації, який підтверджує відповідність сертифікованої продукції вимогам нормативних актів і конкретних стандартів чи інших нормативних документів зі стандартизації.</a:t>
            </a:r>
          </a:p>
          <a:p>
            <a:r>
              <a:rPr lang="uk-UA" b="1" i="1" dirty="0"/>
              <a:t>Знак </a:t>
            </a:r>
            <a:r>
              <a:rPr lang="uk-UA" i="1" dirty="0"/>
              <a:t>відповідності - </a:t>
            </a:r>
            <a:r>
              <a:rPr lang="uk-UA" dirty="0"/>
              <a:t>зареєстрований у встановленому порядку знак, що за правилами системи сертифікації підтверджує відповідність маркірованої їм продукції вимогам нормативних актів, конкретних стандартів або інших нормативних документів зі стандартизації.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85855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404664"/>
            <a:ext cx="7488832" cy="5328592"/>
          </a:xfrm>
        </p:spPr>
        <p:txBody>
          <a:bodyPr>
            <a:normAutofit fontScale="77500" lnSpcReduction="20000"/>
          </a:bodyPr>
          <a:lstStyle/>
          <a:p>
            <a:r>
              <a:rPr lang="uk-UA" b="1" dirty="0"/>
              <a:t>10.3. Організація технічного контролю якості продукції</a:t>
            </a:r>
            <a:endParaRPr lang="uk-UA" dirty="0"/>
          </a:p>
          <a:p>
            <a:r>
              <a:rPr lang="uk-UA" b="1" dirty="0"/>
              <a:t> </a:t>
            </a:r>
            <a:endParaRPr lang="uk-UA" dirty="0"/>
          </a:p>
          <a:p>
            <a:r>
              <a:rPr lang="ru-RU" dirty="0"/>
              <a:t> </a:t>
            </a:r>
            <a:endParaRPr lang="uk-UA" dirty="0"/>
          </a:p>
          <a:p>
            <a:r>
              <a:rPr lang="uk-UA" dirty="0"/>
              <a:t>Якість продукції багато в чому залежить від зусиль у виробничому середовищі — на її підвищення повинна бути націлена уся виробнича система.</a:t>
            </a:r>
          </a:p>
          <a:p>
            <a:r>
              <a:rPr lang="uk-UA" dirty="0"/>
              <a:t>Одним з елементів системи управління якістю є організація технічного контролю якості продукції на підприємстві.</a:t>
            </a:r>
          </a:p>
          <a:p>
            <a:r>
              <a:rPr lang="uk-UA" b="1" i="1" dirty="0"/>
              <a:t>Технічний контроль </a:t>
            </a:r>
            <a:r>
              <a:rPr lang="uk-UA" i="1" dirty="0"/>
              <a:t>- це </a:t>
            </a:r>
            <a:r>
              <a:rPr lang="uk-UA" dirty="0"/>
              <a:t>перевірка відповідності продукції або процесу, всіх виробничих умов та чинників, від яких залежить якість продукції, установленим техніко-економічним вимогам до якості продукції на всіх стадіях її виготовлення.</a:t>
            </a:r>
          </a:p>
          <a:p>
            <a:r>
              <a:rPr lang="uk-UA" b="1" i="1" dirty="0"/>
              <a:t>Основним завданням </a:t>
            </a:r>
            <a:r>
              <a:rPr lang="uk-UA" dirty="0"/>
              <a:t>технічного контролю є забезпечення випуску високоякісної та комплектної продукції, яка відповідає стандартам і технічним умовам.</a:t>
            </a:r>
          </a:p>
          <a:p>
            <a:r>
              <a:rPr lang="uk-UA" dirty="0"/>
              <a:t>Технічний контроль якості продукції здійснюється на підприємствах централізовано, через відділ технічного контролю (ВТК), який є самостійним структурним підрозділом.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119787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404664"/>
            <a:ext cx="7992888" cy="6048672"/>
          </a:xfrm>
        </p:spPr>
        <p:txBody>
          <a:bodyPr>
            <a:normAutofit fontScale="70000" lnSpcReduction="20000"/>
          </a:bodyPr>
          <a:lstStyle/>
          <a:p>
            <a:r>
              <a:rPr lang="uk-UA" i="1" dirty="0"/>
              <a:t>Функціями відділу технічного контролю </a:t>
            </a:r>
            <a:r>
              <a:rPr lang="uk-UA" dirty="0"/>
              <a:t>є:</a:t>
            </a:r>
          </a:p>
          <a:p>
            <a:r>
              <a:rPr lang="uk-UA" dirty="0"/>
              <a:t>- контроль сировини, матеріалів, напівфабрикатів, палива,  що надходять на підприємство від постачальників;</a:t>
            </a:r>
          </a:p>
          <a:p>
            <a:r>
              <a:rPr lang="uk-UA" dirty="0"/>
              <a:t>- контроль стану устаткування і технічного оснащення;</a:t>
            </a:r>
          </a:p>
          <a:p>
            <a:r>
              <a:rPr lang="uk-UA" dirty="0"/>
              <a:t>- контроль виконання технологічного процесу на всіх стадіях виготовлення продукції;</a:t>
            </a:r>
          </a:p>
          <a:p>
            <a:r>
              <a:rPr lang="uk-UA" dirty="0"/>
              <a:t>- контроль якості продукції;</a:t>
            </a:r>
          </a:p>
          <a:p>
            <a:r>
              <a:rPr lang="uk-UA" dirty="0"/>
              <a:t>- попередження, виявлення й облік браку; </a:t>
            </a:r>
          </a:p>
          <a:p>
            <a:r>
              <a:rPr lang="uk-UA" dirty="0"/>
              <a:t>- установлення причин браку;</a:t>
            </a:r>
          </a:p>
          <a:p>
            <a:r>
              <a:rPr lang="uk-UA" dirty="0"/>
              <a:t>- розробка заходів  щодо усунення  рекламацій та підвищення якості продукції.</a:t>
            </a:r>
          </a:p>
          <a:p>
            <a:r>
              <a:rPr lang="uk-UA" i="1" dirty="0"/>
              <a:t>Форми технічного контролю: </a:t>
            </a:r>
            <a:endParaRPr lang="uk-UA" dirty="0"/>
          </a:p>
          <a:p>
            <a:pPr lvl="0"/>
            <a:r>
              <a:rPr lang="uk-UA" i="1" dirty="0"/>
              <a:t>пасивний, </a:t>
            </a:r>
            <a:r>
              <a:rPr lang="uk-UA" dirty="0"/>
              <a:t>при якому просто фіксуються дані про якість продукції (констатується факт), </a:t>
            </a:r>
          </a:p>
          <a:p>
            <a:pPr lvl="0"/>
            <a:r>
              <a:rPr lang="ru-RU" dirty="0"/>
              <a:t> </a:t>
            </a:r>
            <a:r>
              <a:rPr lang="uk-UA" i="1" dirty="0"/>
              <a:t>активний, </a:t>
            </a:r>
            <a:r>
              <a:rPr lang="uk-UA" dirty="0"/>
              <a:t>при якому не тільки оцінюється якість, але й здійснюється активний вплив на технологічний процес з метою управління якістю.</a:t>
            </a:r>
          </a:p>
          <a:p>
            <a:r>
              <a:rPr lang="uk-UA" dirty="0"/>
              <a:t>Основні вимоги до раціональної організації технічного контролю:</a:t>
            </a:r>
          </a:p>
          <a:p>
            <a:r>
              <a:rPr lang="uk-UA" dirty="0"/>
              <a:t>- </a:t>
            </a:r>
            <a:r>
              <a:rPr lang="uk-UA" dirty="0" err="1"/>
              <a:t>профілактичність</a:t>
            </a:r>
            <a:r>
              <a:rPr lang="uk-UA" dirty="0"/>
              <a:t>, тобто  організація технічного  контролю з метою попередження випуску неякісної продукції;</a:t>
            </a:r>
          </a:p>
          <a:p>
            <a:r>
              <a:rPr lang="uk-UA" dirty="0"/>
              <a:t>- достатній ступінь точності й об'єктивності визначення  якості продукції та виявлення браку;</a:t>
            </a:r>
          </a:p>
          <a:p>
            <a:r>
              <a:rPr lang="uk-UA" dirty="0"/>
              <a:t>- оптимальний рівень витрат праці і засобів на проведення технічного контролю, тобто економічність;</a:t>
            </a:r>
          </a:p>
          <a:p>
            <a:r>
              <a:rPr lang="uk-UA" dirty="0"/>
              <a:t>- широке залучення робітників і фахівців до виконання функцій технічного контролю.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718591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317432" cy="5289768"/>
          </a:xfrm>
        </p:spPr>
        <p:txBody>
          <a:bodyPr>
            <a:normAutofit fontScale="77500" lnSpcReduction="20000"/>
          </a:bodyPr>
          <a:lstStyle/>
          <a:p>
            <a:r>
              <a:rPr lang="uk-UA" i="1" dirty="0"/>
              <a:t>Види технічного контролю </a:t>
            </a:r>
            <a:r>
              <a:rPr lang="uk-UA" dirty="0"/>
              <a:t>якості продукції класифікуються за певними ознаками.</a:t>
            </a:r>
          </a:p>
          <a:p>
            <a:r>
              <a:rPr lang="uk-UA" i="1" dirty="0"/>
              <a:t>За призначенням </a:t>
            </a:r>
            <a:r>
              <a:rPr lang="uk-UA" dirty="0"/>
              <a:t>технічний контроль поділяється на: </a:t>
            </a:r>
          </a:p>
          <a:p>
            <a:r>
              <a:rPr lang="uk-UA" i="1" dirty="0"/>
              <a:t>вхідний, </a:t>
            </a:r>
            <a:r>
              <a:rPr lang="uk-UA" dirty="0"/>
              <a:t>який визначає відповідність сировини, матеріалів, напівфабрикатів і комплектуючих виробів вимогам, які вказані в замовленнях на поставку. Перевіряється наявність сертифікатів якості, контролюється комплектність постачань, правильність оформлення супровідної документації та маркування продукції;</a:t>
            </a:r>
          </a:p>
          <a:p>
            <a:r>
              <a:rPr lang="uk-UA" dirty="0"/>
              <a:t>- </a:t>
            </a:r>
            <a:r>
              <a:rPr lang="uk-UA" i="1" dirty="0"/>
              <a:t>запобіжний,  </a:t>
            </a:r>
            <a:r>
              <a:rPr lang="uk-UA" dirty="0"/>
              <a:t>який  здійснюється з   метою  запобігання надходження у виробництво бракованих предметів праці, полягає в перевірці якості сировини,  матеріалів,  напівфабрикатів  і комплектуючих виробів до початку їхньої обробки (зборки):</a:t>
            </a:r>
          </a:p>
          <a:p>
            <a:r>
              <a:rPr lang="uk-UA" dirty="0"/>
              <a:t>- </a:t>
            </a:r>
            <a:r>
              <a:rPr lang="uk-UA" i="1" dirty="0"/>
              <a:t>операційний, </a:t>
            </a:r>
            <a:r>
              <a:rPr lang="uk-UA" dirty="0"/>
              <a:t>який здійснюється в процесі виготовлення деталей, заготовок, вузлів. Він  може бути </a:t>
            </a:r>
            <a:r>
              <a:rPr lang="uk-UA" i="1" dirty="0"/>
              <a:t>поопераційним </a:t>
            </a:r>
            <a:r>
              <a:rPr lang="uk-UA" dirty="0"/>
              <a:t>(перевірка  після кожної операції) і </a:t>
            </a:r>
            <a:r>
              <a:rPr lang="uk-UA" i="1" dirty="0"/>
              <a:t>груповим - </a:t>
            </a:r>
            <a:r>
              <a:rPr lang="uk-UA" dirty="0"/>
              <a:t>перевірка після декількох операцій;</a:t>
            </a:r>
          </a:p>
          <a:p>
            <a:r>
              <a:rPr lang="uk-UA" dirty="0"/>
              <a:t>- </a:t>
            </a:r>
            <a:r>
              <a:rPr lang="uk-UA" i="1" dirty="0"/>
              <a:t>приймальний (вихідний, кінцевий) - </a:t>
            </a:r>
            <a:r>
              <a:rPr lang="uk-UA" dirty="0"/>
              <a:t>це контроль відповідності параметрів готових виробів вимогам технічної документації.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422516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404664"/>
            <a:ext cx="7848872" cy="5760640"/>
          </a:xfrm>
        </p:spPr>
        <p:txBody>
          <a:bodyPr>
            <a:normAutofit fontScale="85000" lnSpcReduction="20000"/>
          </a:bodyPr>
          <a:lstStyle/>
          <a:p>
            <a:r>
              <a:rPr lang="uk-UA" b="1" i="1" dirty="0"/>
              <a:t>За </a:t>
            </a:r>
            <a:r>
              <a:rPr lang="uk-UA" i="1" dirty="0"/>
              <a:t>можливістю подальшого використання продукції </a:t>
            </a:r>
            <a:r>
              <a:rPr lang="uk-UA" dirty="0"/>
              <a:t>контроль може бути:</a:t>
            </a:r>
          </a:p>
          <a:p>
            <a:r>
              <a:rPr lang="uk-UA" i="1" dirty="0"/>
              <a:t>— неруйнівним, </a:t>
            </a:r>
            <a:r>
              <a:rPr lang="uk-UA" dirty="0"/>
              <a:t>який проводиться за допомогою акустичних, магнітних, оптичних, радіаційних та інших вимірювальних приладів, що не пошкоджують об'єкти контролю;</a:t>
            </a:r>
          </a:p>
          <a:p>
            <a:r>
              <a:rPr lang="uk-UA" dirty="0"/>
              <a:t>- </a:t>
            </a:r>
            <a:r>
              <a:rPr lang="uk-UA" i="1" dirty="0"/>
              <a:t>руйнівним, </a:t>
            </a:r>
            <a:r>
              <a:rPr lang="uk-UA" dirty="0"/>
              <a:t>після проведення якого об'єкт контролю виходить з ладу.</a:t>
            </a:r>
          </a:p>
          <a:p>
            <a:r>
              <a:rPr lang="uk-UA" i="1" dirty="0"/>
              <a:t>За місцем виконання контрольних операцій </a:t>
            </a:r>
            <a:r>
              <a:rPr lang="uk-UA" dirty="0"/>
              <a:t>розрізняють:</a:t>
            </a:r>
          </a:p>
          <a:p>
            <a:r>
              <a:rPr lang="uk-UA" i="1" dirty="0"/>
              <a:t>- стаціонарний контроль, </a:t>
            </a:r>
            <a:r>
              <a:rPr lang="uk-UA" dirty="0"/>
              <a:t>що здійснюється на  спеціально обладнаному постійному робочому місці  контролера,  до якого поставляються об'єкти контролю;</a:t>
            </a:r>
          </a:p>
          <a:p>
            <a:r>
              <a:rPr lang="uk-UA" dirty="0"/>
              <a:t>- </a:t>
            </a:r>
            <a:r>
              <a:rPr lang="uk-UA" i="1" dirty="0"/>
              <a:t>рухомий контроль, </a:t>
            </a:r>
            <a:r>
              <a:rPr lang="uk-UA" dirty="0"/>
              <a:t>якій здійснюється на робочому місці, де виконуються технологічні операції, він застосовується для перевірки громіздких, незручних для транспортування об'єктів контролю,  а також коли не вимагаються спеціальні складні прилади для контролю.</a:t>
            </a:r>
          </a:p>
          <a:p>
            <a:r>
              <a:rPr lang="uk-UA" i="1" dirty="0"/>
              <a:t>За ступенем охоплення </a:t>
            </a:r>
            <a:r>
              <a:rPr lang="uk-UA" dirty="0"/>
              <a:t>контроль може бути </a:t>
            </a:r>
            <a:r>
              <a:rPr lang="uk-UA" i="1" dirty="0"/>
              <a:t>суцільним </a:t>
            </a:r>
            <a:r>
              <a:rPr lang="uk-UA" dirty="0"/>
              <a:t>(перевіряються усі без винятку об'єкти  контролю одного найменування) та </a:t>
            </a:r>
            <a:r>
              <a:rPr lang="uk-UA" i="1" dirty="0"/>
              <a:t>вибірковим </a:t>
            </a:r>
            <a:r>
              <a:rPr lang="uk-UA" dirty="0"/>
              <a:t>(перевіряється  тільки  частина партії однорідних об'єктів з використанням статистичних методів контролю).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188448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332656"/>
            <a:ext cx="7704856" cy="6120680"/>
          </a:xfrm>
        </p:spPr>
        <p:txBody>
          <a:bodyPr>
            <a:normAutofit fontScale="70000" lnSpcReduction="20000"/>
          </a:bodyPr>
          <a:lstStyle/>
          <a:p>
            <a:r>
              <a:rPr lang="uk-UA" b="1" i="1" dirty="0"/>
              <a:t>За виконавцями </a:t>
            </a:r>
            <a:r>
              <a:rPr lang="uk-UA" dirty="0"/>
              <a:t>виділяють:</a:t>
            </a:r>
          </a:p>
          <a:p>
            <a:r>
              <a:rPr lang="uk-UA" dirty="0"/>
              <a:t>- </a:t>
            </a:r>
            <a:r>
              <a:rPr lang="uk-UA" i="1" dirty="0"/>
              <a:t>інспекційний контроль  </a:t>
            </a:r>
            <a:r>
              <a:rPr lang="uk-UA" dirty="0"/>
              <a:t>технологічних  процесів, засобів і предметів  праці, який здійснюється  робітниками  служби  контролю якості;</a:t>
            </a:r>
          </a:p>
          <a:p>
            <a:r>
              <a:rPr lang="uk-UA" dirty="0"/>
              <a:t>- </a:t>
            </a:r>
            <a:r>
              <a:rPr lang="uk-UA" i="1" dirty="0"/>
              <a:t>самоконтроль,  </a:t>
            </a:r>
            <a:r>
              <a:rPr lang="uk-UA" dirty="0"/>
              <a:t>який здійснюється  виконавцем  роботи.  </a:t>
            </a:r>
          </a:p>
          <a:p>
            <a:r>
              <a:rPr lang="uk-UA" b="1" i="1" dirty="0"/>
              <a:t>До об'єктів технічного контролю </a:t>
            </a:r>
            <a:r>
              <a:rPr lang="uk-UA" dirty="0"/>
              <a:t>відносяться сировина, матеріали, напівфабрикати, деталі, складальні одиниці, вироби, устаткування та технологічне оснащення, транспортні засоби і технологічні процеси, праця виконавців та умови праці.</a:t>
            </a:r>
          </a:p>
          <a:p>
            <a:r>
              <a:rPr lang="uk-UA" dirty="0"/>
              <a:t>У процесі контролю використовуються різні контрольно-вимірювальні прилади, апарати, інструменти, пристрої.</a:t>
            </a:r>
          </a:p>
          <a:p>
            <a:r>
              <a:rPr lang="uk-UA" dirty="0"/>
              <a:t>Усі </a:t>
            </a:r>
            <a:r>
              <a:rPr lang="uk-UA" i="1" dirty="0"/>
              <a:t>засоби контролю </a:t>
            </a:r>
            <a:r>
              <a:rPr lang="uk-UA" dirty="0"/>
              <a:t>поділяються на дві групи:</a:t>
            </a:r>
          </a:p>
          <a:p>
            <a:r>
              <a:rPr lang="uk-UA" dirty="0"/>
              <a:t>- що дозволяють визначити абсолютне значення контрольованих величин (індикатори, манометри й інші прилади);</a:t>
            </a:r>
          </a:p>
          <a:p>
            <a:r>
              <a:rPr lang="uk-UA" dirty="0"/>
              <a:t>- що  дозволяють сортувати об'єкти за групами якості, коли визначаються  лише  межі контрольованих  величин  (калібри, контрольно-сортувальні пристрої, прилади і пристрої з двома граничними   значеннями  вимірюваних величин: найбільшої і найменшої, які припускаються технічною документацією).</a:t>
            </a:r>
          </a:p>
          <a:p>
            <a:r>
              <a:rPr lang="uk-UA" i="1" dirty="0"/>
              <a:t>За принципами</a:t>
            </a:r>
            <a:r>
              <a:rPr lang="uk-UA" dirty="0"/>
              <a:t> дії засоби контролю поділяються на механічні, гідравлічні, пневматичні, електричні, оптичні, хімічні, звукові, електронні.</a:t>
            </a:r>
          </a:p>
          <a:p>
            <a:r>
              <a:rPr lang="uk-UA" dirty="0"/>
              <a:t>За характером впливу на хід технологічного процесу виділяють </a:t>
            </a:r>
            <a:r>
              <a:rPr lang="uk-UA" i="1" dirty="0"/>
              <a:t>засоби активного і пасивного </a:t>
            </a:r>
            <a:r>
              <a:rPr lang="uk-UA" dirty="0"/>
              <a:t>контролю.</a:t>
            </a:r>
          </a:p>
          <a:p>
            <a:r>
              <a:rPr lang="uk-UA" dirty="0"/>
              <a:t>Засоби, які застосовуються для оцінки якості продукції після виконання відповідної операції, є пасивними.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00858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548680"/>
            <a:ext cx="7848872" cy="5472608"/>
          </a:xfrm>
        </p:spPr>
        <p:txBody>
          <a:bodyPr>
            <a:normAutofit fontScale="77500" lnSpcReduction="20000"/>
          </a:bodyPr>
          <a:lstStyle/>
          <a:p>
            <a:r>
              <a:rPr lang="uk-UA" dirty="0"/>
              <a:t>Важливим завданням відділу технічного контролю </a:t>
            </a:r>
            <a:r>
              <a:rPr lang="uk-UA" i="1" dirty="0"/>
              <a:t>є </a:t>
            </a:r>
            <a:r>
              <a:rPr lang="uk-UA" b="1" i="1" dirty="0"/>
              <a:t>облік та аналіз </a:t>
            </a:r>
            <a:r>
              <a:rPr lang="uk-UA" i="1" dirty="0"/>
              <a:t>браку </a:t>
            </a:r>
            <a:r>
              <a:rPr lang="uk-UA" dirty="0"/>
              <a:t>(дефектної продукції), тобто продукції, яка не відповідає вимогам стандартів і технічних умов. Якщо дефект можна виправити і це економічно доцільно, то брак вважається </a:t>
            </a:r>
            <a:r>
              <a:rPr lang="uk-UA" i="1" dirty="0"/>
              <a:t>виправним. </a:t>
            </a:r>
            <a:r>
              <a:rPr lang="uk-UA" dirty="0"/>
              <a:t>Якщо виправлення недоцільне, то брак є </a:t>
            </a:r>
            <a:r>
              <a:rPr lang="uk-UA" i="1" dirty="0"/>
              <a:t>остаточним </a:t>
            </a:r>
            <a:r>
              <a:rPr lang="uk-UA" dirty="0"/>
              <a:t>та підлягає утилізації як відходи виробництва. Брак поділяється на </a:t>
            </a:r>
            <a:r>
              <a:rPr lang="uk-UA" i="1" dirty="0"/>
              <a:t>внутрішній, </a:t>
            </a:r>
            <a:r>
              <a:rPr lang="uk-UA" dirty="0"/>
              <a:t>якщо він виявлений усередині підприємства, та </a:t>
            </a:r>
            <a:r>
              <a:rPr lang="uk-UA" i="1" dirty="0"/>
              <a:t>зовнішній, </a:t>
            </a:r>
            <a:r>
              <a:rPr lang="uk-UA" dirty="0"/>
              <a:t>якщо він виявлений у споживача. В останньому випадку від споживача на підприємство надходить </a:t>
            </a:r>
            <a:r>
              <a:rPr lang="uk-UA" i="1" dirty="0"/>
              <a:t>рекламація </a:t>
            </a:r>
            <a:r>
              <a:rPr lang="uk-UA" dirty="0"/>
              <a:t>на якість продукції. Облік та аналіз рекламацій дозволяє установити причини виявлених дефектів і вжити заходів щодо їх усунення.</a:t>
            </a:r>
          </a:p>
          <a:p>
            <a:r>
              <a:rPr lang="uk-UA" dirty="0"/>
              <a:t>Брак класифікується також </a:t>
            </a:r>
            <a:r>
              <a:rPr lang="uk-UA" i="1" dirty="0"/>
              <a:t>за видами, причинами і винуватцями. </a:t>
            </a:r>
            <a:r>
              <a:rPr lang="uk-UA" dirty="0"/>
              <a:t>Усе це відображено у класифікаторі браку, який складається на підприємстві</a:t>
            </a:r>
          </a:p>
          <a:p>
            <a:r>
              <a:rPr lang="uk-UA" dirty="0"/>
              <a:t>Таким чином, реалізація технічного контролю якості продукції на підприємстві передбачає:</a:t>
            </a:r>
          </a:p>
          <a:p>
            <a:r>
              <a:rPr lang="uk-UA" dirty="0"/>
              <a:t>- вибір об'єктів; видів і методів контролю;</a:t>
            </a:r>
          </a:p>
          <a:p>
            <a:r>
              <a:rPr lang="uk-UA" dirty="0"/>
              <a:t>- підтримку належного організаційно-технічного та технологічного рівнів виконання технічного контролю;</a:t>
            </a:r>
          </a:p>
          <a:p>
            <a:r>
              <a:rPr lang="uk-UA" i="1" dirty="0"/>
              <a:t>-  </a:t>
            </a:r>
            <a:r>
              <a:rPr lang="uk-UA" dirty="0"/>
              <a:t>облік та аналіз відхилень і браку, розробку і реалізацію заходів щодо їх усунення;</a:t>
            </a:r>
          </a:p>
          <a:p>
            <a:r>
              <a:rPr lang="uk-UA" dirty="0"/>
              <a:t>- перевірку якості та організацію випробувань за різними вилами І параметрами технічного контролю якості.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85540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605464" cy="5577800"/>
          </a:xfrm>
        </p:spPr>
        <p:txBody>
          <a:bodyPr>
            <a:normAutofit fontScale="92500"/>
          </a:bodyPr>
          <a:lstStyle/>
          <a:p>
            <a:r>
              <a:rPr lang="uk-UA" b="1" dirty="0"/>
              <a:t>10.</a:t>
            </a:r>
            <a:r>
              <a:rPr lang="ru-RU" b="1" dirty="0"/>
              <a:t>1</a:t>
            </a:r>
            <a:r>
              <a:rPr lang="uk-UA" b="1" dirty="0"/>
              <a:t>. Якість продукції, показники й оцінка рівня якості</a:t>
            </a:r>
            <a:endParaRPr lang="uk-UA" dirty="0"/>
          </a:p>
          <a:p>
            <a:r>
              <a:rPr lang="uk-UA" dirty="0"/>
              <a:t>У ринковій системі господарювання забезпечення високої якості стає об'єктивною умовою існування, найважливішим фактором підвищення рівня життя, гарантією соціальної, економічної та екологічної безпеки.</a:t>
            </a:r>
          </a:p>
          <a:p>
            <a:r>
              <a:rPr lang="uk-UA" dirty="0"/>
              <a:t>Якість стала інтегруючим поняттям, що охоплює інтереси всіх учасників суспільного виробництва. Для органів влади забезпечення якості життя громадян є одним з пріоритетних державних завдань. Для споживачів якість - це найбільш дієвий захист при задоволенні потреб. Для виробників якість  вирішальний фактор забезпечення конкурентоспроможності та «виживання» загалом.</a:t>
            </a:r>
          </a:p>
          <a:p>
            <a:r>
              <a:rPr lang="uk-UA" dirty="0"/>
              <a:t>Згідно з ДСТУ </a:t>
            </a:r>
            <a:r>
              <a:rPr lang="en-US" dirty="0"/>
              <a:t>ISO </a:t>
            </a:r>
            <a:r>
              <a:rPr lang="uk-UA" dirty="0"/>
              <a:t>9000-2001 </a:t>
            </a:r>
            <a:r>
              <a:rPr lang="uk-UA" b="1" i="1" dirty="0"/>
              <a:t>якість продукції</a:t>
            </a:r>
            <a:r>
              <a:rPr lang="uk-UA" i="1" dirty="0"/>
              <a:t> - </a:t>
            </a:r>
            <a:r>
              <a:rPr lang="uk-UA" dirty="0"/>
              <a:t>це сукупність власних характеристик продукції, процесу або системи що в повній мірі задовольняє вимоги споживача.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05818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548680"/>
            <a:ext cx="7632848" cy="5616624"/>
          </a:xfrm>
        </p:spPr>
        <p:txBody>
          <a:bodyPr>
            <a:normAutofit/>
          </a:bodyPr>
          <a:lstStyle/>
          <a:p>
            <a:r>
              <a:rPr lang="uk-UA" b="1" i="1" dirty="0"/>
              <a:t>Показник якості продукції </a:t>
            </a:r>
            <a:r>
              <a:rPr lang="uk-UA" i="1" dirty="0"/>
              <a:t>- </a:t>
            </a:r>
            <a:r>
              <a:rPr lang="uk-UA" dirty="0"/>
              <a:t>це кількісна оцінка одного чи декількох властивостей продукції.</a:t>
            </a:r>
          </a:p>
          <a:p>
            <a:r>
              <a:rPr lang="uk-UA" dirty="0"/>
              <a:t>Основні показники якості продукції відображені в стандартах (міжнародних, національних, галузевих, стандартах підприємств) і технічних умовах.</a:t>
            </a:r>
          </a:p>
          <a:p>
            <a:r>
              <a:rPr lang="uk-UA" b="1" dirty="0"/>
              <a:t>Показники якості.</a:t>
            </a:r>
            <a:endParaRPr lang="uk-UA" dirty="0"/>
          </a:p>
          <a:p>
            <a:r>
              <a:rPr lang="uk-UA" dirty="0"/>
              <a:t>Для оцінки якості продукції використовується система узагальнюючих, комплексних та одиничних показників.</a:t>
            </a:r>
          </a:p>
          <a:p>
            <a:r>
              <a:rPr lang="uk-UA" b="1" dirty="0"/>
              <a:t>1. </a:t>
            </a:r>
            <a:r>
              <a:rPr lang="uk-UA" b="1" i="1" dirty="0"/>
              <a:t>Узагальнюючі </a:t>
            </a:r>
            <a:r>
              <a:rPr lang="uk-UA" dirty="0"/>
              <a:t>показники характеризують загальний рівень якості продукції: обсяг і частку прогресивних видів виробів у загальному випуску, сортність (марочність) продукції (у легкій, цементній галузях промисловості), економічний ефект і додаткові витрати, що пов'язані з поліпшенням якості.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2448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548680"/>
            <a:ext cx="7920880" cy="5616624"/>
          </a:xfrm>
        </p:spPr>
        <p:txBody>
          <a:bodyPr>
            <a:normAutofit fontScale="77500" lnSpcReduction="20000"/>
          </a:bodyPr>
          <a:lstStyle/>
          <a:p>
            <a:r>
              <a:rPr lang="uk-UA" b="1" i="1" dirty="0"/>
              <a:t>2. Комплексні </a:t>
            </a:r>
            <a:r>
              <a:rPr lang="uk-UA" dirty="0"/>
              <a:t>показники характеризують кілька властивостей виробів, включаючи витрати, пов'язані з розробкою, виробництвом та експлуатацією. </a:t>
            </a:r>
            <a:endParaRPr lang="uk-UA" dirty="0" smtClean="0"/>
          </a:p>
          <a:p>
            <a:r>
              <a:rPr lang="uk-UA" b="1" i="1" dirty="0" smtClean="0"/>
              <a:t>3</a:t>
            </a:r>
            <a:r>
              <a:rPr lang="uk-UA" b="1" i="1" dirty="0"/>
              <a:t>. Одиничні </a:t>
            </a:r>
            <a:r>
              <a:rPr lang="uk-UA" dirty="0"/>
              <a:t>показники характеризують одну з властивостей продукції.</a:t>
            </a:r>
          </a:p>
          <a:p>
            <a:r>
              <a:rPr lang="uk-UA" b="1" i="1" dirty="0"/>
              <a:t>За властивостями </a:t>
            </a:r>
            <a:r>
              <a:rPr lang="uk-UA" i="1" dirty="0"/>
              <a:t>продукції </a:t>
            </a:r>
            <a:r>
              <a:rPr lang="uk-UA" b="1" i="1" dirty="0"/>
              <a:t>показники якості класифікуються за такими групами:</a:t>
            </a:r>
            <a:endParaRPr lang="uk-UA" dirty="0"/>
          </a:p>
          <a:p>
            <a:r>
              <a:rPr lang="uk-UA" b="1" i="1" dirty="0"/>
              <a:t>- показники призначення </a:t>
            </a:r>
            <a:r>
              <a:rPr lang="uk-UA" i="1" dirty="0"/>
              <a:t>-- </a:t>
            </a:r>
            <a:r>
              <a:rPr lang="uk-UA" dirty="0"/>
              <a:t>характеризують пристосованість виробу до використання за призначенням й обумовлюють область їхнього застосування (вантажопідйомність, швидкість, потужність, продуктивність тощо);</a:t>
            </a:r>
          </a:p>
          <a:p>
            <a:r>
              <a:rPr lang="uk-UA" b="1" i="1" dirty="0"/>
              <a:t>- показники надійності, </a:t>
            </a:r>
            <a:r>
              <a:rPr lang="uk-UA" i="1" dirty="0"/>
              <a:t>до яких належать показники безвідмовності, </a:t>
            </a:r>
            <a:r>
              <a:rPr lang="uk-UA" dirty="0"/>
              <a:t>що характеризують властивість виробу зберігати працездатність протягом певного часу (наприклад, середня тривалість роботи між двома послідовними відмовами, інтенсивність відмов тощо); </a:t>
            </a:r>
            <a:r>
              <a:rPr lang="uk-UA" i="1" dirty="0"/>
              <a:t>довговічності, </a:t>
            </a:r>
            <a:r>
              <a:rPr lang="uk-UA" dirty="0"/>
              <a:t>що характеризують властивість виробу зберігати працездатний стан до руйнації або іншого граничного стану, наприклад, граничний стан електродвигуна встановлюється виходячи з безпечності польоту літака (середній строк служби, технічний ресурс тощо); </a:t>
            </a:r>
            <a:r>
              <a:rPr lang="uk-UA" i="1" dirty="0" err="1"/>
              <a:t>ремонтоздатності</a:t>
            </a:r>
            <a:r>
              <a:rPr lang="uk-UA" i="1" dirty="0"/>
              <a:t>. </a:t>
            </a:r>
            <a:r>
              <a:rPr lang="uk-UA" dirty="0"/>
              <a:t>що характеризують пристосованість виробу до поновлення його справності (наприклад, ймовірність відновлення робочих параметрів, трудомісткість капітального ремонту, технічного обслуговування тощо);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4446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476672"/>
            <a:ext cx="7488832" cy="5616624"/>
          </a:xfrm>
        </p:spPr>
        <p:txBody>
          <a:bodyPr>
            <a:normAutofit fontScale="85000" lnSpcReduction="20000"/>
          </a:bodyPr>
          <a:lstStyle/>
          <a:p>
            <a:r>
              <a:rPr lang="uk-UA" b="1" dirty="0"/>
              <a:t>-</a:t>
            </a:r>
            <a:r>
              <a:rPr lang="uk-UA" dirty="0"/>
              <a:t> </a:t>
            </a:r>
            <a:r>
              <a:rPr lang="uk-UA" b="1" i="1" dirty="0"/>
              <a:t>ергономічні показники </a:t>
            </a:r>
            <a:r>
              <a:rPr lang="uk-UA" dirty="0"/>
              <a:t>характеризують взаємодію людини  з виробом, дають змогу  визначити зручність і безпеку експлуатації виробів. Вони враховують комплекс </a:t>
            </a:r>
            <a:r>
              <a:rPr lang="uk-UA" i="1" dirty="0"/>
              <a:t>гігієнічних, психологічних, фізіологічних, антропологічних властивостей людини, </a:t>
            </a:r>
            <a:r>
              <a:rPr lang="uk-UA" dirty="0"/>
              <a:t>що виявляють при користуванні виробу. Гігієнічні вимоги людини враховують освітлення, температура, вологість, шум, вібрації тощо, </a:t>
            </a:r>
            <a:r>
              <a:rPr lang="uk-UA" i="1" dirty="0"/>
              <a:t>психологічні-</a:t>
            </a:r>
            <a:r>
              <a:rPr lang="uk-UA" dirty="0"/>
              <a:t>можливість  людини  сприймати  та переробляти  інформацію, </a:t>
            </a:r>
            <a:r>
              <a:rPr lang="uk-UA" i="1" dirty="0"/>
              <a:t>фізіологічні - </a:t>
            </a:r>
            <a:r>
              <a:rPr lang="uk-UA" dirty="0"/>
              <a:t>відповідність конструкції виробу швидкісним, зоровим, слуховим   можливостям   людини,   </a:t>
            </a:r>
            <a:r>
              <a:rPr lang="uk-UA" i="1" dirty="0"/>
              <a:t>антропологічні  </a:t>
            </a:r>
            <a:r>
              <a:rPr lang="uk-UA" dirty="0"/>
              <a:t>відповідність конструкції виробу розмірам, формам людини (наприклад, зручність керування робочими органами машини);</a:t>
            </a:r>
          </a:p>
          <a:p>
            <a:r>
              <a:rPr lang="uk-UA" b="1" dirty="0"/>
              <a:t>-</a:t>
            </a:r>
            <a:r>
              <a:rPr lang="uk-UA" dirty="0"/>
              <a:t> </a:t>
            </a:r>
            <a:r>
              <a:rPr lang="uk-UA" b="1" i="1" dirty="0"/>
              <a:t>екологічні показники, </a:t>
            </a:r>
            <a:r>
              <a:rPr lang="uk-UA" dirty="0"/>
              <a:t>які характеризують ступінь шкідливого впливу на здоров'я людини й довкілля, наприклад, токсичність виробу, місткість шкідливих речовин, обсяг шкідливих викидів у довкілля за одиницю часу. </a:t>
            </a:r>
          </a:p>
          <a:p>
            <a:r>
              <a:rPr lang="uk-UA" b="1" i="1" dirty="0"/>
              <a:t>- економічні показники, </a:t>
            </a:r>
            <a:r>
              <a:rPr lang="uk-UA" dirty="0"/>
              <a:t>які відображають рівень економічної вигоди виробників та споживачів, наприклад, ціна за одиницю виробу, прибуток з одиниці виробу, рівень експлуатаційних затрат, витрати палива на 100 км пробігу автомобіля;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44324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476672"/>
            <a:ext cx="7704856" cy="5832648"/>
          </a:xfrm>
        </p:spPr>
        <p:txBody>
          <a:bodyPr>
            <a:normAutofit fontScale="77500" lnSpcReduction="20000"/>
          </a:bodyPr>
          <a:lstStyle/>
          <a:p>
            <a:r>
              <a:rPr lang="uk-UA" b="1" i="1" dirty="0" err="1"/>
              <a:t>-показники</a:t>
            </a:r>
            <a:r>
              <a:rPr lang="uk-UA" b="1" i="1" dirty="0"/>
              <a:t> технологічності </a:t>
            </a:r>
            <a:r>
              <a:rPr lang="uk-UA" dirty="0"/>
              <a:t>виробу, які характеризують ефективність конструкції машин і технології їх виготовлення, наприклад, питома трудомісткість, коефіцієнт використання матеріалів, питома енергоємність тощо;</a:t>
            </a:r>
          </a:p>
          <a:p>
            <a:r>
              <a:rPr lang="uk-UA" b="1" i="1" dirty="0"/>
              <a:t>- показники стандартизації й уніфікації, </a:t>
            </a:r>
            <a:r>
              <a:rPr lang="uk-UA" dirty="0"/>
              <a:t>що визначають ступінь використання в продукції стандартизованих складових частин виробу (складальних одиниць, деталей, вузлів) та рівень їх уніфікації, наприклад, відношення стандартизованих та уніфікованих деталей виробу до загального числа деталей у виробі, коефіцієнти повторюваності, застосовності по типорозмірах тощо;</a:t>
            </a:r>
          </a:p>
          <a:p>
            <a:r>
              <a:rPr lang="uk-UA" b="1" i="1" dirty="0"/>
              <a:t>- показники транспортабельності, </a:t>
            </a:r>
            <a:r>
              <a:rPr lang="uk-UA" dirty="0"/>
              <a:t>що визначають пристосованість продукції, до перевезень, наприклад, вартість </a:t>
            </a:r>
            <a:r>
              <a:rPr lang="uk-UA" dirty="0" err="1"/>
              <a:t>вантажо-розвантажувальних</a:t>
            </a:r>
            <a:r>
              <a:rPr lang="uk-UA" dirty="0"/>
              <a:t> робіт, середня матеріалоємність упакування, тривалість і вартість підготовки до перевезень;</a:t>
            </a:r>
          </a:p>
          <a:p>
            <a:r>
              <a:rPr lang="uk-UA" b="1" dirty="0"/>
              <a:t>-</a:t>
            </a:r>
            <a:r>
              <a:rPr lang="uk-UA" dirty="0"/>
              <a:t> </a:t>
            </a:r>
            <a:r>
              <a:rPr lang="uk-UA" b="1" i="1" dirty="0"/>
              <a:t>естетичні показники, </a:t>
            </a:r>
            <a:r>
              <a:rPr lang="uk-UA" dirty="0"/>
              <a:t>які визначають естетичні   властивості (дизайн) виробу, наприклад,  кольорове оформлення,  виразність та оригінальність форми, естетичність тари тощо;</a:t>
            </a:r>
          </a:p>
          <a:p>
            <a:r>
              <a:rPr lang="uk-UA" b="1" i="1" dirty="0"/>
              <a:t>-</a:t>
            </a:r>
            <a:r>
              <a:rPr lang="uk-UA" i="1" dirty="0"/>
              <a:t> </a:t>
            </a:r>
            <a:r>
              <a:rPr lang="uk-UA" b="1" i="1" dirty="0"/>
              <a:t>патентно-правові </a:t>
            </a:r>
            <a:r>
              <a:rPr lang="uk-UA" i="1" dirty="0"/>
              <a:t>показники, </a:t>
            </a:r>
            <a:r>
              <a:rPr lang="uk-UA" dirty="0"/>
              <a:t>які відображають ступінь використання нових винаходів при проектуванні виробів, це коефіцієнти патентного захисту, показники патентної чистоти.</a:t>
            </a:r>
          </a:p>
          <a:p>
            <a:r>
              <a:rPr lang="uk-UA" i="1" dirty="0"/>
              <a:t>Рівень якості продукції - </a:t>
            </a:r>
            <a:r>
              <a:rPr lang="uk-UA" dirty="0"/>
              <a:t>це відносна характеристика її якості, яка ґрунтується  на порівнянні значень показників якості  продукції, що оцінюється з базовими значеннями.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58673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476672"/>
            <a:ext cx="7776864" cy="5616624"/>
          </a:xfrm>
        </p:spPr>
        <p:txBody>
          <a:bodyPr>
            <a:normAutofit fontScale="85000" lnSpcReduction="20000"/>
          </a:bodyPr>
          <a:lstStyle/>
          <a:p>
            <a:r>
              <a:rPr lang="uk-UA" b="1" i="1" dirty="0"/>
              <a:t>Оцінка рівня якості </a:t>
            </a:r>
            <a:r>
              <a:rPr lang="uk-UA" i="1" dirty="0"/>
              <a:t>- </a:t>
            </a:r>
            <a:r>
              <a:rPr lang="uk-UA" dirty="0"/>
              <a:t>це сукупність операцій, які включають вибір номенклатури показників якості продукції, визначення значень цих показників і співставлення їх з базовими.</a:t>
            </a:r>
          </a:p>
          <a:p>
            <a:r>
              <a:rPr lang="uk-UA" dirty="0"/>
              <a:t>Оцінка якості продукції проводиться методами прикладної кваліметрії.</a:t>
            </a:r>
          </a:p>
          <a:p>
            <a:r>
              <a:rPr lang="uk-UA" b="1" i="1" dirty="0"/>
              <a:t>Кваліметрія </a:t>
            </a:r>
            <a:r>
              <a:rPr lang="uk-UA" i="1" dirty="0"/>
              <a:t>-- </a:t>
            </a:r>
            <a:r>
              <a:rPr lang="uk-UA" dirty="0"/>
              <a:t>це наука про вимірювання та оцінку </a:t>
            </a:r>
            <a:r>
              <a:rPr lang="uk-UA" b="1" dirty="0"/>
              <a:t>якості </a:t>
            </a:r>
            <a:r>
              <a:rPr lang="uk-UA" dirty="0"/>
              <a:t>продукції.</a:t>
            </a:r>
          </a:p>
          <a:p>
            <a:r>
              <a:rPr lang="uk-UA" dirty="0"/>
              <a:t>Методи визначення </a:t>
            </a:r>
            <a:r>
              <a:rPr lang="uk-UA" i="1" dirty="0"/>
              <a:t>значень </a:t>
            </a:r>
            <a:r>
              <a:rPr lang="uk-UA" dirty="0"/>
              <a:t>показників якості:</a:t>
            </a:r>
          </a:p>
          <a:p>
            <a:r>
              <a:rPr lang="uk-UA" dirty="0"/>
              <a:t>1. За способами одержання інформації:</a:t>
            </a:r>
          </a:p>
          <a:p>
            <a:r>
              <a:rPr lang="uk-UA" i="1" dirty="0"/>
              <a:t>- </a:t>
            </a:r>
            <a:r>
              <a:rPr lang="uk-UA" i="1" dirty="0" err="1"/>
              <a:t>органометричний</a:t>
            </a:r>
            <a:r>
              <a:rPr lang="uk-UA" i="1" dirty="0"/>
              <a:t>, </a:t>
            </a:r>
            <a:r>
              <a:rPr lang="uk-UA" dirty="0"/>
              <a:t>який ґрунтується на інформації, що одержують за допомогою органів чуття (зору, слуху, нюху, дотику, смаку). Значення показників виражають у балах. Точність цих показників залежить від здібностей та кваліфікації осіб, що їх визначають. Метод використовується для визначення деяких показників якості харчових продуктів, виробів легкої промисловості, особливо естетичних показників;</a:t>
            </a:r>
          </a:p>
          <a:p>
            <a:r>
              <a:rPr lang="uk-UA" dirty="0"/>
              <a:t>- </a:t>
            </a:r>
            <a:r>
              <a:rPr lang="uk-UA" i="1" dirty="0"/>
              <a:t>розрахунковий </a:t>
            </a:r>
            <a:r>
              <a:rPr lang="uk-UA" dirty="0"/>
              <a:t>- ґрунтується на використанні інформації, яку одержують за допомогою теоретичних або емпіричних (основаних на досвіді) залежностей. Методом користуються при проектуванні продукції.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59635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548680"/>
            <a:ext cx="7704856" cy="5616624"/>
          </a:xfrm>
        </p:spPr>
        <p:txBody>
          <a:bodyPr>
            <a:normAutofit fontScale="77500" lnSpcReduction="20000"/>
          </a:bodyPr>
          <a:lstStyle/>
          <a:p>
            <a:r>
              <a:rPr lang="uk-UA" i="1" dirty="0"/>
              <a:t>2. В залежності від джерела одержання інформації </a:t>
            </a:r>
            <a:r>
              <a:rPr lang="uk-UA" dirty="0"/>
              <a:t>методи знаходження значень показників якості поділяються на традиційні, експертні, соціологічні.</a:t>
            </a:r>
          </a:p>
          <a:p>
            <a:r>
              <a:rPr lang="uk-UA" dirty="0"/>
              <a:t>При </a:t>
            </a:r>
            <a:r>
              <a:rPr lang="uk-UA" i="1" dirty="0"/>
              <a:t>традиційному </a:t>
            </a:r>
            <a:r>
              <a:rPr lang="uk-UA" dirty="0"/>
              <a:t>методі значення показників встановлюють робітники спеціальних лабораторій, конструкторських відділів при проведенні випробувань виробів.</a:t>
            </a:r>
          </a:p>
          <a:p>
            <a:r>
              <a:rPr lang="uk-UA" dirty="0"/>
              <a:t>При </a:t>
            </a:r>
            <a:r>
              <a:rPr lang="uk-UA" i="1" dirty="0"/>
              <a:t>експертному </a:t>
            </a:r>
            <a:r>
              <a:rPr lang="uk-UA" dirty="0"/>
              <a:t>методі значення показників визначають експерти. Метод використовують у випадках, коли значення показників не можуть бути отримані більш об'єктивним методом.</a:t>
            </a:r>
          </a:p>
          <a:p>
            <a:r>
              <a:rPr lang="uk-UA" dirty="0"/>
              <a:t>При </a:t>
            </a:r>
            <a:r>
              <a:rPr lang="uk-UA" i="1" dirty="0"/>
              <a:t>соціологічному </a:t>
            </a:r>
            <a:r>
              <a:rPr lang="uk-UA" dirty="0"/>
              <a:t>методі знаходять значення показників якості за допомогою усних опитувань споживачів продукції або спеціальних анкет.</a:t>
            </a:r>
          </a:p>
          <a:p>
            <a:r>
              <a:rPr lang="uk-UA" dirty="0"/>
              <a:t>Останній етап оцінки рівня якості продукції — це порівняння сукупності показників якості цієї продукції з відповідною сукупністю показників базового зразка.</a:t>
            </a:r>
          </a:p>
          <a:p>
            <a:r>
              <a:rPr lang="uk-UA" i="1" dirty="0"/>
              <a:t>Базовим зразком </a:t>
            </a:r>
            <a:r>
              <a:rPr lang="uk-UA" dirty="0"/>
              <a:t>називається продукція, прийнята для порівняння за показниками її якості. Вона повинна характеризувати оптимальний рівень якості продукції на деякий заданий період часу.</a:t>
            </a:r>
          </a:p>
          <a:p>
            <a:r>
              <a:rPr lang="uk-UA" dirty="0"/>
              <a:t>У зв'язку з швидким прогресом техніки необхідно систематично переглядати базові зразки і оперативно доводити значення показників їх якості до відома зацікавлених організацій та підприємств.</a:t>
            </a:r>
            <a:r>
              <a:rPr lang="uk-UA" b="1" i="1" dirty="0"/>
              <a:t> 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01574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476672"/>
            <a:ext cx="7704856" cy="5904656"/>
          </a:xfrm>
        </p:spPr>
        <p:txBody>
          <a:bodyPr>
            <a:normAutofit fontScale="77500" lnSpcReduction="20000"/>
          </a:bodyPr>
          <a:lstStyle/>
          <a:p>
            <a:r>
              <a:rPr lang="uk-UA" b="1" dirty="0"/>
              <a:t>10.2. Стандартизація та сертифікація продукції</a:t>
            </a:r>
            <a:endParaRPr lang="uk-UA" dirty="0"/>
          </a:p>
          <a:p>
            <a:r>
              <a:rPr lang="ru-RU" dirty="0"/>
              <a:t> </a:t>
            </a:r>
            <a:endParaRPr lang="uk-UA" dirty="0"/>
          </a:p>
          <a:p>
            <a:r>
              <a:rPr lang="uk-UA" dirty="0"/>
              <a:t>Визначальними елементами процесу забезпечення виробництва і постачання на ринок якісної та конкурентоспроможної продукції є стандартизація та сертифікація.</a:t>
            </a:r>
          </a:p>
          <a:p>
            <a:r>
              <a:rPr lang="uk-UA" dirty="0"/>
              <a:t>Стандартизація виконує функції технічного законодавства та створення нормативних документів, які регламентують правила, процеси та методи виготовлення та контролю продукції, гарантують безпеку для життя, здоров'я, майна людей і навколишнього середовища.</a:t>
            </a:r>
          </a:p>
          <a:p>
            <a:r>
              <a:rPr lang="uk-UA" dirty="0"/>
              <a:t>Стандартизація є наслідком відбору засобів, методів та матеріалів, що забезпечують високу якість продукції на певному рівні розвитку науки і техніки.</a:t>
            </a:r>
          </a:p>
          <a:p>
            <a:r>
              <a:rPr lang="uk-UA" b="1" i="1" dirty="0"/>
              <a:t>Стандартизація </a:t>
            </a:r>
            <a:r>
              <a:rPr lang="uk-UA" i="1" dirty="0"/>
              <a:t>якості продукції - </a:t>
            </a:r>
            <a:r>
              <a:rPr lang="uk-UA" dirty="0"/>
              <a:t>це діяльність, що полягає у встановленні й застосуванні єдиних положень, правил для досягнення оптимального ступеня упорядкування при здійсненні управління якістю на всіх стадіях життєвого циклу продукції.</a:t>
            </a:r>
          </a:p>
          <a:p>
            <a:r>
              <a:rPr lang="uk-UA" i="1" dirty="0"/>
              <a:t>Стандартизація </a:t>
            </a:r>
            <a:r>
              <a:rPr lang="uk-UA" dirty="0"/>
              <a:t>передбачає:</a:t>
            </a:r>
          </a:p>
          <a:p>
            <a:r>
              <a:rPr lang="uk-UA" dirty="0"/>
              <a:t>-  установлення вимог до якості готової продукції, сировини, матеріалів, комплектуючих виробів тощо;</a:t>
            </a:r>
          </a:p>
          <a:p>
            <a:r>
              <a:rPr lang="uk-UA" dirty="0"/>
              <a:t>- визначення норм, вимог і методів у сфері  проектування та виготовлення  продукції для забезпечення  належної якості  і запобігання появи невиправданої різноманітності виробів однакового експлуатаційного призначення;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22103949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12</TotalTime>
  <Words>2350</Words>
  <Application>Microsoft Office PowerPoint</Application>
  <PresentationFormat>Экран (4:3)</PresentationFormat>
  <Paragraphs>127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Воздушный поток</vt:lpstr>
      <vt:lpstr>ОРГАНІЗАЦІЯ УПРАВЛІННЯ ЯКІСТЮ ПРОДУКЦІЇ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ОРГАНІЗАЦІЯ УПРАВЛІННЯ ЯКІСТЮ ПРОДУКЦІЇ</dc:title>
  <dc:creator>Anonim from Hacapetovka</dc:creator>
  <cp:lastModifiedBy>Anonim from Hacapetovka</cp:lastModifiedBy>
  <cp:revision>2</cp:revision>
  <dcterms:created xsi:type="dcterms:W3CDTF">2021-11-15T19:03:34Z</dcterms:created>
  <dcterms:modified xsi:type="dcterms:W3CDTF">2021-11-15T19:16:15Z</dcterms:modified>
</cp:coreProperties>
</file>