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71" r:id="rId16"/>
    <p:sldId id="272" r:id="rId17"/>
    <p:sldId id="273" r:id="rId18"/>
    <p:sldId id="274" r:id="rId19"/>
    <p:sldId id="275" r:id="rId20"/>
    <p:sldId id="276" r:id="rId21"/>
    <p:sldId id="277" r:id="rId22"/>
    <p:sldId id="278" r:id="rId23"/>
    <p:sldId id="269"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ий слайд">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2"/>
              </a:gs>
              <a:gs pos="100000">
                <a:schemeClr val="accent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2"/>
              </a:gs>
              <a:gs pos="100000">
                <a:schemeClr val="accent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2">
                    <a:lumMod val="50000"/>
                  </a:schemeClr>
                </a:solidFill>
              </a:defRPr>
            </a:lvl1pPr>
          </a:lstStyle>
          <a:p>
            <a:fld id="{F6E0E8E6-B6EB-498A-BC29-48D81AAAA5B6}" type="datetimeFigureOut">
              <a:rPr lang="en-US" dirty="0"/>
              <a:t>9/7/2022</a:t>
            </a:fld>
            <a:endParaRPr lang="en-US" dirty="0"/>
          </a:p>
        </p:txBody>
      </p:sp>
      <p:sp>
        <p:nvSpPr>
          <p:cNvPr id="5" name="Footer Placeholder 4"/>
          <p:cNvSpPr>
            <a:spLocks noGrp="1"/>
          </p:cNvSpPr>
          <p:nvPr>
            <p:ph type="ftr" sz="quarter" idx="11"/>
          </p:nvPr>
        </p:nvSpPr>
        <p:spPr>
          <a:xfrm rot="21420000">
            <a:off x="-9144" y="4882896"/>
            <a:ext cx="4050792" cy="1197864"/>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 фотографія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4F4A8B59-FD8C-464E-A2E0-D2DB42977C43}" type="datetimeFigureOut">
              <a:rPr lang="en-US" dirty="0"/>
              <a:t>9/7/2022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Назва та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uk-UA"/>
              <a:t>Клацніть, щоб редагувати стиль зразка заголовка</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312D0685-9E9F-46AF-8733-3458A4A5B67E}" type="datetimeFigureOut">
              <a:rPr lang="en-US" dirty="0"/>
              <a:t>9/7/2022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uk-UA"/>
              <a:t>Клацніть, щоб редагувати стиль зразка заголовка</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919578A0-4252-4A4F-8A4C-4F80F1AD91FF}" type="datetimeFigureOut">
              <a:rPr lang="en-US" dirty="0"/>
              <a:t>9/7/2022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ка назви">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uk-UA"/>
              <a:t>Клацніть, щоб редагувати стиль зразка заголовка</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9DCDF071-3364-4AF2-8784-696D9E530376}" type="datetimeFigureOut">
              <a:rPr lang="en-US" dirty="0"/>
              <a:t>9/7/2022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uk-UA"/>
              <a:t>Клацніть, щоб редагувати стиль зразка заголовка</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3" name="Date Placeholder 2"/>
          <p:cNvSpPr>
            <a:spLocks noGrp="1"/>
          </p:cNvSpPr>
          <p:nvPr>
            <p:ph type="dt" sz="half" idx="10"/>
          </p:nvPr>
        </p:nvSpPr>
        <p:spPr/>
        <p:txBody>
          <a:bodyPr/>
          <a:lstStyle/>
          <a:p>
            <a:fld id="{12E0C83B-2A0D-4895-8D19-F0DA28872F64}" type="datetimeFigureOut">
              <a:rPr lang="en-US" dirty="0"/>
              <a:t>9/7/2022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колонки з малюнками">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uk-UA"/>
              <a:t>Клацніть, щоб редагувати стиль зразка заголовка</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a:t>Клацніть піктограму, щоб додати зображення</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3" name="Date Placeholder 2"/>
          <p:cNvSpPr>
            <a:spLocks noGrp="1"/>
          </p:cNvSpPr>
          <p:nvPr>
            <p:ph type="dt" sz="half" idx="10"/>
          </p:nvPr>
        </p:nvSpPr>
        <p:spPr/>
        <p:txBody>
          <a:bodyPr/>
          <a:lstStyle/>
          <a:p>
            <a:fld id="{5E32ACF0-C7E7-4CC8-840E-A2809FB4BDF6}" type="datetimeFigureOut">
              <a:rPr lang="en-US" dirty="0"/>
              <a:t>9/7/2022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uk-UA"/>
              <a:t>Клацніть, щоб редагувати стиль зразка заголовка</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DB1B64FF-53E9-4519-AFEB-B5EAE0A6C098}" type="datetimeFigureOut">
              <a:rPr lang="en-US" dirty="0"/>
              <a:t>9/7/2022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uk-UA"/>
              <a:t>Клацніть, щоб редагувати стиль зразка заголовка</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03D0605F-0999-49B8-97E8-A9F5FE66FD89}" type="datetimeFigureOut">
              <a:rPr lang="en-US" dirty="0"/>
              <a:t>9/7/2022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BD041493-8214-4CD3-9E66-4A7CE0239274}" type="datetimeFigureOut">
              <a:rPr lang="en-US" dirty="0"/>
              <a:t>9/7/2022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CD45397E-FD2D-4D0A-B33C-2E5AEFAED143}" type="datetimeFigureOut">
              <a:rPr lang="en-US" dirty="0"/>
              <a:t>9/7/2022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uk-UA"/>
              <a:t>Клацніть, щоб редагувати стиль зразка заголовка</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0E15092E-80DC-4992-A0D4-E74F7FC3042B}" type="datetimeFigureOut">
              <a:rPr lang="en-US" dirty="0"/>
              <a:t>9/7/2022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12" name="Content Placeholder 3"/>
          <p:cNvSpPr>
            <a:spLocks noGrp="1"/>
          </p:cNvSpPr>
          <p:nvPr>
            <p:ph sz="quarter" idx="13"/>
          </p:nvPr>
        </p:nvSpPr>
        <p:spPr>
          <a:xfrm>
            <a:off x="685802" y="2861733"/>
            <a:ext cx="5088712" cy="2512852"/>
          </a:xfrm>
        </p:spPr>
        <p:txBody>
          <a:bodyPr ancho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13" name="Content Placeholder 5"/>
          <p:cNvSpPr>
            <a:spLocks noGrp="1"/>
          </p:cNvSpPr>
          <p:nvPr>
            <p:ph sz="quarter" idx="14"/>
          </p:nvPr>
        </p:nvSpPr>
        <p:spPr>
          <a:xfrm>
            <a:off x="5993969" y="2861733"/>
            <a:ext cx="5088713" cy="2512852"/>
          </a:xfrm>
        </p:spPr>
        <p:txBody>
          <a:bodyPr ancho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9569A4C6-EA06-4AF0-A839-1839C57399A0}" type="datetimeFigureOut">
              <a:rPr lang="en-US" dirty="0"/>
              <a:t>9/7/2022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6BF0C016-2580-485A-AC4B-4452BC379743}" type="datetimeFigureOut">
              <a:rPr lang="en-US" dirty="0"/>
              <a:t>9/7/2022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F0C8E6-7044-439E-9AE7-82A0C81AB0F0}" type="datetimeFigureOut">
              <a:rPr lang="en-US" dirty="0"/>
              <a:t>9/7/2022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uk-UA"/>
              <a:t>Клацніть, щоб редагувати стиль зразка заголовка</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2E95F70E-5DFF-42EC-93B3-07D70D7ED1BD}" type="datetimeFigureOut">
              <a:rPr lang="en-US" dirty="0"/>
              <a:t>9/7/2022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064520B5-A0C9-4D15-A71B-70A075D52D64}" type="datetimeFigureOut">
              <a:rPr lang="en-US" dirty="0"/>
              <a:t>9/7/2022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2"/>
                </a:gs>
                <a:gs pos="100000">
                  <a:schemeClr val="accent2">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2">
                    <a:lumMod val="50000"/>
                  </a:schemeClr>
                </a:solidFill>
              </a:defRPr>
            </a:lvl1pPr>
          </a:lstStyle>
          <a:p>
            <a:fld id="{61EAF71F-1A43-41B7-B605-0710A83174B7}" type="datetimeFigureOut">
              <a:rPr lang="en-US" dirty="0"/>
              <a:t>9/7/2022</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2">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2">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BDC8B99-287C-4AFB-9A24-6CBB43B5ED66}"/>
              </a:ext>
            </a:extLst>
          </p:cNvPr>
          <p:cNvSpPr>
            <a:spLocks noGrp="1"/>
          </p:cNvSpPr>
          <p:nvPr>
            <p:ph type="ctrTitle"/>
          </p:nvPr>
        </p:nvSpPr>
        <p:spPr/>
        <p:txBody>
          <a:bodyPr/>
          <a:lstStyle/>
          <a:p>
            <a:pPr algn="ctr"/>
            <a:r>
              <a:rPr lang="ru-RU" dirty="0"/>
              <a:t>ПРОПАГАНДА ЯК ФОРМА КОМУНІКАЦІЇ</a:t>
            </a:r>
            <a:endParaRPr lang="uk-UA" dirty="0"/>
          </a:p>
        </p:txBody>
      </p:sp>
      <p:sp>
        <p:nvSpPr>
          <p:cNvPr id="3" name="Підзаголовок 2">
            <a:extLst>
              <a:ext uri="{FF2B5EF4-FFF2-40B4-BE49-F238E27FC236}">
                <a16:creationId xmlns:a16="http://schemas.microsoft.com/office/drawing/2014/main" id="{7F1BCA6B-8DB7-4960-A450-1F5EFD9FB69B}"/>
              </a:ext>
            </a:extLst>
          </p:cNvPr>
          <p:cNvSpPr>
            <a:spLocks noGrp="1"/>
          </p:cNvSpPr>
          <p:nvPr>
            <p:ph type="subTitle" idx="1"/>
          </p:nvPr>
        </p:nvSpPr>
        <p:spPr/>
        <p:txBody>
          <a:bodyPr/>
          <a:lstStyle/>
          <a:p>
            <a:endParaRPr lang="uk-UA"/>
          </a:p>
        </p:txBody>
      </p:sp>
    </p:spTree>
    <p:extLst>
      <p:ext uri="{BB962C8B-B14F-4D97-AF65-F5344CB8AC3E}">
        <p14:creationId xmlns:p14="http://schemas.microsoft.com/office/powerpoint/2010/main" val="19158296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3AA334F-BD0E-40CB-A52E-33A57091C474}"/>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D85FDBE8-69D9-4809-B21D-66A7ADB16942}"/>
              </a:ext>
            </a:extLst>
          </p:cNvPr>
          <p:cNvSpPr>
            <a:spLocks noGrp="1"/>
          </p:cNvSpPr>
          <p:nvPr>
            <p:ph sz="quarter" idx="13"/>
          </p:nvPr>
        </p:nvSpPr>
        <p:spPr/>
        <p:txBody>
          <a:bodyPr>
            <a:normAutofit/>
          </a:bodyPr>
          <a:lstStyle/>
          <a:p>
            <a:pPr marL="0" indent="0">
              <a:buNone/>
            </a:pPr>
            <a:r>
              <a:rPr lang="ru-RU" dirty="0"/>
              <a:t>Ж. </a:t>
            </a:r>
            <a:r>
              <a:rPr lang="ru-RU" dirty="0" err="1"/>
              <a:t>Елюль</a:t>
            </a:r>
            <a:r>
              <a:rPr lang="ru-RU" dirty="0"/>
              <a:t> </a:t>
            </a:r>
            <a:r>
              <a:rPr lang="ru-RU" dirty="0" err="1"/>
              <a:t>виділяв</a:t>
            </a:r>
            <a:r>
              <a:rPr lang="ru-RU" dirty="0"/>
              <a:t> два </a:t>
            </a:r>
            <a:r>
              <a:rPr lang="ru-RU" dirty="0" err="1"/>
              <a:t>види</a:t>
            </a:r>
            <a:r>
              <a:rPr lang="ru-RU" dirty="0"/>
              <a:t> </a:t>
            </a:r>
            <a:r>
              <a:rPr lang="ru-RU" dirty="0" err="1"/>
              <a:t>пропаганди</a:t>
            </a:r>
            <a:r>
              <a:rPr lang="ru-RU" dirty="0"/>
              <a:t>: </a:t>
            </a:r>
          </a:p>
          <a:p>
            <a:pPr algn="just"/>
            <a:r>
              <a:rPr lang="ru-RU" dirty="0" err="1">
                <a:solidFill>
                  <a:srgbClr val="C00000"/>
                </a:solidFill>
              </a:rPr>
              <a:t>політичну</a:t>
            </a:r>
            <a:r>
              <a:rPr lang="ru-RU" dirty="0"/>
              <a:t> (вертикальна пропаганда, яка </a:t>
            </a:r>
            <a:r>
              <a:rPr lang="ru-RU" dirty="0" err="1"/>
              <a:t>йде</a:t>
            </a:r>
            <a:r>
              <a:rPr lang="ru-RU" dirty="0"/>
              <a:t> </a:t>
            </a:r>
            <a:r>
              <a:rPr lang="ru-RU" dirty="0" err="1"/>
              <a:t>згори</a:t>
            </a:r>
            <a:r>
              <a:rPr lang="ru-RU" dirty="0"/>
              <a:t> донизу, </a:t>
            </a:r>
            <a:r>
              <a:rPr lang="ru-RU" dirty="0" err="1"/>
              <a:t>викликає</a:t>
            </a:r>
            <a:r>
              <a:rPr lang="ru-RU" dirty="0"/>
              <a:t> </a:t>
            </a:r>
            <a:r>
              <a:rPr lang="ru-RU" dirty="0" err="1"/>
              <a:t>опір</a:t>
            </a:r>
            <a:r>
              <a:rPr lang="ru-RU" dirty="0"/>
              <a:t> </a:t>
            </a:r>
            <a:r>
              <a:rPr lang="ru-RU" dirty="0" err="1"/>
              <a:t>одержувача</a:t>
            </a:r>
            <a:r>
              <a:rPr lang="ru-RU" dirty="0"/>
              <a:t>, </a:t>
            </a:r>
            <a:r>
              <a:rPr lang="ru-RU" dirty="0" err="1"/>
              <a:t>нав'язує</a:t>
            </a:r>
            <a:r>
              <a:rPr lang="ru-RU" dirty="0"/>
              <a:t> </a:t>
            </a:r>
            <a:r>
              <a:rPr lang="ru-RU" dirty="0" err="1"/>
              <a:t>йому</a:t>
            </a:r>
            <a:r>
              <a:rPr lang="ru-RU" dirty="0"/>
              <a:t> </a:t>
            </a:r>
            <a:r>
              <a:rPr lang="ru-RU" dirty="0" err="1"/>
              <a:t>чужий</a:t>
            </a:r>
            <a:r>
              <a:rPr lang="ru-RU" dirty="0"/>
              <a:t> </a:t>
            </a:r>
            <a:r>
              <a:rPr lang="ru-RU" dirty="0" err="1"/>
              <a:t>погляд</a:t>
            </a:r>
            <a:r>
              <a:rPr lang="ru-RU" dirty="0"/>
              <a:t>)</a:t>
            </a:r>
          </a:p>
          <a:p>
            <a:r>
              <a:rPr lang="ru-RU" dirty="0"/>
              <a:t> </a:t>
            </a:r>
            <a:r>
              <a:rPr lang="ru-RU" dirty="0" err="1">
                <a:solidFill>
                  <a:srgbClr val="C00000"/>
                </a:solidFill>
              </a:rPr>
              <a:t>соціологічну</a:t>
            </a:r>
            <a:r>
              <a:rPr lang="ru-RU" dirty="0"/>
              <a:t> (горизонтальна) – </a:t>
            </a:r>
            <a:r>
              <a:rPr lang="ru-RU" dirty="0" err="1"/>
              <a:t>це</a:t>
            </a:r>
            <a:r>
              <a:rPr lang="ru-RU" dirty="0"/>
              <a:t> </a:t>
            </a:r>
            <a:r>
              <a:rPr lang="ru-RU" dirty="0" err="1"/>
              <a:t>вплив</a:t>
            </a:r>
            <a:r>
              <a:rPr lang="ru-RU" dirty="0"/>
              <a:t> того, </a:t>
            </a:r>
            <a:r>
              <a:rPr lang="ru-RU" dirty="0" err="1"/>
              <a:t>що</a:t>
            </a:r>
            <a:r>
              <a:rPr lang="ru-RU" dirty="0"/>
              <a:t> </a:t>
            </a:r>
            <a:r>
              <a:rPr lang="ru-RU" dirty="0" err="1"/>
              <a:t>людина</a:t>
            </a:r>
            <a:r>
              <a:rPr lang="ru-RU" dirty="0"/>
              <a:t> </a:t>
            </a:r>
            <a:r>
              <a:rPr lang="ru-RU" dirty="0" err="1"/>
              <a:t>бачить</a:t>
            </a:r>
            <a:r>
              <a:rPr lang="ru-RU" dirty="0"/>
              <a:t> </a:t>
            </a:r>
            <a:r>
              <a:rPr lang="ru-RU" dirty="0" err="1"/>
              <a:t>навколо</a:t>
            </a:r>
            <a:r>
              <a:rPr lang="ru-RU" dirty="0"/>
              <a:t> себе. І, </a:t>
            </a:r>
            <a:r>
              <a:rPr lang="ru-RU" dirty="0" err="1"/>
              <a:t>мабуть</a:t>
            </a:r>
            <a:r>
              <a:rPr lang="ru-RU" dirty="0"/>
              <a:t>, те, </a:t>
            </a:r>
            <a:r>
              <a:rPr lang="ru-RU" dirty="0" err="1"/>
              <a:t>що</a:t>
            </a:r>
            <a:r>
              <a:rPr lang="ru-RU" dirty="0"/>
              <a:t> не </a:t>
            </a:r>
            <a:r>
              <a:rPr lang="ru-RU" dirty="0" err="1"/>
              <a:t>бачить</a:t>
            </a:r>
            <a:r>
              <a:rPr lang="ru-RU" dirty="0"/>
              <a:t>. </a:t>
            </a:r>
            <a:endParaRPr lang="uk-UA" dirty="0"/>
          </a:p>
        </p:txBody>
      </p:sp>
    </p:spTree>
    <p:extLst>
      <p:ext uri="{BB962C8B-B14F-4D97-AF65-F5344CB8AC3E}">
        <p14:creationId xmlns:p14="http://schemas.microsoft.com/office/powerpoint/2010/main" val="550216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7C7B8E9-5354-4A1E-9C68-B19C8A48EB9C}"/>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47C5EB1C-C6E9-4E5A-8631-895F5719BBCA}"/>
              </a:ext>
            </a:extLst>
          </p:cNvPr>
          <p:cNvSpPr>
            <a:spLocks noGrp="1"/>
          </p:cNvSpPr>
          <p:nvPr>
            <p:ph sz="quarter" idx="13"/>
          </p:nvPr>
        </p:nvSpPr>
        <p:spPr/>
        <p:txBody>
          <a:bodyPr>
            <a:normAutofit fontScale="92500" lnSpcReduction="10000"/>
          </a:bodyPr>
          <a:lstStyle/>
          <a:p>
            <a:r>
              <a:rPr lang="uk-UA" dirty="0"/>
              <a:t>Серед перших звернули увагу на роль пропаганди у суспільстві американські вчені.</a:t>
            </a:r>
          </a:p>
          <a:p>
            <a:r>
              <a:rPr lang="uk-UA" dirty="0"/>
              <a:t>Г. </a:t>
            </a:r>
            <a:r>
              <a:rPr lang="uk-UA" dirty="0" err="1"/>
              <a:t>Лассуелл</a:t>
            </a:r>
            <a:r>
              <a:rPr lang="uk-UA" dirty="0"/>
              <a:t> як першопрохідник, наприклад, виявився настільки важливим, що від нього здатні відштовхуватися навіть творці </a:t>
            </a:r>
            <a:r>
              <a:rPr lang="uk-UA" dirty="0" err="1"/>
              <a:t>контрстратегій</a:t>
            </a:r>
            <a:r>
              <a:rPr lang="uk-UA" dirty="0"/>
              <a:t> революційної пропаганди. У теорії політичної пропаганди </a:t>
            </a:r>
            <a:r>
              <a:rPr lang="uk-UA" dirty="0" err="1"/>
              <a:t>Лассуэлл</a:t>
            </a:r>
            <a:r>
              <a:rPr lang="uk-UA" dirty="0"/>
              <a:t> задає пропаганду як менеджмент колективних відносин з допомогою маніпуляції значними символами. Причому відносини він задає як тенденцію до дії на підставі ціннісної моделі. Розвиток сучасної пропаганди, на його думку, підштовхнув швидкий розвиток технологічних змін. Це текст 1927 р </a:t>
            </a:r>
          </a:p>
          <a:p>
            <a:pPr algn="ctr"/>
            <a:r>
              <a:rPr lang="uk-UA" dirty="0"/>
              <a:t>«</a:t>
            </a:r>
            <a:r>
              <a:rPr lang="uk-UA" i="1" dirty="0"/>
              <a:t>грамотність та фізичні канали комунікації прискорили зв'язки між тими, хто править, та тими, ким правлять</a:t>
            </a:r>
            <a:r>
              <a:rPr lang="uk-UA" dirty="0"/>
              <a:t>». </a:t>
            </a:r>
          </a:p>
        </p:txBody>
      </p:sp>
    </p:spTree>
    <p:extLst>
      <p:ext uri="{BB962C8B-B14F-4D97-AF65-F5344CB8AC3E}">
        <p14:creationId xmlns:p14="http://schemas.microsoft.com/office/powerpoint/2010/main" val="326599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452B088-0122-4D05-8E2A-FDD7E8238827}"/>
              </a:ext>
            </a:extLst>
          </p:cNvPr>
          <p:cNvSpPr>
            <a:spLocks noGrp="1"/>
          </p:cNvSpPr>
          <p:nvPr>
            <p:ph type="title"/>
          </p:nvPr>
        </p:nvSpPr>
        <p:spPr/>
        <p:txBody>
          <a:bodyPr/>
          <a:lstStyle/>
          <a:p>
            <a:pPr algn="ctr"/>
            <a:r>
              <a:rPr lang="uk-UA" dirty="0"/>
              <a:t>Мета</a:t>
            </a:r>
          </a:p>
        </p:txBody>
      </p:sp>
      <p:sp>
        <p:nvSpPr>
          <p:cNvPr id="3" name="Місце для вмісту 2">
            <a:extLst>
              <a:ext uri="{FF2B5EF4-FFF2-40B4-BE49-F238E27FC236}">
                <a16:creationId xmlns:a16="http://schemas.microsoft.com/office/drawing/2014/main" id="{C9CF6C44-2571-4165-8524-06A4BCC25A81}"/>
              </a:ext>
            </a:extLst>
          </p:cNvPr>
          <p:cNvSpPr>
            <a:spLocks noGrp="1"/>
          </p:cNvSpPr>
          <p:nvPr>
            <p:ph sz="quarter" idx="13"/>
          </p:nvPr>
        </p:nvSpPr>
        <p:spPr/>
        <p:txBody>
          <a:bodyPr/>
          <a:lstStyle/>
          <a:p>
            <a:r>
              <a:rPr lang="uk-UA" dirty="0"/>
              <a:t>Процедури створення умовного рефлексу та розробки технології пропаганди. Умовний рефлекс є сукупністю стимулу і реакції, закріплену повторюваною «нагородою» – підкріпленням. Собачка стрибає через мотузку і за це отримує шматочок цукру.</a:t>
            </a:r>
          </a:p>
          <a:p>
            <a:r>
              <a:rPr lang="uk-UA" dirty="0"/>
              <a:t>Дитина прибирає іграшки та нагороджується склянкою морозива. Очевидно, що при складанні алгоритму пропагандистської дії нам необхідно піти таким шляхом. Тобто сформулювати мету в термінах не тільки </a:t>
            </a:r>
            <a:r>
              <a:rPr lang="uk-UA" dirty="0" err="1"/>
              <a:t>поведен</a:t>
            </a:r>
            <a:r>
              <a:rPr lang="uk-UA" dirty="0"/>
              <a:t> </a:t>
            </a:r>
            <a:r>
              <a:rPr lang="uk-UA" dirty="0" err="1"/>
              <a:t>ського</a:t>
            </a:r>
            <a:r>
              <a:rPr lang="uk-UA" dirty="0"/>
              <a:t> результату, а й необхідного емоційного підкріплення: людина робить вчинок і отримує за це певну «нагороду»</a:t>
            </a:r>
          </a:p>
        </p:txBody>
      </p:sp>
    </p:spTree>
    <p:extLst>
      <p:ext uri="{BB962C8B-B14F-4D97-AF65-F5344CB8AC3E}">
        <p14:creationId xmlns:p14="http://schemas.microsoft.com/office/powerpoint/2010/main" val="996840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E2B2B78-A0E8-4A97-9CC5-4065DC7F43BB}"/>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DA28DA24-A3C1-4457-88EE-35121625AFE1}"/>
              </a:ext>
            </a:extLst>
          </p:cNvPr>
          <p:cNvSpPr>
            <a:spLocks noGrp="1"/>
          </p:cNvSpPr>
          <p:nvPr>
            <p:ph sz="quarter" idx="13"/>
          </p:nvPr>
        </p:nvSpPr>
        <p:spPr/>
        <p:txBody>
          <a:bodyPr/>
          <a:lstStyle/>
          <a:p>
            <a:pPr algn="just"/>
            <a:r>
              <a:rPr lang="uk-UA" dirty="0"/>
              <a:t>мета повинна описувати поведінкову реакцію спостерігача першого порядку та результат підкріплення – віртуальну реакцію спостерігача другого порядку. Тобто мета повинна включати зміни в термінах об'єктивної та віртуальної складової.</a:t>
            </a:r>
          </a:p>
        </p:txBody>
      </p:sp>
    </p:spTree>
    <p:extLst>
      <p:ext uri="{BB962C8B-B14F-4D97-AF65-F5344CB8AC3E}">
        <p14:creationId xmlns:p14="http://schemas.microsoft.com/office/powerpoint/2010/main" val="3884263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EC88BE1-E87B-4BBE-8D3F-B9C9396DA55F}"/>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8EA718C6-FCE8-4F77-BA0A-4CB50E18A159}"/>
              </a:ext>
            </a:extLst>
          </p:cNvPr>
          <p:cNvSpPr>
            <a:spLocks noGrp="1"/>
          </p:cNvSpPr>
          <p:nvPr>
            <p:ph sz="quarter" idx="13"/>
          </p:nvPr>
        </p:nvSpPr>
        <p:spPr/>
        <p:txBody>
          <a:bodyPr>
            <a:normAutofit fontScale="92500" lnSpcReduction="20000"/>
          </a:bodyPr>
          <a:lstStyle/>
          <a:p>
            <a:pPr algn="just"/>
            <a:r>
              <a:rPr lang="uk-UA" dirty="0"/>
              <a:t>Цей висновок нерідко ігнорується організаторами пропагандистських кампаній, які переміщують весь алгоритм умовного рефлексу в область віртуальності, формулюючи і ціль умовного рефлексу також у термінах лише ментальної складової. Прикладами такого підходу можуть бути створення позитивного сприйняття того чи іншого товару чи передвиборне бажання замовника-кандидата, яке він формулює приблизно так: «Хочу, щоб мене вважали найкращим». Організатори цих кампаній беруть на озброєння це бажання та створюють таку ситуацію, коли споживачі виділяють товар чи виборці справді виділяють цього кандидата. Але не більше. Проте для перемоги не завжди достатньо розумових операцій. Необхідно, щоб у реальності мали місце і фізичні дії, наприклад, пов'язані з процесом голосування: виборці повинні вийти з дому, відмовившись, наприклад, від заміської поїздки, знайшли виборчу дільницю, заповнили бюлетень тощо.</a:t>
            </a:r>
          </a:p>
        </p:txBody>
      </p:sp>
    </p:spTree>
    <p:extLst>
      <p:ext uri="{BB962C8B-B14F-4D97-AF65-F5344CB8AC3E}">
        <p14:creationId xmlns:p14="http://schemas.microsoft.com/office/powerpoint/2010/main" val="14306881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5B66FA5-2AE0-41C3-97BD-99492A8A4191}"/>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2CABB1AE-A9FD-4CAA-A1B1-9021C18381A9}"/>
              </a:ext>
            </a:extLst>
          </p:cNvPr>
          <p:cNvSpPr>
            <a:spLocks noGrp="1"/>
          </p:cNvSpPr>
          <p:nvPr>
            <p:ph sz="quarter" idx="13"/>
          </p:nvPr>
        </p:nvSpPr>
        <p:spPr/>
        <p:txBody>
          <a:bodyPr/>
          <a:lstStyle/>
          <a:p>
            <a:r>
              <a:rPr lang="ru-RU" dirty="0" err="1"/>
              <a:t>Інший</a:t>
            </a:r>
            <a:r>
              <a:rPr lang="ru-RU" dirty="0"/>
              <a:t> </a:t>
            </a:r>
            <a:r>
              <a:rPr lang="ru-RU" dirty="0" err="1"/>
              <a:t>поширеною</a:t>
            </a:r>
            <a:r>
              <a:rPr lang="ru-RU" dirty="0"/>
              <a:t> </a:t>
            </a:r>
            <a:r>
              <a:rPr lang="ru-RU" dirty="0" err="1"/>
              <a:t>пропагандистської</a:t>
            </a:r>
            <a:r>
              <a:rPr lang="ru-RU" dirty="0"/>
              <a:t> </a:t>
            </a:r>
            <a:r>
              <a:rPr lang="ru-RU" dirty="0" err="1"/>
              <a:t>помилкою</a:t>
            </a:r>
            <a:r>
              <a:rPr lang="ru-RU" dirty="0"/>
              <a:t> </a:t>
            </a:r>
            <a:r>
              <a:rPr lang="ru-RU" dirty="0" err="1"/>
              <a:t>стає</a:t>
            </a:r>
            <a:r>
              <a:rPr lang="ru-RU" dirty="0"/>
              <a:t> </a:t>
            </a:r>
            <a:r>
              <a:rPr lang="ru-RU" dirty="0" err="1"/>
              <a:t>зведення</a:t>
            </a:r>
            <a:r>
              <a:rPr lang="ru-RU" dirty="0"/>
              <a:t> мети </a:t>
            </a:r>
            <a:r>
              <a:rPr lang="ru-RU" dirty="0" err="1"/>
              <a:t>інформаційного</a:t>
            </a:r>
            <a:r>
              <a:rPr lang="ru-RU" dirty="0"/>
              <a:t> </a:t>
            </a:r>
            <a:r>
              <a:rPr lang="ru-RU" dirty="0" err="1"/>
              <a:t>впливу</a:t>
            </a:r>
            <a:r>
              <a:rPr lang="ru-RU" dirty="0"/>
              <a:t> </a:t>
            </a:r>
            <a:r>
              <a:rPr lang="ru-RU" dirty="0" err="1"/>
              <a:t>лише</a:t>
            </a:r>
            <a:r>
              <a:rPr lang="ru-RU" dirty="0"/>
              <a:t> </a:t>
            </a:r>
            <a:r>
              <a:rPr lang="ru-RU" dirty="0" err="1"/>
              <a:t>термінам</a:t>
            </a:r>
            <a:r>
              <a:rPr lang="ru-RU" dirty="0"/>
              <a:t> </a:t>
            </a:r>
            <a:r>
              <a:rPr lang="ru-RU" dirty="0" err="1"/>
              <a:t>поведінки</a:t>
            </a:r>
            <a:r>
              <a:rPr lang="ru-RU" dirty="0"/>
              <a:t>. </a:t>
            </a:r>
            <a:r>
              <a:rPr lang="ru-RU" dirty="0" err="1"/>
              <a:t>Подібний</a:t>
            </a:r>
            <a:r>
              <a:rPr lang="ru-RU" dirty="0"/>
              <a:t> </a:t>
            </a:r>
            <a:r>
              <a:rPr lang="ru-RU" dirty="0" err="1"/>
              <a:t>прийом</a:t>
            </a:r>
            <a:r>
              <a:rPr lang="ru-RU" dirty="0"/>
              <a:t> </a:t>
            </a:r>
            <a:r>
              <a:rPr lang="ru-RU" dirty="0" err="1"/>
              <a:t>набув</a:t>
            </a:r>
            <a:r>
              <a:rPr lang="ru-RU" dirty="0"/>
              <a:t> </a:t>
            </a:r>
            <a:r>
              <a:rPr lang="ru-RU" dirty="0" err="1"/>
              <a:t>найбільшого</a:t>
            </a:r>
            <a:r>
              <a:rPr lang="ru-RU" dirty="0"/>
              <a:t> </a:t>
            </a:r>
            <a:r>
              <a:rPr lang="ru-RU" dirty="0" err="1"/>
              <a:t>поширення</a:t>
            </a:r>
            <a:r>
              <a:rPr lang="ru-RU" dirty="0"/>
              <a:t> у </a:t>
            </a:r>
            <a:r>
              <a:rPr lang="ru-RU" dirty="0" err="1"/>
              <a:t>радянський</a:t>
            </a:r>
            <a:r>
              <a:rPr lang="ru-RU" dirty="0"/>
              <a:t> </a:t>
            </a:r>
            <a:r>
              <a:rPr lang="ru-RU" dirty="0" err="1"/>
              <a:t>період</a:t>
            </a:r>
            <a:r>
              <a:rPr lang="ru-RU" dirty="0"/>
              <a:t>. </a:t>
            </a:r>
            <a:r>
              <a:rPr lang="ru-RU" dirty="0" err="1"/>
              <a:t>Такий</a:t>
            </a:r>
            <a:r>
              <a:rPr lang="ru-RU" dirty="0"/>
              <a:t>, </a:t>
            </a:r>
            <a:r>
              <a:rPr lang="ru-RU" dirty="0" err="1"/>
              <a:t>наприклад</a:t>
            </a:r>
            <a:r>
              <a:rPr lang="ru-RU" dirty="0"/>
              <a:t>, </a:t>
            </a:r>
            <a:r>
              <a:rPr lang="ru-RU" dirty="0" err="1"/>
              <a:t>популярний</a:t>
            </a:r>
            <a:r>
              <a:rPr lang="ru-RU" dirty="0"/>
              <a:t> на той час </a:t>
            </a:r>
            <a:r>
              <a:rPr lang="ru-RU" dirty="0" err="1"/>
              <a:t>заклик</a:t>
            </a:r>
            <a:r>
              <a:rPr lang="ru-RU" dirty="0"/>
              <a:t>: «Все на </a:t>
            </a:r>
            <a:r>
              <a:rPr lang="ru-RU" dirty="0" err="1"/>
              <a:t>вибори</a:t>
            </a:r>
            <a:r>
              <a:rPr lang="ru-RU" dirty="0"/>
              <a:t> до </a:t>
            </a:r>
            <a:r>
              <a:rPr lang="ru-RU" dirty="0" err="1"/>
              <a:t>Верховної</a:t>
            </a:r>
            <a:r>
              <a:rPr lang="ru-RU" dirty="0"/>
              <a:t> Ради!». У </a:t>
            </a:r>
            <a:r>
              <a:rPr lang="ru-RU" dirty="0" err="1"/>
              <a:t>разі</a:t>
            </a:r>
            <a:r>
              <a:rPr lang="ru-RU" dirty="0"/>
              <a:t> </a:t>
            </a:r>
            <a:r>
              <a:rPr lang="ru-RU" dirty="0" err="1"/>
              <a:t>зовсім</a:t>
            </a:r>
            <a:r>
              <a:rPr lang="ru-RU" dirty="0"/>
              <a:t> не </a:t>
            </a:r>
            <a:r>
              <a:rPr lang="ru-RU" dirty="0" err="1"/>
              <a:t>враховувалися</a:t>
            </a:r>
            <a:r>
              <a:rPr lang="ru-RU" dirty="0"/>
              <a:t> </a:t>
            </a:r>
            <a:r>
              <a:rPr lang="ru-RU" dirty="0" err="1"/>
              <a:t>віртуальні</a:t>
            </a:r>
            <a:r>
              <a:rPr lang="ru-RU" dirty="0"/>
              <a:t> мети </a:t>
            </a:r>
            <a:r>
              <a:rPr lang="ru-RU" dirty="0" err="1"/>
              <a:t>кожної</a:t>
            </a:r>
            <a:r>
              <a:rPr lang="ru-RU" dirty="0"/>
              <a:t> </a:t>
            </a:r>
            <a:r>
              <a:rPr lang="ru-RU" dirty="0" err="1"/>
              <a:t>конкретної</a:t>
            </a:r>
            <a:r>
              <a:rPr lang="ru-RU" dirty="0"/>
              <a:t> </a:t>
            </a:r>
            <a:r>
              <a:rPr lang="ru-RU" dirty="0" err="1"/>
              <a:t>людини</a:t>
            </a:r>
            <a:r>
              <a:rPr lang="ru-RU" dirty="0"/>
              <a:t>.</a:t>
            </a:r>
            <a:endParaRPr lang="uk-UA" dirty="0"/>
          </a:p>
        </p:txBody>
      </p:sp>
    </p:spTree>
    <p:extLst>
      <p:ext uri="{BB962C8B-B14F-4D97-AF65-F5344CB8AC3E}">
        <p14:creationId xmlns:p14="http://schemas.microsoft.com/office/powerpoint/2010/main" val="6930022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DEF46DE-A244-4543-9473-C8670F03A594}"/>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7261AE4E-4AA5-43DD-B0F3-12FE82F1BF16}"/>
              </a:ext>
            </a:extLst>
          </p:cNvPr>
          <p:cNvSpPr>
            <a:spLocks noGrp="1"/>
          </p:cNvSpPr>
          <p:nvPr>
            <p:ph sz="quarter" idx="13"/>
          </p:nvPr>
        </p:nvSpPr>
        <p:spPr/>
        <p:txBody>
          <a:bodyPr/>
          <a:lstStyle/>
          <a:p>
            <a:pPr algn="just"/>
            <a:r>
              <a:rPr lang="uk-UA" dirty="0"/>
              <a:t>Розширити мету, перетворити її з точки на відрізок – це якраз і забезпечує наявність віртуальних складових. Люди можуть породжувати абсолютно однакову систему дій, але в їхній віртуальності ця система розумітиметься як своя, особлива, властива лише даному індивіду. Всі будуть здійснювати однакові дії щодо придбання та поїдання морозива. Але для когось це буде марною витратою грошей, для когось – маленькою радістю його дитини чи коханої людини тощо. Таким чином, одній моделі поведінки буде відповідати деяка кількість віртуальних </a:t>
            </a:r>
            <a:r>
              <a:rPr lang="uk-UA" dirty="0" err="1"/>
              <a:t>реальностей</a:t>
            </a:r>
            <a:endParaRPr lang="uk-UA" dirty="0"/>
          </a:p>
        </p:txBody>
      </p:sp>
    </p:spTree>
    <p:extLst>
      <p:ext uri="{BB962C8B-B14F-4D97-AF65-F5344CB8AC3E}">
        <p14:creationId xmlns:p14="http://schemas.microsoft.com/office/powerpoint/2010/main" val="1931580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C327E1C-E180-42A3-BA22-603C2994C8D8}"/>
              </a:ext>
            </a:extLst>
          </p:cNvPr>
          <p:cNvSpPr>
            <a:spLocks noGrp="1"/>
          </p:cNvSpPr>
          <p:nvPr>
            <p:ph type="title"/>
          </p:nvPr>
        </p:nvSpPr>
        <p:spPr/>
        <p:txBody>
          <a:bodyPr/>
          <a:lstStyle/>
          <a:p>
            <a:r>
              <a:rPr lang="uk-UA" dirty="0"/>
              <a:t>ЦІЛЬОВА АУДИТОРІЯ </a:t>
            </a:r>
          </a:p>
        </p:txBody>
      </p:sp>
      <p:sp>
        <p:nvSpPr>
          <p:cNvPr id="3" name="Місце для вмісту 2">
            <a:extLst>
              <a:ext uri="{FF2B5EF4-FFF2-40B4-BE49-F238E27FC236}">
                <a16:creationId xmlns:a16="http://schemas.microsoft.com/office/drawing/2014/main" id="{1464696F-EB0B-4766-9BEA-E7B4C3F149E0}"/>
              </a:ext>
            </a:extLst>
          </p:cNvPr>
          <p:cNvSpPr>
            <a:spLocks noGrp="1"/>
          </p:cNvSpPr>
          <p:nvPr>
            <p:ph sz="quarter" idx="13"/>
          </p:nvPr>
        </p:nvSpPr>
        <p:spPr/>
        <p:txBody>
          <a:bodyPr>
            <a:normAutofit fontScale="77500" lnSpcReduction="20000"/>
          </a:bodyPr>
          <a:lstStyle/>
          <a:p>
            <a:pPr algn="just"/>
            <a:r>
              <a:rPr lang="uk-UA" dirty="0"/>
              <a:t>Для того, щоб визначити цільову аудиторію необхідно виділити ту групу «початкових» спостерігачів, поведінка яких змінюватиметься в процесі створення системи управління. Нерідко можна зустріти ситуацію, коли проблема виділення цільової аудиторії, необхідної замовнику, підмінюється маніфестацією корпоративного середовища, до якого належить сам замовник.</a:t>
            </a:r>
          </a:p>
          <a:p>
            <a:pPr algn="just"/>
            <a:r>
              <a:rPr lang="uk-UA" dirty="0"/>
              <a:t> Більшість рекламних агентств, </a:t>
            </a:r>
            <a:r>
              <a:rPr lang="uk-UA" dirty="0" err="1"/>
              <a:t>прагнучи</a:t>
            </a:r>
            <a:r>
              <a:rPr lang="uk-UA" dirty="0"/>
              <a:t> отримання максимального доходу, приділяє більше уваги рекламодавцю, ніж результату самої реклами. Тобто для більшості фахівців у сфері технологій впливу саме рекламодавець і буде єдиною цільовою аудиторією. Цей підхід певною мірою позбавлений гідності щодо вирішення комерційних завдань самих рекламних агентств. Однак при вирішенні реальних, наприклад, соціальних, політичних чи виробничих завдань в умовах жорсткої конкуренції такий підхід може призвести до того, що рекламодавець як цільова аудиторія може просто самоусунутись, не витримавши витрат на рекламний бюджет, або відмовитися від рекламного агентства, не помітивши ефекту від його реклами. </a:t>
            </a:r>
          </a:p>
        </p:txBody>
      </p:sp>
    </p:spTree>
    <p:extLst>
      <p:ext uri="{BB962C8B-B14F-4D97-AF65-F5344CB8AC3E}">
        <p14:creationId xmlns:p14="http://schemas.microsoft.com/office/powerpoint/2010/main" val="31958480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3E2CFD1-AC41-42B6-9C06-380001624D70}"/>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18A126FA-6BEB-4E74-BED3-0988539A182C}"/>
              </a:ext>
            </a:extLst>
          </p:cNvPr>
          <p:cNvSpPr>
            <a:spLocks noGrp="1"/>
          </p:cNvSpPr>
          <p:nvPr>
            <p:ph sz="quarter" idx="13"/>
          </p:nvPr>
        </p:nvSpPr>
        <p:spPr/>
        <p:txBody>
          <a:bodyPr>
            <a:normAutofit/>
          </a:bodyPr>
          <a:lstStyle/>
          <a:p>
            <a:pPr algn="just"/>
            <a:r>
              <a:rPr lang="uk-UA" dirty="0"/>
              <a:t>Другим характерним симптомом сучасної пропаганди є сприйняття цільової аудиторії як статичної групи. Хоча, як відомо, метою будь-якого управління стає результат, а не об'єкт, проте ця помилка часто має місце. Внаслідок подібного сприйняття цільової аудиторії розмивається сама мета інформаційного управління. Незрозуміло, як має змінитися цільова аудиторія, якщо вона описана через статичні параметри, і чи можна змінити її поведінку взагалі. Всі ці описи найчастіше позбавляють сенсу саму процедуру пошуку та формалізації цільової аудиторії, тому останні нерідко просто збігаються у багатьох засобів масової інформації. </a:t>
            </a:r>
          </a:p>
        </p:txBody>
      </p:sp>
    </p:spTree>
    <p:extLst>
      <p:ext uri="{BB962C8B-B14F-4D97-AF65-F5344CB8AC3E}">
        <p14:creationId xmlns:p14="http://schemas.microsoft.com/office/powerpoint/2010/main" val="17348093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0038E87-BCF0-48C8-9A7F-7CBF47C4CE53}"/>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458EF3D2-28D2-4D21-BFDF-408FDA20B501}"/>
              </a:ext>
            </a:extLst>
          </p:cNvPr>
          <p:cNvSpPr>
            <a:spLocks noGrp="1"/>
          </p:cNvSpPr>
          <p:nvPr>
            <p:ph sz="quarter" idx="13"/>
          </p:nvPr>
        </p:nvSpPr>
        <p:spPr/>
        <p:txBody>
          <a:bodyPr>
            <a:normAutofit fontScale="92500" lnSpcReduction="20000"/>
          </a:bodyPr>
          <a:lstStyle/>
          <a:p>
            <a:pPr algn="just"/>
            <a:r>
              <a:rPr lang="uk-UA" dirty="0"/>
              <a:t>Опис типу - «успішні, забезпечені бізнесмени віком від 25 до 40 років, активні, з чіткою життєвою позицією ....» -Можна почути всюди. Подібні формулювання, можливо, і полегшують життя розробників концепції для ЗМІ, але, на жаль, не дають змоги відповісти на багато питань. Які інформаційні потоки можуть бути спрямовані на цільову аудиторію? Які обмеження вводить ця аудиторія на інформацію, тезаурус, сленг. Чи, наприклад, аудиторія «бізнесменів» відрізняється від «дітей бізнесменів». Ну і, нарешті, чи всі бізнесмени однаково сприймають інформацію? Якщо один бізнесмен поводиться агресивно і нахабно, а інший - м'яко і </a:t>
            </a:r>
            <a:r>
              <a:rPr lang="uk-UA" dirty="0" err="1"/>
              <a:t>тактовно</a:t>
            </a:r>
            <a:r>
              <a:rPr lang="uk-UA" dirty="0"/>
              <a:t>, то це вже не та сама аудиторія, і ці аудиторії вимагають різного підходу. Отже, описуючи підхід впливу як процесу, ми припускаємо, що метою має бути поведінка групи, а чи не сама група. І відповідно, цільову аудиторію необхідно описувати як групу, яка «здійснює поведінку»</a:t>
            </a:r>
          </a:p>
        </p:txBody>
      </p:sp>
    </p:spTree>
    <p:extLst>
      <p:ext uri="{BB962C8B-B14F-4D97-AF65-F5344CB8AC3E}">
        <p14:creationId xmlns:p14="http://schemas.microsoft.com/office/powerpoint/2010/main" val="3344074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A001663-F049-4749-821A-34369D732AB1}"/>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4C1145BF-2F96-41E9-8503-C96B06F8950F}"/>
              </a:ext>
            </a:extLst>
          </p:cNvPr>
          <p:cNvSpPr>
            <a:spLocks noGrp="1"/>
          </p:cNvSpPr>
          <p:nvPr>
            <p:ph sz="quarter" idx="13"/>
          </p:nvPr>
        </p:nvSpPr>
        <p:spPr/>
        <p:txBody>
          <a:bodyPr/>
          <a:lstStyle/>
          <a:p>
            <a:pPr algn="just"/>
            <a:r>
              <a:rPr lang="uk-UA" dirty="0"/>
              <a:t>більшість істориків стверджують, що виникнення ПРОПАГАНДИ слід  пов’язувати  із  появою  приватної власності, що спровокувало поділ суспільства на класи, тобто на багатих та бідних. Таким чином, в будь-якій державі правлячий клас (царі, князі, фараони, королі) прагнув за допомогою різних методів примуси досягти власних цілей використовуючи сили нижчого класу.</a:t>
            </a:r>
          </a:p>
          <a:p>
            <a:endParaRPr lang="uk-UA" dirty="0"/>
          </a:p>
        </p:txBody>
      </p:sp>
    </p:spTree>
    <p:extLst>
      <p:ext uri="{BB962C8B-B14F-4D97-AF65-F5344CB8AC3E}">
        <p14:creationId xmlns:p14="http://schemas.microsoft.com/office/powerpoint/2010/main" val="41847809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79AF537-01AD-47F0-AA21-5118A7E73744}"/>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88EC7150-7F38-469D-B7E3-5CB0AD81C725}"/>
              </a:ext>
            </a:extLst>
          </p:cNvPr>
          <p:cNvSpPr>
            <a:spLocks noGrp="1"/>
          </p:cNvSpPr>
          <p:nvPr>
            <p:ph sz="quarter" idx="13"/>
          </p:nvPr>
        </p:nvSpPr>
        <p:spPr/>
        <p:txBody>
          <a:bodyPr>
            <a:normAutofit fontScale="77500" lnSpcReduction="20000"/>
          </a:bodyPr>
          <a:lstStyle/>
          <a:p>
            <a:r>
              <a:rPr lang="ru-RU" dirty="0"/>
              <a:t>З </a:t>
            </a:r>
            <a:r>
              <a:rPr lang="ru-RU" dirty="0" err="1"/>
              <a:t>урахуванням</a:t>
            </a:r>
            <a:r>
              <a:rPr lang="ru-RU" dirty="0"/>
              <a:t> </a:t>
            </a:r>
            <a:r>
              <a:rPr lang="ru-RU" dirty="0" err="1"/>
              <a:t>цього</a:t>
            </a:r>
            <a:r>
              <a:rPr lang="ru-RU" dirty="0"/>
              <a:t> </a:t>
            </a:r>
            <a:r>
              <a:rPr lang="ru-RU" dirty="0" err="1"/>
              <a:t>висновку</a:t>
            </a:r>
            <a:r>
              <a:rPr lang="ru-RU" dirty="0"/>
              <a:t> процедура </a:t>
            </a:r>
            <a:r>
              <a:rPr lang="ru-RU" dirty="0" err="1"/>
              <a:t>опису</a:t>
            </a:r>
            <a:r>
              <a:rPr lang="ru-RU" dirty="0"/>
              <a:t> </a:t>
            </a:r>
            <a:r>
              <a:rPr lang="ru-RU" dirty="0" err="1"/>
              <a:t>цільової</a:t>
            </a:r>
            <a:r>
              <a:rPr lang="ru-RU" dirty="0"/>
              <a:t> </a:t>
            </a:r>
            <a:r>
              <a:rPr lang="ru-RU" dirty="0" err="1"/>
              <a:t>аудиторії</a:t>
            </a:r>
            <a:r>
              <a:rPr lang="ru-RU" dirty="0"/>
              <a:t> </a:t>
            </a:r>
            <a:r>
              <a:rPr lang="ru-RU" dirty="0" err="1"/>
              <a:t>може</a:t>
            </a:r>
            <a:r>
              <a:rPr lang="ru-RU" dirty="0"/>
              <a:t> </a:t>
            </a:r>
            <a:r>
              <a:rPr lang="ru-RU" dirty="0" err="1"/>
              <a:t>здійснюватися</a:t>
            </a:r>
            <a:r>
              <a:rPr lang="ru-RU" dirty="0"/>
              <a:t> </a:t>
            </a:r>
            <a:r>
              <a:rPr lang="ru-RU" dirty="0" err="1"/>
              <a:t>наступним</a:t>
            </a:r>
            <a:r>
              <a:rPr lang="ru-RU" dirty="0"/>
              <a:t> чином. </a:t>
            </a:r>
          </a:p>
          <a:p>
            <a:pPr algn="just"/>
            <a:r>
              <a:rPr lang="ru-RU" dirty="0"/>
              <a:t>1. з </a:t>
            </a:r>
            <a:r>
              <a:rPr lang="ru-RU" dirty="0" err="1"/>
              <a:t>погляду</a:t>
            </a:r>
            <a:r>
              <a:rPr lang="ru-RU" dirty="0"/>
              <a:t> </a:t>
            </a:r>
            <a:r>
              <a:rPr lang="ru-RU" dirty="0" err="1"/>
              <a:t>поведінки</a:t>
            </a:r>
            <a:r>
              <a:rPr lang="ru-RU" dirty="0"/>
              <a:t>, у </a:t>
            </a:r>
            <a:r>
              <a:rPr lang="ru-RU" dirty="0" err="1"/>
              <a:t>кожний</a:t>
            </a:r>
            <a:r>
              <a:rPr lang="ru-RU" dirty="0"/>
              <a:t> </a:t>
            </a:r>
            <a:r>
              <a:rPr lang="ru-RU" dirty="0" err="1"/>
              <a:t>поточний</a:t>
            </a:r>
            <a:r>
              <a:rPr lang="ru-RU" dirty="0"/>
              <a:t> момент будь-яка </a:t>
            </a:r>
            <a:r>
              <a:rPr lang="ru-RU" dirty="0" err="1"/>
              <a:t>людина</a:t>
            </a:r>
            <a:r>
              <a:rPr lang="ru-RU" dirty="0"/>
              <a:t> </a:t>
            </a:r>
            <a:r>
              <a:rPr lang="ru-RU" dirty="0" err="1"/>
              <a:t>належить</a:t>
            </a:r>
            <a:r>
              <a:rPr lang="ru-RU" dirty="0"/>
              <a:t> до </a:t>
            </a:r>
            <a:r>
              <a:rPr lang="ru-RU" dirty="0" err="1"/>
              <a:t>якоїсь</a:t>
            </a:r>
            <a:r>
              <a:rPr lang="ru-RU" dirty="0"/>
              <a:t> </a:t>
            </a:r>
            <a:r>
              <a:rPr lang="ru-RU" dirty="0" err="1"/>
              <a:t>системи</a:t>
            </a:r>
            <a:r>
              <a:rPr lang="ru-RU" dirty="0"/>
              <a:t> та </a:t>
            </a:r>
            <a:r>
              <a:rPr lang="ru-RU" dirty="0" err="1"/>
              <a:t>почувається</a:t>
            </a:r>
            <a:r>
              <a:rPr lang="ru-RU" dirty="0"/>
              <a:t> </a:t>
            </a:r>
            <a:r>
              <a:rPr lang="ru-RU" dirty="0" err="1"/>
              <a:t>її</a:t>
            </a:r>
            <a:r>
              <a:rPr lang="ru-RU" dirty="0"/>
              <a:t> </a:t>
            </a:r>
            <a:r>
              <a:rPr lang="ru-RU" dirty="0" err="1"/>
              <a:t>частиною</a:t>
            </a:r>
            <a:r>
              <a:rPr lang="ru-RU" dirty="0"/>
              <a:t>. </a:t>
            </a:r>
            <a:r>
              <a:rPr lang="ru-RU" dirty="0" err="1"/>
              <a:t>Навіть</a:t>
            </a:r>
            <a:r>
              <a:rPr lang="ru-RU" dirty="0"/>
              <a:t> коли </a:t>
            </a:r>
            <a:r>
              <a:rPr lang="ru-RU" dirty="0" err="1"/>
              <a:t>людина</a:t>
            </a:r>
            <a:r>
              <a:rPr lang="ru-RU" dirty="0"/>
              <a:t> </a:t>
            </a:r>
            <a:r>
              <a:rPr lang="ru-RU" dirty="0" err="1"/>
              <a:t>відчуває</a:t>
            </a:r>
            <a:r>
              <a:rPr lang="ru-RU" dirty="0"/>
              <a:t> </a:t>
            </a:r>
            <a:r>
              <a:rPr lang="ru-RU" dirty="0" err="1"/>
              <a:t>самотність</a:t>
            </a:r>
            <a:r>
              <a:rPr lang="ru-RU" dirty="0"/>
              <a:t>, вона </a:t>
            </a:r>
            <a:r>
              <a:rPr lang="ru-RU" dirty="0" err="1"/>
              <a:t>належить</a:t>
            </a:r>
            <a:r>
              <a:rPr lang="ru-RU" dirty="0"/>
              <a:t> до </a:t>
            </a:r>
            <a:r>
              <a:rPr lang="ru-RU" dirty="0" err="1"/>
              <a:t>системи</a:t>
            </a:r>
            <a:r>
              <a:rPr lang="ru-RU" dirty="0"/>
              <a:t> </a:t>
            </a:r>
            <a:r>
              <a:rPr lang="ru-RU" dirty="0" err="1"/>
              <a:t>самотніх</a:t>
            </a:r>
            <a:r>
              <a:rPr lang="ru-RU" dirty="0"/>
              <a:t> людей, і </a:t>
            </a:r>
            <a:r>
              <a:rPr lang="ru-RU" dirty="0" err="1"/>
              <a:t>спілкуватися</a:t>
            </a:r>
            <a:r>
              <a:rPr lang="ru-RU" dirty="0"/>
              <a:t> з нею треба не як з </a:t>
            </a:r>
            <a:r>
              <a:rPr lang="ru-RU" dirty="0" err="1"/>
              <a:t>окремим</a:t>
            </a:r>
            <a:r>
              <a:rPr lang="ru-RU" dirty="0"/>
              <a:t> </a:t>
            </a:r>
            <a:r>
              <a:rPr lang="ru-RU" dirty="0" err="1"/>
              <a:t>незалежним</a:t>
            </a:r>
            <a:r>
              <a:rPr lang="ru-RU" dirty="0"/>
              <a:t> </a:t>
            </a:r>
            <a:r>
              <a:rPr lang="ru-RU" dirty="0" err="1"/>
              <a:t>елементом</a:t>
            </a:r>
            <a:r>
              <a:rPr lang="ru-RU" dirty="0"/>
              <a:t>, </a:t>
            </a:r>
            <a:r>
              <a:rPr lang="ru-RU" dirty="0" err="1"/>
              <a:t>що</a:t>
            </a:r>
            <a:r>
              <a:rPr lang="ru-RU" dirty="0"/>
              <a:t> </a:t>
            </a:r>
            <a:r>
              <a:rPr lang="ru-RU" dirty="0" err="1"/>
              <a:t>здійснює</a:t>
            </a:r>
            <a:r>
              <a:rPr lang="ru-RU" dirty="0"/>
              <a:t> свою </a:t>
            </a:r>
            <a:r>
              <a:rPr lang="ru-RU" dirty="0" err="1"/>
              <a:t>поведінку</a:t>
            </a:r>
            <a:r>
              <a:rPr lang="ru-RU" dirty="0"/>
              <a:t> за </a:t>
            </a:r>
            <a:r>
              <a:rPr lang="ru-RU" dirty="0" err="1"/>
              <a:t>невстановленими</a:t>
            </a:r>
            <a:r>
              <a:rPr lang="ru-RU" dirty="0"/>
              <a:t> правилами, а як </a:t>
            </a:r>
            <a:r>
              <a:rPr lang="ru-RU" dirty="0" err="1"/>
              <a:t>із</a:t>
            </a:r>
            <a:r>
              <a:rPr lang="ru-RU" dirty="0"/>
              <a:t> </a:t>
            </a:r>
            <a:r>
              <a:rPr lang="ru-RU" dirty="0" err="1"/>
              <a:t>частиною</a:t>
            </a:r>
            <a:r>
              <a:rPr lang="ru-RU" dirty="0"/>
              <a:t> </a:t>
            </a:r>
            <a:r>
              <a:rPr lang="ru-RU" dirty="0" err="1"/>
              <a:t>цілого</a:t>
            </a:r>
            <a:r>
              <a:rPr lang="ru-RU" dirty="0"/>
              <a:t>. Кожного поточного моменту </a:t>
            </a:r>
            <a:r>
              <a:rPr lang="ru-RU" dirty="0" err="1"/>
              <a:t>людина</a:t>
            </a:r>
            <a:r>
              <a:rPr lang="ru-RU" dirty="0"/>
              <a:t> </a:t>
            </a:r>
            <a:r>
              <a:rPr lang="ru-RU" dirty="0" err="1"/>
              <a:t>підпорядкована</a:t>
            </a:r>
            <a:r>
              <a:rPr lang="ru-RU" dirty="0"/>
              <a:t> </a:t>
            </a:r>
            <a:r>
              <a:rPr lang="ru-RU" dirty="0" err="1"/>
              <a:t>вимогам</a:t>
            </a:r>
            <a:r>
              <a:rPr lang="ru-RU" dirty="0"/>
              <a:t> і правилам </a:t>
            </a:r>
            <a:r>
              <a:rPr lang="ru-RU" dirty="0" err="1"/>
              <a:t>тієї</a:t>
            </a:r>
            <a:r>
              <a:rPr lang="ru-RU" dirty="0"/>
              <a:t> </a:t>
            </a:r>
            <a:r>
              <a:rPr lang="ru-RU" dirty="0" err="1"/>
              <a:t>системи</a:t>
            </a:r>
            <a:r>
              <a:rPr lang="ru-RU" dirty="0"/>
              <a:t>, до </a:t>
            </a:r>
            <a:r>
              <a:rPr lang="ru-RU" dirty="0" err="1"/>
              <a:t>якої</a:t>
            </a:r>
            <a:r>
              <a:rPr lang="ru-RU" dirty="0"/>
              <a:t> вона реально входить тут і зараз. </a:t>
            </a:r>
            <a:r>
              <a:rPr lang="ru-RU" dirty="0" err="1"/>
              <a:t>Ці</a:t>
            </a:r>
            <a:r>
              <a:rPr lang="ru-RU" dirty="0"/>
              <a:t> </a:t>
            </a:r>
            <a:r>
              <a:rPr lang="ru-RU" dirty="0" err="1"/>
              <a:t>листівки</a:t>
            </a:r>
            <a:r>
              <a:rPr lang="ru-RU" dirty="0"/>
              <a:t> </a:t>
            </a:r>
            <a:r>
              <a:rPr lang="ru-RU" dirty="0" err="1"/>
              <a:t>звертаються</a:t>
            </a:r>
            <a:r>
              <a:rPr lang="ru-RU" dirty="0"/>
              <a:t> до людей, </a:t>
            </a:r>
            <a:r>
              <a:rPr lang="ru-RU" dirty="0" err="1"/>
              <a:t>що</a:t>
            </a:r>
            <a:r>
              <a:rPr lang="ru-RU" dirty="0"/>
              <a:t> </a:t>
            </a:r>
            <a:r>
              <a:rPr lang="ru-RU" dirty="0" err="1"/>
              <a:t>проходять</a:t>
            </a:r>
            <a:r>
              <a:rPr lang="ru-RU" dirty="0"/>
              <a:t> </a:t>
            </a:r>
            <a:r>
              <a:rPr lang="ru-RU" dirty="0" err="1"/>
              <a:t>повз</a:t>
            </a:r>
            <a:r>
              <a:rPr lang="ru-RU" dirty="0"/>
              <a:t>, як до </a:t>
            </a:r>
            <a:r>
              <a:rPr lang="ru-RU" dirty="0" err="1"/>
              <a:t>представників</a:t>
            </a:r>
            <a:r>
              <a:rPr lang="ru-RU" dirty="0"/>
              <a:t> </a:t>
            </a:r>
            <a:r>
              <a:rPr lang="ru-RU" dirty="0" err="1"/>
              <a:t>електорату</a:t>
            </a:r>
            <a:r>
              <a:rPr lang="ru-RU" dirty="0"/>
              <a:t>. </a:t>
            </a:r>
            <a:r>
              <a:rPr lang="ru-RU" dirty="0" err="1"/>
              <a:t>Однак</a:t>
            </a:r>
            <a:r>
              <a:rPr lang="ru-RU" dirty="0"/>
              <a:t> </a:t>
            </a:r>
            <a:r>
              <a:rPr lang="ru-RU" dirty="0" err="1"/>
              <a:t>насправді</a:t>
            </a:r>
            <a:r>
              <a:rPr lang="ru-RU" dirty="0"/>
              <a:t> мало </a:t>
            </a:r>
            <a:r>
              <a:rPr lang="ru-RU" dirty="0" err="1"/>
              <a:t>хто</a:t>
            </a:r>
            <a:r>
              <a:rPr lang="ru-RU" dirty="0"/>
              <a:t> на даний момент </a:t>
            </a:r>
            <a:r>
              <a:rPr lang="ru-RU" dirty="0" err="1"/>
              <a:t>почувається</a:t>
            </a:r>
            <a:r>
              <a:rPr lang="ru-RU" dirty="0"/>
              <a:t> </a:t>
            </a:r>
            <a:r>
              <a:rPr lang="ru-RU" dirty="0" err="1"/>
              <a:t>частиною</a:t>
            </a:r>
            <a:r>
              <a:rPr lang="ru-RU" dirty="0"/>
              <a:t> </a:t>
            </a:r>
            <a:r>
              <a:rPr lang="ru-RU" dirty="0" err="1"/>
              <a:t>такої</a:t>
            </a:r>
            <a:r>
              <a:rPr lang="ru-RU" dirty="0"/>
              <a:t> </a:t>
            </a:r>
            <a:r>
              <a:rPr lang="ru-RU" dirty="0" err="1"/>
              <a:t>системи</a:t>
            </a:r>
            <a:r>
              <a:rPr lang="ru-RU" dirty="0"/>
              <a:t>. </a:t>
            </a:r>
            <a:r>
              <a:rPr lang="ru-RU" dirty="0" err="1"/>
              <a:t>Хтось</a:t>
            </a:r>
            <a:r>
              <a:rPr lang="ru-RU" dirty="0"/>
              <a:t> тут і зараз - </a:t>
            </a:r>
            <a:r>
              <a:rPr lang="ru-RU" dirty="0" err="1"/>
              <a:t>всього</a:t>
            </a:r>
            <a:r>
              <a:rPr lang="ru-RU" dirty="0"/>
              <a:t> </a:t>
            </a:r>
            <a:r>
              <a:rPr lang="ru-RU" dirty="0" err="1"/>
              <a:t>лише</a:t>
            </a:r>
            <a:r>
              <a:rPr lang="ru-RU" dirty="0"/>
              <a:t> </a:t>
            </a:r>
            <a:r>
              <a:rPr lang="ru-RU" dirty="0" err="1"/>
              <a:t>покупець</a:t>
            </a:r>
            <a:r>
              <a:rPr lang="ru-RU" dirty="0"/>
              <a:t> </a:t>
            </a:r>
            <a:r>
              <a:rPr lang="ru-RU" dirty="0" err="1"/>
              <a:t>найближчого</a:t>
            </a:r>
            <a:r>
              <a:rPr lang="ru-RU" dirty="0"/>
              <a:t> магазину, </a:t>
            </a:r>
            <a:r>
              <a:rPr lang="ru-RU" dirty="0" err="1"/>
              <a:t>хтось</a:t>
            </a:r>
            <a:r>
              <a:rPr lang="ru-RU" dirty="0"/>
              <a:t> - </a:t>
            </a:r>
            <a:r>
              <a:rPr lang="ru-RU" dirty="0" err="1"/>
              <a:t>людина</a:t>
            </a:r>
            <a:r>
              <a:rPr lang="ru-RU" dirty="0"/>
              <a:t>, </a:t>
            </a:r>
            <a:r>
              <a:rPr lang="ru-RU" dirty="0" err="1"/>
              <a:t>що</a:t>
            </a:r>
            <a:r>
              <a:rPr lang="ru-RU" dirty="0"/>
              <a:t> </a:t>
            </a:r>
            <a:r>
              <a:rPr lang="ru-RU" dirty="0" err="1"/>
              <a:t>спізнюється</a:t>
            </a:r>
            <a:r>
              <a:rPr lang="ru-RU" dirty="0"/>
              <a:t> на </a:t>
            </a:r>
            <a:r>
              <a:rPr lang="ru-RU" dirty="0" err="1"/>
              <a:t>побачення</a:t>
            </a:r>
            <a:r>
              <a:rPr lang="ru-RU" dirty="0"/>
              <a:t> і т.д. Тому </a:t>
            </a:r>
            <a:r>
              <a:rPr lang="ru-RU" dirty="0" err="1"/>
              <a:t>інформація</a:t>
            </a:r>
            <a:r>
              <a:rPr lang="ru-RU" dirty="0"/>
              <a:t> про </a:t>
            </a:r>
            <a:r>
              <a:rPr lang="ru-RU" dirty="0" err="1"/>
              <a:t>листівку</a:t>
            </a:r>
            <a:r>
              <a:rPr lang="ru-RU" dirty="0"/>
              <a:t> не </a:t>
            </a:r>
            <a:r>
              <a:rPr lang="ru-RU" dirty="0" err="1"/>
              <a:t>потрапляє</a:t>
            </a:r>
            <a:r>
              <a:rPr lang="ru-RU" dirty="0"/>
              <a:t> у фокус </a:t>
            </a:r>
            <a:r>
              <a:rPr lang="ru-RU" dirty="0" err="1"/>
              <a:t>уваги</a:t>
            </a:r>
            <a:r>
              <a:rPr lang="ru-RU" dirty="0"/>
              <a:t> перехожих. </a:t>
            </a:r>
            <a:r>
              <a:rPr lang="ru-RU" dirty="0" err="1"/>
              <a:t>Якби</a:t>
            </a:r>
            <a:r>
              <a:rPr lang="ru-RU" dirty="0"/>
              <a:t> </a:t>
            </a:r>
            <a:r>
              <a:rPr lang="ru-RU" dirty="0" err="1"/>
              <a:t>листівка</a:t>
            </a:r>
            <a:r>
              <a:rPr lang="ru-RU" dirty="0"/>
              <a:t>, </a:t>
            </a:r>
            <a:r>
              <a:rPr lang="ru-RU" dirty="0" err="1"/>
              <a:t>розміщена</a:t>
            </a:r>
            <a:r>
              <a:rPr lang="ru-RU" dirty="0"/>
              <a:t> в </a:t>
            </a:r>
            <a:r>
              <a:rPr lang="ru-RU" dirty="0" err="1"/>
              <a:t>районі</a:t>
            </a:r>
            <a:r>
              <a:rPr lang="ru-RU" dirty="0"/>
              <a:t> </a:t>
            </a:r>
            <a:r>
              <a:rPr lang="ru-RU" dirty="0" err="1"/>
              <a:t>магазинів</a:t>
            </a:r>
            <a:r>
              <a:rPr lang="ru-RU" dirty="0"/>
              <a:t>, </a:t>
            </a:r>
            <a:r>
              <a:rPr lang="ru-RU" dirty="0" err="1"/>
              <a:t>містила</a:t>
            </a:r>
            <a:r>
              <a:rPr lang="ru-RU" dirty="0"/>
              <a:t> гасло «Я </a:t>
            </a:r>
            <a:r>
              <a:rPr lang="ru-RU" dirty="0" err="1"/>
              <a:t>теж</a:t>
            </a:r>
            <a:r>
              <a:rPr lang="ru-RU" dirty="0"/>
              <a:t> </a:t>
            </a:r>
            <a:r>
              <a:rPr lang="ru-RU" dirty="0" err="1"/>
              <a:t>втомився</a:t>
            </a:r>
            <a:r>
              <a:rPr lang="ru-RU" dirty="0"/>
              <a:t> </a:t>
            </a:r>
            <a:r>
              <a:rPr lang="ru-RU" dirty="0" err="1"/>
              <a:t>від</a:t>
            </a:r>
            <a:r>
              <a:rPr lang="ru-RU" dirty="0"/>
              <a:t> </a:t>
            </a:r>
            <a:r>
              <a:rPr lang="ru-RU" dirty="0" err="1"/>
              <a:t>високих</a:t>
            </a:r>
            <a:r>
              <a:rPr lang="ru-RU" dirty="0"/>
              <a:t> </a:t>
            </a:r>
            <a:r>
              <a:rPr lang="ru-RU" dirty="0" err="1"/>
              <a:t>цін</a:t>
            </a:r>
            <a:r>
              <a:rPr lang="ru-RU" dirty="0"/>
              <a:t>», то для людей, </a:t>
            </a:r>
            <a:r>
              <a:rPr lang="ru-RU" dirty="0" err="1"/>
              <a:t>які</a:t>
            </a:r>
            <a:r>
              <a:rPr lang="ru-RU" dirty="0"/>
              <a:t> </a:t>
            </a:r>
            <a:r>
              <a:rPr lang="ru-RU" dirty="0" err="1"/>
              <a:t>щойно</a:t>
            </a:r>
            <a:r>
              <a:rPr lang="ru-RU" dirty="0"/>
              <a:t> </a:t>
            </a:r>
            <a:r>
              <a:rPr lang="ru-RU" dirty="0" err="1"/>
              <a:t>здійснили</a:t>
            </a:r>
            <a:r>
              <a:rPr lang="ru-RU" dirty="0"/>
              <a:t> </a:t>
            </a:r>
            <a:r>
              <a:rPr lang="ru-RU" dirty="0" err="1"/>
              <a:t>якісь</a:t>
            </a:r>
            <a:r>
              <a:rPr lang="ru-RU" dirty="0"/>
              <a:t> покупки, фраза </a:t>
            </a:r>
            <a:r>
              <a:rPr lang="ru-RU" dirty="0" err="1"/>
              <a:t>була</a:t>
            </a:r>
            <a:r>
              <a:rPr lang="ru-RU" dirty="0"/>
              <a:t> б адресною, </a:t>
            </a:r>
            <a:r>
              <a:rPr lang="ru-RU" dirty="0" err="1"/>
              <a:t>оскільки</a:t>
            </a:r>
            <a:r>
              <a:rPr lang="ru-RU" dirty="0"/>
              <a:t> </a:t>
            </a:r>
            <a:r>
              <a:rPr lang="ru-RU" dirty="0" err="1"/>
              <a:t>враховувала</a:t>
            </a:r>
            <a:r>
              <a:rPr lang="ru-RU" dirty="0"/>
              <a:t> б </a:t>
            </a:r>
            <a:r>
              <a:rPr lang="ru-RU" dirty="0" err="1"/>
              <a:t>актуальну</a:t>
            </a:r>
            <a:r>
              <a:rPr lang="ru-RU" dirty="0"/>
              <a:t> та </a:t>
            </a:r>
            <a:r>
              <a:rPr lang="ru-RU" dirty="0" err="1"/>
              <a:t>реальну</a:t>
            </a:r>
            <a:r>
              <a:rPr lang="ru-RU" dirty="0"/>
              <a:t> систему, до </a:t>
            </a:r>
            <a:r>
              <a:rPr lang="ru-RU" dirty="0" err="1"/>
              <a:t>якої</a:t>
            </a:r>
            <a:r>
              <a:rPr lang="ru-RU" dirty="0"/>
              <a:t> вони належать в даний момент, </a:t>
            </a:r>
            <a:r>
              <a:rPr lang="ru-RU" dirty="0" err="1"/>
              <a:t>незадоволених</a:t>
            </a:r>
            <a:r>
              <a:rPr lang="ru-RU" dirty="0"/>
              <a:t> по </a:t>
            </a:r>
            <a:r>
              <a:rPr lang="ru-RU" dirty="0" err="1"/>
              <a:t>купателів</a:t>
            </a:r>
            <a:endParaRPr lang="uk-UA" dirty="0"/>
          </a:p>
        </p:txBody>
      </p:sp>
    </p:spTree>
    <p:extLst>
      <p:ext uri="{BB962C8B-B14F-4D97-AF65-F5344CB8AC3E}">
        <p14:creationId xmlns:p14="http://schemas.microsoft.com/office/powerpoint/2010/main" val="32492499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AA7CFBF-ACB2-4E38-BC4B-194DE6B06123}"/>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DC287A20-F2F9-4027-87B6-153F2291FD01}"/>
              </a:ext>
            </a:extLst>
          </p:cNvPr>
          <p:cNvSpPr>
            <a:spLocks noGrp="1"/>
          </p:cNvSpPr>
          <p:nvPr>
            <p:ph sz="quarter" idx="13"/>
          </p:nvPr>
        </p:nvSpPr>
        <p:spPr/>
        <p:txBody>
          <a:bodyPr/>
          <a:lstStyle/>
          <a:p>
            <a:pPr algn="just"/>
            <a:r>
              <a:rPr lang="ru-RU" dirty="0" err="1"/>
              <a:t>Ці</a:t>
            </a:r>
            <a:r>
              <a:rPr lang="ru-RU" dirty="0"/>
              <a:t> </a:t>
            </a:r>
            <a:r>
              <a:rPr lang="ru-RU" dirty="0" err="1"/>
              <a:t>листівки</a:t>
            </a:r>
            <a:r>
              <a:rPr lang="ru-RU" dirty="0"/>
              <a:t> </a:t>
            </a:r>
            <a:r>
              <a:rPr lang="ru-RU" dirty="0" err="1"/>
              <a:t>звертаються</a:t>
            </a:r>
            <a:r>
              <a:rPr lang="ru-RU" dirty="0"/>
              <a:t> до людей, </a:t>
            </a:r>
            <a:r>
              <a:rPr lang="ru-RU" dirty="0" err="1"/>
              <a:t>що</a:t>
            </a:r>
            <a:r>
              <a:rPr lang="ru-RU" dirty="0"/>
              <a:t> </a:t>
            </a:r>
            <a:r>
              <a:rPr lang="ru-RU" dirty="0" err="1"/>
              <a:t>проходять</a:t>
            </a:r>
            <a:r>
              <a:rPr lang="ru-RU" dirty="0"/>
              <a:t> </a:t>
            </a:r>
            <a:r>
              <a:rPr lang="ru-RU" dirty="0" err="1"/>
              <a:t>повз</a:t>
            </a:r>
            <a:r>
              <a:rPr lang="ru-RU" dirty="0"/>
              <a:t>, як до </a:t>
            </a:r>
            <a:r>
              <a:rPr lang="ru-RU" dirty="0" err="1"/>
              <a:t>представників</a:t>
            </a:r>
            <a:r>
              <a:rPr lang="ru-RU" dirty="0"/>
              <a:t> </a:t>
            </a:r>
            <a:r>
              <a:rPr lang="ru-RU" dirty="0" err="1"/>
              <a:t>електорату</a:t>
            </a:r>
            <a:r>
              <a:rPr lang="ru-RU" dirty="0"/>
              <a:t>. </a:t>
            </a:r>
            <a:r>
              <a:rPr lang="ru-RU" dirty="0" err="1"/>
              <a:t>Однак</a:t>
            </a:r>
            <a:r>
              <a:rPr lang="ru-RU" dirty="0"/>
              <a:t> </a:t>
            </a:r>
            <a:r>
              <a:rPr lang="ru-RU" dirty="0" err="1"/>
              <a:t>насправді</a:t>
            </a:r>
            <a:r>
              <a:rPr lang="ru-RU" dirty="0"/>
              <a:t> мало </a:t>
            </a:r>
            <a:r>
              <a:rPr lang="ru-RU" dirty="0" err="1"/>
              <a:t>хто</a:t>
            </a:r>
            <a:r>
              <a:rPr lang="ru-RU" dirty="0"/>
              <a:t> на даний момент </a:t>
            </a:r>
            <a:r>
              <a:rPr lang="ru-RU" dirty="0" err="1"/>
              <a:t>почувається</a:t>
            </a:r>
            <a:r>
              <a:rPr lang="ru-RU" dirty="0"/>
              <a:t> </a:t>
            </a:r>
            <a:r>
              <a:rPr lang="ru-RU" dirty="0" err="1"/>
              <a:t>частиною</a:t>
            </a:r>
            <a:r>
              <a:rPr lang="ru-RU" dirty="0"/>
              <a:t> </a:t>
            </a:r>
            <a:r>
              <a:rPr lang="ru-RU" dirty="0" err="1"/>
              <a:t>такої</a:t>
            </a:r>
            <a:r>
              <a:rPr lang="ru-RU" dirty="0"/>
              <a:t> </a:t>
            </a:r>
            <a:r>
              <a:rPr lang="ru-RU" dirty="0" err="1"/>
              <a:t>системи</a:t>
            </a:r>
            <a:r>
              <a:rPr lang="ru-RU" dirty="0"/>
              <a:t>. </a:t>
            </a:r>
            <a:r>
              <a:rPr lang="ru-RU" dirty="0" err="1"/>
              <a:t>Хтось</a:t>
            </a:r>
            <a:r>
              <a:rPr lang="ru-RU" dirty="0"/>
              <a:t> тут і зараз - </a:t>
            </a:r>
            <a:r>
              <a:rPr lang="ru-RU" dirty="0" err="1"/>
              <a:t>всього</a:t>
            </a:r>
            <a:r>
              <a:rPr lang="ru-RU" dirty="0"/>
              <a:t> </a:t>
            </a:r>
            <a:r>
              <a:rPr lang="ru-RU" dirty="0" err="1"/>
              <a:t>лише</a:t>
            </a:r>
            <a:r>
              <a:rPr lang="ru-RU" dirty="0"/>
              <a:t> </a:t>
            </a:r>
            <a:r>
              <a:rPr lang="ru-RU" dirty="0" err="1"/>
              <a:t>покупець</a:t>
            </a:r>
            <a:r>
              <a:rPr lang="ru-RU" dirty="0"/>
              <a:t> </a:t>
            </a:r>
            <a:r>
              <a:rPr lang="ru-RU" dirty="0" err="1"/>
              <a:t>найближчого</a:t>
            </a:r>
            <a:r>
              <a:rPr lang="ru-RU" dirty="0"/>
              <a:t> магазину, </a:t>
            </a:r>
            <a:r>
              <a:rPr lang="ru-RU" dirty="0" err="1"/>
              <a:t>хтось</a:t>
            </a:r>
            <a:r>
              <a:rPr lang="ru-RU" dirty="0"/>
              <a:t> - </a:t>
            </a:r>
            <a:r>
              <a:rPr lang="ru-RU" dirty="0" err="1"/>
              <a:t>людина</a:t>
            </a:r>
            <a:r>
              <a:rPr lang="ru-RU" dirty="0"/>
              <a:t>, </a:t>
            </a:r>
            <a:r>
              <a:rPr lang="ru-RU" dirty="0" err="1"/>
              <a:t>що</a:t>
            </a:r>
            <a:r>
              <a:rPr lang="ru-RU" dirty="0"/>
              <a:t> </a:t>
            </a:r>
            <a:r>
              <a:rPr lang="ru-RU" dirty="0" err="1"/>
              <a:t>спізнюється</a:t>
            </a:r>
            <a:r>
              <a:rPr lang="ru-RU" dirty="0"/>
              <a:t> на </a:t>
            </a:r>
            <a:r>
              <a:rPr lang="ru-RU" dirty="0" err="1"/>
              <a:t>побачення</a:t>
            </a:r>
            <a:r>
              <a:rPr lang="ru-RU" dirty="0"/>
              <a:t> і т.д. Тому </a:t>
            </a:r>
            <a:r>
              <a:rPr lang="ru-RU" dirty="0" err="1"/>
              <a:t>інформація</a:t>
            </a:r>
            <a:r>
              <a:rPr lang="ru-RU" dirty="0"/>
              <a:t> про </a:t>
            </a:r>
            <a:r>
              <a:rPr lang="ru-RU" dirty="0" err="1"/>
              <a:t>листівку</a:t>
            </a:r>
            <a:r>
              <a:rPr lang="ru-RU" dirty="0"/>
              <a:t> не </a:t>
            </a:r>
            <a:r>
              <a:rPr lang="ru-RU" dirty="0" err="1"/>
              <a:t>потрапляє</a:t>
            </a:r>
            <a:r>
              <a:rPr lang="ru-RU" dirty="0"/>
              <a:t> у фокус </a:t>
            </a:r>
            <a:r>
              <a:rPr lang="ru-RU" dirty="0" err="1"/>
              <a:t>уваги</a:t>
            </a:r>
            <a:r>
              <a:rPr lang="ru-RU" dirty="0"/>
              <a:t> перехожих. </a:t>
            </a:r>
            <a:r>
              <a:rPr lang="ru-RU" dirty="0" err="1"/>
              <a:t>Якби</a:t>
            </a:r>
            <a:r>
              <a:rPr lang="ru-RU" dirty="0"/>
              <a:t> </a:t>
            </a:r>
            <a:r>
              <a:rPr lang="ru-RU" dirty="0" err="1"/>
              <a:t>листівка</a:t>
            </a:r>
            <a:r>
              <a:rPr lang="ru-RU" dirty="0"/>
              <a:t>, </a:t>
            </a:r>
            <a:r>
              <a:rPr lang="ru-RU" dirty="0" err="1"/>
              <a:t>розміщена</a:t>
            </a:r>
            <a:r>
              <a:rPr lang="ru-RU" dirty="0"/>
              <a:t> в </a:t>
            </a:r>
            <a:r>
              <a:rPr lang="ru-RU" dirty="0" err="1"/>
              <a:t>районі</a:t>
            </a:r>
            <a:r>
              <a:rPr lang="ru-RU" dirty="0"/>
              <a:t> </a:t>
            </a:r>
            <a:r>
              <a:rPr lang="ru-RU" dirty="0" err="1"/>
              <a:t>магазинів</a:t>
            </a:r>
            <a:r>
              <a:rPr lang="ru-RU" dirty="0"/>
              <a:t>, </a:t>
            </a:r>
            <a:r>
              <a:rPr lang="ru-RU" dirty="0" err="1"/>
              <a:t>містила</a:t>
            </a:r>
            <a:r>
              <a:rPr lang="ru-RU" dirty="0"/>
              <a:t> гасло «Я </a:t>
            </a:r>
            <a:r>
              <a:rPr lang="ru-RU" dirty="0" err="1"/>
              <a:t>теж</a:t>
            </a:r>
            <a:r>
              <a:rPr lang="ru-RU" dirty="0"/>
              <a:t> </a:t>
            </a:r>
            <a:r>
              <a:rPr lang="ru-RU" dirty="0" err="1"/>
              <a:t>втомився</a:t>
            </a:r>
            <a:r>
              <a:rPr lang="ru-RU" dirty="0"/>
              <a:t> </a:t>
            </a:r>
            <a:r>
              <a:rPr lang="ru-RU" dirty="0" err="1"/>
              <a:t>від</a:t>
            </a:r>
            <a:r>
              <a:rPr lang="ru-RU" dirty="0"/>
              <a:t> </a:t>
            </a:r>
            <a:r>
              <a:rPr lang="ru-RU" dirty="0" err="1"/>
              <a:t>високих</a:t>
            </a:r>
            <a:r>
              <a:rPr lang="ru-RU" dirty="0"/>
              <a:t> </a:t>
            </a:r>
            <a:r>
              <a:rPr lang="ru-RU" dirty="0" err="1"/>
              <a:t>цін</a:t>
            </a:r>
            <a:r>
              <a:rPr lang="ru-RU" dirty="0"/>
              <a:t>», то для людей, </a:t>
            </a:r>
            <a:r>
              <a:rPr lang="ru-RU" dirty="0" err="1"/>
              <a:t>які</a:t>
            </a:r>
            <a:r>
              <a:rPr lang="ru-RU" dirty="0"/>
              <a:t> </a:t>
            </a:r>
            <a:r>
              <a:rPr lang="ru-RU" dirty="0" err="1"/>
              <a:t>щойно</a:t>
            </a:r>
            <a:r>
              <a:rPr lang="ru-RU" dirty="0"/>
              <a:t> </a:t>
            </a:r>
            <a:r>
              <a:rPr lang="ru-RU" dirty="0" err="1"/>
              <a:t>здійснили</a:t>
            </a:r>
            <a:r>
              <a:rPr lang="ru-RU" dirty="0"/>
              <a:t> </a:t>
            </a:r>
            <a:r>
              <a:rPr lang="ru-RU" dirty="0" err="1"/>
              <a:t>якісь</a:t>
            </a:r>
            <a:r>
              <a:rPr lang="ru-RU" dirty="0"/>
              <a:t> покупки, фраза </a:t>
            </a:r>
            <a:r>
              <a:rPr lang="ru-RU" dirty="0" err="1"/>
              <a:t>була</a:t>
            </a:r>
            <a:r>
              <a:rPr lang="ru-RU" dirty="0"/>
              <a:t> б адресною, </a:t>
            </a:r>
            <a:r>
              <a:rPr lang="ru-RU" dirty="0" err="1"/>
              <a:t>оскільки</a:t>
            </a:r>
            <a:r>
              <a:rPr lang="ru-RU" dirty="0"/>
              <a:t> </a:t>
            </a:r>
            <a:r>
              <a:rPr lang="ru-RU" dirty="0" err="1"/>
              <a:t>враховувала</a:t>
            </a:r>
            <a:r>
              <a:rPr lang="ru-RU" dirty="0"/>
              <a:t> б </a:t>
            </a:r>
            <a:r>
              <a:rPr lang="ru-RU" dirty="0" err="1"/>
              <a:t>актуальну</a:t>
            </a:r>
            <a:r>
              <a:rPr lang="ru-RU" dirty="0"/>
              <a:t> та </a:t>
            </a:r>
            <a:r>
              <a:rPr lang="ru-RU" dirty="0" err="1"/>
              <a:t>реальну</a:t>
            </a:r>
            <a:r>
              <a:rPr lang="ru-RU" dirty="0"/>
              <a:t> систему, до </a:t>
            </a:r>
            <a:r>
              <a:rPr lang="ru-RU" dirty="0" err="1"/>
              <a:t>якої</a:t>
            </a:r>
            <a:r>
              <a:rPr lang="ru-RU" dirty="0"/>
              <a:t> вони належать в даний момент, </a:t>
            </a:r>
            <a:r>
              <a:rPr lang="ru-RU" dirty="0" err="1"/>
              <a:t>незадоволених</a:t>
            </a:r>
            <a:r>
              <a:rPr lang="ru-RU" dirty="0"/>
              <a:t> по </a:t>
            </a:r>
            <a:r>
              <a:rPr lang="ru-RU" dirty="0" err="1"/>
              <a:t>купателів</a:t>
            </a:r>
            <a:endParaRPr lang="uk-UA" dirty="0"/>
          </a:p>
        </p:txBody>
      </p:sp>
    </p:spTree>
    <p:extLst>
      <p:ext uri="{BB962C8B-B14F-4D97-AF65-F5344CB8AC3E}">
        <p14:creationId xmlns:p14="http://schemas.microsoft.com/office/powerpoint/2010/main" val="6892781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F7F6B15-4515-43A6-8145-0A61477E65CC}"/>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B3E6AC91-9C75-4B12-BEF7-85A07CFCB12A}"/>
              </a:ext>
            </a:extLst>
          </p:cNvPr>
          <p:cNvSpPr>
            <a:spLocks noGrp="1"/>
          </p:cNvSpPr>
          <p:nvPr>
            <p:ph sz="quarter" idx="13"/>
          </p:nvPr>
        </p:nvSpPr>
        <p:spPr/>
        <p:txBody>
          <a:bodyPr>
            <a:normAutofit fontScale="85000" lnSpcReduction="10000"/>
          </a:bodyPr>
          <a:lstStyle/>
          <a:p>
            <a:pPr algn="just"/>
            <a:r>
              <a:rPr lang="uk-UA" dirty="0"/>
              <a:t>2. оскільки цільова аудиторія – це аудиторія, яка має певну поведінку, то й мати вона повинна таку характеристику, яка була б пов'язана з поведінкою людини. Таким поняттям у технологіях пропаганди є поняття соціальної ролі. У термінах соціальної ролі приклади, розібрані попередньому розділі, можуть визначати такі цільові аудиторії. Для гасла «Тойота. Керуй мрією!" цільовою аудиторією буде група людей, яких відрізняє соціальна та ділова активність, що дозволяє реалізувати свої плани та очікування у житті. Для слогана – «Не гальмуй – </a:t>
            </a:r>
            <a:r>
              <a:rPr lang="uk-UA" dirty="0" err="1"/>
              <a:t>снікерсуй</a:t>
            </a:r>
            <a:r>
              <a:rPr lang="uk-UA" dirty="0"/>
              <a:t>!» – цільова аудиторія визначиться як група динамічних, які прагнуть змін та нововведень. А гасло «Голосуй чи програєш!» припускає, що цільовій групі належать люди, які люблять вигравати, перемагати. Як ми бачимо, подібні описи цільових функцій дозволяють охопити набагато більшу групу, ніж, наприклад, просто група «успішних бізнесменів», що відповідно дозволяє отримати більш відчутний результат, змінити більшу частину масової свідомості</a:t>
            </a:r>
          </a:p>
        </p:txBody>
      </p:sp>
    </p:spTree>
    <p:extLst>
      <p:ext uri="{BB962C8B-B14F-4D97-AF65-F5344CB8AC3E}">
        <p14:creationId xmlns:p14="http://schemas.microsoft.com/office/powerpoint/2010/main" val="22836898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855DA13-8F8B-4406-90F1-7AE5E5839725}"/>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95014139-852A-44BF-AEEE-5726A9C7EA7A}"/>
              </a:ext>
            </a:extLst>
          </p:cNvPr>
          <p:cNvSpPr>
            <a:spLocks noGrp="1"/>
          </p:cNvSpPr>
          <p:nvPr>
            <p:ph sz="quarter" idx="13"/>
          </p:nvPr>
        </p:nvSpPr>
        <p:spPr/>
        <p:txBody>
          <a:bodyPr>
            <a:normAutofit lnSpcReduction="10000"/>
          </a:bodyPr>
          <a:lstStyle/>
          <a:p>
            <a:pPr marL="0" indent="0">
              <a:buNone/>
            </a:pPr>
            <a:r>
              <a:rPr lang="uk-UA" dirty="0"/>
              <a:t>суттєві риси пропаганди:</a:t>
            </a:r>
          </a:p>
          <a:p>
            <a:endParaRPr lang="uk-UA" dirty="0"/>
          </a:p>
          <a:p>
            <a:r>
              <a:rPr lang="uk-UA" dirty="0"/>
              <a:t>масове охоплення,</a:t>
            </a:r>
          </a:p>
          <a:p>
            <a:r>
              <a:rPr lang="uk-UA" dirty="0"/>
              <a:t>обов'язковість,</a:t>
            </a:r>
          </a:p>
          <a:p>
            <a:r>
              <a:rPr lang="uk-UA" dirty="0"/>
              <a:t>повторюваність у часі та просторі,</a:t>
            </a:r>
          </a:p>
          <a:p>
            <a:r>
              <a:rPr lang="uk-UA" dirty="0"/>
              <a:t>блокування альтернативної інформації,</a:t>
            </a:r>
          </a:p>
          <a:p>
            <a:r>
              <a:rPr lang="uk-UA" dirty="0"/>
              <a:t>поширення того ж в інших модусах (література, кіно та ін.).</a:t>
            </a:r>
          </a:p>
        </p:txBody>
      </p:sp>
    </p:spTree>
    <p:extLst>
      <p:ext uri="{BB962C8B-B14F-4D97-AF65-F5344CB8AC3E}">
        <p14:creationId xmlns:p14="http://schemas.microsoft.com/office/powerpoint/2010/main" val="35384977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8EA0C51-4B8A-480F-B18A-13278EF58F38}"/>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510485FC-610D-4004-9AFA-AC54026FB084}"/>
              </a:ext>
            </a:extLst>
          </p:cNvPr>
          <p:cNvSpPr>
            <a:spLocks noGrp="1"/>
          </p:cNvSpPr>
          <p:nvPr>
            <p:ph sz="quarter" idx="13"/>
          </p:nvPr>
        </p:nvSpPr>
        <p:spPr/>
        <p:txBody>
          <a:bodyPr/>
          <a:lstStyle/>
          <a:p>
            <a:pPr algn="just"/>
            <a:r>
              <a:rPr lang="ru-RU" dirty="0"/>
              <a:t>Одним </a:t>
            </a:r>
            <a:r>
              <a:rPr lang="ru-RU" dirty="0" err="1"/>
              <a:t>із</a:t>
            </a:r>
            <a:r>
              <a:rPr lang="ru-RU" dirty="0"/>
              <a:t> </a:t>
            </a:r>
            <a:r>
              <a:rPr lang="ru-RU" dirty="0" err="1"/>
              <a:t>найбільш</a:t>
            </a:r>
            <a:r>
              <a:rPr lang="ru-RU" dirty="0"/>
              <a:t> </a:t>
            </a:r>
            <a:r>
              <a:rPr lang="ru-RU" dirty="0" err="1"/>
              <a:t>ранніх</a:t>
            </a:r>
            <a:r>
              <a:rPr lang="ru-RU" dirty="0"/>
              <a:t> </a:t>
            </a:r>
            <a:r>
              <a:rPr lang="ru-RU" dirty="0" err="1"/>
              <a:t>зразків</a:t>
            </a:r>
            <a:r>
              <a:rPr lang="ru-RU" dirty="0"/>
              <a:t> </a:t>
            </a:r>
            <a:r>
              <a:rPr lang="ru-RU" dirty="0" err="1"/>
              <a:t>пропаганди</a:t>
            </a:r>
            <a:r>
              <a:rPr lang="ru-RU" dirty="0"/>
              <a:t> </a:t>
            </a:r>
            <a:r>
              <a:rPr lang="ru-RU" dirty="0" err="1"/>
              <a:t>мож</a:t>
            </a:r>
            <a:r>
              <a:rPr lang="ru-RU" dirty="0"/>
              <a:t>-на </a:t>
            </a:r>
            <a:r>
              <a:rPr lang="ru-RU" dirty="0" err="1"/>
              <a:t>вважати</a:t>
            </a:r>
            <a:r>
              <a:rPr lang="ru-RU" dirty="0"/>
              <a:t> преамбулу до </a:t>
            </a:r>
            <a:r>
              <a:rPr lang="ru-RU" dirty="0" err="1"/>
              <a:t>Зведення</a:t>
            </a:r>
            <a:r>
              <a:rPr lang="ru-RU" dirty="0"/>
              <a:t> </a:t>
            </a:r>
            <a:r>
              <a:rPr lang="ru-RU" dirty="0" err="1"/>
              <a:t>законів</a:t>
            </a:r>
            <a:r>
              <a:rPr lang="ru-RU" dirty="0"/>
              <a:t> </a:t>
            </a:r>
            <a:r>
              <a:rPr lang="ru-RU" dirty="0" err="1"/>
              <a:t>Хаммурапі</a:t>
            </a:r>
            <a:r>
              <a:rPr lang="ru-RU" dirty="0"/>
              <a:t>, в </a:t>
            </a:r>
            <a:r>
              <a:rPr lang="ru-RU" dirty="0" err="1"/>
              <a:t>якій</a:t>
            </a:r>
            <a:r>
              <a:rPr lang="ru-RU" dirty="0"/>
              <a:t> сказано, </a:t>
            </a:r>
            <a:r>
              <a:rPr lang="ru-RU" dirty="0" err="1"/>
              <a:t>що</a:t>
            </a:r>
            <a:r>
              <a:rPr lang="ru-RU" dirty="0"/>
              <a:t> </a:t>
            </a:r>
            <a:r>
              <a:rPr lang="ru-RU" dirty="0" err="1"/>
              <a:t>ці</a:t>
            </a:r>
            <a:r>
              <a:rPr lang="ru-RU" dirty="0"/>
              <a:t> </a:t>
            </a:r>
            <a:r>
              <a:rPr lang="ru-RU" dirty="0" err="1"/>
              <a:t>закони</a:t>
            </a:r>
            <a:r>
              <a:rPr lang="ru-RU" dirty="0"/>
              <a:t> </a:t>
            </a:r>
            <a:r>
              <a:rPr lang="ru-RU" dirty="0" err="1"/>
              <a:t>створені</a:t>
            </a:r>
            <a:r>
              <a:rPr lang="ru-RU" dirty="0"/>
              <a:t> для </a:t>
            </a:r>
            <a:r>
              <a:rPr lang="ru-RU" dirty="0" err="1"/>
              <a:t>встановлення</a:t>
            </a:r>
            <a:r>
              <a:rPr lang="ru-RU" dirty="0"/>
              <a:t> </a:t>
            </a:r>
            <a:r>
              <a:rPr lang="ru-RU" dirty="0" err="1"/>
              <a:t>справедливості</a:t>
            </a:r>
            <a:r>
              <a:rPr lang="ru-RU" dirty="0"/>
              <a:t> в </a:t>
            </a:r>
            <a:r>
              <a:rPr lang="ru-RU" dirty="0" err="1"/>
              <a:t>країні</a:t>
            </a:r>
            <a:r>
              <a:rPr lang="ru-RU" dirty="0"/>
              <a:t> і для </a:t>
            </a:r>
            <a:r>
              <a:rPr lang="ru-RU" dirty="0" err="1"/>
              <a:t>захисту</a:t>
            </a:r>
            <a:r>
              <a:rPr lang="ru-RU" dirty="0"/>
              <a:t> </a:t>
            </a:r>
            <a:r>
              <a:rPr lang="ru-RU" dirty="0" err="1"/>
              <a:t>слабких</a:t>
            </a:r>
            <a:r>
              <a:rPr lang="ru-RU" dirty="0"/>
              <a:t> </a:t>
            </a:r>
            <a:r>
              <a:rPr lang="ru-RU" dirty="0" err="1"/>
              <a:t>від</a:t>
            </a:r>
            <a:r>
              <a:rPr lang="ru-RU" dirty="0"/>
              <a:t> </a:t>
            </a:r>
            <a:r>
              <a:rPr lang="ru-RU" dirty="0" err="1"/>
              <a:t>сильних</a:t>
            </a:r>
            <a:r>
              <a:rPr lang="ru-RU" dirty="0"/>
              <a:t>.  </a:t>
            </a:r>
            <a:r>
              <a:rPr lang="ru-RU" dirty="0" err="1"/>
              <a:t>Зміст</a:t>
            </a:r>
            <a:r>
              <a:rPr lang="ru-RU" dirty="0"/>
              <a:t>  же  самих  </a:t>
            </a:r>
            <a:r>
              <a:rPr lang="ru-RU" dirty="0" err="1"/>
              <a:t>законів</a:t>
            </a:r>
            <a:r>
              <a:rPr lang="ru-RU" dirty="0"/>
              <a:t>  </a:t>
            </a:r>
            <a:r>
              <a:rPr lang="ru-RU" dirty="0" err="1"/>
              <a:t>переважно</a:t>
            </a:r>
            <a:r>
              <a:rPr lang="ru-RU" dirty="0"/>
              <a:t>  </a:t>
            </a:r>
            <a:r>
              <a:rPr lang="ru-RU" dirty="0" err="1"/>
              <a:t>спрямовано</a:t>
            </a:r>
            <a:r>
              <a:rPr lang="ru-RU" dirty="0"/>
              <a:t> </a:t>
            </a:r>
            <a:r>
              <a:rPr lang="ru-RU" dirty="0" err="1"/>
              <a:t>саме</a:t>
            </a:r>
            <a:r>
              <a:rPr lang="ru-RU" dirty="0"/>
              <a:t> на </a:t>
            </a:r>
            <a:r>
              <a:rPr lang="ru-RU" dirty="0" err="1"/>
              <a:t>захист</a:t>
            </a:r>
            <a:r>
              <a:rPr lang="ru-RU" dirty="0"/>
              <a:t> </a:t>
            </a:r>
            <a:r>
              <a:rPr lang="ru-RU" dirty="0" err="1"/>
              <a:t>інтересів</a:t>
            </a:r>
            <a:r>
              <a:rPr lang="ru-RU" dirty="0"/>
              <a:t> </a:t>
            </a:r>
            <a:r>
              <a:rPr lang="ru-RU" dirty="0" err="1"/>
              <a:t>заможних</a:t>
            </a:r>
            <a:r>
              <a:rPr lang="ru-RU" dirty="0"/>
              <a:t> </a:t>
            </a:r>
            <a:r>
              <a:rPr lang="ru-RU" dirty="0" err="1"/>
              <a:t>верств</a:t>
            </a:r>
            <a:r>
              <a:rPr lang="ru-RU" dirty="0"/>
              <a:t> за </a:t>
            </a:r>
            <a:r>
              <a:rPr lang="ru-RU" dirty="0" err="1"/>
              <a:t>рахунок</a:t>
            </a:r>
            <a:r>
              <a:rPr lang="ru-RU" dirty="0"/>
              <a:t> незаможного </a:t>
            </a:r>
            <a:r>
              <a:rPr lang="ru-RU" dirty="0" err="1"/>
              <a:t>населення</a:t>
            </a:r>
            <a:endParaRPr lang="uk-UA" dirty="0"/>
          </a:p>
        </p:txBody>
      </p:sp>
    </p:spTree>
    <p:extLst>
      <p:ext uri="{BB962C8B-B14F-4D97-AF65-F5344CB8AC3E}">
        <p14:creationId xmlns:p14="http://schemas.microsoft.com/office/powerpoint/2010/main" val="4250231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DD0DC9F-F047-4578-B117-2CE9FBCC7BB3}"/>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BBA27D16-02FF-4B3C-9501-9AED3B5E6933}"/>
              </a:ext>
            </a:extLst>
          </p:cNvPr>
          <p:cNvSpPr>
            <a:spLocks noGrp="1"/>
          </p:cNvSpPr>
          <p:nvPr>
            <p:ph sz="quarter" idx="13"/>
          </p:nvPr>
        </p:nvSpPr>
        <p:spPr/>
        <p:txBody>
          <a:bodyPr/>
          <a:lstStyle/>
          <a:p>
            <a:r>
              <a:rPr lang="uk-UA" dirty="0"/>
              <a:t>У   соціологічному   енциклопедичному   словнику поняття  пропаганда  розглядається  у  трьох  варіантах:</a:t>
            </a:r>
          </a:p>
          <a:p>
            <a:pPr marL="0" indent="0">
              <a:buNone/>
            </a:pPr>
            <a:r>
              <a:rPr lang="uk-UA" dirty="0"/>
              <a:t> 1) система діяльності, спрямована на поширення знань, художніх цінностей та іншої інформації з метою формування  певних  позицій,  уявлень,  емоційних  станів, здійснення впливу на соціальну поведінку людей;</a:t>
            </a:r>
          </a:p>
          <a:p>
            <a:pPr marL="0" indent="0">
              <a:buNone/>
            </a:pPr>
            <a:r>
              <a:rPr lang="uk-UA" dirty="0"/>
              <a:t>2)   поширення в масах ідеології та політики певних класів, партій, держав; </a:t>
            </a:r>
          </a:p>
          <a:p>
            <a:pPr marL="0" indent="0">
              <a:buNone/>
            </a:pPr>
            <a:r>
              <a:rPr lang="uk-UA" dirty="0"/>
              <a:t>3) засіб маніпуляції масовою свідомістю»</a:t>
            </a:r>
          </a:p>
        </p:txBody>
      </p:sp>
    </p:spTree>
    <p:extLst>
      <p:ext uri="{BB962C8B-B14F-4D97-AF65-F5344CB8AC3E}">
        <p14:creationId xmlns:p14="http://schemas.microsoft.com/office/powerpoint/2010/main" val="1601715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B45AD68-3B8B-4F4E-BC3A-F93B1E25F1F9}"/>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8D82FB1D-C883-46AD-BF4C-788F379C2BD4}"/>
              </a:ext>
            </a:extLst>
          </p:cNvPr>
          <p:cNvSpPr>
            <a:spLocks noGrp="1"/>
          </p:cNvSpPr>
          <p:nvPr>
            <p:ph sz="quarter" idx="13"/>
          </p:nvPr>
        </p:nvSpPr>
        <p:spPr/>
        <p:txBody>
          <a:bodyPr/>
          <a:lstStyle/>
          <a:p>
            <a:pPr algn="just"/>
            <a:r>
              <a:rPr lang="ru-RU" dirty="0"/>
              <a:t>У  </a:t>
            </a:r>
            <a:r>
              <a:rPr lang="ru-RU" dirty="0" err="1"/>
              <a:t>політологічному</a:t>
            </a:r>
            <a:r>
              <a:rPr lang="ru-RU" dirty="0"/>
              <a:t>  </a:t>
            </a:r>
            <a:r>
              <a:rPr lang="ru-RU" dirty="0" err="1"/>
              <a:t>енциклопедичному</a:t>
            </a:r>
            <a:r>
              <a:rPr lang="ru-RU" dirty="0"/>
              <a:t>  словнику </a:t>
            </a:r>
            <a:r>
              <a:rPr lang="ru-RU" dirty="0">
                <a:solidFill>
                  <a:srgbClr val="C00000"/>
                </a:solidFill>
              </a:rPr>
              <a:t>пропаганда</a:t>
            </a:r>
            <a:r>
              <a:rPr lang="ru-RU" dirty="0"/>
              <a:t>  </a:t>
            </a:r>
            <a:r>
              <a:rPr lang="ru-RU" dirty="0" err="1"/>
              <a:t>визначається</a:t>
            </a:r>
            <a:r>
              <a:rPr lang="ru-RU" dirty="0"/>
              <a:t>  як  </a:t>
            </a:r>
            <a:r>
              <a:rPr lang="ru-RU" dirty="0" err="1"/>
              <a:t>систематичне</a:t>
            </a:r>
            <a:r>
              <a:rPr lang="ru-RU" dirty="0"/>
              <a:t>  </a:t>
            </a:r>
            <a:r>
              <a:rPr lang="ru-RU" dirty="0" err="1"/>
              <a:t>здійснення</a:t>
            </a:r>
            <a:r>
              <a:rPr lang="ru-RU" dirty="0"/>
              <a:t> </a:t>
            </a:r>
            <a:r>
              <a:rPr lang="ru-RU" dirty="0" err="1"/>
              <a:t>зусилля</a:t>
            </a:r>
            <a:r>
              <a:rPr lang="ru-RU" dirty="0"/>
              <a:t>  </a:t>
            </a:r>
            <a:r>
              <a:rPr lang="ru-RU" dirty="0" err="1"/>
              <a:t>вплинути</a:t>
            </a:r>
            <a:r>
              <a:rPr lang="ru-RU" dirty="0"/>
              <a:t>  на  </a:t>
            </a:r>
            <a:r>
              <a:rPr lang="ru-RU" dirty="0" err="1"/>
              <a:t>свідомість</a:t>
            </a:r>
            <a:r>
              <a:rPr lang="ru-RU" dirty="0"/>
              <a:t>  </a:t>
            </a:r>
            <a:r>
              <a:rPr lang="ru-RU" dirty="0" err="1"/>
              <a:t>індивідів</a:t>
            </a:r>
            <a:r>
              <a:rPr lang="ru-RU" dirty="0"/>
              <a:t>,  </a:t>
            </a:r>
            <a:r>
              <a:rPr lang="ru-RU" dirty="0" err="1"/>
              <a:t>груп</a:t>
            </a:r>
            <a:r>
              <a:rPr lang="ru-RU" dirty="0"/>
              <a:t>,  </a:t>
            </a:r>
            <a:r>
              <a:rPr lang="ru-RU" dirty="0" err="1"/>
              <a:t>утворень</a:t>
            </a:r>
            <a:r>
              <a:rPr lang="ru-RU" dirty="0"/>
              <a:t> для </a:t>
            </a:r>
            <a:r>
              <a:rPr lang="ru-RU" dirty="0" err="1"/>
              <a:t>досягнення</a:t>
            </a:r>
            <a:r>
              <a:rPr lang="ru-RU" dirty="0"/>
              <a:t> </a:t>
            </a:r>
            <a:r>
              <a:rPr lang="ru-RU" dirty="0" err="1"/>
              <a:t>певного</a:t>
            </a:r>
            <a:r>
              <a:rPr lang="ru-RU" dirty="0"/>
              <a:t>, </a:t>
            </a:r>
            <a:r>
              <a:rPr lang="ru-RU" dirty="0" err="1"/>
              <a:t>заздалегідь</a:t>
            </a:r>
            <a:r>
              <a:rPr lang="ru-RU" dirty="0"/>
              <a:t> </a:t>
            </a:r>
            <a:r>
              <a:rPr lang="ru-RU" dirty="0" err="1"/>
              <a:t>визначеного</a:t>
            </a:r>
            <a:r>
              <a:rPr lang="ru-RU" dirty="0"/>
              <a:t> результату в </a:t>
            </a:r>
            <a:r>
              <a:rPr lang="ru-RU" dirty="0" err="1"/>
              <a:t>сфері</a:t>
            </a:r>
            <a:r>
              <a:rPr lang="ru-RU" dirty="0"/>
              <a:t> </a:t>
            </a:r>
            <a:r>
              <a:rPr lang="ru-RU" dirty="0" err="1"/>
              <a:t>політичної</a:t>
            </a:r>
            <a:r>
              <a:rPr lang="ru-RU" dirty="0"/>
              <a:t> </a:t>
            </a:r>
            <a:r>
              <a:rPr lang="ru-RU" dirty="0" err="1"/>
              <a:t>ді</a:t>
            </a:r>
            <a:endParaRPr lang="uk-UA" dirty="0"/>
          </a:p>
        </p:txBody>
      </p:sp>
    </p:spTree>
    <p:extLst>
      <p:ext uri="{BB962C8B-B14F-4D97-AF65-F5344CB8AC3E}">
        <p14:creationId xmlns:p14="http://schemas.microsoft.com/office/powerpoint/2010/main" val="1088851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70BF2E3-E93B-446D-830A-C92B63FD0074}"/>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D8C9251B-231B-481F-9286-2A4F9EDAF3FD}"/>
              </a:ext>
            </a:extLst>
          </p:cNvPr>
          <p:cNvSpPr>
            <a:spLocks noGrp="1"/>
          </p:cNvSpPr>
          <p:nvPr>
            <p:ph sz="quarter" idx="13"/>
          </p:nvPr>
        </p:nvSpPr>
        <p:spPr/>
        <p:txBody>
          <a:bodyPr/>
          <a:lstStyle/>
          <a:p>
            <a:pPr algn="just"/>
            <a:r>
              <a:rPr lang="uk-UA" dirty="0"/>
              <a:t>Під </a:t>
            </a:r>
            <a:r>
              <a:rPr lang="uk-UA" dirty="0">
                <a:solidFill>
                  <a:srgbClr val="C00000"/>
                </a:solidFill>
              </a:rPr>
              <a:t>пропагандою</a:t>
            </a:r>
            <a:r>
              <a:rPr lang="uk-UA" dirty="0"/>
              <a:t> розуміється форма комунікації, яка спрямована  на  поширення  фактів,  аргументів,  чуток та інших відомостей для впливу на суспільну думку на користь певної спільної справи чи громадської позиції.</a:t>
            </a:r>
          </a:p>
          <a:p>
            <a:pPr algn="just"/>
            <a:r>
              <a:rPr lang="uk-UA" dirty="0"/>
              <a:t>Велика  радянська  енциклопедія  визначає  пропаганду як  поширення  політичних,  філософських,  наукових, художніх та інших позицій і ідей з метою їх впровадження в суспільну свідомість і активізації масової практичної діяльності</a:t>
            </a:r>
          </a:p>
        </p:txBody>
      </p:sp>
    </p:spTree>
    <p:extLst>
      <p:ext uri="{BB962C8B-B14F-4D97-AF65-F5344CB8AC3E}">
        <p14:creationId xmlns:p14="http://schemas.microsoft.com/office/powerpoint/2010/main" val="2808400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5052A70-6756-4491-B7B2-A81270D8AACE}"/>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D0BD50DB-824A-478D-8E5D-3359C8B4BC84}"/>
              </a:ext>
            </a:extLst>
          </p:cNvPr>
          <p:cNvSpPr>
            <a:spLocks noGrp="1"/>
          </p:cNvSpPr>
          <p:nvPr>
            <p:ph sz="quarter" idx="13"/>
          </p:nvPr>
        </p:nvSpPr>
        <p:spPr/>
        <p:txBody>
          <a:bodyPr/>
          <a:lstStyle/>
          <a:p>
            <a:pPr algn="just"/>
            <a:r>
              <a:rPr lang="uk-UA" dirty="0">
                <a:solidFill>
                  <a:srgbClr val="C00000"/>
                </a:solidFill>
              </a:rPr>
              <a:t>Пропаганда</a:t>
            </a:r>
            <a:r>
              <a:rPr lang="uk-UA" dirty="0"/>
              <a:t> – це ідеологічно спрямована діяльність партії, громадського об’єднання чи іншої організації для формування у конкретних верств населення певних позицій і уявлень (світогляду). Пропаганда зазвичай поширюється через різні засоби масової інформації, щоб досягнути бажаного результату. На відміну від об’єктивної подачі інформації, пропаганда подає інформацію насамперед для впливу на аудиторію</a:t>
            </a:r>
          </a:p>
        </p:txBody>
      </p:sp>
    </p:spTree>
    <p:extLst>
      <p:ext uri="{BB962C8B-B14F-4D97-AF65-F5344CB8AC3E}">
        <p14:creationId xmlns:p14="http://schemas.microsoft.com/office/powerpoint/2010/main" val="1616031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5C0E298-40D9-4220-B2BB-754B4AB1705B}"/>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B0DA3D17-A950-4A9C-B064-9ECD7E2BA1CE}"/>
              </a:ext>
            </a:extLst>
          </p:cNvPr>
          <p:cNvSpPr>
            <a:spLocks noGrp="1"/>
          </p:cNvSpPr>
          <p:nvPr>
            <p:ph sz="quarter" idx="13"/>
          </p:nvPr>
        </p:nvSpPr>
        <p:spPr/>
        <p:txBody>
          <a:bodyPr/>
          <a:lstStyle/>
          <a:p>
            <a:pPr algn="just"/>
            <a:r>
              <a:rPr lang="uk-UA" dirty="0"/>
              <a:t>Пропаганда  часто  подає  інформацію  вибірково, щоб  спонукати  до  певних  узагальнень,  або  використовує  </a:t>
            </a:r>
            <a:r>
              <a:rPr lang="uk-UA" dirty="0" err="1"/>
              <a:t>емоційно</a:t>
            </a:r>
            <a:r>
              <a:rPr lang="uk-UA" dirty="0"/>
              <a:t>  заряджені  повідомлення,  щоб спровокувати радше емоційну, ніж раціональну реакцію  на  наведену  інформацію.  Бажаним  результатом є  зміна  ставлення  до  суб’єкта  в  цільовій  аудиторії, щоб  просувати  таємні  політичні  плани.  Пропаганда може використовуватись як форма політичного протистояння</a:t>
            </a:r>
          </a:p>
        </p:txBody>
      </p:sp>
    </p:spTree>
    <p:extLst>
      <p:ext uri="{BB962C8B-B14F-4D97-AF65-F5344CB8AC3E}">
        <p14:creationId xmlns:p14="http://schemas.microsoft.com/office/powerpoint/2010/main" val="1622559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0E6DDC3-0937-4657-ADF9-4B9C22F9E3D4}"/>
              </a:ext>
            </a:extLst>
          </p:cNvPr>
          <p:cNvSpPr>
            <a:spLocks noGrp="1"/>
          </p:cNvSpPr>
          <p:nvPr>
            <p:ph type="title"/>
          </p:nvPr>
        </p:nvSpPr>
        <p:spPr/>
        <p:txBody>
          <a:bodyPr/>
          <a:lstStyle/>
          <a:p>
            <a:endParaRPr lang="uk-UA"/>
          </a:p>
        </p:txBody>
      </p:sp>
      <p:sp>
        <p:nvSpPr>
          <p:cNvPr id="3" name="Місце для вмісту 2">
            <a:extLst>
              <a:ext uri="{FF2B5EF4-FFF2-40B4-BE49-F238E27FC236}">
                <a16:creationId xmlns:a16="http://schemas.microsoft.com/office/drawing/2014/main" id="{0DE89997-8AA6-4DFB-B2D1-1509A093BDB9}"/>
              </a:ext>
            </a:extLst>
          </p:cNvPr>
          <p:cNvSpPr>
            <a:spLocks noGrp="1"/>
          </p:cNvSpPr>
          <p:nvPr>
            <p:ph sz="quarter" idx="13"/>
          </p:nvPr>
        </p:nvSpPr>
        <p:spPr/>
        <p:txBody>
          <a:bodyPr>
            <a:normAutofit lnSpcReduction="10000"/>
          </a:bodyPr>
          <a:lstStyle/>
          <a:p>
            <a:pPr algn="just"/>
            <a:r>
              <a:rPr lang="uk-UA" dirty="0"/>
              <a:t>Пропаганда являє собою більш-менш систематичні зусилля  маніпулювати  переконаннями,  відносинами чи  діями  інших  людей  за  допомогою  символів  (слів, жестів,  плакатів,  монументів,  музики,  одягу тощо). Умисність  і  відносно  сильний  акцент  на  маніпуляції відрізняють  пропаганду  від  звичайного  спілкування чи вільного і легкого обміну ідеями. У пропагандиста є конкретна мета, щоб досягти її, пропагандист навмисно відбирає факти, аргументи і символи та подає їх так, аби  досягти  найбільшого  ефекту.  Щоб  максимізувати ефект, він може оминати істотні факти чи спотворювати їх, а також може відвертати увагу аудиторії від інших джерел інформації</a:t>
            </a:r>
          </a:p>
        </p:txBody>
      </p:sp>
    </p:spTree>
    <p:extLst>
      <p:ext uri="{BB962C8B-B14F-4D97-AF65-F5344CB8AC3E}">
        <p14:creationId xmlns:p14="http://schemas.microsoft.com/office/powerpoint/2010/main" val="139134414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сновна подія">
  <a:themeElements>
    <a:clrScheme name="Main Event">
      <a:dk1>
        <a:sysClr val="windowText" lastClr="000000"/>
      </a:dk1>
      <a:lt1>
        <a:sysClr val="window" lastClr="FFFFFF"/>
      </a:lt1>
      <a:dk2>
        <a:srgbClr val="424242"/>
      </a:dk2>
      <a:lt2>
        <a:srgbClr val="C8C8C8"/>
      </a:lt2>
      <a:accent1>
        <a:srgbClr val="8FA751"/>
      </a:accent1>
      <a:accent2>
        <a:srgbClr val="629D7D"/>
      </a:accent2>
      <a:accent3>
        <a:srgbClr val="5A7AAB"/>
      </a:accent3>
      <a:accent4>
        <a:srgbClr val="AA618F"/>
      </a:accent4>
      <a:accent5>
        <a:srgbClr val="BA5445"/>
      </a:accent5>
      <a:accent6>
        <a:srgbClr val="C8A547"/>
      </a:accent6>
      <a:hlink>
        <a:srgbClr val="91BF1A"/>
      </a:hlink>
      <a:folHlink>
        <a:srgbClr val="ADBE82"/>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CF823853-53CC-4249-AEDB-2EA9F718B2D2}"/>
    </a:ext>
  </a:extLst>
</a:theme>
</file>

<file path=docProps/app.xml><?xml version="1.0" encoding="utf-8"?>
<Properties xmlns="http://schemas.openxmlformats.org/officeDocument/2006/extended-properties" xmlns:vt="http://schemas.openxmlformats.org/officeDocument/2006/docPropsVTypes">
  <Template>TM04033927[[fn=Основна подія]]</Template>
  <TotalTime>745</TotalTime>
  <Words>1970</Words>
  <Application>Microsoft Office PowerPoint</Application>
  <PresentationFormat>Широкий екран</PresentationFormat>
  <Paragraphs>42</Paragraphs>
  <Slides>23</Slides>
  <Notes>0</Notes>
  <HiddenSlides>0</HiddenSlides>
  <MMClips>0</MMClips>
  <ScaleCrop>false</ScaleCrop>
  <HeadingPairs>
    <vt:vector size="6" baseType="variant">
      <vt:variant>
        <vt:lpstr>Використані шрифти</vt:lpstr>
      </vt:variant>
      <vt:variant>
        <vt:i4>2</vt:i4>
      </vt:variant>
      <vt:variant>
        <vt:lpstr>Тема</vt:lpstr>
      </vt:variant>
      <vt:variant>
        <vt:i4>1</vt:i4>
      </vt:variant>
      <vt:variant>
        <vt:lpstr>Заголовки слайдів</vt:lpstr>
      </vt:variant>
      <vt:variant>
        <vt:i4>23</vt:i4>
      </vt:variant>
    </vt:vector>
  </HeadingPairs>
  <TitlesOfParts>
    <vt:vector size="26" baseType="lpstr">
      <vt:lpstr>Arial</vt:lpstr>
      <vt:lpstr>Impact</vt:lpstr>
      <vt:lpstr>Основна подія</vt:lpstr>
      <vt:lpstr>ПРОПАГАНДА ЯК ФОРМА КОМУНІКАЦІЇ</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Мета</vt:lpstr>
      <vt:lpstr>Презентація PowerPoint</vt:lpstr>
      <vt:lpstr>Презентація PowerPoint</vt:lpstr>
      <vt:lpstr>Презентація PowerPoint</vt:lpstr>
      <vt:lpstr>Презентація PowerPoint</vt:lpstr>
      <vt:lpstr>ЦІЛЬОВА АУДИТОРІЯ </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ПРОПАГАНДА ЯК ФОРМА КОМУНІКАЦІЇ</dc:title>
  <dc:creator>Admin</dc:creator>
  <cp:lastModifiedBy>Admin</cp:lastModifiedBy>
  <cp:revision>13</cp:revision>
  <dcterms:created xsi:type="dcterms:W3CDTF">2022-09-07T18:27:00Z</dcterms:created>
  <dcterms:modified xsi:type="dcterms:W3CDTF">2022-09-08T06:52:15Z</dcterms:modified>
</cp:coreProperties>
</file>