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2"/>
  </p:notesMasterIdLst>
  <p:sldIdLst>
    <p:sldId id="256" r:id="rId2"/>
    <p:sldId id="257" r:id="rId3"/>
    <p:sldId id="260" r:id="rId4"/>
    <p:sldId id="261" r:id="rId5"/>
    <p:sldId id="259" r:id="rId6"/>
    <p:sldId id="274" r:id="rId7"/>
    <p:sldId id="275" r:id="rId8"/>
    <p:sldId id="276" r:id="rId9"/>
    <p:sldId id="262" r:id="rId10"/>
    <p:sldId id="277" r:id="rId11"/>
    <p:sldId id="278" r:id="rId12"/>
    <p:sldId id="283" r:id="rId13"/>
    <p:sldId id="284" r:id="rId14"/>
    <p:sldId id="285" r:id="rId15"/>
    <p:sldId id="286" r:id="rId16"/>
    <p:sldId id="287" r:id="rId17"/>
    <p:sldId id="281" r:id="rId18"/>
    <p:sldId id="273" r:id="rId19"/>
    <p:sldId id="280" r:id="rId20"/>
    <p:sldId id="282" r:id="rId21"/>
    <p:sldId id="267" r:id="rId22"/>
    <p:sldId id="288" r:id="rId23"/>
    <p:sldId id="269" r:id="rId24"/>
    <p:sldId id="258" r:id="rId25"/>
    <p:sldId id="430" r:id="rId26"/>
    <p:sldId id="431" r:id="rId27"/>
    <p:sldId id="433" r:id="rId28"/>
    <p:sldId id="270" r:id="rId29"/>
    <p:sldId id="432" r:id="rId30"/>
    <p:sldId id="263" r:id="rId31"/>
    <p:sldId id="264" r:id="rId32"/>
    <p:sldId id="340" r:id="rId33"/>
    <p:sldId id="341" r:id="rId34"/>
    <p:sldId id="342" r:id="rId35"/>
    <p:sldId id="265" r:id="rId36"/>
    <p:sldId id="434" r:id="rId37"/>
    <p:sldId id="378" r:id="rId38"/>
    <p:sldId id="421" r:id="rId39"/>
    <p:sldId id="422" r:id="rId40"/>
    <p:sldId id="381" r:id="rId41"/>
    <p:sldId id="391" r:id="rId42"/>
    <p:sldId id="392" r:id="rId43"/>
    <p:sldId id="393" r:id="rId44"/>
    <p:sldId id="423" r:id="rId45"/>
    <p:sldId id="424" r:id="rId46"/>
    <p:sldId id="425" r:id="rId47"/>
    <p:sldId id="426" r:id="rId48"/>
    <p:sldId id="427" r:id="rId49"/>
    <p:sldId id="428" r:id="rId50"/>
    <p:sldId id="429"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16F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81" autoAdjust="0"/>
    <p:restoredTop sz="94660"/>
  </p:normalViewPr>
  <p:slideViewPr>
    <p:cSldViewPr snapToGrid="0">
      <p:cViewPr varScale="1">
        <p:scale>
          <a:sx n="46" d="100"/>
          <a:sy n="46" d="100"/>
        </p:scale>
        <p:origin x="58" y="1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99CE06-E933-454B-A275-68390F8A9B32}"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uk-UA"/>
        </a:p>
      </dgm:t>
    </dgm:pt>
    <dgm:pt modelId="{3C615321-3E3E-4D5C-99B0-E410A8844BF3}">
      <dgm:prSet phldrT="[Текст]" custT="1"/>
      <dgm:spPr/>
      <dgm:t>
        <a:bodyPr/>
        <a:lstStyle/>
        <a:p>
          <a:pPr algn="just">
            <a:buNone/>
          </a:pPr>
          <a:r>
            <a:rPr lang="ru-RU" sz="1400" dirty="0" err="1">
              <a:latin typeface="+mn-lt"/>
              <a:ea typeface="Cambria Math"/>
              <a:cs typeface="Arial" panose="020B0604020202020204" pitchFamily="34" charset="0"/>
              <a:sym typeface="Cambria Math"/>
            </a:rPr>
            <a:t>мають</a:t>
          </a:r>
          <a:r>
            <a:rPr lang="ru-RU" sz="1400" dirty="0">
              <a:latin typeface="+mn-lt"/>
              <a:ea typeface="Cambria Math"/>
              <a:cs typeface="Arial" panose="020B0604020202020204" pitchFamily="34" charset="0"/>
              <a:sym typeface="Cambria Math"/>
            </a:rPr>
            <a:t> мережу </a:t>
          </a:r>
          <a:r>
            <a:rPr lang="ru-RU" sz="1400" dirty="0" err="1">
              <a:latin typeface="+mn-lt"/>
              <a:ea typeface="Cambria Math"/>
              <a:cs typeface="Arial" panose="020B0604020202020204" pitchFamily="34" charset="0"/>
              <a:sym typeface="Cambria Math"/>
            </a:rPr>
            <a:t>відносин</a:t>
          </a:r>
          <a:r>
            <a:rPr lang="ru-RU" sz="1400" dirty="0">
              <a:latin typeface="+mn-lt"/>
              <a:ea typeface="Cambria Math"/>
              <a:cs typeface="Arial" panose="020B0604020202020204" pitchFamily="34" charset="0"/>
              <a:sym typeface="Cambria Math"/>
            </a:rPr>
            <a:t> </a:t>
          </a:r>
          <a:r>
            <a:rPr lang="ru-RU" sz="1400" dirty="0" err="1">
              <a:latin typeface="+mn-lt"/>
              <a:ea typeface="Cambria Math"/>
              <a:cs typeface="Arial" panose="020B0604020202020204" pitchFamily="34" charset="0"/>
              <a:sym typeface="Cambria Math"/>
            </a:rPr>
            <a:t>між</a:t>
          </a:r>
          <a:r>
            <a:rPr lang="ru-RU" sz="1400" dirty="0">
              <a:latin typeface="+mn-lt"/>
              <a:ea typeface="Cambria Math"/>
              <a:cs typeface="Arial" panose="020B0604020202020204" pitchFamily="34" charset="0"/>
              <a:sym typeface="Cambria Math"/>
            </a:rPr>
            <a:t> </a:t>
          </a:r>
          <a:r>
            <a:rPr lang="ru-RU" sz="1400" dirty="0" err="1">
              <a:latin typeface="+mn-lt"/>
              <a:ea typeface="Cambria Math"/>
              <a:cs typeface="Arial" panose="020B0604020202020204" pitchFamily="34" charset="0"/>
              <a:sym typeface="Cambria Math"/>
            </a:rPr>
            <a:t>рівноправними</a:t>
          </a:r>
          <a:r>
            <a:rPr lang="ru-RU" sz="1400" dirty="0">
              <a:latin typeface="+mn-lt"/>
              <a:ea typeface="Cambria Math"/>
              <a:cs typeface="Arial" panose="020B0604020202020204" pitchFamily="34" charset="0"/>
              <a:sym typeface="Cambria Math"/>
            </a:rPr>
            <a:t>, </a:t>
          </a:r>
          <a:r>
            <a:rPr lang="ru-RU" sz="1400" dirty="0" err="1">
              <a:latin typeface="+mn-lt"/>
              <a:ea typeface="Cambria Math"/>
              <a:cs typeface="Arial" panose="020B0604020202020204" pitchFamily="34" charset="0"/>
              <a:sym typeface="Cambria Math"/>
            </a:rPr>
            <a:t>автономними</a:t>
          </a:r>
          <a:r>
            <a:rPr lang="ru-RU" sz="1400" dirty="0">
              <a:latin typeface="+mn-lt"/>
              <a:ea typeface="Cambria Math"/>
              <a:cs typeface="Arial" panose="020B0604020202020204" pitchFamily="34" charset="0"/>
              <a:sym typeface="Cambria Math"/>
            </a:rPr>
            <a:t> </a:t>
          </a:r>
          <a:r>
            <a:rPr lang="ru-RU" sz="1400" dirty="0" err="1">
              <a:latin typeface="+mn-lt"/>
              <a:ea typeface="Cambria Math"/>
              <a:cs typeface="Arial" panose="020B0604020202020204" pitchFamily="34" charset="0"/>
              <a:sym typeface="Cambria Math"/>
            </a:rPr>
            <a:t>суб'єктами</a:t>
          </a:r>
          <a:br>
            <a:rPr lang="ru-RU" sz="1400" dirty="0">
              <a:latin typeface="+mn-lt"/>
              <a:ea typeface="Cambria Math"/>
              <a:cs typeface="Arial" panose="020B0604020202020204" pitchFamily="34" charset="0"/>
              <a:sym typeface="Cambria Math"/>
            </a:rPr>
          </a:br>
          <a:r>
            <a:rPr lang="ru-RU" sz="1400" dirty="0">
              <a:latin typeface="+mn-lt"/>
              <a:ea typeface="Cambria Math"/>
              <a:cs typeface="Arial" panose="020B0604020202020204" pitchFamily="34" charset="0"/>
              <a:sym typeface="Cambria Math"/>
            </a:rPr>
            <a:t>(</a:t>
          </a:r>
          <a:r>
            <a:rPr lang="ru-RU" sz="1400" dirty="0" err="1">
              <a:latin typeface="+mn-lt"/>
              <a:ea typeface="Cambria Math"/>
              <a:cs typeface="Arial" panose="020B0604020202020204" pitchFamily="34" charset="0"/>
              <a:sym typeface="Cambria Math"/>
            </a:rPr>
            <a:t>громадянами</a:t>
          </a:r>
          <a:r>
            <a:rPr lang="ru-RU" sz="1400" dirty="0">
              <a:latin typeface="+mn-lt"/>
              <a:ea typeface="Cambria Math"/>
              <a:cs typeface="Arial" panose="020B0604020202020204" pitchFamily="34" charset="0"/>
              <a:sym typeface="Cambria Math"/>
            </a:rPr>
            <a:t> та </a:t>
          </a:r>
          <a:r>
            <a:rPr lang="ru-RU" sz="1400" dirty="0" err="1">
              <a:latin typeface="+mn-lt"/>
              <a:ea typeface="Cambria Math"/>
              <a:cs typeface="Arial" panose="020B0604020202020204" pitchFamily="34" charset="0"/>
              <a:sym typeface="Cambria Math"/>
            </a:rPr>
            <a:t>соціальними</a:t>
          </a:r>
          <a:r>
            <a:rPr lang="ru-RU" sz="1400" dirty="0">
              <a:latin typeface="+mn-lt"/>
              <a:ea typeface="Cambria Math"/>
              <a:cs typeface="Arial" panose="020B0604020202020204" pitchFamily="34" charset="0"/>
              <a:sym typeface="Cambria Math"/>
            </a:rPr>
            <a:t> </a:t>
          </a:r>
          <a:r>
            <a:rPr lang="ru-RU" sz="1400" dirty="0" err="1">
              <a:latin typeface="+mn-lt"/>
              <a:ea typeface="Cambria Math"/>
              <a:cs typeface="Arial" panose="020B0604020202020204" pitchFamily="34" charset="0"/>
              <a:sym typeface="Cambria Math"/>
            </a:rPr>
            <a:t>групами</a:t>
          </a:r>
          <a:r>
            <a:rPr lang="ru-RU" sz="1400" dirty="0">
              <a:latin typeface="+mn-lt"/>
              <a:ea typeface="Cambria Math"/>
              <a:cs typeface="Arial" panose="020B0604020202020204" pitchFamily="34" charset="0"/>
              <a:sym typeface="Cambria Math"/>
            </a:rPr>
            <a:t>), </a:t>
          </a:r>
          <a:r>
            <a:rPr lang="ru-RU" sz="1400" dirty="0" err="1">
              <a:latin typeface="+mn-lt"/>
              <a:ea typeface="Cambria Math"/>
              <a:cs typeface="Arial" panose="020B0604020202020204" pitchFamily="34" charset="0"/>
              <a:sym typeface="Cambria Math"/>
            </a:rPr>
            <a:t>які</a:t>
          </a:r>
          <a:r>
            <a:rPr lang="ru-RU" sz="1400" dirty="0">
              <a:latin typeface="+mn-lt"/>
              <a:ea typeface="Cambria Math"/>
              <a:cs typeface="Arial" panose="020B0604020202020204" pitchFamily="34" charset="0"/>
              <a:sym typeface="Cambria Math"/>
            </a:rPr>
            <a:t> </a:t>
          </a:r>
          <a:r>
            <a:rPr lang="ru-RU" sz="1400" dirty="0" err="1">
              <a:latin typeface="+mn-lt"/>
              <a:ea typeface="Cambria Math"/>
              <a:cs typeface="Arial" panose="020B0604020202020204" pitchFamily="34" charset="0"/>
              <a:sym typeface="Cambria Math"/>
            </a:rPr>
            <a:t>здійснюються</a:t>
          </a:r>
          <a:r>
            <a:rPr lang="ru-RU" sz="1400" dirty="0">
              <a:latin typeface="+mn-lt"/>
              <a:ea typeface="Cambria Math"/>
              <a:cs typeface="Arial" panose="020B0604020202020204" pitchFamily="34" charset="0"/>
              <a:sym typeface="Cambria Math"/>
            </a:rPr>
            <a:t> без </a:t>
          </a:r>
          <a:r>
            <a:rPr lang="ru-RU" sz="1400" dirty="0" err="1">
              <a:latin typeface="+mn-lt"/>
              <a:ea typeface="Cambria Math"/>
              <a:cs typeface="Arial" panose="020B0604020202020204" pitchFamily="34" charset="0"/>
              <a:sym typeface="Cambria Math"/>
            </a:rPr>
            <a:t>посередництва</a:t>
          </a:r>
          <a:r>
            <a:rPr lang="ru-RU" sz="1400" dirty="0">
              <a:latin typeface="+mn-lt"/>
              <a:ea typeface="Cambria Math"/>
              <a:cs typeface="Arial" panose="020B0604020202020204" pitchFamily="34" charset="0"/>
              <a:sym typeface="Cambria Math"/>
            </a:rPr>
            <a:t> </a:t>
          </a:r>
          <a:r>
            <a:rPr lang="ru-RU" sz="1400" dirty="0" err="1">
              <a:latin typeface="+mn-lt"/>
              <a:ea typeface="Cambria Math"/>
              <a:cs typeface="Arial" panose="020B0604020202020204" pitchFamily="34" charset="0"/>
              <a:sym typeface="Cambria Math"/>
            </a:rPr>
            <a:t>держави</a:t>
          </a:r>
          <a:r>
            <a:rPr lang="ru-RU" sz="1400" dirty="0">
              <a:latin typeface="+mn-lt"/>
              <a:ea typeface="Cambria Math"/>
              <a:cs typeface="Arial" panose="020B0604020202020204" pitchFamily="34" charset="0"/>
              <a:sym typeface="Cambria Math"/>
            </a:rPr>
            <a:t>; </a:t>
          </a:r>
          <a:endParaRPr lang="uk-UA" sz="1400" dirty="0">
            <a:latin typeface="+mn-lt"/>
          </a:endParaRPr>
        </a:p>
      </dgm:t>
    </dgm:pt>
    <dgm:pt modelId="{9F01D1F5-01C3-40CB-AABF-3B925E3CFE9B}" type="parTrans" cxnId="{FA37C43D-CD54-4B38-96D0-9BE19B5F9E0D}">
      <dgm:prSet/>
      <dgm:spPr/>
      <dgm:t>
        <a:bodyPr/>
        <a:lstStyle/>
        <a:p>
          <a:endParaRPr lang="uk-UA"/>
        </a:p>
      </dgm:t>
    </dgm:pt>
    <dgm:pt modelId="{C1A4DBBE-4569-4858-B5B5-3C898B678BCC}" type="sibTrans" cxnId="{FA37C43D-CD54-4B38-96D0-9BE19B5F9E0D}">
      <dgm:prSet/>
      <dgm:spPr/>
      <dgm:t>
        <a:bodyPr/>
        <a:lstStyle/>
        <a:p>
          <a:endParaRPr lang="uk-UA"/>
        </a:p>
      </dgm:t>
    </dgm:pt>
    <dgm:pt modelId="{5A7C1502-BF26-4F47-A9D1-DBD1A1553B00}">
      <dgm:prSet phldrT="[Текст]" custT="1"/>
      <dgm:spPr/>
      <dgm:t>
        <a:bodyPr/>
        <a:lstStyle/>
        <a:p>
          <a:pPr algn="just">
            <a:buNone/>
          </a:pPr>
          <a:r>
            <a:rPr lang="ru-RU" sz="1400" dirty="0">
              <a:latin typeface="+mn-lt"/>
              <a:ea typeface="Cambria Math"/>
              <a:cs typeface="Arial" panose="020B0604020202020204" pitchFamily="34" charset="0"/>
              <a:sym typeface="Calibri"/>
            </a:rPr>
            <a:t>стандартна система </a:t>
          </a:r>
          <a:r>
            <a:rPr lang="ru-RU" sz="1400" dirty="0" err="1">
              <a:latin typeface="+mn-lt"/>
              <a:ea typeface="Cambria Math"/>
              <a:cs typeface="Arial" panose="020B0604020202020204" pitchFamily="34" charset="0"/>
              <a:sym typeface="Calibri"/>
            </a:rPr>
            <a:t>соціальних</a:t>
          </a:r>
          <a:r>
            <a:rPr lang="ru-RU" sz="1400" dirty="0">
              <a:latin typeface="+mn-lt"/>
              <a:ea typeface="Cambria Math"/>
              <a:cs typeface="Arial" panose="020B0604020202020204" pitchFamily="34" charset="0"/>
              <a:sym typeface="Calibri"/>
            </a:rPr>
            <a:t> норм і </a:t>
          </a:r>
          <a:r>
            <a:rPr lang="ru-RU" sz="1400" dirty="0" err="1">
              <a:latin typeface="+mn-lt"/>
              <a:ea typeface="Cambria Math"/>
              <a:cs typeface="Arial" panose="020B0604020202020204" pitchFamily="34" charset="0"/>
              <a:sym typeface="Calibri"/>
            </a:rPr>
            <a:t>цінностей</a:t>
          </a:r>
          <a:r>
            <a:rPr lang="ru-RU" sz="1400" dirty="0">
              <a:latin typeface="+mn-lt"/>
              <a:ea typeface="Cambria Math"/>
              <a:cs typeface="Arial" panose="020B0604020202020204" pitchFamily="34" charset="0"/>
              <a:sym typeface="Calibri"/>
            </a:rPr>
            <a:t> у </a:t>
          </a:r>
          <a:r>
            <a:rPr lang="ru-RU" sz="1400" dirty="0" err="1">
              <a:latin typeface="+mn-lt"/>
              <a:ea typeface="Cambria Math"/>
              <a:cs typeface="Arial" panose="020B0604020202020204" pitchFamily="34" charset="0"/>
              <a:sym typeface="Calibri"/>
            </a:rPr>
            <a:t>суспільстві</a:t>
          </a:r>
          <a:r>
            <a:rPr lang="ru-RU" sz="1400" dirty="0">
              <a:latin typeface="+mn-lt"/>
              <a:ea typeface="Cambria Math"/>
              <a:cs typeface="Arial" panose="020B0604020202020204" pitchFamily="34" charset="0"/>
              <a:sym typeface="Calibri"/>
            </a:rPr>
            <a:t>, </a:t>
          </a:r>
          <a:r>
            <a:rPr lang="ru-RU" sz="1400" dirty="0" err="1">
              <a:latin typeface="+mn-lt"/>
              <a:ea typeface="Cambria Math"/>
              <a:cs typeface="Arial" panose="020B0604020202020204" pitchFamily="34" charset="0"/>
              <a:sym typeface="Calibri"/>
            </a:rPr>
            <a:t>що</a:t>
          </a:r>
          <a:r>
            <a:rPr lang="ru-RU" sz="1400" dirty="0">
              <a:latin typeface="+mn-lt"/>
              <a:ea typeface="Cambria Math"/>
              <a:cs typeface="Arial" panose="020B0604020202020204" pitchFamily="34" charset="0"/>
              <a:sym typeface="Calibri"/>
            </a:rPr>
            <a:t> </a:t>
          </a:r>
          <a:r>
            <a:rPr lang="ru-RU" sz="1400" dirty="0" err="1">
              <a:latin typeface="+mn-lt"/>
              <a:ea typeface="Cambria Math"/>
              <a:cs typeface="Arial" panose="020B0604020202020204" pitchFamily="34" charset="0"/>
              <a:sym typeface="Calibri"/>
            </a:rPr>
            <a:t>ґрунтується</a:t>
          </a:r>
          <a:r>
            <a:rPr lang="ru-RU" sz="1400" dirty="0">
              <a:latin typeface="+mn-lt"/>
              <a:ea typeface="Cambria Math"/>
              <a:cs typeface="Arial" panose="020B0604020202020204" pitchFamily="34" charset="0"/>
              <a:sym typeface="Calibri"/>
            </a:rPr>
            <a:t> на </a:t>
          </a:r>
          <a:r>
            <a:rPr lang="ru-RU" sz="1400" dirty="0" err="1">
              <a:latin typeface="+mn-lt"/>
              <a:ea typeface="Cambria Math"/>
              <a:cs typeface="Arial" panose="020B0604020202020204" pitchFamily="34" charset="0"/>
              <a:sym typeface="Calibri"/>
            </a:rPr>
            <a:t>міжособистісній</a:t>
          </a:r>
          <a:r>
            <a:rPr lang="ru-RU" sz="1400" dirty="0">
              <a:latin typeface="+mn-lt"/>
              <a:ea typeface="Cambria Math"/>
              <a:cs typeface="Arial" panose="020B0604020202020204" pitchFamily="34" charset="0"/>
              <a:sym typeface="Calibri"/>
            </a:rPr>
            <a:t> </a:t>
          </a:r>
          <a:r>
            <a:rPr lang="ru-RU" sz="1400" dirty="0" err="1">
              <a:latin typeface="+mn-lt"/>
              <a:ea typeface="Cambria Math"/>
              <a:cs typeface="Arial" panose="020B0604020202020204" pitchFamily="34" charset="0"/>
              <a:sym typeface="Calibri"/>
            </a:rPr>
            <a:t>довірі</a:t>
          </a:r>
          <a:r>
            <a:rPr lang="ru-RU" sz="1400" dirty="0">
              <a:latin typeface="+mn-lt"/>
              <a:ea typeface="Cambria Math"/>
              <a:cs typeface="Arial" panose="020B0604020202020204" pitchFamily="34" charset="0"/>
              <a:sym typeface="Calibri"/>
            </a:rPr>
            <a:t>, </a:t>
          </a:r>
          <a:r>
            <a:rPr lang="ru-RU" sz="1400" dirty="0" err="1">
              <a:latin typeface="+mn-lt"/>
              <a:ea typeface="Cambria Math"/>
              <a:cs typeface="Arial" panose="020B0604020202020204" pitchFamily="34" charset="0"/>
              <a:sym typeface="Calibri"/>
            </a:rPr>
            <a:t>толерантності</a:t>
          </a:r>
          <a:r>
            <a:rPr lang="ru-RU" sz="1400" dirty="0">
              <a:latin typeface="+mn-lt"/>
              <a:ea typeface="Cambria Math"/>
              <a:cs typeface="Arial" panose="020B0604020202020204" pitchFamily="34" charset="0"/>
              <a:sym typeface="Calibri"/>
            </a:rPr>
            <a:t>, </a:t>
          </a:r>
          <a:r>
            <a:rPr lang="ru-RU" sz="1400" dirty="0" err="1">
              <a:latin typeface="+mn-lt"/>
              <a:ea typeface="Cambria Math"/>
              <a:cs typeface="Arial" panose="020B0604020202020204" pitchFamily="34" charset="0"/>
              <a:sym typeface="Calibri"/>
            </a:rPr>
            <a:t>повазі</a:t>
          </a:r>
          <a:r>
            <a:rPr lang="ru-RU" sz="1400" dirty="0">
              <a:latin typeface="+mn-lt"/>
              <a:ea typeface="Cambria Math"/>
              <a:cs typeface="Arial" panose="020B0604020202020204" pitchFamily="34" charset="0"/>
              <a:sym typeface="Calibri"/>
            </a:rPr>
            <a:t> та </a:t>
          </a:r>
          <a:r>
            <a:rPr lang="ru-RU" sz="1400" dirty="0" err="1">
              <a:latin typeface="+mn-lt"/>
              <a:ea typeface="Cambria Math"/>
              <a:cs typeface="Arial" panose="020B0604020202020204" pitchFamily="34" charset="0"/>
              <a:sym typeface="Calibri"/>
            </a:rPr>
            <a:t>сприйнятті</a:t>
          </a:r>
          <a:r>
            <a:rPr lang="ru-RU" sz="1400" dirty="0">
              <a:latin typeface="+mn-lt"/>
              <a:ea typeface="Cambria Math"/>
              <a:cs typeface="Arial" panose="020B0604020202020204" pitchFamily="34" charset="0"/>
              <a:sym typeface="Calibri"/>
            </a:rPr>
            <a:t> </a:t>
          </a:r>
          <a:r>
            <a:rPr lang="ru-RU" sz="1400" dirty="0" err="1">
              <a:latin typeface="+mn-lt"/>
              <a:ea typeface="Cambria Math"/>
              <a:cs typeface="Arial" panose="020B0604020202020204" pitchFamily="34" charset="0"/>
              <a:sym typeface="Calibri"/>
            </a:rPr>
            <a:t>спільноти</a:t>
          </a:r>
          <a:r>
            <a:rPr lang="ru-RU" sz="1400" dirty="0">
              <a:latin typeface="+mn-lt"/>
              <a:ea typeface="Cambria Math"/>
              <a:cs typeface="Arial" panose="020B0604020202020204" pitchFamily="34" charset="0"/>
              <a:sym typeface="Calibri"/>
            </a:rPr>
            <a:t> як </a:t>
          </a:r>
          <a:r>
            <a:rPr lang="ru-RU" sz="1400" dirty="0" err="1">
              <a:latin typeface="+mn-lt"/>
              <a:ea typeface="Cambria Math"/>
              <a:cs typeface="Arial" panose="020B0604020202020204" pitchFamily="34" charset="0"/>
              <a:sym typeface="Calibri"/>
            </a:rPr>
            <a:t>самоцінності</a:t>
          </a:r>
          <a:r>
            <a:rPr lang="ru-RU" sz="1400" dirty="0">
              <a:latin typeface="+mn-lt"/>
              <a:ea typeface="Cambria Math"/>
              <a:cs typeface="Arial" panose="020B0604020202020204" pitchFamily="34" charset="0"/>
              <a:sym typeface="Calibri"/>
            </a:rPr>
            <a:t> </a:t>
          </a:r>
          <a:endParaRPr lang="uk-UA" sz="1400" dirty="0">
            <a:latin typeface="+mn-lt"/>
          </a:endParaRPr>
        </a:p>
      </dgm:t>
    </dgm:pt>
    <dgm:pt modelId="{3E84E9D3-9D4E-4F8A-B4E7-2CC85BFE2E4C}" type="parTrans" cxnId="{526FC5D9-FB15-45EF-96DE-A286CE15C669}">
      <dgm:prSet/>
      <dgm:spPr/>
      <dgm:t>
        <a:bodyPr/>
        <a:lstStyle/>
        <a:p>
          <a:endParaRPr lang="uk-UA"/>
        </a:p>
      </dgm:t>
    </dgm:pt>
    <dgm:pt modelId="{84A4891B-33C4-4C92-9F0B-0945D2CAC49C}" type="sibTrans" cxnId="{526FC5D9-FB15-45EF-96DE-A286CE15C669}">
      <dgm:prSet/>
      <dgm:spPr/>
      <dgm:t>
        <a:bodyPr/>
        <a:lstStyle/>
        <a:p>
          <a:endParaRPr lang="uk-UA"/>
        </a:p>
      </dgm:t>
    </dgm:pt>
    <dgm:pt modelId="{5D784237-CB76-4A8C-AD62-C3D73F152D4E}">
      <dgm:prSet phldrT="[Текст]" custT="1"/>
      <dgm:spPr/>
      <dgm:t>
        <a:bodyPr/>
        <a:lstStyle/>
        <a:p>
          <a:pPr algn="just">
            <a:buNone/>
          </a:pPr>
          <a:r>
            <a:rPr lang="ru-RU" sz="1400" dirty="0" err="1">
              <a:latin typeface="+mn-lt"/>
              <a:ea typeface="Cambria Math"/>
              <a:cs typeface="Arial" panose="020B0604020202020204" pitchFamily="34" charset="0"/>
              <a:sym typeface="Cambria Math"/>
            </a:rPr>
            <a:t>наявність</a:t>
          </a:r>
          <a:r>
            <a:rPr lang="ru-RU" sz="1400" dirty="0">
              <a:latin typeface="+mn-lt"/>
              <a:ea typeface="Cambria Math"/>
              <a:cs typeface="Arial" panose="020B0604020202020204" pitchFamily="34" charset="0"/>
              <a:sym typeface="Cambria Math"/>
            </a:rPr>
            <a:t> </a:t>
          </a:r>
          <a:r>
            <a:rPr lang="ru-RU" sz="1400" dirty="0" err="1">
              <a:latin typeface="+mn-lt"/>
              <a:ea typeface="Cambria Math"/>
              <a:cs typeface="Arial" panose="020B0604020202020204" pitchFamily="34" charset="0"/>
              <a:sym typeface="Cambria Math"/>
            </a:rPr>
            <a:t>розгалужених</a:t>
          </a:r>
          <a:r>
            <a:rPr lang="ru-RU" sz="1400" dirty="0">
              <a:latin typeface="+mn-lt"/>
              <a:ea typeface="Cambria Math"/>
              <a:cs typeface="Arial" panose="020B0604020202020204" pitchFamily="34" charset="0"/>
              <a:sym typeface="Cambria Math"/>
            </a:rPr>
            <a:t> </a:t>
          </a:r>
          <a:r>
            <a:rPr lang="ru-RU" sz="1400" dirty="0" err="1">
              <a:latin typeface="+mn-lt"/>
              <a:ea typeface="Cambria Math"/>
              <a:cs typeface="Arial" panose="020B0604020202020204" pitchFamily="34" charset="0"/>
              <a:sym typeface="Cambria Math"/>
            </a:rPr>
            <a:t>соціальних</a:t>
          </a:r>
          <a:r>
            <a:rPr lang="ru-RU" sz="1400" dirty="0">
              <a:latin typeface="+mn-lt"/>
              <a:ea typeface="Cambria Math"/>
              <a:cs typeface="Arial" panose="020B0604020202020204" pitchFamily="34" charset="0"/>
              <a:sym typeface="Cambria Math"/>
            </a:rPr>
            <a:t> мереж (</a:t>
          </a:r>
          <a:r>
            <a:rPr lang="ru-RU" sz="1400" dirty="0" err="1">
              <a:latin typeface="+mn-lt"/>
              <a:ea typeface="Cambria Math"/>
              <a:cs typeface="Arial" panose="020B0604020202020204" pitchFamily="34" charset="0"/>
              <a:sym typeface="Cambria Math"/>
            </a:rPr>
            <a:t>асоціацій</a:t>
          </a:r>
          <a:r>
            <a:rPr lang="ru-RU" sz="1400" dirty="0">
              <a:latin typeface="+mn-lt"/>
              <a:ea typeface="Cambria Math"/>
              <a:cs typeface="Arial" panose="020B0604020202020204" pitchFamily="34" charset="0"/>
              <a:sym typeface="Cambria Math"/>
            </a:rPr>
            <a:t>, </a:t>
          </a:r>
          <a:r>
            <a:rPr lang="ru-RU" sz="1400" dirty="0" err="1">
              <a:latin typeface="+mn-lt"/>
              <a:ea typeface="Cambria Math"/>
              <a:cs typeface="Arial" panose="020B0604020202020204" pitchFamily="34" charset="0"/>
              <a:sym typeface="Cambria Math"/>
            </a:rPr>
            <a:t>громадських</a:t>
          </a:r>
          <a:r>
            <a:rPr lang="ru-RU" sz="1400" dirty="0">
              <a:latin typeface="+mn-lt"/>
              <a:ea typeface="Cambria Math"/>
              <a:cs typeface="Arial" panose="020B0604020202020204" pitchFamily="34" charset="0"/>
              <a:sym typeface="Cambria Math"/>
            </a:rPr>
            <a:t> </a:t>
          </a:r>
          <a:r>
            <a:rPr lang="ru-RU" sz="1400" dirty="0" err="1">
              <a:latin typeface="+mn-lt"/>
              <a:ea typeface="Cambria Math"/>
              <a:cs typeface="Arial" panose="020B0604020202020204" pitchFamily="34" charset="0"/>
              <a:sym typeface="Cambria Math"/>
            </a:rPr>
            <a:t>організацій</a:t>
          </a:r>
          <a:r>
            <a:rPr lang="ru-RU" sz="1400" dirty="0">
              <a:latin typeface="+mn-lt"/>
              <a:ea typeface="Cambria Math"/>
              <a:cs typeface="Arial" panose="020B0604020202020204" pitchFamily="34" charset="0"/>
              <a:sym typeface="Cambria Math"/>
            </a:rPr>
            <a:t>, </a:t>
          </a:r>
          <a:r>
            <a:rPr lang="ru-RU" sz="1400" dirty="0" err="1">
              <a:latin typeface="+mn-lt"/>
              <a:ea typeface="Cambria Math"/>
              <a:cs typeface="Arial" panose="020B0604020202020204" pitchFamily="34" charset="0"/>
              <a:sym typeface="Cambria Math"/>
            </a:rPr>
            <a:t>політичних</a:t>
          </a:r>
          <a:r>
            <a:rPr lang="ru-RU" sz="1400" dirty="0">
              <a:latin typeface="+mn-lt"/>
              <a:ea typeface="Cambria Math"/>
              <a:cs typeface="Arial" panose="020B0604020202020204" pitchFamily="34" charset="0"/>
              <a:sym typeface="Cambria Math"/>
            </a:rPr>
            <a:t> </a:t>
          </a:r>
          <a:r>
            <a:rPr lang="ru-RU" sz="1400" dirty="0" err="1">
              <a:latin typeface="+mn-lt"/>
              <a:ea typeface="Cambria Math"/>
              <a:cs typeface="Arial" panose="020B0604020202020204" pitchFamily="34" charset="0"/>
              <a:sym typeface="Cambria Math"/>
            </a:rPr>
            <a:t>партій</a:t>
          </a:r>
          <a:r>
            <a:rPr lang="ru-RU" sz="1400" dirty="0">
              <a:latin typeface="+mn-lt"/>
              <a:ea typeface="Cambria Math"/>
              <a:cs typeface="Arial" panose="020B0604020202020204" pitchFamily="34" charset="0"/>
              <a:sym typeface="Cambria Math"/>
            </a:rPr>
            <a:t>, </a:t>
          </a:r>
          <a:r>
            <a:rPr lang="ru-RU" sz="1400" dirty="0" err="1">
              <a:latin typeface="+mn-lt"/>
              <a:ea typeface="Cambria Math"/>
              <a:cs typeface="Arial" panose="020B0604020202020204" pitchFamily="34" charset="0"/>
              <a:sym typeface="Cambria Math"/>
            </a:rPr>
            <a:t>профспілок</a:t>
          </a:r>
          <a:r>
            <a:rPr lang="ru-RU" sz="1400" dirty="0">
              <a:latin typeface="+mn-lt"/>
              <a:ea typeface="Cambria Math"/>
              <a:cs typeface="Arial" panose="020B0604020202020204" pitchFamily="34" charset="0"/>
              <a:sym typeface="Cambria Math"/>
            </a:rPr>
            <a:t>, </a:t>
          </a:r>
          <a:r>
            <a:rPr lang="ru-RU" sz="1400" dirty="0" err="1">
              <a:latin typeface="+mn-lt"/>
              <a:ea typeface="Cambria Math"/>
              <a:cs typeface="Arial" panose="020B0604020202020204" pitchFamily="34" charset="0"/>
              <a:sym typeface="Cambria Math"/>
            </a:rPr>
            <a:t>органів</a:t>
          </a:r>
          <a:r>
            <a:rPr lang="ru-RU" sz="1400" dirty="0">
              <a:latin typeface="+mn-lt"/>
              <a:ea typeface="Cambria Math"/>
              <a:cs typeface="Arial" panose="020B0604020202020204" pitchFamily="34" charset="0"/>
              <a:sym typeface="Cambria Math"/>
            </a:rPr>
            <a:t> </a:t>
          </a:r>
          <a:r>
            <a:rPr lang="ru-RU" sz="1400" dirty="0" err="1">
              <a:latin typeface="+mn-lt"/>
              <a:ea typeface="Cambria Math"/>
              <a:cs typeface="Arial" panose="020B0604020202020204" pitchFamily="34" charset="0"/>
              <a:sym typeface="Cambria Math"/>
            </a:rPr>
            <a:t>місцевого</a:t>
          </a:r>
          <a:r>
            <a:rPr lang="ru-RU" sz="1400" dirty="0">
              <a:latin typeface="+mn-lt"/>
              <a:ea typeface="Cambria Math"/>
              <a:cs typeface="Arial" panose="020B0604020202020204" pitchFamily="34" charset="0"/>
              <a:sym typeface="Cambria Math"/>
            </a:rPr>
            <a:t> </a:t>
          </a:r>
          <a:r>
            <a:rPr lang="ru-RU" sz="1400" dirty="0" err="1">
              <a:latin typeface="+mn-lt"/>
              <a:ea typeface="Cambria Math"/>
              <a:cs typeface="Arial" panose="020B0604020202020204" pitchFamily="34" charset="0"/>
              <a:sym typeface="Cambria Math"/>
            </a:rPr>
            <a:t>самоврядування</a:t>
          </a:r>
          <a:r>
            <a:rPr lang="ru-RU" sz="1400" dirty="0">
              <a:latin typeface="+mn-lt"/>
              <a:ea typeface="Cambria Math"/>
              <a:cs typeface="Arial" panose="020B0604020202020204" pitchFamily="34" charset="0"/>
              <a:sym typeface="Cambria Math"/>
            </a:rPr>
            <a:t>, </a:t>
          </a:r>
          <a:r>
            <a:rPr lang="ru-RU" sz="1400" dirty="0" err="1">
              <a:latin typeface="+mn-lt"/>
              <a:ea typeface="Cambria Math"/>
              <a:cs typeface="Arial" panose="020B0604020202020204" pitchFamily="34" charset="0"/>
              <a:sym typeface="Cambria Math"/>
            </a:rPr>
            <a:t>незалежних</a:t>
          </a:r>
          <a:r>
            <a:rPr lang="ru-RU" sz="1400" dirty="0">
              <a:latin typeface="+mn-lt"/>
              <a:ea typeface="Cambria Math"/>
              <a:cs typeface="Arial" panose="020B0604020202020204" pitchFamily="34" charset="0"/>
              <a:sym typeface="Cambria Math"/>
            </a:rPr>
            <a:t> </a:t>
          </a:r>
          <a:r>
            <a:rPr lang="ru-RU" sz="1400" dirty="0" err="1">
              <a:latin typeface="+mn-lt"/>
              <a:ea typeface="Cambria Math"/>
              <a:cs typeface="Arial" panose="020B0604020202020204" pitchFamily="34" charset="0"/>
              <a:sym typeface="Cambria Math"/>
            </a:rPr>
            <a:t>засобів</a:t>
          </a:r>
          <a:r>
            <a:rPr lang="ru-RU" sz="1400" dirty="0">
              <a:latin typeface="+mn-lt"/>
              <a:ea typeface="Cambria Math"/>
              <a:cs typeface="Arial" panose="020B0604020202020204" pitchFamily="34" charset="0"/>
              <a:sym typeface="Cambria Math"/>
            </a:rPr>
            <a:t> </a:t>
          </a:r>
          <a:r>
            <a:rPr lang="ru-RU" sz="1400" dirty="0" err="1">
              <a:latin typeface="+mn-lt"/>
              <a:ea typeface="Cambria Math"/>
              <a:cs typeface="Arial" panose="020B0604020202020204" pitchFamily="34" charset="0"/>
              <a:sym typeface="Cambria Math"/>
            </a:rPr>
            <a:t>масової</a:t>
          </a:r>
          <a:r>
            <a:rPr lang="ru-RU" sz="1400" dirty="0">
              <a:latin typeface="+mn-lt"/>
              <a:ea typeface="Cambria Math"/>
              <a:cs typeface="Arial" panose="020B0604020202020204" pitchFamily="34" charset="0"/>
              <a:sym typeface="Cambria Math"/>
            </a:rPr>
            <a:t> </a:t>
          </a:r>
          <a:r>
            <a:rPr lang="ru-RU" sz="1400" dirty="0" err="1">
              <a:latin typeface="+mn-lt"/>
              <a:ea typeface="Cambria Math"/>
              <a:cs typeface="Arial" panose="020B0604020202020204" pitchFamily="34" charset="0"/>
              <a:sym typeface="Cambria Math"/>
            </a:rPr>
            <a:t>інформації</a:t>
          </a:r>
          <a:r>
            <a:rPr lang="ru-RU" sz="1400" dirty="0">
              <a:latin typeface="+mn-lt"/>
              <a:ea typeface="Cambria Math"/>
              <a:cs typeface="Arial" panose="020B0604020202020204" pitchFamily="34" charset="0"/>
              <a:sym typeface="Cambria Math"/>
            </a:rPr>
            <a:t> </a:t>
          </a:r>
          <a:r>
            <a:rPr lang="ru-RU" sz="1400" dirty="0" err="1">
              <a:latin typeface="+mn-lt"/>
              <a:ea typeface="Cambria Math"/>
              <a:cs typeface="Arial" panose="020B0604020202020204" pitchFamily="34" charset="0"/>
              <a:sym typeface="Cambria Math"/>
            </a:rPr>
            <a:t>тощо</a:t>
          </a:r>
          <a:r>
            <a:rPr lang="ru-RU" sz="1400" dirty="0">
              <a:latin typeface="+mn-lt"/>
              <a:ea typeface="Cambria Math"/>
              <a:cs typeface="Arial" panose="020B0604020202020204" pitchFamily="34" charset="0"/>
              <a:sym typeface="Cambria Math"/>
            </a:rPr>
            <a:t>, </a:t>
          </a:r>
          <a:r>
            <a:rPr lang="ru-RU" sz="1400" dirty="0" err="1">
              <a:latin typeface="+mn-lt"/>
              <a:ea typeface="Cambria Math"/>
              <a:cs typeface="Arial" panose="020B0604020202020204" pitchFamily="34" charset="0"/>
              <a:sym typeface="Cambria Math"/>
            </a:rPr>
            <a:t>сформованих</a:t>
          </a:r>
          <a:r>
            <a:rPr lang="ru-RU" sz="1400" dirty="0">
              <a:latin typeface="+mn-lt"/>
              <a:ea typeface="Cambria Math"/>
              <a:cs typeface="Arial" panose="020B0604020202020204" pitchFamily="34" charset="0"/>
              <a:sym typeface="Cambria Math"/>
            </a:rPr>
            <a:t> для </a:t>
          </a:r>
          <a:r>
            <a:rPr lang="ru-RU" sz="1400" dirty="0" err="1">
              <a:latin typeface="+mn-lt"/>
              <a:ea typeface="Cambria Math"/>
              <a:cs typeface="Arial" panose="020B0604020202020204" pitchFamily="34" charset="0"/>
              <a:sym typeface="Cambria Math"/>
            </a:rPr>
            <a:t>відстоювання</a:t>
          </a:r>
          <a:r>
            <a:rPr lang="ru-RU" sz="1400" dirty="0">
              <a:latin typeface="+mn-lt"/>
              <a:ea typeface="Cambria Math"/>
              <a:cs typeface="Arial" panose="020B0604020202020204" pitchFamily="34" charset="0"/>
              <a:sym typeface="Cambria Math"/>
            </a:rPr>
            <a:t> </a:t>
          </a:r>
          <a:r>
            <a:rPr lang="ru-RU" sz="1400" dirty="0" err="1">
              <a:latin typeface="+mn-lt"/>
              <a:ea typeface="Cambria Math"/>
              <a:cs typeface="Arial" panose="020B0604020202020204" pitchFamily="34" charset="0"/>
              <a:sym typeface="Cambria Math"/>
            </a:rPr>
            <a:t>інтересів</a:t>
          </a:r>
          <a:br>
            <a:rPr lang="ru-RU" sz="1400" dirty="0">
              <a:latin typeface="+mn-lt"/>
              <a:ea typeface="Cambria Math"/>
              <a:cs typeface="Arial" panose="020B0604020202020204" pitchFamily="34" charset="0"/>
              <a:sym typeface="Cambria Math"/>
            </a:rPr>
          </a:br>
          <a:r>
            <a:rPr lang="ru-RU" sz="1400" dirty="0" err="1">
              <a:latin typeface="+mn-lt"/>
              <a:ea typeface="Cambria Math"/>
              <a:cs typeface="Arial" panose="020B0604020202020204" pitchFamily="34" charset="0"/>
              <a:sym typeface="Cambria Math"/>
            </a:rPr>
            <a:t>громадян</a:t>
          </a:r>
          <a:r>
            <a:rPr lang="ru-RU" sz="1400" dirty="0">
              <a:latin typeface="+mn-lt"/>
              <a:ea typeface="Cambria Math"/>
              <a:cs typeface="Arial" panose="020B0604020202020204" pitchFamily="34" charset="0"/>
              <a:sym typeface="Cambria Math"/>
            </a:rPr>
            <a:t> і </a:t>
          </a:r>
          <a:r>
            <a:rPr lang="ru-RU" sz="1400" dirty="0" err="1">
              <a:latin typeface="+mn-lt"/>
              <a:ea typeface="Cambria Math"/>
              <a:cs typeface="Arial" panose="020B0604020202020204" pitchFamily="34" charset="0"/>
              <a:sym typeface="Cambria Math"/>
            </a:rPr>
            <a:t>соціальних</a:t>
          </a:r>
          <a:r>
            <a:rPr lang="ru-RU" sz="1400" dirty="0">
              <a:latin typeface="+mn-lt"/>
              <a:ea typeface="Cambria Math"/>
              <a:cs typeface="Arial" panose="020B0604020202020204" pitchFamily="34" charset="0"/>
              <a:sym typeface="Cambria Math"/>
            </a:rPr>
            <a:t> </a:t>
          </a:r>
          <a:r>
            <a:rPr lang="ru-RU" sz="1400" dirty="0" err="1">
              <a:latin typeface="+mn-lt"/>
              <a:ea typeface="Cambria Math"/>
              <a:cs typeface="Arial" panose="020B0604020202020204" pitchFamily="34" charset="0"/>
              <a:sym typeface="Cambria Math"/>
            </a:rPr>
            <a:t>груп</a:t>
          </a:r>
          <a:r>
            <a:rPr lang="ru-RU" sz="1400" dirty="0">
              <a:latin typeface="+mn-lt"/>
              <a:ea typeface="Cambria Math"/>
              <a:cs typeface="Arial" panose="020B0604020202020204" pitchFamily="34" charset="0"/>
              <a:sym typeface="Cambria Math"/>
            </a:rPr>
            <a:t> у </a:t>
          </a:r>
          <a:r>
            <a:rPr lang="ru-RU" sz="1400" dirty="0" err="1">
              <a:latin typeface="+mn-lt"/>
              <a:ea typeface="Cambria Math"/>
              <a:cs typeface="Arial" panose="020B0604020202020204" pitchFamily="34" charset="0"/>
              <a:sym typeface="Cambria Math"/>
            </a:rPr>
            <a:t>різних</a:t>
          </a:r>
          <a:r>
            <a:rPr lang="ru-RU" sz="1400" dirty="0">
              <a:latin typeface="+mn-lt"/>
              <a:ea typeface="Cambria Math"/>
              <a:cs typeface="Arial" panose="020B0604020202020204" pitchFamily="34" charset="0"/>
              <a:sym typeface="Cambria Math"/>
            </a:rPr>
            <a:t> сферах </a:t>
          </a:r>
          <a:r>
            <a:rPr lang="ru-RU" sz="1400" dirty="0" err="1">
              <a:latin typeface="+mn-lt"/>
              <a:ea typeface="Cambria Math"/>
              <a:cs typeface="Arial" panose="020B0604020202020204" pitchFamily="34" charset="0"/>
              <a:sym typeface="Cambria Math"/>
            </a:rPr>
            <a:t>суспільного</a:t>
          </a:r>
          <a:r>
            <a:rPr lang="ru-RU" sz="1400" dirty="0">
              <a:latin typeface="+mn-lt"/>
              <a:ea typeface="Cambria Math"/>
              <a:cs typeface="Arial" panose="020B0604020202020204" pitchFamily="34" charset="0"/>
              <a:sym typeface="Cambria Math"/>
            </a:rPr>
            <a:t> </a:t>
          </a:r>
          <a:r>
            <a:rPr lang="ru-RU" sz="1400" dirty="0" err="1">
              <a:latin typeface="+mn-lt"/>
              <a:ea typeface="Cambria Math"/>
              <a:cs typeface="Arial" panose="020B0604020202020204" pitchFamily="34" charset="0"/>
              <a:sym typeface="Cambria Math"/>
            </a:rPr>
            <a:t>життя</a:t>
          </a:r>
          <a:r>
            <a:rPr lang="ru-RU" sz="1400" dirty="0">
              <a:latin typeface="+mn-lt"/>
              <a:ea typeface="Cambria Math"/>
              <a:cs typeface="Arial" panose="020B0604020202020204" pitchFamily="34" charset="0"/>
              <a:sym typeface="Cambria Math"/>
            </a:rPr>
            <a:t>; </a:t>
          </a:r>
          <a:endParaRPr lang="uk-UA" sz="1400" dirty="0">
            <a:latin typeface="+mn-lt"/>
          </a:endParaRPr>
        </a:p>
      </dgm:t>
    </dgm:pt>
    <dgm:pt modelId="{2F636891-F436-4739-8B7B-B15E5C263CCE}" type="parTrans" cxnId="{824D2B61-3B6E-4E46-B334-D16DC627C04B}">
      <dgm:prSet/>
      <dgm:spPr/>
      <dgm:t>
        <a:bodyPr/>
        <a:lstStyle/>
        <a:p>
          <a:endParaRPr lang="uk-UA"/>
        </a:p>
      </dgm:t>
    </dgm:pt>
    <dgm:pt modelId="{A86FFCE2-1DBE-4CC9-805E-C1921675F2E8}" type="sibTrans" cxnId="{824D2B61-3B6E-4E46-B334-D16DC627C04B}">
      <dgm:prSet/>
      <dgm:spPr/>
      <dgm:t>
        <a:bodyPr/>
        <a:lstStyle/>
        <a:p>
          <a:endParaRPr lang="uk-UA"/>
        </a:p>
      </dgm:t>
    </dgm:pt>
    <dgm:pt modelId="{9A552D56-79F0-4519-ADEA-9E3F9E5562FB}" type="pres">
      <dgm:prSet presAssocID="{3E99CE06-E933-454B-A275-68390F8A9B32}" presName="arrowDiagram" presStyleCnt="0">
        <dgm:presLayoutVars>
          <dgm:chMax val="5"/>
          <dgm:dir/>
          <dgm:resizeHandles val="exact"/>
        </dgm:presLayoutVars>
      </dgm:prSet>
      <dgm:spPr/>
    </dgm:pt>
    <dgm:pt modelId="{4AF8C1FD-48FB-445D-99D6-BEB87FCBA263}" type="pres">
      <dgm:prSet presAssocID="{3E99CE06-E933-454B-A275-68390F8A9B32}" presName="arrow" presStyleLbl="bgShp" presStyleIdx="0" presStyleCnt="1"/>
      <dgm:spPr/>
    </dgm:pt>
    <dgm:pt modelId="{9A02E6B3-C595-49BD-80B4-F0CDC4853EDE}" type="pres">
      <dgm:prSet presAssocID="{3E99CE06-E933-454B-A275-68390F8A9B32}" presName="arrowDiagram3" presStyleCnt="0"/>
      <dgm:spPr/>
    </dgm:pt>
    <dgm:pt modelId="{AC257855-77BF-4F88-8E14-9050CBAF9C1E}" type="pres">
      <dgm:prSet presAssocID="{3C615321-3E3E-4D5C-99B0-E410A8844BF3}" presName="bullet3a" presStyleLbl="node1" presStyleIdx="0" presStyleCnt="3"/>
      <dgm:spPr/>
    </dgm:pt>
    <dgm:pt modelId="{7ED140C6-3F8A-4D73-907D-E258B9910768}" type="pres">
      <dgm:prSet presAssocID="{3C615321-3E3E-4D5C-99B0-E410A8844BF3}" presName="textBox3a" presStyleLbl="revTx" presStyleIdx="0" presStyleCnt="3" custScaleX="129185" custLinFactNeighborX="-5177" custLinFactNeighborY="20885">
        <dgm:presLayoutVars>
          <dgm:bulletEnabled val="1"/>
        </dgm:presLayoutVars>
      </dgm:prSet>
      <dgm:spPr/>
    </dgm:pt>
    <dgm:pt modelId="{73F27BDF-F1D9-4EBF-BEE5-1562F0AD2C9C}" type="pres">
      <dgm:prSet presAssocID="{5A7C1502-BF26-4F47-A9D1-DBD1A1553B00}" presName="bullet3b" presStyleLbl="node1" presStyleIdx="1" presStyleCnt="3"/>
      <dgm:spPr/>
    </dgm:pt>
    <dgm:pt modelId="{04511659-44A2-4313-999E-AAF209A045E1}" type="pres">
      <dgm:prSet presAssocID="{5A7C1502-BF26-4F47-A9D1-DBD1A1553B00}" presName="textBox3b" presStyleLbl="revTx" presStyleIdx="1" presStyleCnt="3" custScaleX="108379" custLinFactNeighborX="13763" custLinFactNeighborY="7430">
        <dgm:presLayoutVars>
          <dgm:bulletEnabled val="1"/>
        </dgm:presLayoutVars>
      </dgm:prSet>
      <dgm:spPr/>
    </dgm:pt>
    <dgm:pt modelId="{A8B4F4F3-E1EF-4FE7-BFAE-7CE5898D79BD}" type="pres">
      <dgm:prSet presAssocID="{5D784237-CB76-4A8C-AD62-C3D73F152D4E}" presName="bullet3c" presStyleLbl="node1" presStyleIdx="2" presStyleCnt="3"/>
      <dgm:spPr/>
    </dgm:pt>
    <dgm:pt modelId="{4BDD1832-EFE5-4D12-B33E-DAADBB95CB06}" type="pres">
      <dgm:prSet presAssocID="{5D784237-CB76-4A8C-AD62-C3D73F152D4E}" presName="textBox3c" presStyleLbl="revTx" presStyleIdx="2" presStyleCnt="3" custScaleX="168820" custLinFactNeighborX="33242" custLinFactNeighborY="4026">
        <dgm:presLayoutVars>
          <dgm:bulletEnabled val="1"/>
        </dgm:presLayoutVars>
      </dgm:prSet>
      <dgm:spPr/>
    </dgm:pt>
  </dgm:ptLst>
  <dgm:cxnLst>
    <dgm:cxn modelId="{A23B3507-9431-407D-B660-E8F6CEF72668}" type="presOf" srcId="{5D784237-CB76-4A8C-AD62-C3D73F152D4E}" destId="{4BDD1832-EFE5-4D12-B33E-DAADBB95CB06}" srcOrd="0" destOrd="0" presId="urn:microsoft.com/office/officeart/2005/8/layout/arrow2"/>
    <dgm:cxn modelId="{92703815-98FD-4017-9BC0-0752468203B4}" type="presOf" srcId="{3E99CE06-E933-454B-A275-68390F8A9B32}" destId="{9A552D56-79F0-4519-ADEA-9E3F9E5562FB}" srcOrd="0" destOrd="0" presId="urn:microsoft.com/office/officeart/2005/8/layout/arrow2"/>
    <dgm:cxn modelId="{FA37C43D-CD54-4B38-96D0-9BE19B5F9E0D}" srcId="{3E99CE06-E933-454B-A275-68390F8A9B32}" destId="{3C615321-3E3E-4D5C-99B0-E410A8844BF3}" srcOrd="0" destOrd="0" parTransId="{9F01D1F5-01C3-40CB-AABF-3B925E3CFE9B}" sibTransId="{C1A4DBBE-4569-4858-B5B5-3C898B678BCC}"/>
    <dgm:cxn modelId="{824D2B61-3B6E-4E46-B334-D16DC627C04B}" srcId="{3E99CE06-E933-454B-A275-68390F8A9B32}" destId="{5D784237-CB76-4A8C-AD62-C3D73F152D4E}" srcOrd="2" destOrd="0" parTransId="{2F636891-F436-4739-8B7B-B15E5C263CCE}" sibTransId="{A86FFCE2-1DBE-4CC9-805E-C1921675F2E8}"/>
    <dgm:cxn modelId="{A5565076-F6DF-4C84-9CD2-9CE9654354F1}" type="presOf" srcId="{5A7C1502-BF26-4F47-A9D1-DBD1A1553B00}" destId="{04511659-44A2-4313-999E-AAF209A045E1}" srcOrd="0" destOrd="0" presId="urn:microsoft.com/office/officeart/2005/8/layout/arrow2"/>
    <dgm:cxn modelId="{E287927A-6089-4AB1-B227-1799AD36B64F}" type="presOf" srcId="{3C615321-3E3E-4D5C-99B0-E410A8844BF3}" destId="{7ED140C6-3F8A-4D73-907D-E258B9910768}" srcOrd="0" destOrd="0" presId="urn:microsoft.com/office/officeart/2005/8/layout/arrow2"/>
    <dgm:cxn modelId="{526FC5D9-FB15-45EF-96DE-A286CE15C669}" srcId="{3E99CE06-E933-454B-A275-68390F8A9B32}" destId="{5A7C1502-BF26-4F47-A9D1-DBD1A1553B00}" srcOrd="1" destOrd="0" parTransId="{3E84E9D3-9D4E-4F8A-B4E7-2CC85BFE2E4C}" sibTransId="{84A4891B-33C4-4C92-9F0B-0945D2CAC49C}"/>
    <dgm:cxn modelId="{D8B9B80F-0A1F-4104-9176-06D8613F33C6}" type="presParOf" srcId="{9A552D56-79F0-4519-ADEA-9E3F9E5562FB}" destId="{4AF8C1FD-48FB-445D-99D6-BEB87FCBA263}" srcOrd="0" destOrd="0" presId="urn:microsoft.com/office/officeart/2005/8/layout/arrow2"/>
    <dgm:cxn modelId="{C11EAC27-94B2-4796-A359-56C80A36EF08}" type="presParOf" srcId="{9A552D56-79F0-4519-ADEA-9E3F9E5562FB}" destId="{9A02E6B3-C595-49BD-80B4-F0CDC4853EDE}" srcOrd="1" destOrd="0" presId="urn:microsoft.com/office/officeart/2005/8/layout/arrow2"/>
    <dgm:cxn modelId="{7BF95623-4D03-4FC7-A5A2-4163E9AF6960}" type="presParOf" srcId="{9A02E6B3-C595-49BD-80B4-F0CDC4853EDE}" destId="{AC257855-77BF-4F88-8E14-9050CBAF9C1E}" srcOrd="0" destOrd="0" presId="urn:microsoft.com/office/officeart/2005/8/layout/arrow2"/>
    <dgm:cxn modelId="{C287E8D2-2010-40A3-B319-683046DE2188}" type="presParOf" srcId="{9A02E6B3-C595-49BD-80B4-F0CDC4853EDE}" destId="{7ED140C6-3F8A-4D73-907D-E258B9910768}" srcOrd="1" destOrd="0" presId="urn:microsoft.com/office/officeart/2005/8/layout/arrow2"/>
    <dgm:cxn modelId="{FF76B827-2B2D-483A-B3A7-4627E2D2321D}" type="presParOf" srcId="{9A02E6B3-C595-49BD-80B4-F0CDC4853EDE}" destId="{73F27BDF-F1D9-4EBF-BEE5-1562F0AD2C9C}" srcOrd="2" destOrd="0" presId="urn:microsoft.com/office/officeart/2005/8/layout/arrow2"/>
    <dgm:cxn modelId="{1B52B82B-8168-44DE-8250-801110F4E219}" type="presParOf" srcId="{9A02E6B3-C595-49BD-80B4-F0CDC4853EDE}" destId="{04511659-44A2-4313-999E-AAF209A045E1}" srcOrd="3" destOrd="0" presId="urn:microsoft.com/office/officeart/2005/8/layout/arrow2"/>
    <dgm:cxn modelId="{ECB7C59D-A2CA-4671-8F39-973E4639A53F}" type="presParOf" srcId="{9A02E6B3-C595-49BD-80B4-F0CDC4853EDE}" destId="{A8B4F4F3-E1EF-4FE7-BFAE-7CE5898D79BD}" srcOrd="4" destOrd="0" presId="urn:microsoft.com/office/officeart/2005/8/layout/arrow2"/>
    <dgm:cxn modelId="{B513CD86-1826-42FD-A851-D6DBB7AB9B39}" type="presParOf" srcId="{9A02E6B3-C595-49BD-80B4-F0CDC4853EDE}" destId="{4BDD1832-EFE5-4D12-B33E-DAADBB95CB06}"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383BB7-9933-4937-9295-BC5634B5D73F}"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uk-UA"/>
        </a:p>
      </dgm:t>
    </dgm:pt>
    <dgm:pt modelId="{5C14076B-582B-449E-94DF-3740BBB13B27}">
      <dgm:prSet phldrT="[Текст]" custT="1"/>
      <dgm:spPr/>
      <dgm:t>
        <a:bodyPr/>
        <a:lstStyle/>
        <a:p>
          <a:r>
            <a:rPr lang="uk-UA" sz="2000" dirty="0"/>
            <a:t>Володіють навичками моніторингу уряду</a:t>
          </a:r>
        </a:p>
      </dgm:t>
    </dgm:pt>
    <dgm:pt modelId="{CEA81201-B7B2-4E32-90DE-242E2A83424B}" type="parTrans" cxnId="{16704D20-D667-4B26-9CA7-925181286CCF}">
      <dgm:prSet/>
      <dgm:spPr/>
      <dgm:t>
        <a:bodyPr/>
        <a:lstStyle/>
        <a:p>
          <a:endParaRPr lang="uk-UA"/>
        </a:p>
      </dgm:t>
    </dgm:pt>
    <dgm:pt modelId="{56C19D26-5BE6-4878-95AD-6BEAE90EAFCD}" type="sibTrans" cxnId="{16704D20-D667-4B26-9CA7-925181286CCF}">
      <dgm:prSet/>
      <dgm:spPr/>
      <dgm:t>
        <a:bodyPr/>
        <a:lstStyle/>
        <a:p>
          <a:endParaRPr lang="uk-UA"/>
        </a:p>
      </dgm:t>
    </dgm:pt>
    <dgm:pt modelId="{00B7CAE0-CE0F-4B7A-AF56-40CC60E31981}">
      <dgm:prSet phldrT="[Текст]" custT="1"/>
      <dgm:spPr/>
      <dgm:t>
        <a:bodyPr/>
        <a:lstStyle/>
        <a:p>
          <a:r>
            <a:rPr lang="uk-UA" sz="2000" dirty="0"/>
            <a:t>Мають більший досвід у мобілізації людей на громадські протести</a:t>
          </a:r>
        </a:p>
      </dgm:t>
    </dgm:pt>
    <dgm:pt modelId="{3E210CAB-92C6-4527-8B7C-04BE2904EDEF}" type="parTrans" cxnId="{8D97F044-F642-49BF-BC38-0B8B1E335C4F}">
      <dgm:prSet/>
      <dgm:spPr/>
      <dgm:t>
        <a:bodyPr/>
        <a:lstStyle/>
        <a:p>
          <a:endParaRPr lang="uk-UA"/>
        </a:p>
      </dgm:t>
    </dgm:pt>
    <dgm:pt modelId="{1DC2F84F-6959-4274-8181-49043706E3F0}" type="sibTrans" cxnId="{8D97F044-F642-49BF-BC38-0B8B1E335C4F}">
      <dgm:prSet/>
      <dgm:spPr/>
      <dgm:t>
        <a:bodyPr/>
        <a:lstStyle/>
        <a:p>
          <a:endParaRPr lang="uk-UA"/>
        </a:p>
      </dgm:t>
    </dgm:pt>
    <dgm:pt modelId="{666BF47B-44BF-45BF-BA9E-FF2EAC7FC8C4}">
      <dgm:prSet phldrT="[Текст]" custT="1"/>
      <dgm:spPr/>
      <dgm:t>
        <a:bodyPr/>
        <a:lstStyle/>
        <a:p>
          <a:r>
            <a:rPr lang="uk-UA" sz="2000" dirty="0"/>
            <a:t>Мають глибокі знання про місцеві корупції</a:t>
          </a:r>
        </a:p>
      </dgm:t>
    </dgm:pt>
    <dgm:pt modelId="{63F85C55-5BF3-4903-AAF3-1A354D9E445B}" type="parTrans" cxnId="{21E03735-836D-4BA6-9327-798F1CDE319D}">
      <dgm:prSet/>
      <dgm:spPr/>
      <dgm:t>
        <a:bodyPr/>
        <a:lstStyle/>
        <a:p>
          <a:endParaRPr lang="uk-UA"/>
        </a:p>
      </dgm:t>
    </dgm:pt>
    <dgm:pt modelId="{A1D21178-9C7A-4460-8A1F-F89620015010}" type="sibTrans" cxnId="{21E03735-836D-4BA6-9327-798F1CDE319D}">
      <dgm:prSet/>
      <dgm:spPr/>
      <dgm:t>
        <a:bodyPr/>
        <a:lstStyle/>
        <a:p>
          <a:endParaRPr lang="uk-UA"/>
        </a:p>
      </dgm:t>
    </dgm:pt>
    <dgm:pt modelId="{7BD5C78E-480E-4B32-BD0F-573ACCEF1B72}">
      <dgm:prSet phldrT="[Текст]" custT="1"/>
      <dgm:spPr/>
      <dgm:t>
        <a:bodyPr/>
        <a:lstStyle/>
        <a:p>
          <a:r>
            <a:rPr lang="uk-UA" sz="2000" dirty="0"/>
            <a:t>Мають стійкий зв’язок </a:t>
          </a:r>
          <a:r>
            <a:rPr lang="uk-UA" sz="2000" dirty="0" err="1"/>
            <a:t>іх</a:t>
          </a:r>
          <a:r>
            <a:rPr lang="uk-UA" sz="2000" dirty="0"/>
            <a:t> місцевим населенням </a:t>
          </a:r>
        </a:p>
      </dgm:t>
    </dgm:pt>
    <dgm:pt modelId="{0CBF7B1B-0825-48FB-A241-387EC21E70DA}" type="parTrans" cxnId="{65226A02-7E69-4E1C-9943-D304724BA1B4}">
      <dgm:prSet/>
      <dgm:spPr/>
      <dgm:t>
        <a:bodyPr/>
        <a:lstStyle/>
        <a:p>
          <a:endParaRPr lang="uk-UA"/>
        </a:p>
      </dgm:t>
    </dgm:pt>
    <dgm:pt modelId="{5A138D7F-5C65-4333-927C-125180795E07}" type="sibTrans" cxnId="{65226A02-7E69-4E1C-9943-D304724BA1B4}">
      <dgm:prSet/>
      <dgm:spPr/>
      <dgm:t>
        <a:bodyPr/>
        <a:lstStyle/>
        <a:p>
          <a:endParaRPr lang="uk-UA"/>
        </a:p>
      </dgm:t>
    </dgm:pt>
    <dgm:pt modelId="{1461A663-3351-4820-BC22-8E6A81EEE84D}" type="pres">
      <dgm:prSet presAssocID="{11383BB7-9933-4937-9295-BC5634B5D73F}" presName="cycle" presStyleCnt="0">
        <dgm:presLayoutVars>
          <dgm:dir/>
          <dgm:resizeHandles val="exact"/>
        </dgm:presLayoutVars>
      </dgm:prSet>
      <dgm:spPr/>
    </dgm:pt>
    <dgm:pt modelId="{9CDC043A-E6B7-4B57-912B-B1664401723A}" type="pres">
      <dgm:prSet presAssocID="{5C14076B-582B-449E-94DF-3740BBB13B27}" presName="dummy" presStyleCnt="0"/>
      <dgm:spPr/>
    </dgm:pt>
    <dgm:pt modelId="{3A89E804-CFD5-43C7-BF71-0B7BFC5172F6}" type="pres">
      <dgm:prSet presAssocID="{5C14076B-582B-449E-94DF-3740BBB13B27}" presName="node" presStyleLbl="revTx" presStyleIdx="0" presStyleCnt="4">
        <dgm:presLayoutVars>
          <dgm:bulletEnabled val="1"/>
        </dgm:presLayoutVars>
      </dgm:prSet>
      <dgm:spPr/>
    </dgm:pt>
    <dgm:pt modelId="{DF9DF2DD-463A-424E-9673-D79CD98DB7D4}" type="pres">
      <dgm:prSet presAssocID="{56C19D26-5BE6-4878-95AD-6BEAE90EAFCD}" presName="sibTrans" presStyleLbl="node1" presStyleIdx="0" presStyleCnt="4"/>
      <dgm:spPr/>
    </dgm:pt>
    <dgm:pt modelId="{8AA8614E-015E-42AC-8317-0781F7B092D6}" type="pres">
      <dgm:prSet presAssocID="{00B7CAE0-CE0F-4B7A-AF56-40CC60E31981}" presName="dummy" presStyleCnt="0"/>
      <dgm:spPr/>
    </dgm:pt>
    <dgm:pt modelId="{622DCDEF-E435-4A2E-A415-1C968533C05F}" type="pres">
      <dgm:prSet presAssocID="{00B7CAE0-CE0F-4B7A-AF56-40CC60E31981}" presName="node" presStyleLbl="revTx" presStyleIdx="1" presStyleCnt="4">
        <dgm:presLayoutVars>
          <dgm:bulletEnabled val="1"/>
        </dgm:presLayoutVars>
      </dgm:prSet>
      <dgm:spPr/>
    </dgm:pt>
    <dgm:pt modelId="{0ABC07F0-7BCD-484A-8194-15A0A2257B95}" type="pres">
      <dgm:prSet presAssocID="{1DC2F84F-6959-4274-8181-49043706E3F0}" presName="sibTrans" presStyleLbl="node1" presStyleIdx="1" presStyleCnt="4"/>
      <dgm:spPr/>
    </dgm:pt>
    <dgm:pt modelId="{D0E79A76-59F6-4FFA-B445-DB9194F56102}" type="pres">
      <dgm:prSet presAssocID="{666BF47B-44BF-45BF-BA9E-FF2EAC7FC8C4}" presName="dummy" presStyleCnt="0"/>
      <dgm:spPr/>
    </dgm:pt>
    <dgm:pt modelId="{BA52EE25-C76F-4DF8-B8AE-4EEA6870DBE5}" type="pres">
      <dgm:prSet presAssocID="{666BF47B-44BF-45BF-BA9E-FF2EAC7FC8C4}" presName="node" presStyleLbl="revTx" presStyleIdx="2" presStyleCnt="4">
        <dgm:presLayoutVars>
          <dgm:bulletEnabled val="1"/>
        </dgm:presLayoutVars>
      </dgm:prSet>
      <dgm:spPr/>
    </dgm:pt>
    <dgm:pt modelId="{A2F9DCBA-D9AE-40FF-9E1D-D0FEEDBD2445}" type="pres">
      <dgm:prSet presAssocID="{A1D21178-9C7A-4460-8A1F-F89620015010}" presName="sibTrans" presStyleLbl="node1" presStyleIdx="2" presStyleCnt="4"/>
      <dgm:spPr/>
    </dgm:pt>
    <dgm:pt modelId="{EE6FDCC1-DF27-4EAC-A20A-2CCFD61DD855}" type="pres">
      <dgm:prSet presAssocID="{7BD5C78E-480E-4B32-BD0F-573ACCEF1B72}" presName="dummy" presStyleCnt="0"/>
      <dgm:spPr/>
    </dgm:pt>
    <dgm:pt modelId="{D8A71850-4ECC-47AE-9F0C-DEEF860E9BE8}" type="pres">
      <dgm:prSet presAssocID="{7BD5C78E-480E-4B32-BD0F-573ACCEF1B72}" presName="node" presStyleLbl="revTx" presStyleIdx="3" presStyleCnt="4">
        <dgm:presLayoutVars>
          <dgm:bulletEnabled val="1"/>
        </dgm:presLayoutVars>
      </dgm:prSet>
      <dgm:spPr/>
    </dgm:pt>
    <dgm:pt modelId="{222F8447-B279-4114-B5F3-41A0F7A34F0A}" type="pres">
      <dgm:prSet presAssocID="{5A138D7F-5C65-4333-927C-125180795E07}" presName="sibTrans" presStyleLbl="node1" presStyleIdx="3" presStyleCnt="4"/>
      <dgm:spPr/>
    </dgm:pt>
  </dgm:ptLst>
  <dgm:cxnLst>
    <dgm:cxn modelId="{65226A02-7E69-4E1C-9943-D304724BA1B4}" srcId="{11383BB7-9933-4937-9295-BC5634B5D73F}" destId="{7BD5C78E-480E-4B32-BD0F-573ACCEF1B72}" srcOrd="3" destOrd="0" parTransId="{0CBF7B1B-0825-48FB-A241-387EC21E70DA}" sibTransId="{5A138D7F-5C65-4333-927C-125180795E07}"/>
    <dgm:cxn modelId="{98118E0A-5D3F-424A-A7C4-2DAEC524BC59}" type="presOf" srcId="{11383BB7-9933-4937-9295-BC5634B5D73F}" destId="{1461A663-3351-4820-BC22-8E6A81EEE84D}" srcOrd="0" destOrd="0" presId="urn:microsoft.com/office/officeart/2005/8/layout/cycle1"/>
    <dgm:cxn modelId="{0E184F18-0417-4A5C-B96F-2A21634054BB}" type="presOf" srcId="{56C19D26-5BE6-4878-95AD-6BEAE90EAFCD}" destId="{DF9DF2DD-463A-424E-9673-D79CD98DB7D4}" srcOrd="0" destOrd="0" presId="urn:microsoft.com/office/officeart/2005/8/layout/cycle1"/>
    <dgm:cxn modelId="{16704D20-D667-4B26-9CA7-925181286CCF}" srcId="{11383BB7-9933-4937-9295-BC5634B5D73F}" destId="{5C14076B-582B-449E-94DF-3740BBB13B27}" srcOrd="0" destOrd="0" parTransId="{CEA81201-B7B2-4E32-90DE-242E2A83424B}" sibTransId="{56C19D26-5BE6-4878-95AD-6BEAE90EAFCD}"/>
    <dgm:cxn modelId="{E8676A27-8729-4AA1-AAD2-923DC6FD440B}" type="presOf" srcId="{A1D21178-9C7A-4460-8A1F-F89620015010}" destId="{A2F9DCBA-D9AE-40FF-9E1D-D0FEEDBD2445}" srcOrd="0" destOrd="0" presId="urn:microsoft.com/office/officeart/2005/8/layout/cycle1"/>
    <dgm:cxn modelId="{21E03735-836D-4BA6-9327-798F1CDE319D}" srcId="{11383BB7-9933-4937-9295-BC5634B5D73F}" destId="{666BF47B-44BF-45BF-BA9E-FF2EAC7FC8C4}" srcOrd="2" destOrd="0" parTransId="{63F85C55-5BF3-4903-AAF3-1A354D9E445B}" sibTransId="{A1D21178-9C7A-4460-8A1F-F89620015010}"/>
    <dgm:cxn modelId="{8D97F044-F642-49BF-BC38-0B8B1E335C4F}" srcId="{11383BB7-9933-4937-9295-BC5634B5D73F}" destId="{00B7CAE0-CE0F-4B7A-AF56-40CC60E31981}" srcOrd="1" destOrd="0" parTransId="{3E210CAB-92C6-4527-8B7C-04BE2904EDEF}" sibTransId="{1DC2F84F-6959-4274-8181-49043706E3F0}"/>
    <dgm:cxn modelId="{3FBC2278-65CE-453B-B516-93615E530C91}" type="presOf" srcId="{7BD5C78E-480E-4B32-BD0F-573ACCEF1B72}" destId="{D8A71850-4ECC-47AE-9F0C-DEEF860E9BE8}" srcOrd="0" destOrd="0" presId="urn:microsoft.com/office/officeart/2005/8/layout/cycle1"/>
    <dgm:cxn modelId="{C21F02A2-CA4A-4C47-A4EB-1BE2B135992C}" type="presOf" srcId="{666BF47B-44BF-45BF-BA9E-FF2EAC7FC8C4}" destId="{BA52EE25-C76F-4DF8-B8AE-4EEA6870DBE5}" srcOrd="0" destOrd="0" presId="urn:microsoft.com/office/officeart/2005/8/layout/cycle1"/>
    <dgm:cxn modelId="{5C3094AA-5745-4101-B7FE-6323AF9E15AE}" type="presOf" srcId="{1DC2F84F-6959-4274-8181-49043706E3F0}" destId="{0ABC07F0-7BCD-484A-8194-15A0A2257B95}" srcOrd="0" destOrd="0" presId="urn:microsoft.com/office/officeart/2005/8/layout/cycle1"/>
    <dgm:cxn modelId="{610714AB-BE7A-4158-BAB4-EE482041FDD2}" type="presOf" srcId="{5A138D7F-5C65-4333-927C-125180795E07}" destId="{222F8447-B279-4114-B5F3-41A0F7A34F0A}" srcOrd="0" destOrd="0" presId="urn:microsoft.com/office/officeart/2005/8/layout/cycle1"/>
    <dgm:cxn modelId="{681715E1-92D9-49C0-A80F-593D1503D070}" type="presOf" srcId="{00B7CAE0-CE0F-4B7A-AF56-40CC60E31981}" destId="{622DCDEF-E435-4A2E-A415-1C968533C05F}" srcOrd="0" destOrd="0" presId="urn:microsoft.com/office/officeart/2005/8/layout/cycle1"/>
    <dgm:cxn modelId="{D74D60FD-5D38-436E-B15D-DBBAEEB47032}" type="presOf" srcId="{5C14076B-582B-449E-94DF-3740BBB13B27}" destId="{3A89E804-CFD5-43C7-BF71-0B7BFC5172F6}" srcOrd="0" destOrd="0" presId="urn:microsoft.com/office/officeart/2005/8/layout/cycle1"/>
    <dgm:cxn modelId="{76AE3D53-A168-4166-998C-436DBE1B1667}" type="presParOf" srcId="{1461A663-3351-4820-BC22-8E6A81EEE84D}" destId="{9CDC043A-E6B7-4B57-912B-B1664401723A}" srcOrd="0" destOrd="0" presId="urn:microsoft.com/office/officeart/2005/8/layout/cycle1"/>
    <dgm:cxn modelId="{E429CA03-3498-4DCA-9040-4A37D23DF5EC}" type="presParOf" srcId="{1461A663-3351-4820-BC22-8E6A81EEE84D}" destId="{3A89E804-CFD5-43C7-BF71-0B7BFC5172F6}" srcOrd="1" destOrd="0" presId="urn:microsoft.com/office/officeart/2005/8/layout/cycle1"/>
    <dgm:cxn modelId="{878AD786-9492-4F76-B7D3-F847E9CAE521}" type="presParOf" srcId="{1461A663-3351-4820-BC22-8E6A81EEE84D}" destId="{DF9DF2DD-463A-424E-9673-D79CD98DB7D4}" srcOrd="2" destOrd="0" presId="urn:microsoft.com/office/officeart/2005/8/layout/cycle1"/>
    <dgm:cxn modelId="{73BE7B5F-E76B-4E24-8B5B-2DF3D09C8A33}" type="presParOf" srcId="{1461A663-3351-4820-BC22-8E6A81EEE84D}" destId="{8AA8614E-015E-42AC-8317-0781F7B092D6}" srcOrd="3" destOrd="0" presId="urn:microsoft.com/office/officeart/2005/8/layout/cycle1"/>
    <dgm:cxn modelId="{75CB9011-41FA-4ED3-9576-96FC1F37846B}" type="presParOf" srcId="{1461A663-3351-4820-BC22-8E6A81EEE84D}" destId="{622DCDEF-E435-4A2E-A415-1C968533C05F}" srcOrd="4" destOrd="0" presId="urn:microsoft.com/office/officeart/2005/8/layout/cycle1"/>
    <dgm:cxn modelId="{165CA6AD-65A2-49D1-80C2-8BAC6B5D83DD}" type="presParOf" srcId="{1461A663-3351-4820-BC22-8E6A81EEE84D}" destId="{0ABC07F0-7BCD-484A-8194-15A0A2257B95}" srcOrd="5" destOrd="0" presId="urn:microsoft.com/office/officeart/2005/8/layout/cycle1"/>
    <dgm:cxn modelId="{3423E382-6284-43D7-A1FF-C92DB0F2CBA1}" type="presParOf" srcId="{1461A663-3351-4820-BC22-8E6A81EEE84D}" destId="{D0E79A76-59F6-4FFA-B445-DB9194F56102}" srcOrd="6" destOrd="0" presId="urn:microsoft.com/office/officeart/2005/8/layout/cycle1"/>
    <dgm:cxn modelId="{CC208FCA-CBB2-4D71-AFB7-9528F51874E4}" type="presParOf" srcId="{1461A663-3351-4820-BC22-8E6A81EEE84D}" destId="{BA52EE25-C76F-4DF8-B8AE-4EEA6870DBE5}" srcOrd="7" destOrd="0" presId="urn:microsoft.com/office/officeart/2005/8/layout/cycle1"/>
    <dgm:cxn modelId="{F6749BB2-B319-4AEA-B387-25A0AB242786}" type="presParOf" srcId="{1461A663-3351-4820-BC22-8E6A81EEE84D}" destId="{A2F9DCBA-D9AE-40FF-9E1D-D0FEEDBD2445}" srcOrd="8" destOrd="0" presId="urn:microsoft.com/office/officeart/2005/8/layout/cycle1"/>
    <dgm:cxn modelId="{50688220-FAB0-4DB7-93B2-B8561D0F27E7}" type="presParOf" srcId="{1461A663-3351-4820-BC22-8E6A81EEE84D}" destId="{EE6FDCC1-DF27-4EAC-A20A-2CCFD61DD855}" srcOrd="9" destOrd="0" presId="urn:microsoft.com/office/officeart/2005/8/layout/cycle1"/>
    <dgm:cxn modelId="{6FD701D7-67A2-4FBF-9F3F-A340B14F9BEB}" type="presParOf" srcId="{1461A663-3351-4820-BC22-8E6A81EEE84D}" destId="{D8A71850-4ECC-47AE-9F0C-DEEF860E9BE8}" srcOrd="10" destOrd="0" presId="urn:microsoft.com/office/officeart/2005/8/layout/cycle1"/>
    <dgm:cxn modelId="{D3DAFF3F-77C9-429A-844F-2EBB56C6F9FA}" type="presParOf" srcId="{1461A663-3351-4820-BC22-8E6A81EEE84D}" destId="{222F8447-B279-4114-B5F3-41A0F7A34F0A}"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FBAE9D8-D17D-4084-AABF-A173B5B4492D}"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uk-UA"/>
        </a:p>
      </dgm:t>
    </dgm:pt>
    <dgm:pt modelId="{56BA6CCA-5174-449A-B7D9-49804A03587A}">
      <dgm:prSet phldrT="[Текст]"/>
      <dgm:spPr/>
      <dgm:t>
        <a:bodyPr/>
        <a:lstStyle/>
        <a:p>
          <a:r>
            <a:rPr lang="uk-UA" dirty="0"/>
            <a:t>Моніторинг </a:t>
          </a:r>
        </a:p>
      </dgm:t>
    </dgm:pt>
    <dgm:pt modelId="{2C301E7F-2861-4B5A-9BAB-7A5FEEEFF694}" type="parTrans" cxnId="{9978371D-6535-40AC-BDDF-CAC75D8A8433}">
      <dgm:prSet/>
      <dgm:spPr/>
      <dgm:t>
        <a:bodyPr/>
        <a:lstStyle/>
        <a:p>
          <a:endParaRPr lang="uk-UA"/>
        </a:p>
      </dgm:t>
    </dgm:pt>
    <dgm:pt modelId="{F1ECC8DB-686D-401A-A2B5-248A886642EA}" type="sibTrans" cxnId="{9978371D-6535-40AC-BDDF-CAC75D8A8433}">
      <dgm:prSet/>
      <dgm:spPr/>
      <dgm:t>
        <a:bodyPr/>
        <a:lstStyle/>
        <a:p>
          <a:endParaRPr lang="uk-UA"/>
        </a:p>
      </dgm:t>
    </dgm:pt>
    <dgm:pt modelId="{07FAB78C-C189-460F-87F4-06E5777F9BC2}">
      <dgm:prSet phldrT="[Текст]" custT="1"/>
      <dgm:spPr/>
      <dgm:t>
        <a:bodyPr/>
        <a:lstStyle/>
        <a:p>
          <a:r>
            <a:rPr lang="uk-UA" sz="1200" dirty="0"/>
            <a:t>Аналіз декларацій політиків та посадових осіб. Моніторинг публічних </a:t>
          </a:r>
          <a:r>
            <a:rPr lang="uk-UA" sz="1200" dirty="0" err="1"/>
            <a:t>закупівель</a:t>
          </a:r>
          <a:r>
            <a:rPr lang="uk-UA" sz="1200" dirty="0"/>
            <a:t>, діяльності осіб або установ на предмет корупційних правопорушень. Моніторинг реалізації </a:t>
          </a:r>
        </a:p>
      </dgm:t>
    </dgm:pt>
    <dgm:pt modelId="{5B0C3807-C94F-44DA-AC1E-653602FE533B}" type="parTrans" cxnId="{D518D906-6101-4FD1-A6C3-100893C129FD}">
      <dgm:prSet/>
      <dgm:spPr/>
      <dgm:t>
        <a:bodyPr/>
        <a:lstStyle/>
        <a:p>
          <a:endParaRPr lang="uk-UA"/>
        </a:p>
      </dgm:t>
    </dgm:pt>
    <dgm:pt modelId="{B307F930-2784-4D45-B1FD-5CC23102A71D}" type="sibTrans" cxnId="{D518D906-6101-4FD1-A6C3-100893C129FD}">
      <dgm:prSet/>
      <dgm:spPr/>
      <dgm:t>
        <a:bodyPr/>
        <a:lstStyle/>
        <a:p>
          <a:endParaRPr lang="uk-UA"/>
        </a:p>
      </dgm:t>
    </dgm:pt>
    <dgm:pt modelId="{4EEC9CB4-24DF-4CF7-B526-F016A28A0200}">
      <dgm:prSet phldrT="[Текст]"/>
      <dgm:spPr/>
      <dgm:t>
        <a:bodyPr/>
        <a:lstStyle/>
        <a:p>
          <a:r>
            <a:rPr lang="uk-UA" dirty="0"/>
            <a:t>Підвищення обізнаності </a:t>
          </a:r>
        </a:p>
      </dgm:t>
    </dgm:pt>
    <dgm:pt modelId="{5F761EB2-B25F-43F6-BF66-9284A372FBD1}" type="parTrans" cxnId="{6D656CC6-1366-434A-B81E-898BE19A06FF}">
      <dgm:prSet/>
      <dgm:spPr/>
      <dgm:t>
        <a:bodyPr/>
        <a:lstStyle/>
        <a:p>
          <a:endParaRPr lang="uk-UA"/>
        </a:p>
      </dgm:t>
    </dgm:pt>
    <dgm:pt modelId="{6A90E4D6-26B1-4AC6-8108-DEE98BCF9083}" type="sibTrans" cxnId="{6D656CC6-1366-434A-B81E-898BE19A06FF}">
      <dgm:prSet/>
      <dgm:spPr/>
      <dgm:t>
        <a:bodyPr/>
        <a:lstStyle/>
        <a:p>
          <a:endParaRPr lang="uk-UA"/>
        </a:p>
      </dgm:t>
    </dgm:pt>
    <dgm:pt modelId="{D5046E04-A1D3-47DC-9E92-CF33D7D1B332}">
      <dgm:prSet phldrT="[Текст]" custT="1"/>
      <dgm:spPr/>
      <dgm:t>
        <a:bodyPr/>
        <a:lstStyle/>
        <a:p>
          <a:r>
            <a:rPr lang="uk-UA" sz="1200" dirty="0"/>
            <a:t>Сприяння підвищенню антикорупційної освіченості й зростанню усвідомлення небезпеки та негативних наслідків корупції. Робота над формуванням нульової толерантності до корупції в суспільстві.</a:t>
          </a:r>
        </a:p>
      </dgm:t>
    </dgm:pt>
    <dgm:pt modelId="{C6EFA410-51BD-4A99-AB13-23039EBFFD28}" type="parTrans" cxnId="{F21E98EA-9F88-462F-B44E-C4FF582E7AF3}">
      <dgm:prSet/>
      <dgm:spPr/>
      <dgm:t>
        <a:bodyPr/>
        <a:lstStyle/>
        <a:p>
          <a:endParaRPr lang="uk-UA"/>
        </a:p>
      </dgm:t>
    </dgm:pt>
    <dgm:pt modelId="{85F8CF63-CFD9-4BC5-AD1B-E9ABC700E628}" type="sibTrans" cxnId="{F21E98EA-9F88-462F-B44E-C4FF582E7AF3}">
      <dgm:prSet/>
      <dgm:spPr/>
      <dgm:t>
        <a:bodyPr/>
        <a:lstStyle/>
        <a:p>
          <a:endParaRPr lang="uk-UA"/>
        </a:p>
      </dgm:t>
    </dgm:pt>
    <dgm:pt modelId="{4EFF2094-3C09-4991-95D9-589C8FA65360}">
      <dgm:prSet phldrT="[Текст]"/>
      <dgm:spPr/>
      <dgm:t>
        <a:bodyPr/>
        <a:lstStyle/>
        <a:p>
          <a:r>
            <a:rPr lang="uk-UA" dirty="0" err="1"/>
            <a:t>Адвокація</a:t>
          </a:r>
          <a:r>
            <a:rPr lang="uk-UA" dirty="0"/>
            <a:t> </a:t>
          </a:r>
        </a:p>
      </dgm:t>
    </dgm:pt>
    <dgm:pt modelId="{7FEBAAC6-AF87-48C5-890B-E75638B8F748}" type="parTrans" cxnId="{9F5EB444-6BF5-40CD-B599-E927B6CC1902}">
      <dgm:prSet/>
      <dgm:spPr/>
      <dgm:t>
        <a:bodyPr/>
        <a:lstStyle/>
        <a:p>
          <a:endParaRPr lang="uk-UA"/>
        </a:p>
      </dgm:t>
    </dgm:pt>
    <dgm:pt modelId="{3F6F2666-6F0A-4789-9E84-2B87B08F9E72}" type="sibTrans" cxnId="{9F5EB444-6BF5-40CD-B599-E927B6CC1902}">
      <dgm:prSet/>
      <dgm:spPr/>
      <dgm:t>
        <a:bodyPr/>
        <a:lstStyle/>
        <a:p>
          <a:endParaRPr lang="uk-UA"/>
        </a:p>
      </dgm:t>
    </dgm:pt>
    <dgm:pt modelId="{CF59FFB7-131C-4304-B858-68A6D41DA91C}">
      <dgm:prSet phldrT="[Текст]" custT="1"/>
      <dgm:spPr/>
      <dgm:t>
        <a:bodyPr/>
        <a:lstStyle/>
        <a:p>
          <a:r>
            <a:rPr lang="ru-RU" sz="1200" dirty="0"/>
            <a:t>Участь в </a:t>
          </a:r>
          <a:r>
            <a:rPr lang="ru-RU" sz="1200" dirty="0" err="1"/>
            <a:t>адвокації</a:t>
          </a:r>
          <a:r>
            <a:rPr lang="ru-RU" sz="1200" dirty="0"/>
            <a:t> </a:t>
          </a:r>
          <a:r>
            <a:rPr lang="ru-RU" sz="1200" dirty="0" err="1"/>
            <a:t>законодавчих</a:t>
          </a:r>
          <a:r>
            <a:rPr lang="ru-RU" sz="1200" dirty="0"/>
            <a:t> </a:t>
          </a:r>
          <a:r>
            <a:rPr lang="ru-RU" sz="1200" dirty="0" err="1"/>
            <a:t>змін</a:t>
          </a:r>
          <a:r>
            <a:rPr lang="ru-RU" sz="1200" dirty="0"/>
            <a:t>. </a:t>
          </a:r>
          <a:r>
            <a:rPr lang="ru-RU" sz="1200" dirty="0" err="1"/>
            <a:t>Організація</a:t>
          </a:r>
          <a:r>
            <a:rPr lang="ru-RU" sz="1200" dirty="0"/>
            <a:t> </a:t>
          </a:r>
          <a:r>
            <a:rPr lang="ru-RU" sz="1200" dirty="0" err="1"/>
            <a:t>громадських</a:t>
          </a:r>
          <a:r>
            <a:rPr lang="ru-RU" sz="1200" dirty="0"/>
            <a:t> </a:t>
          </a:r>
          <a:r>
            <a:rPr lang="ru-RU" sz="1200" dirty="0" err="1"/>
            <a:t>кампаній</a:t>
          </a:r>
          <a:r>
            <a:rPr lang="ru-RU" sz="1200" dirty="0"/>
            <a:t>.</a:t>
          </a:r>
          <a:endParaRPr lang="uk-UA" sz="1200" dirty="0"/>
        </a:p>
      </dgm:t>
    </dgm:pt>
    <dgm:pt modelId="{B1EA370C-3691-43DA-B8DB-BC6403CAF283}" type="parTrans" cxnId="{24027151-68C3-4932-A26E-F2528D20498C}">
      <dgm:prSet/>
      <dgm:spPr/>
      <dgm:t>
        <a:bodyPr/>
        <a:lstStyle/>
        <a:p>
          <a:endParaRPr lang="uk-UA"/>
        </a:p>
      </dgm:t>
    </dgm:pt>
    <dgm:pt modelId="{6D2ADFA5-18CD-4DC6-9C5A-6719EC4B3C43}" type="sibTrans" cxnId="{24027151-68C3-4932-A26E-F2528D20498C}">
      <dgm:prSet/>
      <dgm:spPr/>
      <dgm:t>
        <a:bodyPr/>
        <a:lstStyle/>
        <a:p>
          <a:endParaRPr lang="uk-UA"/>
        </a:p>
      </dgm:t>
    </dgm:pt>
    <dgm:pt modelId="{70778992-A3FE-4350-A809-C6A8A425F7AF}">
      <dgm:prSet custT="1"/>
      <dgm:spPr/>
      <dgm:t>
        <a:bodyPr/>
        <a:lstStyle/>
        <a:p>
          <a:r>
            <a:rPr lang="uk-UA" sz="1200" dirty="0"/>
            <a:t>Мирні протести, демонстрації</a:t>
          </a:r>
        </a:p>
      </dgm:t>
    </dgm:pt>
    <dgm:pt modelId="{92319254-C073-4A59-9241-776E96CE4CC5}" type="parTrans" cxnId="{5B18B989-5E91-4683-BA92-BFE87DEB9C7C}">
      <dgm:prSet/>
      <dgm:spPr/>
      <dgm:t>
        <a:bodyPr/>
        <a:lstStyle/>
        <a:p>
          <a:endParaRPr lang="uk-UA"/>
        </a:p>
      </dgm:t>
    </dgm:pt>
    <dgm:pt modelId="{3533EC0A-2D74-4239-A360-55C31C817021}" type="sibTrans" cxnId="{5B18B989-5E91-4683-BA92-BFE87DEB9C7C}">
      <dgm:prSet/>
      <dgm:spPr/>
      <dgm:t>
        <a:bodyPr/>
        <a:lstStyle/>
        <a:p>
          <a:endParaRPr lang="uk-UA"/>
        </a:p>
      </dgm:t>
    </dgm:pt>
    <dgm:pt modelId="{3B1519CE-A599-472F-832D-6EF2B101FABA}">
      <dgm:prSet custT="1"/>
      <dgm:spPr/>
      <dgm:t>
        <a:bodyPr/>
        <a:lstStyle/>
        <a:p>
          <a:r>
            <a:rPr lang="ru-RU" sz="1200" dirty="0"/>
            <a:t> </a:t>
          </a:r>
          <a:r>
            <a:rPr lang="ru-RU" sz="1200" dirty="0" err="1"/>
            <a:t>Набуття</a:t>
          </a:r>
          <a:r>
            <a:rPr lang="ru-RU" sz="1200" dirty="0"/>
            <a:t> </a:t>
          </a:r>
          <a:r>
            <a:rPr lang="ru-RU" sz="1200" dirty="0" err="1"/>
            <a:t>поглиблених</a:t>
          </a:r>
          <a:r>
            <a:rPr lang="ru-RU" sz="1200" dirty="0"/>
            <a:t> </a:t>
          </a:r>
          <a:r>
            <a:rPr lang="ru-RU" sz="1200" dirty="0" err="1"/>
            <a:t>навичок</a:t>
          </a:r>
          <a:r>
            <a:rPr lang="ru-RU" sz="1200" dirty="0"/>
            <a:t> </a:t>
          </a:r>
          <a:r>
            <a:rPr lang="ru-RU" sz="1200" dirty="0" err="1"/>
            <a:t>моніторингу</a:t>
          </a:r>
          <a:r>
            <a:rPr lang="ru-RU" sz="1200" dirty="0"/>
            <a:t>, </a:t>
          </a:r>
          <a:r>
            <a:rPr lang="ru-RU" sz="1200" dirty="0" err="1"/>
            <a:t>експертизи</a:t>
          </a:r>
          <a:r>
            <a:rPr lang="ru-RU" sz="1200" dirty="0"/>
            <a:t> з </a:t>
          </a:r>
          <a:r>
            <a:rPr lang="ru-RU" sz="1200" dirty="0" err="1"/>
            <a:t>антикорупційних</a:t>
          </a:r>
          <a:r>
            <a:rPr lang="ru-RU" sz="1200" dirty="0"/>
            <a:t> </a:t>
          </a:r>
          <a:r>
            <a:rPr lang="ru-RU" sz="1200" dirty="0" err="1"/>
            <a:t>питань</a:t>
          </a:r>
          <a:r>
            <a:rPr lang="ru-RU" sz="1200" dirty="0"/>
            <a:t>. </a:t>
          </a:r>
          <a:endParaRPr lang="uk-UA" sz="1200" dirty="0"/>
        </a:p>
      </dgm:t>
    </dgm:pt>
    <dgm:pt modelId="{7CD4EBDC-905A-41B3-BC6C-791F30BA51C8}" type="parTrans" cxnId="{589B5B7A-87F1-4CD0-A95A-3BB5C08440DB}">
      <dgm:prSet/>
      <dgm:spPr/>
      <dgm:t>
        <a:bodyPr/>
        <a:lstStyle/>
        <a:p>
          <a:endParaRPr lang="uk-UA"/>
        </a:p>
      </dgm:t>
    </dgm:pt>
    <dgm:pt modelId="{9C6A1B14-2384-453D-AA45-F9653DFA5A97}" type="sibTrans" cxnId="{589B5B7A-87F1-4CD0-A95A-3BB5C08440DB}">
      <dgm:prSet/>
      <dgm:spPr/>
      <dgm:t>
        <a:bodyPr/>
        <a:lstStyle/>
        <a:p>
          <a:endParaRPr lang="uk-UA"/>
        </a:p>
      </dgm:t>
    </dgm:pt>
    <dgm:pt modelId="{C400F9F8-3181-4D02-9419-3078F499B498}">
      <dgm:prSet custT="1"/>
      <dgm:spPr/>
      <dgm:t>
        <a:bodyPr/>
        <a:lstStyle/>
        <a:p>
          <a:r>
            <a:rPr lang="ru-RU" sz="1200" dirty="0" err="1"/>
            <a:t>Використання</a:t>
          </a:r>
          <a:r>
            <a:rPr lang="ru-RU" sz="1200" dirty="0"/>
            <a:t> </a:t>
          </a:r>
          <a:r>
            <a:rPr lang="ru-RU" sz="1200" dirty="0" err="1"/>
            <a:t>інструментів</a:t>
          </a:r>
          <a:r>
            <a:rPr lang="ru-RU" sz="1200" dirty="0"/>
            <a:t> </a:t>
          </a:r>
          <a:r>
            <a:rPr lang="ru-RU" sz="1200" dirty="0" err="1"/>
            <a:t>прямої</a:t>
          </a:r>
          <a:r>
            <a:rPr lang="ru-RU" sz="1200" dirty="0"/>
            <a:t> </a:t>
          </a:r>
          <a:r>
            <a:rPr lang="ru-RU" sz="1200" dirty="0" err="1"/>
            <a:t>демократії</a:t>
          </a:r>
          <a:r>
            <a:rPr lang="ru-RU" sz="1200" dirty="0"/>
            <a:t> (бюджет </a:t>
          </a:r>
          <a:r>
            <a:rPr lang="ru-RU" sz="1200" dirty="0" err="1"/>
            <a:t>участі</a:t>
          </a:r>
          <a:r>
            <a:rPr lang="ru-RU" sz="1200" dirty="0"/>
            <a:t>, </a:t>
          </a:r>
          <a:r>
            <a:rPr lang="ru-RU" sz="1200" dirty="0" err="1"/>
            <a:t>публічні</a:t>
          </a:r>
          <a:r>
            <a:rPr lang="ru-RU" sz="1200" dirty="0"/>
            <a:t> </a:t>
          </a:r>
          <a:r>
            <a:rPr lang="ru-RU" sz="1200" dirty="0" err="1"/>
            <a:t>консультації</a:t>
          </a:r>
          <a:r>
            <a:rPr lang="ru-RU" sz="1200" dirty="0"/>
            <a:t>, </a:t>
          </a:r>
          <a:r>
            <a:rPr lang="ru-RU" sz="1200" dirty="0" err="1"/>
            <a:t>громадська</a:t>
          </a:r>
          <a:r>
            <a:rPr lang="ru-RU" sz="1200" dirty="0"/>
            <a:t> </a:t>
          </a:r>
          <a:r>
            <a:rPr lang="ru-RU" sz="1200" dirty="0" err="1"/>
            <a:t>експертиза</a:t>
          </a:r>
          <a:r>
            <a:rPr lang="ru-RU" sz="1200" dirty="0"/>
            <a:t>, </a:t>
          </a:r>
          <a:r>
            <a:rPr lang="ru-RU" sz="1200" dirty="0" err="1"/>
            <a:t>громадські</a:t>
          </a:r>
          <a:r>
            <a:rPr lang="ru-RU" sz="1200" dirty="0"/>
            <a:t> ради) </a:t>
          </a:r>
          <a:endParaRPr lang="uk-UA" sz="1200" dirty="0"/>
        </a:p>
      </dgm:t>
    </dgm:pt>
    <dgm:pt modelId="{48026B95-47B5-41A6-ADD5-82ADC48E2E41}" type="parTrans" cxnId="{EF2D0053-DAD2-415D-B7B1-B04744E1459E}">
      <dgm:prSet/>
      <dgm:spPr/>
      <dgm:t>
        <a:bodyPr/>
        <a:lstStyle/>
        <a:p>
          <a:endParaRPr lang="uk-UA"/>
        </a:p>
      </dgm:t>
    </dgm:pt>
    <dgm:pt modelId="{4AF68A3F-A0E9-472B-B67F-E5C5BAFCF7C3}" type="sibTrans" cxnId="{EF2D0053-DAD2-415D-B7B1-B04744E1459E}">
      <dgm:prSet/>
      <dgm:spPr/>
      <dgm:t>
        <a:bodyPr/>
        <a:lstStyle/>
        <a:p>
          <a:endParaRPr lang="uk-UA"/>
        </a:p>
      </dgm:t>
    </dgm:pt>
    <dgm:pt modelId="{54E07B19-92D3-40E8-BB7A-0EDCDC13CB44}">
      <dgm:prSet/>
      <dgm:spPr/>
      <dgm:t>
        <a:bodyPr/>
        <a:lstStyle/>
        <a:p>
          <a:r>
            <a:rPr lang="uk-UA" dirty="0"/>
            <a:t>Акції прямої дії </a:t>
          </a:r>
        </a:p>
      </dgm:t>
    </dgm:pt>
    <dgm:pt modelId="{6D9A028D-A5D1-4E87-AAE5-CE0609C1E797}" type="parTrans" cxnId="{FE93961B-FBBE-47EC-8F7B-6C1CBCAED117}">
      <dgm:prSet/>
      <dgm:spPr/>
      <dgm:t>
        <a:bodyPr/>
        <a:lstStyle/>
        <a:p>
          <a:endParaRPr lang="uk-UA"/>
        </a:p>
      </dgm:t>
    </dgm:pt>
    <dgm:pt modelId="{806F35D9-1186-4665-9385-711BE913B66D}" type="sibTrans" cxnId="{FE93961B-FBBE-47EC-8F7B-6C1CBCAED117}">
      <dgm:prSet/>
      <dgm:spPr/>
      <dgm:t>
        <a:bodyPr/>
        <a:lstStyle/>
        <a:p>
          <a:endParaRPr lang="uk-UA"/>
        </a:p>
      </dgm:t>
    </dgm:pt>
    <dgm:pt modelId="{F6733686-DB1A-4B98-A12B-67159C07E59A}">
      <dgm:prSet/>
      <dgm:spPr/>
      <dgm:t>
        <a:bodyPr/>
        <a:lstStyle/>
        <a:p>
          <a:r>
            <a:rPr lang="uk-UA" dirty="0"/>
            <a:t>Нарощування експертних компетенцій </a:t>
          </a:r>
        </a:p>
      </dgm:t>
    </dgm:pt>
    <dgm:pt modelId="{F2513AF7-8A52-4F8E-88E5-C03B8A1823EB}" type="parTrans" cxnId="{4B0C2964-E5E3-4628-B499-F6845D613B06}">
      <dgm:prSet/>
      <dgm:spPr/>
      <dgm:t>
        <a:bodyPr/>
        <a:lstStyle/>
        <a:p>
          <a:endParaRPr lang="uk-UA"/>
        </a:p>
      </dgm:t>
    </dgm:pt>
    <dgm:pt modelId="{9CC85CF5-8116-4549-9C76-EE0DD68BEFD6}" type="sibTrans" cxnId="{4B0C2964-E5E3-4628-B499-F6845D613B06}">
      <dgm:prSet/>
      <dgm:spPr/>
      <dgm:t>
        <a:bodyPr/>
        <a:lstStyle/>
        <a:p>
          <a:endParaRPr lang="uk-UA"/>
        </a:p>
      </dgm:t>
    </dgm:pt>
    <dgm:pt modelId="{2273354B-3FD1-476F-98F9-6F97E456D2F2}">
      <dgm:prSet/>
      <dgm:spPr/>
      <dgm:t>
        <a:bodyPr/>
        <a:lstStyle/>
        <a:p>
          <a:r>
            <a:rPr lang="uk-UA" dirty="0" err="1"/>
            <a:t>Співурядування</a:t>
          </a:r>
          <a:r>
            <a:rPr lang="uk-UA" dirty="0"/>
            <a:t> </a:t>
          </a:r>
        </a:p>
      </dgm:t>
    </dgm:pt>
    <dgm:pt modelId="{DE3E616D-80CE-409D-9187-77F3FF4A8FBE}" type="parTrans" cxnId="{920B475F-4AA3-4D2E-9547-DDAC2ECEF9CE}">
      <dgm:prSet/>
      <dgm:spPr/>
      <dgm:t>
        <a:bodyPr/>
        <a:lstStyle/>
        <a:p>
          <a:endParaRPr lang="uk-UA"/>
        </a:p>
      </dgm:t>
    </dgm:pt>
    <dgm:pt modelId="{B2E9FF1C-3F81-439E-B441-E5DBE17787F0}" type="sibTrans" cxnId="{920B475F-4AA3-4D2E-9547-DDAC2ECEF9CE}">
      <dgm:prSet/>
      <dgm:spPr/>
      <dgm:t>
        <a:bodyPr/>
        <a:lstStyle/>
        <a:p>
          <a:endParaRPr lang="uk-UA"/>
        </a:p>
      </dgm:t>
    </dgm:pt>
    <dgm:pt modelId="{3C45AB64-E89A-4989-B528-873378F5116C}" type="pres">
      <dgm:prSet presAssocID="{CFBAE9D8-D17D-4084-AABF-A173B5B4492D}" presName="diagram" presStyleCnt="0">
        <dgm:presLayoutVars>
          <dgm:chPref val="1"/>
          <dgm:dir/>
          <dgm:animOne val="branch"/>
          <dgm:animLvl val="lvl"/>
          <dgm:resizeHandles/>
        </dgm:presLayoutVars>
      </dgm:prSet>
      <dgm:spPr/>
    </dgm:pt>
    <dgm:pt modelId="{C56232F3-1022-45A6-965B-DBA08D583381}" type="pres">
      <dgm:prSet presAssocID="{56BA6CCA-5174-449A-B7D9-49804A03587A}" presName="root" presStyleCnt="0"/>
      <dgm:spPr/>
    </dgm:pt>
    <dgm:pt modelId="{1A23CF65-73CE-4F67-9E2C-F042DB8579BF}" type="pres">
      <dgm:prSet presAssocID="{56BA6CCA-5174-449A-B7D9-49804A03587A}" presName="rootComposite" presStyleCnt="0"/>
      <dgm:spPr/>
    </dgm:pt>
    <dgm:pt modelId="{2C952373-E9EF-4784-A537-CAD5B9BAEEA8}" type="pres">
      <dgm:prSet presAssocID="{56BA6CCA-5174-449A-B7D9-49804A03587A}" presName="rootText" presStyleLbl="node1" presStyleIdx="0" presStyleCnt="6"/>
      <dgm:spPr/>
    </dgm:pt>
    <dgm:pt modelId="{6E42B127-EE35-4DBF-A767-B2F9142B57F8}" type="pres">
      <dgm:prSet presAssocID="{56BA6CCA-5174-449A-B7D9-49804A03587A}" presName="rootConnector" presStyleLbl="node1" presStyleIdx="0" presStyleCnt="6"/>
      <dgm:spPr/>
    </dgm:pt>
    <dgm:pt modelId="{F40EF92E-90B9-4F69-B3E8-6486257F7D0A}" type="pres">
      <dgm:prSet presAssocID="{56BA6CCA-5174-449A-B7D9-49804A03587A}" presName="childShape" presStyleCnt="0"/>
      <dgm:spPr/>
    </dgm:pt>
    <dgm:pt modelId="{A2C39A1D-9DF9-405D-A884-036224004684}" type="pres">
      <dgm:prSet presAssocID="{5B0C3807-C94F-44DA-AC1E-653602FE533B}" presName="Name13" presStyleLbl="parChTrans1D2" presStyleIdx="0" presStyleCnt="6"/>
      <dgm:spPr/>
    </dgm:pt>
    <dgm:pt modelId="{2A0B9629-6368-4C44-AF70-B90546B88E39}" type="pres">
      <dgm:prSet presAssocID="{07FAB78C-C189-460F-87F4-06E5777F9BC2}" presName="childText" presStyleLbl="bgAcc1" presStyleIdx="0" presStyleCnt="6" custScaleX="125262" custScaleY="379025">
        <dgm:presLayoutVars>
          <dgm:bulletEnabled val="1"/>
        </dgm:presLayoutVars>
      </dgm:prSet>
      <dgm:spPr/>
    </dgm:pt>
    <dgm:pt modelId="{4E0718C9-8918-401F-A211-AA5FEF70ED30}" type="pres">
      <dgm:prSet presAssocID="{4EEC9CB4-24DF-4CF7-B526-F016A28A0200}" presName="root" presStyleCnt="0"/>
      <dgm:spPr/>
    </dgm:pt>
    <dgm:pt modelId="{2FBC082A-ACED-43AB-BC74-01464FCDB78E}" type="pres">
      <dgm:prSet presAssocID="{4EEC9CB4-24DF-4CF7-B526-F016A28A0200}" presName="rootComposite" presStyleCnt="0"/>
      <dgm:spPr/>
    </dgm:pt>
    <dgm:pt modelId="{4FC46BDB-9D21-4F94-A1AA-4FBDF969D2C3}" type="pres">
      <dgm:prSet presAssocID="{4EEC9CB4-24DF-4CF7-B526-F016A28A0200}" presName="rootText" presStyleLbl="node1" presStyleIdx="1" presStyleCnt="6"/>
      <dgm:spPr/>
    </dgm:pt>
    <dgm:pt modelId="{3284DBA5-381C-4113-AAD0-23CA0E3BD657}" type="pres">
      <dgm:prSet presAssocID="{4EEC9CB4-24DF-4CF7-B526-F016A28A0200}" presName="rootConnector" presStyleLbl="node1" presStyleIdx="1" presStyleCnt="6"/>
      <dgm:spPr/>
    </dgm:pt>
    <dgm:pt modelId="{42A803FF-95DB-46EF-9D9E-79F5AFBE185A}" type="pres">
      <dgm:prSet presAssocID="{4EEC9CB4-24DF-4CF7-B526-F016A28A0200}" presName="childShape" presStyleCnt="0"/>
      <dgm:spPr/>
    </dgm:pt>
    <dgm:pt modelId="{5EAD9275-A42C-4C8A-A151-B9CF15B1A317}" type="pres">
      <dgm:prSet presAssocID="{C6EFA410-51BD-4A99-AB13-23039EBFFD28}" presName="Name13" presStyleLbl="parChTrans1D2" presStyleIdx="1" presStyleCnt="6"/>
      <dgm:spPr/>
    </dgm:pt>
    <dgm:pt modelId="{B613210B-C3F0-466C-9C94-3F680CE66ABC}" type="pres">
      <dgm:prSet presAssocID="{D5046E04-A1D3-47DC-9E92-CF33D7D1B332}" presName="childText" presStyleLbl="bgAcc1" presStyleIdx="1" presStyleCnt="6" custScaleX="133286" custScaleY="377416">
        <dgm:presLayoutVars>
          <dgm:bulletEnabled val="1"/>
        </dgm:presLayoutVars>
      </dgm:prSet>
      <dgm:spPr/>
    </dgm:pt>
    <dgm:pt modelId="{63FCFD41-74D2-40F8-8DD5-3BF741750714}" type="pres">
      <dgm:prSet presAssocID="{4EFF2094-3C09-4991-95D9-589C8FA65360}" presName="root" presStyleCnt="0"/>
      <dgm:spPr/>
    </dgm:pt>
    <dgm:pt modelId="{B3279B95-AB83-4445-993C-45397371B9EA}" type="pres">
      <dgm:prSet presAssocID="{4EFF2094-3C09-4991-95D9-589C8FA65360}" presName="rootComposite" presStyleCnt="0"/>
      <dgm:spPr/>
    </dgm:pt>
    <dgm:pt modelId="{34417973-12E0-489D-BE1D-7B5B5FF9B29B}" type="pres">
      <dgm:prSet presAssocID="{4EFF2094-3C09-4991-95D9-589C8FA65360}" presName="rootText" presStyleLbl="node1" presStyleIdx="2" presStyleCnt="6"/>
      <dgm:spPr/>
    </dgm:pt>
    <dgm:pt modelId="{B4DB0BEC-91B3-4F01-97FB-AC79C02EBC90}" type="pres">
      <dgm:prSet presAssocID="{4EFF2094-3C09-4991-95D9-589C8FA65360}" presName="rootConnector" presStyleLbl="node1" presStyleIdx="2" presStyleCnt="6"/>
      <dgm:spPr/>
    </dgm:pt>
    <dgm:pt modelId="{35ADB6CF-847E-4D6D-899B-F9E9C177BE5E}" type="pres">
      <dgm:prSet presAssocID="{4EFF2094-3C09-4991-95D9-589C8FA65360}" presName="childShape" presStyleCnt="0"/>
      <dgm:spPr/>
    </dgm:pt>
    <dgm:pt modelId="{380853F9-F8D7-4A58-8F04-7A5F58F2BC28}" type="pres">
      <dgm:prSet presAssocID="{B1EA370C-3691-43DA-B8DB-BC6403CAF283}" presName="Name13" presStyleLbl="parChTrans1D2" presStyleIdx="2" presStyleCnt="6"/>
      <dgm:spPr/>
    </dgm:pt>
    <dgm:pt modelId="{64F85C80-3380-461B-A527-AA2F8C54A9D4}" type="pres">
      <dgm:prSet presAssocID="{CF59FFB7-131C-4304-B858-68A6D41DA91C}" presName="childText" presStyleLbl="bgAcc1" presStyleIdx="2" presStyleCnt="6" custScaleX="119893" custScaleY="372942">
        <dgm:presLayoutVars>
          <dgm:bulletEnabled val="1"/>
        </dgm:presLayoutVars>
      </dgm:prSet>
      <dgm:spPr/>
    </dgm:pt>
    <dgm:pt modelId="{0C36A671-6585-4A41-A323-8F4FD8146993}" type="pres">
      <dgm:prSet presAssocID="{54E07B19-92D3-40E8-BB7A-0EDCDC13CB44}" presName="root" presStyleCnt="0"/>
      <dgm:spPr/>
    </dgm:pt>
    <dgm:pt modelId="{225D44FC-C644-4041-9743-876D136F12B1}" type="pres">
      <dgm:prSet presAssocID="{54E07B19-92D3-40E8-BB7A-0EDCDC13CB44}" presName="rootComposite" presStyleCnt="0"/>
      <dgm:spPr/>
    </dgm:pt>
    <dgm:pt modelId="{F9A3B3CA-A7FE-4529-BC4C-24B4712687EB}" type="pres">
      <dgm:prSet presAssocID="{54E07B19-92D3-40E8-BB7A-0EDCDC13CB44}" presName="rootText" presStyleLbl="node1" presStyleIdx="3" presStyleCnt="6"/>
      <dgm:spPr/>
    </dgm:pt>
    <dgm:pt modelId="{079002F3-B518-4FA0-8D1D-0C84F71A5017}" type="pres">
      <dgm:prSet presAssocID="{54E07B19-92D3-40E8-BB7A-0EDCDC13CB44}" presName="rootConnector" presStyleLbl="node1" presStyleIdx="3" presStyleCnt="6"/>
      <dgm:spPr/>
    </dgm:pt>
    <dgm:pt modelId="{4CA5B65A-BC01-4F76-B141-9407ACE0D6D7}" type="pres">
      <dgm:prSet presAssocID="{54E07B19-92D3-40E8-BB7A-0EDCDC13CB44}" presName="childShape" presStyleCnt="0"/>
      <dgm:spPr/>
    </dgm:pt>
    <dgm:pt modelId="{0CCA9711-90D0-4606-B81F-4633DBEA6CA7}" type="pres">
      <dgm:prSet presAssocID="{92319254-C073-4A59-9241-776E96CE4CC5}" presName="Name13" presStyleLbl="parChTrans1D2" presStyleIdx="3" presStyleCnt="6"/>
      <dgm:spPr/>
    </dgm:pt>
    <dgm:pt modelId="{60FD8057-3D59-4B5B-8BD3-0FE7F24706FB}" type="pres">
      <dgm:prSet presAssocID="{70778992-A3FE-4350-A809-C6A8A425F7AF}" presName="childText" presStyleLbl="bgAcc1" presStyleIdx="3" presStyleCnt="6" custScaleX="106638" custScaleY="371212">
        <dgm:presLayoutVars>
          <dgm:bulletEnabled val="1"/>
        </dgm:presLayoutVars>
      </dgm:prSet>
      <dgm:spPr/>
    </dgm:pt>
    <dgm:pt modelId="{06108A30-5061-41FE-82C0-7E29FC8264F7}" type="pres">
      <dgm:prSet presAssocID="{F6733686-DB1A-4B98-A12B-67159C07E59A}" presName="root" presStyleCnt="0"/>
      <dgm:spPr/>
    </dgm:pt>
    <dgm:pt modelId="{1875C2AF-B8E7-4718-BD4E-2D92AD96AA48}" type="pres">
      <dgm:prSet presAssocID="{F6733686-DB1A-4B98-A12B-67159C07E59A}" presName="rootComposite" presStyleCnt="0"/>
      <dgm:spPr/>
    </dgm:pt>
    <dgm:pt modelId="{E1698DFE-1228-4C42-BC0D-53FEEA906720}" type="pres">
      <dgm:prSet presAssocID="{F6733686-DB1A-4B98-A12B-67159C07E59A}" presName="rootText" presStyleLbl="node1" presStyleIdx="4" presStyleCnt="6"/>
      <dgm:spPr/>
    </dgm:pt>
    <dgm:pt modelId="{38B05D26-DA27-425B-9ABD-7183D0367949}" type="pres">
      <dgm:prSet presAssocID="{F6733686-DB1A-4B98-A12B-67159C07E59A}" presName="rootConnector" presStyleLbl="node1" presStyleIdx="4" presStyleCnt="6"/>
      <dgm:spPr/>
    </dgm:pt>
    <dgm:pt modelId="{10710901-46C1-4313-86F1-4B28259E2B98}" type="pres">
      <dgm:prSet presAssocID="{F6733686-DB1A-4B98-A12B-67159C07E59A}" presName="childShape" presStyleCnt="0"/>
      <dgm:spPr/>
    </dgm:pt>
    <dgm:pt modelId="{7EC237F6-686A-495C-97A2-439C4DF91869}" type="pres">
      <dgm:prSet presAssocID="{7CD4EBDC-905A-41B3-BC6C-791F30BA51C8}" presName="Name13" presStyleLbl="parChTrans1D2" presStyleIdx="4" presStyleCnt="6"/>
      <dgm:spPr/>
    </dgm:pt>
    <dgm:pt modelId="{6D4FDC32-9252-4D17-BA06-F754B311A857}" type="pres">
      <dgm:prSet presAssocID="{3B1519CE-A599-472F-832D-6EF2B101FABA}" presName="childText" presStyleLbl="bgAcc1" presStyleIdx="4" presStyleCnt="6" custScaleX="127404" custScaleY="371157">
        <dgm:presLayoutVars>
          <dgm:bulletEnabled val="1"/>
        </dgm:presLayoutVars>
      </dgm:prSet>
      <dgm:spPr/>
    </dgm:pt>
    <dgm:pt modelId="{27F79EA6-59C8-4961-933D-74568E54B203}" type="pres">
      <dgm:prSet presAssocID="{2273354B-3FD1-476F-98F9-6F97E456D2F2}" presName="root" presStyleCnt="0"/>
      <dgm:spPr/>
    </dgm:pt>
    <dgm:pt modelId="{16C94A1E-7BD0-4CFD-8649-C9A605F360BA}" type="pres">
      <dgm:prSet presAssocID="{2273354B-3FD1-476F-98F9-6F97E456D2F2}" presName="rootComposite" presStyleCnt="0"/>
      <dgm:spPr/>
    </dgm:pt>
    <dgm:pt modelId="{19E9E6E8-471D-493F-A20C-760449656694}" type="pres">
      <dgm:prSet presAssocID="{2273354B-3FD1-476F-98F9-6F97E456D2F2}" presName="rootText" presStyleLbl="node1" presStyleIdx="5" presStyleCnt="6"/>
      <dgm:spPr/>
    </dgm:pt>
    <dgm:pt modelId="{950CAE84-32FF-4050-ACA7-633AF301306D}" type="pres">
      <dgm:prSet presAssocID="{2273354B-3FD1-476F-98F9-6F97E456D2F2}" presName="rootConnector" presStyleLbl="node1" presStyleIdx="5" presStyleCnt="6"/>
      <dgm:spPr/>
    </dgm:pt>
    <dgm:pt modelId="{50F8AEDB-9356-44A8-AC06-46BADA658326}" type="pres">
      <dgm:prSet presAssocID="{2273354B-3FD1-476F-98F9-6F97E456D2F2}" presName="childShape" presStyleCnt="0"/>
      <dgm:spPr/>
    </dgm:pt>
    <dgm:pt modelId="{4FFE6E34-E80A-4B4B-8680-C32F5CFB3823}" type="pres">
      <dgm:prSet presAssocID="{48026B95-47B5-41A6-ADD5-82ADC48E2E41}" presName="Name13" presStyleLbl="parChTrans1D2" presStyleIdx="5" presStyleCnt="6"/>
      <dgm:spPr/>
    </dgm:pt>
    <dgm:pt modelId="{A5603364-E259-42F8-B192-2EC5BFFAD974}" type="pres">
      <dgm:prSet presAssocID="{C400F9F8-3181-4D02-9419-3078F499B498}" presName="childText" presStyleLbl="bgAcc1" presStyleIdx="5" presStyleCnt="6" custScaleX="125059" custScaleY="371158" custLinFactNeighborX="-5526" custLinFactNeighborY="-3986">
        <dgm:presLayoutVars>
          <dgm:bulletEnabled val="1"/>
        </dgm:presLayoutVars>
      </dgm:prSet>
      <dgm:spPr/>
    </dgm:pt>
  </dgm:ptLst>
  <dgm:cxnLst>
    <dgm:cxn modelId="{D518D906-6101-4FD1-A6C3-100893C129FD}" srcId="{56BA6CCA-5174-449A-B7D9-49804A03587A}" destId="{07FAB78C-C189-460F-87F4-06E5777F9BC2}" srcOrd="0" destOrd="0" parTransId="{5B0C3807-C94F-44DA-AC1E-653602FE533B}" sibTransId="{B307F930-2784-4D45-B1FD-5CC23102A71D}"/>
    <dgm:cxn modelId="{B0FEC10E-1374-4CA2-92D9-E7D074CA09A6}" type="presOf" srcId="{2273354B-3FD1-476F-98F9-6F97E456D2F2}" destId="{950CAE84-32FF-4050-ACA7-633AF301306D}" srcOrd="1" destOrd="0" presId="urn:microsoft.com/office/officeart/2005/8/layout/hierarchy3"/>
    <dgm:cxn modelId="{355DBF0F-FC58-4E89-9192-5944F6404A75}" type="presOf" srcId="{54E07B19-92D3-40E8-BB7A-0EDCDC13CB44}" destId="{079002F3-B518-4FA0-8D1D-0C84F71A5017}" srcOrd="1" destOrd="0" presId="urn:microsoft.com/office/officeart/2005/8/layout/hierarchy3"/>
    <dgm:cxn modelId="{02F81511-4F3B-4089-8DCD-6F256D1CADC3}" type="presOf" srcId="{B1EA370C-3691-43DA-B8DB-BC6403CAF283}" destId="{380853F9-F8D7-4A58-8F04-7A5F58F2BC28}" srcOrd="0" destOrd="0" presId="urn:microsoft.com/office/officeart/2005/8/layout/hierarchy3"/>
    <dgm:cxn modelId="{33D3AD17-B6F1-4628-BF1E-538A6ED57B5B}" type="presOf" srcId="{07FAB78C-C189-460F-87F4-06E5777F9BC2}" destId="{2A0B9629-6368-4C44-AF70-B90546B88E39}" srcOrd="0" destOrd="0" presId="urn:microsoft.com/office/officeart/2005/8/layout/hierarchy3"/>
    <dgm:cxn modelId="{1914431A-328E-4CAD-A8E3-BF7AC996E96C}" type="presOf" srcId="{C400F9F8-3181-4D02-9419-3078F499B498}" destId="{A5603364-E259-42F8-B192-2EC5BFFAD974}" srcOrd="0" destOrd="0" presId="urn:microsoft.com/office/officeart/2005/8/layout/hierarchy3"/>
    <dgm:cxn modelId="{FE93961B-FBBE-47EC-8F7B-6C1CBCAED117}" srcId="{CFBAE9D8-D17D-4084-AABF-A173B5B4492D}" destId="{54E07B19-92D3-40E8-BB7A-0EDCDC13CB44}" srcOrd="3" destOrd="0" parTransId="{6D9A028D-A5D1-4E87-AAE5-CE0609C1E797}" sibTransId="{806F35D9-1186-4665-9385-711BE913B66D}"/>
    <dgm:cxn modelId="{9978371D-6535-40AC-BDDF-CAC75D8A8433}" srcId="{CFBAE9D8-D17D-4084-AABF-A173B5B4492D}" destId="{56BA6CCA-5174-449A-B7D9-49804A03587A}" srcOrd="0" destOrd="0" parTransId="{2C301E7F-2861-4B5A-9BAB-7A5FEEEFF694}" sibTransId="{F1ECC8DB-686D-401A-A2B5-248A886642EA}"/>
    <dgm:cxn modelId="{97351826-8604-4961-A360-1D772EEAB038}" type="presOf" srcId="{5B0C3807-C94F-44DA-AC1E-653602FE533B}" destId="{A2C39A1D-9DF9-405D-A884-036224004684}" srcOrd="0" destOrd="0" presId="urn:microsoft.com/office/officeart/2005/8/layout/hierarchy3"/>
    <dgm:cxn modelId="{E40A3C31-F757-4D29-A938-0A88C7A6A279}" type="presOf" srcId="{54E07B19-92D3-40E8-BB7A-0EDCDC13CB44}" destId="{F9A3B3CA-A7FE-4529-BC4C-24B4712687EB}" srcOrd="0" destOrd="0" presId="urn:microsoft.com/office/officeart/2005/8/layout/hierarchy3"/>
    <dgm:cxn modelId="{BD8D0538-7DFD-4093-BAD1-E8D9D1D8BF17}" type="presOf" srcId="{4EEC9CB4-24DF-4CF7-B526-F016A28A0200}" destId="{3284DBA5-381C-4113-AAD0-23CA0E3BD657}" srcOrd="1" destOrd="0" presId="urn:microsoft.com/office/officeart/2005/8/layout/hierarchy3"/>
    <dgm:cxn modelId="{920B475F-4AA3-4D2E-9547-DDAC2ECEF9CE}" srcId="{CFBAE9D8-D17D-4084-AABF-A173B5B4492D}" destId="{2273354B-3FD1-476F-98F9-6F97E456D2F2}" srcOrd="5" destOrd="0" parTransId="{DE3E616D-80CE-409D-9187-77F3FF4A8FBE}" sibTransId="{B2E9FF1C-3F81-439E-B441-E5DBE17787F0}"/>
    <dgm:cxn modelId="{4B0C2964-E5E3-4628-B499-F6845D613B06}" srcId="{CFBAE9D8-D17D-4084-AABF-A173B5B4492D}" destId="{F6733686-DB1A-4B98-A12B-67159C07E59A}" srcOrd="4" destOrd="0" parTransId="{F2513AF7-8A52-4F8E-88E5-C03B8A1823EB}" sibTransId="{9CC85CF5-8116-4549-9C76-EE0DD68BEFD6}"/>
    <dgm:cxn modelId="{9F5EB444-6BF5-40CD-B599-E927B6CC1902}" srcId="{CFBAE9D8-D17D-4084-AABF-A173B5B4492D}" destId="{4EFF2094-3C09-4991-95D9-589C8FA65360}" srcOrd="2" destOrd="0" parTransId="{7FEBAAC6-AF87-48C5-890B-E75638B8F748}" sibTransId="{3F6F2666-6F0A-4789-9E84-2B87B08F9E72}"/>
    <dgm:cxn modelId="{59E7EC44-D29E-4670-9A08-3CB494E68AD6}" type="presOf" srcId="{C6EFA410-51BD-4A99-AB13-23039EBFFD28}" destId="{5EAD9275-A42C-4C8A-A151-B9CF15B1A317}" srcOrd="0" destOrd="0" presId="urn:microsoft.com/office/officeart/2005/8/layout/hierarchy3"/>
    <dgm:cxn modelId="{24027151-68C3-4932-A26E-F2528D20498C}" srcId="{4EFF2094-3C09-4991-95D9-589C8FA65360}" destId="{CF59FFB7-131C-4304-B858-68A6D41DA91C}" srcOrd="0" destOrd="0" parTransId="{B1EA370C-3691-43DA-B8DB-BC6403CAF283}" sibTransId="{6D2ADFA5-18CD-4DC6-9C5A-6719EC4B3C43}"/>
    <dgm:cxn modelId="{EF2D0053-DAD2-415D-B7B1-B04744E1459E}" srcId="{2273354B-3FD1-476F-98F9-6F97E456D2F2}" destId="{C400F9F8-3181-4D02-9419-3078F499B498}" srcOrd="0" destOrd="0" parTransId="{48026B95-47B5-41A6-ADD5-82ADC48E2E41}" sibTransId="{4AF68A3F-A0E9-472B-B67F-E5C5BAFCF7C3}"/>
    <dgm:cxn modelId="{B2066657-0C11-4740-A4F1-9F118C26FAF0}" type="presOf" srcId="{CF59FFB7-131C-4304-B858-68A6D41DA91C}" destId="{64F85C80-3380-461B-A527-AA2F8C54A9D4}" srcOrd="0" destOrd="0" presId="urn:microsoft.com/office/officeart/2005/8/layout/hierarchy3"/>
    <dgm:cxn modelId="{B584B957-5912-44DA-96F7-4C73B5E33BF1}" type="presOf" srcId="{92319254-C073-4A59-9241-776E96CE4CC5}" destId="{0CCA9711-90D0-4606-B81F-4633DBEA6CA7}" srcOrd="0" destOrd="0" presId="urn:microsoft.com/office/officeart/2005/8/layout/hierarchy3"/>
    <dgm:cxn modelId="{E0E82258-5E64-4A62-BC4F-EF93ECEC350C}" type="presOf" srcId="{70778992-A3FE-4350-A809-C6A8A425F7AF}" destId="{60FD8057-3D59-4B5B-8BD3-0FE7F24706FB}" srcOrd="0" destOrd="0" presId="urn:microsoft.com/office/officeart/2005/8/layout/hierarchy3"/>
    <dgm:cxn modelId="{589B5B7A-87F1-4CD0-A95A-3BB5C08440DB}" srcId="{F6733686-DB1A-4B98-A12B-67159C07E59A}" destId="{3B1519CE-A599-472F-832D-6EF2B101FABA}" srcOrd="0" destOrd="0" parTransId="{7CD4EBDC-905A-41B3-BC6C-791F30BA51C8}" sibTransId="{9C6A1B14-2384-453D-AA45-F9653DFA5A97}"/>
    <dgm:cxn modelId="{384F957F-385B-4256-8496-EEB91472716B}" type="presOf" srcId="{7CD4EBDC-905A-41B3-BC6C-791F30BA51C8}" destId="{7EC237F6-686A-495C-97A2-439C4DF91869}" srcOrd="0" destOrd="0" presId="urn:microsoft.com/office/officeart/2005/8/layout/hierarchy3"/>
    <dgm:cxn modelId="{98AB5281-9297-45F1-9903-947D53731B56}" type="presOf" srcId="{56BA6CCA-5174-449A-B7D9-49804A03587A}" destId="{6E42B127-EE35-4DBF-A767-B2F9142B57F8}" srcOrd="1" destOrd="0" presId="urn:microsoft.com/office/officeart/2005/8/layout/hierarchy3"/>
    <dgm:cxn modelId="{E6CA2C84-B741-4BAB-B136-0961C1F8FCD2}" type="presOf" srcId="{F6733686-DB1A-4B98-A12B-67159C07E59A}" destId="{E1698DFE-1228-4C42-BC0D-53FEEA906720}" srcOrd="0" destOrd="0" presId="urn:microsoft.com/office/officeart/2005/8/layout/hierarchy3"/>
    <dgm:cxn modelId="{5B18B989-5E91-4683-BA92-BFE87DEB9C7C}" srcId="{54E07B19-92D3-40E8-BB7A-0EDCDC13CB44}" destId="{70778992-A3FE-4350-A809-C6A8A425F7AF}" srcOrd="0" destOrd="0" parTransId="{92319254-C073-4A59-9241-776E96CE4CC5}" sibTransId="{3533EC0A-2D74-4239-A360-55C31C817021}"/>
    <dgm:cxn modelId="{602F618E-7F8F-4646-9899-A7E9AD03A61D}" type="presOf" srcId="{CFBAE9D8-D17D-4084-AABF-A173B5B4492D}" destId="{3C45AB64-E89A-4989-B528-873378F5116C}" srcOrd="0" destOrd="0" presId="urn:microsoft.com/office/officeart/2005/8/layout/hierarchy3"/>
    <dgm:cxn modelId="{AB48E39E-8EB7-4D20-B598-FE54B35F26E2}" type="presOf" srcId="{48026B95-47B5-41A6-ADD5-82ADC48E2E41}" destId="{4FFE6E34-E80A-4B4B-8680-C32F5CFB3823}" srcOrd="0" destOrd="0" presId="urn:microsoft.com/office/officeart/2005/8/layout/hierarchy3"/>
    <dgm:cxn modelId="{FBAB05A3-B390-436A-8712-43CAFDA3B48F}" type="presOf" srcId="{4EFF2094-3C09-4991-95D9-589C8FA65360}" destId="{B4DB0BEC-91B3-4F01-97FB-AC79C02EBC90}" srcOrd="1" destOrd="0" presId="urn:microsoft.com/office/officeart/2005/8/layout/hierarchy3"/>
    <dgm:cxn modelId="{46B42AB3-181A-49EB-B0A2-686C95377383}" type="presOf" srcId="{D5046E04-A1D3-47DC-9E92-CF33D7D1B332}" destId="{B613210B-C3F0-466C-9C94-3F680CE66ABC}" srcOrd="0" destOrd="0" presId="urn:microsoft.com/office/officeart/2005/8/layout/hierarchy3"/>
    <dgm:cxn modelId="{E5473CB4-3D13-483D-9C8C-7CD813260F9D}" type="presOf" srcId="{4EFF2094-3C09-4991-95D9-589C8FA65360}" destId="{34417973-12E0-489D-BE1D-7B5B5FF9B29B}" srcOrd="0" destOrd="0" presId="urn:microsoft.com/office/officeart/2005/8/layout/hierarchy3"/>
    <dgm:cxn modelId="{9DBD37C1-1177-4BEF-AC7D-43C40D3A08E9}" type="presOf" srcId="{F6733686-DB1A-4B98-A12B-67159C07E59A}" destId="{38B05D26-DA27-425B-9ABD-7183D0367949}" srcOrd="1" destOrd="0" presId="urn:microsoft.com/office/officeart/2005/8/layout/hierarchy3"/>
    <dgm:cxn modelId="{6D656CC6-1366-434A-B81E-898BE19A06FF}" srcId="{CFBAE9D8-D17D-4084-AABF-A173B5B4492D}" destId="{4EEC9CB4-24DF-4CF7-B526-F016A28A0200}" srcOrd="1" destOrd="0" parTransId="{5F761EB2-B25F-43F6-BF66-9284A372FBD1}" sibTransId="{6A90E4D6-26B1-4AC6-8108-DEE98BCF9083}"/>
    <dgm:cxn modelId="{A057D8CE-55EB-4A1B-A08A-D860CC383D80}" type="presOf" srcId="{4EEC9CB4-24DF-4CF7-B526-F016A28A0200}" destId="{4FC46BDB-9D21-4F94-A1AA-4FBDF969D2C3}" srcOrd="0" destOrd="0" presId="urn:microsoft.com/office/officeart/2005/8/layout/hierarchy3"/>
    <dgm:cxn modelId="{223266D9-790C-4AAE-BE3B-B545539461D0}" type="presOf" srcId="{56BA6CCA-5174-449A-B7D9-49804A03587A}" destId="{2C952373-E9EF-4784-A537-CAD5B9BAEEA8}" srcOrd="0" destOrd="0" presId="urn:microsoft.com/office/officeart/2005/8/layout/hierarchy3"/>
    <dgm:cxn modelId="{F98035E6-A5C9-4C5E-AC99-A0AA2AE893EE}" type="presOf" srcId="{2273354B-3FD1-476F-98F9-6F97E456D2F2}" destId="{19E9E6E8-471D-493F-A20C-760449656694}" srcOrd="0" destOrd="0" presId="urn:microsoft.com/office/officeart/2005/8/layout/hierarchy3"/>
    <dgm:cxn modelId="{F21E98EA-9F88-462F-B44E-C4FF582E7AF3}" srcId="{4EEC9CB4-24DF-4CF7-B526-F016A28A0200}" destId="{D5046E04-A1D3-47DC-9E92-CF33D7D1B332}" srcOrd="0" destOrd="0" parTransId="{C6EFA410-51BD-4A99-AB13-23039EBFFD28}" sibTransId="{85F8CF63-CFD9-4BC5-AD1B-E9ABC700E628}"/>
    <dgm:cxn modelId="{799360EC-CA0B-4E5D-95B4-15D64C539CA5}" type="presOf" srcId="{3B1519CE-A599-472F-832D-6EF2B101FABA}" destId="{6D4FDC32-9252-4D17-BA06-F754B311A857}" srcOrd="0" destOrd="0" presId="urn:microsoft.com/office/officeart/2005/8/layout/hierarchy3"/>
    <dgm:cxn modelId="{0CFBC499-FDE2-48D8-89DF-5A7328CEB8F2}" type="presParOf" srcId="{3C45AB64-E89A-4989-B528-873378F5116C}" destId="{C56232F3-1022-45A6-965B-DBA08D583381}" srcOrd="0" destOrd="0" presId="urn:microsoft.com/office/officeart/2005/8/layout/hierarchy3"/>
    <dgm:cxn modelId="{33B29986-910C-4CE0-A590-53E765525BC4}" type="presParOf" srcId="{C56232F3-1022-45A6-965B-DBA08D583381}" destId="{1A23CF65-73CE-4F67-9E2C-F042DB8579BF}" srcOrd="0" destOrd="0" presId="urn:microsoft.com/office/officeart/2005/8/layout/hierarchy3"/>
    <dgm:cxn modelId="{2B377056-046E-4310-A66A-47F6943F87A5}" type="presParOf" srcId="{1A23CF65-73CE-4F67-9E2C-F042DB8579BF}" destId="{2C952373-E9EF-4784-A537-CAD5B9BAEEA8}" srcOrd="0" destOrd="0" presId="urn:microsoft.com/office/officeart/2005/8/layout/hierarchy3"/>
    <dgm:cxn modelId="{3E7914D6-A776-4539-9884-D14D7C334196}" type="presParOf" srcId="{1A23CF65-73CE-4F67-9E2C-F042DB8579BF}" destId="{6E42B127-EE35-4DBF-A767-B2F9142B57F8}" srcOrd="1" destOrd="0" presId="urn:microsoft.com/office/officeart/2005/8/layout/hierarchy3"/>
    <dgm:cxn modelId="{FF6EF863-1283-4870-8339-9617BE8DEDD8}" type="presParOf" srcId="{C56232F3-1022-45A6-965B-DBA08D583381}" destId="{F40EF92E-90B9-4F69-B3E8-6486257F7D0A}" srcOrd="1" destOrd="0" presId="urn:microsoft.com/office/officeart/2005/8/layout/hierarchy3"/>
    <dgm:cxn modelId="{1852BFAE-6EC6-46B7-A1BC-5F88F29B09BB}" type="presParOf" srcId="{F40EF92E-90B9-4F69-B3E8-6486257F7D0A}" destId="{A2C39A1D-9DF9-405D-A884-036224004684}" srcOrd="0" destOrd="0" presId="urn:microsoft.com/office/officeart/2005/8/layout/hierarchy3"/>
    <dgm:cxn modelId="{5E8FCC94-366E-473C-8077-CA2A824BFE99}" type="presParOf" srcId="{F40EF92E-90B9-4F69-B3E8-6486257F7D0A}" destId="{2A0B9629-6368-4C44-AF70-B90546B88E39}" srcOrd="1" destOrd="0" presId="urn:microsoft.com/office/officeart/2005/8/layout/hierarchy3"/>
    <dgm:cxn modelId="{02677972-E416-4E4E-82F4-F12E0CEF8D2D}" type="presParOf" srcId="{3C45AB64-E89A-4989-B528-873378F5116C}" destId="{4E0718C9-8918-401F-A211-AA5FEF70ED30}" srcOrd="1" destOrd="0" presId="urn:microsoft.com/office/officeart/2005/8/layout/hierarchy3"/>
    <dgm:cxn modelId="{8E5CFE74-2054-470A-A383-856CEB375DFF}" type="presParOf" srcId="{4E0718C9-8918-401F-A211-AA5FEF70ED30}" destId="{2FBC082A-ACED-43AB-BC74-01464FCDB78E}" srcOrd="0" destOrd="0" presId="urn:microsoft.com/office/officeart/2005/8/layout/hierarchy3"/>
    <dgm:cxn modelId="{79D6CD75-D51E-4266-AE4E-71A311B9F30B}" type="presParOf" srcId="{2FBC082A-ACED-43AB-BC74-01464FCDB78E}" destId="{4FC46BDB-9D21-4F94-A1AA-4FBDF969D2C3}" srcOrd="0" destOrd="0" presId="urn:microsoft.com/office/officeart/2005/8/layout/hierarchy3"/>
    <dgm:cxn modelId="{23F85FBE-38C3-41EF-BAA0-775629C4B42D}" type="presParOf" srcId="{2FBC082A-ACED-43AB-BC74-01464FCDB78E}" destId="{3284DBA5-381C-4113-AAD0-23CA0E3BD657}" srcOrd="1" destOrd="0" presId="urn:microsoft.com/office/officeart/2005/8/layout/hierarchy3"/>
    <dgm:cxn modelId="{39BA087E-D221-43E2-98E2-EA338F7E0B94}" type="presParOf" srcId="{4E0718C9-8918-401F-A211-AA5FEF70ED30}" destId="{42A803FF-95DB-46EF-9D9E-79F5AFBE185A}" srcOrd="1" destOrd="0" presId="urn:microsoft.com/office/officeart/2005/8/layout/hierarchy3"/>
    <dgm:cxn modelId="{34771BA4-4EDD-4C6C-B2EE-0D99E225D417}" type="presParOf" srcId="{42A803FF-95DB-46EF-9D9E-79F5AFBE185A}" destId="{5EAD9275-A42C-4C8A-A151-B9CF15B1A317}" srcOrd="0" destOrd="0" presId="urn:microsoft.com/office/officeart/2005/8/layout/hierarchy3"/>
    <dgm:cxn modelId="{010F7386-3E9D-49AD-8B70-725EDA8260A2}" type="presParOf" srcId="{42A803FF-95DB-46EF-9D9E-79F5AFBE185A}" destId="{B613210B-C3F0-466C-9C94-3F680CE66ABC}" srcOrd="1" destOrd="0" presId="urn:microsoft.com/office/officeart/2005/8/layout/hierarchy3"/>
    <dgm:cxn modelId="{552787A5-54AC-479C-8CF8-E7FC46AEA15E}" type="presParOf" srcId="{3C45AB64-E89A-4989-B528-873378F5116C}" destId="{63FCFD41-74D2-40F8-8DD5-3BF741750714}" srcOrd="2" destOrd="0" presId="urn:microsoft.com/office/officeart/2005/8/layout/hierarchy3"/>
    <dgm:cxn modelId="{89378C9C-3D2C-4BAD-BFC2-D413171441E9}" type="presParOf" srcId="{63FCFD41-74D2-40F8-8DD5-3BF741750714}" destId="{B3279B95-AB83-4445-993C-45397371B9EA}" srcOrd="0" destOrd="0" presId="urn:microsoft.com/office/officeart/2005/8/layout/hierarchy3"/>
    <dgm:cxn modelId="{F006BD19-BA68-4A82-82D3-85185A1C3787}" type="presParOf" srcId="{B3279B95-AB83-4445-993C-45397371B9EA}" destId="{34417973-12E0-489D-BE1D-7B5B5FF9B29B}" srcOrd="0" destOrd="0" presId="urn:microsoft.com/office/officeart/2005/8/layout/hierarchy3"/>
    <dgm:cxn modelId="{F1CF2E6D-86F3-458C-BFE6-EA4B836382D0}" type="presParOf" srcId="{B3279B95-AB83-4445-993C-45397371B9EA}" destId="{B4DB0BEC-91B3-4F01-97FB-AC79C02EBC90}" srcOrd="1" destOrd="0" presId="urn:microsoft.com/office/officeart/2005/8/layout/hierarchy3"/>
    <dgm:cxn modelId="{49D23166-69E7-478D-85E5-D4135D57A6CE}" type="presParOf" srcId="{63FCFD41-74D2-40F8-8DD5-3BF741750714}" destId="{35ADB6CF-847E-4D6D-899B-F9E9C177BE5E}" srcOrd="1" destOrd="0" presId="urn:microsoft.com/office/officeart/2005/8/layout/hierarchy3"/>
    <dgm:cxn modelId="{02CEF7B0-B9EF-40EF-8DB6-B3BF1A8A44CC}" type="presParOf" srcId="{35ADB6CF-847E-4D6D-899B-F9E9C177BE5E}" destId="{380853F9-F8D7-4A58-8F04-7A5F58F2BC28}" srcOrd="0" destOrd="0" presId="urn:microsoft.com/office/officeart/2005/8/layout/hierarchy3"/>
    <dgm:cxn modelId="{D98539C0-C5B9-487A-8095-2380B141836E}" type="presParOf" srcId="{35ADB6CF-847E-4D6D-899B-F9E9C177BE5E}" destId="{64F85C80-3380-461B-A527-AA2F8C54A9D4}" srcOrd="1" destOrd="0" presId="urn:microsoft.com/office/officeart/2005/8/layout/hierarchy3"/>
    <dgm:cxn modelId="{43116B75-4838-4570-A0FB-78511DD09434}" type="presParOf" srcId="{3C45AB64-E89A-4989-B528-873378F5116C}" destId="{0C36A671-6585-4A41-A323-8F4FD8146993}" srcOrd="3" destOrd="0" presId="urn:microsoft.com/office/officeart/2005/8/layout/hierarchy3"/>
    <dgm:cxn modelId="{D4CAFA2E-C7A1-410E-9195-E806E9F18042}" type="presParOf" srcId="{0C36A671-6585-4A41-A323-8F4FD8146993}" destId="{225D44FC-C644-4041-9743-876D136F12B1}" srcOrd="0" destOrd="0" presId="urn:microsoft.com/office/officeart/2005/8/layout/hierarchy3"/>
    <dgm:cxn modelId="{457D361E-764A-4C82-ABFE-790AB2972D81}" type="presParOf" srcId="{225D44FC-C644-4041-9743-876D136F12B1}" destId="{F9A3B3CA-A7FE-4529-BC4C-24B4712687EB}" srcOrd="0" destOrd="0" presId="urn:microsoft.com/office/officeart/2005/8/layout/hierarchy3"/>
    <dgm:cxn modelId="{F2BB770F-36A5-466D-9562-17B873B33761}" type="presParOf" srcId="{225D44FC-C644-4041-9743-876D136F12B1}" destId="{079002F3-B518-4FA0-8D1D-0C84F71A5017}" srcOrd="1" destOrd="0" presId="urn:microsoft.com/office/officeart/2005/8/layout/hierarchy3"/>
    <dgm:cxn modelId="{28C75AFE-677D-4FFC-9E6A-BF25FBE8BAAD}" type="presParOf" srcId="{0C36A671-6585-4A41-A323-8F4FD8146993}" destId="{4CA5B65A-BC01-4F76-B141-9407ACE0D6D7}" srcOrd="1" destOrd="0" presId="urn:microsoft.com/office/officeart/2005/8/layout/hierarchy3"/>
    <dgm:cxn modelId="{47717A17-2030-4A23-8D4B-EE3184BEF2EB}" type="presParOf" srcId="{4CA5B65A-BC01-4F76-B141-9407ACE0D6D7}" destId="{0CCA9711-90D0-4606-B81F-4633DBEA6CA7}" srcOrd="0" destOrd="0" presId="urn:microsoft.com/office/officeart/2005/8/layout/hierarchy3"/>
    <dgm:cxn modelId="{4A4A60A3-407B-4504-BAD1-B57799A2A1AB}" type="presParOf" srcId="{4CA5B65A-BC01-4F76-B141-9407ACE0D6D7}" destId="{60FD8057-3D59-4B5B-8BD3-0FE7F24706FB}" srcOrd="1" destOrd="0" presId="urn:microsoft.com/office/officeart/2005/8/layout/hierarchy3"/>
    <dgm:cxn modelId="{0471FBDE-C143-4162-BA80-C94ACD8C2274}" type="presParOf" srcId="{3C45AB64-E89A-4989-B528-873378F5116C}" destId="{06108A30-5061-41FE-82C0-7E29FC8264F7}" srcOrd="4" destOrd="0" presId="urn:microsoft.com/office/officeart/2005/8/layout/hierarchy3"/>
    <dgm:cxn modelId="{7CD0CD37-A2A3-48C6-9D3B-B23F07330789}" type="presParOf" srcId="{06108A30-5061-41FE-82C0-7E29FC8264F7}" destId="{1875C2AF-B8E7-4718-BD4E-2D92AD96AA48}" srcOrd="0" destOrd="0" presId="urn:microsoft.com/office/officeart/2005/8/layout/hierarchy3"/>
    <dgm:cxn modelId="{9F34D034-0868-41A9-87FF-7E43E0EDCB7F}" type="presParOf" srcId="{1875C2AF-B8E7-4718-BD4E-2D92AD96AA48}" destId="{E1698DFE-1228-4C42-BC0D-53FEEA906720}" srcOrd="0" destOrd="0" presId="urn:microsoft.com/office/officeart/2005/8/layout/hierarchy3"/>
    <dgm:cxn modelId="{98AC7ECD-EBFC-4B8B-AF3D-8E55FCD260BB}" type="presParOf" srcId="{1875C2AF-B8E7-4718-BD4E-2D92AD96AA48}" destId="{38B05D26-DA27-425B-9ABD-7183D0367949}" srcOrd="1" destOrd="0" presId="urn:microsoft.com/office/officeart/2005/8/layout/hierarchy3"/>
    <dgm:cxn modelId="{15932E8C-5A2C-49E2-915F-1178AB7FA324}" type="presParOf" srcId="{06108A30-5061-41FE-82C0-7E29FC8264F7}" destId="{10710901-46C1-4313-86F1-4B28259E2B98}" srcOrd="1" destOrd="0" presId="urn:microsoft.com/office/officeart/2005/8/layout/hierarchy3"/>
    <dgm:cxn modelId="{56248579-1739-420B-8211-EDFDA9016503}" type="presParOf" srcId="{10710901-46C1-4313-86F1-4B28259E2B98}" destId="{7EC237F6-686A-495C-97A2-439C4DF91869}" srcOrd="0" destOrd="0" presId="urn:microsoft.com/office/officeart/2005/8/layout/hierarchy3"/>
    <dgm:cxn modelId="{CDC832DD-F7B7-446D-A4EF-4985AECE7AA2}" type="presParOf" srcId="{10710901-46C1-4313-86F1-4B28259E2B98}" destId="{6D4FDC32-9252-4D17-BA06-F754B311A857}" srcOrd="1" destOrd="0" presId="urn:microsoft.com/office/officeart/2005/8/layout/hierarchy3"/>
    <dgm:cxn modelId="{5CC5F07E-1912-4C40-85BE-5CB1E296DB6E}" type="presParOf" srcId="{3C45AB64-E89A-4989-B528-873378F5116C}" destId="{27F79EA6-59C8-4961-933D-74568E54B203}" srcOrd="5" destOrd="0" presId="urn:microsoft.com/office/officeart/2005/8/layout/hierarchy3"/>
    <dgm:cxn modelId="{828F261B-4AB0-4488-93B4-E0D5269EF3DB}" type="presParOf" srcId="{27F79EA6-59C8-4961-933D-74568E54B203}" destId="{16C94A1E-7BD0-4CFD-8649-C9A605F360BA}" srcOrd="0" destOrd="0" presId="urn:microsoft.com/office/officeart/2005/8/layout/hierarchy3"/>
    <dgm:cxn modelId="{5F1349ED-FC10-4E1F-B51B-B3CCFF06A19A}" type="presParOf" srcId="{16C94A1E-7BD0-4CFD-8649-C9A605F360BA}" destId="{19E9E6E8-471D-493F-A20C-760449656694}" srcOrd="0" destOrd="0" presId="urn:microsoft.com/office/officeart/2005/8/layout/hierarchy3"/>
    <dgm:cxn modelId="{652B99C5-D677-443D-A0EB-9F7B8A79A861}" type="presParOf" srcId="{16C94A1E-7BD0-4CFD-8649-C9A605F360BA}" destId="{950CAE84-32FF-4050-ACA7-633AF301306D}" srcOrd="1" destOrd="0" presId="urn:microsoft.com/office/officeart/2005/8/layout/hierarchy3"/>
    <dgm:cxn modelId="{4CC0CF08-6083-431F-B12F-A7A0B97E7D41}" type="presParOf" srcId="{27F79EA6-59C8-4961-933D-74568E54B203}" destId="{50F8AEDB-9356-44A8-AC06-46BADA658326}" srcOrd="1" destOrd="0" presId="urn:microsoft.com/office/officeart/2005/8/layout/hierarchy3"/>
    <dgm:cxn modelId="{C04082CA-7002-4DA0-956F-883F44A2AB51}" type="presParOf" srcId="{50F8AEDB-9356-44A8-AC06-46BADA658326}" destId="{4FFE6E34-E80A-4B4B-8680-C32F5CFB3823}" srcOrd="0" destOrd="0" presId="urn:microsoft.com/office/officeart/2005/8/layout/hierarchy3"/>
    <dgm:cxn modelId="{A307AB5C-AA66-4C1E-AC9E-4F40EDB9EF77}" type="presParOf" srcId="{50F8AEDB-9356-44A8-AC06-46BADA658326}" destId="{A5603364-E259-42F8-B192-2EC5BFFAD974}"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D1577DF-7D44-4399-8EF2-86F1C985D67E}"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uk-UA"/>
        </a:p>
      </dgm:t>
    </dgm:pt>
    <dgm:pt modelId="{E4C81666-F55F-4CC0-81B1-A8789BF6FE81}">
      <dgm:prSet phldrT="[Текст]"/>
      <dgm:spPr/>
      <dgm:t>
        <a:bodyPr/>
        <a:lstStyle/>
        <a:p>
          <a:r>
            <a:rPr lang="uk-UA" dirty="0"/>
            <a:t>Підвищення обізнаності може охоплювати</a:t>
          </a:r>
        </a:p>
      </dgm:t>
    </dgm:pt>
    <dgm:pt modelId="{FD552C35-385B-4709-8A7D-1EA06C186A46}" type="parTrans" cxnId="{9494FFFD-D742-41B9-B156-E137E041995B}">
      <dgm:prSet/>
      <dgm:spPr/>
      <dgm:t>
        <a:bodyPr/>
        <a:lstStyle/>
        <a:p>
          <a:endParaRPr lang="uk-UA"/>
        </a:p>
      </dgm:t>
    </dgm:pt>
    <dgm:pt modelId="{9635958E-38BC-45FC-B5A8-57F6A654F434}" type="sibTrans" cxnId="{9494FFFD-D742-41B9-B156-E137E041995B}">
      <dgm:prSet/>
      <dgm:spPr/>
      <dgm:t>
        <a:bodyPr/>
        <a:lstStyle/>
        <a:p>
          <a:endParaRPr lang="uk-UA"/>
        </a:p>
      </dgm:t>
    </dgm:pt>
    <dgm:pt modelId="{EF31B513-B7AF-407A-A56C-CD0058E1B2AB}">
      <dgm:prSet phldrT="[Текст]"/>
      <dgm:spPr/>
      <dgm:t>
        <a:bodyPr/>
        <a:lstStyle/>
        <a:p>
          <a:r>
            <a:rPr lang="ru-RU" dirty="0" err="1"/>
            <a:t>просвітницьку</a:t>
          </a:r>
          <a:r>
            <a:rPr lang="ru-RU" dirty="0"/>
            <a:t> роботу з </a:t>
          </a:r>
          <a:r>
            <a:rPr lang="ru-RU" dirty="0" err="1"/>
            <a:t>громадським</a:t>
          </a:r>
          <a:r>
            <a:rPr lang="ru-RU" dirty="0"/>
            <a:t> сектором та </a:t>
          </a:r>
          <a:r>
            <a:rPr lang="ru-RU" dirty="0" err="1"/>
            <a:t>інформування</a:t>
          </a:r>
          <a:r>
            <a:rPr lang="ru-RU" dirty="0"/>
            <a:t> про </a:t>
          </a:r>
          <a:r>
            <a:rPr lang="ru-RU" dirty="0" err="1"/>
            <a:t>корупційні</a:t>
          </a:r>
          <a:r>
            <a:rPr lang="ru-RU" dirty="0"/>
            <a:t> </a:t>
          </a:r>
          <a:r>
            <a:rPr lang="ru-RU" dirty="0" err="1"/>
            <a:t>ризики</a:t>
          </a:r>
          <a:endParaRPr lang="uk-UA" dirty="0"/>
        </a:p>
      </dgm:t>
    </dgm:pt>
    <dgm:pt modelId="{4EF14E1A-800C-423E-869E-ED2FF573ED63}" type="parTrans" cxnId="{2B621920-49DF-4031-AF05-BF0A853E637F}">
      <dgm:prSet/>
      <dgm:spPr/>
      <dgm:t>
        <a:bodyPr/>
        <a:lstStyle/>
        <a:p>
          <a:endParaRPr lang="uk-UA"/>
        </a:p>
      </dgm:t>
    </dgm:pt>
    <dgm:pt modelId="{95FFDD06-F435-464E-A3E9-87FBC43B4B0A}" type="sibTrans" cxnId="{2B621920-49DF-4031-AF05-BF0A853E637F}">
      <dgm:prSet/>
      <dgm:spPr/>
      <dgm:t>
        <a:bodyPr/>
        <a:lstStyle/>
        <a:p>
          <a:endParaRPr lang="uk-UA"/>
        </a:p>
      </dgm:t>
    </dgm:pt>
    <dgm:pt modelId="{2476FBA9-CCA0-4D42-9CFD-C8C4B53832A2}">
      <dgm:prSet phldrT="[Текст]" custT="1"/>
      <dgm:spPr/>
      <dgm:t>
        <a:bodyPr/>
        <a:lstStyle/>
        <a:p>
          <a:r>
            <a:rPr lang="ru-RU" sz="1500" dirty="0" err="1"/>
            <a:t>проведення</a:t>
          </a:r>
          <a:r>
            <a:rPr lang="ru-RU" sz="1500" dirty="0"/>
            <a:t> </a:t>
          </a:r>
          <a:r>
            <a:rPr lang="ru-RU" sz="1500" dirty="0" err="1"/>
            <a:t>своїх</a:t>
          </a:r>
          <a:r>
            <a:rPr lang="ru-RU" sz="1500" dirty="0"/>
            <a:t> </a:t>
          </a:r>
          <a:r>
            <a:rPr lang="ru-RU" sz="1500" dirty="0" err="1"/>
            <a:t>розслідувань</a:t>
          </a:r>
          <a:r>
            <a:rPr lang="ru-RU" sz="1500" dirty="0"/>
            <a:t> та </a:t>
          </a:r>
          <a:r>
            <a:rPr lang="ru-RU" sz="1500" dirty="0" err="1"/>
            <a:t>інформування</a:t>
          </a:r>
          <a:r>
            <a:rPr lang="ru-RU" sz="1500" dirty="0"/>
            <a:t> ЗМІ</a:t>
          </a:r>
          <a:endParaRPr lang="uk-UA" sz="1500" dirty="0"/>
        </a:p>
      </dgm:t>
    </dgm:pt>
    <dgm:pt modelId="{1EC6B874-59F4-40F1-8C0B-258E46DE3C23}" type="parTrans" cxnId="{49A38C31-A4EF-4D05-A5BF-870C90B1D198}">
      <dgm:prSet/>
      <dgm:spPr/>
      <dgm:t>
        <a:bodyPr/>
        <a:lstStyle/>
        <a:p>
          <a:endParaRPr lang="uk-UA"/>
        </a:p>
      </dgm:t>
    </dgm:pt>
    <dgm:pt modelId="{A06889CC-B813-4E76-9632-AA829CB060CE}" type="sibTrans" cxnId="{49A38C31-A4EF-4D05-A5BF-870C90B1D198}">
      <dgm:prSet/>
      <dgm:spPr/>
      <dgm:t>
        <a:bodyPr/>
        <a:lstStyle/>
        <a:p>
          <a:endParaRPr lang="uk-UA"/>
        </a:p>
      </dgm:t>
    </dgm:pt>
    <dgm:pt modelId="{0332C43B-76A8-432A-BBF3-BA39953F786A}">
      <dgm:prSet phldrT="[Текст]" custT="1"/>
      <dgm:spPr/>
      <dgm:t>
        <a:bodyPr/>
        <a:lstStyle/>
        <a:p>
          <a:r>
            <a:rPr lang="ru-RU" sz="1500" dirty="0" err="1"/>
            <a:t>видання</a:t>
          </a:r>
          <a:r>
            <a:rPr lang="ru-RU" sz="1500" dirty="0"/>
            <a:t> </a:t>
          </a:r>
          <a:r>
            <a:rPr lang="ru-RU" sz="1500" dirty="0" err="1"/>
            <a:t>посібників</a:t>
          </a:r>
          <a:r>
            <a:rPr lang="ru-RU" sz="1500" dirty="0"/>
            <a:t> і </a:t>
          </a:r>
          <a:r>
            <a:rPr lang="ru-RU" sz="1500" dirty="0" err="1"/>
            <a:t>результатів</a:t>
          </a:r>
          <a:r>
            <a:rPr lang="ru-RU" sz="1500" dirty="0"/>
            <a:t> </a:t>
          </a:r>
          <a:r>
            <a:rPr lang="ru-RU" sz="1500" dirty="0" err="1"/>
            <a:t>досліджень</a:t>
          </a:r>
          <a:r>
            <a:rPr lang="ru-RU" sz="1500" dirty="0"/>
            <a:t> про </a:t>
          </a:r>
          <a:r>
            <a:rPr lang="ru-RU" sz="1500" dirty="0" err="1"/>
            <a:t>корупцію</a:t>
          </a:r>
          <a:endParaRPr lang="uk-UA" sz="1500" dirty="0"/>
        </a:p>
      </dgm:t>
    </dgm:pt>
    <dgm:pt modelId="{0FB6601F-6F1E-4726-AB03-17E8EE9F873D}" type="parTrans" cxnId="{7DF56692-8D4D-4A94-9E22-70A0A3EE611E}">
      <dgm:prSet/>
      <dgm:spPr/>
      <dgm:t>
        <a:bodyPr/>
        <a:lstStyle/>
        <a:p>
          <a:endParaRPr lang="uk-UA"/>
        </a:p>
      </dgm:t>
    </dgm:pt>
    <dgm:pt modelId="{91DB1C7D-4F0B-4B87-BF52-C0951D2FD486}" type="sibTrans" cxnId="{7DF56692-8D4D-4A94-9E22-70A0A3EE611E}">
      <dgm:prSet/>
      <dgm:spPr/>
      <dgm:t>
        <a:bodyPr/>
        <a:lstStyle/>
        <a:p>
          <a:endParaRPr lang="uk-UA"/>
        </a:p>
      </dgm:t>
    </dgm:pt>
    <dgm:pt modelId="{15FFEC1A-7289-4373-9D91-1F8DBFD99F2C}" type="pres">
      <dgm:prSet presAssocID="{AD1577DF-7D44-4399-8EF2-86F1C985D67E}" presName="Name0" presStyleCnt="0">
        <dgm:presLayoutVars>
          <dgm:chMax val="1"/>
          <dgm:chPref val="1"/>
          <dgm:dir/>
          <dgm:animOne val="branch"/>
          <dgm:animLvl val="lvl"/>
        </dgm:presLayoutVars>
      </dgm:prSet>
      <dgm:spPr/>
    </dgm:pt>
    <dgm:pt modelId="{C7566C65-179D-4D8C-9CA8-F19B0A583005}" type="pres">
      <dgm:prSet presAssocID="{E4C81666-F55F-4CC0-81B1-A8789BF6FE81}" presName="singleCycle" presStyleCnt="0"/>
      <dgm:spPr/>
    </dgm:pt>
    <dgm:pt modelId="{5F1C0FB1-FF8C-4D27-89AA-AD5952C0836A}" type="pres">
      <dgm:prSet presAssocID="{E4C81666-F55F-4CC0-81B1-A8789BF6FE81}" presName="singleCenter" presStyleLbl="node1" presStyleIdx="0" presStyleCnt="4" custLinFactNeighborX="615" custLinFactNeighborY="-3075">
        <dgm:presLayoutVars>
          <dgm:chMax val="7"/>
          <dgm:chPref val="7"/>
        </dgm:presLayoutVars>
      </dgm:prSet>
      <dgm:spPr/>
    </dgm:pt>
    <dgm:pt modelId="{7511D13B-6049-4444-8388-6528DF29AC9B}" type="pres">
      <dgm:prSet presAssocID="{4EF14E1A-800C-423E-869E-ED2FF573ED63}" presName="Name56" presStyleLbl="parChTrans1D2" presStyleIdx="0" presStyleCnt="3"/>
      <dgm:spPr/>
    </dgm:pt>
    <dgm:pt modelId="{7AB875FF-6024-4B5F-9255-637B70C4925A}" type="pres">
      <dgm:prSet presAssocID="{EF31B513-B7AF-407A-A56C-CD0058E1B2AB}" presName="text0" presStyleLbl="node1" presStyleIdx="1" presStyleCnt="4" custScaleX="352568">
        <dgm:presLayoutVars>
          <dgm:bulletEnabled val="1"/>
        </dgm:presLayoutVars>
      </dgm:prSet>
      <dgm:spPr/>
    </dgm:pt>
    <dgm:pt modelId="{FA619090-A1F4-4190-B078-4A786A1EF36F}" type="pres">
      <dgm:prSet presAssocID="{1EC6B874-59F4-40F1-8C0B-258E46DE3C23}" presName="Name56" presStyleLbl="parChTrans1D2" presStyleIdx="1" presStyleCnt="3"/>
      <dgm:spPr/>
    </dgm:pt>
    <dgm:pt modelId="{573B1274-F105-482D-8FF6-812DD851CFFE}" type="pres">
      <dgm:prSet presAssocID="{2476FBA9-CCA0-4D42-9CFD-C8C4B53832A2}" presName="text0" presStyleLbl="node1" presStyleIdx="2" presStyleCnt="4" custScaleX="316629" custRadScaleRad="136515" custRadScaleInc="-12955">
        <dgm:presLayoutVars>
          <dgm:bulletEnabled val="1"/>
        </dgm:presLayoutVars>
      </dgm:prSet>
      <dgm:spPr/>
    </dgm:pt>
    <dgm:pt modelId="{46C8E999-C6CF-45EE-B59E-D48C0316D8A3}" type="pres">
      <dgm:prSet presAssocID="{0FB6601F-6F1E-4726-AB03-17E8EE9F873D}" presName="Name56" presStyleLbl="parChTrans1D2" presStyleIdx="2" presStyleCnt="3"/>
      <dgm:spPr/>
    </dgm:pt>
    <dgm:pt modelId="{BD1B065B-735A-43D3-9A8E-AA530E0E9BEF}" type="pres">
      <dgm:prSet presAssocID="{0332C43B-76A8-432A-BBF3-BA39953F786A}" presName="text0" presStyleLbl="node1" presStyleIdx="3" presStyleCnt="4" custScaleX="291496" custScaleY="96555" custRadScaleRad="131220" custRadScaleInc="11376">
        <dgm:presLayoutVars>
          <dgm:bulletEnabled val="1"/>
        </dgm:presLayoutVars>
      </dgm:prSet>
      <dgm:spPr/>
    </dgm:pt>
  </dgm:ptLst>
  <dgm:cxnLst>
    <dgm:cxn modelId="{EBC71D09-A6C8-4369-9273-F8696E5105A1}" type="presOf" srcId="{AD1577DF-7D44-4399-8EF2-86F1C985D67E}" destId="{15FFEC1A-7289-4373-9D91-1F8DBFD99F2C}" srcOrd="0" destOrd="0" presId="urn:microsoft.com/office/officeart/2008/layout/RadialCluster"/>
    <dgm:cxn modelId="{97DEAA0A-DAC8-4270-8D4A-C00050380319}" type="presOf" srcId="{E4C81666-F55F-4CC0-81B1-A8789BF6FE81}" destId="{5F1C0FB1-FF8C-4D27-89AA-AD5952C0836A}" srcOrd="0" destOrd="0" presId="urn:microsoft.com/office/officeart/2008/layout/RadialCluster"/>
    <dgm:cxn modelId="{CE55F10A-49F8-449D-B579-1A2F56EA5AC0}" type="presOf" srcId="{0332C43B-76A8-432A-BBF3-BA39953F786A}" destId="{BD1B065B-735A-43D3-9A8E-AA530E0E9BEF}" srcOrd="0" destOrd="0" presId="urn:microsoft.com/office/officeart/2008/layout/RadialCluster"/>
    <dgm:cxn modelId="{B0B5951F-AE57-454E-B849-FA1AB535BFB0}" type="presOf" srcId="{2476FBA9-CCA0-4D42-9CFD-C8C4B53832A2}" destId="{573B1274-F105-482D-8FF6-812DD851CFFE}" srcOrd="0" destOrd="0" presId="urn:microsoft.com/office/officeart/2008/layout/RadialCluster"/>
    <dgm:cxn modelId="{2B621920-49DF-4031-AF05-BF0A853E637F}" srcId="{E4C81666-F55F-4CC0-81B1-A8789BF6FE81}" destId="{EF31B513-B7AF-407A-A56C-CD0058E1B2AB}" srcOrd="0" destOrd="0" parTransId="{4EF14E1A-800C-423E-869E-ED2FF573ED63}" sibTransId="{95FFDD06-F435-464E-A3E9-87FBC43B4B0A}"/>
    <dgm:cxn modelId="{CB92F226-C672-4C90-99DD-887DCA30B6F4}" type="presOf" srcId="{1EC6B874-59F4-40F1-8C0B-258E46DE3C23}" destId="{FA619090-A1F4-4190-B078-4A786A1EF36F}" srcOrd="0" destOrd="0" presId="urn:microsoft.com/office/officeart/2008/layout/RadialCluster"/>
    <dgm:cxn modelId="{49A38C31-A4EF-4D05-A5BF-870C90B1D198}" srcId="{E4C81666-F55F-4CC0-81B1-A8789BF6FE81}" destId="{2476FBA9-CCA0-4D42-9CFD-C8C4B53832A2}" srcOrd="1" destOrd="0" parTransId="{1EC6B874-59F4-40F1-8C0B-258E46DE3C23}" sibTransId="{A06889CC-B813-4E76-9632-AA829CB060CE}"/>
    <dgm:cxn modelId="{C296158A-B01F-488E-99D9-62BF46F66D50}" type="presOf" srcId="{EF31B513-B7AF-407A-A56C-CD0058E1B2AB}" destId="{7AB875FF-6024-4B5F-9255-637B70C4925A}" srcOrd="0" destOrd="0" presId="urn:microsoft.com/office/officeart/2008/layout/RadialCluster"/>
    <dgm:cxn modelId="{7DF56692-8D4D-4A94-9E22-70A0A3EE611E}" srcId="{E4C81666-F55F-4CC0-81B1-A8789BF6FE81}" destId="{0332C43B-76A8-432A-BBF3-BA39953F786A}" srcOrd="2" destOrd="0" parTransId="{0FB6601F-6F1E-4726-AB03-17E8EE9F873D}" sibTransId="{91DB1C7D-4F0B-4B87-BF52-C0951D2FD486}"/>
    <dgm:cxn modelId="{94792FCC-F9A1-4AD9-B571-702B2F99B713}" type="presOf" srcId="{0FB6601F-6F1E-4726-AB03-17E8EE9F873D}" destId="{46C8E999-C6CF-45EE-B59E-D48C0316D8A3}" srcOrd="0" destOrd="0" presId="urn:microsoft.com/office/officeart/2008/layout/RadialCluster"/>
    <dgm:cxn modelId="{4FB234DA-FF51-4A5E-AED7-2FD7500F5FE2}" type="presOf" srcId="{4EF14E1A-800C-423E-869E-ED2FF573ED63}" destId="{7511D13B-6049-4444-8388-6528DF29AC9B}" srcOrd="0" destOrd="0" presId="urn:microsoft.com/office/officeart/2008/layout/RadialCluster"/>
    <dgm:cxn modelId="{9494FFFD-D742-41B9-B156-E137E041995B}" srcId="{AD1577DF-7D44-4399-8EF2-86F1C985D67E}" destId="{E4C81666-F55F-4CC0-81B1-A8789BF6FE81}" srcOrd="0" destOrd="0" parTransId="{FD552C35-385B-4709-8A7D-1EA06C186A46}" sibTransId="{9635958E-38BC-45FC-B5A8-57F6A654F434}"/>
    <dgm:cxn modelId="{34816CA6-CD81-4982-92CD-2483E7C46A70}" type="presParOf" srcId="{15FFEC1A-7289-4373-9D91-1F8DBFD99F2C}" destId="{C7566C65-179D-4D8C-9CA8-F19B0A583005}" srcOrd="0" destOrd="0" presId="urn:microsoft.com/office/officeart/2008/layout/RadialCluster"/>
    <dgm:cxn modelId="{8FEBD55B-CE79-4FEE-8B62-2DA6BDDF4959}" type="presParOf" srcId="{C7566C65-179D-4D8C-9CA8-F19B0A583005}" destId="{5F1C0FB1-FF8C-4D27-89AA-AD5952C0836A}" srcOrd="0" destOrd="0" presId="urn:microsoft.com/office/officeart/2008/layout/RadialCluster"/>
    <dgm:cxn modelId="{D8F2FA0A-FA27-4EA9-86EE-E62701424B0D}" type="presParOf" srcId="{C7566C65-179D-4D8C-9CA8-F19B0A583005}" destId="{7511D13B-6049-4444-8388-6528DF29AC9B}" srcOrd="1" destOrd="0" presId="urn:microsoft.com/office/officeart/2008/layout/RadialCluster"/>
    <dgm:cxn modelId="{C9036507-7A18-437A-820E-187A499CF7E6}" type="presParOf" srcId="{C7566C65-179D-4D8C-9CA8-F19B0A583005}" destId="{7AB875FF-6024-4B5F-9255-637B70C4925A}" srcOrd="2" destOrd="0" presId="urn:microsoft.com/office/officeart/2008/layout/RadialCluster"/>
    <dgm:cxn modelId="{792547B1-59DA-4FB6-9950-86529672B74A}" type="presParOf" srcId="{C7566C65-179D-4D8C-9CA8-F19B0A583005}" destId="{FA619090-A1F4-4190-B078-4A786A1EF36F}" srcOrd="3" destOrd="0" presId="urn:microsoft.com/office/officeart/2008/layout/RadialCluster"/>
    <dgm:cxn modelId="{295CCCA7-B0E1-43E7-B1C3-326BD08D6178}" type="presParOf" srcId="{C7566C65-179D-4D8C-9CA8-F19B0A583005}" destId="{573B1274-F105-482D-8FF6-812DD851CFFE}" srcOrd="4" destOrd="0" presId="urn:microsoft.com/office/officeart/2008/layout/RadialCluster"/>
    <dgm:cxn modelId="{B3183B9F-9FE9-4DCF-95DB-ED24748301A3}" type="presParOf" srcId="{C7566C65-179D-4D8C-9CA8-F19B0A583005}" destId="{46C8E999-C6CF-45EE-B59E-D48C0316D8A3}" srcOrd="5" destOrd="0" presId="urn:microsoft.com/office/officeart/2008/layout/RadialCluster"/>
    <dgm:cxn modelId="{B4C594B4-5951-41AB-AC44-9A0ED8B8790E}" type="presParOf" srcId="{C7566C65-179D-4D8C-9CA8-F19B0A583005}" destId="{BD1B065B-735A-43D3-9A8E-AA530E0E9BEF}" srcOrd="6"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F8C1FD-48FB-445D-99D6-BEB87FCBA263}">
      <dsp:nvSpPr>
        <dsp:cNvPr id="0" name=""/>
        <dsp:cNvSpPr/>
      </dsp:nvSpPr>
      <dsp:spPr>
        <a:xfrm>
          <a:off x="1021290" y="0"/>
          <a:ext cx="8977745" cy="5611091"/>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257855-77BF-4F88-8E14-9050CBAF9C1E}">
      <dsp:nvSpPr>
        <dsp:cNvPr id="0" name=""/>
        <dsp:cNvSpPr/>
      </dsp:nvSpPr>
      <dsp:spPr>
        <a:xfrm>
          <a:off x="2161464" y="3872775"/>
          <a:ext cx="233421" cy="23342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ED140C6-3F8A-4D73-907D-E258B9910768}">
      <dsp:nvSpPr>
        <dsp:cNvPr id="0" name=""/>
        <dsp:cNvSpPr/>
      </dsp:nvSpPr>
      <dsp:spPr>
        <a:xfrm>
          <a:off x="1864633" y="3989485"/>
          <a:ext cx="2702310" cy="16216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685" tIns="0" rIns="0" bIns="0" numCol="1" spcCol="1270" anchor="t" anchorCtr="0">
          <a:noAutofit/>
        </a:bodyPr>
        <a:lstStyle/>
        <a:p>
          <a:pPr marL="0" lvl="0" indent="0" algn="just" defTabSz="622300">
            <a:lnSpc>
              <a:spcPct val="90000"/>
            </a:lnSpc>
            <a:spcBef>
              <a:spcPct val="0"/>
            </a:spcBef>
            <a:spcAft>
              <a:spcPct val="35000"/>
            </a:spcAft>
            <a:buNone/>
          </a:pPr>
          <a:r>
            <a:rPr lang="ru-RU" sz="1400" kern="1200" dirty="0" err="1">
              <a:latin typeface="+mn-lt"/>
              <a:ea typeface="Cambria Math"/>
              <a:cs typeface="Arial" panose="020B0604020202020204" pitchFamily="34" charset="0"/>
              <a:sym typeface="Cambria Math"/>
            </a:rPr>
            <a:t>мають</a:t>
          </a:r>
          <a:r>
            <a:rPr lang="ru-RU" sz="1400" kern="1200" dirty="0">
              <a:latin typeface="+mn-lt"/>
              <a:ea typeface="Cambria Math"/>
              <a:cs typeface="Arial" panose="020B0604020202020204" pitchFamily="34" charset="0"/>
              <a:sym typeface="Cambria Math"/>
            </a:rPr>
            <a:t> мережу </a:t>
          </a:r>
          <a:r>
            <a:rPr lang="ru-RU" sz="1400" kern="1200" dirty="0" err="1">
              <a:latin typeface="+mn-lt"/>
              <a:ea typeface="Cambria Math"/>
              <a:cs typeface="Arial" panose="020B0604020202020204" pitchFamily="34" charset="0"/>
              <a:sym typeface="Cambria Math"/>
            </a:rPr>
            <a:t>відносин</a:t>
          </a:r>
          <a:r>
            <a:rPr lang="ru-RU" sz="1400" kern="1200" dirty="0">
              <a:latin typeface="+mn-lt"/>
              <a:ea typeface="Cambria Math"/>
              <a:cs typeface="Arial" panose="020B0604020202020204" pitchFamily="34" charset="0"/>
              <a:sym typeface="Cambria Math"/>
            </a:rPr>
            <a:t> </a:t>
          </a:r>
          <a:r>
            <a:rPr lang="ru-RU" sz="1400" kern="1200" dirty="0" err="1">
              <a:latin typeface="+mn-lt"/>
              <a:ea typeface="Cambria Math"/>
              <a:cs typeface="Arial" panose="020B0604020202020204" pitchFamily="34" charset="0"/>
              <a:sym typeface="Cambria Math"/>
            </a:rPr>
            <a:t>між</a:t>
          </a:r>
          <a:r>
            <a:rPr lang="ru-RU" sz="1400" kern="1200" dirty="0">
              <a:latin typeface="+mn-lt"/>
              <a:ea typeface="Cambria Math"/>
              <a:cs typeface="Arial" panose="020B0604020202020204" pitchFamily="34" charset="0"/>
              <a:sym typeface="Cambria Math"/>
            </a:rPr>
            <a:t> </a:t>
          </a:r>
          <a:r>
            <a:rPr lang="ru-RU" sz="1400" kern="1200" dirty="0" err="1">
              <a:latin typeface="+mn-lt"/>
              <a:ea typeface="Cambria Math"/>
              <a:cs typeface="Arial" panose="020B0604020202020204" pitchFamily="34" charset="0"/>
              <a:sym typeface="Cambria Math"/>
            </a:rPr>
            <a:t>рівноправними</a:t>
          </a:r>
          <a:r>
            <a:rPr lang="ru-RU" sz="1400" kern="1200" dirty="0">
              <a:latin typeface="+mn-lt"/>
              <a:ea typeface="Cambria Math"/>
              <a:cs typeface="Arial" panose="020B0604020202020204" pitchFamily="34" charset="0"/>
              <a:sym typeface="Cambria Math"/>
            </a:rPr>
            <a:t>, </a:t>
          </a:r>
          <a:r>
            <a:rPr lang="ru-RU" sz="1400" kern="1200" dirty="0" err="1">
              <a:latin typeface="+mn-lt"/>
              <a:ea typeface="Cambria Math"/>
              <a:cs typeface="Arial" panose="020B0604020202020204" pitchFamily="34" charset="0"/>
              <a:sym typeface="Cambria Math"/>
            </a:rPr>
            <a:t>автономними</a:t>
          </a:r>
          <a:r>
            <a:rPr lang="ru-RU" sz="1400" kern="1200" dirty="0">
              <a:latin typeface="+mn-lt"/>
              <a:ea typeface="Cambria Math"/>
              <a:cs typeface="Arial" panose="020B0604020202020204" pitchFamily="34" charset="0"/>
              <a:sym typeface="Cambria Math"/>
            </a:rPr>
            <a:t> </a:t>
          </a:r>
          <a:r>
            <a:rPr lang="ru-RU" sz="1400" kern="1200" dirty="0" err="1">
              <a:latin typeface="+mn-lt"/>
              <a:ea typeface="Cambria Math"/>
              <a:cs typeface="Arial" panose="020B0604020202020204" pitchFamily="34" charset="0"/>
              <a:sym typeface="Cambria Math"/>
            </a:rPr>
            <a:t>суб'єктами</a:t>
          </a:r>
          <a:br>
            <a:rPr lang="ru-RU" sz="1400" kern="1200" dirty="0">
              <a:latin typeface="+mn-lt"/>
              <a:ea typeface="Cambria Math"/>
              <a:cs typeface="Arial" panose="020B0604020202020204" pitchFamily="34" charset="0"/>
              <a:sym typeface="Cambria Math"/>
            </a:rPr>
          </a:br>
          <a:r>
            <a:rPr lang="ru-RU" sz="1400" kern="1200" dirty="0">
              <a:latin typeface="+mn-lt"/>
              <a:ea typeface="Cambria Math"/>
              <a:cs typeface="Arial" panose="020B0604020202020204" pitchFamily="34" charset="0"/>
              <a:sym typeface="Cambria Math"/>
            </a:rPr>
            <a:t>(</a:t>
          </a:r>
          <a:r>
            <a:rPr lang="ru-RU" sz="1400" kern="1200" dirty="0" err="1">
              <a:latin typeface="+mn-lt"/>
              <a:ea typeface="Cambria Math"/>
              <a:cs typeface="Arial" panose="020B0604020202020204" pitchFamily="34" charset="0"/>
              <a:sym typeface="Cambria Math"/>
            </a:rPr>
            <a:t>громадянами</a:t>
          </a:r>
          <a:r>
            <a:rPr lang="ru-RU" sz="1400" kern="1200" dirty="0">
              <a:latin typeface="+mn-lt"/>
              <a:ea typeface="Cambria Math"/>
              <a:cs typeface="Arial" panose="020B0604020202020204" pitchFamily="34" charset="0"/>
              <a:sym typeface="Cambria Math"/>
            </a:rPr>
            <a:t> та </a:t>
          </a:r>
          <a:r>
            <a:rPr lang="ru-RU" sz="1400" kern="1200" dirty="0" err="1">
              <a:latin typeface="+mn-lt"/>
              <a:ea typeface="Cambria Math"/>
              <a:cs typeface="Arial" panose="020B0604020202020204" pitchFamily="34" charset="0"/>
              <a:sym typeface="Cambria Math"/>
            </a:rPr>
            <a:t>соціальними</a:t>
          </a:r>
          <a:r>
            <a:rPr lang="ru-RU" sz="1400" kern="1200" dirty="0">
              <a:latin typeface="+mn-lt"/>
              <a:ea typeface="Cambria Math"/>
              <a:cs typeface="Arial" panose="020B0604020202020204" pitchFamily="34" charset="0"/>
              <a:sym typeface="Cambria Math"/>
            </a:rPr>
            <a:t> </a:t>
          </a:r>
          <a:r>
            <a:rPr lang="ru-RU" sz="1400" kern="1200" dirty="0" err="1">
              <a:latin typeface="+mn-lt"/>
              <a:ea typeface="Cambria Math"/>
              <a:cs typeface="Arial" panose="020B0604020202020204" pitchFamily="34" charset="0"/>
              <a:sym typeface="Cambria Math"/>
            </a:rPr>
            <a:t>групами</a:t>
          </a:r>
          <a:r>
            <a:rPr lang="ru-RU" sz="1400" kern="1200" dirty="0">
              <a:latin typeface="+mn-lt"/>
              <a:ea typeface="Cambria Math"/>
              <a:cs typeface="Arial" panose="020B0604020202020204" pitchFamily="34" charset="0"/>
              <a:sym typeface="Cambria Math"/>
            </a:rPr>
            <a:t>), </a:t>
          </a:r>
          <a:r>
            <a:rPr lang="ru-RU" sz="1400" kern="1200" dirty="0" err="1">
              <a:latin typeface="+mn-lt"/>
              <a:ea typeface="Cambria Math"/>
              <a:cs typeface="Arial" panose="020B0604020202020204" pitchFamily="34" charset="0"/>
              <a:sym typeface="Cambria Math"/>
            </a:rPr>
            <a:t>які</a:t>
          </a:r>
          <a:r>
            <a:rPr lang="ru-RU" sz="1400" kern="1200" dirty="0">
              <a:latin typeface="+mn-lt"/>
              <a:ea typeface="Cambria Math"/>
              <a:cs typeface="Arial" panose="020B0604020202020204" pitchFamily="34" charset="0"/>
              <a:sym typeface="Cambria Math"/>
            </a:rPr>
            <a:t> </a:t>
          </a:r>
          <a:r>
            <a:rPr lang="ru-RU" sz="1400" kern="1200" dirty="0" err="1">
              <a:latin typeface="+mn-lt"/>
              <a:ea typeface="Cambria Math"/>
              <a:cs typeface="Arial" panose="020B0604020202020204" pitchFamily="34" charset="0"/>
              <a:sym typeface="Cambria Math"/>
            </a:rPr>
            <a:t>здійснюються</a:t>
          </a:r>
          <a:r>
            <a:rPr lang="ru-RU" sz="1400" kern="1200" dirty="0">
              <a:latin typeface="+mn-lt"/>
              <a:ea typeface="Cambria Math"/>
              <a:cs typeface="Arial" panose="020B0604020202020204" pitchFamily="34" charset="0"/>
              <a:sym typeface="Cambria Math"/>
            </a:rPr>
            <a:t> без </a:t>
          </a:r>
          <a:r>
            <a:rPr lang="ru-RU" sz="1400" kern="1200" dirty="0" err="1">
              <a:latin typeface="+mn-lt"/>
              <a:ea typeface="Cambria Math"/>
              <a:cs typeface="Arial" panose="020B0604020202020204" pitchFamily="34" charset="0"/>
              <a:sym typeface="Cambria Math"/>
            </a:rPr>
            <a:t>посередництва</a:t>
          </a:r>
          <a:r>
            <a:rPr lang="ru-RU" sz="1400" kern="1200" dirty="0">
              <a:latin typeface="+mn-lt"/>
              <a:ea typeface="Cambria Math"/>
              <a:cs typeface="Arial" panose="020B0604020202020204" pitchFamily="34" charset="0"/>
              <a:sym typeface="Cambria Math"/>
            </a:rPr>
            <a:t> </a:t>
          </a:r>
          <a:r>
            <a:rPr lang="ru-RU" sz="1400" kern="1200" dirty="0" err="1">
              <a:latin typeface="+mn-lt"/>
              <a:ea typeface="Cambria Math"/>
              <a:cs typeface="Arial" panose="020B0604020202020204" pitchFamily="34" charset="0"/>
              <a:sym typeface="Cambria Math"/>
            </a:rPr>
            <a:t>держави</a:t>
          </a:r>
          <a:r>
            <a:rPr lang="ru-RU" sz="1400" kern="1200" dirty="0">
              <a:latin typeface="+mn-lt"/>
              <a:ea typeface="Cambria Math"/>
              <a:cs typeface="Arial" panose="020B0604020202020204" pitchFamily="34" charset="0"/>
              <a:sym typeface="Cambria Math"/>
            </a:rPr>
            <a:t>; </a:t>
          </a:r>
          <a:endParaRPr lang="uk-UA" sz="1400" kern="1200" dirty="0">
            <a:latin typeface="+mn-lt"/>
          </a:endParaRPr>
        </a:p>
      </dsp:txBody>
      <dsp:txXfrm>
        <a:off x="1864633" y="3989485"/>
        <a:ext cx="2702310" cy="1621605"/>
      </dsp:txXfrm>
    </dsp:sp>
    <dsp:sp modelId="{73F27BDF-F1D9-4EBF-BEE5-1562F0AD2C9C}">
      <dsp:nvSpPr>
        <dsp:cNvPr id="0" name=""/>
        <dsp:cNvSpPr/>
      </dsp:nvSpPr>
      <dsp:spPr>
        <a:xfrm>
          <a:off x="4221857" y="2347680"/>
          <a:ext cx="421954" cy="421954"/>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511659-44A2-4313-999E-AAF209A045E1}">
      <dsp:nvSpPr>
        <dsp:cNvPr id="0" name=""/>
        <dsp:cNvSpPr/>
      </dsp:nvSpPr>
      <dsp:spPr>
        <a:xfrm>
          <a:off x="4639110" y="2558657"/>
          <a:ext cx="2335197" cy="3052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3585" tIns="0" rIns="0" bIns="0" numCol="1" spcCol="1270" anchor="t" anchorCtr="0">
          <a:noAutofit/>
        </a:bodyPr>
        <a:lstStyle/>
        <a:p>
          <a:pPr marL="0" lvl="0" indent="0" algn="just" defTabSz="622300">
            <a:lnSpc>
              <a:spcPct val="90000"/>
            </a:lnSpc>
            <a:spcBef>
              <a:spcPct val="0"/>
            </a:spcBef>
            <a:spcAft>
              <a:spcPct val="35000"/>
            </a:spcAft>
            <a:buNone/>
          </a:pPr>
          <a:r>
            <a:rPr lang="ru-RU" sz="1400" kern="1200" dirty="0">
              <a:latin typeface="+mn-lt"/>
              <a:ea typeface="Cambria Math"/>
              <a:cs typeface="Arial" panose="020B0604020202020204" pitchFamily="34" charset="0"/>
              <a:sym typeface="Calibri"/>
            </a:rPr>
            <a:t>стандартна система </a:t>
          </a:r>
          <a:r>
            <a:rPr lang="ru-RU" sz="1400" kern="1200" dirty="0" err="1">
              <a:latin typeface="+mn-lt"/>
              <a:ea typeface="Cambria Math"/>
              <a:cs typeface="Arial" panose="020B0604020202020204" pitchFamily="34" charset="0"/>
              <a:sym typeface="Calibri"/>
            </a:rPr>
            <a:t>соціальних</a:t>
          </a:r>
          <a:r>
            <a:rPr lang="ru-RU" sz="1400" kern="1200" dirty="0">
              <a:latin typeface="+mn-lt"/>
              <a:ea typeface="Cambria Math"/>
              <a:cs typeface="Arial" panose="020B0604020202020204" pitchFamily="34" charset="0"/>
              <a:sym typeface="Calibri"/>
            </a:rPr>
            <a:t> норм і </a:t>
          </a:r>
          <a:r>
            <a:rPr lang="ru-RU" sz="1400" kern="1200" dirty="0" err="1">
              <a:latin typeface="+mn-lt"/>
              <a:ea typeface="Cambria Math"/>
              <a:cs typeface="Arial" panose="020B0604020202020204" pitchFamily="34" charset="0"/>
              <a:sym typeface="Calibri"/>
            </a:rPr>
            <a:t>цінностей</a:t>
          </a:r>
          <a:r>
            <a:rPr lang="ru-RU" sz="1400" kern="1200" dirty="0">
              <a:latin typeface="+mn-lt"/>
              <a:ea typeface="Cambria Math"/>
              <a:cs typeface="Arial" panose="020B0604020202020204" pitchFamily="34" charset="0"/>
              <a:sym typeface="Calibri"/>
            </a:rPr>
            <a:t> у </a:t>
          </a:r>
          <a:r>
            <a:rPr lang="ru-RU" sz="1400" kern="1200" dirty="0" err="1">
              <a:latin typeface="+mn-lt"/>
              <a:ea typeface="Cambria Math"/>
              <a:cs typeface="Arial" panose="020B0604020202020204" pitchFamily="34" charset="0"/>
              <a:sym typeface="Calibri"/>
            </a:rPr>
            <a:t>суспільстві</a:t>
          </a:r>
          <a:r>
            <a:rPr lang="ru-RU" sz="1400" kern="1200" dirty="0">
              <a:latin typeface="+mn-lt"/>
              <a:ea typeface="Cambria Math"/>
              <a:cs typeface="Arial" panose="020B0604020202020204" pitchFamily="34" charset="0"/>
              <a:sym typeface="Calibri"/>
            </a:rPr>
            <a:t>, </a:t>
          </a:r>
          <a:r>
            <a:rPr lang="ru-RU" sz="1400" kern="1200" dirty="0" err="1">
              <a:latin typeface="+mn-lt"/>
              <a:ea typeface="Cambria Math"/>
              <a:cs typeface="Arial" panose="020B0604020202020204" pitchFamily="34" charset="0"/>
              <a:sym typeface="Calibri"/>
            </a:rPr>
            <a:t>що</a:t>
          </a:r>
          <a:r>
            <a:rPr lang="ru-RU" sz="1400" kern="1200" dirty="0">
              <a:latin typeface="+mn-lt"/>
              <a:ea typeface="Cambria Math"/>
              <a:cs typeface="Arial" panose="020B0604020202020204" pitchFamily="34" charset="0"/>
              <a:sym typeface="Calibri"/>
            </a:rPr>
            <a:t> </a:t>
          </a:r>
          <a:r>
            <a:rPr lang="ru-RU" sz="1400" kern="1200" dirty="0" err="1">
              <a:latin typeface="+mn-lt"/>
              <a:ea typeface="Cambria Math"/>
              <a:cs typeface="Arial" panose="020B0604020202020204" pitchFamily="34" charset="0"/>
              <a:sym typeface="Calibri"/>
            </a:rPr>
            <a:t>ґрунтується</a:t>
          </a:r>
          <a:r>
            <a:rPr lang="ru-RU" sz="1400" kern="1200" dirty="0">
              <a:latin typeface="+mn-lt"/>
              <a:ea typeface="Cambria Math"/>
              <a:cs typeface="Arial" panose="020B0604020202020204" pitchFamily="34" charset="0"/>
              <a:sym typeface="Calibri"/>
            </a:rPr>
            <a:t> на </a:t>
          </a:r>
          <a:r>
            <a:rPr lang="ru-RU" sz="1400" kern="1200" dirty="0" err="1">
              <a:latin typeface="+mn-lt"/>
              <a:ea typeface="Cambria Math"/>
              <a:cs typeface="Arial" panose="020B0604020202020204" pitchFamily="34" charset="0"/>
              <a:sym typeface="Calibri"/>
            </a:rPr>
            <a:t>міжособистісній</a:t>
          </a:r>
          <a:r>
            <a:rPr lang="ru-RU" sz="1400" kern="1200" dirty="0">
              <a:latin typeface="+mn-lt"/>
              <a:ea typeface="Cambria Math"/>
              <a:cs typeface="Arial" panose="020B0604020202020204" pitchFamily="34" charset="0"/>
              <a:sym typeface="Calibri"/>
            </a:rPr>
            <a:t> </a:t>
          </a:r>
          <a:r>
            <a:rPr lang="ru-RU" sz="1400" kern="1200" dirty="0" err="1">
              <a:latin typeface="+mn-lt"/>
              <a:ea typeface="Cambria Math"/>
              <a:cs typeface="Arial" panose="020B0604020202020204" pitchFamily="34" charset="0"/>
              <a:sym typeface="Calibri"/>
            </a:rPr>
            <a:t>довірі</a:t>
          </a:r>
          <a:r>
            <a:rPr lang="ru-RU" sz="1400" kern="1200" dirty="0">
              <a:latin typeface="+mn-lt"/>
              <a:ea typeface="Cambria Math"/>
              <a:cs typeface="Arial" panose="020B0604020202020204" pitchFamily="34" charset="0"/>
              <a:sym typeface="Calibri"/>
            </a:rPr>
            <a:t>, </a:t>
          </a:r>
          <a:r>
            <a:rPr lang="ru-RU" sz="1400" kern="1200" dirty="0" err="1">
              <a:latin typeface="+mn-lt"/>
              <a:ea typeface="Cambria Math"/>
              <a:cs typeface="Arial" panose="020B0604020202020204" pitchFamily="34" charset="0"/>
              <a:sym typeface="Calibri"/>
            </a:rPr>
            <a:t>толерантності</a:t>
          </a:r>
          <a:r>
            <a:rPr lang="ru-RU" sz="1400" kern="1200" dirty="0">
              <a:latin typeface="+mn-lt"/>
              <a:ea typeface="Cambria Math"/>
              <a:cs typeface="Arial" panose="020B0604020202020204" pitchFamily="34" charset="0"/>
              <a:sym typeface="Calibri"/>
            </a:rPr>
            <a:t>, </a:t>
          </a:r>
          <a:r>
            <a:rPr lang="ru-RU" sz="1400" kern="1200" dirty="0" err="1">
              <a:latin typeface="+mn-lt"/>
              <a:ea typeface="Cambria Math"/>
              <a:cs typeface="Arial" panose="020B0604020202020204" pitchFamily="34" charset="0"/>
              <a:sym typeface="Calibri"/>
            </a:rPr>
            <a:t>повазі</a:t>
          </a:r>
          <a:r>
            <a:rPr lang="ru-RU" sz="1400" kern="1200" dirty="0">
              <a:latin typeface="+mn-lt"/>
              <a:ea typeface="Cambria Math"/>
              <a:cs typeface="Arial" panose="020B0604020202020204" pitchFamily="34" charset="0"/>
              <a:sym typeface="Calibri"/>
            </a:rPr>
            <a:t> та </a:t>
          </a:r>
          <a:r>
            <a:rPr lang="ru-RU" sz="1400" kern="1200" dirty="0" err="1">
              <a:latin typeface="+mn-lt"/>
              <a:ea typeface="Cambria Math"/>
              <a:cs typeface="Arial" panose="020B0604020202020204" pitchFamily="34" charset="0"/>
              <a:sym typeface="Calibri"/>
            </a:rPr>
            <a:t>сприйнятті</a:t>
          </a:r>
          <a:r>
            <a:rPr lang="ru-RU" sz="1400" kern="1200" dirty="0">
              <a:latin typeface="+mn-lt"/>
              <a:ea typeface="Cambria Math"/>
              <a:cs typeface="Arial" panose="020B0604020202020204" pitchFamily="34" charset="0"/>
              <a:sym typeface="Calibri"/>
            </a:rPr>
            <a:t> </a:t>
          </a:r>
          <a:r>
            <a:rPr lang="ru-RU" sz="1400" kern="1200" dirty="0" err="1">
              <a:latin typeface="+mn-lt"/>
              <a:ea typeface="Cambria Math"/>
              <a:cs typeface="Arial" panose="020B0604020202020204" pitchFamily="34" charset="0"/>
              <a:sym typeface="Calibri"/>
            </a:rPr>
            <a:t>спільноти</a:t>
          </a:r>
          <a:r>
            <a:rPr lang="ru-RU" sz="1400" kern="1200" dirty="0">
              <a:latin typeface="+mn-lt"/>
              <a:ea typeface="Cambria Math"/>
              <a:cs typeface="Arial" panose="020B0604020202020204" pitchFamily="34" charset="0"/>
              <a:sym typeface="Calibri"/>
            </a:rPr>
            <a:t> як </a:t>
          </a:r>
          <a:r>
            <a:rPr lang="ru-RU" sz="1400" kern="1200" dirty="0" err="1">
              <a:latin typeface="+mn-lt"/>
              <a:ea typeface="Cambria Math"/>
              <a:cs typeface="Arial" panose="020B0604020202020204" pitchFamily="34" charset="0"/>
              <a:sym typeface="Calibri"/>
            </a:rPr>
            <a:t>самоцінності</a:t>
          </a:r>
          <a:r>
            <a:rPr lang="ru-RU" sz="1400" kern="1200" dirty="0">
              <a:latin typeface="+mn-lt"/>
              <a:ea typeface="Cambria Math"/>
              <a:cs typeface="Arial" panose="020B0604020202020204" pitchFamily="34" charset="0"/>
              <a:sym typeface="Calibri"/>
            </a:rPr>
            <a:t> </a:t>
          </a:r>
          <a:endParaRPr lang="uk-UA" sz="1400" kern="1200" dirty="0">
            <a:latin typeface="+mn-lt"/>
          </a:endParaRPr>
        </a:p>
      </dsp:txBody>
      <dsp:txXfrm>
        <a:off x="4639110" y="2558657"/>
        <a:ext cx="2335197" cy="3052433"/>
      </dsp:txXfrm>
    </dsp:sp>
    <dsp:sp modelId="{A8B4F4F3-E1EF-4FE7-BFAE-7CE5898D79BD}">
      <dsp:nvSpPr>
        <dsp:cNvPr id="0" name=""/>
        <dsp:cNvSpPr/>
      </dsp:nvSpPr>
      <dsp:spPr>
        <a:xfrm>
          <a:off x="6699714" y="1419606"/>
          <a:ext cx="583553" cy="58355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DD1832-EFE5-4D12-B33E-DAADBB95CB06}">
      <dsp:nvSpPr>
        <dsp:cNvPr id="0" name=""/>
        <dsp:cNvSpPr/>
      </dsp:nvSpPr>
      <dsp:spPr>
        <a:xfrm>
          <a:off x="6966325" y="1711382"/>
          <a:ext cx="3637495" cy="38997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9213" tIns="0" rIns="0" bIns="0" numCol="1" spcCol="1270" anchor="t" anchorCtr="0">
          <a:noAutofit/>
        </a:bodyPr>
        <a:lstStyle/>
        <a:p>
          <a:pPr marL="0" lvl="0" indent="0" algn="just" defTabSz="622300">
            <a:lnSpc>
              <a:spcPct val="90000"/>
            </a:lnSpc>
            <a:spcBef>
              <a:spcPct val="0"/>
            </a:spcBef>
            <a:spcAft>
              <a:spcPct val="35000"/>
            </a:spcAft>
            <a:buNone/>
          </a:pPr>
          <a:r>
            <a:rPr lang="ru-RU" sz="1400" kern="1200" dirty="0" err="1">
              <a:latin typeface="+mn-lt"/>
              <a:ea typeface="Cambria Math"/>
              <a:cs typeface="Arial" panose="020B0604020202020204" pitchFamily="34" charset="0"/>
              <a:sym typeface="Cambria Math"/>
            </a:rPr>
            <a:t>наявність</a:t>
          </a:r>
          <a:r>
            <a:rPr lang="ru-RU" sz="1400" kern="1200" dirty="0">
              <a:latin typeface="+mn-lt"/>
              <a:ea typeface="Cambria Math"/>
              <a:cs typeface="Arial" panose="020B0604020202020204" pitchFamily="34" charset="0"/>
              <a:sym typeface="Cambria Math"/>
            </a:rPr>
            <a:t> </a:t>
          </a:r>
          <a:r>
            <a:rPr lang="ru-RU" sz="1400" kern="1200" dirty="0" err="1">
              <a:latin typeface="+mn-lt"/>
              <a:ea typeface="Cambria Math"/>
              <a:cs typeface="Arial" panose="020B0604020202020204" pitchFamily="34" charset="0"/>
              <a:sym typeface="Cambria Math"/>
            </a:rPr>
            <a:t>розгалужених</a:t>
          </a:r>
          <a:r>
            <a:rPr lang="ru-RU" sz="1400" kern="1200" dirty="0">
              <a:latin typeface="+mn-lt"/>
              <a:ea typeface="Cambria Math"/>
              <a:cs typeface="Arial" panose="020B0604020202020204" pitchFamily="34" charset="0"/>
              <a:sym typeface="Cambria Math"/>
            </a:rPr>
            <a:t> </a:t>
          </a:r>
          <a:r>
            <a:rPr lang="ru-RU" sz="1400" kern="1200" dirty="0" err="1">
              <a:latin typeface="+mn-lt"/>
              <a:ea typeface="Cambria Math"/>
              <a:cs typeface="Arial" panose="020B0604020202020204" pitchFamily="34" charset="0"/>
              <a:sym typeface="Cambria Math"/>
            </a:rPr>
            <a:t>соціальних</a:t>
          </a:r>
          <a:r>
            <a:rPr lang="ru-RU" sz="1400" kern="1200" dirty="0">
              <a:latin typeface="+mn-lt"/>
              <a:ea typeface="Cambria Math"/>
              <a:cs typeface="Arial" panose="020B0604020202020204" pitchFamily="34" charset="0"/>
              <a:sym typeface="Cambria Math"/>
            </a:rPr>
            <a:t> мереж (</a:t>
          </a:r>
          <a:r>
            <a:rPr lang="ru-RU" sz="1400" kern="1200" dirty="0" err="1">
              <a:latin typeface="+mn-lt"/>
              <a:ea typeface="Cambria Math"/>
              <a:cs typeface="Arial" panose="020B0604020202020204" pitchFamily="34" charset="0"/>
              <a:sym typeface="Cambria Math"/>
            </a:rPr>
            <a:t>асоціацій</a:t>
          </a:r>
          <a:r>
            <a:rPr lang="ru-RU" sz="1400" kern="1200" dirty="0">
              <a:latin typeface="+mn-lt"/>
              <a:ea typeface="Cambria Math"/>
              <a:cs typeface="Arial" panose="020B0604020202020204" pitchFamily="34" charset="0"/>
              <a:sym typeface="Cambria Math"/>
            </a:rPr>
            <a:t>, </a:t>
          </a:r>
          <a:r>
            <a:rPr lang="ru-RU" sz="1400" kern="1200" dirty="0" err="1">
              <a:latin typeface="+mn-lt"/>
              <a:ea typeface="Cambria Math"/>
              <a:cs typeface="Arial" panose="020B0604020202020204" pitchFamily="34" charset="0"/>
              <a:sym typeface="Cambria Math"/>
            </a:rPr>
            <a:t>громадських</a:t>
          </a:r>
          <a:r>
            <a:rPr lang="ru-RU" sz="1400" kern="1200" dirty="0">
              <a:latin typeface="+mn-lt"/>
              <a:ea typeface="Cambria Math"/>
              <a:cs typeface="Arial" panose="020B0604020202020204" pitchFamily="34" charset="0"/>
              <a:sym typeface="Cambria Math"/>
            </a:rPr>
            <a:t> </a:t>
          </a:r>
          <a:r>
            <a:rPr lang="ru-RU" sz="1400" kern="1200" dirty="0" err="1">
              <a:latin typeface="+mn-lt"/>
              <a:ea typeface="Cambria Math"/>
              <a:cs typeface="Arial" panose="020B0604020202020204" pitchFamily="34" charset="0"/>
              <a:sym typeface="Cambria Math"/>
            </a:rPr>
            <a:t>організацій</a:t>
          </a:r>
          <a:r>
            <a:rPr lang="ru-RU" sz="1400" kern="1200" dirty="0">
              <a:latin typeface="+mn-lt"/>
              <a:ea typeface="Cambria Math"/>
              <a:cs typeface="Arial" panose="020B0604020202020204" pitchFamily="34" charset="0"/>
              <a:sym typeface="Cambria Math"/>
            </a:rPr>
            <a:t>, </a:t>
          </a:r>
          <a:r>
            <a:rPr lang="ru-RU" sz="1400" kern="1200" dirty="0" err="1">
              <a:latin typeface="+mn-lt"/>
              <a:ea typeface="Cambria Math"/>
              <a:cs typeface="Arial" panose="020B0604020202020204" pitchFamily="34" charset="0"/>
              <a:sym typeface="Cambria Math"/>
            </a:rPr>
            <a:t>політичних</a:t>
          </a:r>
          <a:r>
            <a:rPr lang="ru-RU" sz="1400" kern="1200" dirty="0">
              <a:latin typeface="+mn-lt"/>
              <a:ea typeface="Cambria Math"/>
              <a:cs typeface="Arial" panose="020B0604020202020204" pitchFamily="34" charset="0"/>
              <a:sym typeface="Cambria Math"/>
            </a:rPr>
            <a:t> </a:t>
          </a:r>
          <a:r>
            <a:rPr lang="ru-RU" sz="1400" kern="1200" dirty="0" err="1">
              <a:latin typeface="+mn-lt"/>
              <a:ea typeface="Cambria Math"/>
              <a:cs typeface="Arial" panose="020B0604020202020204" pitchFamily="34" charset="0"/>
              <a:sym typeface="Cambria Math"/>
            </a:rPr>
            <a:t>партій</a:t>
          </a:r>
          <a:r>
            <a:rPr lang="ru-RU" sz="1400" kern="1200" dirty="0">
              <a:latin typeface="+mn-lt"/>
              <a:ea typeface="Cambria Math"/>
              <a:cs typeface="Arial" panose="020B0604020202020204" pitchFamily="34" charset="0"/>
              <a:sym typeface="Cambria Math"/>
            </a:rPr>
            <a:t>, </a:t>
          </a:r>
          <a:r>
            <a:rPr lang="ru-RU" sz="1400" kern="1200" dirty="0" err="1">
              <a:latin typeface="+mn-lt"/>
              <a:ea typeface="Cambria Math"/>
              <a:cs typeface="Arial" panose="020B0604020202020204" pitchFamily="34" charset="0"/>
              <a:sym typeface="Cambria Math"/>
            </a:rPr>
            <a:t>профспілок</a:t>
          </a:r>
          <a:r>
            <a:rPr lang="ru-RU" sz="1400" kern="1200" dirty="0">
              <a:latin typeface="+mn-lt"/>
              <a:ea typeface="Cambria Math"/>
              <a:cs typeface="Arial" panose="020B0604020202020204" pitchFamily="34" charset="0"/>
              <a:sym typeface="Cambria Math"/>
            </a:rPr>
            <a:t>, </a:t>
          </a:r>
          <a:r>
            <a:rPr lang="ru-RU" sz="1400" kern="1200" dirty="0" err="1">
              <a:latin typeface="+mn-lt"/>
              <a:ea typeface="Cambria Math"/>
              <a:cs typeface="Arial" panose="020B0604020202020204" pitchFamily="34" charset="0"/>
              <a:sym typeface="Cambria Math"/>
            </a:rPr>
            <a:t>органів</a:t>
          </a:r>
          <a:r>
            <a:rPr lang="ru-RU" sz="1400" kern="1200" dirty="0">
              <a:latin typeface="+mn-lt"/>
              <a:ea typeface="Cambria Math"/>
              <a:cs typeface="Arial" panose="020B0604020202020204" pitchFamily="34" charset="0"/>
              <a:sym typeface="Cambria Math"/>
            </a:rPr>
            <a:t> </a:t>
          </a:r>
          <a:r>
            <a:rPr lang="ru-RU" sz="1400" kern="1200" dirty="0" err="1">
              <a:latin typeface="+mn-lt"/>
              <a:ea typeface="Cambria Math"/>
              <a:cs typeface="Arial" panose="020B0604020202020204" pitchFamily="34" charset="0"/>
              <a:sym typeface="Cambria Math"/>
            </a:rPr>
            <a:t>місцевого</a:t>
          </a:r>
          <a:r>
            <a:rPr lang="ru-RU" sz="1400" kern="1200" dirty="0">
              <a:latin typeface="+mn-lt"/>
              <a:ea typeface="Cambria Math"/>
              <a:cs typeface="Arial" panose="020B0604020202020204" pitchFamily="34" charset="0"/>
              <a:sym typeface="Cambria Math"/>
            </a:rPr>
            <a:t> </a:t>
          </a:r>
          <a:r>
            <a:rPr lang="ru-RU" sz="1400" kern="1200" dirty="0" err="1">
              <a:latin typeface="+mn-lt"/>
              <a:ea typeface="Cambria Math"/>
              <a:cs typeface="Arial" panose="020B0604020202020204" pitchFamily="34" charset="0"/>
              <a:sym typeface="Cambria Math"/>
            </a:rPr>
            <a:t>самоврядування</a:t>
          </a:r>
          <a:r>
            <a:rPr lang="ru-RU" sz="1400" kern="1200" dirty="0">
              <a:latin typeface="+mn-lt"/>
              <a:ea typeface="Cambria Math"/>
              <a:cs typeface="Arial" panose="020B0604020202020204" pitchFamily="34" charset="0"/>
              <a:sym typeface="Cambria Math"/>
            </a:rPr>
            <a:t>, </a:t>
          </a:r>
          <a:r>
            <a:rPr lang="ru-RU" sz="1400" kern="1200" dirty="0" err="1">
              <a:latin typeface="+mn-lt"/>
              <a:ea typeface="Cambria Math"/>
              <a:cs typeface="Arial" panose="020B0604020202020204" pitchFamily="34" charset="0"/>
              <a:sym typeface="Cambria Math"/>
            </a:rPr>
            <a:t>незалежних</a:t>
          </a:r>
          <a:r>
            <a:rPr lang="ru-RU" sz="1400" kern="1200" dirty="0">
              <a:latin typeface="+mn-lt"/>
              <a:ea typeface="Cambria Math"/>
              <a:cs typeface="Arial" panose="020B0604020202020204" pitchFamily="34" charset="0"/>
              <a:sym typeface="Cambria Math"/>
            </a:rPr>
            <a:t> </a:t>
          </a:r>
          <a:r>
            <a:rPr lang="ru-RU" sz="1400" kern="1200" dirty="0" err="1">
              <a:latin typeface="+mn-lt"/>
              <a:ea typeface="Cambria Math"/>
              <a:cs typeface="Arial" panose="020B0604020202020204" pitchFamily="34" charset="0"/>
              <a:sym typeface="Cambria Math"/>
            </a:rPr>
            <a:t>засобів</a:t>
          </a:r>
          <a:r>
            <a:rPr lang="ru-RU" sz="1400" kern="1200" dirty="0">
              <a:latin typeface="+mn-lt"/>
              <a:ea typeface="Cambria Math"/>
              <a:cs typeface="Arial" panose="020B0604020202020204" pitchFamily="34" charset="0"/>
              <a:sym typeface="Cambria Math"/>
            </a:rPr>
            <a:t> </a:t>
          </a:r>
          <a:r>
            <a:rPr lang="ru-RU" sz="1400" kern="1200" dirty="0" err="1">
              <a:latin typeface="+mn-lt"/>
              <a:ea typeface="Cambria Math"/>
              <a:cs typeface="Arial" panose="020B0604020202020204" pitchFamily="34" charset="0"/>
              <a:sym typeface="Cambria Math"/>
            </a:rPr>
            <a:t>масової</a:t>
          </a:r>
          <a:r>
            <a:rPr lang="ru-RU" sz="1400" kern="1200" dirty="0">
              <a:latin typeface="+mn-lt"/>
              <a:ea typeface="Cambria Math"/>
              <a:cs typeface="Arial" panose="020B0604020202020204" pitchFamily="34" charset="0"/>
              <a:sym typeface="Cambria Math"/>
            </a:rPr>
            <a:t> </a:t>
          </a:r>
          <a:r>
            <a:rPr lang="ru-RU" sz="1400" kern="1200" dirty="0" err="1">
              <a:latin typeface="+mn-lt"/>
              <a:ea typeface="Cambria Math"/>
              <a:cs typeface="Arial" panose="020B0604020202020204" pitchFamily="34" charset="0"/>
              <a:sym typeface="Cambria Math"/>
            </a:rPr>
            <a:t>інформації</a:t>
          </a:r>
          <a:r>
            <a:rPr lang="ru-RU" sz="1400" kern="1200" dirty="0">
              <a:latin typeface="+mn-lt"/>
              <a:ea typeface="Cambria Math"/>
              <a:cs typeface="Arial" panose="020B0604020202020204" pitchFamily="34" charset="0"/>
              <a:sym typeface="Cambria Math"/>
            </a:rPr>
            <a:t> </a:t>
          </a:r>
          <a:r>
            <a:rPr lang="ru-RU" sz="1400" kern="1200" dirty="0" err="1">
              <a:latin typeface="+mn-lt"/>
              <a:ea typeface="Cambria Math"/>
              <a:cs typeface="Arial" panose="020B0604020202020204" pitchFamily="34" charset="0"/>
              <a:sym typeface="Cambria Math"/>
            </a:rPr>
            <a:t>тощо</a:t>
          </a:r>
          <a:r>
            <a:rPr lang="ru-RU" sz="1400" kern="1200" dirty="0">
              <a:latin typeface="+mn-lt"/>
              <a:ea typeface="Cambria Math"/>
              <a:cs typeface="Arial" panose="020B0604020202020204" pitchFamily="34" charset="0"/>
              <a:sym typeface="Cambria Math"/>
            </a:rPr>
            <a:t>, </a:t>
          </a:r>
          <a:r>
            <a:rPr lang="ru-RU" sz="1400" kern="1200" dirty="0" err="1">
              <a:latin typeface="+mn-lt"/>
              <a:ea typeface="Cambria Math"/>
              <a:cs typeface="Arial" panose="020B0604020202020204" pitchFamily="34" charset="0"/>
              <a:sym typeface="Cambria Math"/>
            </a:rPr>
            <a:t>сформованих</a:t>
          </a:r>
          <a:r>
            <a:rPr lang="ru-RU" sz="1400" kern="1200" dirty="0">
              <a:latin typeface="+mn-lt"/>
              <a:ea typeface="Cambria Math"/>
              <a:cs typeface="Arial" panose="020B0604020202020204" pitchFamily="34" charset="0"/>
              <a:sym typeface="Cambria Math"/>
            </a:rPr>
            <a:t> для </a:t>
          </a:r>
          <a:r>
            <a:rPr lang="ru-RU" sz="1400" kern="1200" dirty="0" err="1">
              <a:latin typeface="+mn-lt"/>
              <a:ea typeface="Cambria Math"/>
              <a:cs typeface="Arial" panose="020B0604020202020204" pitchFamily="34" charset="0"/>
              <a:sym typeface="Cambria Math"/>
            </a:rPr>
            <a:t>відстоювання</a:t>
          </a:r>
          <a:r>
            <a:rPr lang="ru-RU" sz="1400" kern="1200" dirty="0">
              <a:latin typeface="+mn-lt"/>
              <a:ea typeface="Cambria Math"/>
              <a:cs typeface="Arial" panose="020B0604020202020204" pitchFamily="34" charset="0"/>
              <a:sym typeface="Cambria Math"/>
            </a:rPr>
            <a:t> </a:t>
          </a:r>
          <a:r>
            <a:rPr lang="ru-RU" sz="1400" kern="1200" dirty="0" err="1">
              <a:latin typeface="+mn-lt"/>
              <a:ea typeface="Cambria Math"/>
              <a:cs typeface="Arial" panose="020B0604020202020204" pitchFamily="34" charset="0"/>
              <a:sym typeface="Cambria Math"/>
            </a:rPr>
            <a:t>інтересів</a:t>
          </a:r>
          <a:br>
            <a:rPr lang="ru-RU" sz="1400" kern="1200" dirty="0">
              <a:latin typeface="+mn-lt"/>
              <a:ea typeface="Cambria Math"/>
              <a:cs typeface="Arial" panose="020B0604020202020204" pitchFamily="34" charset="0"/>
              <a:sym typeface="Cambria Math"/>
            </a:rPr>
          </a:br>
          <a:r>
            <a:rPr lang="ru-RU" sz="1400" kern="1200" dirty="0" err="1">
              <a:latin typeface="+mn-lt"/>
              <a:ea typeface="Cambria Math"/>
              <a:cs typeface="Arial" panose="020B0604020202020204" pitchFamily="34" charset="0"/>
              <a:sym typeface="Cambria Math"/>
            </a:rPr>
            <a:t>громадян</a:t>
          </a:r>
          <a:r>
            <a:rPr lang="ru-RU" sz="1400" kern="1200" dirty="0">
              <a:latin typeface="+mn-lt"/>
              <a:ea typeface="Cambria Math"/>
              <a:cs typeface="Arial" panose="020B0604020202020204" pitchFamily="34" charset="0"/>
              <a:sym typeface="Cambria Math"/>
            </a:rPr>
            <a:t> і </a:t>
          </a:r>
          <a:r>
            <a:rPr lang="ru-RU" sz="1400" kern="1200" dirty="0" err="1">
              <a:latin typeface="+mn-lt"/>
              <a:ea typeface="Cambria Math"/>
              <a:cs typeface="Arial" panose="020B0604020202020204" pitchFamily="34" charset="0"/>
              <a:sym typeface="Cambria Math"/>
            </a:rPr>
            <a:t>соціальних</a:t>
          </a:r>
          <a:r>
            <a:rPr lang="ru-RU" sz="1400" kern="1200" dirty="0">
              <a:latin typeface="+mn-lt"/>
              <a:ea typeface="Cambria Math"/>
              <a:cs typeface="Arial" panose="020B0604020202020204" pitchFamily="34" charset="0"/>
              <a:sym typeface="Cambria Math"/>
            </a:rPr>
            <a:t> </a:t>
          </a:r>
          <a:r>
            <a:rPr lang="ru-RU" sz="1400" kern="1200" dirty="0" err="1">
              <a:latin typeface="+mn-lt"/>
              <a:ea typeface="Cambria Math"/>
              <a:cs typeface="Arial" panose="020B0604020202020204" pitchFamily="34" charset="0"/>
              <a:sym typeface="Cambria Math"/>
            </a:rPr>
            <a:t>груп</a:t>
          </a:r>
          <a:r>
            <a:rPr lang="ru-RU" sz="1400" kern="1200" dirty="0">
              <a:latin typeface="+mn-lt"/>
              <a:ea typeface="Cambria Math"/>
              <a:cs typeface="Arial" panose="020B0604020202020204" pitchFamily="34" charset="0"/>
              <a:sym typeface="Cambria Math"/>
            </a:rPr>
            <a:t> у </a:t>
          </a:r>
          <a:r>
            <a:rPr lang="ru-RU" sz="1400" kern="1200" dirty="0" err="1">
              <a:latin typeface="+mn-lt"/>
              <a:ea typeface="Cambria Math"/>
              <a:cs typeface="Arial" panose="020B0604020202020204" pitchFamily="34" charset="0"/>
              <a:sym typeface="Cambria Math"/>
            </a:rPr>
            <a:t>різних</a:t>
          </a:r>
          <a:r>
            <a:rPr lang="ru-RU" sz="1400" kern="1200" dirty="0">
              <a:latin typeface="+mn-lt"/>
              <a:ea typeface="Cambria Math"/>
              <a:cs typeface="Arial" panose="020B0604020202020204" pitchFamily="34" charset="0"/>
              <a:sym typeface="Cambria Math"/>
            </a:rPr>
            <a:t> сферах </a:t>
          </a:r>
          <a:r>
            <a:rPr lang="ru-RU" sz="1400" kern="1200" dirty="0" err="1">
              <a:latin typeface="+mn-lt"/>
              <a:ea typeface="Cambria Math"/>
              <a:cs typeface="Arial" panose="020B0604020202020204" pitchFamily="34" charset="0"/>
              <a:sym typeface="Cambria Math"/>
            </a:rPr>
            <a:t>суспільного</a:t>
          </a:r>
          <a:r>
            <a:rPr lang="ru-RU" sz="1400" kern="1200" dirty="0">
              <a:latin typeface="+mn-lt"/>
              <a:ea typeface="Cambria Math"/>
              <a:cs typeface="Arial" panose="020B0604020202020204" pitchFamily="34" charset="0"/>
              <a:sym typeface="Cambria Math"/>
            </a:rPr>
            <a:t> </a:t>
          </a:r>
          <a:r>
            <a:rPr lang="ru-RU" sz="1400" kern="1200" dirty="0" err="1">
              <a:latin typeface="+mn-lt"/>
              <a:ea typeface="Cambria Math"/>
              <a:cs typeface="Arial" panose="020B0604020202020204" pitchFamily="34" charset="0"/>
              <a:sym typeface="Cambria Math"/>
            </a:rPr>
            <a:t>життя</a:t>
          </a:r>
          <a:r>
            <a:rPr lang="ru-RU" sz="1400" kern="1200" dirty="0">
              <a:latin typeface="+mn-lt"/>
              <a:ea typeface="Cambria Math"/>
              <a:cs typeface="Arial" panose="020B0604020202020204" pitchFamily="34" charset="0"/>
              <a:sym typeface="Cambria Math"/>
            </a:rPr>
            <a:t>; </a:t>
          </a:r>
          <a:endParaRPr lang="uk-UA" sz="1400" kern="1200" dirty="0">
            <a:latin typeface="+mn-lt"/>
          </a:endParaRPr>
        </a:p>
      </dsp:txBody>
      <dsp:txXfrm>
        <a:off x="6966325" y="1711382"/>
        <a:ext cx="3637495" cy="38997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9E804-CFD5-43C7-BF71-0B7BFC5172F6}">
      <dsp:nvSpPr>
        <dsp:cNvPr id="0" name=""/>
        <dsp:cNvSpPr/>
      </dsp:nvSpPr>
      <dsp:spPr>
        <a:xfrm>
          <a:off x="4349272" y="116489"/>
          <a:ext cx="1863638" cy="1863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uk-UA" sz="2000" kern="1200" dirty="0"/>
            <a:t>Володіють навичками моніторингу уряду</a:t>
          </a:r>
        </a:p>
      </dsp:txBody>
      <dsp:txXfrm>
        <a:off x="4349272" y="116489"/>
        <a:ext cx="1863638" cy="1863638"/>
      </dsp:txXfrm>
    </dsp:sp>
    <dsp:sp modelId="{DF9DF2DD-463A-424E-9673-D79CD98DB7D4}">
      <dsp:nvSpPr>
        <dsp:cNvPr id="0" name=""/>
        <dsp:cNvSpPr/>
      </dsp:nvSpPr>
      <dsp:spPr>
        <a:xfrm>
          <a:off x="1066402" y="-964"/>
          <a:ext cx="5263961" cy="5263961"/>
        </a:xfrm>
        <a:prstGeom prst="circularArrow">
          <a:avLst>
            <a:gd name="adj1" fmla="val 6904"/>
            <a:gd name="adj2" fmla="val 465484"/>
            <a:gd name="adj3" fmla="val 548859"/>
            <a:gd name="adj4" fmla="val 20585657"/>
            <a:gd name="adj5" fmla="val 8054"/>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22DCDEF-E435-4A2E-A415-1C968533C05F}">
      <dsp:nvSpPr>
        <dsp:cNvPr id="0" name=""/>
        <dsp:cNvSpPr/>
      </dsp:nvSpPr>
      <dsp:spPr>
        <a:xfrm>
          <a:off x="4349272" y="3281905"/>
          <a:ext cx="1863638" cy="1863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uk-UA" sz="2000" kern="1200" dirty="0"/>
            <a:t>Мають більший досвід у мобілізації людей на громадські протести</a:t>
          </a:r>
        </a:p>
      </dsp:txBody>
      <dsp:txXfrm>
        <a:off x="4349272" y="3281905"/>
        <a:ext cx="1863638" cy="1863638"/>
      </dsp:txXfrm>
    </dsp:sp>
    <dsp:sp modelId="{0ABC07F0-7BCD-484A-8194-15A0A2257B95}">
      <dsp:nvSpPr>
        <dsp:cNvPr id="0" name=""/>
        <dsp:cNvSpPr/>
      </dsp:nvSpPr>
      <dsp:spPr>
        <a:xfrm>
          <a:off x="1066402" y="-964"/>
          <a:ext cx="5263961" cy="5263961"/>
        </a:xfrm>
        <a:prstGeom prst="circularArrow">
          <a:avLst>
            <a:gd name="adj1" fmla="val 6904"/>
            <a:gd name="adj2" fmla="val 465484"/>
            <a:gd name="adj3" fmla="val 5948859"/>
            <a:gd name="adj4" fmla="val 4385657"/>
            <a:gd name="adj5" fmla="val 8054"/>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52EE25-C76F-4DF8-B8AE-4EEA6870DBE5}">
      <dsp:nvSpPr>
        <dsp:cNvPr id="0" name=""/>
        <dsp:cNvSpPr/>
      </dsp:nvSpPr>
      <dsp:spPr>
        <a:xfrm>
          <a:off x="1183856" y="3281905"/>
          <a:ext cx="1863638" cy="1863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uk-UA" sz="2000" kern="1200" dirty="0"/>
            <a:t>Мають глибокі знання про місцеві корупції</a:t>
          </a:r>
        </a:p>
      </dsp:txBody>
      <dsp:txXfrm>
        <a:off x="1183856" y="3281905"/>
        <a:ext cx="1863638" cy="1863638"/>
      </dsp:txXfrm>
    </dsp:sp>
    <dsp:sp modelId="{A2F9DCBA-D9AE-40FF-9E1D-D0FEEDBD2445}">
      <dsp:nvSpPr>
        <dsp:cNvPr id="0" name=""/>
        <dsp:cNvSpPr/>
      </dsp:nvSpPr>
      <dsp:spPr>
        <a:xfrm>
          <a:off x="1066402" y="-964"/>
          <a:ext cx="5263961" cy="5263961"/>
        </a:xfrm>
        <a:prstGeom prst="circularArrow">
          <a:avLst>
            <a:gd name="adj1" fmla="val 6904"/>
            <a:gd name="adj2" fmla="val 465484"/>
            <a:gd name="adj3" fmla="val 11348859"/>
            <a:gd name="adj4" fmla="val 9785657"/>
            <a:gd name="adj5" fmla="val 8054"/>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A71850-4ECC-47AE-9F0C-DEEF860E9BE8}">
      <dsp:nvSpPr>
        <dsp:cNvPr id="0" name=""/>
        <dsp:cNvSpPr/>
      </dsp:nvSpPr>
      <dsp:spPr>
        <a:xfrm>
          <a:off x="1183856" y="116489"/>
          <a:ext cx="1863638" cy="18636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uk-UA" sz="2000" kern="1200" dirty="0"/>
            <a:t>Мають стійкий зв’язок </a:t>
          </a:r>
          <a:r>
            <a:rPr lang="uk-UA" sz="2000" kern="1200" dirty="0" err="1"/>
            <a:t>іх</a:t>
          </a:r>
          <a:r>
            <a:rPr lang="uk-UA" sz="2000" kern="1200" dirty="0"/>
            <a:t> місцевим населенням </a:t>
          </a:r>
        </a:p>
      </dsp:txBody>
      <dsp:txXfrm>
        <a:off x="1183856" y="116489"/>
        <a:ext cx="1863638" cy="1863638"/>
      </dsp:txXfrm>
    </dsp:sp>
    <dsp:sp modelId="{222F8447-B279-4114-B5F3-41A0F7A34F0A}">
      <dsp:nvSpPr>
        <dsp:cNvPr id="0" name=""/>
        <dsp:cNvSpPr/>
      </dsp:nvSpPr>
      <dsp:spPr>
        <a:xfrm>
          <a:off x="1066402" y="-964"/>
          <a:ext cx="5263961" cy="5263961"/>
        </a:xfrm>
        <a:prstGeom prst="circularArrow">
          <a:avLst>
            <a:gd name="adj1" fmla="val 6904"/>
            <a:gd name="adj2" fmla="val 465484"/>
            <a:gd name="adj3" fmla="val 16748859"/>
            <a:gd name="adj4" fmla="val 15185657"/>
            <a:gd name="adj5" fmla="val 8054"/>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952373-E9EF-4784-A537-CAD5B9BAEEA8}">
      <dsp:nvSpPr>
        <dsp:cNvPr id="0" name=""/>
        <dsp:cNvSpPr/>
      </dsp:nvSpPr>
      <dsp:spPr>
        <a:xfrm>
          <a:off x="3901" y="892722"/>
          <a:ext cx="1503617" cy="75180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uk-UA" sz="1400" kern="1200" dirty="0"/>
            <a:t>Моніторинг </a:t>
          </a:r>
        </a:p>
      </dsp:txBody>
      <dsp:txXfrm>
        <a:off x="25921" y="914742"/>
        <a:ext cx="1459577" cy="707768"/>
      </dsp:txXfrm>
    </dsp:sp>
    <dsp:sp modelId="{A2C39A1D-9DF9-405D-A884-036224004684}">
      <dsp:nvSpPr>
        <dsp:cNvPr id="0" name=""/>
        <dsp:cNvSpPr/>
      </dsp:nvSpPr>
      <dsp:spPr>
        <a:xfrm>
          <a:off x="154263" y="1644531"/>
          <a:ext cx="150361" cy="1612723"/>
        </a:xfrm>
        <a:custGeom>
          <a:avLst/>
          <a:gdLst/>
          <a:ahLst/>
          <a:cxnLst/>
          <a:rect l="0" t="0" r="0" b="0"/>
          <a:pathLst>
            <a:path>
              <a:moveTo>
                <a:pt x="0" y="0"/>
              </a:moveTo>
              <a:lnTo>
                <a:pt x="0" y="1612723"/>
              </a:lnTo>
              <a:lnTo>
                <a:pt x="150361" y="1612723"/>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0B9629-6368-4C44-AF70-B90546B88E39}">
      <dsp:nvSpPr>
        <dsp:cNvPr id="0" name=""/>
        <dsp:cNvSpPr/>
      </dsp:nvSpPr>
      <dsp:spPr>
        <a:xfrm>
          <a:off x="304625" y="1832483"/>
          <a:ext cx="1506769" cy="284954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uk-UA" sz="1200" kern="1200" dirty="0"/>
            <a:t>Аналіз декларацій політиків та посадових осіб. Моніторинг публічних </a:t>
          </a:r>
          <a:r>
            <a:rPr lang="uk-UA" sz="1200" kern="1200" dirty="0" err="1"/>
            <a:t>закупівель</a:t>
          </a:r>
          <a:r>
            <a:rPr lang="uk-UA" sz="1200" kern="1200" dirty="0"/>
            <a:t>, діяльності осіб або установ на предмет корупційних правопорушень. Моніторинг реалізації </a:t>
          </a:r>
        </a:p>
      </dsp:txBody>
      <dsp:txXfrm>
        <a:off x="348757" y="1876615"/>
        <a:ext cx="1418505" cy="2761279"/>
      </dsp:txXfrm>
    </dsp:sp>
    <dsp:sp modelId="{4FC46BDB-9D21-4F94-A1AA-4FBDF969D2C3}">
      <dsp:nvSpPr>
        <dsp:cNvPr id="0" name=""/>
        <dsp:cNvSpPr/>
      </dsp:nvSpPr>
      <dsp:spPr>
        <a:xfrm>
          <a:off x="1886575" y="892722"/>
          <a:ext cx="1503617" cy="75180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uk-UA" sz="1400" kern="1200" dirty="0"/>
            <a:t>Підвищення обізнаності </a:t>
          </a:r>
        </a:p>
      </dsp:txBody>
      <dsp:txXfrm>
        <a:off x="1908595" y="914742"/>
        <a:ext cx="1459577" cy="707768"/>
      </dsp:txXfrm>
    </dsp:sp>
    <dsp:sp modelId="{5EAD9275-A42C-4C8A-A151-B9CF15B1A317}">
      <dsp:nvSpPr>
        <dsp:cNvPr id="0" name=""/>
        <dsp:cNvSpPr/>
      </dsp:nvSpPr>
      <dsp:spPr>
        <a:xfrm>
          <a:off x="2036937" y="1644531"/>
          <a:ext cx="150361" cy="1606675"/>
        </a:xfrm>
        <a:custGeom>
          <a:avLst/>
          <a:gdLst/>
          <a:ahLst/>
          <a:cxnLst/>
          <a:rect l="0" t="0" r="0" b="0"/>
          <a:pathLst>
            <a:path>
              <a:moveTo>
                <a:pt x="0" y="0"/>
              </a:moveTo>
              <a:lnTo>
                <a:pt x="0" y="1606675"/>
              </a:lnTo>
              <a:lnTo>
                <a:pt x="150361" y="1606675"/>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613210B-C3F0-466C-9C94-3F680CE66ABC}">
      <dsp:nvSpPr>
        <dsp:cNvPr id="0" name=""/>
        <dsp:cNvSpPr/>
      </dsp:nvSpPr>
      <dsp:spPr>
        <a:xfrm>
          <a:off x="2187298" y="1832483"/>
          <a:ext cx="1603289" cy="2837446"/>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uk-UA" sz="1200" kern="1200" dirty="0"/>
            <a:t>Сприяння підвищенню антикорупційної освіченості й зростанню усвідомлення небезпеки та негативних наслідків корупції. Робота над формуванням нульової толерантності до корупції в суспільстві.</a:t>
          </a:r>
        </a:p>
      </dsp:txBody>
      <dsp:txXfrm>
        <a:off x="2234257" y="1879442"/>
        <a:ext cx="1509371" cy="2743528"/>
      </dsp:txXfrm>
    </dsp:sp>
    <dsp:sp modelId="{34417973-12E0-489D-BE1D-7B5B5FF9B29B}">
      <dsp:nvSpPr>
        <dsp:cNvPr id="0" name=""/>
        <dsp:cNvSpPr/>
      </dsp:nvSpPr>
      <dsp:spPr>
        <a:xfrm>
          <a:off x="3865769" y="892722"/>
          <a:ext cx="1503617" cy="75180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uk-UA" sz="1400" kern="1200" dirty="0" err="1"/>
            <a:t>Адвокація</a:t>
          </a:r>
          <a:r>
            <a:rPr lang="uk-UA" sz="1400" kern="1200" dirty="0"/>
            <a:t> </a:t>
          </a:r>
        </a:p>
      </dsp:txBody>
      <dsp:txXfrm>
        <a:off x="3887789" y="914742"/>
        <a:ext cx="1459577" cy="707768"/>
      </dsp:txXfrm>
    </dsp:sp>
    <dsp:sp modelId="{380853F9-F8D7-4A58-8F04-7A5F58F2BC28}">
      <dsp:nvSpPr>
        <dsp:cNvPr id="0" name=""/>
        <dsp:cNvSpPr/>
      </dsp:nvSpPr>
      <dsp:spPr>
        <a:xfrm>
          <a:off x="4016130" y="1644531"/>
          <a:ext cx="150361" cy="1589857"/>
        </a:xfrm>
        <a:custGeom>
          <a:avLst/>
          <a:gdLst/>
          <a:ahLst/>
          <a:cxnLst/>
          <a:rect l="0" t="0" r="0" b="0"/>
          <a:pathLst>
            <a:path>
              <a:moveTo>
                <a:pt x="0" y="0"/>
              </a:moveTo>
              <a:lnTo>
                <a:pt x="0" y="1589857"/>
              </a:lnTo>
              <a:lnTo>
                <a:pt x="150361" y="158985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F85C80-3380-461B-A527-AA2F8C54A9D4}">
      <dsp:nvSpPr>
        <dsp:cNvPr id="0" name=""/>
        <dsp:cNvSpPr/>
      </dsp:nvSpPr>
      <dsp:spPr>
        <a:xfrm>
          <a:off x="4166492" y="1832483"/>
          <a:ext cx="1442185" cy="280381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ru-RU" sz="1200" kern="1200" dirty="0"/>
            <a:t>Участь в </a:t>
          </a:r>
          <a:r>
            <a:rPr lang="ru-RU" sz="1200" kern="1200" dirty="0" err="1"/>
            <a:t>адвокації</a:t>
          </a:r>
          <a:r>
            <a:rPr lang="ru-RU" sz="1200" kern="1200" dirty="0"/>
            <a:t> </a:t>
          </a:r>
          <a:r>
            <a:rPr lang="ru-RU" sz="1200" kern="1200" dirty="0" err="1"/>
            <a:t>законодавчих</a:t>
          </a:r>
          <a:r>
            <a:rPr lang="ru-RU" sz="1200" kern="1200" dirty="0"/>
            <a:t> </a:t>
          </a:r>
          <a:r>
            <a:rPr lang="ru-RU" sz="1200" kern="1200" dirty="0" err="1"/>
            <a:t>змін</a:t>
          </a:r>
          <a:r>
            <a:rPr lang="ru-RU" sz="1200" kern="1200" dirty="0"/>
            <a:t>. </a:t>
          </a:r>
          <a:r>
            <a:rPr lang="ru-RU" sz="1200" kern="1200" dirty="0" err="1"/>
            <a:t>Організація</a:t>
          </a:r>
          <a:r>
            <a:rPr lang="ru-RU" sz="1200" kern="1200" dirty="0"/>
            <a:t> </a:t>
          </a:r>
          <a:r>
            <a:rPr lang="ru-RU" sz="1200" kern="1200" dirty="0" err="1"/>
            <a:t>громадських</a:t>
          </a:r>
          <a:r>
            <a:rPr lang="ru-RU" sz="1200" kern="1200" dirty="0"/>
            <a:t> </a:t>
          </a:r>
          <a:r>
            <a:rPr lang="ru-RU" sz="1200" kern="1200" dirty="0" err="1"/>
            <a:t>кампаній</a:t>
          </a:r>
          <a:r>
            <a:rPr lang="ru-RU" sz="1200" kern="1200" dirty="0"/>
            <a:t>.</a:t>
          </a:r>
          <a:endParaRPr lang="uk-UA" sz="1200" kern="1200" dirty="0"/>
        </a:p>
      </dsp:txBody>
      <dsp:txXfrm>
        <a:off x="4208732" y="1874723"/>
        <a:ext cx="1357705" cy="2719330"/>
      </dsp:txXfrm>
    </dsp:sp>
    <dsp:sp modelId="{F9A3B3CA-A7FE-4529-BC4C-24B4712687EB}">
      <dsp:nvSpPr>
        <dsp:cNvPr id="0" name=""/>
        <dsp:cNvSpPr/>
      </dsp:nvSpPr>
      <dsp:spPr>
        <a:xfrm>
          <a:off x="5745290" y="892722"/>
          <a:ext cx="1503617" cy="75180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uk-UA" sz="1400" kern="1200" dirty="0"/>
            <a:t>Акції прямої дії </a:t>
          </a:r>
        </a:p>
      </dsp:txBody>
      <dsp:txXfrm>
        <a:off x="5767310" y="914742"/>
        <a:ext cx="1459577" cy="707768"/>
      </dsp:txXfrm>
    </dsp:sp>
    <dsp:sp modelId="{0CCA9711-90D0-4606-B81F-4633DBEA6CA7}">
      <dsp:nvSpPr>
        <dsp:cNvPr id="0" name=""/>
        <dsp:cNvSpPr/>
      </dsp:nvSpPr>
      <dsp:spPr>
        <a:xfrm>
          <a:off x="5895652" y="1644531"/>
          <a:ext cx="150361" cy="1583354"/>
        </a:xfrm>
        <a:custGeom>
          <a:avLst/>
          <a:gdLst/>
          <a:ahLst/>
          <a:cxnLst/>
          <a:rect l="0" t="0" r="0" b="0"/>
          <a:pathLst>
            <a:path>
              <a:moveTo>
                <a:pt x="0" y="0"/>
              </a:moveTo>
              <a:lnTo>
                <a:pt x="0" y="1583354"/>
              </a:lnTo>
              <a:lnTo>
                <a:pt x="150361" y="158335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FD8057-3D59-4B5B-8BD3-0FE7F24706FB}">
      <dsp:nvSpPr>
        <dsp:cNvPr id="0" name=""/>
        <dsp:cNvSpPr/>
      </dsp:nvSpPr>
      <dsp:spPr>
        <a:xfrm>
          <a:off x="6046014" y="1832483"/>
          <a:ext cx="1282742" cy="2790804"/>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uk-UA" sz="1200" kern="1200" dirty="0"/>
            <a:t>Мирні протести, демонстрації</a:t>
          </a:r>
        </a:p>
      </dsp:txBody>
      <dsp:txXfrm>
        <a:off x="6083584" y="1870053"/>
        <a:ext cx="1207602" cy="2715664"/>
      </dsp:txXfrm>
    </dsp:sp>
    <dsp:sp modelId="{E1698DFE-1228-4C42-BC0D-53FEEA906720}">
      <dsp:nvSpPr>
        <dsp:cNvPr id="0" name=""/>
        <dsp:cNvSpPr/>
      </dsp:nvSpPr>
      <dsp:spPr>
        <a:xfrm>
          <a:off x="7624812" y="892722"/>
          <a:ext cx="1503617" cy="75180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uk-UA" sz="1400" kern="1200" dirty="0"/>
            <a:t>Нарощування експертних компетенцій </a:t>
          </a:r>
        </a:p>
      </dsp:txBody>
      <dsp:txXfrm>
        <a:off x="7646832" y="914742"/>
        <a:ext cx="1459577" cy="707768"/>
      </dsp:txXfrm>
    </dsp:sp>
    <dsp:sp modelId="{7EC237F6-686A-495C-97A2-439C4DF91869}">
      <dsp:nvSpPr>
        <dsp:cNvPr id="0" name=""/>
        <dsp:cNvSpPr/>
      </dsp:nvSpPr>
      <dsp:spPr>
        <a:xfrm>
          <a:off x="7775174" y="1644531"/>
          <a:ext cx="150361" cy="1583147"/>
        </a:xfrm>
        <a:custGeom>
          <a:avLst/>
          <a:gdLst/>
          <a:ahLst/>
          <a:cxnLst/>
          <a:rect l="0" t="0" r="0" b="0"/>
          <a:pathLst>
            <a:path>
              <a:moveTo>
                <a:pt x="0" y="0"/>
              </a:moveTo>
              <a:lnTo>
                <a:pt x="0" y="1583147"/>
              </a:lnTo>
              <a:lnTo>
                <a:pt x="150361" y="158314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4FDC32-9252-4D17-BA06-F754B311A857}">
      <dsp:nvSpPr>
        <dsp:cNvPr id="0" name=""/>
        <dsp:cNvSpPr/>
      </dsp:nvSpPr>
      <dsp:spPr>
        <a:xfrm>
          <a:off x="7925536" y="1832483"/>
          <a:ext cx="1532535" cy="2790390"/>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ru-RU" sz="1200" kern="1200" dirty="0"/>
            <a:t> </a:t>
          </a:r>
          <a:r>
            <a:rPr lang="ru-RU" sz="1200" kern="1200" dirty="0" err="1"/>
            <a:t>Набуття</a:t>
          </a:r>
          <a:r>
            <a:rPr lang="ru-RU" sz="1200" kern="1200" dirty="0"/>
            <a:t> </a:t>
          </a:r>
          <a:r>
            <a:rPr lang="ru-RU" sz="1200" kern="1200" dirty="0" err="1"/>
            <a:t>поглиблених</a:t>
          </a:r>
          <a:r>
            <a:rPr lang="ru-RU" sz="1200" kern="1200" dirty="0"/>
            <a:t> </a:t>
          </a:r>
          <a:r>
            <a:rPr lang="ru-RU" sz="1200" kern="1200" dirty="0" err="1"/>
            <a:t>навичок</a:t>
          </a:r>
          <a:r>
            <a:rPr lang="ru-RU" sz="1200" kern="1200" dirty="0"/>
            <a:t> </a:t>
          </a:r>
          <a:r>
            <a:rPr lang="ru-RU" sz="1200" kern="1200" dirty="0" err="1"/>
            <a:t>моніторингу</a:t>
          </a:r>
          <a:r>
            <a:rPr lang="ru-RU" sz="1200" kern="1200" dirty="0"/>
            <a:t>, </a:t>
          </a:r>
          <a:r>
            <a:rPr lang="ru-RU" sz="1200" kern="1200" dirty="0" err="1"/>
            <a:t>експертизи</a:t>
          </a:r>
          <a:r>
            <a:rPr lang="ru-RU" sz="1200" kern="1200" dirty="0"/>
            <a:t> з </a:t>
          </a:r>
          <a:r>
            <a:rPr lang="ru-RU" sz="1200" kern="1200" dirty="0" err="1"/>
            <a:t>антикорупційних</a:t>
          </a:r>
          <a:r>
            <a:rPr lang="ru-RU" sz="1200" kern="1200" dirty="0"/>
            <a:t> </a:t>
          </a:r>
          <a:r>
            <a:rPr lang="ru-RU" sz="1200" kern="1200" dirty="0" err="1"/>
            <a:t>питань</a:t>
          </a:r>
          <a:r>
            <a:rPr lang="ru-RU" sz="1200" kern="1200" dirty="0"/>
            <a:t>. </a:t>
          </a:r>
          <a:endParaRPr lang="uk-UA" sz="1200" kern="1200" dirty="0"/>
        </a:p>
      </dsp:txBody>
      <dsp:txXfrm>
        <a:off x="7970422" y="1877369"/>
        <a:ext cx="1442763" cy="2700618"/>
      </dsp:txXfrm>
    </dsp:sp>
    <dsp:sp modelId="{19E9E6E8-471D-493F-A20C-760449656694}">
      <dsp:nvSpPr>
        <dsp:cNvPr id="0" name=""/>
        <dsp:cNvSpPr/>
      </dsp:nvSpPr>
      <dsp:spPr>
        <a:xfrm>
          <a:off x="9533252" y="892722"/>
          <a:ext cx="1503617" cy="75180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uk-UA" sz="1400" kern="1200" dirty="0" err="1"/>
            <a:t>Співурядування</a:t>
          </a:r>
          <a:r>
            <a:rPr lang="uk-UA" sz="1400" kern="1200" dirty="0"/>
            <a:t> </a:t>
          </a:r>
        </a:p>
      </dsp:txBody>
      <dsp:txXfrm>
        <a:off x="9555272" y="914742"/>
        <a:ext cx="1459577" cy="707768"/>
      </dsp:txXfrm>
    </dsp:sp>
    <dsp:sp modelId="{4FFE6E34-E80A-4B4B-8680-C32F5CFB3823}">
      <dsp:nvSpPr>
        <dsp:cNvPr id="0" name=""/>
        <dsp:cNvSpPr/>
      </dsp:nvSpPr>
      <dsp:spPr>
        <a:xfrm>
          <a:off x="9637894" y="1644531"/>
          <a:ext cx="91440" cy="1553184"/>
        </a:xfrm>
        <a:custGeom>
          <a:avLst/>
          <a:gdLst/>
          <a:ahLst/>
          <a:cxnLst/>
          <a:rect l="0" t="0" r="0" b="0"/>
          <a:pathLst>
            <a:path>
              <a:moveTo>
                <a:pt x="45720" y="0"/>
              </a:moveTo>
              <a:lnTo>
                <a:pt x="45720" y="1553184"/>
              </a:lnTo>
              <a:lnTo>
                <a:pt x="129609" y="1553184"/>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603364-E259-42F8-B192-2EC5BFFAD974}">
      <dsp:nvSpPr>
        <dsp:cNvPr id="0" name=""/>
        <dsp:cNvSpPr/>
      </dsp:nvSpPr>
      <dsp:spPr>
        <a:xfrm>
          <a:off x="9767503" y="1802516"/>
          <a:ext cx="1504327" cy="2790398"/>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ru-RU" sz="1200" kern="1200" dirty="0" err="1"/>
            <a:t>Використання</a:t>
          </a:r>
          <a:r>
            <a:rPr lang="ru-RU" sz="1200" kern="1200" dirty="0"/>
            <a:t> </a:t>
          </a:r>
          <a:r>
            <a:rPr lang="ru-RU" sz="1200" kern="1200" dirty="0" err="1"/>
            <a:t>інструментів</a:t>
          </a:r>
          <a:r>
            <a:rPr lang="ru-RU" sz="1200" kern="1200" dirty="0"/>
            <a:t> </a:t>
          </a:r>
          <a:r>
            <a:rPr lang="ru-RU" sz="1200" kern="1200" dirty="0" err="1"/>
            <a:t>прямої</a:t>
          </a:r>
          <a:r>
            <a:rPr lang="ru-RU" sz="1200" kern="1200" dirty="0"/>
            <a:t> </a:t>
          </a:r>
          <a:r>
            <a:rPr lang="ru-RU" sz="1200" kern="1200" dirty="0" err="1"/>
            <a:t>демократії</a:t>
          </a:r>
          <a:r>
            <a:rPr lang="ru-RU" sz="1200" kern="1200" dirty="0"/>
            <a:t> (бюджет </a:t>
          </a:r>
          <a:r>
            <a:rPr lang="ru-RU" sz="1200" kern="1200" dirty="0" err="1"/>
            <a:t>участі</a:t>
          </a:r>
          <a:r>
            <a:rPr lang="ru-RU" sz="1200" kern="1200" dirty="0"/>
            <a:t>, </a:t>
          </a:r>
          <a:r>
            <a:rPr lang="ru-RU" sz="1200" kern="1200" dirty="0" err="1"/>
            <a:t>публічні</a:t>
          </a:r>
          <a:r>
            <a:rPr lang="ru-RU" sz="1200" kern="1200" dirty="0"/>
            <a:t> </a:t>
          </a:r>
          <a:r>
            <a:rPr lang="ru-RU" sz="1200" kern="1200" dirty="0" err="1"/>
            <a:t>консультації</a:t>
          </a:r>
          <a:r>
            <a:rPr lang="ru-RU" sz="1200" kern="1200" dirty="0"/>
            <a:t>, </a:t>
          </a:r>
          <a:r>
            <a:rPr lang="ru-RU" sz="1200" kern="1200" dirty="0" err="1"/>
            <a:t>громадська</a:t>
          </a:r>
          <a:r>
            <a:rPr lang="ru-RU" sz="1200" kern="1200" dirty="0"/>
            <a:t> </a:t>
          </a:r>
          <a:r>
            <a:rPr lang="ru-RU" sz="1200" kern="1200" dirty="0" err="1"/>
            <a:t>експертиза</a:t>
          </a:r>
          <a:r>
            <a:rPr lang="ru-RU" sz="1200" kern="1200" dirty="0"/>
            <a:t>, </a:t>
          </a:r>
          <a:r>
            <a:rPr lang="ru-RU" sz="1200" kern="1200" dirty="0" err="1"/>
            <a:t>громадські</a:t>
          </a:r>
          <a:r>
            <a:rPr lang="ru-RU" sz="1200" kern="1200" dirty="0"/>
            <a:t> ради) </a:t>
          </a:r>
          <a:endParaRPr lang="uk-UA" sz="1200" kern="1200" dirty="0"/>
        </a:p>
      </dsp:txBody>
      <dsp:txXfrm>
        <a:off x="9811563" y="1846576"/>
        <a:ext cx="1416207" cy="27022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1C0FB1-FF8C-4D27-89AA-AD5952C0836A}">
      <dsp:nvSpPr>
        <dsp:cNvPr id="0" name=""/>
        <dsp:cNvSpPr/>
      </dsp:nvSpPr>
      <dsp:spPr>
        <a:xfrm>
          <a:off x="4168889" y="2297786"/>
          <a:ext cx="1577837" cy="157783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755650">
            <a:lnSpc>
              <a:spcPct val="90000"/>
            </a:lnSpc>
            <a:spcBef>
              <a:spcPct val="0"/>
            </a:spcBef>
            <a:spcAft>
              <a:spcPct val="35000"/>
            </a:spcAft>
            <a:buNone/>
          </a:pPr>
          <a:r>
            <a:rPr lang="uk-UA" sz="1700" kern="1200" dirty="0"/>
            <a:t>Підвищення обізнаності може охоплювати</a:t>
          </a:r>
        </a:p>
      </dsp:txBody>
      <dsp:txXfrm>
        <a:off x="4245913" y="2374810"/>
        <a:ext cx="1423789" cy="1423789"/>
      </dsp:txXfrm>
    </dsp:sp>
    <dsp:sp modelId="{7511D13B-6049-4444-8388-6528DF29AC9B}">
      <dsp:nvSpPr>
        <dsp:cNvPr id="0" name=""/>
        <dsp:cNvSpPr/>
      </dsp:nvSpPr>
      <dsp:spPr>
        <a:xfrm rot="16154947">
          <a:off x="4462304" y="1818940"/>
          <a:ext cx="957775" cy="0"/>
        </a:xfrm>
        <a:custGeom>
          <a:avLst/>
          <a:gdLst/>
          <a:ahLst/>
          <a:cxnLst/>
          <a:rect l="0" t="0" r="0" b="0"/>
          <a:pathLst>
            <a:path>
              <a:moveTo>
                <a:pt x="0" y="0"/>
              </a:moveTo>
              <a:lnTo>
                <a:pt x="957775"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AB875FF-6024-4B5F-9255-637B70C4925A}">
      <dsp:nvSpPr>
        <dsp:cNvPr id="0" name=""/>
        <dsp:cNvSpPr/>
      </dsp:nvSpPr>
      <dsp:spPr>
        <a:xfrm>
          <a:off x="3064401" y="282942"/>
          <a:ext cx="3727175" cy="105715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ru-RU" sz="1400" kern="1200" dirty="0" err="1"/>
            <a:t>просвітницьку</a:t>
          </a:r>
          <a:r>
            <a:rPr lang="ru-RU" sz="1400" kern="1200" dirty="0"/>
            <a:t> роботу з </a:t>
          </a:r>
          <a:r>
            <a:rPr lang="ru-RU" sz="1400" kern="1200" dirty="0" err="1"/>
            <a:t>громадським</a:t>
          </a:r>
          <a:r>
            <a:rPr lang="ru-RU" sz="1400" kern="1200" dirty="0"/>
            <a:t> сектором та </a:t>
          </a:r>
          <a:r>
            <a:rPr lang="ru-RU" sz="1400" kern="1200" dirty="0" err="1"/>
            <a:t>інформування</a:t>
          </a:r>
          <a:r>
            <a:rPr lang="ru-RU" sz="1400" kern="1200" dirty="0"/>
            <a:t> про </a:t>
          </a:r>
          <a:r>
            <a:rPr lang="ru-RU" sz="1400" kern="1200" dirty="0" err="1"/>
            <a:t>корупційні</a:t>
          </a:r>
          <a:r>
            <a:rPr lang="ru-RU" sz="1400" kern="1200" dirty="0"/>
            <a:t> </a:t>
          </a:r>
          <a:r>
            <a:rPr lang="ru-RU" sz="1400" kern="1200" dirty="0" err="1"/>
            <a:t>ризики</a:t>
          </a:r>
          <a:endParaRPr lang="uk-UA" sz="1400" kern="1200" dirty="0"/>
        </a:p>
      </dsp:txBody>
      <dsp:txXfrm>
        <a:off x="3116007" y="334548"/>
        <a:ext cx="3623963" cy="953938"/>
      </dsp:txXfrm>
    </dsp:sp>
    <dsp:sp modelId="{FA619090-A1F4-4190-B078-4A786A1EF36F}">
      <dsp:nvSpPr>
        <dsp:cNvPr id="0" name=""/>
        <dsp:cNvSpPr/>
      </dsp:nvSpPr>
      <dsp:spPr>
        <a:xfrm rot="1487259">
          <a:off x="5690898" y="3705082"/>
          <a:ext cx="1211915" cy="0"/>
        </a:xfrm>
        <a:custGeom>
          <a:avLst/>
          <a:gdLst/>
          <a:ahLst/>
          <a:cxnLst/>
          <a:rect l="0" t="0" r="0" b="0"/>
          <a:pathLst>
            <a:path>
              <a:moveTo>
                <a:pt x="0" y="0"/>
              </a:moveTo>
              <a:lnTo>
                <a:pt x="1211915"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3B1274-F105-482D-8FF6-812DD851CFFE}">
      <dsp:nvSpPr>
        <dsp:cNvPr id="0" name=""/>
        <dsp:cNvSpPr/>
      </dsp:nvSpPr>
      <dsp:spPr>
        <a:xfrm>
          <a:off x="6317952" y="3959133"/>
          <a:ext cx="3347246" cy="105715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ru-RU" sz="1500" kern="1200" dirty="0" err="1"/>
            <a:t>проведення</a:t>
          </a:r>
          <a:r>
            <a:rPr lang="ru-RU" sz="1500" kern="1200" dirty="0"/>
            <a:t> </a:t>
          </a:r>
          <a:r>
            <a:rPr lang="ru-RU" sz="1500" kern="1200" dirty="0" err="1"/>
            <a:t>своїх</a:t>
          </a:r>
          <a:r>
            <a:rPr lang="ru-RU" sz="1500" kern="1200" dirty="0"/>
            <a:t> </a:t>
          </a:r>
          <a:r>
            <a:rPr lang="ru-RU" sz="1500" kern="1200" dirty="0" err="1"/>
            <a:t>розслідувань</a:t>
          </a:r>
          <a:r>
            <a:rPr lang="ru-RU" sz="1500" kern="1200" dirty="0"/>
            <a:t> та </a:t>
          </a:r>
          <a:r>
            <a:rPr lang="ru-RU" sz="1500" kern="1200" dirty="0" err="1"/>
            <a:t>інформування</a:t>
          </a:r>
          <a:r>
            <a:rPr lang="ru-RU" sz="1500" kern="1200" dirty="0"/>
            <a:t> ЗМІ</a:t>
          </a:r>
          <a:endParaRPr lang="uk-UA" sz="1500" kern="1200" dirty="0"/>
        </a:p>
      </dsp:txBody>
      <dsp:txXfrm>
        <a:off x="6369558" y="4010739"/>
        <a:ext cx="3244034" cy="953938"/>
      </dsp:txXfrm>
    </dsp:sp>
    <dsp:sp modelId="{46C8E999-C6CF-45EE-B59E-D48C0316D8A3}">
      <dsp:nvSpPr>
        <dsp:cNvPr id="0" name=""/>
        <dsp:cNvSpPr/>
      </dsp:nvSpPr>
      <dsp:spPr>
        <a:xfrm rot="9277731">
          <a:off x="3021627" y="3719067"/>
          <a:ext cx="1205391" cy="0"/>
        </a:xfrm>
        <a:custGeom>
          <a:avLst/>
          <a:gdLst/>
          <a:ahLst/>
          <a:cxnLst/>
          <a:rect l="0" t="0" r="0" b="0"/>
          <a:pathLst>
            <a:path>
              <a:moveTo>
                <a:pt x="0" y="0"/>
              </a:moveTo>
              <a:lnTo>
                <a:pt x="1205391" y="0"/>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1B065B-735A-43D3-9A8E-AA530E0E9BEF}">
      <dsp:nvSpPr>
        <dsp:cNvPr id="0" name=""/>
        <dsp:cNvSpPr/>
      </dsp:nvSpPr>
      <dsp:spPr>
        <a:xfrm>
          <a:off x="462754" y="3977311"/>
          <a:ext cx="3081552" cy="1020732"/>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666750">
            <a:lnSpc>
              <a:spcPct val="90000"/>
            </a:lnSpc>
            <a:spcBef>
              <a:spcPct val="0"/>
            </a:spcBef>
            <a:spcAft>
              <a:spcPct val="35000"/>
            </a:spcAft>
            <a:buNone/>
          </a:pPr>
          <a:r>
            <a:rPr lang="ru-RU" sz="1500" kern="1200" dirty="0" err="1"/>
            <a:t>видання</a:t>
          </a:r>
          <a:r>
            <a:rPr lang="ru-RU" sz="1500" kern="1200" dirty="0"/>
            <a:t> </a:t>
          </a:r>
          <a:r>
            <a:rPr lang="ru-RU" sz="1500" kern="1200" dirty="0" err="1"/>
            <a:t>посібників</a:t>
          </a:r>
          <a:r>
            <a:rPr lang="ru-RU" sz="1500" kern="1200" dirty="0"/>
            <a:t> і </a:t>
          </a:r>
          <a:r>
            <a:rPr lang="ru-RU" sz="1500" kern="1200" dirty="0" err="1"/>
            <a:t>результатів</a:t>
          </a:r>
          <a:r>
            <a:rPr lang="ru-RU" sz="1500" kern="1200" dirty="0"/>
            <a:t> </a:t>
          </a:r>
          <a:r>
            <a:rPr lang="ru-RU" sz="1500" kern="1200" dirty="0" err="1"/>
            <a:t>досліджень</a:t>
          </a:r>
          <a:r>
            <a:rPr lang="ru-RU" sz="1500" kern="1200" dirty="0"/>
            <a:t> про </a:t>
          </a:r>
          <a:r>
            <a:rPr lang="ru-RU" sz="1500" kern="1200" dirty="0" err="1"/>
            <a:t>корупцію</a:t>
          </a:r>
          <a:endParaRPr lang="uk-UA" sz="1500" kern="1200" dirty="0"/>
        </a:p>
      </dsp:txBody>
      <dsp:txXfrm>
        <a:off x="512582" y="4027139"/>
        <a:ext cx="2981896" cy="921076"/>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Місце для дати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6FF797-13F6-48EF-8DF2-393D4A6235ED}" type="datetimeFigureOut">
              <a:rPr lang="uk-UA" smtClean="0"/>
              <a:t>25.10.2024</a:t>
            </a:fld>
            <a:endParaRPr lang="uk-UA"/>
          </a:p>
        </p:txBody>
      </p:sp>
      <p:sp>
        <p:nvSpPr>
          <p:cNvPr id="4" name="Місце для зображення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Місце для нотаток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6" name="Місце для нижнього колонтитула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Місце для номер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1A73F-7C16-4098-BF16-D7E0A38F2CB1}" type="slidenum">
              <a:rPr lang="uk-UA" smtClean="0"/>
              <a:t>‹№›</a:t>
            </a:fld>
            <a:endParaRPr lang="uk-UA"/>
          </a:p>
        </p:txBody>
      </p:sp>
    </p:spTree>
    <p:extLst>
      <p:ext uri="{BB962C8B-B14F-4D97-AF65-F5344CB8AC3E}">
        <p14:creationId xmlns:p14="http://schemas.microsoft.com/office/powerpoint/2010/main" val="1615935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r>
              <a:rPr lang="uk-UA" dirty="0"/>
              <a:t>Цей рух – наслідок оприлюднення доказів широкомасштабного митного шахрайства, відомого як «Ла </a:t>
            </a:r>
            <a:r>
              <a:rPr lang="uk-UA" dirty="0" err="1"/>
              <a:t>Лінеа</a:t>
            </a:r>
            <a:r>
              <a:rPr lang="uk-UA" dirty="0"/>
              <a:t>» («Лінія»), до якого були причетні тодішній президент Отто Перес </a:t>
            </a:r>
            <a:r>
              <a:rPr lang="uk-UA" dirty="0" err="1"/>
              <a:t>Моліна</a:t>
            </a:r>
            <a:r>
              <a:rPr lang="uk-UA" dirty="0"/>
              <a:t> та </a:t>
            </a:r>
            <a:r>
              <a:rPr lang="uk-UA" dirty="0" err="1"/>
              <a:t>віцепрезидентка</a:t>
            </a:r>
            <a:r>
              <a:rPr lang="uk-UA" dirty="0"/>
              <a:t> Роксана </a:t>
            </a:r>
            <a:r>
              <a:rPr lang="uk-UA" dirty="0" err="1"/>
              <a:t>Бальдетті</a:t>
            </a:r>
            <a:r>
              <a:rPr lang="uk-UA" dirty="0"/>
              <a:t>, а також інші політики та високопосадовці з податкової служби. Виявлені детальні докази щодо «Ла </a:t>
            </a:r>
            <a:r>
              <a:rPr lang="uk-UA" dirty="0" err="1"/>
              <a:t>Лінеа</a:t>
            </a:r>
            <a:r>
              <a:rPr lang="uk-UA" dirty="0"/>
              <a:t>» вивели з тіні багаторічну корупційну практику, під час якої підприємства платили хабарі в обмін на фінансові «відкати», обманюючи платників податків на мільйони доларів щороку. </a:t>
            </a:r>
          </a:p>
        </p:txBody>
      </p:sp>
      <p:sp>
        <p:nvSpPr>
          <p:cNvPr id="4" name="Місце для номера слайда 3"/>
          <p:cNvSpPr>
            <a:spLocks noGrp="1"/>
          </p:cNvSpPr>
          <p:nvPr>
            <p:ph type="sldNum" sz="quarter" idx="5"/>
          </p:nvPr>
        </p:nvSpPr>
        <p:spPr/>
        <p:txBody>
          <a:bodyPr/>
          <a:lstStyle/>
          <a:p>
            <a:fld id="{A891A73F-7C16-4098-BF16-D7E0A38F2CB1}" type="slidenum">
              <a:rPr lang="uk-UA" smtClean="0"/>
              <a:t>3</a:t>
            </a:fld>
            <a:endParaRPr lang="uk-UA"/>
          </a:p>
        </p:txBody>
      </p:sp>
    </p:spTree>
    <p:extLst>
      <p:ext uri="{BB962C8B-B14F-4D97-AF65-F5344CB8AC3E}">
        <p14:creationId xmlns:p14="http://schemas.microsoft.com/office/powerpoint/2010/main" val="3312581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r>
              <a:rPr lang="uk-UA" dirty="0"/>
              <a:t>Участь громадянського суспільства є критично важливою для успіху викорінення корупції як суспільного феномену й утвердження цінності доброчесності. Ці напрями діяльності характерні зокрема для українських антикорупційних громадських організацій. </a:t>
            </a:r>
          </a:p>
        </p:txBody>
      </p:sp>
      <p:sp>
        <p:nvSpPr>
          <p:cNvPr id="4" name="Місце для номера слайда 3"/>
          <p:cNvSpPr>
            <a:spLocks noGrp="1"/>
          </p:cNvSpPr>
          <p:nvPr>
            <p:ph type="sldNum" sz="quarter" idx="5"/>
          </p:nvPr>
        </p:nvSpPr>
        <p:spPr/>
        <p:txBody>
          <a:bodyPr/>
          <a:lstStyle/>
          <a:p>
            <a:fld id="{A891A73F-7C16-4098-BF16-D7E0A38F2CB1}" type="slidenum">
              <a:rPr lang="uk-UA" smtClean="0"/>
              <a:t>20</a:t>
            </a:fld>
            <a:endParaRPr lang="uk-UA"/>
          </a:p>
        </p:txBody>
      </p:sp>
    </p:spTree>
    <p:extLst>
      <p:ext uri="{BB962C8B-B14F-4D97-AF65-F5344CB8AC3E}">
        <p14:creationId xmlns:p14="http://schemas.microsoft.com/office/powerpoint/2010/main" val="6472795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uk-UA" dirty="0"/>
              <a:t>Дослідження «Стан корупції в Україні. Сприйняття, досвід, ставлення», проведене у 2021 році, демонструє цікаві дані. Шість із десяти українців уважають, що корупція є дуже поширеною в суспільстві (63% респондентів). 93,5% назвали її однією з найсерйозніших проблем в Україні. Проте з року в рік проведення цього опитування зменшується кількість громадян, які фактично стикаються з вимаганням хабарів у своєму житті. Якщо у 2018 році їх було 36%, то у 2021-му – 19,4%. Крім цього, ще в одному показнику простежуємо позитивну </a:t>
            </a:r>
            <a:r>
              <a:rPr lang="uk-UA" dirty="0" err="1"/>
              <a:t>динаміку:у</a:t>
            </a:r>
            <a:r>
              <a:rPr lang="uk-UA" dirty="0"/>
              <a:t> 2015 році 19% громадян уважали, що корупція в більшій кількості випадків може бути виправдана, у 2021 році так відповіли лише 13%. Отже, ми бачимо, що в ситуації з протидією корупції в Україні є очевидний не стрімкий, проте сталий прогрес. Цікаво, що респонденти (67%) зазначили, що саме громадяни є найбільш зацікавленими в подоланні корупції. Проте лише 8,5% респондентів уважають, що громадяни мають активно боротись з корупцією. Ми бачимо парадоксальну ситуацію – українці попри усвідомлення шкоди корупції не беруть активної участі в боротьбі з нею. Насправді подібна тенденція є не тільки в Україні. У різних суспільствах громадяни усвідомлюють важливість проблеми корупції, але не обов’язково готові робити рішучі кроки для її подолання, а також нести відповідальність за ситуацію. З чим це може бути пов’язано? Дослідниця Моніка </a:t>
            </a:r>
            <a:r>
              <a:rPr lang="uk-UA" dirty="0" err="1"/>
              <a:t>Баур</a:t>
            </a:r>
            <a:r>
              <a:rPr lang="uk-UA" dirty="0"/>
              <a:t> пише про те, що, хоча інформаційні потоки про згубні наслідки корупції є потужними, реальні спроби знизити рівень корупції часто зазнають невдачі. Річ у тім, що вся антикорупційна система ґрунтується на одному базовому припущенні: громадяни не толеруватимуть корупцію й активно залучатимуться до боротьби проти будь-яких її проявів. Проте, як ми бачимо, це працює не завжди. І великий відсоток тих індивідів, які відзначають корупцію як важливу проблему, не завжди готові її розпізнати та дати відсіч. Важливо зазначити, що за відсутності суспільного тиску щодо реформ більшість спеціально впроваджених інститутів, спрямованих на підвищення прозорості та підзвітності, будуть не ефективними або й, навпаки, сприятимуть збереженню глибоко корумпованих систем. Останні дослідження свідчать про те, що готовність громадян інвестувати час і зусилля в колективні дії, як-от мобілізацію проти корупції, </a:t>
            </a:r>
            <a:r>
              <a:rPr lang="uk-UA" dirty="0" err="1"/>
              <a:t>практикування</a:t>
            </a:r>
            <a:r>
              <a:rPr lang="uk-UA" dirty="0"/>
              <a:t> доброчесних стратегій поведінки, є надзвичайно чутливою до того, чи роблять так само інші члени суспільства.</a:t>
            </a:r>
            <a:endParaRPr dirty="0">
              <a:latin typeface="Arial" panose="020B0604020202020204" pitchFamily="34" charset="0"/>
              <a:cs typeface="Arial" panose="020B0604020202020204" pitchFamily="34" charset="0"/>
            </a:endParaRPr>
          </a:p>
        </p:txBody>
      </p:sp>
      <p:sp>
        <p:nvSpPr>
          <p:cNvPr id="248" name="Google Shape;24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uk-UA" dirty="0"/>
              <a:t>Для початку поговоримо про мотивацію членів суспільства як вдаватися до корупції, так і бути доброчесним. Існує два основні типи корупції: громадяни можуть долучатися до корупційних практик або для того, щоб отримати справедливе ставлення до себе, – тоді це «вимушена корупція», або щоб здобути особливі незаконні переваги – «корупція жадібності». Внаслідок цього відрізняється й характер цих форм корупції. Люди долучаються до вимушеної корупції, оскільки це для них становить єдиний можливий спосіб отримати необхідні послуги або уникнути зловживань (наприклад, отримати необхідне лікування), а за корупції жадібності – щоб отримати особливі переваги (наприклад, ціну нижче від ринкової). Залучення громадян до боротьби з корупцією можна розглядати як проблему множинної рівноваги колективної дії. Чимало благ вільного від корупції суспільства, </a:t>
            </a:r>
            <a:r>
              <a:rPr lang="uk-UA" dirty="0" err="1"/>
              <a:t>якот</a:t>
            </a:r>
            <a:r>
              <a:rPr lang="uk-UA" dirty="0"/>
              <a:t> вищий рівень економічного зростання, міцніша демократія та кращий стан довкілля, часто є і невиключними, і неконкурентними, а отже, можуть розглядатися як суспільні блага. Однак долучення до боротьби з корупцією неминуче поглинає скінченні особисті ресурси та в деяких контекстах може навіть бути вкрай небезпечним. Громадяни, що долучаються до антикорупційних зусиль, ризикують бути позбавленими необхідних державних послуг, втратити роботу та навіть потенційно власним життям. Теорії колективної дії вказують на важливість норм взаємності, репутації та довіри, що означає, що хоча б частково індивідуальні дії зазнають впливу очікувань щодо того, як діятимуть інші індивіди. Люди, які очікують, що більшість їхніх співгромадян, а також моніторингові механізми та системи покарання є корумпованими, будуть більше схильними підтримувати корупцію й менше мотивованими до дій, спрямованих на боротьбу з корупцією. Водночас громадяни можуть мати значно вищий ступінь готовності до співпраці за певної умови – якщо так само чинитимуть їхні співгромадяни. Можемо зробити висновок про те, що участь громадянського суспільства є критично важливою для успіху викорінення корупції як суспільного феномена й утвердження цінності доброчесності. </a:t>
            </a:r>
            <a:r>
              <a:rPr lang="uk-UA"/>
              <a:t>Проте ці дії будуть ефективними лише за умови взаємодії, співпраці та довіри до співгромадян. </a:t>
            </a:r>
            <a:endParaRPr dirty="0">
              <a:latin typeface="Arial" panose="020B0604020202020204" pitchFamily="34" charset="0"/>
              <a:cs typeface="Arial" panose="020B0604020202020204" pitchFamily="34" charset="0"/>
            </a:endParaRPr>
          </a:p>
        </p:txBody>
      </p:sp>
      <p:sp>
        <p:nvSpPr>
          <p:cNvPr id="261" name="Google Shape;26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4500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273" name="Google Shape;27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BC20BE56-F04B-4037-A4FA-108F11869547}" type="slidenum">
              <a:rPr lang="uk-UA" smtClean="0"/>
              <a:t>26</a:t>
            </a:fld>
            <a:endParaRPr lang="uk-UA"/>
          </a:p>
        </p:txBody>
      </p:sp>
    </p:spTree>
    <p:extLst>
      <p:ext uri="{BB962C8B-B14F-4D97-AF65-F5344CB8AC3E}">
        <p14:creationId xmlns:p14="http://schemas.microsoft.com/office/powerpoint/2010/main" val="1287683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BC20BE56-F04B-4037-A4FA-108F11869547}" type="slidenum">
              <a:rPr lang="uk-UA" smtClean="0"/>
              <a:t>29</a:t>
            </a:fld>
            <a:endParaRPr lang="uk-UA"/>
          </a:p>
        </p:txBody>
      </p:sp>
    </p:spTree>
    <p:extLst>
      <p:ext uri="{BB962C8B-B14F-4D97-AF65-F5344CB8AC3E}">
        <p14:creationId xmlns:p14="http://schemas.microsoft.com/office/powerpoint/2010/main" val="1495838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BC20BE56-F04B-4037-A4FA-108F11869547}" type="slidenum">
              <a:rPr lang="uk-UA" smtClean="0"/>
              <a:t>30</a:t>
            </a:fld>
            <a:endParaRPr lang="uk-UA"/>
          </a:p>
        </p:txBody>
      </p:sp>
    </p:spTree>
    <p:extLst>
      <p:ext uri="{BB962C8B-B14F-4D97-AF65-F5344CB8AC3E}">
        <p14:creationId xmlns:p14="http://schemas.microsoft.com/office/powerpoint/2010/main" val="25703729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BC20BE56-F04B-4037-A4FA-108F11869547}" type="slidenum">
              <a:rPr lang="uk-UA" smtClean="0"/>
              <a:t>31</a:t>
            </a:fld>
            <a:endParaRPr lang="uk-UA"/>
          </a:p>
        </p:txBody>
      </p:sp>
    </p:spTree>
    <p:extLst>
      <p:ext uri="{BB962C8B-B14F-4D97-AF65-F5344CB8AC3E}">
        <p14:creationId xmlns:p14="http://schemas.microsoft.com/office/powerpoint/2010/main" val="2194125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BC20BE56-F04B-4037-A4FA-108F11869547}" type="slidenum">
              <a:rPr lang="uk-UA" smtClean="0"/>
              <a:t>34</a:t>
            </a:fld>
            <a:endParaRPr lang="uk-UA"/>
          </a:p>
        </p:txBody>
      </p:sp>
    </p:spTree>
    <p:extLst>
      <p:ext uri="{BB962C8B-B14F-4D97-AF65-F5344CB8AC3E}">
        <p14:creationId xmlns:p14="http://schemas.microsoft.com/office/powerpoint/2010/main" val="475816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BC20BE56-F04B-4037-A4FA-108F11869547}" type="slidenum">
              <a:rPr lang="uk-UA" smtClean="0"/>
              <a:t>35</a:t>
            </a:fld>
            <a:endParaRPr lang="uk-UA"/>
          </a:p>
        </p:txBody>
      </p:sp>
    </p:spTree>
    <p:extLst>
      <p:ext uri="{BB962C8B-B14F-4D97-AF65-F5344CB8AC3E}">
        <p14:creationId xmlns:p14="http://schemas.microsoft.com/office/powerpoint/2010/main" val="2958053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r>
              <a:rPr lang="uk-UA" dirty="0"/>
              <a:t>Рух був започаткований </a:t>
            </a:r>
            <a:r>
              <a:rPr lang="uk-UA" dirty="0" err="1"/>
              <a:t>Люсією</a:t>
            </a:r>
            <a:r>
              <a:rPr lang="uk-UA" dirty="0"/>
              <a:t> </a:t>
            </a:r>
            <a:r>
              <a:rPr lang="uk-UA" dirty="0" err="1"/>
              <a:t>Мендісабаль</a:t>
            </a:r>
            <a:r>
              <a:rPr lang="uk-UA" dirty="0"/>
              <a:t>, яка до цього не мала досвіду громадянської діяльності. Вона закликала людей у соціальних мережах долучитися до протестів за відставку президента. «Неважливо, якщо прийде лише чотири людини. Я буду жити спокійно, тому що знаю, що я щось зробила», – коментувала вона. Але до руху долучилися більше ніж «лише чотири людини» – щосуботи з квітня по серпень 2015 року десятки тисяч громадян використовували різноманітні ненасильницькі тактики: від протестів, скандування, розмахування прапорами та носіння національних кольорів до співу національного гімну, перекриття доріг та участі в цифровому спротиві. Гасла й </a:t>
            </a:r>
            <a:r>
              <a:rPr lang="uk-UA" dirty="0" err="1"/>
              <a:t>гештеги</a:t>
            </a:r>
            <a:r>
              <a:rPr lang="uk-UA" dirty="0"/>
              <a:t> у </a:t>
            </a:r>
            <a:r>
              <a:rPr lang="uk-UA" dirty="0" err="1"/>
              <a:t>твіттері</a:t>
            </a:r>
            <a:r>
              <a:rPr lang="uk-UA" dirty="0"/>
              <a:t> включали #</a:t>
            </a:r>
            <a:r>
              <a:rPr lang="en-US" dirty="0" err="1"/>
              <a:t>YoEstoyPorGuate</a:t>
            </a:r>
            <a:r>
              <a:rPr lang="en-US" dirty="0"/>
              <a:t> («</a:t>
            </a:r>
            <a:r>
              <a:rPr lang="uk-UA" dirty="0"/>
              <a:t>Я за Гватемалу») і #</a:t>
            </a:r>
            <a:r>
              <a:rPr lang="en-US" dirty="0" err="1"/>
              <a:t>YoNoTengoPresidente</a:t>
            </a:r>
            <a:r>
              <a:rPr lang="en-US" dirty="0"/>
              <a:t> («</a:t>
            </a:r>
            <a:r>
              <a:rPr lang="uk-UA" dirty="0"/>
              <a:t>У мене немає президента»). Унаслідок руху також був організований загальнонаціональний страйк, багато університетів та малих підприємств підтримали припинення роботи. </a:t>
            </a:r>
            <a:r>
              <a:rPr lang="ru-RU" dirty="0"/>
              <a:t>Один </a:t>
            </a:r>
            <a:r>
              <a:rPr lang="ru-RU" dirty="0" err="1"/>
              <a:t>із</a:t>
            </a:r>
            <a:r>
              <a:rPr lang="ru-RU" dirty="0"/>
              <a:t> </a:t>
            </a:r>
            <a:r>
              <a:rPr lang="ru-RU" dirty="0" err="1"/>
              <a:t>учасників</a:t>
            </a:r>
            <a:r>
              <a:rPr lang="ru-RU" dirty="0"/>
              <a:t> </a:t>
            </a:r>
            <a:r>
              <a:rPr lang="ru-RU" dirty="0" err="1"/>
              <a:t>пояснював</a:t>
            </a:r>
            <a:r>
              <a:rPr lang="ru-RU" dirty="0"/>
              <a:t> </a:t>
            </a:r>
            <a:r>
              <a:rPr lang="ru-RU" dirty="0" err="1"/>
              <a:t>мотивацію</a:t>
            </a:r>
            <a:r>
              <a:rPr lang="ru-RU" dirty="0"/>
              <a:t> людей </a:t>
            </a:r>
            <a:r>
              <a:rPr lang="ru-RU" dirty="0" err="1"/>
              <a:t>долучитися</a:t>
            </a:r>
            <a:r>
              <a:rPr lang="ru-RU" dirty="0"/>
              <a:t> до руху </a:t>
            </a:r>
            <a:r>
              <a:rPr lang="ru-RU" dirty="0" err="1"/>
              <a:t>розумінням</a:t>
            </a:r>
            <a:r>
              <a:rPr lang="ru-RU" dirty="0"/>
              <a:t> того, </a:t>
            </a:r>
            <a:r>
              <a:rPr lang="ru-RU" dirty="0" err="1"/>
              <a:t>що</a:t>
            </a:r>
            <a:r>
              <a:rPr lang="ru-RU" dirty="0"/>
              <a:t> погано </a:t>
            </a:r>
            <a:r>
              <a:rPr lang="ru-RU" dirty="0" err="1"/>
              <a:t>виконана</a:t>
            </a:r>
            <a:r>
              <a:rPr lang="ru-RU" dirty="0"/>
              <a:t> </a:t>
            </a:r>
            <a:r>
              <a:rPr lang="ru-RU" dirty="0" err="1"/>
              <a:t>державна</a:t>
            </a:r>
            <a:r>
              <a:rPr lang="ru-RU" dirty="0"/>
              <a:t> </a:t>
            </a:r>
            <a:r>
              <a:rPr lang="ru-RU" dirty="0" err="1"/>
              <a:t>політика</a:t>
            </a:r>
            <a:r>
              <a:rPr lang="ru-RU" dirty="0"/>
              <a:t> й </a:t>
            </a:r>
            <a:r>
              <a:rPr lang="ru-RU" dirty="0" err="1"/>
              <a:t>корупція</a:t>
            </a:r>
            <a:r>
              <a:rPr lang="ru-RU" dirty="0"/>
              <a:t> </a:t>
            </a:r>
            <a:r>
              <a:rPr lang="ru-RU" dirty="0" err="1"/>
              <a:t>вплинуть</a:t>
            </a:r>
            <a:r>
              <a:rPr lang="ru-RU" dirty="0"/>
              <a:t> на </a:t>
            </a:r>
            <a:r>
              <a:rPr lang="ru-RU" dirty="0" err="1"/>
              <a:t>всіх</a:t>
            </a:r>
            <a:r>
              <a:rPr lang="ru-RU" dirty="0"/>
              <a:t> </a:t>
            </a:r>
            <a:r>
              <a:rPr lang="ru-RU" dirty="0" err="1"/>
              <a:t>гватемальців</a:t>
            </a:r>
            <a:r>
              <a:rPr lang="ru-RU" dirty="0"/>
              <a:t> як </a:t>
            </a:r>
            <a:r>
              <a:rPr lang="ru-RU" dirty="0" err="1"/>
              <a:t>громадян</a:t>
            </a:r>
            <a:r>
              <a:rPr lang="ru-RU" dirty="0"/>
              <a:t>. </a:t>
            </a:r>
            <a:r>
              <a:rPr lang="ru-RU" dirty="0" err="1"/>
              <a:t>Важливо</a:t>
            </a:r>
            <a:r>
              <a:rPr lang="ru-RU" dirty="0"/>
              <a:t> </a:t>
            </a:r>
            <a:r>
              <a:rPr lang="ru-RU" dirty="0" err="1"/>
              <a:t>зазначити</a:t>
            </a:r>
            <a:r>
              <a:rPr lang="ru-RU" dirty="0"/>
              <a:t>, </a:t>
            </a:r>
            <a:r>
              <a:rPr lang="ru-RU" dirty="0" err="1"/>
              <a:t>що</a:t>
            </a:r>
            <a:r>
              <a:rPr lang="ru-RU" dirty="0"/>
              <a:t> для </a:t>
            </a:r>
            <a:r>
              <a:rPr lang="ru-RU" dirty="0" err="1"/>
              <a:t>Гватемали</a:t>
            </a:r>
            <a:r>
              <a:rPr lang="ru-RU" dirty="0"/>
              <a:t> </a:t>
            </a:r>
            <a:r>
              <a:rPr lang="ru-RU" dirty="0" err="1"/>
              <a:t>корупція</a:t>
            </a:r>
            <a:r>
              <a:rPr lang="ru-RU" dirty="0"/>
              <a:t> не </a:t>
            </a:r>
            <a:r>
              <a:rPr lang="ru-RU" dirty="0" err="1"/>
              <a:t>була</a:t>
            </a:r>
            <a:r>
              <a:rPr lang="ru-RU" dirty="0"/>
              <a:t> проблемою номер один – у </a:t>
            </a:r>
            <a:r>
              <a:rPr lang="ru-RU" dirty="0" err="1"/>
              <a:t>контексті</a:t>
            </a:r>
            <a:r>
              <a:rPr lang="ru-RU" dirty="0"/>
              <a:t> широкомасштабного </a:t>
            </a:r>
            <a:r>
              <a:rPr lang="ru-RU" dirty="0" err="1"/>
              <a:t>соціального</a:t>
            </a:r>
            <a:r>
              <a:rPr lang="ru-RU" dirty="0"/>
              <a:t> та </a:t>
            </a:r>
            <a:r>
              <a:rPr lang="ru-RU" dirty="0" err="1"/>
              <a:t>політичного</a:t>
            </a:r>
            <a:r>
              <a:rPr lang="ru-RU" dirty="0"/>
              <a:t> </a:t>
            </a:r>
            <a:r>
              <a:rPr lang="ru-RU" dirty="0" err="1"/>
              <a:t>насильства</a:t>
            </a:r>
            <a:r>
              <a:rPr lang="ru-RU" dirty="0"/>
              <a:t> </a:t>
            </a:r>
            <a:r>
              <a:rPr lang="ru-RU" dirty="0" err="1"/>
              <a:t>банальне</a:t>
            </a:r>
            <a:r>
              <a:rPr lang="ru-RU" dirty="0"/>
              <a:t> </a:t>
            </a:r>
            <a:r>
              <a:rPr lang="ru-RU" dirty="0" err="1"/>
              <a:t>хабарництво</a:t>
            </a:r>
            <a:r>
              <a:rPr lang="ru-RU" dirty="0"/>
              <a:t> не </a:t>
            </a:r>
            <a:r>
              <a:rPr lang="ru-RU" dirty="0" err="1"/>
              <a:t>викликало</a:t>
            </a:r>
            <a:r>
              <a:rPr lang="ru-RU" dirty="0"/>
              <a:t> </a:t>
            </a:r>
            <a:r>
              <a:rPr lang="ru-RU" dirty="0" err="1"/>
              <a:t>значного</a:t>
            </a:r>
            <a:r>
              <a:rPr lang="ru-RU" dirty="0"/>
              <a:t> </a:t>
            </a:r>
            <a:r>
              <a:rPr lang="ru-RU" dirty="0" err="1"/>
              <a:t>обурення</a:t>
            </a:r>
            <a:r>
              <a:rPr lang="ru-RU" dirty="0"/>
              <a:t> </a:t>
            </a:r>
            <a:r>
              <a:rPr lang="ru-RU" dirty="0" err="1"/>
              <a:t>серед</a:t>
            </a:r>
            <a:r>
              <a:rPr lang="ru-RU" dirty="0"/>
              <a:t> </a:t>
            </a:r>
            <a:r>
              <a:rPr lang="ru-RU" dirty="0" err="1"/>
              <a:t>населення</a:t>
            </a:r>
            <a:r>
              <a:rPr lang="ru-RU" dirty="0"/>
              <a:t>. </a:t>
            </a:r>
            <a:r>
              <a:rPr lang="ru-RU" dirty="0" err="1"/>
              <a:t>Проте</a:t>
            </a:r>
            <a:r>
              <a:rPr lang="ru-RU" dirty="0"/>
              <a:t> </a:t>
            </a:r>
            <a:r>
              <a:rPr lang="ru-RU" dirty="0" err="1"/>
              <a:t>викриття</a:t>
            </a:r>
            <a:r>
              <a:rPr lang="ru-RU" dirty="0"/>
              <a:t> </a:t>
            </a:r>
            <a:r>
              <a:rPr lang="ru-RU" dirty="0" err="1"/>
              <a:t>корупційної</a:t>
            </a:r>
            <a:r>
              <a:rPr lang="ru-RU" dirty="0"/>
              <a:t> </a:t>
            </a:r>
            <a:r>
              <a:rPr lang="ru-RU" dirty="0" err="1"/>
              <a:t>схеми</a:t>
            </a:r>
            <a:r>
              <a:rPr lang="ru-RU" dirty="0"/>
              <a:t> такого масштабу </a:t>
            </a:r>
            <a:r>
              <a:rPr lang="ru-RU" dirty="0" err="1"/>
              <a:t>змусило</a:t>
            </a:r>
            <a:r>
              <a:rPr lang="ru-RU" dirty="0"/>
              <a:t> </a:t>
            </a:r>
            <a:r>
              <a:rPr lang="ru-RU" dirty="0" err="1"/>
              <a:t>громадян</a:t>
            </a:r>
            <a:r>
              <a:rPr lang="ru-RU" dirty="0"/>
              <a:t> </a:t>
            </a:r>
            <a:r>
              <a:rPr lang="ru-RU" dirty="0" err="1"/>
              <a:t>мобілізувати</a:t>
            </a:r>
            <a:r>
              <a:rPr lang="ru-RU" dirty="0"/>
              <a:t> </a:t>
            </a:r>
            <a:r>
              <a:rPr lang="ru-RU" dirty="0" err="1"/>
              <a:t>зусилля</a:t>
            </a:r>
            <a:r>
              <a:rPr lang="ru-RU" dirty="0"/>
              <a:t> </a:t>
            </a:r>
            <a:r>
              <a:rPr lang="ru-RU" dirty="0" err="1"/>
              <a:t>задля</a:t>
            </a:r>
            <a:r>
              <a:rPr lang="ru-RU" dirty="0"/>
              <a:t> </a:t>
            </a:r>
            <a:r>
              <a:rPr lang="ru-RU" dirty="0" err="1"/>
              <a:t>боротьби</a:t>
            </a:r>
            <a:r>
              <a:rPr lang="ru-RU" dirty="0"/>
              <a:t> з </a:t>
            </a:r>
            <a:r>
              <a:rPr lang="ru-RU" dirty="0" err="1"/>
              <a:t>недоброчесними</a:t>
            </a:r>
            <a:r>
              <a:rPr lang="ru-RU" dirty="0"/>
              <a:t> </a:t>
            </a:r>
            <a:r>
              <a:rPr lang="ru-RU" dirty="0" err="1"/>
              <a:t>політиками</a:t>
            </a:r>
            <a:r>
              <a:rPr lang="ru-RU" dirty="0"/>
              <a:t>. Приклад </a:t>
            </a:r>
            <a:r>
              <a:rPr lang="ru-RU" dirty="0" err="1"/>
              <a:t>Гватемали</a:t>
            </a:r>
            <a:r>
              <a:rPr lang="ru-RU" dirty="0"/>
              <a:t> </a:t>
            </a:r>
            <a:r>
              <a:rPr lang="ru-RU" dirty="0" err="1"/>
              <a:t>гарно</a:t>
            </a:r>
            <a:r>
              <a:rPr lang="ru-RU" dirty="0"/>
              <a:t> </a:t>
            </a:r>
            <a:r>
              <a:rPr lang="ru-RU" dirty="0" err="1"/>
              <a:t>ілюструє</a:t>
            </a:r>
            <a:r>
              <a:rPr lang="ru-RU" dirty="0"/>
              <a:t> те, яку силу </a:t>
            </a:r>
            <a:r>
              <a:rPr lang="ru-RU" dirty="0" err="1"/>
              <a:t>громадянське</a:t>
            </a:r>
            <a:r>
              <a:rPr lang="ru-RU" dirty="0"/>
              <a:t> </a:t>
            </a:r>
            <a:r>
              <a:rPr lang="ru-RU" dirty="0" err="1"/>
              <a:t>суспільство</a:t>
            </a:r>
            <a:r>
              <a:rPr lang="ru-RU" dirty="0"/>
              <a:t> </a:t>
            </a:r>
            <a:r>
              <a:rPr lang="ru-RU" dirty="0" err="1"/>
              <a:t>може</a:t>
            </a:r>
            <a:r>
              <a:rPr lang="ru-RU" dirty="0"/>
              <a:t> </a:t>
            </a:r>
            <a:r>
              <a:rPr lang="ru-RU" dirty="0" err="1"/>
              <a:t>мати</a:t>
            </a:r>
            <a:r>
              <a:rPr lang="ru-RU" dirty="0"/>
              <a:t> в </a:t>
            </a:r>
            <a:r>
              <a:rPr lang="ru-RU" dirty="0" err="1"/>
              <a:t>боротьбі</a:t>
            </a:r>
            <a:r>
              <a:rPr lang="ru-RU" dirty="0"/>
              <a:t> з </a:t>
            </a:r>
            <a:r>
              <a:rPr lang="ru-RU" dirty="0" err="1"/>
              <a:t>корупцією</a:t>
            </a:r>
            <a:r>
              <a:rPr lang="ru-RU" dirty="0"/>
              <a:t>.</a:t>
            </a:r>
            <a:endParaRPr lang="uk-UA" dirty="0"/>
          </a:p>
        </p:txBody>
      </p:sp>
      <p:sp>
        <p:nvSpPr>
          <p:cNvPr id="4" name="Місце для номера слайда 3"/>
          <p:cNvSpPr>
            <a:spLocks noGrp="1"/>
          </p:cNvSpPr>
          <p:nvPr>
            <p:ph type="sldNum" sz="quarter" idx="5"/>
          </p:nvPr>
        </p:nvSpPr>
        <p:spPr/>
        <p:txBody>
          <a:bodyPr/>
          <a:lstStyle/>
          <a:p>
            <a:fld id="{A891A73F-7C16-4098-BF16-D7E0A38F2CB1}" type="slidenum">
              <a:rPr lang="uk-UA" smtClean="0"/>
              <a:t>4</a:t>
            </a:fld>
            <a:endParaRPr lang="uk-UA"/>
          </a:p>
        </p:txBody>
      </p:sp>
    </p:spTree>
    <p:extLst>
      <p:ext uri="{BB962C8B-B14F-4D97-AF65-F5344CB8AC3E}">
        <p14:creationId xmlns:p14="http://schemas.microsoft.com/office/powerpoint/2010/main" val="27015789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4AED498D-6977-40EC-8E5E-7EB644D5E759}" type="slidenum">
              <a:rPr lang="en-US" noProof="0" smtClean="0"/>
              <a:t>45</a:t>
            </a:fld>
            <a:endParaRPr lang="en-US" noProof="0" dirty="0"/>
          </a:p>
        </p:txBody>
      </p:sp>
    </p:spTree>
    <p:extLst>
      <p:ext uri="{BB962C8B-B14F-4D97-AF65-F5344CB8AC3E}">
        <p14:creationId xmlns:p14="http://schemas.microsoft.com/office/powerpoint/2010/main" val="2048162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uk-UA" dirty="0"/>
              <a:t>Державні органи покликані представляти інтереси суспільства. А саме громадянське суспільство виражає інтереси населення та взаємодіє з владою. Так, автор праці «Громадянське суспільство в Україні» під громадянським суспільством виділяє сферу добровільних </a:t>
            </a:r>
            <a:r>
              <a:rPr lang="uk-UA" dirty="0" err="1"/>
              <a:t>організаціи</a:t>
            </a:r>
            <a:r>
              <a:rPr lang="uk-UA" dirty="0"/>
              <a:t>̆ та неформальних </a:t>
            </a:r>
            <a:r>
              <a:rPr lang="uk-UA" dirty="0" err="1"/>
              <a:t>зв’язків</a:t>
            </a:r>
            <a:r>
              <a:rPr lang="uk-UA" dirty="0"/>
              <a:t>, у які вступають індивіди й групи в </a:t>
            </a:r>
            <a:r>
              <a:rPr lang="uk-UA" dirty="0" err="1"/>
              <a:t>публічніи</a:t>
            </a:r>
            <a:r>
              <a:rPr lang="uk-UA" dirty="0"/>
              <a:t>̆ діяльності. Цю сферу відрізняють, з одного боку, від діяльності влади, з іншого – від сфери </a:t>
            </a:r>
            <a:r>
              <a:rPr lang="uk-UA" dirty="0" err="1"/>
              <a:t>ринковоі</a:t>
            </a:r>
            <a:r>
              <a:rPr lang="uk-UA" dirty="0"/>
              <a:t>̈ економіки, яка, втім, є економічною основою громадянського суспільства. Саме тому громадянське суспільство іноді називають «третім сектором», який у демократичних </a:t>
            </a:r>
            <a:r>
              <a:rPr lang="uk-UA" dirty="0" err="1"/>
              <a:t>країнах</a:t>
            </a:r>
            <a:r>
              <a:rPr lang="uk-UA" dirty="0"/>
              <a:t> є проміжною ланкою між громадянами та державою. Тож у країнах, де є верховенство права та демократія, громадянське суспільство покликане вирішувати проблеми громадян, представляти спільні інтереси через взаємодію із владою й брати участь у прийнятті рішень. Громадянське суспільство – необхідна складова демократії. Ознаки громадянського суспільства відображені на слайді. </a:t>
            </a:r>
            <a:endParaRPr dirty="0">
              <a:latin typeface="Arial" panose="020B0604020202020204" pitchFamily="34" charset="0"/>
              <a:cs typeface="Arial" panose="020B0604020202020204" pitchFamily="34" charset="0"/>
            </a:endParaRPr>
          </a:p>
        </p:txBody>
      </p:sp>
      <p:sp>
        <p:nvSpPr>
          <p:cNvPr id="116" name="Google Shape;11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142" name="Google Shape;14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4036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uk-UA" dirty="0"/>
              <a:t>Законодавство України також передбачає залученість громадськості до формування, реалізації та моніторингу антикорупційної політики. Також передбачено чимало зручних інструментів для моніторингу за підзвітністю й прозорістю та інструментів громадської залученості.</a:t>
            </a:r>
            <a:endParaRPr dirty="0">
              <a:latin typeface="Arial" panose="020B0604020202020204" pitchFamily="34" charset="0"/>
              <a:cs typeface="Arial" panose="020B0604020202020204" pitchFamily="34" charset="0"/>
            </a:endParaRPr>
          </a:p>
        </p:txBody>
      </p:sp>
      <p:sp>
        <p:nvSpPr>
          <p:cNvPr id="142" name="Google Shape;14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uk-UA" dirty="0"/>
              <a:t>Після Революції Гідності 2013-2014 року новий уряд почав активне впровадження антикорупційних реформ, втілення яких було необхідним, зокрема для вступу до Європейського союзу. Безперечно, важливу роль у просуванні та створенні цих реформ відіграв громадський сектор, адже саме громадянське суспільство висловлює свою зацікавленість до змін у суспільстві та може представити уряду свої ідеї. У 2006 році Україна ратифікувала Конвенцію Організації Об’єднаних націй проти корупції, стаття 13 якої включає участь громадян. Окрім цього, у пункті 7 статті 11 Закону України «Про запобігання корупції» сказано, що до повноважень Національного агентства з питань запобігання корупції належить залучення громадськості до формування, реалізації та моніторингу антикорупційної політики.</a:t>
            </a:r>
          </a:p>
          <a:p>
            <a:pPr marL="0" lvl="0" indent="0" algn="l" rtl="0">
              <a:spcBef>
                <a:spcPts val="0"/>
              </a:spcBef>
              <a:spcAft>
                <a:spcPts val="0"/>
              </a:spcAft>
              <a:buNone/>
            </a:pPr>
            <a:endParaRPr lang="uk-UA" dirty="0">
              <a:latin typeface="Arial" panose="020B0604020202020204" pitchFamily="34" charset="0"/>
              <a:cs typeface="Arial" panose="020B0604020202020204" pitchFamily="34" charset="0"/>
            </a:endParaRPr>
          </a:p>
          <a:p>
            <a:pPr marL="0" lvl="0" indent="0" algn="l" rtl="0">
              <a:spcBef>
                <a:spcPts val="0"/>
              </a:spcBef>
              <a:spcAft>
                <a:spcPts val="0"/>
              </a:spcAft>
              <a:buNone/>
            </a:pPr>
            <a:r>
              <a:rPr lang="ru-RU" dirty="0" err="1"/>
              <a:t>Тобто</a:t>
            </a:r>
            <a:r>
              <a:rPr lang="ru-RU" dirty="0"/>
              <a:t> на правовому </a:t>
            </a:r>
            <a:r>
              <a:rPr lang="ru-RU" dirty="0" err="1"/>
              <a:t>рівні</a:t>
            </a:r>
            <a:r>
              <a:rPr lang="ru-RU" dirty="0"/>
              <a:t> </a:t>
            </a:r>
            <a:r>
              <a:rPr lang="ru-RU" dirty="0" err="1"/>
              <a:t>громадськість</a:t>
            </a:r>
            <a:r>
              <a:rPr lang="ru-RU" dirty="0"/>
              <a:t> </a:t>
            </a:r>
            <a:r>
              <a:rPr lang="ru-RU" dirty="0" err="1"/>
              <a:t>має</a:t>
            </a:r>
            <a:r>
              <a:rPr lang="ru-RU" dirty="0"/>
              <a:t> право </a:t>
            </a:r>
            <a:r>
              <a:rPr lang="ru-RU" dirty="0" err="1"/>
              <a:t>брати</a:t>
            </a:r>
            <a:r>
              <a:rPr lang="ru-RU" dirty="0"/>
              <a:t> </a:t>
            </a:r>
            <a:r>
              <a:rPr lang="ru-RU" dirty="0" err="1"/>
              <a:t>активну</a:t>
            </a:r>
            <a:r>
              <a:rPr lang="ru-RU" dirty="0"/>
              <a:t> участь у </a:t>
            </a:r>
            <a:r>
              <a:rPr lang="ru-RU" dirty="0" err="1"/>
              <a:t>протидії</a:t>
            </a:r>
            <a:r>
              <a:rPr lang="ru-RU" dirty="0"/>
              <a:t> </a:t>
            </a:r>
            <a:r>
              <a:rPr lang="ru-RU" dirty="0" err="1"/>
              <a:t>корупції</a:t>
            </a:r>
            <a:r>
              <a:rPr lang="ru-RU" dirty="0"/>
              <a:t> та повинна бути залучена до </a:t>
            </a:r>
            <a:r>
              <a:rPr lang="ru-RU" dirty="0" err="1"/>
              <a:t>цих</a:t>
            </a:r>
            <a:r>
              <a:rPr lang="ru-RU" dirty="0"/>
              <a:t> </a:t>
            </a:r>
            <a:r>
              <a:rPr lang="ru-RU" dirty="0" err="1"/>
              <a:t>процесів</a:t>
            </a:r>
            <a:r>
              <a:rPr lang="ru-RU" dirty="0"/>
              <a:t>. </a:t>
            </a:r>
            <a:r>
              <a:rPr lang="ru-RU" dirty="0" err="1"/>
              <a:t>Гарним</a:t>
            </a:r>
            <a:r>
              <a:rPr lang="ru-RU" dirty="0"/>
              <a:t> прикладом </a:t>
            </a:r>
            <a:r>
              <a:rPr lang="ru-RU" dirty="0" err="1"/>
              <a:t>впливу</a:t>
            </a:r>
            <a:r>
              <a:rPr lang="ru-RU" dirty="0"/>
              <a:t> </a:t>
            </a:r>
            <a:r>
              <a:rPr lang="ru-RU" dirty="0" err="1"/>
              <a:t>громадянського</a:t>
            </a:r>
            <a:r>
              <a:rPr lang="ru-RU" dirty="0"/>
              <a:t> </a:t>
            </a:r>
            <a:r>
              <a:rPr lang="ru-RU" dirty="0" err="1"/>
              <a:t>суспільства</a:t>
            </a:r>
            <a:r>
              <a:rPr lang="ru-RU" dirty="0"/>
              <a:t> в </a:t>
            </a:r>
            <a:r>
              <a:rPr lang="ru-RU" dirty="0" err="1"/>
              <a:t>Україні</a:t>
            </a:r>
            <a:r>
              <a:rPr lang="ru-RU" dirty="0"/>
              <a:t> є </a:t>
            </a:r>
            <a:r>
              <a:rPr lang="ru-RU" dirty="0" err="1"/>
              <a:t>прийняття</a:t>
            </a:r>
            <a:r>
              <a:rPr lang="ru-RU" dirty="0"/>
              <a:t> «</a:t>
            </a:r>
            <a:r>
              <a:rPr lang="ru-RU" dirty="0" err="1"/>
              <a:t>диктаторських</a:t>
            </a:r>
            <a:r>
              <a:rPr lang="ru-RU" dirty="0"/>
              <a:t> </a:t>
            </a:r>
            <a:r>
              <a:rPr lang="ru-RU" dirty="0" err="1"/>
              <a:t>законів</a:t>
            </a:r>
            <a:r>
              <a:rPr lang="ru-RU" dirty="0"/>
              <a:t> Януковича» 16 </a:t>
            </a:r>
            <a:r>
              <a:rPr lang="ru-RU" dirty="0" err="1"/>
              <a:t>січня</a:t>
            </a:r>
            <a:r>
              <a:rPr lang="ru-RU" dirty="0"/>
              <a:t> 2014 року в </a:t>
            </a:r>
            <a:r>
              <a:rPr lang="ru-RU" dirty="0" err="1"/>
              <a:t>розпал</a:t>
            </a:r>
            <a:r>
              <a:rPr lang="ru-RU" dirty="0"/>
              <a:t> </a:t>
            </a:r>
            <a:r>
              <a:rPr lang="ru-RU" dirty="0" err="1"/>
              <a:t>Революції</a:t>
            </a:r>
            <a:r>
              <a:rPr lang="ru-RU" dirty="0"/>
              <a:t> </a:t>
            </a:r>
            <a:r>
              <a:rPr lang="ru-RU" dirty="0" err="1"/>
              <a:t>Гідності</a:t>
            </a:r>
            <a:r>
              <a:rPr lang="ru-RU" dirty="0"/>
              <a:t>. </a:t>
            </a:r>
            <a:r>
              <a:rPr lang="ru-RU" dirty="0" err="1"/>
              <a:t>Ці</a:t>
            </a:r>
            <a:r>
              <a:rPr lang="ru-RU" dirty="0"/>
              <a:t> </a:t>
            </a:r>
            <a:r>
              <a:rPr lang="ru-RU" dirty="0" err="1"/>
              <a:t>законодавчі</a:t>
            </a:r>
            <a:r>
              <a:rPr lang="ru-RU" dirty="0"/>
              <a:t> </a:t>
            </a:r>
            <a:r>
              <a:rPr lang="ru-RU" dirty="0" err="1"/>
              <a:t>акти</a:t>
            </a:r>
            <a:r>
              <a:rPr lang="ru-RU" dirty="0"/>
              <a:t> </a:t>
            </a:r>
            <a:r>
              <a:rPr lang="ru-RU" dirty="0" err="1"/>
              <a:t>обмежували</a:t>
            </a:r>
            <a:r>
              <a:rPr lang="ru-RU" dirty="0"/>
              <a:t> права </a:t>
            </a:r>
            <a:r>
              <a:rPr lang="ru-RU" dirty="0" err="1"/>
              <a:t>громадян</a:t>
            </a:r>
            <a:r>
              <a:rPr lang="ru-RU" dirty="0"/>
              <a:t> на </a:t>
            </a:r>
            <a:r>
              <a:rPr lang="ru-RU" dirty="0" err="1"/>
              <a:t>протести</a:t>
            </a:r>
            <a:r>
              <a:rPr lang="ru-RU" dirty="0"/>
              <a:t>, вводили штраф, а </a:t>
            </a:r>
            <a:r>
              <a:rPr lang="ru-RU" dirty="0" err="1"/>
              <a:t>також</a:t>
            </a:r>
            <a:r>
              <a:rPr lang="ru-RU" dirty="0"/>
              <a:t> </a:t>
            </a:r>
            <a:r>
              <a:rPr lang="ru-RU" dirty="0" err="1"/>
              <a:t>істотно</a:t>
            </a:r>
            <a:r>
              <a:rPr lang="ru-RU" dirty="0"/>
              <a:t> </a:t>
            </a:r>
            <a:r>
              <a:rPr lang="ru-RU" dirty="0" err="1"/>
              <a:t>розширювали</a:t>
            </a:r>
            <a:r>
              <a:rPr lang="ru-RU" dirty="0"/>
              <a:t> </a:t>
            </a:r>
            <a:r>
              <a:rPr lang="ru-RU" dirty="0" err="1"/>
              <a:t>повноваження</a:t>
            </a:r>
            <a:r>
              <a:rPr lang="ru-RU" dirty="0"/>
              <a:t> </a:t>
            </a:r>
            <a:r>
              <a:rPr lang="ru-RU" dirty="0" err="1"/>
              <a:t>органів</a:t>
            </a:r>
            <a:r>
              <a:rPr lang="ru-RU" dirty="0"/>
              <a:t> </a:t>
            </a:r>
            <a:r>
              <a:rPr lang="ru-RU" dirty="0" err="1"/>
              <a:t>державної</a:t>
            </a:r>
            <a:r>
              <a:rPr lang="ru-RU" dirty="0"/>
              <a:t> </a:t>
            </a:r>
            <a:r>
              <a:rPr lang="uk-UA" dirty="0">
                <a:latin typeface="Arial" panose="020B0604020202020204" pitchFamily="34" charset="0"/>
                <a:cs typeface="Arial" panose="020B0604020202020204" pitchFamily="34" charset="0"/>
              </a:rPr>
              <a:t> </a:t>
            </a:r>
            <a:r>
              <a:rPr lang="uk-UA" dirty="0"/>
              <a:t>влади. Влада отримала можливість </a:t>
            </a:r>
            <a:r>
              <a:rPr lang="uk-UA" dirty="0" err="1"/>
              <a:t>криміналізувати</a:t>
            </a:r>
            <a:r>
              <a:rPr lang="uk-UA" dirty="0"/>
              <a:t> опозицію та дії громадянського суспільства. Зрозуміло, що такі дії цілком «розв’язують руки» та несуть за собою повну свободу корупційної діяльності. Закони були прийняті без участі експертів та суперечили правам людини. Під тиском громадськості й міжнародної спільноти 28 січня 2014 року Верховна Рада України скасувала їх.</a:t>
            </a:r>
            <a:endParaRPr dirty="0">
              <a:latin typeface="Arial" panose="020B0604020202020204" pitchFamily="34" charset="0"/>
              <a:cs typeface="Arial" panose="020B0604020202020204" pitchFamily="34" charset="0"/>
            </a:endParaRPr>
          </a:p>
        </p:txBody>
      </p:sp>
      <p:sp>
        <p:nvSpPr>
          <p:cNvPr id="160" name="Google Shape;16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r>
              <a:rPr lang="uk-UA" dirty="0"/>
              <a:t>Громадянське суспільство, а саме неурядові організації чи об’єднання, можуть забезпечувати висвітлення результатів влади та показувати наявний рівень корумпованості. Окрім цього, налагодження конструктивного партнерства органів державної влади з громадськістю в антикорупційній сфері має забезпечити формування в суспільстві негативного ставлення до будь-яких проявів корупції. Для пошуку та реалізації рішень у сфері протидії корупції необхідно максимально використовувати можливості громадянського суспільства, а саме: </a:t>
            </a:r>
            <a:r>
              <a:rPr lang="en-US" dirty="0"/>
              <a:t>y </a:t>
            </a:r>
            <a:r>
              <a:rPr lang="uk-UA" dirty="0"/>
              <a:t>наявність розгалуженої мережі рівноправних автономних суб’єктів (громадян та соціальних груп – асоціацій, громадських організацій, політичних партій, профспілок, незалежних засобів масової інформації тощо), відносини між якими здійснюються без посередництва держави і які сформовані для відстоювання інтересів громадян і соціальних груп у різних сферах суспільного життя; </a:t>
            </a:r>
            <a:r>
              <a:rPr lang="en-US" dirty="0"/>
              <a:t>y </a:t>
            </a:r>
            <a:r>
              <a:rPr lang="uk-UA" dirty="0"/>
              <a:t>наявність системи соціальних норм і цінностей у суспільстві, що ґрунтується на міжособистісній довірі, толерантності, повазі та сприйнятті спільноти як самоцінності. Важливу роль у формуванні та реалізації державної антикорупційної політики відіграє інформування громадськості. Через стабільні та ефективні формати взаємовідносин між громадськістю та органами публічної влади формується співучасть і відповідальність за зміни в політичному, соціальному та економічному житті країни.</a:t>
            </a:r>
          </a:p>
        </p:txBody>
      </p:sp>
      <p:sp>
        <p:nvSpPr>
          <p:cNvPr id="4" name="Місце для номера слайда 3"/>
          <p:cNvSpPr>
            <a:spLocks noGrp="1"/>
          </p:cNvSpPr>
          <p:nvPr>
            <p:ph type="sldNum" sz="quarter" idx="5"/>
          </p:nvPr>
        </p:nvSpPr>
        <p:spPr/>
        <p:txBody>
          <a:bodyPr/>
          <a:lstStyle/>
          <a:p>
            <a:fld id="{A891A73F-7C16-4098-BF16-D7E0A38F2CB1}" type="slidenum">
              <a:rPr lang="uk-UA" smtClean="0"/>
              <a:t>9</a:t>
            </a:fld>
            <a:endParaRPr lang="uk-UA"/>
          </a:p>
        </p:txBody>
      </p:sp>
    </p:spTree>
    <p:extLst>
      <p:ext uri="{BB962C8B-B14F-4D97-AF65-F5344CB8AC3E}">
        <p14:creationId xmlns:p14="http://schemas.microsoft.com/office/powerpoint/2010/main" val="1001845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r>
              <a:rPr lang="ru-RU" dirty="0" err="1"/>
              <a:t>Отже</a:t>
            </a:r>
            <a:r>
              <a:rPr lang="ru-RU" dirty="0"/>
              <a:t>, </a:t>
            </a:r>
            <a:r>
              <a:rPr lang="ru-RU" dirty="0" err="1"/>
              <a:t>громадянське</a:t>
            </a:r>
            <a:r>
              <a:rPr lang="ru-RU" dirty="0"/>
              <a:t> </a:t>
            </a:r>
            <a:r>
              <a:rPr lang="ru-RU" dirty="0" err="1"/>
              <a:t>суспільство</a:t>
            </a:r>
            <a:r>
              <a:rPr lang="ru-RU" dirty="0"/>
              <a:t> є </a:t>
            </a:r>
            <a:r>
              <a:rPr lang="ru-RU" dirty="0" err="1"/>
              <a:t>важливою</a:t>
            </a:r>
            <a:r>
              <a:rPr lang="ru-RU" dirty="0"/>
              <a:t> </a:t>
            </a:r>
            <a:r>
              <a:rPr lang="ru-RU" dirty="0" err="1"/>
              <a:t>частиною</a:t>
            </a:r>
            <a:r>
              <a:rPr lang="ru-RU" dirty="0"/>
              <a:t> </a:t>
            </a:r>
            <a:r>
              <a:rPr lang="ru-RU" dirty="0" err="1"/>
              <a:t>прийняття</a:t>
            </a:r>
            <a:r>
              <a:rPr lang="ru-RU" dirty="0"/>
              <a:t> </a:t>
            </a:r>
            <a:r>
              <a:rPr lang="ru-RU" dirty="0" err="1"/>
              <a:t>рішень</a:t>
            </a:r>
            <a:r>
              <a:rPr lang="ru-RU" dirty="0"/>
              <a:t> у </a:t>
            </a:r>
            <a:r>
              <a:rPr lang="ru-RU" dirty="0" err="1"/>
              <a:t>демократичних</a:t>
            </a:r>
            <a:r>
              <a:rPr lang="ru-RU" dirty="0"/>
              <a:t> </a:t>
            </a:r>
            <a:r>
              <a:rPr lang="ru-RU" dirty="0" err="1"/>
              <a:t>країнах</a:t>
            </a:r>
            <a:r>
              <a:rPr lang="ru-RU" dirty="0"/>
              <a:t>. </a:t>
            </a:r>
            <a:endParaRPr lang="uk-UA" dirty="0"/>
          </a:p>
        </p:txBody>
      </p:sp>
      <p:sp>
        <p:nvSpPr>
          <p:cNvPr id="4" name="Місце для номера слайда 3"/>
          <p:cNvSpPr>
            <a:spLocks noGrp="1"/>
          </p:cNvSpPr>
          <p:nvPr>
            <p:ph type="sldNum" sz="quarter" idx="5"/>
          </p:nvPr>
        </p:nvSpPr>
        <p:spPr/>
        <p:txBody>
          <a:bodyPr/>
          <a:lstStyle/>
          <a:p>
            <a:fld id="{A891A73F-7C16-4098-BF16-D7E0A38F2CB1}" type="slidenum">
              <a:rPr lang="uk-UA" smtClean="0"/>
              <a:t>10</a:t>
            </a:fld>
            <a:endParaRPr lang="uk-UA"/>
          </a:p>
        </p:txBody>
      </p:sp>
    </p:spTree>
    <p:extLst>
      <p:ext uri="{BB962C8B-B14F-4D97-AF65-F5344CB8AC3E}">
        <p14:creationId xmlns:p14="http://schemas.microsoft.com/office/powerpoint/2010/main" val="1747219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r>
              <a:rPr lang="uk-UA" dirty="0"/>
              <a:t>Окрім </a:t>
            </a:r>
            <a:r>
              <a:rPr lang="uk-UA" dirty="0" err="1"/>
              <a:t>нетолерування</a:t>
            </a:r>
            <a:r>
              <a:rPr lang="uk-UA" dirty="0"/>
              <a:t> будь-яких проявів корупції в усіх сферах та </a:t>
            </a:r>
            <a:r>
              <a:rPr lang="uk-UA" dirty="0" err="1"/>
              <a:t>практикування</a:t>
            </a:r>
            <a:r>
              <a:rPr lang="uk-UA" dirty="0"/>
              <a:t> доброчесних виборів у житті, необхідною є також </a:t>
            </a:r>
            <a:r>
              <a:rPr lang="uk-UA" dirty="0" err="1"/>
              <a:t>проактивна</a:t>
            </a:r>
            <a:r>
              <a:rPr lang="uk-UA" dirty="0"/>
              <a:t> позиція громадськості – участь у житті громадянського суспільства та процесах прийняття рішень на локальному й національному рівнях, моніторинг та сприяння прозорості роботи влади на всіх рівнях. Можна виокремити 6 основних напрямів громадського </a:t>
            </a:r>
            <a:r>
              <a:rPr lang="uk-UA" dirty="0" err="1"/>
              <a:t>активізму</a:t>
            </a:r>
            <a:r>
              <a:rPr lang="uk-UA" dirty="0"/>
              <a:t> в антикорупційній сфері. </a:t>
            </a:r>
          </a:p>
        </p:txBody>
      </p:sp>
      <p:sp>
        <p:nvSpPr>
          <p:cNvPr id="4" name="Місце для номера слайда 3"/>
          <p:cNvSpPr>
            <a:spLocks noGrp="1"/>
          </p:cNvSpPr>
          <p:nvPr>
            <p:ph type="sldNum" sz="quarter" idx="5"/>
          </p:nvPr>
        </p:nvSpPr>
        <p:spPr/>
        <p:txBody>
          <a:bodyPr/>
          <a:lstStyle/>
          <a:p>
            <a:fld id="{A891A73F-7C16-4098-BF16-D7E0A38F2CB1}" type="slidenum">
              <a:rPr lang="uk-UA" smtClean="0"/>
              <a:t>11</a:t>
            </a:fld>
            <a:endParaRPr lang="uk-UA"/>
          </a:p>
        </p:txBody>
      </p:sp>
    </p:spTree>
    <p:extLst>
      <p:ext uri="{BB962C8B-B14F-4D97-AF65-F5344CB8AC3E}">
        <p14:creationId xmlns:p14="http://schemas.microsoft.com/office/powerpoint/2010/main" val="32502188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28403" y="945913"/>
            <a:ext cx="8637073" cy="2618554"/>
          </a:xfrm>
        </p:spPr>
        <p:txBody>
          <a:bodyPr bIns="0" anchor="b">
            <a:normAutofit/>
          </a:bodyPr>
          <a:lstStyle>
            <a:lvl1pPr algn="l">
              <a:defRPr sz="6600"/>
            </a:lvl1pPr>
          </a:lstStyle>
          <a:p>
            <a:r>
              <a:rPr lang="uk-UA"/>
              <a:t>Клацніть, щоб редагувати стиль зразка заголовка</a:t>
            </a:r>
            <a:endParaRPr lang="en-US" dirty="0"/>
          </a:p>
        </p:txBody>
      </p:sp>
      <p:sp>
        <p:nvSpPr>
          <p:cNvPr id="3" name="Subtitle 2"/>
          <p:cNvSpPr>
            <a:spLocks noGrp="1"/>
          </p:cNvSpPr>
          <p:nvPr>
            <p:ph type="subTitle" idx="1"/>
          </p:nvPr>
        </p:nvSpPr>
        <p:spPr>
          <a:xfrm>
            <a:off x="1128404" y="3564467"/>
            <a:ext cx="8637072" cy="1071095"/>
          </a:xfrm>
        </p:spPr>
        <p:txBody>
          <a:bodyPr tIns="91440" bIns="91440">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a:t>Клацніть, щоб редагувати стиль зразка підзаголовка</a:t>
            </a:r>
            <a:endParaRPr lang="en-US" dirty="0"/>
          </a:p>
        </p:txBody>
      </p:sp>
      <p:sp>
        <p:nvSpPr>
          <p:cNvPr id="4" name="Date Placeholder 3"/>
          <p:cNvSpPr>
            <a:spLocks noGrp="1"/>
          </p:cNvSpPr>
          <p:nvPr>
            <p:ph type="dt" sz="half" idx="10"/>
          </p:nvPr>
        </p:nvSpPr>
        <p:spPr/>
        <p:txBody>
          <a:bodyPr/>
          <a:lstStyle/>
          <a:p>
            <a:fld id="{0C9D8887-1BCE-4560-BFC5-9B0434A9ABF2}" type="datetimeFigureOut">
              <a:rPr lang="uk-UA" smtClean="0"/>
              <a:t>25.10.2024</a:t>
            </a:fld>
            <a:endParaRPr lang="uk-UA"/>
          </a:p>
        </p:txBody>
      </p:sp>
      <p:sp>
        <p:nvSpPr>
          <p:cNvPr id="5" name="Footer Placeholder 4"/>
          <p:cNvSpPr>
            <a:spLocks noGrp="1"/>
          </p:cNvSpPr>
          <p:nvPr>
            <p:ph type="ftr" sz="quarter" idx="11"/>
          </p:nvPr>
        </p:nvSpPr>
        <p:spPr>
          <a:xfrm>
            <a:off x="1127124" y="329307"/>
            <a:ext cx="5943668" cy="309201"/>
          </a:xfrm>
        </p:spPr>
        <p:txBody>
          <a:bodyPr/>
          <a:lstStyle/>
          <a:p>
            <a:endParaRPr lang="uk-UA"/>
          </a:p>
        </p:txBody>
      </p:sp>
      <p:sp>
        <p:nvSpPr>
          <p:cNvPr id="6" name="Slide Number Placeholder 5"/>
          <p:cNvSpPr>
            <a:spLocks noGrp="1"/>
          </p:cNvSpPr>
          <p:nvPr>
            <p:ph type="sldNum" sz="quarter" idx="12"/>
          </p:nvPr>
        </p:nvSpPr>
        <p:spPr>
          <a:xfrm>
            <a:off x="9924392" y="134930"/>
            <a:ext cx="811019" cy="503578"/>
          </a:xfrm>
        </p:spPr>
        <p:txBody>
          <a:bodyPr/>
          <a:lstStyle/>
          <a:p>
            <a:fld id="{01D82AAB-3F8E-4FB6-9210-68AB9EB60271}" type="slidenum">
              <a:rPr lang="uk-UA" smtClean="0"/>
              <a:t>‹№›</a:t>
            </a:fld>
            <a:endParaRPr lang="uk-UA"/>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632092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Vertical Text Placeholder 2"/>
          <p:cNvSpPr>
            <a:spLocks noGrp="1"/>
          </p:cNvSpPr>
          <p:nvPr>
            <p:ph type="body" orient="vert" idx="1"/>
          </p:nvPr>
        </p:nvSpPr>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0C9D8887-1BCE-4560-BFC5-9B0434A9ABF2}" type="datetimeFigureOut">
              <a:rPr lang="uk-UA" smtClean="0"/>
              <a:t>25.10.2024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01D82AAB-3F8E-4FB6-9210-68AB9EB60271}" type="slidenum">
              <a:rPr lang="uk-UA" smtClean="0"/>
              <a:t>‹№›</a:t>
            </a:fld>
            <a:endParaRPr lang="uk-UA"/>
          </a:p>
        </p:txBody>
      </p:sp>
      <p:pic>
        <p:nvPicPr>
          <p:cNvPr id="15" name="Picture 14"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992831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4709" y="798973"/>
            <a:ext cx="1615742" cy="4659889"/>
          </a:xfrm>
        </p:spPr>
        <p:txBody>
          <a:bodyPr vert="eaVert"/>
          <a:lstStyle>
            <a:lvl1pPr algn="l">
              <a:defRPr/>
            </a:lvl1pPr>
          </a:lstStyle>
          <a:p>
            <a:r>
              <a:rPr lang="uk-UA"/>
              <a:t>Клацніть, щоб редагувати стиль зразка заголовка</a:t>
            </a:r>
            <a:endParaRPr lang="en-US" dirty="0"/>
          </a:p>
        </p:txBody>
      </p:sp>
      <p:sp>
        <p:nvSpPr>
          <p:cNvPr id="3" name="Vertical Text Placeholder 2"/>
          <p:cNvSpPr>
            <a:spLocks noGrp="1"/>
          </p:cNvSpPr>
          <p:nvPr>
            <p:ph type="body" orient="vert" idx="1"/>
          </p:nvPr>
        </p:nvSpPr>
        <p:spPr>
          <a:xfrm>
            <a:off x="1130270" y="798973"/>
            <a:ext cx="7828830" cy="4659889"/>
          </a:xfrm>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0C9D8887-1BCE-4560-BFC5-9B0434A9ABF2}" type="datetimeFigureOut">
              <a:rPr lang="uk-UA" smtClean="0"/>
              <a:t>25.10.2024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01D82AAB-3F8E-4FB6-9210-68AB9EB60271}" type="slidenum">
              <a:rPr lang="uk-UA" smtClean="0"/>
              <a:t>‹№›</a:t>
            </a:fld>
            <a:endParaRPr lang="uk-UA"/>
          </a:p>
        </p:txBody>
      </p:sp>
      <p:pic>
        <p:nvPicPr>
          <p:cNvPr id="17" name="Picture 16"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59215" b="36435"/>
          <a:stretch/>
        </p:blipFill>
        <p:spPr>
          <a:xfrm rot="5400000">
            <a:off x="8642279" y="3046916"/>
            <a:ext cx="4663440" cy="155448"/>
          </a:xfrm>
          <a:prstGeom prst="rect">
            <a:avLst/>
          </a:prstGeom>
          <a:noFill/>
          <a:ln>
            <a:noFill/>
          </a:ln>
        </p:spPr>
      </p:pic>
    </p:spTree>
    <p:extLst>
      <p:ext uri="{BB962C8B-B14F-4D97-AF65-F5344CB8AC3E}">
        <p14:creationId xmlns:p14="http://schemas.microsoft.com/office/powerpoint/2010/main" val="2367529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Назва та вмі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2CDEF0F-B5FC-453A-95B0-F7BAA5673EAE}"/>
              </a:ext>
            </a:extLst>
          </p:cNvPr>
          <p:cNvSpPr>
            <a:spLocks noGrp="1"/>
          </p:cNvSpPr>
          <p:nvPr>
            <p:ph type="title"/>
          </p:nvPr>
        </p:nvSpPr>
        <p:spPr>
          <a:xfrm>
            <a:off x="1056640" y="548640"/>
            <a:ext cx="10088880" cy="721360"/>
          </a:xfrm>
        </p:spPr>
        <p:txBody>
          <a:bodyPr anchor="t">
            <a:noAutofit/>
          </a:bodyPr>
          <a:lstStyle>
            <a:lvl1pPr>
              <a:defRPr sz="3000" b="1"/>
            </a:lvl1pPr>
          </a:lstStyle>
          <a:p>
            <a:r>
              <a:rPr lang="uk-UA"/>
              <a:t>Клацніть, щоб редагувати стиль зразка заголовка</a:t>
            </a:r>
            <a:endParaRPr lang="ru-RU" dirty="0"/>
          </a:p>
        </p:txBody>
      </p:sp>
      <p:sp>
        <p:nvSpPr>
          <p:cNvPr id="8" name="Місце для тексту 7">
            <a:extLst>
              <a:ext uri="{FF2B5EF4-FFF2-40B4-BE49-F238E27FC236}">
                <a16:creationId xmlns:a16="http://schemas.microsoft.com/office/drawing/2014/main" id="{268D5B53-CC9D-4DB4-A950-5B4627B31CFD}"/>
              </a:ext>
            </a:extLst>
          </p:cNvPr>
          <p:cNvSpPr>
            <a:spLocks noGrp="1"/>
          </p:cNvSpPr>
          <p:nvPr>
            <p:ph type="body" sz="quarter" idx="13" hasCustomPrompt="1"/>
          </p:nvPr>
        </p:nvSpPr>
        <p:spPr>
          <a:xfrm>
            <a:off x="1056640" y="1645920"/>
            <a:ext cx="10088880" cy="4663440"/>
          </a:xfrm>
        </p:spPr>
        <p:txBody>
          <a:bodyPr>
            <a:normAutofit/>
          </a:bodyPr>
          <a:lstStyle>
            <a:lvl1pPr marL="342900" indent="-342900">
              <a:buClr>
                <a:srgbClr val="B9D6D5"/>
              </a:buClr>
              <a:buFont typeface="Wingdings" panose="05000000000000000000" pitchFamily="2" charset="2"/>
              <a:buChar char="l"/>
              <a:defRPr sz="2000">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uk-UA" dirty="0"/>
              <a:t>текст</a:t>
            </a:r>
            <a:endParaRPr lang="ru-RU" dirty="0"/>
          </a:p>
        </p:txBody>
      </p:sp>
      <p:pic>
        <p:nvPicPr>
          <p:cNvPr id="4" name="Google Shape;148;p19">
            <a:extLst>
              <a:ext uri="{FF2B5EF4-FFF2-40B4-BE49-F238E27FC236}">
                <a16:creationId xmlns:a16="http://schemas.microsoft.com/office/drawing/2014/main" id="{589DCC1C-8FF8-414E-B130-28253559F7E4}"/>
              </a:ext>
            </a:extLst>
          </p:cNvPr>
          <p:cNvPicPr preferRelativeResize="0"/>
          <p:nvPr/>
        </p:nvPicPr>
        <p:blipFill>
          <a:blip r:embed="rId2">
            <a:alphaModFix/>
          </a:blip>
          <a:stretch>
            <a:fillRect/>
          </a:stretch>
        </p:blipFill>
        <p:spPr>
          <a:xfrm>
            <a:off x="0" y="5920105"/>
            <a:ext cx="12192000" cy="922813"/>
          </a:xfrm>
          <a:prstGeom prst="rect">
            <a:avLst/>
          </a:prstGeom>
          <a:noFill/>
          <a:ln>
            <a:noFill/>
          </a:ln>
        </p:spPr>
      </p:pic>
    </p:spTree>
    <p:extLst>
      <p:ext uri="{BB962C8B-B14F-4D97-AF65-F5344CB8AC3E}">
        <p14:creationId xmlns:p14="http://schemas.microsoft.com/office/powerpoint/2010/main" val="260189220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15541" y="715654"/>
            <a:ext cx="4786877" cy="1518315"/>
          </a:xfrm>
        </p:spPr>
        <p:txBody>
          <a:bodyPr anchor="b">
            <a:normAutofit/>
          </a:bodyPr>
          <a:lstStyle>
            <a:lvl1pPr algn="l">
              <a:lnSpc>
                <a:spcPct val="90000"/>
              </a:lnSpc>
              <a:defRPr sz="3600" spc="100" baseline="0">
                <a:solidFill>
                  <a:schemeClr val="bg1"/>
                </a:solidFill>
              </a:defRPr>
            </a:lvl1pPr>
          </a:lstStyle>
          <a:p>
            <a:r>
              <a:rPr lang="en-US" dirty="0"/>
              <a:t>Add title here</a:t>
            </a:r>
          </a:p>
        </p:txBody>
      </p:sp>
      <p:sp>
        <p:nvSpPr>
          <p:cNvPr id="3" name="Subtitle 2"/>
          <p:cNvSpPr>
            <a:spLocks noGrp="1"/>
          </p:cNvSpPr>
          <p:nvPr>
            <p:ph type="subTitle" idx="1" hasCustomPrompt="1"/>
          </p:nvPr>
        </p:nvSpPr>
        <p:spPr>
          <a:xfrm>
            <a:off x="6605708" y="2431477"/>
            <a:ext cx="4786877" cy="763899"/>
          </a:xfrm>
        </p:spPr>
        <p:txBody>
          <a:bodyPr lIns="91440" tIns="91440" rIns="91440" bIns="0">
            <a:normAutofit/>
          </a:bodyPr>
          <a:lstStyle>
            <a:lvl1pPr marL="0" indent="0" algn="l">
              <a:spcBef>
                <a:spcPts val="0"/>
              </a:spcBef>
              <a:spcAft>
                <a:spcPts val="0"/>
              </a:spcAft>
              <a:buNone/>
              <a:defRPr sz="2400" cap="none" spc="0" baseline="0">
                <a:solidFill>
                  <a:schemeClr val="accent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a:ln>
            <a:noFill/>
          </a:ln>
        </p:spPr>
        <p:txBody>
          <a:bodyPr anchor="ctr"/>
          <a:lstStyle>
            <a:lvl1pPr algn="ctr">
              <a:defRPr baseline="-25000"/>
            </a:lvl1pPr>
          </a:lstStyle>
          <a:p>
            <a:endParaRPr lang="en-US" dirty="0"/>
          </a:p>
        </p:txBody>
      </p:sp>
      <p:sp>
        <p:nvSpPr>
          <p:cNvPr id="7" name="Text Placeholder 6">
            <a:extLst>
              <a:ext uri="{FF2B5EF4-FFF2-40B4-BE49-F238E27FC236}">
                <a16:creationId xmlns:a16="http://schemas.microsoft.com/office/drawing/2014/main" id="{E1A56017-320A-546E-A749-7145642CB967}"/>
              </a:ext>
            </a:extLst>
          </p:cNvPr>
          <p:cNvSpPr>
            <a:spLocks noGrp="1"/>
          </p:cNvSpPr>
          <p:nvPr>
            <p:ph type="body" sz="quarter" idx="12" hasCustomPrompt="1"/>
          </p:nvPr>
        </p:nvSpPr>
        <p:spPr>
          <a:xfrm>
            <a:off x="6605708" y="3348617"/>
            <a:ext cx="2699066" cy="2569866"/>
          </a:xfrm>
        </p:spPr>
        <p:txBody>
          <a:bodyPr lIns="91440" tIns="0">
            <a:normAutofit/>
          </a:bodyPr>
          <a:lstStyle>
            <a:lvl1pPr marL="274320" indent="-274320">
              <a:spcAft>
                <a:spcPts val="600"/>
              </a:spcAft>
              <a:buFont typeface="Courier New" panose="02070309020205020404" pitchFamily="49" charset="0"/>
              <a:buChar char="o"/>
              <a:defRPr sz="1400">
                <a:solidFill>
                  <a:schemeClr val="bg1"/>
                </a:solidFill>
              </a:defRPr>
            </a:lvl1pPr>
            <a:lvl2pPr marL="274320" indent="-274320">
              <a:buFont typeface="Courier New" panose="02070309020205020404" pitchFamily="49" charset="0"/>
              <a:buChar char="o"/>
              <a:defRPr sz="1200">
                <a:solidFill>
                  <a:schemeClr val="bg1"/>
                </a:solidFill>
              </a:defRPr>
            </a:lvl2pPr>
            <a:lvl3pPr marL="274320" indent="-274320">
              <a:buFont typeface="Courier New" panose="02070309020205020404" pitchFamily="49" charset="0"/>
              <a:buChar char="o"/>
              <a:defRPr sz="1050">
                <a:solidFill>
                  <a:schemeClr val="bg1"/>
                </a:solidFill>
              </a:defRPr>
            </a:lvl3pPr>
            <a:lvl4pPr marL="274320" indent="-274320">
              <a:buFont typeface="Courier New" panose="02070309020205020404" pitchFamily="49" charset="0"/>
              <a:buChar char="o"/>
              <a:defRPr sz="1050">
                <a:solidFill>
                  <a:schemeClr val="bg1"/>
                </a:solidFill>
              </a:defRPr>
            </a:lvl4pPr>
            <a:lvl5pPr marL="274320" indent="-274320">
              <a:buFont typeface="Courier New" panose="02070309020205020404" pitchFamily="49" charset="0"/>
              <a:buChar char="o"/>
              <a:defRPr sz="1050">
                <a:solidFill>
                  <a:schemeClr val="bg1"/>
                </a:solidFill>
              </a:defRPr>
            </a:lvl5pPr>
          </a:lstStyle>
          <a:p>
            <a:pPr lvl="0"/>
            <a:r>
              <a:rPr lang="en-US" dirty="0"/>
              <a:t>Click to add text</a:t>
            </a:r>
          </a:p>
        </p:txBody>
      </p:sp>
      <p:pic>
        <p:nvPicPr>
          <p:cNvPr id="9" name="Graphic 8">
            <a:extLst>
              <a:ext uri="{FF2B5EF4-FFF2-40B4-BE49-F238E27FC236}">
                <a16:creationId xmlns:a16="http://schemas.microsoft.com/office/drawing/2014/main" id="{546FE873-5DC1-BDE4-557B-F186950336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4426666" y="5060315"/>
            <a:ext cx="927943" cy="1801301"/>
          </a:xfrm>
          <a:prstGeom prst="rect">
            <a:avLst/>
          </a:prstGeom>
        </p:spPr>
      </p:pic>
    </p:spTree>
    <p:extLst>
      <p:ext uri="{BB962C8B-B14F-4D97-AF65-F5344CB8AC3E}">
        <p14:creationId xmlns:p14="http://schemas.microsoft.com/office/powerpoint/2010/main" val="390087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26" name="Rectangle: Rounded Corners 25">
            <a:extLst>
              <a:ext uri="{FF2B5EF4-FFF2-40B4-BE49-F238E27FC236}">
                <a16:creationId xmlns:a16="http://schemas.microsoft.com/office/drawing/2014/main" id="{4D27DC4C-0653-4DB5-ABFE-50764C59AD69}"/>
              </a:ext>
              <a:ext uri="{C183D7F6-B498-43B3-948B-1728B52AA6E4}">
                <adec:decorative xmlns:adec="http://schemas.microsoft.com/office/drawing/2017/decorative" val="1"/>
              </a:ext>
            </a:extLst>
          </p:cNvPr>
          <p:cNvSpPr/>
          <p:nvPr userDrawn="1"/>
        </p:nvSpPr>
        <p:spPr>
          <a:xfrm>
            <a:off x="7995403" y="1894376"/>
            <a:ext cx="2847975" cy="339089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hasCustomPrompt="1"/>
          </p:nvPr>
        </p:nvSpPr>
        <p:spPr>
          <a:xfrm>
            <a:off x="447368" y="270880"/>
            <a:ext cx="11297264" cy="1524000"/>
          </a:xfrm>
        </p:spPr>
        <p:txBody>
          <a:bodyPr anchor="ctr">
            <a:normAutofit/>
          </a:bodyPr>
          <a:lstStyle>
            <a:lvl1pPr algn="ctr">
              <a:lnSpc>
                <a:spcPct val="90000"/>
              </a:lnSpc>
              <a:defRPr sz="3600" spc="100" baseline="0">
                <a:solidFill>
                  <a:schemeClr val="tx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accent1">
              <a:alpha val="10000"/>
            </a:schemeClr>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tx2"/>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tx1"/>
                </a:solidFill>
                <a:latin typeface="+mn-lt"/>
              </a:defRPr>
            </a:lvl1pPr>
          </a:lstStyle>
          <a:p>
            <a:r>
              <a:rPr lang="en-US" dirty="0"/>
              <a:t>Add footer here</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tx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24251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mparison Dark">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8319A446-9DC9-77CB-F6E0-D5CC1C0C8D2A}"/>
              </a:ext>
              <a:ext uri="{C183D7F6-B498-43B3-948B-1728B52AA6E4}">
                <adec:decorative xmlns:adec="http://schemas.microsoft.com/office/drawing/2017/decorative" val="1"/>
              </a:ext>
            </a:extLst>
          </p:cNvPr>
          <p:cNvGrpSpPr/>
          <p:nvPr userDrawn="1"/>
        </p:nvGrpSpPr>
        <p:grpSpPr>
          <a:xfrm>
            <a:off x="8233290" y="0"/>
            <a:ext cx="2740011" cy="6850028"/>
            <a:chOff x="8233290" y="0"/>
            <a:chExt cx="2740011" cy="6850028"/>
          </a:xfrm>
        </p:grpSpPr>
        <p:pic>
          <p:nvPicPr>
            <p:cNvPr id="5" name="Graphic 4">
              <a:extLst>
                <a:ext uri="{FF2B5EF4-FFF2-40B4-BE49-F238E27FC236}">
                  <a16:creationId xmlns:a16="http://schemas.microsoft.com/office/drawing/2014/main" id="{E51D0537-C777-0B20-2AE3-6DD522E2421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33290" y="0"/>
              <a:ext cx="2740011" cy="6850028"/>
            </a:xfrm>
            <a:prstGeom prst="rect">
              <a:avLst/>
            </a:prstGeom>
          </p:spPr>
        </p:pic>
        <p:pic>
          <p:nvPicPr>
            <p:cNvPr id="6" name="Graphic 5">
              <a:extLst>
                <a:ext uri="{FF2B5EF4-FFF2-40B4-BE49-F238E27FC236}">
                  <a16:creationId xmlns:a16="http://schemas.microsoft.com/office/drawing/2014/main" id="{64F46914-ADE7-0BE9-0C39-280FE8F3B9C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001841" y="4372451"/>
              <a:ext cx="878334" cy="1705001"/>
            </a:xfrm>
            <a:prstGeom prst="rect">
              <a:avLst/>
            </a:prstGeom>
          </p:spPr>
        </p:pic>
      </p:grpSp>
      <p:sp>
        <p:nvSpPr>
          <p:cNvPr id="3" name="Title 2">
            <a:extLst>
              <a:ext uri="{FF2B5EF4-FFF2-40B4-BE49-F238E27FC236}">
                <a16:creationId xmlns:a16="http://schemas.microsoft.com/office/drawing/2014/main" id="{30CF8376-A762-054E-EA3C-FF9430AD98E5}"/>
              </a:ext>
            </a:extLst>
          </p:cNvPr>
          <p:cNvSpPr>
            <a:spLocks noGrp="1"/>
          </p:cNvSpPr>
          <p:nvPr>
            <p:ph type="title" hasCustomPrompt="1"/>
          </p:nvPr>
        </p:nvSpPr>
        <p:spPr>
          <a:xfrm>
            <a:off x="409099" y="286603"/>
            <a:ext cx="11373803" cy="1450757"/>
          </a:xfrm>
        </p:spPr>
        <p:txBody>
          <a:bodyPr anchor="ctr">
            <a:normAutofit/>
          </a:bodyPr>
          <a:lstStyle>
            <a:lvl1pPr algn="ctr">
              <a:defRPr sz="3600">
                <a:solidFill>
                  <a:schemeClr val="bg1"/>
                </a:solidFill>
              </a:defRPr>
            </a:lvl1pPr>
          </a:lstStyle>
          <a:p>
            <a:r>
              <a:rPr lang="en-US" dirty="0"/>
              <a:t>Add title here</a:t>
            </a:r>
          </a:p>
        </p:txBody>
      </p:sp>
      <p:sp>
        <p:nvSpPr>
          <p:cNvPr id="13" name="Text Placeholder 12">
            <a:extLst>
              <a:ext uri="{FF2B5EF4-FFF2-40B4-BE49-F238E27FC236}">
                <a16:creationId xmlns:a16="http://schemas.microsoft.com/office/drawing/2014/main" id="{6B00516E-9699-821C-0371-67A8478E101D}"/>
              </a:ext>
            </a:extLst>
          </p:cNvPr>
          <p:cNvSpPr>
            <a:spLocks noGrp="1"/>
          </p:cNvSpPr>
          <p:nvPr>
            <p:ph type="body" sz="quarter" idx="16" hasCustomPrompt="1"/>
          </p:nvPr>
        </p:nvSpPr>
        <p:spPr>
          <a:xfrm>
            <a:off x="131835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7" name="Picture Placeholder 16">
            <a:extLst>
              <a:ext uri="{FF2B5EF4-FFF2-40B4-BE49-F238E27FC236}">
                <a16:creationId xmlns:a16="http://schemas.microsoft.com/office/drawing/2014/main" id="{87E0A2EC-564E-BDA2-2E74-CEA1D54B10C9}"/>
              </a:ext>
            </a:extLst>
          </p:cNvPr>
          <p:cNvSpPr>
            <a:spLocks noGrp="1"/>
          </p:cNvSpPr>
          <p:nvPr>
            <p:ph type="pic" sz="quarter" idx="23"/>
          </p:nvPr>
        </p:nvSpPr>
        <p:spPr>
          <a:xfrm>
            <a:off x="2239419" y="2833688"/>
            <a:ext cx="1005840" cy="914400"/>
          </a:xfrm>
        </p:spPr>
        <p:txBody>
          <a:bodyPr>
            <a:normAutofit/>
          </a:bodyPr>
          <a:lstStyle>
            <a:lvl1pPr algn="ctr">
              <a:defRPr sz="1400"/>
            </a:lvl1pPr>
          </a:lstStyle>
          <a:p>
            <a:endParaRPr lang="en-US" dirty="0"/>
          </a:p>
        </p:txBody>
      </p:sp>
      <p:sp>
        <p:nvSpPr>
          <p:cNvPr id="11" name="Text Placeholder 10">
            <a:extLst>
              <a:ext uri="{FF2B5EF4-FFF2-40B4-BE49-F238E27FC236}">
                <a16:creationId xmlns:a16="http://schemas.microsoft.com/office/drawing/2014/main" id="{96DA7890-E49A-5536-1939-2B9589558EF6}"/>
              </a:ext>
            </a:extLst>
          </p:cNvPr>
          <p:cNvSpPr>
            <a:spLocks noGrp="1"/>
          </p:cNvSpPr>
          <p:nvPr>
            <p:ph type="body" sz="quarter" idx="20" hasCustomPrompt="1"/>
          </p:nvPr>
        </p:nvSpPr>
        <p:spPr>
          <a:xfrm>
            <a:off x="1605817" y="3989405"/>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8" name="Text Placeholder 12">
            <a:extLst>
              <a:ext uri="{FF2B5EF4-FFF2-40B4-BE49-F238E27FC236}">
                <a16:creationId xmlns:a16="http://schemas.microsoft.com/office/drawing/2014/main" id="{4A1E2517-8244-627B-E6B6-4EF4FEDCA10E}"/>
              </a:ext>
            </a:extLst>
          </p:cNvPr>
          <p:cNvSpPr>
            <a:spLocks noGrp="1"/>
          </p:cNvSpPr>
          <p:nvPr>
            <p:ph type="body" sz="quarter" idx="18" hasCustomPrompt="1"/>
          </p:nvPr>
        </p:nvSpPr>
        <p:spPr>
          <a:xfrm>
            <a:off x="4651092"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8" name="Picture Placeholder 16">
            <a:extLst>
              <a:ext uri="{FF2B5EF4-FFF2-40B4-BE49-F238E27FC236}">
                <a16:creationId xmlns:a16="http://schemas.microsoft.com/office/drawing/2014/main" id="{054FC79A-A756-FC67-CBF8-0078E8F8C1A3}"/>
              </a:ext>
            </a:extLst>
          </p:cNvPr>
          <p:cNvSpPr>
            <a:spLocks noGrp="1"/>
          </p:cNvSpPr>
          <p:nvPr>
            <p:ph type="pic" sz="quarter" idx="24"/>
          </p:nvPr>
        </p:nvSpPr>
        <p:spPr>
          <a:xfrm>
            <a:off x="5572159" y="2954840"/>
            <a:ext cx="1005840" cy="914400"/>
          </a:xfrm>
        </p:spPr>
        <p:txBody>
          <a:bodyPr>
            <a:normAutofit/>
          </a:bodyPr>
          <a:lstStyle>
            <a:lvl1pPr algn="ctr">
              <a:defRPr sz="1400"/>
            </a:lvl1pPr>
          </a:lstStyle>
          <a:p>
            <a:endParaRPr lang="en-US" dirty="0"/>
          </a:p>
        </p:txBody>
      </p:sp>
      <p:sp>
        <p:nvSpPr>
          <p:cNvPr id="12" name="Text Placeholder 10">
            <a:extLst>
              <a:ext uri="{FF2B5EF4-FFF2-40B4-BE49-F238E27FC236}">
                <a16:creationId xmlns:a16="http://schemas.microsoft.com/office/drawing/2014/main" id="{EBE00383-F339-E668-9399-D2DC9718C39D}"/>
              </a:ext>
            </a:extLst>
          </p:cNvPr>
          <p:cNvSpPr>
            <a:spLocks noGrp="1"/>
          </p:cNvSpPr>
          <p:nvPr>
            <p:ph type="body" sz="quarter" idx="21" hasCustomPrompt="1"/>
          </p:nvPr>
        </p:nvSpPr>
        <p:spPr>
          <a:xfrm>
            <a:off x="4938557"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9" name="Text Placeholder 12">
            <a:extLst>
              <a:ext uri="{FF2B5EF4-FFF2-40B4-BE49-F238E27FC236}">
                <a16:creationId xmlns:a16="http://schemas.microsoft.com/office/drawing/2014/main" id="{71A788CA-392F-F29F-08CD-FBCB24BA793A}"/>
              </a:ext>
            </a:extLst>
          </p:cNvPr>
          <p:cNvSpPr>
            <a:spLocks noGrp="1"/>
          </p:cNvSpPr>
          <p:nvPr>
            <p:ph type="body" sz="quarter" idx="19" hasCustomPrompt="1"/>
          </p:nvPr>
        </p:nvSpPr>
        <p:spPr>
          <a:xfrm>
            <a:off x="7995403" y="1894376"/>
            <a:ext cx="2847975" cy="3390899"/>
          </a:xfrm>
          <a:prstGeom prst="roundRect">
            <a:avLst/>
          </a:prstGeom>
          <a:solidFill>
            <a:schemeClr val="tx1"/>
          </a:solidFill>
          <a:ln w="31750">
            <a:solidFill>
              <a:schemeClr val="accent1"/>
            </a:solidFill>
          </a:ln>
        </p:spPr>
        <p:txBody>
          <a:bodyPr lIns="0" tIns="274320" bIns="0" anchor="t">
            <a:normAutofit/>
          </a:bodyPr>
          <a:lstStyle>
            <a:lvl1pPr marL="0" indent="0" algn="ctr">
              <a:spcBef>
                <a:spcPts val="600"/>
              </a:spcBef>
              <a:spcAft>
                <a:spcPts val="1800"/>
              </a:spcAft>
              <a:buNone/>
              <a:defRPr sz="2400">
                <a:solidFill>
                  <a:schemeClr val="accent1"/>
                </a:solidFill>
                <a:latin typeface="+mj-lt"/>
              </a:defRPr>
            </a:lvl1pPr>
            <a:lvl2pPr marL="201168" indent="0">
              <a:buNone/>
              <a:defRPr/>
            </a:lvl2pPr>
            <a:lvl3pPr marL="384048" indent="0">
              <a:buNone/>
              <a:defRPr/>
            </a:lvl3pPr>
            <a:lvl4pPr marL="566928" indent="0">
              <a:buNone/>
              <a:defRPr/>
            </a:lvl4pPr>
            <a:lvl5pPr marL="749808" indent="0">
              <a:buNone/>
              <a:defRPr/>
            </a:lvl5pPr>
          </a:lstStyle>
          <a:p>
            <a:r>
              <a:rPr lang="en-US" dirty="0"/>
              <a:t>Add Subtitle here</a:t>
            </a:r>
          </a:p>
        </p:txBody>
      </p:sp>
      <p:sp>
        <p:nvSpPr>
          <p:cNvPr id="19" name="Picture Placeholder 16">
            <a:extLst>
              <a:ext uri="{FF2B5EF4-FFF2-40B4-BE49-F238E27FC236}">
                <a16:creationId xmlns:a16="http://schemas.microsoft.com/office/drawing/2014/main" id="{6E7FBECC-1456-B16C-B42F-61BAE986F27C}"/>
              </a:ext>
            </a:extLst>
          </p:cNvPr>
          <p:cNvSpPr>
            <a:spLocks noGrp="1"/>
          </p:cNvSpPr>
          <p:nvPr>
            <p:ph type="pic" sz="quarter" idx="25"/>
          </p:nvPr>
        </p:nvSpPr>
        <p:spPr>
          <a:xfrm>
            <a:off x="8916470" y="2833688"/>
            <a:ext cx="1005840" cy="914400"/>
          </a:xfrm>
        </p:spPr>
        <p:txBody>
          <a:bodyPr>
            <a:normAutofit/>
          </a:bodyPr>
          <a:lstStyle>
            <a:lvl1pPr algn="ctr">
              <a:defRPr sz="1400"/>
            </a:lvl1pPr>
          </a:lstStyle>
          <a:p>
            <a:endParaRPr lang="en-US" dirty="0"/>
          </a:p>
        </p:txBody>
      </p:sp>
      <p:sp>
        <p:nvSpPr>
          <p:cNvPr id="15" name="Text Placeholder 10">
            <a:extLst>
              <a:ext uri="{FF2B5EF4-FFF2-40B4-BE49-F238E27FC236}">
                <a16:creationId xmlns:a16="http://schemas.microsoft.com/office/drawing/2014/main" id="{984A0CD0-C9DF-C8B2-FEE6-05F2F0403245}"/>
              </a:ext>
            </a:extLst>
          </p:cNvPr>
          <p:cNvSpPr>
            <a:spLocks noGrp="1"/>
          </p:cNvSpPr>
          <p:nvPr>
            <p:ph type="body" sz="quarter" idx="22" hasCustomPrompt="1"/>
          </p:nvPr>
        </p:nvSpPr>
        <p:spPr>
          <a:xfrm>
            <a:off x="8282868" y="3989404"/>
            <a:ext cx="2275880" cy="893763"/>
          </a:xfrm>
        </p:spPr>
        <p:txBody>
          <a:bodyPr>
            <a:noAutofit/>
          </a:bodyPr>
          <a:lstStyle>
            <a:lvl1pPr marL="0" indent="0" algn="ctr">
              <a:buNone/>
              <a:defRPr sz="1400">
                <a:solidFill>
                  <a:schemeClr val="bg1"/>
                </a:solidFill>
              </a:defRPr>
            </a:lvl1pPr>
            <a:lvl2pPr marL="201168" indent="0">
              <a:buNone/>
              <a:defRPr sz="1200"/>
            </a:lvl2pPr>
            <a:lvl3pPr marL="384048" indent="0">
              <a:buNone/>
              <a:defRPr sz="1200"/>
            </a:lvl3pPr>
            <a:lvl4pPr marL="566928" indent="0">
              <a:buNone/>
              <a:defRPr sz="1200"/>
            </a:lvl4pPr>
            <a:lvl5pPr marL="749808" indent="0">
              <a:buNone/>
              <a:defRPr sz="1200"/>
            </a:lvl5pPr>
          </a:lstStyle>
          <a:p>
            <a:pPr lvl="0"/>
            <a:r>
              <a:rPr lang="en-US" dirty="0"/>
              <a:t>Click to add text</a:t>
            </a:r>
          </a:p>
        </p:txBody>
      </p:sp>
      <p:sp>
        <p:nvSpPr>
          <p:cNvPr id="24" name="Footer Placeholder 8">
            <a:extLst>
              <a:ext uri="{FF2B5EF4-FFF2-40B4-BE49-F238E27FC236}">
                <a16:creationId xmlns:a16="http://schemas.microsoft.com/office/drawing/2014/main" id="{28D89004-F984-BB7D-2489-E7EC55129802}"/>
              </a:ext>
            </a:extLst>
          </p:cNvPr>
          <p:cNvSpPr>
            <a:spLocks noGrp="1"/>
          </p:cNvSpPr>
          <p:nvPr>
            <p:ph type="ftr" sz="quarter" idx="3"/>
          </p:nvPr>
        </p:nvSpPr>
        <p:spPr>
          <a:xfrm>
            <a:off x="824241" y="6290774"/>
            <a:ext cx="6637071" cy="365125"/>
          </a:xfrm>
          <a:prstGeom prst="rect">
            <a:avLst/>
          </a:prstGeom>
        </p:spPr>
        <p:txBody>
          <a:bodyPr/>
          <a:lstStyle>
            <a:lvl1pPr>
              <a:defRPr sz="1100" b="0" i="0" cap="all" baseline="0">
                <a:solidFill>
                  <a:schemeClr val="bg1"/>
                </a:solidFill>
                <a:latin typeface="+mn-lt"/>
              </a:defRPr>
            </a:lvl1pPr>
          </a:lstStyle>
          <a:p>
            <a:r>
              <a:rPr lang="en-US" dirty="0"/>
              <a:t>Add footer here</a:t>
            </a:r>
          </a:p>
        </p:txBody>
      </p:sp>
      <p:sp>
        <p:nvSpPr>
          <p:cNvPr id="21" name="Slide Number Placeholder 9">
            <a:extLst>
              <a:ext uri="{FF2B5EF4-FFF2-40B4-BE49-F238E27FC236}">
                <a16:creationId xmlns:a16="http://schemas.microsoft.com/office/drawing/2014/main" id="{E2790754-E9EF-9F79-825B-5AB348DFA62E}"/>
              </a:ext>
            </a:extLst>
          </p:cNvPr>
          <p:cNvSpPr>
            <a:spLocks noGrp="1"/>
          </p:cNvSpPr>
          <p:nvPr>
            <p:ph type="sldNum" sz="quarter" idx="4"/>
          </p:nvPr>
        </p:nvSpPr>
        <p:spPr>
          <a:xfrm>
            <a:off x="10768546" y="6290774"/>
            <a:ext cx="617912" cy="365125"/>
          </a:xfrm>
          <a:prstGeom prst="rect">
            <a:avLst/>
          </a:prstGeom>
        </p:spPr>
        <p:txBody>
          <a:bodyPr/>
          <a:lstStyle>
            <a:lvl1pPr algn="r">
              <a:defRPr sz="1100" b="0" i="0">
                <a:solidFill>
                  <a:schemeClr val="bg1"/>
                </a:solidFill>
                <a:latin typeface="+mn-lt"/>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3394679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7FAC3601-9744-9840-0229-E000CCFBEAB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32131" y="-30007"/>
            <a:ext cx="6064493" cy="6879887"/>
          </a:xfrm>
          <a:prstGeom prst="rect">
            <a:avLst/>
          </a:prstGeom>
        </p:spPr>
      </p:pic>
      <p:sp>
        <p:nvSpPr>
          <p:cNvPr id="2" name="Title 1"/>
          <p:cNvSpPr>
            <a:spLocks noGrp="1"/>
          </p:cNvSpPr>
          <p:nvPr>
            <p:ph type="ctrTitle" hasCustomPrompt="1"/>
          </p:nvPr>
        </p:nvSpPr>
        <p:spPr>
          <a:xfrm>
            <a:off x="7119890" y="723440"/>
            <a:ext cx="4323426" cy="2579052"/>
          </a:xfrm>
        </p:spPr>
        <p:txBody>
          <a:bodyPr anchor="b">
            <a:normAutofit/>
          </a:bodyPr>
          <a:lstStyle>
            <a:lvl1pPr algn="l">
              <a:lnSpc>
                <a:spcPct val="90000"/>
              </a:lnSpc>
              <a:defRPr sz="6000" spc="-50" baseline="0">
                <a:solidFill>
                  <a:schemeClr val="tx1"/>
                </a:solidFill>
              </a:defRPr>
            </a:lvl1pPr>
          </a:lstStyle>
          <a:p>
            <a:r>
              <a:rPr lang="en-US" dirty="0"/>
              <a:t>Add title here</a:t>
            </a:r>
          </a:p>
        </p:txBody>
      </p:sp>
      <p:sp>
        <p:nvSpPr>
          <p:cNvPr id="3" name="Subtitle 2"/>
          <p:cNvSpPr>
            <a:spLocks noGrp="1"/>
          </p:cNvSpPr>
          <p:nvPr>
            <p:ph type="subTitle" idx="1" hasCustomPrompt="1"/>
          </p:nvPr>
        </p:nvSpPr>
        <p:spPr>
          <a:xfrm>
            <a:off x="7128152" y="5248834"/>
            <a:ext cx="4323426" cy="1008925"/>
          </a:xfrm>
        </p:spPr>
        <p:txBody>
          <a:bodyPr lIns="91440" rIns="91440">
            <a:normAutofit/>
          </a:bodyPr>
          <a:lstStyle>
            <a:lvl1pPr marL="0" indent="0" algn="l">
              <a:spcBef>
                <a:spcPts val="0"/>
              </a:spcBef>
              <a:spcAft>
                <a:spcPts val="0"/>
              </a:spcAft>
              <a:buNone/>
              <a:defRPr sz="1600" cap="all" spc="1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Add Subtitle here</a:t>
            </a:r>
          </a:p>
        </p:txBody>
      </p:sp>
      <p:sp>
        <p:nvSpPr>
          <p:cNvPr id="14" name="Picture Placeholder 13">
            <a:extLst>
              <a:ext uri="{FF2B5EF4-FFF2-40B4-BE49-F238E27FC236}">
                <a16:creationId xmlns:a16="http://schemas.microsoft.com/office/drawing/2014/main" id="{4F200699-2797-D741-1EC1-B83FCA4B1977}"/>
              </a:ext>
            </a:extLst>
          </p:cNvPr>
          <p:cNvSpPr>
            <a:spLocks noGrp="1"/>
          </p:cNvSpPr>
          <p:nvPr>
            <p:ph type="pic" sz="quarter" idx="11"/>
          </p:nvPr>
        </p:nvSpPr>
        <p:spPr>
          <a:xfrm>
            <a:off x="0" y="-2235"/>
            <a:ext cx="5840730" cy="6862275"/>
          </a:xfrm>
          <a:custGeom>
            <a:avLst/>
            <a:gdLst>
              <a:gd name="connsiteX0" fmla="*/ 0 w 6064250"/>
              <a:gd name="connsiteY0" fmla="*/ 0 h 6877051"/>
              <a:gd name="connsiteX1" fmla="*/ 606425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6064250"/>
              <a:gd name="connsiteY0" fmla="*/ 0 h 6877051"/>
              <a:gd name="connsiteX1" fmla="*/ 5840730 w 6064250"/>
              <a:gd name="connsiteY1" fmla="*/ 0 h 6877051"/>
              <a:gd name="connsiteX2" fmla="*/ 6064250 w 6064250"/>
              <a:gd name="connsiteY2" fmla="*/ 6877051 h 6877051"/>
              <a:gd name="connsiteX3" fmla="*/ 0 w 6064250"/>
              <a:gd name="connsiteY3" fmla="*/ 6877051 h 6877051"/>
              <a:gd name="connsiteX4" fmla="*/ 0 w 6064250"/>
              <a:gd name="connsiteY4" fmla="*/ 0 h 6877051"/>
              <a:gd name="connsiteX0" fmla="*/ 0 w 5840730"/>
              <a:gd name="connsiteY0" fmla="*/ 0 h 6887937"/>
              <a:gd name="connsiteX1" fmla="*/ 5840730 w 5840730"/>
              <a:gd name="connsiteY1" fmla="*/ 0 h 6887937"/>
              <a:gd name="connsiteX2" fmla="*/ 4028621 w 5840730"/>
              <a:gd name="connsiteY2" fmla="*/ 6887937 h 6887937"/>
              <a:gd name="connsiteX3" fmla="*/ 0 w 5840730"/>
              <a:gd name="connsiteY3" fmla="*/ 6877051 h 6887937"/>
              <a:gd name="connsiteX4" fmla="*/ 0 w 5840730"/>
              <a:gd name="connsiteY4" fmla="*/ 0 h 6887937"/>
              <a:gd name="connsiteX0" fmla="*/ 0 w 5840730"/>
              <a:gd name="connsiteY0" fmla="*/ 0 h 6887937"/>
              <a:gd name="connsiteX1" fmla="*/ 5840730 w 5840730"/>
              <a:gd name="connsiteY1" fmla="*/ 0 h 6887937"/>
              <a:gd name="connsiteX2" fmla="*/ 5090160 w 5840730"/>
              <a:gd name="connsiteY2" fmla="*/ 2775915 h 6887937"/>
              <a:gd name="connsiteX3" fmla="*/ 4028621 w 5840730"/>
              <a:gd name="connsiteY3" fmla="*/ 6887937 h 6887937"/>
              <a:gd name="connsiteX4" fmla="*/ 0 w 5840730"/>
              <a:gd name="connsiteY4" fmla="*/ 6877051 h 6887937"/>
              <a:gd name="connsiteX5" fmla="*/ 0 w 5840730"/>
              <a:gd name="connsiteY5"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028621 w 5840730"/>
              <a:gd name="connsiteY4" fmla="*/ 6887937 h 6887937"/>
              <a:gd name="connsiteX5" fmla="*/ 0 w 5840730"/>
              <a:gd name="connsiteY5" fmla="*/ 6877051 h 6887937"/>
              <a:gd name="connsiteX6" fmla="*/ 0 w 5840730"/>
              <a:gd name="connsiteY6"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785360 w 5840730"/>
              <a:gd name="connsiteY4" fmla="*/ 3926535 h 6887937"/>
              <a:gd name="connsiteX5" fmla="*/ 4028621 w 5840730"/>
              <a:gd name="connsiteY5" fmla="*/ 6887937 h 6887937"/>
              <a:gd name="connsiteX6" fmla="*/ 0 w 5840730"/>
              <a:gd name="connsiteY6" fmla="*/ 6877051 h 6887937"/>
              <a:gd name="connsiteX7" fmla="*/ 0 w 5840730"/>
              <a:gd name="connsiteY7" fmla="*/ 0 h 6887937"/>
              <a:gd name="connsiteX0" fmla="*/ 0 w 5840730"/>
              <a:gd name="connsiteY0" fmla="*/ 0 h 6887937"/>
              <a:gd name="connsiteX1" fmla="*/ 5840730 w 5840730"/>
              <a:gd name="connsiteY1" fmla="*/ 0 h 6887937"/>
              <a:gd name="connsiteX2" fmla="*/ 5090160 w 5840730"/>
              <a:gd name="connsiteY2" fmla="*/ 2775915 h 6887937"/>
              <a:gd name="connsiteX3" fmla="*/ 4991100 w 5840730"/>
              <a:gd name="connsiteY3" fmla="*/ 313405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22520 w 5840730"/>
              <a:gd name="connsiteY4" fmla="*/ 3415995 h 6887937"/>
              <a:gd name="connsiteX5" fmla="*/ 4785360 w 5840730"/>
              <a:gd name="connsiteY5" fmla="*/ 3926535 h 6887937"/>
              <a:gd name="connsiteX6" fmla="*/ 4028621 w 5840730"/>
              <a:gd name="connsiteY6" fmla="*/ 6887937 h 6887937"/>
              <a:gd name="connsiteX7" fmla="*/ 0 w 5840730"/>
              <a:gd name="connsiteY7" fmla="*/ 6877051 h 6887937"/>
              <a:gd name="connsiteX8" fmla="*/ 0 w 5840730"/>
              <a:gd name="connsiteY8"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22520 w 5840730"/>
              <a:gd name="connsiteY5" fmla="*/ 3415995 h 6887937"/>
              <a:gd name="connsiteX6" fmla="*/ 4785360 w 5840730"/>
              <a:gd name="connsiteY6" fmla="*/ 3926535 h 6887937"/>
              <a:gd name="connsiteX7" fmla="*/ 4028621 w 5840730"/>
              <a:gd name="connsiteY7" fmla="*/ 6887937 h 6887937"/>
              <a:gd name="connsiteX8" fmla="*/ 0 w 5840730"/>
              <a:gd name="connsiteY8" fmla="*/ 6877051 h 6887937"/>
              <a:gd name="connsiteX9" fmla="*/ 0 w 5840730"/>
              <a:gd name="connsiteY9"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4922520 w 5840730"/>
              <a:gd name="connsiteY6" fmla="*/ 3415995 h 6887937"/>
              <a:gd name="connsiteX7" fmla="*/ 4785360 w 5840730"/>
              <a:gd name="connsiteY7" fmla="*/ 3926535 h 6887937"/>
              <a:gd name="connsiteX8" fmla="*/ 4028621 w 5840730"/>
              <a:gd name="connsiteY8" fmla="*/ 6887937 h 6887937"/>
              <a:gd name="connsiteX9" fmla="*/ 0 w 5840730"/>
              <a:gd name="connsiteY9" fmla="*/ 6877051 h 6887937"/>
              <a:gd name="connsiteX10" fmla="*/ 0 w 5840730"/>
              <a:gd name="connsiteY10"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922520 w 5840730"/>
              <a:gd name="connsiteY7" fmla="*/ 341599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457700 w 5840730"/>
              <a:gd name="connsiteY7" fmla="*/ 3842715 h 6887937"/>
              <a:gd name="connsiteX8" fmla="*/ 4785360 w 5840730"/>
              <a:gd name="connsiteY8" fmla="*/ 3926535 h 6887937"/>
              <a:gd name="connsiteX9" fmla="*/ 4028621 w 5840730"/>
              <a:gd name="connsiteY9" fmla="*/ 6887937 h 6887937"/>
              <a:gd name="connsiteX10" fmla="*/ 0 w 5840730"/>
              <a:gd name="connsiteY10" fmla="*/ 6877051 h 6887937"/>
              <a:gd name="connsiteX11" fmla="*/ 0 w 5840730"/>
              <a:gd name="connsiteY11"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655820 w 5840730"/>
              <a:gd name="connsiteY5" fmla="*/ 1770075 h 6887937"/>
              <a:gd name="connsiteX6" fmla="*/ 3901440 w 5840730"/>
              <a:gd name="connsiteY6" fmla="*/ 4696155 h 6887937"/>
              <a:gd name="connsiteX7" fmla="*/ 4213860 w 5840730"/>
              <a:gd name="connsiteY7" fmla="*/ 4757115 h 6887937"/>
              <a:gd name="connsiteX8" fmla="*/ 4457700 w 5840730"/>
              <a:gd name="connsiteY8" fmla="*/ 3842715 h 6887937"/>
              <a:gd name="connsiteX9" fmla="*/ 4785360 w 5840730"/>
              <a:gd name="connsiteY9" fmla="*/ 3926535 h 6887937"/>
              <a:gd name="connsiteX10" fmla="*/ 4028621 w 5840730"/>
              <a:gd name="connsiteY10" fmla="*/ 6887937 h 6887937"/>
              <a:gd name="connsiteX11" fmla="*/ 0 w 5840730"/>
              <a:gd name="connsiteY11" fmla="*/ 6877051 h 6887937"/>
              <a:gd name="connsiteX12" fmla="*/ 0 w 5840730"/>
              <a:gd name="connsiteY12"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937760 w 5840730"/>
              <a:gd name="connsiteY5" fmla="*/ 16100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95850 w 5840730"/>
              <a:gd name="connsiteY5" fmla="*/ 160243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5006340 w 5840730"/>
              <a:gd name="connsiteY4" fmla="*/ 182341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94910 w 5840730"/>
              <a:gd name="connsiteY4" fmla="*/ 185770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56810 w 5840730"/>
              <a:gd name="connsiteY4" fmla="*/ 186532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754880 w 5840730"/>
              <a:gd name="connsiteY3" fmla="*/ 2692095 h 6887937"/>
              <a:gd name="connsiteX4" fmla="*/ 4979670 w 5840730"/>
              <a:gd name="connsiteY4" fmla="*/ 1846275 h 6887937"/>
              <a:gd name="connsiteX5" fmla="*/ 4872990 w 5840730"/>
              <a:gd name="connsiteY5" fmla="*/ 1571955 h 6887937"/>
              <a:gd name="connsiteX6" fmla="*/ 4655820 w 5840730"/>
              <a:gd name="connsiteY6" fmla="*/ 1770075 h 6887937"/>
              <a:gd name="connsiteX7" fmla="*/ 3901440 w 5840730"/>
              <a:gd name="connsiteY7" fmla="*/ 4696155 h 6887937"/>
              <a:gd name="connsiteX8" fmla="*/ 4213860 w 5840730"/>
              <a:gd name="connsiteY8" fmla="*/ 4757115 h 6887937"/>
              <a:gd name="connsiteX9" fmla="*/ 4457700 w 5840730"/>
              <a:gd name="connsiteY9" fmla="*/ 3842715 h 6887937"/>
              <a:gd name="connsiteX10" fmla="*/ 4785360 w 5840730"/>
              <a:gd name="connsiteY10" fmla="*/ 3926535 h 6887937"/>
              <a:gd name="connsiteX11" fmla="*/ 4028621 w 5840730"/>
              <a:gd name="connsiteY11" fmla="*/ 6887937 h 6887937"/>
              <a:gd name="connsiteX12" fmla="*/ 0 w 5840730"/>
              <a:gd name="connsiteY12" fmla="*/ 6877051 h 6887937"/>
              <a:gd name="connsiteX13" fmla="*/ 0 w 5840730"/>
              <a:gd name="connsiteY13" fmla="*/ 0 h 6887937"/>
              <a:gd name="connsiteX0" fmla="*/ 0 w 5840730"/>
              <a:gd name="connsiteY0" fmla="*/ 0 h 6887937"/>
              <a:gd name="connsiteX1" fmla="*/ 5840730 w 5840730"/>
              <a:gd name="connsiteY1" fmla="*/ 0 h 6887937"/>
              <a:gd name="connsiteX2" fmla="*/ 5090160 w 5840730"/>
              <a:gd name="connsiteY2" fmla="*/ 2775915 h 6887937"/>
              <a:gd name="connsiteX3" fmla="*/ 4933950 w 5840730"/>
              <a:gd name="connsiteY3" fmla="*/ 273781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61560 w 5840730"/>
              <a:gd name="connsiteY3" fmla="*/ 29435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42510 w 5840730"/>
              <a:gd name="connsiteY3" fmla="*/ 301975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85360 w 5840730"/>
              <a:gd name="connsiteY11" fmla="*/ 3926535 h 6887937"/>
              <a:gd name="connsiteX12" fmla="*/ 4028621 w 5840730"/>
              <a:gd name="connsiteY12" fmla="*/ 6887937 h 6887937"/>
              <a:gd name="connsiteX13" fmla="*/ 0 w 5840730"/>
              <a:gd name="connsiteY13" fmla="*/ 6877051 h 6887937"/>
              <a:gd name="connsiteX14" fmla="*/ 0 w 5840730"/>
              <a:gd name="connsiteY14"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560570 w 5840730"/>
              <a:gd name="connsiteY11" fmla="*/ 412084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709160 w 5840730"/>
              <a:gd name="connsiteY11" fmla="*/ 363316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4213860 w 5840730"/>
              <a:gd name="connsiteY9" fmla="*/ 4757115 h 6887937"/>
              <a:gd name="connsiteX10" fmla="*/ 4457700 w 5840730"/>
              <a:gd name="connsiteY10" fmla="*/ 3842715 h 6887937"/>
              <a:gd name="connsiteX11" fmla="*/ 4686300 w 5840730"/>
              <a:gd name="connsiteY11" fmla="*/ 3713175 h 6887937"/>
              <a:gd name="connsiteX12" fmla="*/ 4785360 w 5840730"/>
              <a:gd name="connsiteY12" fmla="*/ 3926535 h 6887937"/>
              <a:gd name="connsiteX13" fmla="*/ 4028621 w 5840730"/>
              <a:gd name="connsiteY13" fmla="*/ 6887937 h 6887937"/>
              <a:gd name="connsiteX14" fmla="*/ 0 w 5840730"/>
              <a:gd name="connsiteY14" fmla="*/ 6877051 h 6887937"/>
              <a:gd name="connsiteX15" fmla="*/ 0 w 5840730"/>
              <a:gd name="connsiteY15"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901440 w 5840730"/>
              <a:gd name="connsiteY8" fmla="*/ 469615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 name="connsiteX0" fmla="*/ 0 w 5840730"/>
              <a:gd name="connsiteY0" fmla="*/ 0 h 6887937"/>
              <a:gd name="connsiteX1" fmla="*/ 5840730 w 5840730"/>
              <a:gd name="connsiteY1" fmla="*/ 0 h 6887937"/>
              <a:gd name="connsiteX2" fmla="*/ 5090160 w 5840730"/>
              <a:gd name="connsiteY2" fmla="*/ 2775915 h 6887937"/>
              <a:gd name="connsiteX3" fmla="*/ 4853940 w 5840730"/>
              <a:gd name="connsiteY3" fmla="*/ 2962605 h 6887937"/>
              <a:gd name="connsiteX4" fmla="*/ 4754880 w 5840730"/>
              <a:gd name="connsiteY4" fmla="*/ 2692095 h 6887937"/>
              <a:gd name="connsiteX5" fmla="*/ 4979670 w 5840730"/>
              <a:gd name="connsiteY5" fmla="*/ 1846275 h 6887937"/>
              <a:gd name="connsiteX6" fmla="*/ 4872990 w 5840730"/>
              <a:gd name="connsiteY6" fmla="*/ 1571955 h 6887937"/>
              <a:gd name="connsiteX7" fmla="*/ 4655820 w 5840730"/>
              <a:gd name="connsiteY7" fmla="*/ 1770075 h 6887937"/>
              <a:gd name="connsiteX8" fmla="*/ 3893820 w 5840730"/>
              <a:gd name="connsiteY8" fmla="*/ 4688535 h 6887937"/>
              <a:gd name="connsiteX9" fmla="*/ 3992880 w 5840730"/>
              <a:gd name="connsiteY9" fmla="*/ 4905705 h 6887937"/>
              <a:gd name="connsiteX10" fmla="*/ 4213860 w 5840730"/>
              <a:gd name="connsiteY10" fmla="*/ 4757115 h 6887937"/>
              <a:gd name="connsiteX11" fmla="*/ 4457700 w 5840730"/>
              <a:gd name="connsiteY11" fmla="*/ 3842715 h 6887937"/>
              <a:gd name="connsiteX12" fmla="*/ 4686300 w 5840730"/>
              <a:gd name="connsiteY12" fmla="*/ 3713175 h 6887937"/>
              <a:gd name="connsiteX13" fmla="*/ 4785360 w 5840730"/>
              <a:gd name="connsiteY13" fmla="*/ 3926535 h 6887937"/>
              <a:gd name="connsiteX14" fmla="*/ 4028621 w 5840730"/>
              <a:gd name="connsiteY14" fmla="*/ 6887937 h 6887937"/>
              <a:gd name="connsiteX15" fmla="*/ 0 w 5840730"/>
              <a:gd name="connsiteY15" fmla="*/ 6877051 h 6887937"/>
              <a:gd name="connsiteX16" fmla="*/ 0 w 5840730"/>
              <a:gd name="connsiteY16" fmla="*/ 0 h 6887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40730" h="6887937">
                <a:moveTo>
                  <a:pt x="0" y="0"/>
                </a:moveTo>
                <a:lnTo>
                  <a:pt x="5840730" y="0"/>
                </a:lnTo>
                <a:lnTo>
                  <a:pt x="5090160" y="2775915"/>
                </a:lnTo>
                <a:cubicBezTo>
                  <a:pt x="5057140" y="2883865"/>
                  <a:pt x="5020310" y="2976575"/>
                  <a:pt x="4853940" y="2962605"/>
                </a:cubicBezTo>
                <a:cubicBezTo>
                  <a:pt x="4668520" y="2845765"/>
                  <a:pt x="4761230" y="2747975"/>
                  <a:pt x="4754880" y="2692095"/>
                </a:cubicBezTo>
                <a:cubicBezTo>
                  <a:pt x="4845050" y="2355545"/>
                  <a:pt x="4904740" y="2121865"/>
                  <a:pt x="4979670" y="1846275"/>
                </a:cubicBezTo>
                <a:cubicBezTo>
                  <a:pt x="5021580" y="1687525"/>
                  <a:pt x="4996180" y="1615135"/>
                  <a:pt x="4872990" y="1571955"/>
                </a:cubicBezTo>
                <a:cubicBezTo>
                  <a:pt x="4738370" y="1563065"/>
                  <a:pt x="4699000" y="1597355"/>
                  <a:pt x="4655820" y="1770075"/>
                </a:cubicBezTo>
                <a:cubicBezTo>
                  <a:pt x="4671060" y="1858975"/>
                  <a:pt x="3878580" y="4599635"/>
                  <a:pt x="3893820" y="4688535"/>
                </a:cubicBezTo>
                <a:cubicBezTo>
                  <a:pt x="3858895" y="4824425"/>
                  <a:pt x="3925570" y="4880305"/>
                  <a:pt x="3992880" y="4905705"/>
                </a:cubicBezTo>
                <a:cubicBezTo>
                  <a:pt x="4102100" y="4904435"/>
                  <a:pt x="4158615" y="4917135"/>
                  <a:pt x="4213860" y="4757115"/>
                </a:cubicBezTo>
                <a:lnTo>
                  <a:pt x="4457700" y="3842715"/>
                </a:lnTo>
                <a:cubicBezTo>
                  <a:pt x="4481830" y="3756355"/>
                  <a:pt x="4555490" y="3692855"/>
                  <a:pt x="4686300" y="3713175"/>
                </a:cubicBezTo>
                <a:cubicBezTo>
                  <a:pt x="4829810" y="3791915"/>
                  <a:pt x="4782820" y="3882085"/>
                  <a:pt x="4785360" y="3926535"/>
                </a:cubicBezTo>
                <a:lnTo>
                  <a:pt x="4028621" y="6887937"/>
                </a:lnTo>
                <a:lnTo>
                  <a:pt x="0" y="6877051"/>
                </a:lnTo>
                <a:lnTo>
                  <a:pt x="0" y="0"/>
                </a:lnTo>
                <a:close/>
              </a:path>
            </a:pathLst>
          </a:custGeom>
          <a:solidFill>
            <a:schemeClr val="bg2"/>
          </a:solidFill>
        </p:spPr>
        <p:txBody>
          <a:bodyPr anchor="ctr"/>
          <a:lstStyle>
            <a:lvl1pPr algn="ctr">
              <a:defRPr baseline="-25000"/>
            </a:lvl1pPr>
          </a:lstStyle>
          <a:p>
            <a:endParaRPr lang="en-US" dirty="0"/>
          </a:p>
        </p:txBody>
      </p:sp>
      <p:sp>
        <p:nvSpPr>
          <p:cNvPr id="8" name="Text Placeholder 7">
            <a:extLst>
              <a:ext uri="{FF2B5EF4-FFF2-40B4-BE49-F238E27FC236}">
                <a16:creationId xmlns:a16="http://schemas.microsoft.com/office/drawing/2014/main" id="{D5E91AD6-E4A6-F082-0E76-DAF7D57B5162}"/>
              </a:ext>
            </a:extLst>
          </p:cNvPr>
          <p:cNvSpPr>
            <a:spLocks noGrp="1"/>
          </p:cNvSpPr>
          <p:nvPr>
            <p:ph type="body" sz="quarter" idx="10" hasCustomPrompt="1"/>
          </p:nvPr>
        </p:nvSpPr>
        <p:spPr>
          <a:xfrm>
            <a:off x="7119274" y="3373515"/>
            <a:ext cx="4323426" cy="1008926"/>
          </a:xfrm>
        </p:spPr>
        <p:txBody>
          <a:bodyPr lIns="91440" rIns="91440">
            <a:noAutofit/>
          </a:bodyPr>
          <a:lstStyle>
            <a:lvl1pPr marL="0" indent="0">
              <a:buNone/>
              <a:defRPr sz="6000" b="1">
                <a:solidFill>
                  <a:schemeClr val="tx2"/>
                </a:solidFill>
              </a:defRPr>
            </a:lvl1pPr>
            <a:lvl2pPr marL="201168" indent="0">
              <a:buNone/>
              <a:defRPr/>
            </a:lvl2pPr>
            <a:lvl3pPr marL="384048" indent="0">
              <a:buNone/>
              <a:defRPr/>
            </a:lvl3pPr>
            <a:lvl4pPr marL="566928" indent="0">
              <a:buNone/>
              <a:defRPr/>
            </a:lvl4pPr>
            <a:lvl5pPr marL="749808" indent="0">
              <a:buNone/>
              <a:defRPr/>
            </a:lvl5pPr>
          </a:lstStyle>
          <a:p>
            <a:pPr lvl="0"/>
            <a:r>
              <a:rPr lang="en-US" dirty="0"/>
              <a:t>###</a:t>
            </a:r>
          </a:p>
        </p:txBody>
      </p:sp>
      <p:cxnSp>
        <p:nvCxnSpPr>
          <p:cNvPr id="19" name="Straight Connector 18">
            <a:extLst>
              <a:ext uri="{FF2B5EF4-FFF2-40B4-BE49-F238E27FC236}">
                <a16:creationId xmlns:a16="http://schemas.microsoft.com/office/drawing/2014/main" id="{7ADF7228-F4CB-A1B9-79EA-63240531648D}"/>
              </a:ext>
              <a:ext uri="{C183D7F6-B498-43B3-948B-1728B52AA6E4}">
                <adec:decorative xmlns:adec="http://schemas.microsoft.com/office/drawing/2017/decorative" val="1"/>
              </a:ext>
            </a:extLst>
          </p:cNvPr>
          <p:cNvCxnSpPr>
            <a:cxnSpLocks/>
          </p:cNvCxnSpPr>
          <p:nvPr userDrawn="1"/>
        </p:nvCxnSpPr>
        <p:spPr>
          <a:xfrm flipH="1">
            <a:off x="4559556" y="-10665"/>
            <a:ext cx="1930144" cy="687729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3185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Content Placeholder 2"/>
          <p:cNvSpPr>
            <a:spLocks noGrp="1"/>
          </p:cNvSpPr>
          <p:nvPr>
            <p:ph idx="1"/>
          </p:nvPr>
        </p:nvSpPr>
        <p:spPr/>
        <p:txBody>
          <a:bodyPr ancho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lvl1pPr>
              <a:defRPr sz="1200"/>
            </a:lvl1pPr>
          </a:lstStyle>
          <a:p>
            <a:fld id="{0C9D8887-1BCE-4560-BFC5-9B0434A9ABF2}" type="datetimeFigureOut">
              <a:rPr lang="uk-UA" smtClean="0"/>
              <a:t>25.10.2024</a:t>
            </a:fld>
            <a:endParaRPr lang="uk-UA"/>
          </a:p>
        </p:txBody>
      </p:sp>
      <p:sp>
        <p:nvSpPr>
          <p:cNvPr id="5" name="Footer Placeholder 4"/>
          <p:cNvSpPr>
            <a:spLocks noGrp="1"/>
          </p:cNvSpPr>
          <p:nvPr>
            <p:ph type="ftr" sz="quarter" idx="11"/>
          </p:nvPr>
        </p:nvSpPr>
        <p:spPr/>
        <p:txBody>
          <a:bodyPr/>
          <a:lstStyle>
            <a:lvl1pPr>
              <a:defRPr sz="1200"/>
            </a:lvl1pPr>
          </a:lstStyle>
          <a:p>
            <a:endParaRPr lang="uk-UA"/>
          </a:p>
        </p:txBody>
      </p:sp>
      <p:sp>
        <p:nvSpPr>
          <p:cNvPr id="6" name="Slide Number Placeholder 5"/>
          <p:cNvSpPr>
            <a:spLocks noGrp="1"/>
          </p:cNvSpPr>
          <p:nvPr>
            <p:ph type="sldNum" sz="quarter" idx="12"/>
          </p:nvPr>
        </p:nvSpPr>
        <p:spPr/>
        <p:txBody>
          <a:bodyPr/>
          <a:lstStyle/>
          <a:p>
            <a:fld id="{01D82AAB-3F8E-4FB6-9210-68AB9EB60271}" type="slidenum">
              <a:rPr lang="uk-UA" smtClean="0"/>
              <a:t>‹№›</a:t>
            </a:fld>
            <a:endParaRPr lang="uk-UA"/>
          </a:p>
        </p:txBody>
      </p:sp>
      <p:pic>
        <p:nvPicPr>
          <p:cNvPr id="24" name="Picture 2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3834585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Назва розділу">
    <p:spTree>
      <p:nvGrpSpPr>
        <p:cNvPr id="1" name=""/>
        <p:cNvGrpSpPr/>
        <p:nvPr/>
      </p:nvGrpSpPr>
      <p:grpSpPr>
        <a:xfrm>
          <a:off x="0" y="0"/>
          <a:ext cx="0" cy="0"/>
          <a:chOff x="0" y="0"/>
          <a:chExt cx="0" cy="0"/>
        </a:xfrm>
      </p:grpSpPr>
      <p:sp>
        <p:nvSpPr>
          <p:cNvPr id="2" name="Title 1"/>
          <p:cNvSpPr>
            <a:spLocks noGrp="1"/>
          </p:cNvSpPr>
          <p:nvPr>
            <p:ph type="title"/>
          </p:nvPr>
        </p:nvSpPr>
        <p:spPr>
          <a:xfrm>
            <a:off x="1129167" y="1756129"/>
            <a:ext cx="8619060" cy="2050065"/>
          </a:xfrm>
        </p:spPr>
        <p:txBody>
          <a:bodyPr anchor="b">
            <a:normAutofit/>
          </a:bodyPr>
          <a:lstStyle>
            <a:lvl1pPr algn="l">
              <a:defRPr sz="3600"/>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hasCustomPrompt="1"/>
          </p:nvPr>
        </p:nvSpPr>
        <p:spPr>
          <a:xfrm>
            <a:off x="1129166" y="3806195"/>
            <a:ext cx="861906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0C9D8887-1BCE-4560-BFC5-9B0434A9ABF2}" type="datetimeFigureOut">
              <a:rPr lang="uk-UA" smtClean="0"/>
              <a:t>25.10.2024</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01D82AAB-3F8E-4FB6-9210-68AB9EB60271}" type="slidenum">
              <a:rPr lang="uk-UA" smtClean="0"/>
              <a:t>‹№›</a:t>
            </a:fld>
            <a:endParaRPr lang="uk-UA"/>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969494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Title 1"/>
          <p:cNvSpPr>
            <a:spLocks noGrp="1"/>
          </p:cNvSpPr>
          <p:nvPr>
            <p:ph type="title"/>
          </p:nvPr>
        </p:nvSpPr>
        <p:spPr>
          <a:xfrm>
            <a:off x="1131052" y="958037"/>
            <a:ext cx="9605635" cy="1059305"/>
          </a:xfrm>
        </p:spPr>
        <p:txBody>
          <a:bodyPr/>
          <a:lstStyle/>
          <a:p>
            <a:r>
              <a:rPr lang="uk-UA"/>
              <a:t>Клацніть, щоб редагувати стиль зразка заголовка</a:t>
            </a:r>
            <a:endParaRPr lang="en-US" dirty="0"/>
          </a:p>
        </p:txBody>
      </p:sp>
      <p:sp>
        <p:nvSpPr>
          <p:cNvPr id="3" name="Content Placeholder 2"/>
          <p:cNvSpPr>
            <a:spLocks noGrp="1"/>
          </p:cNvSpPr>
          <p:nvPr>
            <p:ph sz="half" idx="1"/>
          </p:nvPr>
        </p:nvSpPr>
        <p:spPr>
          <a:xfrm>
            <a:off x="1129166" y="2165621"/>
            <a:ext cx="4645152" cy="3293852"/>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Content Placeholder 3"/>
          <p:cNvSpPr>
            <a:spLocks noGrp="1"/>
          </p:cNvSpPr>
          <p:nvPr>
            <p:ph sz="half" idx="2"/>
          </p:nvPr>
        </p:nvSpPr>
        <p:spPr>
          <a:xfrm>
            <a:off x="6095606" y="2171769"/>
            <a:ext cx="4645152" cy="3287094"/>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Date Placeholder 4"/>
          <p:cNvSpPr>
            <a:spLocks noGrp="1"/>
          </p:cNvSpPr>
          <p:nvPr>
            <p:ph type="dt" sz="half" idx="10"/>
          </p:nvPr>
        </p:nvSpPr>
        <p:spPr/>
        <p:txBody>
          <a:bodyPr/>
          <a:lstStyle/>
          <a:p>
            <a:fld id="{0C9D8887-1BCE-4560-BFC5-9B0434A9ABF2}" type="datetimeFigureOut">
              <a:rPr lang="uk-UA" smtClean="0"/>
              <a:t>25.10.2024</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01D82AAB-3F8E-4FB6-9210-68AB9EB60271}" type="slidenum">
              <a:rPr lang="uk-UA" smtClean="0"/>
              <a:t>‹№›</a:t>
            </a:fld>
            <a:endParaRPr lang="uk-UA"/>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028721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Title 1"/>
          <p:cNvSpPr>
            <a:spLocks noGrp="1"/>
          </p:cNvSpPr>
          <p:nvPr>
            <p:ph type="title"/>
          </p:nvPr>
        </p:nvSpPr>
        <p:spPr>
          <a:xfrm>
            <a:off x="1129166" y="953336"/>
            <a:ext cx="9607661" cy="1056319"/>
          </a:xfrm>
        </p:spPr>
        <p:txBody>
          <a:body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1129166" y="2169727"/>
            <a:ext cx="4645152" cy="801943"/>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4" name="Content Placeholder 3"/>
          <p:cNvSpPr>
            <a:spLocks noGrp="1"/>
          </p:cNvSpPr>
          <p:nvPr>
            <p:ph sz="half" idx="2"/>
          </p:nvPr>
        </p:nvSpPr>
        <p:spPr>
          <a:xfrm>
            <a:off x="1129166" y="2974448"/>
            <a:ext cx="4645152" cy="2493876"/>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Text Placeholder 4"/>
          <p:cNvSpPr>
            <a:spLocks noGrp="1"/>
          </p:cNvSpPr>
          <p:nvPr>
            <p:ph type="body" sz="quarter" idx="3"/>
          </p:nvPr>
        </p:nvSpPr>
        <p:spPr>
          <a:xfrm>
            <a:off x="6094337" y="2173181"/>
            <a:ext cx="4645152" cy="802237"/>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6" name="Content Placeholder 5"/>
          <p:cNvSpPr>
            <a:spLocks noGrp="1"/>
          </p:cNvSpPr>
          <p:nvPr>
            <p:ph sz="quarter" idx="4"/>
          </p:nvPr>
        </p:nvSpPr>
        <p:spPr>
          <a:xfrm>
            <a:off x="6094337" y="2971669"/>
            <a:ext cx="4645152" cy="2487193"/>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7" name="Date Placeholder 6"/>
          <p:cNvSpPr>
            <a:spLocks noGrp="1"/>
          </p:cNvSpPr>
          <p:nvPr>
            <p:ph type="dt" sz="half" idx="10"/>
          </p:nvPr>
        </p:nvSpPr>
        <p:spPr/>
        <p:txBody>
          <a:bodyPr/>
          <a:lstStyle/>
          <a:p>
            <a:fld id="{0C9D8887-1BCE-4560-BFC5-9B0434A9ABF2}" type="datetimeFigureOut">
              <a:rPr lang="uk-UA" smtClean="0"/>
              <a:t>25.10.2024</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01D82AAB-3F8E-4FB6-9210-68AB9EB60271}" type="slidenum">
              <a:rPr lang="uk-UA" smtClean="0"/>
              <a:t>‹№›</a:t>
            </a:fld>
            <a:endParaRPr lang="uk-UA"/>
          </a:p>
        </p:txBody>
      </p:sp>
      <p:pic>
        <p:nvPicPr>
          <p:cNvPr id="18" name="Picture 17"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978696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Date Placeholder 2"/>
          <p:cNvSpPr>
            <a:spLocks noGrp="1"/>
          </p:cNvSpPr>
          <p:nvPr>
            <p:ph type="dt" sz="half" idx="10"/>
          </p:nvPr>
        </p:nvSpPr>
        <p:spPr/>
        <p:txBody>
          <a:bodyPr/>
          <a:lstStyle/>
          <a:p>
            <a:fld id="{0C9D8887-1BCE-4560-BFC5-9B0434A9ABF2}" type="datetimeFigureOut">
              <a:rPr lang="uk-UA" smtClean="0"/>
              <a:t>25.10.2024</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01D82AAB-3F8E-4FB6-9210-68AB9EB60271}" type="slidenum">
              <a:rPr lang="uk-UA" smtClean="0"/>
              <a:t>‹№›</a:t>
            </a:fld>
            <a:endParaRPr lang="uk-UA"/>
          </a:p>
        </p:txBody>
      </p:sp>
      <p:pic>
        <p:nvPicPr>
          <p:cNvPr id="14" name="Picture 1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4068216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9D8887-1BCE-4560-BFC5-9B0434A9ABF2}" type="datetimeFigureOut">
              <a:rPr lang="uk-UA" smtClean="0"/>
              <a:t>25.10.2024</a:t>
            </a:fld>
            <a:endParaRPr lang="uk-UA"/>
          </a:p>
        </p:txBody>
      </p:sp>
      <p:sp>
        <p:nvSpPr>
          <p:cNvPr id="3" name="Footer Placeholder 2"/>
          <p:cNvSpPr>
            <a:spLocks noGrp="1"/>
          </p:cNvSpPr>
          <p:nvPr>
            <p:ph type="ftr" sz="quarter" idx="11"/>
          </p:nvPr>
        </p:nvSpPr>
        <p:spPr/>
        <p:txBody>
          <a:bodyPr/>
          <a:lstStyle/>
          <a:p>
            <a:endParaRPr lang="uk-UA"/>
          </a:p>
        </p:txBody>
      </p:sp>
      <p:sp>
        <p:nvSpPr>
          <p:cNvPr id="4" name="Slide Number Placeholder 3"/>
          <p:cNvSpPr>
            <a:spLocks noGrp="1"/>
          </p:cNvSpPr>
          <p:nvPr>
            <p:ph type="sldNum" sz="quarter" idx="12"/>
          </p:nvPr>
        </p:nvSpPr>
        <p:spPr/>
        <p:txBody>
          <a:bodyPr/>
          <a:lstStyle/>
          <a:p>
            <a:fld id="{01D82AAB-3F8E-4FB6-9210-68AB9EB60271}" type="slidenum">
              <a:rPr lang="uk-UA" smtClean="0"/>
              <a:t>‹№›</a:t>
            </a:fld>
            <a:endParaRPr lang="uk-UA"/>
          </a:p>
        </p:txBody>
      </p:sp>
    </p:spTree>
    <p:extLst>
      <p:ext uri="{BB962C8B-B14F-4D97-AF65-F5344CB8AC3E}">
        <p14:creationId xmlns:p14="http://schemas.microsoft.com/office/powerpoint/2010/main" val="1126050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1124291" y="952578"/>
            <a:ext cx="3275013" cy="2322176"/>
          </a:xfrm>
        </p:spPr>
        <p:txBody>
          <a:bodyPr anchor="b">
            <a:normAutofit/>
          </a:bodyPr>
          <a:lstStyle>
            <a:lvl1pPr algn="l">
              <a:defRPr sz="2400"/>
            </a:lvl1pPr>
          </a:lstStyle>
          <a:p>
            <a:r>
              <a:rPr lang="uk-UA"/>
              <a:t>Клацніть, щоб редагувати стиль зразка заголовка</a:t>
            </a:r>
            <a:endParaRPr lang="en-US" dirty="0"/>
          </a:p>
        </p:txBody>
      </p:sp>
      <p:sp>
        <p:nvSpPr>
          <p:cNvPr id="3" name="Content Placeholder 2"/>
          <p:cNvSpPr>
            <a:spLocks noGrp="1"/>
          </p:cNvSpPr>
          <p:nvPr>
            <p:ph idx="1"/>
          </p:nvPr>
        </p:nvSpPr>
        <p:spPr>
          <a:xfrm>
            <a:off x="4723334" y="952578"/>
            <a:ext cx="6012470" cy="4505221"/>
          </a:xfrm>
        </p:spPr>
        <p:txBody>
          <a:bodyPr anchor="ct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Text Placeholder 3"/>
          <p:cNvSpPr>
            <a:spLocks noGrp="1"/>
          </p:cNvSpPr>
          <p:nvPr>
            <p:ph type="body" sz="half" idx="2"/>
          </p:nvPr>
        </p:nvSpPr>
        <p:spPr>
          <a:xfrm>
            <a:off x="1124291" y="3274754"/>
            <a:ext cx="3275013" cy="217891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0C9D8887-1BCE-4560-BFC5-9B0434A9ABF2}" type="datetimeFigureOut">
              <a:rPr lang="uk-UA" smtClean="0"/>
              <a:t>25.10.2024</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01D82AAB-3F8E-4FB6-9210-68AB9EB60271}" type="slidenum">
              <a:rPr lang="uk-UA" smtClean="0"/>
              <a:t>‹№›</a:t>
            </a:fld>
            <a:endParaRPr lang="uk-UA"/>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8176336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і підпис">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129124" y="1129513"/>
            <a:ext cx="5854872" cy="1924208"/>
          </a:xfrm>
        </p:spPr>
        <p:txBody>
          <a:bodyPr anchor="b">
            <a:normAutofit/>
          </a:bodyPr>
          <a:lstStyle>
            <a:lvl1pPr>
              <a:defRPr sz="3200"/>
            </a:lvl1pPr>
          </a:lstStyle>
          <a:p>
            <a:r>
              <a:rPr lang="uk-UA"/>
              <a:t>Клацніть, щоб редагувати стиль зразка заголовка</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a:t>Клацніть піктограму, щоб додати зображення</a:t>
            </a:r>
            <a:endParaRPr lang="en-US" dirty="0"/>
          </a:p>
        </p:txBody>
      </p:sp>
      <p:sp>
        <p:nvSpPr>
          <p:cNvPr id="4" name="Text Placeholder 3"/>
          <p:cNvSpPr>
            <a:spLocks noGrp="1"/>
          </p:cNvSpPr>
          <p:nvPr>
            <p:ph type="body" sz="half" idx="2"/>
          </p:nvPr>
        </p:nvSpPr>
        <p:spPr>
          <a:xfrm>
            <a:off x="1128247" y="3053721"/>
            <a:ext cx="5846486" cy="2096013"/>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a:xfrm>
            <a:off x="1125300" y="5469856"/>
            <a:ext cx="5849605" cy="320123"/>
          </a:xfrm>
        </p:spPr>
        <p:txBody>
          <a:bodyPr/>
          <a:lstStyle>
            <a:lvl1pPr algn="l">
              <a:defRPr/>
            </a:lvl1pPr>
          </a:lstStyle>
          <a:p>
            <a:fld id="{0C9D8887-1BCE-4560-BFC5-9B0434A9ABF2}" type="datetimeFigureOut">
              <a:rPr lang="uk-UA" smtClean="0"/>
              <a:t>25.10.2024</a:t>
            </a:fld>
            <a:endParaRPr lang="uk-UA"/>
          </a:p>
        </p:txBody>
      </p:sp>
      <p:sp>
        <p:nvSpPr>
          <p:cNvPr id="6" name="Footer Placeholder 5"/>
          <p:cNvSpPr>
            <a:spLocks noGrp="1"/>
          </p:cNvSpPr>
          <p:nvPr>
            <p:ph type="ftr" sz="quarter" idx="11"/>
          </p:nvPr>
        </p:nvSpPr>
        <p:spPr>
          <a:xfrm>
            <a:off x="1125300" y="318640"/>
            <a:ext cx="4877818" cy="320931"/>
          </a:xfrm>
        </p:spPr>
        <p:txBody>
          <a:bodyPr/>
          <a:lstStyle/>
          <a:p>
            <a:endParaRPr lang="uk-UA"/>
          </a:p>
        </p:txBody>
      </p:sp>
      <p:sp>
        <p:nvSpPr>
          <p:cNvPr id="7" name="Slide Number Placeholder 6"/>
          <p:cNvSpPr>
            <a:spLocks noGrp="1"/>
          </p:cNvSpPr>
          <p:nvPr>
            <p:ph type="sldNum" sz="quarter" idx="12"/>
          </p:nvPr>
        </p:nvSpPr>
        <p:spPr>
          <a:xfrm>
            <a:off x="6176794" y="137408"/>
            <a:ext cx="811019" cy="503578"/>
          </a:xfrm>
        </p:spPr>
        <p:txBody>
          <a:bodyPr/>
          <a:lstStyle/>
          <a:p>
            <a:fld id="{01D82AAB-3F8E-4FB6-9210-68AB9EB60271}" type="slidenum">
              <a:rPr lang="uk-UA" smtClean="0"/>
              <a:t>‹№›</a:t>
            </a:fld>
            <a:endParaRPr lang="uk-UA"/>
          </a:p>
        </p:txBody>
      </p:sp>
      <p:pic>
        <p:nvPicPr>
          <p:cNvPr id="22" name="Picture 21"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t="474" r="48549" b="36564"/>
          <a:stretch/>
        </p:blipFill>
        <p:spPr>
          <a:xfrm>
            <a:off x="1125460" y="643464"/>
            <a:ext cx="5879592" cy="155448"/>
          </a:xfrm>
          <a:prstGeom prst="rect">
            <a:avLst/>
          </a:prstGeom>
          <a:noFill/>
          <a:ln>
            <a:noFill/>
          </a:ln>
        </p:spPr>
      </p:pic>
    </p:spTree>
    <p:extLst>
      <p:ext uri="{BB962C8B-B14F-4D97-AF65-F5344CB8AC3E}">
        <p14:creationId xmlns:p14="http://schemas.microsoft.com/office/powerpoint/2010/main" val="66540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18">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13" name="Rectangle 12"/>
          <p:cNvSpPr/>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130270" y="953324"/>
            <a:ext cx="9603275" cy="1049235"/>
          </a:xfrm>
          <a:prstGeom prst="rect">
            <a:avLst/>
          </a:prstGeom>
        </p:spPr>
        <p:txBody>
          <a:bodyPr vert="horz" lIns="91440" tIns="45720" rIns="91440" bIns="45720" rtlCol="0" anchor="t">
            <a:normAutofit/>
          </a:body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1130270" y="2171769"/>
            <a:ext cx="9603275" cy="3294576"/>
          </a:xfrm>
          <a:prstGeom prst="rect">
            <a:avLst/>
          </a:prstGeom>
        </p:spPr>
        <p:txBody>
          <a:bodyPr vert="horz" lIns="91440" tIns="45720" rIns="91440" bIns="45720" rtlCol="0">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2"/>
          </p:nvPr>
        </p:nvSpPr>
        <p:spPr>
          <a:xfrm>
            <a:off x="7232830" y="330370"/>
            <a:ext cx="2515396"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0C9D8887-1BCE-4560-BFC5-9B0434A9ABF2}" type="datetimeFigureOut">
              <a:rPr lang="uk-UA" smtClean="0"/>
              <a:t>25.10.2024</a:t>
            </a:fld>
            <a:endParaRPr lang="uk-UA"/>
          </a:p>
        </p:txBody>
      </p:sp>
      <p:sp>
        <p:nvSpPr>
          <p:cNvPr id="5" name="Footer Placeholder 4"/>
          <p:cNvSpPr>
            <a:spLocks noGrp="1"/>
          </p:cNvSpPr>
          <p:nvPr>
            <p:ph type="ftr" sz="quarter" idx="3"/>
          </p:nvPr>
        </p:nvSpPr>
        <p:spPr>
          <a:xfrm>
            <a:off x="1130270"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uk-UA"/>
          </a:p>
        </p:txBody>
      </p:sp>
      <p:sp>
        <p:nvSpPr>
          <p:cNvPr id="6" name="Slide Number Placeholder 5"/>
          <p:cNvSpPr>
            <a:spLocks noGrp="1"/>
          </p:cNvSpPr>
          <p:nvPr>
            <p:ph type="sldNum" sz="quarter" idx="4"/>
          </p:nvPr>
        </p:nvSpPr>
        <p:spPr>
          <a:xfrm>
            <a:off x="9918076" y="137408"/>
            <a:ext cx="811019" cy="503578"/>
          </a:xfrm>
          <a:prstGeom prst="rect">
            <a:avLst/>
          </a:prstGeom>
        </p:spPr>
        <p:txBody>
          <a:bodyPr vert="horz" lIns="91440" tIns="45720" rIns="91440" bIns="45720" rtlCol="0" anchor="t"/>
          <a:lstStyle>
            <a:lvl1pPr algn="r">
              <a:defRPr sz="2800">
                <a:solidFill>
                  <a:schemeClr val="accent1"/>
                </a:solidFill>
              </a:defRPr>
            </a:lvl1pPr>
          </a:lstStyle>
          <a:p>
            <a:fld id="{01D82AAB-3F8E-4FB6-9210-68AB9EB60271}" type="slidenum">
              <a:rPr lang="uk-UA" smtClean="0"/>
              <a:t>‹№›</a:t>
            </a:fld>
            <a:endParaRPr lang="uk-UA"/>
          </a:p>
        </p:txBody>
      </p:sp>
    </p:spTree>
    <p:extLst>
      <p:ext uri="{BB962C8B-B14F-4D97-AF65-F5344CB8AC3E}">
        <p14:creationId xmlns:p14="http://schemas.microsoft.com/office/powerpoint/2010/main" val="25074692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28.svg"/><Relationship Id="rId7" Type="http://schemas.openxmlformats.org/officeDocument/2006/relationships/image" Target="../media/image32.svg"/><Relationship Id="rId2" Type="http://schemas.openxmlformats.org/officeDocument/2006/relationships/image" Target="../media/image27.png"/><Relationship Id="rId1" Type="http://schemas.openxmlformats.org/officeDocument/2006/relationships/slideLayout" Target="../slideLayouts/slideLayout15.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36.svg"/><Relationship Id="rId2" Type="http://schemas.openxmlformats.org/officeDocument/2006/relationships/image" Target="../media/image21.png"/><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svg"/><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15.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44.sv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5.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5.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5.xml"/><Relationship Id="rId5" Type="http://schemas.openxmlformats.org/officeDocument/2006/relationships/image" Target="../media/image60.png"/><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5.xml"/><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7ED398E-351F-46E8-9EEA-F8C19D027AF7}"/>
              </a:ext>
            </a:extLst>
          </p:cNvPr>
          <p:cNvSpPr>
            <a:spLocks noGrp="1"/>
          </p:cNvSpPr>
          <p:nvPr>
            <p:ph type="ctrTitle"/>
          </p:nvPr>
        </p:nvSpPr>
        <p:spPr>
          <a:xfrm>
            <a:off x="1777463" y="2119723"/>
            <a:ext cx="8637073" cy="2618554"/>
          </a:xfrm>
        </p:spPr>
        <p:txBody>
          <a:bodyPr>
            <a:normAutofit fontScale="90000"/>
          </a:bodyPr>
          <a:lstStyle/>
          <a:p>
            <a:pPr algn="ctr"/>
            <a:r>
              <a:rPr lang="ru-RU" dirty="0">
                <a:solidFill>
                  <a:srgbClr val="616F92"/>
                </a:solidFill>
              </a:rPr>
              <a:t>ТЕМА 8. </a:t>
            </a:r>
            <a:r>
              <a:rPr lang="ru-RU" dirty="0" err="1"/>
              <a:t>Спільними</a:t>
            </a:r>
            <a:r>
              <a:rPr lang="ru-RU" dirty="0"/>
              <a:t> </a:t>
            </a:r>
            <a:r>
              <a:rPr lang="ru-RU" dirty="0" err="1"/>
              <a:t>зусиллями</a:t>
            </a:r>
            <a:r>
              <a:rPr lang="ru-RU" dirty="0"/>
              <a:t>: як </a:t>
            </a:r>
            <a:r>
              <a:rPr lang="ru-RU" dirty="0" err="1"/>
              <a:t>активні</a:t>
            </a:r>
            <a:r>
              <a:rPr lang="ru-RU" dirty="0"/>
              <a:t> </a:t>
            </a:r>
            <a:r>
              <a:rPr lang="ru-RU" dirty="0" err="1"/>
              <a:t>громадяни</a:t>
            </a:r>
            <a:r>
              <a:rPr lang="ru-RU" dirty="0"/>
              <a:t> </a:t>
            </a:r>
            <a:r>
              <a:rPr lang="ru-RU" dirty="0" err="1"/>
              <a:t>борються</a:t>
            </a:r>
            <a:r>
              <a:rPr lang="ru-RU" dirty="0"/>
              <a:t> з </a:t>
            </a:r>
            <a:r>
              <a:rPr lang="ru-RU" dirty="0" err="1"/>
              <a:t>корупцією</a:t>
            </a:r>
            <a:r>
              <a:rPr lang="ru-RU" dirty="0"/>
              <a:t>?</a:t>
            </a:r>
            <a:endParaRPr lang="uk-UA" dirty="0"/>
          </a:p>
        </p:txBody>
      </p:sp>
    </p:spTree>
    <p:extLst>
      <p:ext uri="{BB962C8B-B14F-4D97-AF65-F5344CB8AC3E}">
        <p14:creationId xmlns:p14="http://schemas.microsoft.com/office/powerpoint/2010/main" val="3161937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FC88F74-78A9-474B-9EB8-53FFC86D7218}"/>
              </a:ext>
            </a:extLst>
          </p:cNvPr>
          <p:cNvSpPr>
            <a:spLocks noGrp="1"/>
          </p:cNvSpPr>
          <p:nvPr>
            <p:ph type="title"/>
          </p:nvPr>
        </p:nvSpPr>
        <p:spPr>
          <a:xfrm>
            <a:off x="626534" y="736293"/>
            <a:ext cx="3925171" cy="3958089"/>
          </a:xfrm>
        </p:spPr>
        <p:txBody>
          <a:bodyPr>
            <a:normAutofit/>
          </a:bodyPr>
          <a:lstStyle/>
          <a:p>
            <a:pPr algn="ctr"/>
            <a:r>
              <a:rPr lang="ru-RU" sz="3200" dirty="0" err="1">
                <a:solidFill>
                  <a:schemeClr val="accent1"/>
                </a:solidFill>
              </a:rPr>
              <a:t>Переваги</a:t>
            </a:r>
            <a:r>
              <a:rPr lang="ru-RU" sz="3200" dirty="0">
                <a:solidFill>
                  <a:schemeClr val="accent1"/>
                </a:solidFill>
              </a:rPr>
              <a:t> </a:t>
            </a:r>
            <a:r>
              <a:rPr lang="ru-RU" sz="3200" dirty="0" err="1">
                <a:solidFill>
                  <a:schemeClr val="accent1"/>
                </a:solidFill>
              </a:rPr>
              <a:t>організацій</a:t>
            </a:r>
            <a:r>
              <a:rPr lang="ru-RU" sz="3200" dirty="0">
                <a:solidFill>
                  <a:schemeClr val="accent1"/>
                </a:solidFill>
              </a:rPr>
              <a:t> </a:t>
            </a:r>
            <a:r>
              <a:rPr lang="ru-RU" sz="3200" dirty="0" err="1">
                <a:solidFill>
                  <a:schemeClr val="accent1"/>
                </a:solidFill>
              </a:rPr>
              <a:t>громадянського</a:t>
            </a:r>
            <a:r>
              <a:rPr lang="ru-RU" sz="3200" dirty="0">
                <a:solidFill>
                  <a:schemeClr val="accent1"/>
                </a:solidFill>
              </a:rPr>
              <a:t> </a:t>
            </a:r>
            <a:r>
              <a:rPr lang="ru-RU" sz="3200" dirty="0" err="1">
                <a:solidFill>
                  <a:schemeClr val="accent1"/>
                </a:solidFill>
              </a:rPr>
              <a:t>суспільства</a:t>
            </a:r>
            <a:r>
              <a:rPr lang="ru-RU" sz="3200" dirty="0">
                <a:solidFill>
                  <a:schemeClr val="accent1"/>
                </a:solidFill>
              </a:rPr>
              <a:t> перед </a:t>
            </a:r>
            <a:r>
              <a:rPr lang="ru-RU" sz="3200" dirty="0" err="1">
                <a:solidFill>
                  <a:schemeClr val="accent1"/>
                </a:solidFill>
              </a:rPr>
              <a:t>іншими</a:t>
            </a:r>
            <a:r>
              <a:rPr lang="ru-RU" sz="3200" dirty="0">
                <a:solidFill>
                  <a:schemeClr val="accent1"/>
                </a:solidFill>
              </a:rPr>
              <a:t> </a:t>
            </a:r>
            <a:r>
              <a:rPr lang="ru-RU" sz="3200" dirty="0" err="1">
                <a:solidFill>
                  <a:schemeClr val="accent1"/>
                </a:solidFill>
              </a:rPr>
              <a:t>організаціями</a:t>
            </a:r>
            <a:r>
              <a:rPr lang="ru-RU" sz="3200" dirty="0">
                <a:solidFill>
                  <a:schemeClr val="accent1"/>
                </a:solidFill>
              </a:rPr>
              <a:t>:</a:t>
            </a:r>
            <a:endParaRPr lang="uk-UA" sz="3200" dirty="0">
              <a:solidFill>
                <a:schemeClr val="accent1"/>
              </a:solidFill>
            </a:endParaRPr>
          </a:p>
        </p:txBody>
      </p:sp>
      <p:graphicFrame>
        <p:nvGraphicFramePr>
          <p:cNvPr id="5" name="Місце для вмісту 4">
            <a:extLst>
              <a:ext uri="{FF2B5EF4-FFF2-40B4-BE49-F238E27FC236}">
                <a16:creationId xmlns:a16="http://schemas.microsoft.com/office/drawing/2014/main" id="{CF258F3D-4E59-466D-BFDA-5EB6DF33BBF5}"/>
              </a:ext>
            </a:extLst>
          </p:cNvPr>
          <p:cNvGraphicFramePr>
            <a:graphicFrameLocks noGrp="1"/>
          </p:cNvGraphicFramePr>
          <p:nvPr>
            <p:ph idx="1"/>
            <p:extLst>
              <p:ext uri="{D42A27DB-BD31-4B8C-83A1-F6EECF244321}">
                <p14:modId xmlns:p14="http://schemas.microsoft.com/office/powerpoint/2010/main" val="137226221"/>
              </p:ext>
            </p:extLst>
          </p:nvPr>
        </p:nvGraphicFramePr>
        <p:xfrm>
          <a:off x="4321099" y="889154"/>
          <a:ext cx="7396767" cy="52620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94522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B2B2B25-F6BA-4B94-9FB1-C26B5186D3BD}"/>
              </a:ext>
            </a:extLst>
          </p:cNvPr>
          <p:cNvSpPr>
            <a:spLocks noGrp="1"/>
          </p:cNvSpPr>
          <p:nvPr>
            <p:ph type="title"/>
          </p:nvPr>
        </p:nvSpPr>
        <p:spPr>
          <a:xfrm>
            <a:off x="1357353" y="360568"/>
            <a:ext cx="9477293" cy="1637198"/>
          </a:xfrm>
        </p:spPr>
        <p:txBody>
          <a:bodyPr>
            <a:noAutofit/>
          </a:bodyPr>
          <a:lstStyle/>
          <a:p>
            <a:pPr algn="ctr"/>
            <a:r>
              <a:rPr lang="uk-UA" sz="3600" b="1" dirty="0">
                <a:solidFill>
                  <a:schemeClr val="accent1"/>
                </a:solidFill>
              </a:rPr>
              <a:t>Інструменти громадського контролю та впливу: </a:t>
            </a:r>
          </a:p>
        </p:txBody>
      </p:sp>
      <p:graphicFrame>
        <p:nvGraphicFramePr>
          <p:cNvPr id="5" name="Місце для вмісту 4">
            <a:extLst>
              <a:ext uri="{FF2B5EF4-FFF2-40B4-BE49-F238E27FC236}">
                <a16:creationId xmlns:a16="http://schemas.microsoft.com/office/drawing/2014/main" id="{0226E394-F460-4D64-A4C5-063402D2FE73}"/>
              </a:ext>
            </a:extLst>
          </p:cNvPr>
          <p:cNvGraphicFramePr>
            <a:graphicFrameLocks noGrp="1"/>
          </p:cNvGraphicFramePr>
          <p:nvPr>
            <p:ph idx="1"/>
            <p:extLst>
              <p:ext uri="{D42A27DB-BD31-4B8C-83A1-F6EECF244321}">
                <p14:modId xmlns:p14="http://schemas.microsoft.com/office/powerpoint/2010/main" val="3631071082"/>
              </p:ext>
            </p:extLst>
          </p:nvPr>
        </p:nvGraphicFramePr>
        <p:xfrm>
          <a:off x="424896" y="1379883"/>
          <a:ext cx="11342205" cy="55747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8444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F2BF0A5C-B732-43EF-B090-DF4C7836D1C5}"/>
              </a:ext>
            </a:extLst>
          </p:cNvPr>
          <p:cNvSpPr>
            <a:spLocks noGrp="1"/>
          </p:cNvSpPr>
          <p:nvPr>
            <p:ph idx="1"/>
          </p:nvPr>
        </p:nvSpPr>
        <p:spPr>
          <a:xfrm>
            <a:off x="894520" y="883793"/>
            <a:ext cx="10078279" cy="5090413"/>
          </a:xfrm>
        </p:spPr>
        <p:txBody>
          <a:bodyPr>
            <a:normAutofit fontScale="85000" lnSpcReduction="10000"/>
          </a:bodyPr>
          <a:lstStyle/>
          <a:p>
            <a:pPr marL="0" indent="0" algn="just">
              <a:buNone/>
            </a:pPr>
            <a:r>
              <a:rPr lang="uk-UA" b="1" dirty="0">
                <a:solidFill>
                  <a:srgbClr val="616F92"/>
                </a:solidFill>
              </a:rPr>
              <a:t>Моніторинг та звітування </a:t>
            </a:r>
            <a:r>
              <a:rPr lang="uk-UA" dirty="0"/>
              <a:t>є, мабуть, одними з найпоширеніших видів діяльності антикорупційних громадських організацій. Моніторинг може включати аналіз та нагляд за належним виконанням діяльності посадових осіб чи державних установ. Сфери, у яких його проводять, різноманітні, але основними є: </a:t>
            </a:r>
          </a:p>
          <a:p>
            <a:pPr algn="just"/>
            <a:r>
              <a:rPr lang="uk-UA" dirty="0">
                <a:solidFill>
                  <a:schemeClr val="bg1"/>
                </a:solidFill>
                <a:highlight>
                  <a:srgbClr val="616F92"/>
                </a:highlight>
              </a:rPr>
              <a:t>публічні закупівлі </a:t>
            </a:r>
            <a:r>
              <a:rPr lang="uk-UA" dirty="0"/>
              <a:t>(чи різняться виділені та фактично витрачені бюджети, чи є прозорою документація організацій, які надають послуги та виграють тендер, чи були вони замішані в корупційній діяльності, чи є в них конфлікт інтересів і пов’язані особи в уряді, які були дотичними до тих чи інших </a:t>
            </a:r>
            <a:r>
              <a:rPr lang="uk-UA" dirty="0" err="1"/>
              <a:t>закупівель</a:t>
            </a:r>
            <a:r>
              <a:rPr lang="uk-UA" dirty="0"/>
              <a:t>) </a:t>
            </a:r>
          </a:p>
          <a:p>
            <a:pPr algn="just"/>
            <a:r>
              <a:rPr lang="uk-UA" dirty="0">
                <a:solidFill>
                  <a:schemeClr val="bg1"/>
                </a:solidFill>
                <a:highlight>
                  <a:srgbClr val="616F92"/>
                </a:highlight>
              </a:rPr>
              <a:t>аналіз декларацій посадових осіб </a:t>
            </a:r>
            <a:r>
              <a:rPr lang="uk-UA" dirty="0"/>
              <a:t>(чи відрізняються кількість та ціна задекларованих активів із фактичними активами, окрім цього можна провести паралелі між офіційною заробітною платою та фактичним доходом). Наприклад, журналісти-</a:t>
            </a:r>
            <a:r>
              <a:rPr lang="uk-UA" dirty="0" err="1"/>
              <a:t>розслідувачі</a:t>
            </a:r>
            <a:r>
              <a:rPr lang="uk-UA" dirty="0"/>
              <a:t> </a:t>
            </a:r>
            <a:r>
              <a:rPr lang="en-US" dirty="0" err="1"/>
              <a:t>Bihus</a:t>
            </a:r>
            <a:r>
              <a:rPr lang="en-US" dirty="0"/>
              <a:t> Info </a:t>
            </a:r>
            <a:r>
              <a:rPr lang="uk-UA" dirty="0"/>
              <a:t>встановили за деклараціями, що </a:t>
            </a:r>
            <a:r>
              <a:rPr lang="uk-UA" dirty="0" err="1"/>
              <a:t>екснардеп</a:t>
            </a:r>
            <a:r>
              <a:rPr lang="uk-UA" dirty="0"/>
              <a:t> Ілля </a:t>
            </a:r>
            <a:r>
              <a:rPr lang="uk-UA" dirty="0" err="1"/>
              <a:t>Кива</a:t>
            </a:r>
            <a:r>
              <a:rPr lang="uk-UA" dirty="0"/>
              <a:t>, який був частиною «Опозиційної платформи за життя», задекларував квартиру, у якій фактично не жив, а тієї, де дійсно мешкає, не зазначив у декларації </a:t>
            </a:r>
          </a:p>
          <a:p>
            <a:pPr algn="just"/>
            <a:r>
              <a:rPr lang="uk-UA" dirty="0">
                <a:solidFill>
                  <a:schemeClr val="bg1"/>
                </a:solidFill>
                <a:highlight>
                  <a:srgbClr val="616F92"/>
                </a:highlight>
              </a:rPr>
              <a:t>моніторинг належності роботи посадових осіб </a:t>
            </a:r>
            <a:r>
              <a:rPr lang="uk-UA" dirty="0"/>
              <a:t>(Рух ЧЕСНО </a:t>
            </a:r>
            <a:r>
              <a:rPr lang="uk-UA" dirty="0" err="1"/>
              <a:t>моніторив</a:t>
            </a:r>
            <a:r>
              <a:rPr lang="uk-UA" dirty="0"/>
              <a:t> </a:t>
            </a:r>
            <a:r>
              <a:rPr lang="uk-UA" dirty="0" err="1"/>
              <a:t>кнопкодавців</a:t>
            </a:r>
            <a:r>
              <a:rPr lang="uk-UA" dirty="0"/>
              <a:t>) </a:t>
            </a:r>
          </a:p>
        </p:txBody>
      </p:sp>
    </p:spTree>
    <p:extLst>
      <p:ext uri="{BB962C8B-B14F-4D97-AF65-F5344CB8AC3E}">
        <p14:creationId xmlns:p14="http://schemas.microsoft.com/office/powerpoint/2010/main" val="3995779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Місце для вмісту 5">
            <a:extLst>
              <a:ext uri="{FF2B5EF4-FFF2-40B4-BE49-F238E27FC236}">
                <a16:creationId xmlns:a16="http://schemas.microsoft.com/office/drawing/2014/main" id="{3477691C-0B86-46F9-A1D9-E6996D842484}"/>
              </a:ext>
            </a:extLst>
          </p:cNvPr>
          <p:cNvGraphicFramePr>
            <a:graphicFrameLocks noGrp="1"/>
          </p:cNvGraphicFramePr>
          <p:nvPr>
            <p:ph idx="1"/>
            <p:extLst>
              <p:ext uri="{D42A27DB-BD31-4B8C-83A1-F6EECF244321}">
                <p14:modId xmlns:p14="http://schemas.microsoft.com/office/powerpoint/2010/main" val="1843067220"/>
              </p:ext>
            </p:extLst>
          </p:nvPr>
        </p:nvGraphicFramePr>
        <p:xfrm>
          <a:off x="1101587" y="799271"/>
          <a:ext cx="9988826" cy="52594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45480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80B864A7-D914-4B51-8F91-0D14C03E2D74}"/>
              </a:ext>
            </a:extLst>
          </p:cNvPr>
          <p:cNvSpPr>
            <a:spLocks noGrp="1"/>
          </p:cNvSpPr>
          <p:nvPr>
            <p:ph type="title"/>
          </p:nvPr>
        </p:nvSpPr>
        <p:spPr>
          <a:xfrm>
            <a:off x="1043609" y="309679"/>
            <a:ext cx="3275013" cy="1351722"/>
          </a:xfrm>
        </p:spPr>
        <p:txBody>
          <a:bodyPr>
            <a:normAutofit/>
          </a:bodyPr>
          <a:lstStyle/>
          <a:p>
            <a:r>
              <a:rPr lang="uk-UA" sz="2800" dirty="0" err="1">
                <a:solidFill>
                  <a:srgbClr val="616F92"/>
                </a:solidFill>
              </a:rPr>
              <a:t>Адвокація</a:t>
            </a:r>
            <a:endParaRPr lang="uk-UA" sz="2800" dirty="0">
              <a:solidFill>
                <a:srgbClr val="616F92"/>
              </a:solidFill>
            </a:endParaRPr>
          </a:p>
        </p:txBody>
      </p:sp>
      <p:sp>
        <p:nvSpPr>
          <p:cNvPr id="7" name="Місце для тексту 6">
            <a:extLst>
              <a:ext uri="{FF2B5EF4-FFF2-40B4-BE49-F238E27FC236}">
                <a16:creationId xmlns:a16="http://schemas.microsoft.com/office/drawing/2014/main" id="{80873DD5-00B7-40BC-A1C1-3A45B4EF2A78}"/>
              </a:ext>
            </a:extLst>
          </p:cNvPr>
          <p:cNvSpPr>
            <a:spLocks noGrp="1"/>
          </p:cNvSpPr>
          <p:nvPr>
            <p:ph type="body" sz="half" idx="2"/>
          </p:nvPr>
        </p:nvSpPr>
        <p:spPr>
          <a:xfrm>
            <a:off x="1043609" y="1779105"/>
            <a:ext cx="3504782" cy="3906078"/>
          </a:xfrm>
        </p:spPr>
        <p:txBody>
          <a:bodyPr>
            <a:normAutofit fontScale="85000" lnSpcReduction="20000"/>
          </a:bodyPr>
          <a:lstStyle/>
          <a:p>
            <a:pPr algn="just"/>
            <a:r>
              <a:rPr lang="uk-UA" sz="1700" dirty="0"/>
              <a:t>– діяльність, спрямована на задоволення потреб громадськості чи певної її частини через донесення бачення того, як саме було б оптимально задовольнити ці потреби, які рішення та дії влади необхідні для цього. Тобто громадські активісти, організації або цілі коаліції цих </a:t>
            </a:r>
            <a:r>
              <a:rPr lang="uk-UA" sz="1700" dirty="0" err="1"/>
              <a:t>обʼєднань</a:t>
            </a:r>
            <a:r>
              <a:rPr lang="uk-UA" sz="1700" dirty="0"/>
              <a:t> можуть виступати за законодавчі зміни, заручившись підтримкою зацікавлених сторін, надаючи необхідну інформацію про цю кампанію, організацію мітингів або співпрацю з міжнародними організаціями, які можуть бути зацікавлені в цьому. </a:t>
            </a:r>
          </a:p>
          <a:p>
            <a:pPr algn="just"/>
            <a:endParaRPr lang="uk-UA" dirty="0"/>
          </a:p>
        </p:txBody>
      </p:sp>
      <p:pic>
        <p:nvPicPr>
          <p:cNvPr id="1026" name="Picture 2" descr="Адвокація як шанс на системні зміни | Громадський Простір">
            <a:extLst>
              <a:ext uri="{FF2B5EF4-FFF2-40B4-BE49-F238E27FC236}">
                <a16:creationId xmlns:a16="http://schemas.microsoft.com/office/drawing/2014/main" id="{4E43875A-AE19-4D2D-9610-2A2AC57300A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81186" y="1273775"/>
            <a:ext cx="7410814" cy="4310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0631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4FE146F-0257-4E60-8F65-BDC2DA18A251}"/>
              </a:ext>
            </a:extLst>
          </p:cNvPr>
          <p:cNvSpPr>
            <a:spLocks noGrp="1"/>
          </p:cNvSpPr>
          <p:nvPr>
            <p:ph type="title"/>
          </p:nvPr>
        </p:nvSpPr>
        <p:spPr>
          <a:xfrm>
            <a:off x="8528943" y="163806"/>
            <a:ext cx="3275013" cy="2322176"/>
          </a:xfrm>
        </p:spPr>
        <p:txBody>
          <a:bodyPr/>
          <a:lstStyle/>
          <a:p>
            <a:r>
              <a:rPr lang="uk-UA" b="1" dirty="0" err="1">
                <a:solidFill>
                  <a:srgbClr val="616F92"/>
                </a:solidFill>
              </a:rPr>
              <a:t>Акціі</a:t>
            </a:r>
            <a:r>
              <a:rPr lang="uk-UA" b="1" dirty="0">
                <a:solidFill>
                  <a:srgbClr val="616F92"/>
                </a:solidFill>
              </a:rPr>
              <a:t>̈ </a:t>
            </a:r>
            <a:r>
              <a:rPr lang="uk-UA" b="1" dirty="0" err="1">
                <a:solidFill>
                  <a:srgbClr val="616F92"/>
                </a:solidFill>
              </a:rPr>
              <a:t>прямоі</a:t>
            </a:r>
            <a:r>
              <a:rPr lang="uk-UA" b="1" dirty="0">
                <a:solidFill>
                  <a:srgbClr val="616F92"/>
                </a:solidFill>
              </a:rPr>
              <a:t>̈ дії</a:t>
            </a:r>
            <a:endParaRPr lang="uk-UA" dirty="0"/>
          </a:p>
        </p:txBody>
      </p:sp>
      <p:sp>
        <p:nvSpPr>
          <p:cNvPr id="4" name="Місце для тексту 3">
            <a:extLst>
              <a:ext uri="{FF2B5EF4-FFF2-40B4-BE49-F238E27FC236}">
                <a16:creationId xmlns:a16="http://schemas.microsoft.com/office/drawing/2014/main" id="{F8A2B099-96D9-4AD2-BEC6-55D159F1D11A}"/>
              </a:ext>
            </a:extLst>
          </p:cNvPr>
          <p:cNvSpPr>
            <a:spLocks noGrp="1"/>
          </p:cNvSpPr>
          <p:nvPr>
            <p:ph type="body" sz="half" idx="2"/>
          </p:nvPr>
        </p:nvSpPr>
        <p:spPr>
          <a:xfrm>
            <a:off x="7872960" y="2569075"/>
            <a:ext cx="3275013" cy="2178918"/>
          </a:xfrm>
        </p:spPr>
        <p:txBody>
          <a:bodyPr>
            <a:normAutofit fontScale="85000" lnSpcReduction="20000"/>
          </a:bodyPr>
          <a:lstStyle/>
          <a:p>
            <a:pPr algn="just"/>
            <a:r>
              <a:rPr lang="uk-UA" dirty="0"/>
              <a:t>для громадських організацій можуть нести під собою подання позовів проти корумпованих </a:t>
            </a:r>
            <a:r>
              <a:rPr lang="uk-UA" dirty="0" err="1"/>
              <a:t>субʼєктів</a:t>
            </a:r>
            <a:r>
              <a:rPr lang="uk-UA" dirty="0"/>
              <a:t>, коли існує незалежність правової системи й активісти впевнені, що їхній позов розглянуть. До таких акцій також належать мирні зібрання, протести, демонстрації.</a:t>
            </a:r>
          </a:p>
          <a:p>
            <a:endParaRPr lang="uk-UA" dirty="0"/>
          </a:p>
        </p:txBody>
      </p:sp>
      <p:pic>
        <p:nvPicPr>
          <p:cNvPr id="2050" name="Picture 2" descr="У Києві стартував марш ''антивакцинаторів'' | Українська правда">
            <a:extLst>
              <a:ext uri="{FF2B5EF4-FFF2-40B4-BE49-F238E27FC236}">
                <a16:creationId xmlns:a16="http://schemas.microsoft.com/office/drawing/2014/main" id="{509F1FCA-1C4A-4241-9381-355008CE4B0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877168"/>
            <a:ext cx="7192618" cy="5255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315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AEFBA64-6819-4FA3-8C42-FD7ABBC09D54}"/>
              </a:ext>
            </a:extLst>
          </p:cNvPr>
          <p:cNvSpPr>
            <a:spLocks noGrp="1"/>
          </p:cNvSpPr>
          <p:nvPr>
            <p:ph type="title"/>
          </p:nvPr>
        </p:nvSpPr>
        <p:spPr>
          <a:xfrm>
            <a:off x="965265" y="952578"/>
            <a:ext cx="3275013" cy="1621657"/>
          </a:xfrm>
        </p:spPr>
        <p:txBody>
          <a:bodyPr/>
          <a:lstStyle/>
          <a:p>
            <a:r>
              <a:rPr lang="uk-UA" dirty="0">
                <a:solidFill>
                  <a:srgbClr val="616F92"/>
                </a:solidFill>
              </a:rPr>
              <a:t>Нарощування експертних </a:t>
            </a:r>
            <a:r>
              <a:rPr lang="uk-UA" dirty="0" err="1">
                <a:solidFill>
                  <a:srgbClr val="616F92"/>
                </a:solidFill>
              </a:rPr>
              <a:t>компетенціи</a:t>
            </a:r>
            <a:r>
              <a:rPr lang="uk-UA" dirty="0">
                <a:solidFill>
                  <a:srgbClr val="616F92"/>
                </a:solidFill>
              </a:rPr>
              <a:t>̆</a:t>
            </a:r>
            <a:endParaRPr lang="uk-UA" dirty="0"/>
          </a:p>
        </p:txBody>
      </p:sp>
      <p:sp>
        <p:nvSpPr>
          <p:cNvPr id="4" name="Місце для тексту 3">
            <a:extLst>
              <a:ext uri="{FF2B5EF4-FFF2-40B4-BE49-F238E27FC236}">
                <a16:creationId xmlns:a16="http://schemas.microsoft.com/office/drawing/2014/main" id="{815B3FDE-333F-4996-BB39-864B164C53BB}"/>
              </a:ext>
            </a:extLst>
          </p:cNvPr>
          <p:cNvSpPr>
            <a:spLocks noGrp="1"/>
          </p:cNvSpPr>
          <p:nvPr>
            <p:ph type="body" sz="half" idx="2"/>
          </p:nvPr>
        </p:nvSpPr>
        <p:spPr>
          <a:xfrm>
            <a:off x="965265" y="2574235"/>
            <a:ext cx="3275013" cy="2879437"/>
          </a:xfrm>
        </p:spPr>
        <p:txBody>
          <a:bodyPr>
            <a:normAutofit fontScale="85000" lnSpcReduction="20000"/>
          </a:bodyPr>
          <a:lstStyle/>
          <a:p>
            <a:pPr algn="just"/>
            <a:r>
              <a:rPr lang="uk-UA" dirty="0"/>
              <a:t>та </a:t>
            </a:r>
            <a:r>
              <a:rPr lang="uk-UA" dirty="0" err="1"/>
              <a:t>співурядування</a:t>
            </a:r>
            <a:r>
              <a:rPr lang="uk-UA" dirty="0"/>
              <a:t> з органами </a:t>
            </a:r>
            <a:r>
              <a:rPr lang="uk-UA" dirty="0" err="1"/>
              <a:t>державноі</a:t>
            </a:r>
            <a:r>
              <a:rPr lang="uk-UA" dirty="0"/>
              <a:t>̈ влади означає необхідність підвищення кваліфікаційних навичок, залучення експертів, навчання співробітників державних органів, а також учасників громадських організацій. Також до цього напряму діяльності можна віднести безпосереднє </a:t>
            </a:r>
            <a:r>
              <a:rPr lang="uk-UA" dirty="0" err="1"/>
              <a:t>співурядування</a:t>
            </a:r>
            <a:r>
              <a:rPr lang="uk-UA" dirty="0"/>
              <a:t> та залученням громадян до процесів прийняття рішень.</a:t>
            </a:r>
          </a:p>
          <a:p>
            <a:endParaRPr lang="uk-UA" dirty="0"/>
          </a:p>
        </p:txBody>
      </p:sp>
      <p:pic>
        <p:nvPicPr>
          <p:cNvPr id="3074" name="Picture 2" descr="Уявлення, що експерт має знати все, застаріло приблизно на 80 років">
            <a:extLst>
              <a:ext uri="{FF2B5EF4-FFF2-40B4-BE49-F238E27FC236}">
                <a16:creationId xmlns:a16="http://schemas.microsoft.com/office/drawing/2014/main" id="{5B7BBA00-A009-4C33-8713-8E9B4802962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51719" y="1217491"/>
            <a:ext cx="7740281" cy="4423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117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3C4C620-3B69-403C-991A-E61A349F3F65}"/>
              </a:ext>
            </a:extLst>
          </p:cNvPr>
          <p:cNvSpPr>
            <a:spLocks noGrp="1"/>
          </p:cNvSpPr>
          <p:nvPr>
            <p:ph type="title"/>
          </p:nvPr>
        </p:nvSpPr>
        <p:spPr>
          <a:xfrm>
            <a:off x="1124291" y="952578"/>
            <a:ext cx="3275013" cy="1253909"/>
          </a:xfrm>
        </p:spPr>
        <p:txBody>
          <a:bodyPr>
            <a:normAutofit/>
          </a:bodyPr>
          <a:lstStyle/>
          <a:p>
            <a:r>
              <a:rPr lang="uk-UA" sz="3600" dirty="0">
                <a:solidFill>
                  <a:schemeClr val="accent1"/>
                </a:solidFill>
              </a:rPr>
              <a:t>Громадська експертиза</a:t>
            </a:r>
          </a:p>
        </p:txBody>
      </p:sp>
      <p:sp>
        <p:nvSpPr>
          <p:cNvPr id="3" name="Місце для вмісту 2">
            <a:extLst>
              <a:ext uri="{FF2B5EF4-FFF2-40B4-BE49-F238E27FC236}">
                <a16:creationId xmlns:a16="http://schemas.microsoft.com/office/drawing/2014/main" id="{F006F19D-4200-453A-ABDA-0878BAA84A44}"/>
              </a:ext>
            </a:extLst>
          </p:cNvPr>
          <p:cNvSpPr>
            <a:spLocks noGrp="1"/>
          </p:cNvSpPr>
          <p:nvPr>
            <p:ph idx="1"/>
          </p:nvPr>
        </p:nvSpPr>
        <p:spPr>
          <a:xfrm>
            <a:off x="5055239" y="1396308"/>
            <a:ext cx="6012470" cy="4505221"/>
          </a:xfrm>
        </p:spPr>
        <p:txBody>
          <a:bodyPr>
            <a:normAutofit lnSpcReduction="10000"/>
          </a:bodyPr>
          <a:lstStyle/>
          <a:p>
            <a:pPr algn="just"/>
            <a:r>
              <a:rPr lang="uk-UA" sz="2000" dirty="0"/>
              <a:t>Громадська експертиза діяльності органів виконавчої влади є складовою механізму демократичного управління державою. Громадськість через власні асоціації, об’єднання таким чином долучається до оцінювання результатів впровадження суспільної (державної) політики. Аналізуючи діяльність органів влади, вносячи свої пропозиції, інститути громадянського суспільства таким чином сприяють покращенню чинної суспільної (державної) політики або ініціюють формування чи перегляд такої політики.</a:t>
            </a:r>
          </a:p>
          <a:p>
            <a:endParaRPr lang="uk-UA" dirty="0"/>
          </a:p>
        </p:txBody>
      </p:sp>
      <p:pic>
        <p:nvPicPr>
          <p:cNvPr id="4" name="Рисунок 3">
            <a:extLst>
              <a:ext uri="{FF2B5EF4-FFF2-40B4-BE49-F238E27FC236}">
                <a16:creationId xmlns:a16="http://schemas.microsoft.com/office/drawing/2014/main" id="{4D72699D-A136-4717-931B-E61116547E78}"/>
              </a:ext>
            </a:extLst>
          </p:cNvPr>
          <p:cNvPicPr>
            <a:picLocks noChangeAspect="1"/>
          </p:cNvPicPr>
          <p:nvPr/>
        </p:nvPicPr>
        <p:blipFill>
          <a:blip r:embed="rId2"/>
          <a:stretch>
            <a:fillRect/>
          </a:stretch>
        </p:blipFill>
        <p:spPr>
          <a:xfrm>
            <a:off x="594849" y="2440885"/>
            <a:ext cx="4333896" cy="3669365"/>
          </a:xfrm>
          <a:prstGeom prst="rect">
            <a:avLst/>
          </a:prstGeom>
        </p:spPr>
      </p:pic>
    </p:spTree>
    <p:extLst>
      <p:ext uri="{BB962C8B-B14F-4D97-AF65-F5344CB8AC3E}">
        <p14:creationId xmlns:p14="http://schemas.microsoft.com/office/powerpoint/2010/main" val="2259301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a:extLst>
              <a:ext uri="{FF2B5EF4-FFF2-40B4-BE49-F238E27FC236}">
                <a16:creationId xmlns:a16="http://schemas.microsoft.com/office/drawing/2014/main" id="{36F65F6B-9EDB-4135-9513-125AC82F19F1}"/>
              </a:ext>
            </a:extLst>
          </p:cNvPr>
          <p:cNvSpPr>
            <a:spLocks noGrp="1"/>
          </p:cNvSpPr>
          <p:nvPr>
            <p:ph type="title"/>
          </p:nvPr>
        </p:nvSpPr>
        <p:spPr>
          <a:xfrm>
            <a:off x="580281" y="883130"/>
            <a:ext cx="3275013" cy="1431807"/>
          </a:xfrm>
        </p:spPr>
        <p:txBody>
          <a:bodyPr>
            <a:normAutofit/>
          </a:bodyPr>
          <a:lstStyle/>
          <a:p>
            <a:r>
              <a:rPr lang="uk-UA" sz="4000" dirty="0">
                <a:solidFill>
                  <a:schemeClr val="accent1"/>
                </a:solidFill>
              </a:rPr>
              <a:t>БЮДЖЕТИ УЧАСТІ</a:t>
            </a:r>
          </a:p>
        </p:txBody>
      </p:sp>
      <p:sp>
        <p:nvSpPr>
          <p:cNvPr id="6" name="Місце для вмісту 5">
            <a:extLst>
              <a:ext uri="{FF2B5EF4-FFF2-40B4-BE49-F238E27FC236}">
                <a16:creationId xmlns:a16="http://schemas.microsoft.com/office/drawing/2014/main" id="{74528909-24DF-43D9-B662-0E0E01F04579}"/>
              </a:ext>
            </a:extLst>
          </p:cNvPr>
          <p:cNvSpPr>
            <a:spLocks noGrp="1"/>
          </p:cNvSpPr>
          <p:nvPr>
            <p:ph idx="1"/>
          </p:nvPr>
        </p:nvSpPr>
        <p:spPr>
          <a:xfrm>
            <a:off x="3855294" y="617279"/>
            <a:ext cx="7980218" cy="5978236"/>
          </a:xfrm>
        </p:spPr>
        <p:txBody>
          <a:bodyPr>
            <a:normAutofit fontScale="70000" lnSpcReduction="20000"/>
          </a:bodyPr>
          <a:lstStyle/>
          <a:p>
            <a:pPr algn="just"/>
            <a:r>
              <a:rPr lang="ru-RU" dirty="0" err="1"/>
              <a:t>Ідея</a:t>
            </a:r>
            <a:r>
              <a:rPr lang="ru-RU" dirty="0"/>
              <a:t> </a:t>
            </a:r>
            <a:r>
              <a:rPr lang="ru-RU" dirty="0" err="1"/>
              <a:t>проведення</a:t>
            </a:r>
            <a:r>
              <a:rPr lang="ru-RU" dirty="0"/>
              <a:t> онлайн-</a:t>
            </a:r>
            <a:r>
              <a:rPr lang="ru-RU" dirty="0" err="1"/>
              <a:t>конкурсів</a:t>
            </a:r>
            <a:r>
              <a:rPr lang="ru-RU" dirty="0"/>
              <a:t> для </a:t>
            </a:r>
            <a:r>
              <a:rPr lang="ru-RU" dirty="0" err="1"/>
              <a:t>України</a:t>
            </a:r>
            <a:r>
              <a:rPr lang="ru-RU" dirty="0"/>
              <a:t> </a:t>
            </a:r>
            <a:r>
              <a:rPr lang="ru-RU" dirty="0" err="1"/>
              <a:t>достатньо</a:t>
            </a:r>
            <a:r>
              <a:rPr lang="ru-RU" dirty="0"/>
              <a:t> нова, </a:t>
            </a:r>
            <a:r>
              <a:rPr lang="ru-RU" dirty="0" err="1"/>
              <a:t>навіть</a:t>
            </a:r>
            <a:r>
              <a:rPr lang="ru-RU" dirty="0"/>
              <a:t> попри те, </a:t>
            </a:r>
            <a:r>
              <a:rPr lang="ru-RU" dirty="0" err="1"/>
              <a:t>що</a:t>
            </a:r>
            <a:r>
              <a:rPr lang="ru-RU" dirty="0"/>
              <a:t> про </a:t>
            </a:r>
            <a:r>
              <a:rPr lang="ru-RU" dirty="0" err="1"/>
              <a:t>громадський</a:t>
            </a:r>
            <a:r>
              <a:rPr lang="ru-RU" dirty="0"/>
              <a:t> бюджет </a:t>
            </a:r>
            <a:r>
              <a:rPr lang="ru-RU" dirty="0" err="1"/>
              <a:t>або</a:t>
            </a:r>
            <a:r>
              <a:rPr lang="ru-RU" dirty="0"/>
              <a:t> бюджет </a:t>
            </a:r>
            <a:r>
              <a:rPr lang="ru-RU" dirty="0" err="1"/>
              <a:t>участі</a:t>
            </a:r>
            <a:r>
              <a:rPr lang="ru-RU" dirty="0"/>
              <a:t> </a:t>
            </a:r>
            <a:r>
              <a:rPr lang="ru-RU" dirty="0" err="1"/>
              <a:t>знають</a:t>
            </a:r>
            <a:r>
              <a:rPr lang="ru-RU" dirty="0"/>
              <a:t> </a:t>
            </a:r>
            <a:r>
              <a:rPr lang="ru-RU" dirty="0" err="1"/>
              <a:t>більшість</a:t>
            </a:r>
            <a:r>
              <a:rPr lang="ru-RU" dirty="0"/>
              <a:t> </a:t>
            </a:r>
            <a:r>
              <a:rPr lang="ru-RU" dirty="0" err="1"/>
              <a:t>громадян</a:t>
            </a:r>
            <a:r>
              <a:rPr lang="ru-RU" dirty="0"/>
              <a:t>.</a:t>
            </a:r>
          </a:p>
          <a:p>
            <a:pPr algn="just"/>
            <a:r>
              <a:rPr lang="uk-UA" dirty="0"/>
              <a:t>Бюджети участі є потужним інструментом для участі, оскільки вони безпосередньо залучають громадян до процесу розподілу муніципальних бюджетів. </a:t>
            </a:r>
          </a:p>
          <a:p>
            <a:pPr algn="just"/>
            <a:r>
              <a:rPr lang="uk-UA" dirty="0"/>
              <a:t>Громадяни обирають </a:t>
            </a:r>
            <a:r>
              <a:rPr lang="uk-UA" dirty="0" err="1"/>
              <a:t>проєкти</a:t>
            </a:r>
            <a:r>
              <a:rPr lang="uk-UA" dirty="0"/>
              <a:t>, в які, на їхню думку, має інвестувати місто, використовуючи кошти спеціально виділеного фонду. Деякі міста просять громадян розділити бюджет між декількома можливими пріоритетними напрямками або </a:t>
            </a:r>
            <a:r>
              <a:rPr lang="uk-UA" dirty="0" err="1"/>
              <a:t>проєктами</a:t>
            </a:r>
            <a:r>
              <a:rPr lang="uk-UA" dirty="0"/>
              <a:t>. Інші – проводять конкурс. </a:t>
            </a:r>
          </a:p>
          <a:p>
            <a:pPr algn="just"/>
            <a:r>
              <a:rPr lang="uk-UA" dirty="0"/>
              <a:t>У випадку, коли місто проводить конкурс ідей за визначеним напрямком, важливо, щоб теми обирали самі громадяни, наприклад, на проведених раніше консультаціях. </a:t>
            </a:r>
          </a:p>
          <a:p>
            <a:pPr algn="just"/>
            <a:r>
              <a:rPr lang="uk-UA" dirty="0"/>
              <a:t>Також важливо чітко визначити, які критерії будуть використовуватися для вибору ідей. Необхідно заохочувати до участі представників вразливих груп жінок і чоловіків. З цією метою, можна формувати окремі </a:t>
            </a:r>
            <a:r>
              <a:rPr lang="uk-UA" dirty="0" err="1"/>
              <a:t>пріорітети</a:t>
            </a:r>
            <a:r>
              <a:rPr lang="uk-UA" dirty="0"/>
              <a:t> або критерії, які сприятимуть дотриманню принципів рівних можливостей та </a:t>
            </a:r>
            <a:r>
              <a:rPr lang="uk-UA" dirty="0" err="1"/>
              <a:t>інклюзивності</a:t>
            </a:r>
            <a:r>
              <a:rPr lang="uk-UA" dirty="0"/>
              <a:t>. </a:t>
            </a:r>
          </a:p>
          <a:p>
            <a:pPr algn="just"/>
            <a:r>
              <a:rPr lang="uk-UA" dirty="0"/>
              <a:t>Бюджет участі є важливим для росту культури участі. Він дозволяє громадянам самостійно </a:t>
            </a:r>
            <a:r>
              <a:rPr lang="uk-UA" dirty="0" err="1"/>
              <a:t>проєктувати</a:t>
            </a:r>
            <a:r>
              <a:rPr lang="uk-UA" dirty="0"/>
              <a:t> свої ідеї так, щоб вони не йшли у розріз з бюджетним завданням. Громадяни починають розуміти бюджетні процеси, їхні складності, що також вкрай важливо для шанобливого ставлення до працівників муніципалітету.</a:t>
            </a:r>
          </a:p>
        </p:txBody>
      </p:sp>
      <p:sp>
        <p:nvSpPr>
          <p:cNvPr id="7" name="Місце для тексту 6">
            <a:extLst>
              <a:ext uri="{FF2B5EF4-FFF2-40B4-BE49-F238E27FC236}">
                <a16:creationId xmlns:a16="http://schemas.microsoft.com/office/drawing/2014/main" id="{828F3575-7EC1-40A5-88A9-3F66C6A652A0}"/>
              </a:ext>
            </a:extLst>
          </p:cNvPr>
          <p:cNvSpPr>
            <a:spLocks noGrp="1"/>
          </p:cNvSpPr>
          <p:nvPr>
            <p:ph type="body" sz="half" idx="2"/>
          </p:nvPr>
        </p:nvSpPr>
        <p:spPr>
          <a:xfrm>
            <a:off x="580281" y="2221458"/>
            <a:ext cx="3275013" cy="2178918"/>
          </a:xfrm>
        </p:spPr>
        <p:txBody>
          <a:bodyPr>
            <a:normAutofit fontScale="92500" lnSpcReduction="20000"/>
          </a:bodyPr>
          <a:lstStyle/>
          <a:p>
            <a:r>
              <a:rPr lang="ru-RU" sz="2800" i="1" dirty="0">
                <a:solidFill>
                  <a:schemeClr val="tx2"/>
                </a:solidFill>
              </a:rPr>
              <a:t>– </a:t>
            </a:r>
            <a:r>
              <a:rPr lang="uk-UA" sz="2800" i="1" dirty="0">
                <a:solidFill>
                  <a:schemeClr val="tx2"/>
                </a:solidFill>
              </a:rPr>
              <a:t>ц</a:t>
            </a:r>
            <a:r>
              <a:rPr lang="ru-RU" sz="2800" i="1" dirty="0">
                <a:solidFill>
                  <a:schemeClr val="tx2"/>
                </a:solidFill>
              </a:rPr>
              <a:t>е конкурс </a:t>
            </a:r>
            <a:r>
              <a:rPr lang="ru-RU" sz="2800" i="1" dirty="0" err="1">
                <a:solidFill>
                  <a:schemeClr val="tx2"/>
                </a:solidFill>
              </a:rPr>
              <a:t>ідей</a:t>
            </a:r>
            <a:r>
              <a:rPr lang="ru-RU" sz="2800" i="1" dirty="0">
                <a:solidFill>
                  <a:schemeClr val="tx2"/>
                </a:solidFill>
              </a:rPr>
              <a:t> </a:t>
            </a:r>
            <a:r>
              <a:rPr lang="ru-RU" sz="2800" i="1" dirty="0" err="1">
                <a:solidFill>
                  <a:schemeClr val="tx2"/>
                </a:solidFill>
              </a:rPr>
              <a:t>громадськості</a:t>
            </a:r>
            <a:r>
              <a:rPr lang="ru-RU" sz="2800" i="1" dirty="0">
                <a:solidFill>
                  <a:schemeClr val="tx2"/>
                </a:solidFill>
              </a:rPr>
              <a:t> на участь у </a:t>
            </a:r>
            <a:r>
              <a:rPr lang="ru-RU" sz="2800" i="1" dirty="0" err="1">
                <a:solidFill>
                  <a:schemeClr val="tx2"/>
                </a:solidFill>
              </a:rPr>
              <a:t>розподілі</a:t>
            </a:r>
            <a:r>
              <a:rPr lang="ru-RU" sz="2800" i="1" dirty="0">
                <a:solidFill>
                  <a:schemeClr val="tx2"/>
                </a:solidFill>
              </a:rPr>
              <a:t> </a:t>
            </a:r>
            <a:r>
              <a:rPr lang="ru-RU" sz="2800" i="1" dirty="0" err="1">
                <a:solidFill>
                  <a:schemeClr val="tx2"/>
                </a:solidFill>
              </a:rPr>
              <a:t>частини</a:t>
            </a:r>
            <a:r>
              <a:rPr lang="ru-RU" sz="2800" i="1" dirty="0">
                <a:solidFill>
                  <a:schemeClr val="tx2"/>
                </a:solidFill>
              </a:rPr>
              <a:t> </a:t>
            </a:r>
            <a:r>
              <a:rPr lang="ru-RU" sz="2800" i="1" dirty="0" err="1">
                <a:solidFill>
                  <a:schemeClr val="tx2"/>
                </a:solidFill>
              </a:rPr>
              <a:t>міського</a:t>
            </a:r>
            <a:r>
              <a:rPr lang="ru-RU" sz="2800" i="1" dirty="0">
                <a:solidFill>
                  <a:schemeClr val="tx2"/>
                </a:solidFill>
              </a:rPr>
              <a:t> бюджету</a:t>
            </a:r>
            <a:endParaRPr lang="uk-UA" sz="2800" i="1" dirty="0">
              <a:solidFill>
                <a:schemeClr val="tx2"/>
              </a:solidFill>
            </a:endParaRPr>
          </a:p>
        </p:txBody>
      </p:sp>
    </p:spTree>
    <p:extLst>
      <p:ext uri="{BB962C8B-B14F-4D97-AF65-F5344CB8AC3E}">
        <p14:creationId xmlns:p14="http://schemas.microsoft.com/office/powerpoint/2010/main" val="3032554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5C8DAAC-6FC6-44E8-A8A2-1515C8802268}"/>
              </a:ext>
            </a:extLst>
          </p:cNvPr>
          <p:cNvSpPr>
            <a:spLocks noGrp="1"/>
          </p:cNvSpPr>
          <p:nvPr>
            <p:ph type="title"/>
          </p:nvPr>
        </p:nvSpPr>
        <p:spPr>
          <a:xfrm>
            <a:off x="8356396" y="1817225"/>
            <a:ext cx="3631275" cy="3058235"/>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algn="just"/>
            <a:r>
              <a:rPr lang="uk-UA" sz="2000" b="1" dirty="0">
                <a:solidFill>
                  <a:schemeClr val="bg1"/>
                </a:solidFill>
              </a:rPr>
              <a:t>Виділення бюджетних коштів </a:t>
            </a:r>
            <a:r>
              <a:rPr lang="uk-UA" sz="2000" dirty="0"/>
              <a:t>– це, звичайно, відповідальний процес. Тому необхідно, щоб і процес голосування був максимально прозорим і відбувався у формі, яка максимально виключає можливість фальсифікації результатів.</a:t>
            </a:r>
          </a:p>
        </p:txBody>
      </p:sp>
      <p:sp>
        <p:nvSpPr>
          <p:cNvPr id="3" name="Місце для вмісту 2">
            <a:extLst>
              <a:ext uri="{FF2B5EF4-FFF2-40B4-BE49-F238E27FC236}">
                <a16:creationId xmlns:a16="http://schemas.microsoft.com/office/drawing/2014/main" id="{A1C02B95-EE32-42B5-AE82-1750DA917A72}"/>
              </a:ext>
            </a:extLst>
          </p:cNvPr>
          <p:cNvSpPr>
            <a:spLocks noGrp="1"/>
          </p:cNvSpPr>
          <p:nvPr>
            <p:ph idx="1"/>
          </p:nvPr>
        </p:nvSpPr>
        <p:spPr>
          <a:xfrm>
            <a:off x="807025" y="-144596"/>
            <a:ext cx="7294419" cy="5020056"/>
          </a:xfrm>
        </p:spPr>
        <p:txBody>
          <a:bodyPr>
            <a:normAutofit/>
          </a:bodyPr>
          <a:lstStyle/>
          <a:p>
            <a:pPr algn="just"/>
            <a:r>
              <a:rPr lang="uk-UA" sz="1400" dirty="0"/>
              <a:t>Саме тому на таких платформах впроваджують сервіси аутентифікації для забезпечення того, щоб кожен користувач міг підтвердити свої дані та факт того, що він проживає в місті, де відбувається конкурс.</a:t>
            </a:r>
          </a:p>
          <a:p>
            <a:pPr algn="just"/>
            <a:r>
              <a:rPr lang="uk-UA" sz="1400" dirty="0"/>
              <a:t>За кордоном існує практика співфінансування конкурсних рішень. Наприклад: муніципалітет виділяє 60% коштів з бюджету на фінансування </a:t>
            </a:r>
            <a:r>
              <a:rPr lang="uk-UA" sz="1400" dirty="0" err="1"/>
              <a:t>проєкту</a:t>
            </a:r>
            <a:r>
              <a:rPr lang="uk-UA" sz="1400" dirty="0"/>
              <a:t>, а 40% становить персональний внесок ініціатора, або спонсорська підтримка.</a:t>
            </a:r>
          </a:p>
          <a:p>
            <a:pPr algn="just"/>
            <a:r>
              <a:rPr lang="uk-UA" sz="1400" dirty="0"/>
              <a:t>Співфінансування допомагає зміцнити легітимність ухвалення рішення та значно підвищити рівень довіри громадян до працівників муніципальної влади.</a:t>
            </a:r>
          </a:p>
        </p:txBody>
      </p:sp>
      <p:sp>
        <p:nvSpPr>
          <p:cNvPr id="6" name="TextBox 5">
            <a:extLst>
              <a:ext uri="{FF2B5EF4-FFF2-40B4-BE49-F238E27FC236}">
                <a16:creationId xmlns:a16="http://schemas.microsoft.com/office/drawing/2014/main" id="{3D8B25EB-3200-49AA-9A8B-B13AD15EABA7}"/>
              </a:ext>
            </a:extLst>
          </p:cNvPr>
          <p:cNvSpPr txBox="1"/>
          <p:nvPr/>
        </p:nvSpPr>
        <p:spPr>
          <a:xfrm>
            <a:off x="914397" y="3799603"/>
            <a:ext cx="7079673" cy="2431435"/>
          </a:xfrm>
          <a:prstGeom prst="rect">
            <a:avLst/>
          </a:prstGeom>
          <a:noFill/>
        </p:spPr>
        <p:txBody>
          <a:bodyPr wrap="square">
            <a:spAutoFit/>
          </a:bodyPr>
          <a:lstStyle/>
          <a:p>
            <a:r>
              <a:rPr lang="uk-UA" sz="2400" dirty="0">
                <a:solidFill>
                  <a:schemeClr val="accent1"/>
                </a:solidFill>
              </a:rPr>
              <a:t>Конкурси:</a:t>
            </a:r>
          </a:p>
          <a:p>
            <a:r>
              <a:rPr lang="uk-UA" sz="1600" dirty="0"/>
              <a:t>• підвищують обізнаність громадян щодо процесів управління;</a:t>
            </a:r>
          </a:p>
          <a:p>
            <a:r>
              <a:rPr lang="uk-UA" sz="1600" dirty="0"/>
              <a:t>• дають громадянам зрозуміти, що таке бюджетний процес;</a:t>
            </a:r>
          </a:p>
          <a:p>
            <a:r>
              <a:rPr lang="uk-UA" sz="1600" dirty="0"/>
              <a:t>• розвивають культуру участі та сприяють залученню громадськості до процесів управління  містом;</a:t>
            </a:r>
          </a:p>
          <a:p>
            <a:r>
              <a:rPr lang="uk-UA" sz="1600" dirty="0"/>
              <a:t>• створюють простір для синергії громадськості, влади та бізнесу;</a:t>
            </a:r>
          </a:p>
          <a:p>
            <a:pPr marL="285750" indent="-285750">
              <a:buFont typeface="Arial" panose="020B0604020202020204" pitchFamily="34" charset="0"/>
              <a:buChar char="•"/>
            </a:pPr>
            <a:r>
              <a:rPr lang="uk-UA" sz="1600" dirty="0"/>
              <a:t>допомагають боротися з корупцією;</a:t>
            </a:r>
          </a:p>
          <a:p>
            <a:r>
              <a:rPr lang="uk-UA" sz="1600" dirty="0"/>
              <a:t>• сприяють розбудові добробуту громади;</a:t>
            </a:r>
          </a:p>
          <a:p>
            <a:endParaRPr lang="uk-UA" sz="1600" dirty="0"/>
          </a:p>
        </p:txBody>
      </p:sp>
    </p:spTree>
    <p:extLst>
      <p:ext uri="{BB962C8B-B14F-4D97-AF65-F5344CB8AC3E}">
        <p14:creationId xmlns:p14="http://schemas.microsoft.com/office/powerpoint/2010/main" val="30637871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0FD18D1-06E5-4FF2-A911-D21ADBCCD2EB}"/>
              </a:ext>
            </a:extLst>
          </p:cNvPr>
          <p:cNvSpPr>
            <a:spLocks noGrp="1"/>
          </p:cNvSpPr>
          <p:nvPr>
            <p:ph type="title"/>
          </p:nvPr>
        </p:nvSpPr>
        <p:spPr>
          <a:xfrm>
            <a:off x="1130269" y="1391655"/>
            <a:ext cx="9603275" cy="1049235"/>
          </a:xfrm>
        </p:spPr>
        <p:txBody>
          <a:bodyPr>
            <a:normAutofit/>
          </a:bodyPr>
          <a:lstStyle/>
          <a:p>
            <a:r>
              <a:rPr lang="uk-UA" sz="4000" dirty="0">
                <a:solidFill>
                  <a:srgbClr val="616F92"/>
                </a:solidFill>
              </a:rPr>
              <a:t>План</a:t>
            </a:r>
          </a:p>
        </p:txBody>
      </p:sp>
      <p:sp>
        <p:nvSpPr>
          <p:cNvPr id="3" name="Місце для вмісту 2">
            <a:extLst>
              <a:ext uri="{FF2B5EF4-FFF2-40B4-BE49-F238E27FC236}">
                <a16:creationId xmlns:a16="http://schemas.microsoft.com/office/drawing/2014/main" id="{C920B639-CF53-4B8D-AF74-7F22B122CAE0}"/>
              </a:ext>
            </a:extLst>
          </p:cNvPr>
          <p:cNvSpPr>
            <a:spLocks noGrp="1"/>
          </p:cNvSpPr>
          <p:nvPr>
            <p:ph idx="1"/>
          </p:nvPr>
        </p:nvSpPr>
        <p:spPr>
          <a:xfrm>
            <a:off x="1130269" y="2440890"/>
            <a:ext cx="9603275" cy="3294576"/>
          </a:xfrm>
        </p:spPr>
        <p:txBody>
          <a:bodyPr>
            <a:normAutofit/>
          </a:bodyPr>
          <a:lstStyle/>
          <a:p>
            <a:pPr marL="457200" indent="-457200" algn="just">
              <a:buFont typeface="+mj-lt"/>
              <a:buAutoNum type="arabicPeriod"/>
            </a:pPr>
            <a:r>
              <a:rPr lang="ru-RU" sz="2800" dirty="0"/>
              <a:t>Роль </a:t>
            </a:r>
            <a:r>
              <a:rPr lang="ru-RU" sz="2800" dirty="0" err="1"/>
              <a:t>громадської</a:t>
            </a:r>
            <a:r>
              <a:rPr lang="ru-RU" sz="2800" dirty="0"/>
              <a:t> </a:t>
            </a:r>
            <a:r>
              <a:rPr lang="ru-RU" sz="2800" dirty="0" err="1"/>
              <a:t>участі</a:t>
            </a:r>
            <a:r>
              <a:rPr lang="ru-RU" sz="2800" dirty="0"/>
              <a:t> в </a:t>
            </a:r>
            <a:r>
              <a:rPr lang="ru-RU" sz="2800" dirty="0" err="1"/>
              <a:t>процесі</a:t>
            </a:r>
            <a:r>
              <a:rPr lang="ru-RU" sz="2800" dirty="0"/>
              <a:t> </a:t>
            </a:r>
            <a:r>
              <a:rPr lang="ru-RU" sz="2800" dirty="0" err="1"/>
              <a:t>боротьби</a:t>
            </a:r>
            <a:r>
              <a:rPr lang="ru-RU" sz="2800" dirty="0"/>
              <a:t> з </a:t>
            </a:r>
            <a:r>
              <a:rPr lang="ru-RU" sz="2800" dirty="0" err="1"/>
              <a:t>корупцією</a:t>
            </a:r>
            <a:endParaRPr lang="ru-RU" sz="2800" dirty="0"/>
          </a:p>
          <a:p>
            <a:pPr marL="457200" indent="-457200" algn="just">
              <a:buFont typeface="+mj-lt"/>
              <a:buAutoNum type="arabicPeriod"/>
            </a:pPr>
            <a:r>
              <a:rPr lang="ru-RU" sz="2800" dirty="0" err="1"/>
              <a:t>Залучення</a:t>
            </a:r>
            <a:r>
              <a:rPr lang="ru-RU" sz="2800" dirty="0"/>
              <a:t> </a:t>
            </a:r>
            <a:r>
              <a:rPr lang="ru-RU" sz="2800" dirty="0" err="1"/>
              <a:t>громадян</a:t>
            </a:r>
            <a:r>
              <a:rPr lang="ru-RU" sz="2800" dirty="0"/>
              <a:t> до </a:t>
            </a:r>
            <a:r>
              <a:rPr lang="ru-RU" sz="2800" dirty="0" err="1"/>
              <a:t>боротьби</a:t>
            </a:r>
            <a:r>
              <a:rPr lang="ru-RU" sz="2800" dirty="0"/>
              <a:t> з </a:t>
            </a:r>
            <a:r>
              <a:rPr lang="ru-RU" sz="2800" dirty="0" err="1"/>
              <a:t>корупцією</a:t>
            </a:r>
            <a:r>
              <a:rPr lang="ru-RU" sz="2800" dirty="0"/>
              <a:t>: </a:t>
            </a:r>
            <a:r>
              <a:rPr lang="ru-RU" sz="2800" dirty="0" err="1"/>
              <a:t>уявлення</a:t>
            </a:r>
            <a:r>
              <a:rPr lang="ru-RU" sz="2800" dirty="0"/>
              <a:t> та </a:t>
            </a:r>
            <a:r>
              <a:rPr lang="ru-RU" sz="2800" dirty="0" err="1"/>
              <a:t>умови</a:t>
            </a:r>
            <a:endParaRPr lang="uk-UA" sz="2800" dirty="0"/>
          </a:p>
        </p:txBody>
      </p:sp>
    </p:spTree>
    <p:extLst>
      <p:ext uri="{BB962C8B-B14F-4D97-AF65-F5344CB8AC3E}">
        <p14:creationId xmlns:p14="http://schemas.microsoft.com/office/powerpoint/2010/main" val="2942151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1976E1C-5A4D-48DB-A584-5F3681CD47FE}"/>
              </a:ext>
            </a:extLst>
          </p:cNvPr>
          <p:cNvSpPr>
            <a:spLocks noGrp="1"/>
          </p:cNvSpPr>
          <p:nvPr>
            <p:ph type="title"/>
          </p:nvPr>
        </p:nvSpPr>
        <p:spPr/>
        <p:txBody>
          <a:bodyPr>
            <a:normAutofit/>
          </a:bodyPr>
          <a:lstStyle/>
          <a:p>
            <a:r>
              <a:rPr kumimoji="0" lang="uk-UA" sz="3600" b="0" i="0" u="none" strike="noStrike" kern="1200" cap="none" spc="0" normalizeH="0" baseline="0" noProof="0" dirty="0">
                <a:ln>
                  <a:noFill/>
                </a:ln>
                <a:solidFill>
                  <a:schemeClr val="accent1"/>
                </a:solidFill>
                <a:effectLst/>
                <a:uLnTx/>
                <a:uFillTx/>
                <a:ea typeface="+mn-ea"/>
                <a:cs typeface="+mn-cs"/>
              </a:rPr>
              <a:t>Громадські слухання</a:t>
            </a:r>
            <a:br>
              <a:rPr lang="uk-UA" sz="3600" dirty="0">
                <a:solidFill>
                  <a:schemeClr val="accent1"/>
                </a:solidFill>
              </a:rPr>
            </a:br>
            <a:endParaRPr lang="uk-UA" sz="3600" dirty="0">
              <a:solidFill>
                <a:schemeClr val="accent1"/>
              </a:solidFill>
            </a:endParaRPr>
          </a:p>
        </p:txBody>
      </p:sp>
      <p:sp>
        <p:nvSpPr>
          <p:cNvPr id="3" name="Місце для вмісту 2">
            <a:extLst>
              <a:ext uri="{FF2B5EF4-FFF2-40B4-BE49-F238E27FC236}">
                <a16:creationId xmlns:a16="http://schemas.microsoft.com/office/drawing/2014/main" id="{5BFB7152-1EFD-49DE-A668-5408D951488A}"/>
              </a:ext>
            </a:extLst>
          </p:cNvPr>
          <p:cNvSpPr>
            <a:spLocks noGrp="1"/>
          </p:cNvSpPr>
          <p:nvPr>
            <p:ph idx="1"/>
          </p:nvPr>
        </p:nvSpPr>
        <p:spPr/>
        <p:txBody>
          <a:bodyPr>
            <a:normAutofit fontScale="92500" lnSpcReduction="10000"/>
          </a:bodyPr>
          <a:lstStyle/>
          <a:p>
            <a:pPr algn="just"/>
            <a:r>
              <a:rPr lang="uk-UA" sz="2000"/>
              <a:t>Форма участі членів територіальної громади у прийнятті рішень. Територіальна громада має право проводити громадські слухання, зустрічатися з депутатами відповідної ради та посадовими особами місцевого самоврядування, під час яких члени територіальної гро</a:t>
            </a:r>
            <a:r>
              <a:rPr lang="ru-RU" sz="2000"/>
              <a:t>мади можуть заслуховувати їх, порушувати питання та вносити пропозиції щодо питань місцевого значення, що належать до відання місцевого самоврядування. Результати громадських слухань підлягають обов’язковому розгляду органом місцевого самоврядування.</a:t>
            </a:r>
            <a:endParaRPr lang="uk-UA" sz="2000" dirty="0"/>
          </a:p>
        </p:txBody>
      </p:sp>
      <p:pic>
        <p:nvPicPr>
          <p:cNvPr id="4" name="Рисунок 3">
            <a:extLst>
              <a:ext uri="{FF2B5EF4-FFF2-40B4-BE49-F238E27FC236}">
                <a16:creationId xmlns:a16="http://schemas.microsoft.com/office/drawing/2014/main" id="{970D3C5F-553D-40C2-AF12-6DB230A799F3}"/>
              </a:ext>
            </a:extLst>
          </p:cNvPr>
          <p:cNvPicPr>
            <a:picLocks noChangeAspect="1"/>
          </p:cNvPicPr>
          <p:nvPr/>
        </p:nvPicPr>
        <p:blipFill rotWithShape="1">
          <a:blip r:embed="rId3"/>
          <a:srcRect t="19779"/>
          <a:stretch/>
        </p:blipFill>
        <p:spPr>
          <a:xfrm>
            <a:off x="900229" y="2941983"/>
            <a:ext cx="3823105" cy="1699591"/>
          </a:xfrm>
          <a:prstGeom prst="rect">
            <a:avLst/>
          </a:prstGeom>
        </p:spPr>
      </p:pic>
    </p:spTree>
    <p:extLst>
      <p:ext uri="{BB962C8B-B14F-4D97-AF65-F5344CB8AC3E}">
        <p14:creationId xmlns:p14="http://schemas.microsoft.com/office/powerpoint/2010/main" val="20635986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4" name="Прямокутник: округлені кути 3">
            <a:extLst>
              <a:ext uri="{FF2B5EF4-FFF2-40B4-BE49-F238E27FC236}">
                <a16:creationId xmlns:a16="http://schemas.microsoft.com/office/drawing/2014/main" id="{7CA14E1B-4803-4E12-901C-6BD0A76E841B}"/>
              </a:ext>
            </a:extLst>
          </p:cNvPr>
          <p:cNvSpPr/>
          <p:nvPr/>
        </p:nvSpPr>
        <p:spPr>
          <a:xfrm>
            <a:off x="7616142" y="2203555"/>
            <a:ext cx="3631330" cy="3410168"/>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252" name="Google Shape;252;p24"/>
          <p:cNvSpPr txBox="1"/>
          <p:nvPr/>
        </p:nvSpPr>
        <p:spPr>
          <a:xfrm>
            <a:off x="972273" y="407129"/>
            <a:ext cx="10174147" cy="101562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ru-RU" sz="3000" b="1" dirty="0" err="1">
                <a:solidFill>
                  <a:srgbClr val="616F92"/>
                </a:solidFill>
                <a:latin typeface="+mj-lt"/>
                <a:ea typeface="Cambria Math"/>
                <a:cs typeface="Arial" panose="020B0604020202020204" pitchFamily="34" charset="0"/>
                <a:sym typeface="Cambria Math"/>
              </a:rPr>
              <a:t>Уявлення</a:t>
            </a:r>
            <a:r>
              <a:rPr lang="ru-RU" sz="3000" b="1" dirty="0">
                <a:solidFill>
                  <a:srgbClr val="616F92"/>
                </a:solidFill>
                <a:latin typeface="+mj-lt"/>
                <a:ea typeface="Cambria Math"/>
                <a:cs typeface="Arial" panose="020B0604020202020204" pitchFamily="34" charset="0"/>
                <a:sym typeface="Cambria Math"/>
              </a:rPr>
              <a:t> </a:t>
            </a:r>
            <a:r>
              <a:rPr lang="ru-RU" sz="3000" b="1" dirty="0" err="1">
                <a:solidFill>
                  <a:srgbClr val="616F92"/>
                </a:solidFill>
                <a:latin typeface="+mj-lt"/>
                <a:ea typeface="Cambria Math"/>
                <a:cs typeface="Arial" panose="020B0604020202020204" pitchFamily="34" charset="0"/>
                <a:sym typeface="Cambria Math"/>
              </a:rPr>
              <a:t>громадян</a:t>
            </a:r>
            <a:r>
              <a:rPr lang="ru-RU" sz="3000" b="1" dirty="0">
                <a:solidFill>
                  <a:srgbClr val="616F92"/>
                </a:solidFill>
                <a:latin typeface="+mj-lt"/>
                <a:ea typeface="Cambria Math"/>
                <a:cs typeface="Arial" panose="020B0604020202020204" pitchFamily="34" charset="0"/>
                <a:sym typeface="Cambria Math"/>
              </a:rPr>
              <a:t> про </a:t>
            </a:r>
            <a:r>
              <a:rPr lang="ru-RU" sz="3000" b="1" dirty="0" err="1">
                <a:solidFill>
                  <a:srgbClr val="616F92"/>
                </a:solidFill>
                <a:latin typeface="+mj-lt"/>
                <a:ea typeface="Cambria Math"/>
                <a:cs typeface="Arial" panose="020B0604020202020204" pitchFamily="34" charset="0"/>
                <a:sym typeface="Cambria Math"/>
              </a:rPr>
              <a:t>їхню</a:t>
            </a:r>
            <a:r>
              <a:rPr lang="ru-RU" sz="3000" b="1" dirty="0">
                <a:solidFill>
                  <a:srgbClr val="616F92"/>
                </a:solidFill>
                <a:latin typeface="+mj-lt"/>
                <a:ea typeface="Cambria Math"/>
                <a:cs typeface="Arial" panose="020B0604020202020204" pitchFamily="34" charset="0"/>
                <a:sym typeface="Cambria Math"/>
              </a:rPr>
              <a:t> роль в </a:t>
            </a:r>
            <a:r>
              <a:rPr lang="ru-RU" sz="3000" b="1" dirty="0" err="1">
                <a:solidFill>
                  <a:srgbClr val="616F92"/>
                </a:solidFill>
                <a:latin typeface="+mj-lt"/>
                <a:ea typeface="Cambria Math"/>
                <a:cs typeface="Arial" panose="020B0604020202020204" pitchFamily="34" charset="0"/>
                <a:sym typeface="Cambria Math"/>
              </a:rPr>
              <a:t>процесі</a:t>
            </a:r>
            <a:r>
              <a:rPr lang="ru-RU" sz="3000" b="1" dirty="0">
                <a:solidFill>
                  <a:srgbClr val="616F92"/>
                </a:solidFill>
                <a:latin typeface="+mj-lt"/>
                <a:ea typeface="Cambria Math"/>
                <a:cs typeface="Arial" panose="020B0604020202020204" pitchFamily="34" charset="0"/>
                <a:sym typeface="Cambria Math"/>
              </a:rPr>
              <a:t> </a:t>
            </a:r>
            <a:r>
              <a:rPr lang="ru-RU" sz="3000" b="1" dirty="0" err="1">
                <a:solidFill>
                  <a:srgbClr val="616F92"/>
                </a:solidFill>
                <a:latin typeface="+mj-lt"/>
                <a:ea typeface="Cambria Math"/>
                <a:cs typeface="Arial" panose="020B0604020202020204" pitchFamily="34" charset="0"/>
                <a:sym typeface="Cambria Math"/>
              </a:rPr>
              <a:t>боротьби</a:t>
            </a:r>
            <a:r>
              <a:rPr lang="ru-RU" sz="3000" b="1" dirty="0">
                <a:solidFill>
                  <a:srgbClr val="616F92"/>
                </a:solidFill>
                <a:latin typeface="+mj-lt"/>
                <a:ea typeface="Cambria Math"/>
                <a:cs typeface="Arial" panose="020B0604020202020204" pitchFamily="34" charset="0"/>
                <a:sym typeface="Cambria Math"/>
              </a:rPr>
              <a:t> </a:t>
            </a:r>
            <a:r>
              <a:rPr lang="ru-RU" sz="3000" dirty="0">
                <a:solidFill>
                  <a:srgbClr val="616F92"/>
                </a:solidFill>
                <a:latin typeface="+mj-lt"/>
                <a:ea typeface="Cambria Math"/>
                <a:cs typeface="Arial" panose="020B0604020202020204" pitchFamily="34" charset="0"/>
                <a:sym typeface="Cambria Math"/>
              </a:rPr>
              <a:t>з </a:t>
            </a:r>
            <a:r>
              <a:rPr lang="ru-RU" sz="3000" b="1" dirty="0" err="1">
                <a:solidFill>
                  <a:srgbClr val="616F92"/>
                </a:solidFill>
                <a:latin typeface="+mj-lt"/>
                <a:ea typeface="Cambria Math"/>
                <a:cs typeface="Arial" panose="020B0604020202020204" pitchFamily="34" charset="0"/>
                <a:sym typeface="Cambria Math"/>
              </a:rPr>
              <a:t>корупцією</a:t>
            </a:r>
            <a:r>
              <a:rPr lang="ru-RU" sz="3000" b="1" dirty="0">
                <a:solidFill>
                  <a:srgbClr val="616F92"/>
                </a:solidFill>
                <a:latin typeface="+mj-lt"/>
                <a:ea typeface="Cambria Math"/>
                <a:cs typeface="Arial" panose="020B0604020202020204" pitchFamily="34" charset="0"/>
                <a:sym typeface="Cambria Math"/>
              </a:rPr>
              <a:t> </a:t>
            </a:r>
            <a:endParaRPr sz="3000" b="1" dirty="0">
              <a:solidFill>
                <a:srgbClr val="616F92"/>
              </a:solidFill>
              <a:latin typeface="+mj-lt"/>
              <a:ea typeface="Cambria Math"/>
              <a:cs typeface="Arial" panose="020B0604020202020204" pitchFamily="34" charset="0"/>
              <a:sym typeface="Cambria Math"/>
            </a:endParaRPr>
          </a:p>
        </p:txBody>
      </p:sp>
      <p:sp>
        <p:nvSpPr>
          <p:cNvPr id="255" name="Google Shape;255;p24"/>
          <p:cNvSpPr txBox="1"/>
          <p:nvPr/>
        </p:nvSpPr>
        <p:spPr>
          <a:xfrm>
            <a:off x="944527" y="1604055"/>
            <a:ext cx="10302945"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ru-RU" sz="1800" dirty="0" err="1">
                <a:solidFill>
                  <a:srgbClr val="616F92"/>
                </a:solidFill>
                <a:ea typeface="Cambria Math"/>
                <a:cs typeface="Arial" panose="020B0604020202020204" pitchFamily="34" charset="0"/>
                <a:sym typeface="Cambria Math"/>
              </a:rPr>
              <a:t>Дослідження</a:t>
            </a:r>
            <a:r>
              <a:rPr lang="ru-RU" sz="1800" dirty="0">
                <a:solidFill>
                  <a:srgbClr val="616F92"/>
                </a:solidFill>
                <a:ea typeface="Cambria Math"/>
                <a:cs typeface="Arial" panose="020B0604020202020204" pitchFamily="34" charset="0"/>
                <a:sym typeface="Cambria Math"/>
              </a:rPr>
              <a:t> «Стан </a:t>
            </a:r>
            <a:r>
              <a:rPr lang="ru-RU" sz="1800" dirty="0" err="1">
                <a:solidFill>
                  <a:srgbClr val="616F92"/>
                </a:solidFill>
                <a:ea typeface="Cambria Math"/>
                <a:cs typeface="Arial" panose="020B0604020202020204" pitchFamily="34" charset="0"/>
                <a:sym typeface="Cambria Math"/>
              </a:rPr>
              <a:t>корупції</a:t>
            </a:r>
            <a:r>
              <a:rPr lang="ru-RU" sz="1800" dirty="0">
                <a:solidFill>
                  <a:srgbClr val="616F92"/>
                </a:solidFill>
                <a:ea typeface="Cambria Math"/>
                <a:cs typeface="Arial" panose="020B0604020202020204" pitchFamily="34" charset="0"/>
                <a:sym typeface="Cambria Math"/>
              </a:rPr>
              <a:t> в </a:t>
            </a:r>
            <a:r>
              <a:rPr lang="ru-RU" sz="1800" dirty="0" err="1">
                <a:solidFill>
                  <a:srgbClr val="616F92"/>
                </a:solidFill>
                <a:ea typeface="Cambria Math"/>
                <a:cs typeface="Arial" panose="020B0604020202020204" pitchFamily="34" charset="0"/>
                <a:sym typeface="Cambria Math"/>
              </a:rPr>
              <a:t>Україні</a:t>
            </a:r>
            <a:r>
              <a:rPr lang="ru-RU" sz="1800" dirty="0">
                <a:solidFill>
                  <a:srgbClr val="616F92"/>
                </a:solidFill>
                <a:ea typeface="Cambria Math"/>
                <a:cs typeface="Arial" panose="020B0604020202020204" pitchFamily="34" charset="0"/>
                <a:sym typeface="Cambria Math"/>
              </a:rPr>
              <a:t>. </a:t>
            </a:r>
            <a:r>
              <a:rPr lang="ru-RU" sz="1800" dirty="0" err="1">
                <a:solidFill>
                  <a:srgbClr val="616F92"/>
                </a:solidFill>
                <a:ea typeface="Cambria Math"/>
                <a:cs typeface="Arial" panose="020B0604020202020204" pitchFamily="34" charset="0"/>
                <a:sym typeface="Cambria Math"/>
              </a:rPr>
              <a:t>Сприйняття</a:t>
            </a:r>
            <a:r>
              <a:rPr lang="ru-RU" sz="1800" dirty="0">
                <a:solidFill>
                  <a:srgbClr val="616F92"/>
                </a:solidFill>
                <a:ea typeface="Cambria Math"/>
                <a:cs typeface="Arial" panose="020B0604020202020204" pitchFamily="34" charset="0"/>
                <a:sym typeface="Cambria Math"/>
              </a:rPr>
              <a:t>, </a:t>
            </a:r>
            <a:r>
              <a:rPr lang="ru-RU" sz="1800" dirty="0" err="1">
                <a:solidFill>
                  <a:srgbClr val="616F92"/>
                </a:solidFill>
                <a:ea typeface="Cambria Math"/>
                <a:cs typeface="Arial" panose="020B0604020202020204" pitchFamily="34" charset="0"/>
                <a:sym typeface="Cambria Math"/>
              </a:rPr>
              <a:t>досвід</a:t>
            </a:r>
            <a:r>
              <a:rPr lang="ru-RU" sz="1800" dirty="0">
                <a:solidFill>
                  <a:srgbClr val="616F92"/>
                </a:solidFill>
                <a:ea typeface="Cambria Math"/>
                <a:cs typeface="Arial" panose="020B0604020202020204" pitchFamily="34" charset="0"/>
                <a:sym typeface="Cambria Math"/>
              </a:rPr>
              <a:t>, </a:t>
            </a:r>
            <a:r>
              <a:rPr lang="ru-RU" sz="1800" dirty="0" err="1">
                <a:solidFill>
                  <a:srgbClr val="616F92"/>
                </a:solidFill>
                <a:ea typeface="Cambria Math"/>
                <a:cs typeface="Arial" panose="020B0604020202020204" pitchFamily="34" charset="0"/>
                <a:sym typeface="Cambria Math"/>
              </a:rPr>
              <a:t>ставлення</a:t>
            </a:r>
            <a:r>
              <a:rPr lang="ru-RU" sz="1800" dirty="0">
                <a:solidFill>
                  <a:srgbClr val="616F92"/>
                </a:solidFill>
                <a:ea typeface="Cambria Math"/>
                <a:cs typeface="Arial" panose="020B0604020202020204" pitchFamily="34" charset="0"/>
                <a:sym typeface="Cambria Math"/>
              </a:rPr>
              <a:t>», </a:t>
            </a:r>
            <a:r>
              <a:rPr lang="ru-RU" sz="1800" dirty="0" err="1">
                <a:solidFill>
                  <a:srgbClr val="616F92"/>
                </a:solidFill>
                <a:ea typeface="Cambria Math"/>
                <a:cs typeface="Arial" panose="020B0604020202020204" pitchFamily="34" charset="0"/>
                <a:sym typeface="Cambria Math"/>
              </a:rPr>
              <a:t>основні</a:t>
            </a:r>
            <a:r>
              <a:rPr lang="ru-RU" sz="1800" dirty="0">
                <a:solidFill>
                  <a:srgbClr val="616F92"/>
                </a:solidFill>
                <a:ea typeface="Cambria Math"/>
                <a:cs typeface="Arial" panose="020B0604020202020204" pitchFamily="34" charset="0"/>
                <a:sym typeface="Cambria Math"/>
              </a:rPr>
              <a:t> </a:t>
            </a:r>
            <a:r>
              <a:rPr lang="ru-RU" sz="1800" dirty="0" err="1">
                <a:solidFill>
                  <a:srgbClr val="616F92"/>
                </a:solidFill>
                <a:ea typeface="Cambria Math"/>
                <a:cs typeface="Arial" panose="020B0604020202020204" pitchFamily="34" charset="0"/>
                <a:sym typeface="Cambria Math"/>
              </a:rPr>
              <a:t>тези</a:t>
            </a:r>
            <a:r>
              <a:rPr lang="ru-RU" sz="1800" dirty="0">
                <a:solidFill>
                  <a:srgbClr val="616F92"/>
                </a:solidFill>
                <a:ea typeface="Cambria Math"/>
                <a:cs typeface="Arial" panose="020B0604020202020204" pitchFamily="34" charset="0"/>
                <a:sym typeface="Cambria Math"/>
              </a:rPr>
              <a:t>:</a:t>
            </a:r>
            <a:endParaRPr sz="1800" dirty="0">
              <a:solidFill>
                <a:srgbClr val="616F92"/>
              </a:solidFill>
              <a:ea typeface="Cambria Math"/>
              <a:cs typeface="Arial" panose="020B0604020202020204" pitchFamily="34" charset="0"/>
              <a:sym typeface="Cambria Math"/>
            </a:endParaRPr>
          </a:p>
        </p:txBody>
      </p:sp>
      <p:sp>
        <p:nvSpPr>
          <p:cNvPr id="256" name="Google Shape;256;p24"/>
          <p:cNvSpPr txBox="1"/>
          <p:nvPr/>
        </p:nvSpPr>
        <p:spPr>
          <a:xfrm>
            <a:off x="972273" y="2203554"/>
            <a:ext cx="6180882" cy="3908722"/>
          </a:xfrm>
          <a:prstGeom prst="rect">
            <a:avLst/>
          </a:prstGeom>
          <a:noFill/>
          <a:ln>
            <a:noFill/>
          </a:ln>
        </p:spPr>
        <p:txBody>
          <a:bodyPr spcFirstLastPara="1" wrap="square" lIns="91425" tIns="45700" rIns="91425" bIns="45700" anchor="t" anchorCtr="0">
            <a:spAutoFit/>
          </a:bodyPr>
          <a:lstStyle/>
          <a:p>
            <a:pPr marL="432000" marR="0" lvl="0" indent="-450850" algn="just" rtl="0">
              <a:spcBef>
                <a:spcPts val="1200"/>
              </a:spcBef>
              <a:spcAft>
                <a:spcPts val="0"/>
              </a:spcAft>
              <a:buClr>
                <a:srgbClr val="B9D6D5"/>
              </a:buClr>
              <a:buSzPts val="1800"/>
              <a:buFont typeface="Wingdings" panose="05000000000000000000" pitchFamily="2" charset="2"/>
              <a:buChar char="l"/>
            </a:pPr>
            <a:r>
              <a:rPr lang="ru-RU" sz="1600" dirty="0" err="1">
                <a:solidFill>
                  <a:schemeClr val="dk1"/>
                </a:solidFill>
                <a:ea typeface="Cambria Math"/>
                <a:cs typeface="Arial" panose="020B0604020202020204" pitchFamily="34" charset="0"/>
                <a:sym typeface="Cambria Math"/>
              </a:rPr>
              <a:t>Дані</a:t>
            </a:r>
            <a:r>
              <a:rPr lang="ru-RU" sz="1600" dirty="0">
                <a:solidFill>
                  <a:schemeClr val="dk1"/>
                </a:solidFill>
                <a:ea typeface="Cambria Math"/>
                <a:cs typeface="Arial" panose="020B0604020202020204" pitchFamily="34" charset="0"/>
                <a:sym typeface="Cambria Math"/>
              </a:rPr>
              <a:t> 2021 року </a:t>
            </a:r>
            <a:r>
              <a:rPr lang="ru-RU" sz="1600" dirty="0" err="1">
                <a:solidFill>
                  <a:schemeClr val="dk1"/>
                </a:solidFill>
                <a:ea typeface="Cambria Math"/>
                <a:cs typeface="Arial" panose="020B0604020202020204" pitchFamily="34" charset="0"/>
                <a:sym typeface="Cambria Math"/>
              </a:rPr>
              <a:t>свідчать</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що</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корупція</a:t>
            </a:r>
            <a:r>
              <a:rPr lang="ru-RU" sz="1600" dirty="0">
                <a:solidFill>
                  <a:schemeClr val="dk1"/>
                </a:solidFill>
                <a:ea typeface="Cambria Math"/>
                <a:cs typeface="Arial" panose="020B0604020202020204" pitchFamily="34" charset="0"/>
                <a:sym typeface="Cambria Math"/>
              </a:rPr>
              <a:t> стала проблемою номер один для </a:t>
            </a:r>
            <a:r>
              <a:rPr lang="ru-RU" sz="1600" dirty="0" err="1">
                <a:solidFill>
                  <a:schemeClr val="dk1"/>
                </a:solidFill>
                <a:ea typeface="Cambria Math"/>
                <a:cs typeface="Arial" panose="020B0604020202020204" pitchFamily="34" charset="0"/>
                <a:sym typeface="Cambria Math"/>
              </a:rPr>
              <a:t>країни</a:t>
            </a:r>
            <a:r>
              <a:rPr lang="ru-RU" sz="1600" dirty="0">
                <a:solidFill>
                  <a:schemeClr val="dk1"/>
                </a:solidFill>
                <a:ea typeface="Cambria Math"/>
                <a:cs typeface="Arial" panose="020B0604020202020204" pitchFamily="34" charset="0"/>
                <a:sym typeface="Cambria Math"/>
              </a:rPr>
              <a:t>.</a:t>
            </a:r>
            <a:endParaRPr sz="1600" dirty="0"/>
          </a:p>
          <a:p>
            <a:pPr marL="432000" marR="0" lvl="0" indent="-450850" algn="just" rtl="0">
              <a:spcBef>
                <a:spcPts val="1200"/>
              </a:spcBef>
              <a:spcAft>
                <a:spcPts val="0"/>
              </a:spcAft>
              <a:buClr>
                <a:srgbClr val="B9D6D5"/>
              </a:buClr>
              <a:buSzPts val="1800"/>
              <a:buFont typeface="Wingdings" panose="05000000000000000000" pitchFamily="2" charset="2"/>
              <a:buChar char="l"/>
            </a:pPr>
            <a:r>
              <a:rPr lang="ru-RU" sz="1600" dirty="0">
                <a:solidFill>
                  <a:schemeClr val="dk1"/>
                </a:solidFill>
                <a:ea typeface="Cambria Math"/>
                <a:cs typeface="Arial" panose="020B0604020202020204" pitchFamily="34" charset="0"/>
                <a:sym typeface="Cambria Math"/>
              </a:rPr>
              <a:t>На </a:t>
            </a:r>
            <a:r>
              <a:rPr lang="ru-RU" sz="1600" dirty="0" err="1">
                <a:solidFill>
                  <a:schemeClr val="dk1"/>
                </a:solidFill>
                <a:ea typeface="Cambria Math"/>
                <a:cs typeface="Arial" panose="020B0604020202020204" pitchFamily="34" charset="0"/>
                <a:sym typeface="Cambria Math"/>
              </a:rPr>
              <a:t>прохання</a:t>
            </a:r>
            <a:r>
              <a:rPr lang="ru-RU" sz="1600" dirty="0">
                <a:solidFill>
                  <a:schemeClr val="dk1"/>
                </a:solidFill>
                <a:ea typeface="Cambria Math"/>
                <a:cs typeface="Arial" panose="020B0604020202020204" pitchFamily="34" charset="0"/>
                <a:sym typeface="Cambria Math"/>
              </a:rPr>
              <a:t> обрати </a:t>
            </a:r>
            <a:r>
              <a:rPr lang="ru-RU" sz="1600" dirty="0" err="1">
                <a:solidFill>
                  <a:schemeClr val="dk1"/>
                </a:solidFill>
                <a:ea typeface="Cambria Math"/>
                <a:cs typeface="Arial" panose="020B0604020202020204" pitchFamily="34" charset="0"/>
                <a:sym typeface="Cambria Math"/>
              </a:rPr>
              <a:t>найбільш</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згубний</a:t>
            </a:r>
            <a:r>
              <a:rPr lang="ru-RU" sz="1600" dirty="0">
                <a:solidFill>
                  <a:schemeClr val="dk1"/>
                </a:solidFill>
                <a:ea typeface="Cambria Math"/>
                <a:cs typeface="Arial" panose="020B0604020202020204" pitchFamily="34" charset="0"/>
                <a:sym typeface="Cambria Math"/>
              </a:rPr>
              <a:t> тип </a:t>
            </a:r>
            <a:r>
              <a:rPr lang="ru-RU" sz="1600" dirty="0" err="1">
                <a:solidFill>
                  <a:schemeClr val="dk1"/>
                </a:solidFill>
                <a:ea typeface="Cambria Math"/>
                <a:cs typeface="Arial" panose="020B0604020202020204" pitchFamily="34" charset="0"/>
                <a:sym typeface="Cambria Math"/>
              </a:rPr>
              <a:t>корупції</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серед</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політичної</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корупції</a:t>
            </a:r>
            <a:r>
              <a:rPr lang="ru-RU" sz="1600" dirty="0">
                <a:solidFill>
                  <a:schemeClr val="dk1"/>
                </a:solidFill>
                <a:ea typeface="Cambria Math"/>
                <a:cs typeface="Arial" panose="020B0604020202020204" pitchFamily="34" charset="0"/>
                <a:sym typeface="Cambria Math"/>
              </a:rPr>
              <a:t> на </a:t>
            </a:r>
            <a:r>
              <a:rPr lang="ru-RU" sz="1600" dirty="0" err="1">
                <a:solidFill>
                  <a:schemeClr val="dk1"/>
                </a:solidFill>
                <a:ea typeface="Cambria Math"/>
                <a:cs typeface="Arial" panose="020B0604020202020204" pitchFamily="34" charset="0"/>
                <a:sym typeface="Cambria Math"/>
              </a:rPr>
              <a:t>найвищому</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рівні</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повсякденної</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чи</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корупції</a:t>
            </a:r>
            <a:r>
              <a:rPr lang="ru-RU" sz="1600" dirty="0">
                <a:solidFill>
                  <a:schemeClr val="dk1"/>
                </a:solidFill>
                <a:ea typeface="Cambria Math"/>
                <a:cs typeface="Arial" panose="020B0604020202020204" pitchFamily="34" charset="0"/>
                <a:sym typeface="Cambria Math"/>
              </a:rPr>
              <a:t> в </a:t>
            </a:r>
            <a:r>
              <a:rPr lang="ru-RU" sz="1600" dirty="0" err="1">
                <a:solidFill>
                  <a:schemeClr val="dk1"/>
                </a:solidFill>
                <a:ea typeface="Cambria Math"/>
                <a:cs typeface="Arial" panose="020B0604020202020204" pitchFamily="34" charset="0"/>
                <a:sym typeface="Cambria Math"/>
              </a:rPr>
              <a:t>бізнесі</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респонденти</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рішуче</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називали</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політичну</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корупцію</a:t>
            </a:r>
            <a:r>
              <a:rPr lang="ru-RU" sz="1600" dirty="0">
                <a:solidFill>
                  <a:schemeClr val="dk1"/>
                </a:solidFill>
                <a:ea typeface="Cambria Math"/>
                <a:cs typeface="Arial" panose="020B0604020202020204" pitchFamily="34" charset="0"/>
                <a:sym typeface="Cambria Math"/>
              </a:rPr>
              <a:t>. </a:t>
            </a:r>
            <a:endParaRPr sz="1600" dirty="0">
              <a:solidFill>
                <a:schemeClr val="dk1"/>
              </a:solidFill>
              <a:ea typeface="Cambria Math"/>
              <a:cs typeface="Arial" panose="020B0604020202020204" pitchFamily="34" charset="0"/>
              <a:sym typeface="Cambria Math"/>
            </a:endParaRPr>
          </a:p>
          <a:p>
            <a:pPr marL="432000" marR="0" lvl="0" indent="-450850" algn="just" rtl="0">
              <a:spcBef>
                <a:spcPts val="1200"/>
              </a:spcBef>
              <a:spcAft>
                <a:spcPts val="0"/>
              </a:spcAft>
              <a:buClr>
                <a:srgbClr val="B9D6D5"/>
              </a:buClr>
              <a:buSzPts val="1800"/>
              <a:buFont typeface="Wingdings" panose="05000000000000000000" pitchFamily="2" charset="2"/>
              <a:buChar char="l"/>
            </a:pPr>
            <a:r>
              <a:rPr lang="ru-RU" sz="1600" dirty="0" err="1">
                <a:solidFill>
                  <a:schemeClr val="dk1"/>
                </a:solidFill>
                <a:ea typeface="Cambria Math"/>
                <a:cs typeface="Arial" panose="020B0604020202020204" pitchFamily="34" charset="0"/>
                <a:sym typeface="Cambria Math"/>
              </a:rPr>
              <a:t>Українці</a:t>
            </a:r>
            <a:r>
              <a:rPr lang="ru-RU" sz="1600" dirty="0">
                <a:solidFill>
                  <a:schemeClr val="dk1"/>
                </a:solidFill>
                <a:ea typeface="Cambria Math"/>
                <a:cs typeface="Arial" panose="020B0604020202020204" pitchFamily="34" charset="0"/>
                <a:sym typeface="Cambria Math"/>
              </a:rPr>
              <a:t> все </a:t>
            </a:r>
            <a:r>
              <a:rPr lang="ru-RU" sz="1600" dirty="0" err="1">
                <a:solidFill>
                  <a:schemeClr val="dk1"/>
                </a:solidFill>
                <a:ea typeface="Cambria Math"/>
                <a:cs typeface="Arial" panose="020B0604020202020204" pitchFamily="34" charset="0"/>
                <a:sym typeface="Cambria Math"/>
              </a:rPr>
              <a:t>частіше</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зазначають</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що</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корупцію</a:t>
            </a:r>
            <a:r>
              <a:rPr lang="ru-RU" sz="1600" dirty="0">
                <a:solidFill>
                  <a:schemeClr val="dk1"/>
                </a:solidFill>
                <a:ea typeface="Cambria Math"/>
                <a:cs typeface="Arial" panose="020B0604020202020204" pitchFamily="34" charset="0"/>
                <a:sym typeface="Cambria Math"/>
              </a:rPr>
              <a:t> не </a:t>
            </a:r>
            <a:r>
              <a:rPr lang="ru-RU" sz="1600" dirty="0" err="1">
                <a:solidFill>
                  <a:schemeClr val="dk1"/>
                </a:solidFill>
                <a:ea typeface="Cambria Math"/>
                <a:cs typeface="Arial" panose="020B0604020202020204" pitchFamily="34" charset="0"/>
                <a:sym typeface="Cambria Math"/>
              </a:rPr>
              <a:t>можна</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виправдати</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навіть</a:t>
            </a:r>
            <a:r>
              <a:rPr lang="ru-RU" sz="1600" dirty="0">
                <a:solidFill>
                  <a:schemeClr val="dk1"/>
                </a:solidFill>
                <a:ea typeface="Cambria Math"/>
                <a:cs typeface="Arial" panose="020B0604020202020204" pitchFamily="34" charset="0"/>
                <a:sym typeface="Cambria Math"/>
              </a:rPr>
              <a:t> у </a:t>
            </a:r>
            <a:r>
              <a:rPr lang="ru-RU" sz="1600" dirty="0" err="1">
                <a:solidFill>
                  <a:schemeClr val="dk1"/>
                </a:solidFill>
                <a:ea typeface="Cambria Math"/>
                <a:cs typeface="Arial" panose="020B0604020202020204" pitchFamily="34" charset="0"/>
                <a:sym typeface="Cambria Math"/>
              </a:rPr>
              <a:t>випадках</a:t>
            </a:r>
            <a:r>
              <a:rPr lang="ru-RU" sz="1600" dirty="0">
                <a:solidFill>
                  <a:schemeClr val="dk1"/>
                </a:solidFill>
                <a:ea typeface="Cambria Math"/>
                <a:cs typeface="Arial" panose="020B0604020202020204" pitchFamily="34" charset="0"/>
                <a:sym typeface="Cambria Math"/>
              </a:rPr>
              <a:t>, коли вона </a:t>
            </a:r>
            <a:r>
              <a:rPr lang="ru-RU" sz="1600" dirty="0" err="1">
                <a:solidFill>
                  <a:schemeClr val="dk1"/>
                </a:solidFill>
                <a:ea typeface="Cambria Math"/>
                <a:cs typeface="Arial" panose="020B0604020202020204" pitchFamily="34" charset="0"/>
                <a:sym typeface="Cambria Math"/>
              </a:rPr>
              <a:t>допоможе</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вирішити</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важливу</a:t>
            </a:r>
            <a:r>
              <a:rPr lang="ru-RU" sz="1600" dirty="0">
                <a:solidFill>
                  <a:schemeClr val="dk1"/>
                </a:solidFill>
                <a:ea typeface="Cambria Math"/>
                <a:cs typeface="Arial" panose="020B0604020202020204" pitchFamily="34" charset="0"/>
                <a:sym typeface="Cambria Math"/>
              </a:rPr>
              <a:t> особисту справу.</a:t>
            </a:r>
            <a:endParaRPr sz="1600" dirty="0"/>
          </a:p>
          <a:p>
            <a:pPr marL="432000" marR="0" lvl="0" indent="-450850" algn="just" rtl="0">
              <a:spcBef>
                <a:spcPts val="1200"/>
              </a:spcBef>
              <a:spcAft>
                <a:spcPts val="0"/>
              </a:spcAft>
              <a:buClr>
                <a:srgbClr val="B9D6D5"/>
              </a:buClr>
              <a:buSzPts val="1800"/>
              <a:buFont typeface="Wingdings" panose="05000000000000000000" pitchFamily="2" charset="2"/>
              <a:buChar char="l"/>
            </a:pPr>
            <a:r>
              <a:rPr lang="ru-RU" sz="1600" dirty="0">
                <a:solidFill>
                  <a:schemeClr val="dk1"/>
                </a:solidFill>
                <a:ea typeface="Cambria Math"/>
                <a:cs typeface="Arial" panose="020B0604020202020204" pitchFamily="34" charset="0"/>
                <a:sym typeface="Cambria Math"/>
              </a:rPr>
              <a:t>Усе </a:t>
            </a:r>
            <a:r>
              <a:rPr lang="ru-RU" sz="1600" dirty="0" err="1">
                <a:solidFill>
                  <a:schemeClr val="dk1"/>
                </a:solidFill>
                <a:ea typeface="Cambria Math"/>
                <a:cs typeface="Arial" panose="020B0604020202020204" pitchFamily="34" charset="0"/>
                <a:sym typeface="Cambria Math"/>
              </a:rPr>
              <a:t>більше</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українців</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вважають</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що</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саме</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державні</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органи</a:t>
            </a:r>
            <a:r>
              <a:rPr lang="ru-RU" sz="1600" dirty="0">
                <a:solidFill>
                  <a:schemeClr val="dk1"/>
                </a:solidFill>
                <a:ea typeface="Cambria Math"/>
                <a:cs typeface="Arial" panose="020B0604020202020204" pitchFamily="34" charset="0"/>
                <a:sym typeface="Cambria Math"/>
              </a:rPr>
              <a:t> є </a:t>
            </a:r>
            <a:r>
              <a:rPr lang="ru-RU" sz="1600" dirty="0" err="1">
                <a:solidFill>
                  <a:schemeClr val="dk1"/>
                </a:solidFill>
                <a:ea typeface="Cambria Math"/>
                <a:cs typeface="Arial" panose="020B0604020202020204" pitchFamily="34" charset="0"/>
                <a:sym typeface="Cambria Math"/>
              </a:rPr>
              <a:t>відповідальними</a:t>
            </a:r>
            <a:r>
              <a:rPr lang="ru-RU" sz="1600" dirty="0">
                <a:solidFill>
                  <a:schemeClr val="dk1"/>
                </a:solidFill>
                <a:ea typeface="Cambria Math"/>
                <a:cs typeface="Arial" panose="020B0604020202020204" pitchFamily="34" charset="0"/>
                <a:sym typeface="Cambria Math"/>
              </a:rPr>
              <a:t> за </a:t>
            </a:r>
            <a:r>
              <a:rPr lang="ru-RU" sz="1600" dirty="0" err="1">
                <a:solidFill>
                  <a:schemeClr val="dk1"/>
                </a:solidFill>
                <a:ea typeface="Cambria Math"/>
                <a:cs typeface="Arial" panose="020B0604020202020204" pitchFamily="34" charset="0"/>
                <a:sym typeface="Cambria Math"/>
              </a:rPr>
              <a:t>боротьбу</a:t>
            </a:r>
            <a:r>
              <a:rPr lang="ru-RU" sz="1600" dirty="0">
                <a:solidFill>
                  <a:schemeClr val="dk1"/>
                </a:solidFill>
                <a:ea typeface="Cambria Math"/>
                <a:cs typeface="Arial" panose="020B0604020202020204" pitchFamily="34" charset="0"/>
                <a:sym typeface="Cambria Math"/>
              </a:rPr>
              <a:t> з </a:t>
            </a:r>
            <a:r>
              <a:rPr lang="ru-RU" sz="1600" dirty="0" err="1">
                <a:solidFill>
                  <a:schemeClr val="dk1"/>
                </a:solidFill>
                <a:ea typeface="Cambria Math"/>
                <a:cs typeface="Arial" panose="020B0604020202020204" pitchFamily="34" charset="0"/>
                <a:sym typeface="Cambria Math"/>
              </a:rPr>
              <a:t>корупцією</a:t>
            </a:r>
            <a:endParaRPr sz="1600" dirty="0">
              <a:solidFill>
                <a:schemeClr val="dk1"/>
              </a:solidFill>
              <a:ea typeface="Cambria Math"/>
              <a:cs typeface="Arial" panose="020B0604020202020204" pitchFamily="34" charset="0"/>
              <a:sym typeface="Cambria Math"/>
            </a:endParaRPr>
          </a:p>
          <a:p>
            <a:pPr marL="400050" marR="0" lvl="0" indent="-285750" algn="l" rtl="0">
              <a:spcBef>
                <a:spcPts val="0"/>
              </a:spcBef>
              <a:spcAft>
                <a:spcPts val="0"/>
              </a:spcAft>
              <a:buClr>
                <a:srgbClr val="B9D6D5"/>
              </a:buClr>
              <a:buSzPts val="1800"/>
              <a:buFont typeface="Wingdings" panose="05000000000000000000" pitchFamily="2" charset="2"/>
              <a:buChar char="l"/>
            </a:pPr>
            <a:endParaRPr sz="1600" dirty="0">
              <a:solidFill>
                <a:schemeClr val="dk1"/>
              </a:solidFill>
              <a:latin typeface="Arial" panose="020B0604020202020204" pitchFamily="34" charset="0"/>
              <a:ea typeface="Calibri"/>
              <a:cs typeface="Arial" panose="020B0604020202020204" pitchFamily="34" charset="0"/>
              <a:sym typeface="Calibri"/>
            </a:endParaRPr>
          </a:p>
          <a:p>
            <a:pPr marL="400050" marR="0" lvl="0" indent="-285750" algn="l" rtl="0">
              <a:spcBef>
                <a:spcPts val="0"/>
              </a:spcBef>
              <a:spcAft>
                <a:spcPts val="0"/>
              </a:spcAft>
              <a:buClr>
                <a:srgbClr val="B9D6D5"/>
              </a:buClr>
              <a:buSzPts val="1800"/>
              <a:buFont typeface="Wingdings" panose="05000000000000000000" pitchFamily="2" charset="2"/>
              <a:buChar char="l"/>
            </a:pPr>
            <a:endParaRPr sz="1600" dirty="0">
              <a:solidFill>
                <a:schemeClr val="dk1"/>
              </a:solidFill>
              <a:latin typeface="Arial" panose="020B0604020202020204" pitchFamily="34" charset="0"/>
              <a:ea typeface="Calibri"/>
              <a:cs typeface="Arial" panose="020B0604020202020204" pitchFamily="34" charset="0"/>
              <a:sym typeface="Calibri"/>
            </a:endParaRPr>
          </a:p>
        </p:txBody>
      </p:sp>
      <p:sp>
        <p:nvSpPr>
          <p:cNvPr id="258" name="Google Shape;258;p24"/>
          <p:cNvSpPr txBox="1"/>
          <p:nvPr/>
        </p:nvSpPr>
        <p:spPr>
          <a:xfrm>
            <a:off x="7766614" y="2446720"/>
            <a:ext cx="3750196" cy="29238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ru-RU" sz="1600" b="1" dirty="0">
                <a:solidFill>
                  <a:schemeClr val="tx1">
                    <a:lumMod val="95000"/>
                    <a:lumOff val="5000"/>
                  </a:schemeClr>
                </a:solidFill>
                <a:ea typeface="Cambria Math"/>
                <a:cs typeface="Arial" panose="020B0604020202020204" pitchFamily="34" charset="0"/>
                <a:sym typeface="Cambria Math"/>
              </a:rPr>
              <a:t>Топ-5 сфер, в </a:t>
            </a:r>
            <a:r>
              <a:rPr lang="ru-RU" sz="1600" b="1" dirty="0" err="1">
                <a:solidFill>
                  <a:schemeClr val="tx1">
                    <a:lumMod val="95000"/>
                    <a:lumOff val="5000"/>
                  </a:schemeClr>
                </a:solidFill>
                <a:ea typeface="Cambria Math"/>
                <a:cs typeface="Arial" panose="020B0604020202020204" pitchFamily="34" charset="0"/>
                <a:sym typeface="Cambria Math"/>
              </a:rPr>
              <a:t>яких</a:t>
            </a:r>
            <a:r>
              <a:rPr lang="ru-RU" sz="1600" b="1" dirty="0">
                <a:solidFill>
                  <a:schemeClr val="tx1">
                    <a:lumMod val="95000"/>
                    <a:lumOff val="5000"/>
                  </a:schemeClr>
                </a:solidFill>
                <a:ea typeface="Cambria Math"/>
                <a:cs typeface="Arial" panose="020B0604020202020204" pitchFamily="34" charset="0"/>
                <a:sym typeface="Cambria Math"/>
              </a:rPr>
              <a:t> </a:t>
            </a:r>
            <a:r>
              <a:rPr lang="ru-RU" sz="1600" b="1" dirty="0" err="1">
                <a:solidFill>
                  <a:schemeClr val="tx1">
                    <a:lumMod val="95000"/>
                    <a:lumOff val="5000"/>
                  </a:schemeClr>
                </a:solidFill>
                <a:ea typeface="Cambria Math"/>
                <a:cs typeface="Arial" panose="020B0604020202020204" pitchFamily="34" charset="0"/>
                <a:sym typeface="Cambria Math"/>
              </a:rPr>
              <a:t>українці</a:t>
            </a:r>
            <a:r>
              <a:rPr lang="ru-RU" sz="1600" b="1" dirty="0">
                <a:solidFill>
                  <a:schemeClr val="tx1">
                    <a:lumMod val="95000"/>
                    <a:lumOff val="5000"/>
                  </a:schemeClr>
                </a:solidFill>
                <a:ea typeface="Cambria Math"/>
                <a:cs typeface="Arial" panose="020B0604020202020204" pitchFamily="34" charset="0"/>
                <a:sym typeface="Cambria Math"/>
              </a:rPr>
              <a:t> </a:t>
            </a:r>
            <a:r>
              <a:rPr lang="ru-RU" sz="1600" b="1" dirty="0" err="1">
                <a:solidFill>
                  <a:schemeClr val="tx1">
                    <a:lumMod val="95000"/>
                    <a:lumOff val="5000"/>
                  </a:schemeClr>
                </a:solidFill>
                <a:ea typeface="Cambria Math"/>
                <a:cs typeface="Arial" panose="020B0604020202020204" pitchFamily="34" charset="0"/>
                <a:sym typeface="Cambria Math"/>
              </a:rPr>
              <a:t>вважають</a:t>
            </a:r>
            <a:r>
              <a:rPr lang="ru-RU" sz="1600" b="1" dirty="0">
                <a:solidFill>
                  <a:schemeClr val="tx1">
                    <a:lumMod val="95000"/>
                    <a:lumOff val="5000"/>
                  </a:schemeClr>
                </a:solidFill>
                <a:ea typeface="Cambria Math"/>
                <a:cs typeface="Arial" panose="020B0604020202020204" pitchFamily="34" charset="0"/>
                <a:sym typeface="Cambria Math"/>
              </a:rPr>
              <a:t> </a:t>
            </a:r>
            <a:r>
              <a:rPr lang="ru-RU" sz="1600" b="1" dirty="0" err="1">
                <a:solidFill>
                  <a:schemeClr val="tx1">
                    <a:lumMod val="95000"/>
                    <a:lumOff val="5000"/>
                  </a:schemeClr>
                </a:solidFill>
                <a:ea typeface="Cambria Math"/>
                <a:cs typeface="Arial" panose="020B0604020202020204" pitchFamily="34" charset="0"/>
                <a:sym typeface="Cambria Math"/>
              </a:rPr>
              <a:t>корупцію</a:t>
            </a:r>
            <a:r>
              <a:rPr lang="ru-RU" sz="1600" b="1" dirty="0">
                <a:solidFill>
                  <a:schemeClr val="tx1">
                    <a:lumMod val="95000"/>
                    <a:lumOff val="5000"/>
                  </a:schemeClr>
                </a:solidFill>
                <a:ea typeface="Cambria Math"/>
                <a:cs typeface="Arial" panose="020B0604020202020204" pitchFamily="34" charset="0"/>
                <a:sym typeface="Cambria Math"/>
              </a:rPr>
              <a:t> </a:t>
            </a:r>
            <a:r>
              <a:rPr lang="ru-RU" sz="1600" b="1" dirty="0" err="1">
                <a:solidFill>
                  <a:schemeClr val="tx1">
                    <a:lumMod val="95000"/>
                    <a:lumOff val="5000"/>
                  </a:schemeClr>
                </a:solidFill>
                <a:ea typeface="Cambria Math"/>
                <a:cs typeface="Arial" panose="020B0604020202020204" pitchFamily="34" charset="0"/>
                <a:sym typeface="Cambria Math"/>
              </a:rPr>
              <a:t>найбільш</a:t>
            </a:r>
            <a:r>
              <a:rPr lang="ru-RU" sz="1600" b="1" dirty="0">
                <a:solidFill>
                  <a:schemeClr val="tx1">
                    <a:lumMod val="95000"/>
                    <a:lumOff val="5000"/>
                  </a:schemeClr>
                </a:solidFill>
                <a:ea typeface="Cambria Math"/>
                <a:cs typeface="Arial" panose="020B0604020202020204" pitchFamily="34" charset="0"/>
                <a:sym typeface="Cambria Math"/>
              </a:rPr>
              <a:t> </a:t>
            </a:r>
            <a:r>
              <a:rPr lang="ru-RU" sz="1600" b="1" dirty="0" err="1">
                <a:solidFill>
                  <a:schemeClr val="tx1">
                    <a:lumMod val="95000"/>
                    <a:lumOff val="5000"/>
                  </a:schemeClr>
                </a:solidFill>
                <a:ea typeface="Cambria Math"/>
                <a:cs typeface="Arial" panose="020B0604020202020204" pitchFamily="34" charset="0"/>
                <a:sym typeface="Cambria Math"/>
              </a:rPr>
              <a:t>поширеною</a:t>
            </a:r>
            <a:r>
              <a:rPr lang="ru-RU" sz="1600" b="1" dirty="0">
                <a:solidFill>
                  <a:schemeClr val="tx1">
                    <a:lumMod val="95000"/>
                    <a:lumOff val="5000"/>
                  </a:schemeClr>
                </a:solidFill>
                <a:ea typeface="Cambria Math"/>
                <a:cs typeface="Arial" panose="020B0604020202020204" pitchFamily="34" charset="0"/>
                <a:sym typeface="Cambria Math"/>
              </a:rPr>
              <a:t> у 2021 </a:t>
            </a:r>
            <a:r>
              <a:rPr lang="ru-RU" sz="1600" b="1" dirty="0" err="1">
                <a:solidFill>
                  <a:schemeClr val="tx1">
                    <a:lumMod val="95000"/>
                    <a:lumOff val="5000"/>
                  </a:schemeClr>
                </a:solidFill>
                <a:ea typeface="Cambria Math"/>
                <a:cs typeface="Arial" panose="020B0604020202020204" pitchFamily="34" charset="0"/>
                <a:sym typeface="Cambria Math"/>
              </a:rPr>
              <a:t>році</a:t>
            </a:r>
            <a:r>
              <a:rPr lang="ru-RU" sz="1600" b="1" dirty="0">
                <a:solidFill>
                  <a:schemeClr val="tx1">
                    <a:lumMod val="95000"/>
                    <a:lumOff val="5000"/>
                  </a:schemeClr>
                </a:solidFill>
                <a:ea typeface="Cambria Math"/>
                <a:cs typeface="Arial" panose="020B0604020202020204" pitchFamily="34" charset="0"/>
                <a:sym typeface="Cambria Math"/>
              </a:rPr>
              <a:t>, </a:t>
            </a:r>
            <a:r>
              <a:rPr lang="ru-RU" sz="1600" b="1" dirty="0" err="1">
                <a:solidFill>
                  <a:schemeClr val="tx1">
                    <a:lumMod val="95000"/>
                    <a:lumOff val="5000"/>
                  </a:schemeClr>
                </a:solidFill>
                <a:ea typeface="Cambria Math"/>
                <a:cs typeface="Arial" panose="020B0604020202020204" pitchFamily="34" charset="0"/>
                <a:sym typeface="Cambria Math"/>
              </a:rPr>
              <a:t>це</a:t>
            </a:r>
            <a:r>
              <a:rPr lang="ru-RU" sz="1600" b="1" dirty="0">
                <a:solidFill>
                  <a:schemeClr val="tx1">
                    <a:lumMod val="95000"/>
                    <a:lumOff val="5000"/>
                  </a:schemeClr>
                </a:solidFill>
                <a:ea typeface="Cambria Math"/>
                <a:cs typeface="Arial" panose="020B0604020202020204" pitchFamily="34" charset="0"/>
                <a:sym typeface="Cambria Math"/>
              </a:rPr>
              <a:t>:</a:t>
            </a:r>
          </a:p>
          <a:p>
            <a:pPr marL="0" marR="0" lvl="0" indent="0" algn="l" rtl="0">
              <a:spcBef>
                <a:spcPts val="0"/>
              </a:spcBef>
              <a:spcAft>
                <a:spcPts val="0"/>
              </a:spcAft>
              <a:buNone/>
            </a:pPr>
            <a:r>
              <a:rPr lang="ru-RU" sz="1800" b="1" dirty="0">
                <a:solidFill>
                  <a:schemeClr val="tx1">
                    <a:lumMod val="95000"/>
                    <a:lumOff val="5000"/>
                  </a:schemeClr>
                </a:solidFill>
                <a:ea typeface="Cambria Math"/>
                <a:cs typeface="Arial" panose="020B0604020202020204" pitchFamily="34" charset="0"/>
                <a:sym typeface="Cambria Math"/>
              </a:rPr>
              <a:t> </a:t>
            </a:r>
            <a:endParaRPr b="1" dirty="0">
              <a:solidFill>
                <a:schemeClr val="tx1">
                  <a:lumMod val="95000"/>
                  <a:lumOff val="5000"/>
                </a:schemeClr>
              </a:solidFill>
            </a:endParaRPr>
          </a:p>
          <a:p>
            <a:pPr marL="285750" marR="0" lvl="0" indent="-285750" algn="l" rtl="0">
              <a:spcBef>
                <a:spcPts val="0"/>
              </a:spcBef>
              <a:spcAft>
                <a:spcPts val="0"/>
              </a:spcAft>
              <a:buClr>
                <a:schemeClr val="bg1">
                  <a:lumMod val="95000"/>
                </a:schemeClr>
              </a:buClr>
              <a:buSzPts val="1800"/>
              <a:buFont typeface="Wingdings" panose="05000000000000000000" pitchFamily="2" charset="2"/>
              <a:buChar char="l"/>
            </a:pPr>
            <a:r>
              <a:rPr lang="ru-RU" sz="1600" dirty="0" err="1">
                <a:solidFill>
                  <a:schemeClr val="tx1">
                    <a:lumMod val="95000"/>
                    <a:lumOff val="5000"/>
                  </a:schemeClr>
                </a:solidFill>
                <a:ea typeface="Cambria Math"/>
                <a:cs typeface="Arial" panose="020B0604020202020204" pitchFamily="34" charset="0"/>
                <a:sym typeface="Cambria Math"/>
              </a:rPr>
              <a:t>митниця</a:t>
            </a:r>
            <a:r>
              <a:rPr lang="ru-RU" sz="1600" dirty="0">
                <a:solidFill>
                  <a:schemeClr val="tx1">
                    <a:lumMod val="95000"/>
                    <a:lumOff val="5000"/>
                  </a:schemeClr>
                </a:solidFill>
                <a:ea typeface="Cambria Math"/>
                <a:cs typeface="Arial" panose="020B0604020202020204" pitchFamily="34" charset="0"/>
                <a:sym typeface="Cambria Math"/>
              </a:rPr>
              <a:t> (55,1%) </a:t>
            </a:r>
            <a:endParaRPr sz="1600" dirty="0">
              <a:solidFill>
                <a:schemeClr val="tx1">
                  <a:lumMod val="95000"/>
                  <a:lumOff val="5000"/>
                </a:schemeClr>
              </a:solidFill>
            </a:endParaRPr>
          </a:p>
          <a:p>
            <a:pPr marL="285750" marR="0" lvl="0" indent="-285750" algn="l" rtl="0">
              <a:spcBef>
                <a:spcPts val="0"/>
              </a:spcBef>
              <a:spcAft>
                <a:spcPts val="0"/>
              </a:spcAft>
              <a:buClr>
                <a:schemeClr val="bg1">
                  <a:lumMod val="95000"/>
                </a:schemeClr>
              </a:buClr>
              <a:buSzPts val="1800"/>
              <a:buFont typeface="Wingdings" panose="05000000000000000000" pitchFamily="2" charset="2"/>
              <a:buChar char="l"/>
            </a:pPr>
            <a:r>
              <a:rPr lang="ru-RU" sz="1600" dirty="0">
                <a:solidFill>
                  <a:schemeClr val="tx1">
                    <a:lumMod val="95000"/>
                    <a:lumOff val="5000"/>
                  </a:schemeClr>
                </a:solidFill>
                <a:ea typeface="Cambria Math"/>
                <a:cs typeface="Arial" panose="020B0604020202020204" pitchFamily="34" charset="0"/>
                <a:sym typeface="Cambria Math"/>
              </a:rPr>
              <a:t>суди (54,8%), </a:t>
            </a:r>
            <a:endParaRPr sz="1600" dirty="0">
              <a:solidFill>
                <a:schemeClr val="tx1">
                  <a:lumMod val="95000"/>
                  <a:lumOff val="5000"/>
                </a:schemeClr>
              </a:solidFill>
            </a:endParaRPr>
          </a:p>
          <a:p>
            <a:pPr marL="285750" marR="0" lvl="0" indent="-285750" algn="l" rtl="0">
              <a:spcBef>
                <a:spcPts val="0"/>
              </a:spcBef>
              <a:spcAft>
                <a:spcPts val="0"/>
              </a:spcAft>
              <a:buClr>
                <a:schemeClr val="bg1">
                  <a:lumMod val="95000"/>
                </a:schemeClr>
              </a:buClr>
              <a:buSzPts val="1800"/>
              <a:buFont typeface="Wingdings" panose="05000000000000000000" pitchFamily="2" charset="2"/>
              <a:buChar char="l"/>
            </a:pPr>
            <a:r>
              <a:rPr lang="ru-RU" sz="1600" dirty="0">
                <a:solidFill>
                  <a:schemeClr val="tx1">
                    <a:lumMod val="95000"/>
                    <a:lumOff val="5000"/>
                  </a:schemeClr>
                </a:solidFill>
                <a:ea typeface="Cambria Math"/>
                <a:cs typeface="Arial" panose="020B0604020202020204" pitchFamily="34" charset="0"/>
                <a:sym typeface="Cambria Math"/>
              </a:rPr>
              <a:t>прокуратура (46,4%)</a:t>
            </a:r>
            <a:endParaRPr sz="1600" dirty="0">
              <a:solidFill>
                <a:schemeClr val="tx1">
                  <a:lumMod val="95000"/>
                  <a:lumOff val="5000"/>
                </a:schemeClr>
              </a:solidFill>
            </a:endParaRPr>
          </a:p>
          <a:p>
            <a:pPr marL="285750" marR="0" lvl="0" indent="-285750" algn="l" rtl="0">
              <a:spcBef>
                <a:spcPts val="0"/>
              </a:spcBef>
              <a:spcAft>
                <a:spcPts val="0"/>
              </a:spcAft>
              <a:buClr>
                <a:schemeClr val="bg1">
                  <a:lumMod val="95000"/>
                </a:schemeClr>
              </a:buClr>
              <a:buSzPts val="1800"/>
              <a:buFont typeface="Wingdings" panose="05000000000000000000" pitchFamily="2" charset="2"/>
              <a:buChar char="l"/>
            </a:pPr>
            <a:r>
              <a:rPr lang="ru-RU" sz="1600" dirty="0">
                <a:solidFill>
                  <a:schemeClr val="tx1">
                    <a:lumMod val="95000"/>
                    <a:lumOff val="5000"/>
                  </a:schemeClr>
                </a:solidFill>
                <a:ea typeface="Cambria Math"/>
                <a:cs typeface="Arial" panose="020B0604020202020204" pitchFamily="34" charset="0"/>
                <a:sym typeface="Cambria Math"/>
              </a:rPr>
              <a:t> </a:t>
            </a:r>
            <a:r>
              <a:rPr lang="ru-RU" sz="1600" dirty="0" err="1">
                <a:solidFill>
                  <a:schemeClr val="tx1">
                    <a:lumMod val="95000"/>
                    <a:lumOff val="5000"/>
                  </a:schemeClr>
                </a:solidFill>
                <a:ea typeface="Cambria Math"/>
                <a:cs typeface="Arial" panose="020B0604020202020204" pitchFamily="34" charset="0"/>
                <a:sym typeface="Cambria Math"/>
              </a:rPr>
              <a:t>медична</a:t>
            </a:r>
            <a:r>
              <a:rPr lang="ru-RU" sz="1600" dirty="0">
                <a:solidFill>
                  <a:schemeClr val="tx1">
                    <a:lumMod val="95000"/>
                    <a:lumOff val="5000"/>
                  </a:schemeClr>
                </a:solidFill>
                <a:ea typeface="Cambria Math"/>
                <a:cs typeface="Arial" panose="020B0604020202020204" pitchFamily="34" charset="0"/>
                <a:sym typeface="Cambria Math"/>
              </a:rPr>
              <a:t> </a:t>
            </a:r>
            <a:r>
              <a:rPr lang="ru-RU" sz="1600" dirty="0" err="1">
                <a:solidFill>
                  <a:schemeClr val="tx1">
                    <a:lumMod val="95000"/>
                    <a:lumOff val="5000"/>
                  </a:schemeClr>
                </a:solidFill>
                <a:ea typeface="Cambria Math"/>
                <a:cs typeface="Arial" panose="020B0604020202020204" pitchFamily="34" charset="0"/>
                <a:sym typeface="Cambria Math"/>
              </a:rPr>
              <a:t>допомога</a:t>
            </a:r>
            <a:r>
              <a:rPr lang="ru-RU" sz="1600" dirty="0">
                <a:solidFill>
                  <a:schemeClr val="tx1">
                    <a:lumMod val="95000"/>
                    <a:lumOff val="5000"/>
                  </a:schemeClr>
                </a:solidFill>
                <a:ea typeface="Cambria Math"/>
                <a:cs typeface="Arial" panose="020B0604020202020204" pitchFamily="34" charset="0"/>
                <a:sym typeface="Cambria Math"/>
              </a:rPr>
              <a:t> (46,1%) </a:t>
            </a:r>
            <a:endParaRPr sz="1600" dirty="0">
              <a:solidFill>
                <a:schemeClr val="tx1">
                  <a:lumMod val="95000"/>
                  <a:lumOff val="5000"/>
                </a:schemeClr>
              </a:solidFill>
            </a:endParaRPr>
          </a:p>
          <a:p>
            <a:pPr marL="285750" marR="0" lvl="0" indent="-285750" algn="l" rtl="0">
              <a:spcBef>
                <a:spcPts val="0"/>
              </a:spcBef>
              <a:spcAft>
                <a:spcPts val="0"/>
              </a:spcAft>
              <a:buClr>
                <a:schemeClr val="bg1">
                  <a:lumMod val="95000"/>
                </a:schemeClr>
              </a:buClr>
              <a:buSzPts val="1800"/>
              <a:buFont typeface="Wingdings" panose="05000000000000000000" pitchFamily="2" charset="2"/>
              <a:buChar char="l"/>
            </a:pPr>
            <a:r>
              <a:rPr lang="ru-RU" sz="1600" dirty="0" err="1">
                <a:solidFill>
                  <a:schemeClr val="tx1">
                    <a:lumMod val="95000"/>
                    <a:lumOff val="5000"/>
                  </a:schemeClr>
                </a:solidFill>
                <a:ea typeface="Cambria Math"/>
                <a:cs typeface="Arial" panose="020B0604020202020204" pitchFamily="34" charset="0"/>
                <a:sym typeface="Cambria Math"/>
              </a:rPr>
              <a:t>вирішення</a:t>
            </a:r>
            <a:r>
              <a:rPr lang="ru-RU" sz="1600" dirty="0">
                <a:solidFill>
                  <a:schemeClr val="tx1">
                    <a:lumMod val="95000"/>
                    <a:lumOff val="5000"/>
                  </a:schemeClr>
                </a:solidFill>
                <a:ea typeface="Cambria Math"/>
                <a:cs typeface="Arial" panose="020B0604020202020204" pitchFamily="34" charset="0"/>
                <a:sym typeface="Cambria Math"/>
              </a:rPr>
              <a:t> </a:t>
            </a:r>
            <a:r>
              <a:rPr lang="ru-RU" sz="1600" dirty="0" err="1">
                <a:solidFill>
                  <a:schemeClr val="tx1">
                    <a:lumMod val="95000"/>
                    <a:lumOff val="5000"/>
                  </a:schemeClr>
                </a:solidFill>
                <a:ea typeface="Cambria Math"/>
                <a:cs typeface="Arial" panose="020B0604020202020204" pitchFamily="34" charset="0"/>
                <a:sym typeface="Cambria Math"/>
              </a:rPr>
              <a:t>питань</a:t>
            </a:r>
            <a:r>
              <a:rPr lang="ru-RU" sz="1600" dirty="0">
                <a:solidFill>
                  <a:schemeClr val="tx1">
                    <a:lumMod val="95000"/>
                    <a:lumOff val="5000"/>
                  </a:schemeClr>
                </a:solidFill>
                <a:ea typeface="Cambria Math"/>
                <a:cs typeface="Arial" panose="020B0604020202020204" pitchFamily="34" charset="0"/>
                <a:sym typeface="Cambria Math"/>
              </a:rPr>
              <a:t> </a:t>
            </a:r>
            <a:r>
              <a:rPr lang="ru-RU" sz="1600" dirty="0" err="1">
                <a:solidFill>
                  <a:schemeClr val="tx1">
                    <a:lumMod val="95000"/>
                    <a:lumOff val="5000"/>
                  </a:schemeClr>
                </a:solidFill>
                <a:ea typeface="Cambria Math"/>
                <a:cs typeface="Arial" panose="020B0604020202020204" pitchFamily="34" charset="0"/>
                <a:sym typeface="Cambria Math"/>
              </a:rPr>
              <a:t>приватизації</a:t>
            </a:r>
            <a:r>
              <a:rPr lang="ru-RU" sz="1600" dirty="0">
                <a:solidFill>
                  <a:schemeClr val="tx1">
                    <a:lumMod val="95000"/>
                    <a:lumOff val="5000"/>
                  </a:schemeClr>
                </a:solidFill>
                <a:ea typeface="Cambria Math"/>
                <a:cs typeface="Arial" panose="020B0604020202020204" pitchFamily="34" charset="0"/>
                <a:sym typeface="Cambria Math"/>
              </a:rPr>
              <a:t>, </a:t>
            </a:r>
            <a:r>
              <a:rPr lang="ru-RU" sz="1600" dirty="0" err="1">
                <a:solidFill>
                  <a:schemeClr val="tx1">
                    <a:lumMod val="95000"/>
                    <a:lumOff val="5000"/>
                  </a:schemeClr>
                </a:solidFill>
                <a:ea typeface="Cambria Math"/>
                <a:cs typeface="Arial" panose="020B0604020202020204" pitchFamily="34" charset="0"/>
                <a:sym typeface="Cambria Math"/>
              </a:rPr>
              <a:t>власності</a:t>
            </a:r>
            <a:r>
              <a:rPr lang="ru-RU" sz="1600" dirty="0">
                <a:solidFill>
                  <a:schemeClr val="tx1">
                    <a:lumMod val="95000"/>
                    <a:lumOff val="5000"/>
                  </a:schemeClr>
                </a:solidFill>
                <a:ea typeface="Cambria Math"/>
                <a:cs typeface="Arial" panose="020B0604020202020204" pitchFamily="34" charset="0"/>
                <a:sym typeface="Cambria Math"/>
              </a:rPr>
              <a:t> на землю та </a:t>
            </a:r>
            <a:r>
              <a:rPr lang="ru-RU" sz="1600" dirty="0" err="1">
                <a:solidFill>
                  <a:schemeClr val="tx1">
                    <a:lumMod val="95000"/>
                    <a:lumOff val="5000"/>
                  </a:schemeClr>
                </a:solidFill>
                <a:ea typeface="Cambria Math"/>
                <a:cs typeface="Arial" panose="020B0604020202020204" pitchFamily="34" charset="0"/>
                <a:sym typeface="Cambria Math"/>
              </a:rPr>
              <a:t>землекористування</a:t>
            </a:r>
            <a:r>
              <a:rPr lang="ru-RU" sz="1600" dirty="0">
                <a:solidFill>
                  <a:schemeClr val="tx1">
                    <a:lumMod val="95000"/>
                    <a:lumOff val="5000"/>
                  </a:schemeClr>
                </a:solidFill>
                <a:ea typeface="Cambria Math"/>
                <a:cs typeface="Arial" panose="020B0604020202020204" pitchFamily="34" charset="0"/>
                <a:sym typeface="Cambria Math"/>
              </a:rPr>
              <a:t> (43,8%).</a:t>
            </a:r>
            <a:endParaRPr sz="1600" dirty="0">
              <a:solidFill>
                <a:schemeClr val="tx1">
                  <a:lumMod val="95000"/>
                  <a:lumOff val="5000"/>
                </a:schemeClr>
              </a:solidFill>
              <a:ea typeface="Cambria Math"/>
              <a:cs typeface="Arial" panose="020B0604020202020204" pitchFamily="34" charset="0"/>
              <a:sym typeface="Cambria Math"/>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13" name="Прямокутник 12">
            <a:extLst>
              <a:ext uri="{FF2B5EF4-FFF2-40B4-BE49-F238E27FC236}">
                <a16:creationId xmlns:a16="http://schemas.microsoft.com/office/drawing/2014/main" id="{6E5632CD-7FD6-48DC-A4CE-685D20D8D4DA}"/>
              </a:ext>
            </a:extLst>
          </p:cNvPr>
          <p:cNvSpPr/>
          <p:nvPr/>
        </p:nvSpPr>
        <p:spPr>
          <a:xfrm>
            <a:off x="882590" y="1591462"/>
            <a:ext cx="10440365" cy="158293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ru-RU">
              <a:ln>
                <a:solidFill>
                  <a:srgbClr val="B9D6D5"/>
                </a:solidFill>
              </a:ln>
              <a:noFill/>
            </a:endParaRPr>
          </a:p>
        </p:txBody>
      </p:sp>
      <p:sp>
        <p:nvSpPr>
          <p:cNvPr id="264" name="Google Shape;264;p25"/>
          <p:cNvSpPr txBox="1"/>
          <p:nvPr/>
        </p:nvSpPr>
        <p:spPr>
          <a:xfrm>
            <a:off x="1044067" y="443337"/>
            <a:ext cx="10102345" cy="101562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ru-RU" sz="3000" b="1" dirty="0" err="1">
                <a:solidFill>
                  <a:srgbClr val="616F92"/>
                </a:solidFill>
                <a:ea typeface="Cambria Math"/>
                <a:cs typeface="Arial" panose="020B0604020202020204" pitchFamily="34" charset="0"/>
                <a:sym typeface="Cambria Math"/>
              </a:rPr>
              <a:t>Умови</a:t>
            </a:r>
            <a:r>
              <a:rPr lang="ru-RU" sz="3000" b="1" dirty="0">
                <a:solidFill>
                  <a:srgbClr val="616F92"/>
                </a:solidFill>
                <a:ea typeface="Cambria Math"/>
                <a:cs typeface="Arial" panose="020B0604020202020204" pitchFamily="34" charset="0"/>
                <a:sym typeface="Cambria Math"/>
              </a:rPr>
              <a:t> для </a:t>
            </a:r>
            <a:r>
              <a:rPr lang="ru-RU" sz="3000" b="1" dirty="0" err="1">
                <a:solidFill>
                  <a:srgbClr val="616F92"/>
                </a:solidFill>
                <a:ea typeface="Cambria Math"/>
                <a:cs typeface="Arial" panose="020B0604020202020204" pitchFamily="34" charset="0"/>
                <a:sym typeface="Cambria Math"/>
              </a:rPr>
              <a:t>залучення</a:t>
            </a:r>
            <a:r>
              <a:rPr lang="ru-RU" sz="3000" b="1" dirty="0">
                <a:solidFill>
                  <a:srgbClr val="616F92"/>
                </a:solidFill>
                <a:ea typeface="Cambria Math"/>
                <a:cs typeface="Arial" panose="020B0604020202020204" pitchFamily="34" charset="0"/>
                <a:sym typeface="Cambria Math"/>
              </a:rPr>
              <a:t> </a:t>
            </a:r>
            <a:r>
              <a:rPr lang="ru-RU" sz="3000" b="1" dirty="0" err="1">
                <a:solidFill>
                  <a:srgbClr val="616F92"/>
                </a:solidFill>
                <a:ea typeface="Cambria Math"/>
                <a:cs typeface="Arial" panose="020B0604020202020204" pitchFamily="34" charset="0"/>
                <a:sym typeface="Cambria Math"/>
              </a:rPr>
              <a:t>громадян</a:t>
            </a:r>
            <a:r>
              <a:rPr lang="ru-RU" sz="3000" b="1" dirty="0">
                <a:solidFill>
                  <a:srgbClr val="616F92"/>
                </a:solidFill>
                <a:ea typeface="Cambria Math"/>
                <a:cs typeface="Arial" panose="020B0604020202020204" pitchFamily="34" charset="0"/>
                <a:sym typeface="Cambria Math"/>
              </a:rPr>
              <a:t> до </a:t>
            </a:r>
            <a:r>
              <a:rPr lang="ru-RU" sz="3000" b="1" dirty="0" err="1">
                <a:solidFill>
                  <a:srgbClr val="616F92"/>
                </a:solidFill>
                <a:ea typeface="Cambria Math"/>
                <a:cs typeface="Arial" panose="020B0604020202020204" pitchFamily="34" charset="0"/>
                <a:sym typeface="Cambria Math"/>
              </a:rPr>
              <a:t>боротьби</a:t>
            </a:r>
            <a:r>
              <a:rPr lang="ru-RU" sz="3000" b="1" dirty="0">
                <a:solidFill>
                  <a:srgbClr val="616F92"/>
                </a:solidFill>
                <a:ea typeface="Cambria Math"/>
                <a:cs typeface="Arial" panose="020B0604020202020204" pitchFamily="34" charset="0"/>
                <a:sym typeface="Cambria Math"/>
              </a:rPr>
              <a:t> з </a:t>
            </a:r>
            <a:r>
              <a:rPr lang="ru-RU" sz="3000" b="1" dirty="0" err="1">
                <a:solidFill>
                  <a:srgbClr val="616F92"/>
                </a:solidFill>
                <a:ea typeface="Cambria Math"/>
                <a:cs typeface="Arial" panose="020B0604020202020204" pitchFamily="34" charset="0"/>
                <a:sym typeface="Cambria Math"/>
              </a:rPr>
              <a:t>корупцією</a:t>
            </a:r>
            <a:endParaRPr sz="3000" b="1" dirty="0">
              <a:solidFill>
                <a:srgbClr val="616F92"/>
              </a:solidFill>
              <a:ea typeface="Cambria Math"/>
              <a:cs typeface="Arial" panose="020B0604020202020204" pitchFamily="34" charset="0"/>
              <a:sym typeface="Cambria Math"/>
            </a:endParaRPr>
          </a:p>
        </p:txBody>
      </p:sp>
      <p:sp>
        <p:nvSpPr>
          <p:cNvPr id="268" name="Google Shape;268;p25"/>
          <p:cNvSpPr txBox="1"/>
          <p:nvPr/>
        </p:nvSpPr>
        <p:spPr>
          <a:xfrm>
            <a:off x="1044068" y="3306900"/>
            <a:ext cx="10102352" cy="147728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ru-RU" sz="1800" dirty="0" err="1">
                <a:solidFill>
                  <a:schemeClr val="tx1">
                    <a:lumMod val="95000"/>
                    <a:lumOff val="5000"/>
                  </a:schemeClr>
                </a:solidFill>
                <a:ea typeface="Cambria Math"/>
                <a:cs typeface="Arial" panose="020B0604020202020204" pitchFamily="34" charset="0"/>
                <a:sym typeface="Cambria Math"/>
              </a:rPr>
              <a:t>Громадяни</a:t>
            </a:r>
            <a:r>
              <a:rPr lang="ru-RU" sz="1800" dirty="0">
                <a:solidFill>
                  <a:schemeClr val="tx1">
                    <a:lumMod val="95000"/>
                    <a:lumOff val="5000"/>
                  </a:schemeClr>
                </a:solidFill>
                <a:ea typeface="Cambria Math"/>
                <a:cs typeface="Arial" panose="020B0604020202020204" pitchFamily="34" charset="0"/>
                <a:sym typeface="Cambria Math"/>
              </a:rPr>
              <a:t>, </a:t>
            </a:r>
            <a:r>
              <a:rPr lang="ru-RU" sz="1800" dirty="0" err="1">
                <a:solidFill>
                  <a:schemeClr val="tx1">
                    <a:lumMod val="95000"/>
                    <a:lumOff val="5000"/>
                  </a:schemeClr>
                </a:solidFill>
                <a:ea typeface="Cambria Math"/>
                <a:cs typeface="Arial" panose="020B0604020202020204" pitchFamily="34" charset="0"/>
                <a:sym typeface="Cambria Math"/>
              </a:rPr>
              <a:t>які</a:t>
            </a:r>
            <a:r>
              <a:rPr lang="ru-RU" sz="1800" dirty="0">
                <a:solidFill>
                  <a:schemeClr val="tx1">
                    <a:lumMod val="95000"/>
                    <a:lumOff val="5000"/>
                  </a:schemeClr>
                </a:solidFill>
                <a:ea typeface="Cambria Math"/>
                <a:cs typeface="Arial" panose="020B0604020202020204" pitchFamily="34" charset="0"/>
                <a:sym typeface="Cambria Math"/>
              </a:rPr>
              <a:t> </a:t>
            </a:r>
            <a:r>
              <a:rPr lang="ru-RU" sz="1800" dirty="0" err="1">
                <a:solidFill>
                  <a:schemeClr val="tx1">
                    <a:lumMod val="95000"/>
                    <a:lumOff val="5000"/>
                  </a:schemeClr>
                </a:solidFill>
                <a:ea typeface="Cambria Math"/>
                <a:cs typeface="Arial" panose="020B0604020202020204" pitchFamily="34" charset="0"/>
                <a:sym typeface="Cambria Math"/>
              </a:rPr>
              <a:t>очікують</a:t>
            </a:r>
            <a:r>
              <a:rPr lang="ru-RU" sz="1800" dirty="0">
                <a:solidFill>
                  <a:schemeClr val="tx1">
                    <a:lumMod val="95000"/>
                    <a:lumOff val="5000"/>
                  </a:schemeClr>
                </a:solidFill>
                <a:ea typeface="Cambria Math"/>
                <a:cs typeface="Arial" panose="020B0604020202020204" pitchFamily="34" charset="0"/>
                <a:sym typeface="Cambria Math"/>
              </a:rPr>
              <a:t>, </a:t>
            </a:r>
            <a:r>
              <a:rPr lang="ru-RU" sz="1800" dirty="0" err="1">
                <a:solidFill>
                  <a:schemeClr val="tx1">
                    <a:lumMod val="95000"/>
                    <a:lumOff val="5000"/>
                  </a:schemeClr>
                </a:solidFill>
                <a:ea typeface="Cambria Math"/>
                <a:cs typeface="Arial" panose="020B0604020202020204" pitchFamily="34" charset="0"/>
                <a:sym typeface="Cambria Math"/>
              </a:rPr>
              <a:t>що</a:t>
            </a:r>
            <a:r>
              <a:rPr lang="ru-RU" sz="1800" dirty="0">
                <a:solidFill>
                  <a:schemeClr val="tx1">
                    <a:lumMod val="95000"/>
                    <a:lumOff val="5000"/>
                  </a:schemeClr>
                </a:solidFill>
                <a:ea typeface="Cambria Math"/>
                <a:cs typeface="Arial" panose="020B0604020202020204" pitchFamily="34" charset="0"/>
                <a:sym typeface="Cambria Math"/>
              </a:rPr>
              <a:t> </a:t>
            </a:r>
            <a:r>
              <a:rPr lang="ru-RU" sz="1800" dirty="0" err="1">
                <a:solidFill>
                  <a:schemeClr val="tx1">
                    <a:lumMod val="95000"/>
                    <a:lumOff val="5000"/>
                  </a:schemeClr>
                </a:solidFill>
                <a:ea typeface="Cambria Math"/>
                <a:cs typeface="Arial" panose="020B0604020202020204" pitchFamily="34" charset="0"/>
                <a:sym typeface="Cambria Math"/>
              </a:rPr>
              <a:t>більшість</a:t>
            </a:r>
            <a:r>
              <a:rPr lang="ru-RU" sz="1800" dirty="0">
                <a:solidFill>
                  <a:schemeClr val="tx1">
                    <a:lumMod val="95000"/>
                    <a:lumOff val="5000"/>
                  </a:schemeClr>
                </a:solidFill>
                <a:ea typeface="Cambria Math"/>
                <a:cs typeface="Arial" panose="020B0604020202020204" pitchFamily="34" charset="0"/>
                <a:sym typeface="Cambria Math"/>
              </a:rPr>
              <a:t> </a:t>
            </a:r>
            <a:r>
              <a:rPr lang="ru-RU" sz="1800" dirty="0" err="1">
                <a:solidFill>
                  <a:schemeClr val="tx1">
                    <a:lumMod val="95000"/>
                    <a:lumOff val="5000"/>
                  </a:schemeClr>
                </a:solidFill>
                <a:ea typeface="Cambria Math"/>
                <a:cs typeface="Arial" panose="020B0604020202020204" pitchFamily="34" charset="0"/>
                <a:sym typeface="Cambria Math"/>
              </a:rPr>
              <a:t>їхніх</a:t>
            </a:r>
            <a:r>
              <a:rPr lang="ru-RU" sz="1800" dirty="0">
                <a:solidFill>
                  <a:schemeClr val="tx1">
                    <a:lumMod val="95000"/>
                    <a:lumOff val="5000"/>
                  </a:schemeClr>
                </a:solidFill>
                <a:ea typeface="Cambria Math"/>
                <a:cs typeface="Arial" panose="020B0604020202020204" pitchFamily="34" charset="0"/>
                <a:sym typeface="Cambria Math"/>
              </a:rPr>
              <a:t> </a:t>
            </a:r>
            <a:r>
              <a:rPr lang="ru-RU" sz="1800" dirty="0" err="1">
                <a:solidFill>
                  <a:schemeClr val="tx1">
                    <a:lumMod val="95000"/>
                    <a:lumOff val="5000"/>
                  </a:schemeClr>
                </a:solidFill>
                <a:ea typeface="Cambria Math"/>
                <a:cs typeface="Arial" panose="020B0604020202020204" pitchFamily="34" charset="0"/>
                <a:sym typeface="Cambria Math"/>
              </a:rPr>
              <a:t>співгромадян</a:t>
            </a:r>
            <a:r>
              <a:rPr lang="ru-RU" sz="1800" dirty="0">
                <a:solidFill>
                  <a:schemeClr val="tx1">
                    <a:lumMod val="95000"/>
                    <a:lumOff val="5000"/>
                  </a:schemeClr>
                </a:solidFill>
                <a:ea typeface="Cambria Math"/>
                <a:cs typeface="Arial" panose="020B0604020202020204" pitchFamily="34" charset="0"/>
                <a:sym typeface="Cambria Math"/>
              </a:rPr>
              <a:t>, а </a:t>
            </a:r>
            <a:r>
              <a:rPr lang="ru-RU" sz="1800" dirty="0" err="1">
                <a:solidFill>
                  <a:schemeClr val="tx1">
                    <a:lumMod val="95000"/>
                    <a:lumOff val="5000"/>
                  </a:schemeClr>
                </a:solidFill>
                <a:ea typeface="Cambria Math"/>
                <a:cs typeface="Arial" panose="020B0604020202020204" pitchFamily="34" charset="0"/>
                <a:sym typeface="Cambria Math"/>
              </a:rPr>
              <a:t>також</a:t>
            </a:r>
            <a:r>
              <a:rPr lang="ru-RU" sz="1800" dirty="0">
                <a:solidFill>
                  <a:schemeClr val="tx1">
                    <a:lumMod val="95000"/>
                    <a:lumOff val="5000"/>
                  </a:schemeClr>
                </a:solidFill>
                <a:ea typeface="Cambria Math"/>
                <a:cs typeface="Arial" panose="020B0604020202020204" pitchFamily="34" charset="0"/>
                <a:sym typeface="Cambria Math"/>
              </a:rPr>
              <a:t> </a:t>
            </a:r>
            <a:r>
              <a:rPr lang="ru-RU" sz="1800" dirty="0" err="1">
                <a:solidFill>
                  <a:schemeClr val="tx1">
                    <a:lumMod val="95000"/>
                    <a:lumOff val="5000"/>
                  </a:schemeClr>
                </a:solidFill>
                <a:ea typeface="Cambria Math"/>
                <a:cs typeface="Arial" panose="020B0604020202020204" pitchFamily="34" charset="0"/>
                <a:sym typeface="Cambria Math"/>
              </a:rPr>
              <a:t>моніторингові</a:t>
            </a:r>
            <a:r>
              <a:rPr lang="ru-RU" sz="1800" dirty="0">
                <a:solidFill>
                  <a:schemeClr val="tx1">
                    <a:lumMod val="95000"/>
                    <a:lumOff val="5000"/>
                  </a:schemeClr>
                </a:solidFill>
                <a:ea typeface="Cambria Math"/>
                <a:cs typeface="Arial" panose="020B0604020202020204" pitchFamily="34" charset="0"/>
                <a:sym typeface="Cambria Math"/>
              </a:rPr>
              <a:t> </a:t>
            </a:r>
            <a:r>
              <a:rPr lang="ru-RU" sz="1800" dirty="0" err="1">
                <a:solidFill>
                  <a:schemeClr val="tx1">
                    <a:lumMod val="95000"/>
                    <a:lumOff val="5000"/>
                  </a:schemeClr>
                </a:solidFill>
                <a:ea typeface="Cambria Math"/>
                <a:cs typeface="Arial" panose="020B0604020202020204" pitchFamily="34" charset="0"/>
                <a:sym typeface="Cambria Math"/>
              </a:rPr>
              <a:t>механізми</a:t>
            </a:r>
            <a:r>
              <a:rPr lang="ru-RU" sz="1800" dirty="0">
                <a:solidFill>
                  <a:schemeClr val="tx1">
                    <a:lumMod val="95000"/>
                    <a:lumOff val="5000"/>
                  </a:schemeClr>
                </a:solidFill>
                <a:ea typeface="Cambria Math"/>
                <a:cs typeface="Arial" panose="020B0604020202020204" pitchFamily="34" charset="0"/>
                <a:sym typeface="Cambria Math"/>
              </a:rPr>
              <a:t> та </a:t>
            </a:r>
            <a:r>
              <a:rPr lang="ru-RU" sz="1800" dirty="0" err="1">
                <a:solidFill>
                  <a:schemeClr val="tx1">
                    <a:lumMod val="95000"/>
                    <a:lumOff val="5000"/>
                  </a:schemeClr>
                </a:solidFill>
                <a:ea typeface="Cambria Math"/>
                <a:cs typeface="Arial" panose="020B0604020202020204" pitchFamily="34" charset="0"/>
                <a:sym typeface="Cambria Math"/>
              </a:rPr>
              <a:t>системи</a:t>
            </a:r>
            <a:r>
              <a:rPr lang="ru-RU" sz="1800" dirty="0">
                <a:solidFill>
                  <a:schemeClr val="tx1">
                    <a:lumMod val="95000"/>
                    <a:lumOff val="5000"/>
                  </a:schemeClr>
                </a:solidFill>
                <a:ea typeface="Cambria Math"/>
                <a:cs typeface="Arial" panose="020B0604020202020204" pitchFamily="34" charset="0"/>
                <a:sym typeface="Cambria Math"/>
              </a:rPr>
              <a:t> </a:t>
            </a:r>
            <a:r>
              <a:rPr lang="ru-RU" sz="1800" dirty="0" err="1">
                <a:solidFill>
                  <a:schemeClr val="tx1">
                    <a:lumMod val="95000"/>
                    <a:lumOff val="5000"/>
                  </a:schemeClr>
                </a:solidFill>
                <a:ea typeface="Cambria Math"/>
                <a:cs typeface="Arial" panose="020B0604020202020204" pitchFamily="34" charset="0"/>
                <a:sym typeface="Cambria Math"/>
              </a:rPr>
              <a:t>покарання</a:t>
            </a:r>
            <a:r>
              <a:rPr lang="ru-RU" sz="1800" dirty="0">
                <a:solidFill>
                  <a:schemeClr val="tx1">
                    <a:lumMod val="95000"/>
                    <a:lumOff val="5000"/>
                  </a:schemeClr>
                </a:solidFill>
                <a:ea typeface="Cambria Math"/>
                <a:cs typeface="Arial" panose="020B0604020202020204" pitchFamily="34" charset="0"/>
                <a:sym typeface="Cambria Math"/>
              </a:rPr>
              <a:t> є </a:t>
            </a:r>
            <a:r>
              <a:rPr lang="ru-RU" sz="1800" dirty="0" err="1">
                <a:solidFill>
                  <a:schemeClr val="tx1">
                    <a:lumMod val="95000"/>
                    <a:lumOff val="5000"/>
                  </a:schemeClr>
                </a:solidFill>
                <a:ea typeface="Cambria Math"/>
                <a:cs typeface="Arial" panose="020B0604020202020204" pitchFamily="34" charset="0"/>
                <a:sym typeface="Cambria Math"/>
              </a:rPr>
              <a:t>корумпованими</a:t>
            </a:r>
            <a:r>
              <a:rPr lang="ru-RU" sz="1800" dirty="0">
                <a:solidFill>
                  <a:schemeClr val="tx1">
                    <a:lumMod val="95000"/>
                    <a:lumOff val="5000"/>
                  </a:schemeClr>
                </a:solidFill>
                <a:ea typeface="Cambria Math"/>
                <a:cs typeface="Arial" panose="020B0604020202020204" pitchFamily="34" charset="0"/>
                <a:sym typeface="Cambria Math"/>
              </a:rPr>
              <a:t>, </a:t>
            </a:r>
            <a:r>
              <a:rPr lang="ru-RU" sz="1800" b="1" dirty="0" err="1">
                <a:solidFill>
                  <a:srgbClr val="616F92"/>
                </a:solidFill>
                <a:ea typeface="Cambria Math"/>
                <a:cs typeface="Arial" panose="020B0604020202020204" pitchFamily="34" charset="0"/>
                <a:sym typeface="Cambria Math"/>
              </a:rPr>
              <a:t>будуть</a:t>
            </a:r>
            <a:r>
              <a:rPr lang="ru-RU" sz="1800" b="1" dirty="0">
                <a:solidFill>
                  <a:srgbClr val="616F92"/>
                </a:solidFill>
                <a:ea typeface="Cambria Math"/>
                <a:cs typeface="Arial" panose="020B0604020202020204" pitchFamily="34" charset="0"/>
                <a:sym typeface="Cambria Math"/>
              </a:rPr>
              <a:t> </a:t>
            </a:r>
            <a:r>
              <a:rPr lang="ru-RU" sz="1800" b="1" dirty="0" err="1">
                <a:solidFill>
                  <a:srgbClr val="616F92"/>
                </a:solidFill>
                <a:ea typeface="Cambria Math"/>
                <a:cs typeface="Arial" panose="020B0604020202020204" pitchFamily="34" charset="0"/>
                <a:sym typeface="Cambria Math"/>
              </a:rPr>
              <a:t>більше</a:t>
            </a:r>
            <a:r>
              <a:rPr lang="ru-RU" sz="1800" b="1" dirty="0">
                <a:solidFill>
                  <a:srgbClr val="616F92"/>
                </a:solidFill>
                <a:ea typeface="Cambria Math"/>
                <a:cs typeface="Arial" panose="020B0604020202020204" pitchFamily="34" charset="0"/>
                <a:sym typeface="Cambria Math"/>
              </a:rPr>
              <a:t> </a:t>
            </a:r>
            <a:r>
              <a:rPr lang="ru-RU" sz="1800" b="1" dirty="0" err="1">
                <a:solidFill>
                  <a:srgbClr val="616F92"/>
                </a:solidFill>
                <a:ea typeface="Cambria Math"/>
                <a:cs typeface="Arial" panose="020B0604020202020204" pitchFamily="34" charset="0"/>
                <a:sym typeface="Cambria Math"/>
              </a:rPr>
              <a:t>схильними</a:t>
            </a:r>
            <a:r>
              <a:rPr lang="ru-RU" sz="1800" b="1" dirty="0">
                <a:solidFill>
                  <a:srgbClr val="616F92"/>
                </a:solidFill>
                <a:ea typeface="Cambria Math"/>
                <a:cs typeface="Arial" panose="020B0604020202020204" pitchFamily="34" charset="0"/>
                <a:sym typeface="Cambria Math"/>
              </a:rPr>
              <a:t> </a:t>
            </a:r>
            <a:r>
              <a:rPr lang="ru-RU" sz="1800" dirty="0" err="1">
                <a:solidFill>
                  <a:schemeClr val="tx1">
                    <a:lumMod val="95000"/>
                    <a:lumOff val="5000"/>
                  </a:schemeClr>
                </a:solidFill>
                <a:ea typeface="Cambria Math"/>
                <a:cs typeface="Arial" panose="020B0604020202020204" pitchFamily="34" charset="0"/>
                <a:sym typeface="Cambria Math"/>
              </a:rPr>
              <a:t>підтримувати</a:t>
            </a:r>
            <a:r>
              <a:rPr lang="ru-RU" sz="1800" dirty="0">
                <a:solidFill>
                  <a:schemeClr val="tx1">
                    <a:lumMod val="95000"/>
                    <a:lumOff val="5000"/>
                  </a:schemeClr>
                </a:solidFill>
                <a:ea typeface="Cambria Math"/>
                <a:cs typeface="Arial" panose="020B0604020202020204" pitchFamily="34" charset="0"/>
                <a:sym typeface="Cambria Math"/>
              </a:rPr>
              <a:t> </a:t>
            </a:r>
            <a:r>
              <a:rPr lang="ru-RU" sz="1800" dirty="0" err="1">
                <a:solidFill>
                  <a:schemeClr val="tx1">
                    <a:lumMod val="95000"/>
                    <a:lumOff val="5000"/>
                  </a:schemeClr>
                </a:solidFill>
                <a:ea typeface="Cambria Math"/>
                <a:cs typeface="Arial" panose="020B0604020202020204" pitchFamily="34" charset="0"/>
                <a:sym typeface="Cambria Math"/>
              </a:rPr>
              <a:t>корупцію</a:t>
            </a:r>
            <a:r>
              <a:rPr lang="ru-RU" sz="1800" dirty="0">
                <a:solidFill>
                  <a:schemeClr val="tx1">
                    <a:lumMod val="95000"/>
                    <a:lumOff val="5000"/>
                  </a:schemeClr>
                </a:solidFill>
                <a:ea typeface="Cambria Math"/>
                <a:cs typeface="Arial" panose="020B0604020202020204" pitchFamily="34" charset="0"/>
                <a:sym typeface="Cambria Math"/>
              </a:rPr>
              <a:t> і </a:t>
            </a:r>
            <a:r>
              <a:rPr lang="ru-RU" sz="1800" dirty="0" err="1">
                <a:solidFill>
                  <a:schemeClr val="tx1">
                    <a:lumMod val="95000"/>
                    <a:lumOff val="5000"/>
                  </a:schemeClr>
                </a:solidFill>
                <a:ea typeface="Cambria Math"/>
                <a:cs typeface="Arial" panose="020B0604020202020204" pitchFamily="34" charset="0"/>
                <a:sym typeface="Cambria Math"/>
              </a:rPr>
              <a:t>матимуть</a:t>
            </a:r>
            <a:r>
              <a:rPr lang="ru-RU" sz="1800" dirty="0">
                <a:solidFill>
                  <a:schemeClr val="tx1">
                    <a:lumMod val="95000"/>
                    <a:lumOff val="5000"/>
                  </a:schemeClr>
                </a:solidFill>
                <a:ea typeface="Cambria Math"/>
                <a:cs typeface="Arial" panose="020B0604020202020204" pitchFamily="34" charset="0"/>
                <a:sym typeface="Cambria Math"/>
              </a:rPr>
              <a:t> </a:t>
            </a:r>
            <a:r>
              <a:rPr lang="ru-RU" sz="1800" dirty="0" err="1">
                <a:solidFill>
                  <a:schemeClr val="tx1">
                    <a:lumMod val="95000"/>
                    <a:lumOff val="5000"/>
                  </a:schemeClr>
                </a:solidFill>
                <a:ea typeface="Cambria Math"/>
                <a:cs typeface="Arial" panose="020B0604020202020204" pitchFamily="34" charset="0"/>
                <a:sym typeface="Cambria Math"/>
              </a:rPr>
              <a:t>менше</a:t>
            </a:r>
            <a:r>
              <a:rPr lang="ru-RU" sz="1800" dirty="0">
                <a:solidFill>
                  <a:schemeClr val="tx1">
                    <a:lumMod val="95000"/>
                    <a:lumOff val="5000"/>
                  </a:schemeClr>
                </a:solidFill>
                <a:ea typeface="Cambria Math"/>
                <a:cs typeface="Arial" panose="020B0604020202020204" pitchFamily="34" charset="0"/>
                <a:sym typeface="Cambria Math"/>
              </a:rPr>
              <a:t> </a:t>
            </a:r>
            <a:r>
              <a:rPr lang="ru-RU" sz="1800" dirty="0" err="1">
                <a:solidFill>
                  <a:schemeClr val="tx1">
                    <a:lumMod val="95000"/>
                    <a:lumOff val="5000"/>
                  </a:schemeClr>
                </a:solidFill>
                <a:ea typeface="Cambria Math"/>
                <a:cs typeface="Arial" panose="020B0604020202020204" pitchFamily="34" charset="0"/>
                <a:sym typeface="Cambria Math"/>
              </a:rPr>
              <a:t>мотивації</a:t>
            </a:r>
            <a:r>
              <a:rPr lang="ru-RU" sz="1800" dirty="0">
                <a:solidFill>
                  <a:schemeClr val="tx1">
                    <a:lumMod val="95000"/>
                    <a:lumOff val="5000"/>
                  </a:schemeClr>
                </a:solidFill>
                <a:ea typeface="Cambria Math"/>
                <a:cs typeface="Arial" panose="020B0604020202020204" pitchFamily="34" charset="0"/>
                <a:sym typeface="Cambria Math"/>
              </a:rPr>
              <a:t> до </a:t>
            </a:r>
            <a:r>
              <a:rPr lang="ru-RU" sz="1800" dirty="0" err="1">
                <a:solidFill>
                  <a:schemeClr val="tx1">
                    <a:lumMod val="95000"/>
                    <a:lumOff val="5000"/>
                  </a:schemeClr>
                </a:solidFill>
                <a:ea typeface="Cambria Math"/>
                <a:cs typeface="Arial" panose="020B0604020202020204" pitchFamily="34" charset="0"/>
                <a:sym typeface="Cambria Math"/>
              </a:rPr>
              <a:t>дій</a:t>
            </a:r>
            <a:r>
              <a:rPr lang="ru-RU" sz="1800" dirty="0">
                <a:solidFill>
                  <a:schemeClr val="tx1">
                    <a:lumMod val="95000"/>
                    <a:lumOff val="5000"/>
                  </a:schemeClr>
                </a:solidFill>
                <a:ea typeface="Cambria Math"/>
                <a:cs typeface="Arial" panose="020B0604020202020204" pitchFamily="34" charset="0"/>
                <a:sym typeface="Cambria Math"/>
              </a:rPr>
              <a:t>, </a:t>
            </a:r>
            <a:r>
              <a:rPr lang="ru-RU" sz="1800" dirty="0" err="1">
                <a:solidFill>
                  <a:schemeClr val="tx1">
                    <a:lumMod val="95000"/>
                    <a:lumOff val="5000"/>
                  </a:schemeClr>
                </a:solidFill>
                <a:ea typeface="Cambria Math"/>
                <a:cs typeface="Arial" panose="020B0604020202020204" pitchFamily="34" charset="0"/>
                <a:sym typeface="Cambria Math"/>
              </a:rPr>
              <a:t>спрямованих</a:t>
            </a:r>
            <a:r>
              <a:rPr lang="ru-RU" sz="1800" dirty="0">
                <a:solidFill>
                  <a:schemeClr val="tx1">
                    <a:lumMod val="95000"/>
                    <a:lumOff val="5000"/>
                  </a:schemeClr>
                </a:solidFill>
                <a:ea typeface="Cambria Math"/>
                <a:cs typeface="Arial" panose="020B0604020202020204" pitchFamily="34" charset="0"/>
                <a:sym typeface="Cambria Math"/>
              </a:rPr>
              <a:t> на </a:t>
            </a:r>
            <a:r>
              <a:rPr lang="ru-RU" sz="1800" dirty="0" err="1">
                <a:solidFill>
                  <a:schemeClr val="tx1">
                    <a:lumMod val="95000"/>
                    <a:lumOff val="5000"/>
                  </a:schemeClr>
                </a:solidFill>
                <a:ea typeface="Cambria Math"/>
                <a:cs typeface="Arial" panose="020B0604020202020204" pitchFamily="34" charset="0"/>
                <a:sym typeface="Cambria Math"/>
              </a:rPr>
              <a:t>боротьбу</a:t>
            </a:r>
            <a:r>
              <a:rPr lang="ru-RU" sz="1800" dirty="0">
                <a:solidFill>
                  <a:schemeClr val="tx1">
                    <a:lumMod val="95000"/>
                    <a:lumOff val="5000"/>
                  </a:schemeClr>
                </a:solidFill>
                <a:ea typeface="Cambria Math"/>
                <a:cs typeface="Arial" panose="020B0604020202020204" pitchFamily="34" charset="0"/>
                <a:sym typeface="Cambria Math"/>
              </a:rPr>
              <a:t> з </a:t>
            </a:r>
            <a:r>
              <a:rPr lang="ru-RU" sz="1800" dirty="0" err="1">
                <a:solidFill>
                  <a:schemeClr val="tx1">
                    <a:lumMod val="95000"/>
                    <a:lumOff val="5000"/>
                  </a:schemeClr>
                </a:solidFill>
                <a:ea typeface="Cambria Math"/>
                <a:cs typeface="Arial" panose="020B0604020202020204" pitchFamily="34" charset="0"/>
                <a:sym typeface="Cambria Math"/>
              </a:rPr>
              <a:t>корупцією</a:t>
            </a:r>
            <a:r>
              <a:rPr lang="ru-RU" sz="1800" dirty="0">
                <a:solidFill>
                  <a:schemeClr val="tx1">
                    <a:lumMod val="95000"/>
                    <a:lumOff val="5000"/>
                  </a:schemeClr>
                </a:solidFill>
                <a:ea typeface="Cambria Math"/>
                <a:cs typeface="Arial" panose="020B0604020202020204" pitchFamily="34" charset="0"/>
                <a:sym typeface="Cambria Math"/>
              </a:rPr>
              <a:t>. Разом з </a:t>
            </a:r>
            <a:r>
              <a:rPr lang="ru-RU" sz="1800" dirty="0" err="1">
                <a:solidFill>
                  <a:schemeClr val="tx1">
                    <a:lumMod val="95000"/>
                    <a:lumOff val="5000"/>
                  </a:schemeClr>
                </a:solidFill>
                <a:ea typeface="Cambria Math"/>
                <a:cs typeface="Arial" panose="020B0604020202020204" pitchFamily="34" charset="0"/>
                <a:sym typeface="Cambria Math"/>
              </a:rPr>
              <a:t>тим</a:t>
            </a:r>
            <a:r>
              <a:rPr lang="ru-RU" sz="1800" dirty="0">
                <a:solidFill>
                  <a:schemeClr val="tx1">
                    <a:lumMod val="95000"/>
                    <a:lumOff val="5000"/>
                  </a:schemeClr>
                </a:solidFill>
                <a:ea typeface="Cambria Math"/>
                <a:cs typeface="Arial" panose="020B0604020202020204" pitchFamily="34" charset="0"/>
                <a:sym typeface="Cambria Math"/>
              </a:rPr>
              <a:t> </a:t>
            </a:r>
            <a:r>
              <a:rPr lang="ru-RU" sz="1800" dirty="0" err="1">
                <a:solidFill>
                  <a:schemeClr val="tx1">
                    <a:lumMod val="95000"/>
                    <a:lumOff val="5000"/>
                  </a:schemeClr>
                </a:solidFill>
                <a:ea typeface="Cambria Math"/>
                <a:cs typeface="Arial" panose="020B0604020202020204" pitchFamily="34" charset="0"/>
                <a:sym typeface="Cambria Math"/>
              </a:rPr>
              <a:t>громадяни</a:t>
            </a:r>
            <a:r>
              <a:rPr lang="ru-RU" sz="1800" dirty="0">
                <a:solidFill>
                  <a:schemeClr val="tx1">
                    <a:lumMod val="95000"/>
                    <a:lumOff val="5000"/>
                  </a:schemeClr>
                </a:solidFill>
                <a:ea typeface="Cambria Math"/>
                <a:cs typeface="Arial" panose="020B0604020202020204" pitchFamily="34" charset="0"/>
                <a:sym typeface="Cambria Math"/>
              </a:rPr>
              <a:t> </a:t>
            </a:r>
            <a:r>
              <a:rPr lang="ru-RU" sz="1800" dirty="0" err="1">
                <a:solidFill>
                  <a:schemeClr val="tx1">
                    <a:lumMod val="95000"/>
                    <a:lumOff val="5000"/>
                  </a:schemeClr>
                </a:solidFill>
                <a:ea typeface="Cambria Math"/>
                <a:cs typeface="Arial" panose="020B0604020202020204" pitchFamily="34" charset="0"/>
                <a:sym typeface="Cambria Math"/>
              </a:rPr>
              <a:t>можуть</a:t>
            </a:r>
            <a:r>
              <a:rPr lang="ru-RU" sz="1800" dirty="0">
                <a:solidFill>
                  <a:schemeClr val="tx1">
                    <a:lumMod val="95000"/>
                    <a:lumOff val="5000"/>
                  </a:schemeClr>
                </a:solidFill>
                <a:ea typeface="Cambria Math"/>
                <a:cs typeface="Arial" panose="020B0604020202020204" pitchFamily="34" charset="0"/>
                <a:sym typeface="Cambria Math"/>
              </a:rPr>
              <a:t> </a:t>
            </a:r>
            <a:r>
              <a:rPr lang="ru-RU" sz="1800" dirty="0" err="1">
                <a:solidFill>
                  <a:schemeClr val="tx1">
                    <a:lumMod val="95000"/>
                    <a:lumOff val="5000"/>
                  </a:schemeClr>
                </a:solidFill>
                <a:ea typeface="Cambria Math"/>
                <a:cs typeface="Arial" panose="020B0604020202020204" pitchFamily="34" charset="0"/>
                <a:sym typeface="Cambria Math"/>
              </a:rPr>
              <a:t>мати</a:t>
            </a:r>
            <a:r>
              <a:rPr lang="ru-RU" sz="1800" dirty="0">
                <a:solidFill>
                  <a:schemeClr val="tx1">
                    <a:lumMod val="95000"/>
                    <a:lumOff val="5000"/>
                  </a:schemeClr>
                </a:solidFill>
                <a:ea typeface="Cambria Math"/>
                <a:cs typeface="Arial" panose="020B0604020202020204" pitchFamily="34" charset="0"/>
                <a:sym typeface="Cambria Math"/>
              </a:rPr>
              <a:t> </a:t>
            </a:r>
            <a:r>
              <a:rPr lang="ru-RU" sz="1800" dirty="0" err="1">
                <a:solidFill>
                  <a:schemeClr val="tx1">
                    <a:lumMod val="95000"/>
                    <a:lumOff val="5000"/>
                  </a:schemeClr>
                </a:solidFill>
                <a:ea typeface="Cambria Math"/>
                <a:cs typeface="Arial" panose="020B0604020202020204" pitchFamily="34" charset="0"/>
                <a:sym typeface="Cambria Math"/>
              </a:rPr>
              <a:t>значно</a:t>
            </a:r>
            <a:r>
              <a:rPr lang="ru-RU" sz="1800" dirty="0">
                <a:solidFill>
                  <a:schemeClr val="tx1">
                    <a:lumMod val="95000"/>
                    <a:lumOff val="5000"/>
                  </a:schemeClr>
                </a:solidFill>
                <a:ea typeface="Cambria Math"/>
                <a:cs typeface="Arial" panose="020B0604020202020204" pitchFamily="34" charset="0"/>
                <a:sym typeface="Cambria Math"/>
              </a:rPr>
              <a:t> </a:t>
            </a:r>
            <a:r>
              <a:rPr lang="ru-RU" sz="1800" dirty="0" err="1">
                <a:solidFill>
                  <a:schemeClr val="tx1">
                    <a:lumMod val="95000"/>
                    <a:lumOff val="5000"/>
                  </a:schemeClr>
                </a:solidFill>
                <a:ea typeface="Cambria Math"/>
                <a:cs typeface="Arial" panose="020B0604020202020204" pitchFamily="34" charset="0"/>
                <a:sym typeface="Cambria Math"/>
              </a:rPr>
              <a:t>вищий</a:t>
            </a:r>
            <a:r>
              <a:rPr lang="ru-RU" sz="1800" dirty="0">
                <a:solidFill>
                  <a:schemeClr val="tx1">
                    <a:lumMod val="95000"/>
                    <a:lumOff val="5000"/>
                  </a:schemeClr>
                </a:solidFill>
                <a:ea typeface="Cambria Math"/>
                <a:cs typeface="Arial" panose="020B0604020202020204" pitchFamily="34" charset="0"/>
                <a:sym typeface="Cambria Math"/>
              </a:rPr>
              <a:t> </a:t>
            </a:r>
            <a:r>
              <a:rPr lang="ru-RU" sz="1800" dirty="0" err="1">
                <a:solidFill>
                  <a:schemeClr val="tx1">
                    <a:lumMod val="95000"/>
                    <a:lumOff val="5000"/>
                  </a:schemeClr>
                </a:solidFill>
                <a:ea typeface="Cambria Math"/>
                <a:cs typeface="Arial" panose="020B0604020202020204" pitchFamily="34" charset="0"/>
                <a:sym typeface="Cambria Math"/>
              </a:rPr>
              <a:t>ступінь</a:t>
            </a:r>
            <a:r>
              <a:rPr lang="ru-RU" sz="1800" dirty="0">
                <a:solidFill>
                  <a:schemeClr val="tx1">
                    <a:lumMod val="95000"/>
                    <a:lumOff val="5000"/>
                  </a:schemeClr>
                </a:solidFill>
                <a:ea typeface="Cambria Math"/>
                <a:cs typeface="Arial" panose="020B0604020202020204" pitchFamily="34" charset="0"/>
                <a:sym typeface="Cambria Math"/>
              </a:rPr>
              <a:t> </a:t>
            </a:r>
            <a:r>
              <a:rPr lang="ru-RU" sz="1800" dirty="0" err="1">
                <a:solidFill>
                  <a:schemeClr val="tx1">
                    <a:lumMod val="95000"/>
                    <a:lumOff val="5000"/>
                  </a:schemeClr>
                </a:solidFill>
                <a:ea typeface="Cambria Math"/>
                <a:cs typeface="Arial" panose="020B0604020202020204" pitchFamily="34" charset="0"/>
                <a:sym typeface="Cambria Math"/>
              </a:rPr>
              <a:t>готовності</a:t>
            </a:r>
            <a:r>
              <a:rPr lang="ru-RU" sz="1800" dirty="0">
                <a:solidFill>
                  <a:schemeClr val="tx1">
                    <a:lumMod val="95000"/>
                    <a:lumOff val="5000"/>
                  </a:schemeClr>
                </a:solidFill>
                <a:ea typeface="Cambria Math"/>
                <a:cs typeface="Arial" panose="020B0604020202020204" pitchFamily="34" charset="0"/>
                <a:sym typeface="Cambria Math"/>
              </a:rPr>
              <a:t> до </a:t>
            </a:r>
            <a:r>
              <a:rPr lang="ru-RU" sz="1800" dirty="0" err="1">
                <a:solidFill>
                  <a:schemeClr val="tx1">
                    <a:lumMod val="95000"/>
                    <a:lumOff val="5000"/>
                  </a:schemeClr>
                </a:solidFill>
                <a:ea typeface="Cambria Math"/>
                <a:cs typeface="Arial" panose="020B0604020202020204" pitchFamily="34" charset="0"/>
                <a:sym typeface="Cambria Math"/>
              </a:rPr>
              <a:t>співпраці</a:t>
            </a:r>
            <a:r>
              <a:rPr lang="ru-RU" sz="1800" dirty="0">
                <a:solidFill>
                  <a:schemeClr val="tx1">
                    <a:lumMod val="95000"/>
                    <a:lumOff val="5000"/>
                  </a:schemeClr>
                </a:solidFill>
                <a:ea typeface="Cambria Math"/>
                <a:cs typeface="Arial" panose="020B0604020202020204" pitchFamily="34" charset="0"/>
                <a:sym typeface="Cambria Math"/>
              </a:rPr>
              <a:t> за </a:t>
            </a:r>
            <a:r>
              <a:rPr lang="ru-RU" sz="1800" dirty="0" err="1">
                <a:solidFill>
                  <a:schemeClr val="tx1">
                    <a:lumMod val="95000"/>
                    <a:lumOff val="5000"/>
                  </a:schemeClr>
                </a:solidFill>
                <a:ea typeface="Cambria Math"/>
                <a:cs typeface="Arial" panose="020B0604020202020204" pitchFamily="34" charset="0"/>
                <a:sym typeface="Cambria Math"/>
              </a:rPr>
              <a:t>певної</a:t>
            </a:r>
            <a:r>
              <a:rPr lang="ru-RU" sz="1800" dirty="0">
                <a:solidFill>
                  <a:schemeClr val="tx1">
                    <a:lumMod val="95000"/>
                    <a:lumOff val="5000"/>
                  </a:schemeClr>
                </a:solidFill>
                <a:ea typeface="Cambria Math"/>
                <a:cs typeface="Arial" panose="020B0604020202020204" pitchFamily="34" charset="0"/>
                <a:sym typeface="Cambria Math"/>
              </a:rPr>
              <a:t> </a:t>
            </a:r>
            <a:r>
              <a:rPr lang="ru-RU" sz="1800" dirty="0" err="1">
                <a:solidFill>
                  <a:schemeClr val="tx1">
                    <a:lumMod val="95000"/>
                    <a:lumOff val="5000"/>
                  </a:schemeClr>
                </a:solidFill>
                <a:ea typeface="Cambria Math"/>
                <a:cs typeface="Arial" panose="020B0604020202020204" pitchFamily="34" charset="0"/>
                <a:sym typeface="Cambria Math"/>
              </a:rPr>
              <a:t>умови</a:t>
            </a:r>
            <a:r>
              <a:rPr lang="ru-RU" sz="1800" dirty="0">
                <a:solidFill>
                  <a:schemeClr val="tx1">
                    <a:lumMod val="95000"/>
                    <a:lumOff val="5000"/>
                  </a:schemeClr>
                </a:solidFill>
                <a:ea typeface="Cambria Math"/>
                <a:cs typeface="Arial" panose="020B0604020202020204" pitchFamily="34" charset="0"/>
                <a:sym typeface="Cambria Math"/>
              </a:rPr>
              <a:t> </a:t>
            </a:r>
            <a:r>
              <a:rPr lang="ru-RU" dirty="0">
                <a:solidFill>
                  <a:schemeClr val="tx1">
                    <a:lumMod val="95000"/>
                    <a:lumOff val="5000"/>
                  </a:schemeClr>
                </a:solidFill>
                <a:ea typeface="Cambria Math"/>
                <a:cs typeface="Arial" panose="020B0604020202020204" pitchFamily="34" charset="0"/>
                <a:sym typeface="Cambria Math"/>
              </a:rPr>
              <a:t>–</a:t>
            </a:r>
            <a:r>
              <a:rPr lang="ru-RU" sz="1800" dirty="0">
                <a:solidFill>
                  <a:schemeClr val="tx1">
                    <a:lumMod val="95000"/>
                    <a:lumOff val="5000"/>
                  </a:schemeClr>
                </a:solidFill>
                <a:ea typeface="Cambria Math"/>
                <a:cs typeface="Arial" panose="020B0604020202020204" pitchFamily="34" charset="0"/>
                <a:sym typeface="Cambria Math"/>
              </a:rPr>
              <a:t> </a:t>
            </a:r>
            <a:r>
              <a:rPr lang="ru-RU" sz="1800" b="1" dirty="0" err="1">
                <a:solidFill>
                  <a:srgbClr val="616F92"/>
                </a:solidFill>
                <a:ea typeface="Cambria Math"/>
                <a:cs typeface="Arial" panose="020B0604020202020204" pitchFamily="34" charset="0"/>
                <a:sym typeface="Cambria Math"/>
              </a:rPr>
              <a:t>якщо</a:t>
            </a:r>
            <a:r>
              <a:rPr lang="ru-RU" sz="1800" b="1" dirty="0">
                <a:solidFill>
                  <a:srgbClr val="616F92"/>
                </a:solidFill>
                <a:ea typeface="Cambria Math"/>
                <a:cs typeface="Arial" panose="020B0604020202020204" pitchFamily="34" charset="0"/>
                <a:sym typeface="Cambria Math"/>
              </a:rPr>
              <a:t> так само </a:t>
            </a:r>
            <a:r>
              <a:rPr lang="ru-RU" sz="1800" b="1" dirty="0" err="1">
                <a:solidFill>
                  <a:srgbClr val="616F92"/>
                </a:solidFill>
                <a:ea typeface="Cambria Math"/>
                <a:cs typeface="Arial" panose="020B0604020202020204" pitchFamily="34" charset="0"/>
                <a:sym typeface="Cambria Math"/>
              </a:rPr>
              <a:t>чинитимуть</a:t>
            </a:r>
            <a:r>
              <a:rPr lang="ru-RU" sz="1800" b="1" dirty="0">
                <a:solidFill>
                  <a:srgbClr val="616F92"/>
                </a:solidFill>
                <a:ea typeface="Cambria Math"/>
                <a:cs typeface="Arial" panose="020B0604020202020204" pitchFamily="34" charset="0"/>
                <a:sym typeface="Cambria Math"/>
              </a:rPr>
              <a:t> </a:t>
            </a:r>
            <a:r>
              <a:rPr lang="ru-RU" sz="1800" b="1" dirty="0" err="1">
                <a:solidFill>
                  <a:srgbClr val="616F92"/>
                </a:solidFill>
                <a:ea typeface="Cambria Math"/>
                <a:cs typeface="Arial" panose="020B0604020202020204" pitchFamily="34" charset="0"/>
                <a:sym typeface="Cambria Math"/>
              </a:rPr>
              <a:t>їхні</a:t>
            </a:r>
            <a:r>
              <a:rPr lang="ru-RU" sz="1800" b="1" dirty="0">
                <a:solidFill>
                  <a:srgbClr val="616F92"/>
                </a:solidFill>
                <a:ea typeface="Cambria Math"/>
                <a:cs typeface="Arial" panose="020B0604020202020204" pitchFamily="34" charset="0"/>
                <a:sym typeface="Cambria Math"/>
              </a:rPr>
              <a:t> </a:t>
            </a:r>
            <a:r>
              <a:rPr lang="ru-RU" sz="1800" b="1" dirty="0" err="1">
                <a:solidFill>
                  <a:srgbClr val="616F92"/>
                </a:solidFill>
                <a:ea typeface="Cambria Math"/>
                <a:cs typeface="Arial" panose="020B0604020202020204" pitchFamily="34" charset="0"/>
                <a:sym typeface="Cambria Math"/>
              </a:rPr>
              <a:t>співгромадяни</a:t>
            </a:r>
            <a:r>
              <a:rPr lang="ru-RU" sz="1800" dirty="0">
                <a:solidFill>
                  <a:schemeClr val="tx1">
                    <a:lumMod val="95000"/>
                    <a:lumOff val="5000"/>
                  </a:schemeClr>
                </a:solidFill>
                <a:ea typeface="Cambria Math"/>
                <a:cs typeface="Arial" panose="020B0604020202020204" pitchFamily="34" charset="0"/>
                <a:sym typeface="Cambria Math"/>
              </a:rPr>
              <a:t>.</a:t>
            </a:r>
            <a:endParaRPr dirty="0">
              <a:solidFill>
                <a:schemeClr val="tx1">
                  <a:lumMod val="95000"/>
                  <a:lumOff val="5000"/>
                </a:schemeClr>
              </a:solidFill>
            </a:endParaRPr>
          </a:p>
        </p:txBody>
      </p:sp>
      <p:sp>
        <p:nvSpPr>
          <p:cNvPr id="270" name="Google Shape;270;p25"/>
          <p:cNvSpPr txBox="1"/>
          <p:nvPr/>
        </p:nvSpPr>
        <p:spPr>
          <a:xfrm>
            <a:off x="1044068" y="4863867"/>
            <a:ext cx="10102346" cy="92328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ru-RU" sz="1800" b="1" dirty="0">
                <a:solidFill>
                  <a:srgbClr val="616F92"/>
                </a:solidFill>
                <a:ea typeface="Cambria Math"/>
                <a:cs typeface="Arial" panose="020B0604020202020204" pitchFamily="34" charset="0"/>
                <a:sym typeface="Cambria Math"/>
              </a:rPr>
              <a:t>Участь </a:t>
            </a:r>
            <a:r>
              <a:rPr lang="ru-RU" sz="1800" b="1" dirty="0" err="1">
                <a:solidFill>
                  <a:srgbClr val="616F92"/>
                </a:solidFill>
                <a:ea typeface="Cambria Math"/>
                <a:cs typeface="Arial" panose="020B0604020202020204" pitchFamily="34" charset="0"/>
                <a:sym typeface="Cambria Math"/>
              </a:rPr>
              <a:t>громадянського</a:t>
            </a:r>
            <a:r>
              <a:rPr lang="ru-RU" sz="1800" b="1" dirty="0">
                <a:solidFill>
                  <a:srgbClr val="616F92"/>
                </a:solidFill>
                <a:ea typeface="Cambria Math"/>
                <a:cs typeface="Arial" panose="020B0604020202020204" pitchFamily="34" charset="0"/>
                <a:sym typeface="Cambria Math"/>
              </a:rPr>
              <a:t> </a:t>
            </a:r>
            <a:r>
              <a:rPr lang="ru-RU" sz="1800" b="1" dirty="0" err="1">
                <a:solidFill>
                  <a:srgbClr val="616F92"/>
                </a:solidFill>
                <a:ea typeface="Cambria Math"/>
                <a:cs typeface="Arial" panose="020B0604020202020204" pitchFamily="34" charset="0"/>
                <a:sym typeface="Cambria Math"/>
              </a:rPr>
              <a:t>суспільства</a:t>
            </a:r>
            <a:r>
              <a:rPr lang="ru-RU" sz="1800" b="1" dirty="0">
                <a:solidFill>
                  <a:srgbClr val="616F92"/>
                </a:solidFill>
                <a:ea typeface="Cambria Math"/>
                <a:cs typeface="Arial" panose="020B0604020202020204" pitchFamily="34" charset="0"/>
                <a:sym typeface="Cambria Math"/>
              </a:rPr>
              <a:t> </a:t>
            </a:r>
            <a:r>
              <a:rPr lang="ru-RU" sz="1800" dirty="0">
                <a:solidFill>
                  <a:schemeClr val="tx1">
                    <a:lumMod val="95000"/>
                    <a:lumOff val="5000"/>
                  </a:schemeClr>
                </a:solidFill>
                <a:ea typeface="Cambria Math"/>
                <a:cs typeface="Arial" panose="020B0604020202020204" pitchFamily="34" charset="0"/>
                <a:sym typeface="Cambria Math"/>
              </a:rPr>
              <a:t>є критично </a:t>
            </a:r>
            <a:r>
              <a:rPr lang="ru-RU" sz="1800" dirty="0" err="1">
                <a:solidFill>
                  <a:schemeClr val="tx1">
                    <a:lumMod val="95000"/>
                    <a:lumOff val="5000"/>
                  </a:schemeClr>
                </a:solidFill>
                <a:ea typeface="Cambria Math"/>
                <a:cs typeface="Arial" panose="020B0604020202020204" pitchFamily="34" charset="0"/>
                <a:sym typeface="Cambria Math"/>
              </a:rPr>
              <a:t>важливою</a:t>
            </a:r>
            <a:r>
              <a:rPr lang="ru-RU" sz="1800" dirty="0">
                <a:solidFill>
                  <a:schemeClr val="tx1">
                    <a:lumMod val="95000"/>
                    <a:lumOff val="5000"/>
                  </a:schemeClr>
                </a:solidFill>
                <a:ea typeface="Cambria Math"/>
                <a:cs typeface="Arial" panose="020B0604020202020204" pitchFamily="34" charset="0"/>
                <a:sym typeface="Cambria Math"/>
              </a:rPr>
              <a:t> для </a:t>
            </a:r>
            <a:r>
              <a:rPr lang="ru-RU" sz="1800" dirty="0" err="1">
                <a:solidFill>
                  <a:schemeClr val="tx1">
                    <a:lumMod val="95000"/>
                    <a:lumOff val="5000"/>
                  </a:schemeClr>
                </a:solidFill>
                <a:ea typeface="Cambria Math"/>
                <a:cs typeface="Arial" panose="020B0604020202020204" pitchFamily="34" charset="0"/>
                <a:sym typeface="Cambria Math"/>
              </a:rPr>
              <a:t>успіху</a:t>
            </a:r>
            <a:r>
              <a:rPr lang="ru-RU" sz="1800" dirty="0">
                <a:solidFill>
                  <a:schemeClr val="tx1">
                    <a:lumMod val="95000"/>
                    <a:lumOff val="5000"/>
                  </a:schemeClr>
                </a:solidFill>
                <a:ea typeface="Cambria Math"/>
                <a:cs typeface="Arial" panose="020B0604020202020204" pitchFamily="34" charset="0"/>
                <a:sym typeface="Cambria Math"/>
              </a:rPr>
              <a:t> </a:t>
            </a:r>
            <a:r>
              <a:rPr lang="ru-RU" sz="1800" dirty="0" err="1">
                <a:solidFill>
                  <a:schemeClr val="tx1">
                    <a:lumMod val="95000"/>
                    <a:lumOff val="5000"/>
                  </a:schemeClr>
                </a:solidFill>
                <a:ea typeface="Cambria Math"/>
                <a:cs typeface="Arial" panose="020B0604020202020204" pitchFamily="34" charset="0"/>
                <a:sym typeface="Cambria Math"/>
              </a:rPr>
              <a:t>викорінення</a:t>
            </a:r>
            <a:r>
              <a:rPr lang="ru-RU" sz="1800" dirty="0">
                <a:solidFill>
                  <a:schemeClr val="tx1">
                    <a:lumMod val="95000"/>
                    <a:lumOff val="5000"/>
                  </a:schemeClr>
                </a:solidFill>
                <a:ea typeface="Cambria Math"/>
                <a:cs typeface="Arial" panose="020B0604020202020204" pitchFamily="34" charset="0"/>
                <a:sym typeface="Cambria Math"/>
              </a:rPr>
              <a:t> </a:t>
            </a:r>
            <a:r>
              <a:rPr lang="ru-RU" sz="1800" dirty="0" err="1">
                <a:solidFill>
                  <a:schemeClr val="tx1">
                    <a:lumMod val="95000"/>
                    <a:lumOff val="5000"/>
                  </a:schemeClr>
                </a:solidFill>
                <a:ea typeface="Cambria Math"/>
                <a:cs typeface="Arial" panose="020B0604020202020204" pitchFamily="34" charset="0"/>
                <a:sym typeface="Cambria Math"/>
              </a:rPr>
              <a:t>корупції</a:t>
            </a:r>
            <a:r>
              <a:rPr lang="ru-RU" sz="1800" dirty="0">
                <a:solidFill>
                  <a:schemeClr val="tx1">
                    <a:lumMod val="95000"/>
                    <a:lumOff val="5000"/>
                  </a:schemeClr>
                </a:solidFill>
                <a:ea typeface="Cambria Math"/>
                <a:cs typeface="Arial" panose="020B0604020202020204" pitchFamily="34" charset="0"/>
                <a:sym typeface="Cambria Math"/>
              </a:rPr>
              <a:t> як </a:t>
            </a:r>
            <a:r>
              <a:rPr lang="ru-RU" sz="1800" dirty="0" err="1">
                <a:solidFill>
                  <a:schemeClr val="tx1">
                    <a:lumMod val="95000"/>
                    <a:lumOff val="5000"/>
                  </a:schemeClr>
                </a:solidFill>
                <a:ea typeface="Cambria Math"/>
                <a:cs typeface="Arial" panose="020B0604020202020204" pitchFamily="34" charset="0"/>
                <a:sym typeface="Cambria Math"/>
              </a:rPr>
              <a:t>суспільного</a:t>
            </a:r>
            <a:r>
              <a:rPr lang="ru-RU" sz="1800" dirty="0">
                <a:solidFill>
                  <a:schemeClr val="tx1">
                    <a:lumMod val="95000"/>
                    <a:lumOff val="5000"/>
                  </a:schemeClr>
                </a:solidFill>
                <a:ea typeface="Cambria Math"/>
                <a:cs typeface="Arial" panose="020B0604020202020204" pitchFamily="34" charset="0"/>
                <a:sym typeface="Cambria Math"/>
              </a:rPr>
              <a:t> феномену і </a:t>
            </a:r>
            <a:r>
              <a:rPr lang="ru-RU" sz="1800" dirty="0" err="1">
                <a:solidFill>
                  <a:schemeClr val="tx1">
                    <a:lumMod val="95000"/>
                    <a:lumOff val="5000"/>
                  </a:schemeClr>
                </a:solidFill>
                <a:ea typeface="Cambria Math"/>
                <a:cs typeface="Arial" panose="020B0604020202020204" pitchFamily="34" charset="0"/>
                <a:sym typeface="Cambria Math"/>
              </a:rPr>
              <a:t>утвердження</a:t>
            </a:r>
            <a:r>
              <a:rPr lang="ru-RU" sz="1800" dirty="0">
                <a:solidFill>
                  <a:schemeClr val="tx1">
                    <a:lumMod val="95000"/>
                    <a:lumOff val="5000"/>
                  </a:schemeClr>
                </a:solidFill>
                <a:ea typeface="Cambria Math"/>
                <a:cs typeface="Arial" panose="020B0604020202020204" pitchFamily="34" charset="0"/>
                <a:sym typeface="Cambria Math"/>
              </a:rPr>
              <a:t> </a:t>
            </a:r>
            <a:r>
              <a:rPr lang="ru-RU" sz="1800" dirty="0" err="1">
                <a:solidFill>
                  <a:schemeClr val="tx1">
                    <a:lumMod val="95000"/>
                    <a:lumOff val="5000"/>
                  </a:schemeClr>
                </a:solidFill>
                <a:ea typeface="Cambria Math"/>
                <a:cs typeface="Arial" panose="020B0604020202020204" pitchFamily="34" charset="0"/>
                <a:sym typeface="Cambria Math"/>
              </a:rPr>
              <a:t>цінності</a:t>
            </a:r>
            <a:r>
              <a:rPr lang="ru-RU" sz="1800" dirty="0">
                <a:solidFill>
                  <a:schemeClr val="tx1">
                    <a:lumMod val="95000"/>
                    <a:lumOff val="5000"/>
                  </a:schemeClr>
                </a:solidFill>
                <a:ea typeface="Cambria Math"/>
                <a:cs typeface="Arial" panose="020B0604020202020204" pitchFamily="34" charset="0"/>
                <a:sym typeface="Cambria Math"/>
              </a:rPr>
              <a:t> </a:t>
            </a:r>
            <a:r>
              <a:rPr lang="ru-RU" sz="1800" dirty="0" err="1">
                <a:solidFill>
                  <a:schemeClr val="tx1">
                    <a:lumMod val="95000"/>
                    <a:lumOff val="5000"/>
                  </a:schemeClr>
                </a:solidFill>
                <a:ea typeface="Cambria Math"/>
                <a:cs typeface="Arial" panose="020B0604020202020204" pitchFamily="34" charset="0"/>
                <a:sym typeface="Cambria Math"/>
              </a:rPr>
              <a:t>доброчесності</a:t>
            </a:r>
            <a:r>
              <a:rPr lang="ru-RU" sz="1800" dirty="0">
                <a:solidFill>
                  <a:schemeClr val="tx1">
                    <a:lumMod val="95000"/>
                    <a:lumOff val="5000"/>
                  </a:schemeClr>
                </a:solidFill>
                <a:ea typeface="Cambria Math"/>
                <a:cs typeface="Arial" panose="020B0604020202020204" pitchFamily="34" charset="0"/>
                <a:sym typeface="Cambria Math"/>
              </a:rPr>
              <a:t>. </a:t>
            </a:r>
            <a:r>
              <a:rPr lang="ru-RU" sz="1800" dirty="0" err="1">
                <a:solidFill>
                  <a:schemeClr val="tx1">
                    <a:lumMod val="95000"/>
                    <a:lumOff val="5000"/>
                  </a:schemeClr>
                </a:solidFill>
                <a:ea typeface="Cambria Math"/>
                <a:cs typeface="Arial" panose="020B0604020202020204" pitchFamily="34" charset="0"/>
                <a:sym typeface="Cambria Math"/>
              </a:rPr>
              <a:t>Проте</a:t>
            </a:r>
            <a:r>
              <a:rPr lang="ru-RU" sz="1800" dirty="0">
                <a:solidFill>
                  <a:schemeClr val="tx1">
                    <a:lumMod val="95000"/>
                    <a:lumOff val="5000"/>
                  </a:schemeClr>
                </a:solidFill>
                <a:ea typeface="Cambria Math"/>
                <a:cs typeface="Arial" panose="020B0604020202020204" pitchFamily="34" charset="0"/>
                <a:sym typeface="Cambria Math"/>
              </a:rPr>
              <a:t> </a:t>
            </a:r>
            <a:r>
              <a:rPr lang="ru-RU" sz="1800" dirty="0" err="1">
                <a:solidFill>
                  <a:schemeClr val="tx1">
                    <a:lumMod val="95000"/>
                    <a:lumOff val="5000"/>
                  </a:schemeClr>
                </a:solidFill>
                <a:ea typeface="Cambria Math"/>
                <a:cs typeface="Arial" panose="020B0604020202020204" pitchFamily="34" charset="0"/>
                <a:sym typeface="Cambria Math"/>
              </a:rPr>
              <a:t>ці</a:t>
            </a:r>
            <a:r>
              <a:rPr lang="ru-RU" sz="1800" dirty="0">
                <a:solidFill>
                  <a:schemeClr val="tx1">
                    <a:lumMod val="95000"/>
                    <a:lumOff val="5000"/>
                  </a:schemeClr>
                </a:solidFill>
                <a:ea typeface="Cambria Math"/>
                <a:cs typeface="Arial" panose="020B0604020202020204" pitchFamily="34" charset="0"/>
                <a:sym typeface="Cambria Math"/>
              </a:rPr>
              <a:t> </a:t>
            </a:r>
            <a:r>
              <a:rPr lang="ru-RU" sz="1800" dirty="0" err="1">
                <a:solidFill>
                  <a:schemeClr val="tx1">
                    <a:lumMod val="95000"/>
                    <a:lumOff val="5000"/>
                  </a:schemeClr>
                </a:solidFill>
                <a:ea typeface="Cambria Math"/>
                <a:cs typeface="Arial" panose="020B0604020202020204" pitchFamily="34" charset="0"/>
                <a:sym typeface="Cambria Math"/>
              </a:rPr>
              <a:t>дії</a:t>
            </a:r>
            <a:r>
              <a:rPr lang="ru-RU" sz="1800" dirty="0">
                <a:solidFill>
                  <a:schemeClr val="tx1">
                    <a:lumMod val="95000"/>
                    <a:lumOff val="5000"/>
                  </a:schemeClr>
                </a:solidFill>
                <a:ea typeface="Cambria Math"/>
                <a:cs typeface="Arial" panose="020B0604020202020204" pitchFamily="34" charset="0"/>
                <a:sym typeface="Cambria Math"/>
              </a:rPr>
              <a:t> </a:t>
            </a:r>
            <a:r>
              <a:rPr lang="ru-RU" sz="1800" dirty="0" err="1">
                <a:solidFill>
                  <a:schemeClr val="tx1">
                    <a:lumMod val="95000"/>
                    <a:lumOff val="5000"/>
                  </a:schemeClr>
                </a:solidFill>
                <a:ea typeface="Cambria Math"/>
                <a:cs typeface="Arial" panose="020B0604020202020204" pitchFamily="34" charset="0"/>
                <a:sym typeface="Cambria Math"/>
              </a:rPr>
              <a:t>будуть</a:t>
            </a:r>
            <a:r>
              <a:rPr lang="ru-RU" sz="1800" dirty="0">
                <a:solidFill>
                  <a:schemeClr val="tx1">
                    <a:lumMod val="95000"/>
                    <a:lumOff val="5000"/>
                  </a:schemeClr>
                </a:solidFill>
                <a:ea typeface="Cambria Math"/>
                <a:cs typeface="Arial" panose="020B0604020202020204" pitchFamily="34" charset="0"/>
                <a:sym typeface="Cambria Math"/>
              </a:rPr>
              <a:t> </a:t>
            </a:r>
            <a:r>
              <a:rPr lang="ru-RU" sz="1800" dirty="0" err="1">
                <a:solidFill>
                  <a:schemeClr val="tx1">
                    <a:lumMod val="95000"/>
                    <a:lumOff val="5000"/>
                  </a:schemeClr>
                </a:solidFill>
                <a:ea typeface="Cambria Math"/>
                <a:cs typeface="Arial" panose="020B0604020202020204" pitchFamily="34" charset="0"/>
                <a:sym typeface="Cambria Math"/>
              </a:rPr>
              <a:t>ефективними</a:t>
            </a:r>
            <a:r>
              <a:rPr lang="ru-RU" sz="1800" dirty="0">
                <a:solidFill>
                  <a:schemeClr val="tx1">
                    <a:lumMod val="95000"/>
                    <a:lumOff val="5000"/>
                  </a:schemeClr>
                </a:solidFill>
                <a:ea typeface="Cambria Math"/>
                <a:cs typeface="Arial" panose="020B0604020202020204" pitchFamily="34" charset="0"/>
                <a:sym typeface="Cambria Math"/>
              </a:rPr>
              <a:t> </a:t>
            </a:r>
            <a:r>
              <a:rPr lang="ru-RU" sz="1800" dirty="0" err="1">
                <a:solidFill>
                  <a:schemeClr val="tx1">
                    <a:lumMod val="95000"/>
                    <a:lumOff val="5000"/>
                  </a:schemeClr>
                </a:solidFill>
                <a:ea typeface="Cambria Math"/>
                <a:cs typeface="Arial" panose="020B0604020202020204" pitchFamily="34" charset="0"/>
                <a:sym typeface="Cambria Math"/>
              </a:rPr>
              <a:t>лише</a:t>
            </a:r>
            <a:r>
              <a:rPr lang="ru-RU" sz="1800" dirty="0">
                <a:solidFill>
                  <a:schemeClr val="tx1">
                    <a:lumMod val="95000"/>
                    <a:lumOff val="5000"/>
                  </a:schemeClr>
                </a:solidFill>
                <a:ea typeface="Cambria Math"/>
                <a:cs typeface="Arial" panose="020B0604020202020204" pitchFamily="34" charset="0"/>
                <a:sym typeface="Cambria Math"/>
              </a:rPr>
              <a:t> за </a:t>
            </a:r>
            <a:r>
              <a:rPr lang="ru-RU" sz="1800" dirty="0" err="1">
                <a:solidFill>
                  <a:schemeClr val="tx1">
                    <a:lumMod val="95000"/>
                    <a:lumOff val="5000"/>
                  </a:schemeClr>
                </a:solidFill>
                <a:ea typeface="Cambria Math"/>
                <a:cs typeface="Arial" panose="020B0604020202020204" pitchFamily="34" charset="0"/>
                <a:sym typeface="Cambria Math"/>
              </a:rPr>
              <a:t>умови</a:t>
            </a:r>
            <a:r>
              <a:rPr lang="ru-RU" sz="1800" dirty="0">
                <a:solidFill>
                  <a:schemeClr val="tx1">
                    <a:lumMod val="95000"/>
                    <a:lumOff val="5000"/>
                  </a:schemeClr>
                </a:solidFill>
                <a:ea typeface="Cambria Math"/>
                <a:cs typeface="Arial" panose="020B0604020202020204" pitchFamily="34" charset="0"/>
                <a:sym typeface="Cambria Math"/>
              </a:rPr>
              <a:t> </a:t>
            </a:r>
            <a:r>
              <a:rPr lang="ru-RU" sz="1800" dirty="0" err="1">
                <a:solidFill>
                  <a:schemeClr val="tx1">
                    <a:lumMod val="95000"/>
                    <a:lumOff val="5000"/>
                  </a:schemeClr>
                </a:solidFill>
                <a:ea typeface="Cambria Math"/>
                <a:cs typeface="Arial" panose="020B0604020202020204" pitchFamily="34" charset="0"/>
                <a:sym typeface="Cambria Math"/>
              </a:rPr>
              <a:t>взаємодії</a:t>
            </a:r>
            <a:r>
              <a:rPr lang="ru-RU" sz="1800" dirty="0">
                <a:solidFill>
                  <a:schemeClr val="tx1">
                    <a:lumMod val="95000"/>
                    <a:lumOff val="5000"/>
                  </a:schemeClr>
                </a:solidFill>
                <a:ea typeface="Cambria Math"/>
                <a:cs typeface="Arial" panose="020B0604020202020204" pitchFamily="34" charset="0"/>
                <a:sym typeface="Cambria Math"/>
              </a:rPr>
              <a:t>, </a:t>
            </a:r>
            <a:r>
              <a:rPr lang="ru-RU" sz="1800" dirty="0" err="1">
                <a:solidFill>
                  <a:schemeClr val="tx1">
                    <a:lumMod val="95000"/>
                    <a:lumOff val="5000"/>
                  </a:schemeClr>
                </a:solidFill>
                <a:ea typeface="Cambria Math"/>
                <a:cs typeface="Arial" panose="020B0604020202020204" pitchFamily="34" charset="0"/>
                <a:sym typeface="Cambria Math"/>
              </a:rPr>
              <a:t>співпраці</a:t>
            </a:r>
            <a:r>
              <a:rPr lang="ru-RU" sz="1800" dirty="0">
                <a:solidFill>
                  <a:schemeClr val="tx1">
                    <a:lumMod val="95000"/>
                    <a:lumOff val="5000"/>
                  </a:schemeClr>
                </a:solidFill>
                <a:ea typeface="Cambria Math"/>
                <a:cs typeface="Arial" panose="020B0604020202020204" pitchFamily="34" charset="0"/>
                <a:sym typeface="Cambria Math"/>
              </a:rPr>
              <a:t> та </a:t>
            </a:r>
            <a:r>
              <a:rPr lang="ru-RU" sz="1800" dirty="0" err="1">
                <a:solidFill>
                  <a:schemeClr val="tx1">
                    <a:lumMod val="95000"/>
                    <a:lumOff val="5000"/>
                  </a:schemeClr>
                </a:solidFill>
                <a:ea typeface="Cambria Math"/>
                <a:cs typeface="Arial" panose="020B0604020202020204" pitchFamily="34" charset="0"/>
                <a:sym typeface="Cambria Math"/>
              </a:rPr>
              <a:t>довіри</a:t>
            </a:r>
            <a:r>
              <a:rPr lang="ru-RU" sz="1800" dirty="0">
                <a:solidFill>
                  <a:schemeClr val="tx1">
                    <a:lumMod val="95000"/>
                    <a:lumOff val="5000"/>
                  </a:schemeClr>
                </a:solidFill>
                <a:ea typeface="Cambria Math"/>
                <a:cs typeface="Arial" panose="020B0604020202020204" pitchFamily="34" charset="0"/>
                <a:sym typeface="Cambria Math"/>
              </a:rPr>
              <a:t> до </a:t>
            </a:r>
            <a:r>
              <a:rPr lang="ru-RU" sz="1800" dirty="0" err="1">
                <a:solidFill>
                  <a:schemeClr val="tx1">
                    <a:lumMod val="95000"/>
                    <a:lumOff val="5000"/>
                  </a:schemeClr>
                </a:solidFill>
                <a:ea typeface="Cambria Math"/>
                <a:cs typeface="Arial" panose="020B0604020202020204" pitchFamily="34" charset="0"/>
                <a:sym typeface="Cambria Math"/>
              </a:rPr>
              <a:t>співгромадян</a:t>
            </a:r>
            <a:r>
              <a:rPr lang="ru-RU" sz="1800" dirty="0">
                <a:solidFill>
                  <a:schemeClr val="tx1">
                    <a:lumMod val="95000"/>
                    <a:lumOff val="5000"/>
                  </a:schemeClr>
                </a:solidFill>
                <a:ea typeface="Cambria Math"/>
                <a:cs typeface="Arial" panose="020B0604020202020204" pitchFamily="34" charset="0"/>
                <a:sym typeface="Cambria Math"/>
              </a:rPr>
              <a:t>.</a:t>
            </a:r>
            <a:endParaRPr dirty="0">
              <a:solidFill>
                <a:schemeClr val="tx1">
                  <a:lumMod val="95000"/>
                  <a:lumOff val="5000"/>
                </a:schemeClr>
              </a:solidFill>
            </a:endParaRPr>
          </a:p>
        </p:txBody>
      </p:sp>
      <p:sp>
        <p:nvSpPr>
          <p:cNvPr id="12" name="Google Shape;265;p25">
            <a:extLst>
              <a:ext uri="{FF2B5EF4-FFF2-40B4-BE49-F238E27FC236}">
                <a16:creationId xmlns:a16="http://schemas.microsoft.com/office/drawing/2014/main" id="{F52C531E-D42B-46EF-8192-5E2FE511F6DB}"/>
              </a:ext>
            </a:extLst>
          </p:cNvPr>
          <p:cNvSpPr txBox="1"/>
          <p:nvPr/>
        </p:nvSpPr>
        <p:spPr>
          <a:xfrm>
            <a:off x="1059133" y="1725901"/>
            <a:ext cx="10087281" cy="1323399"/>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ru-RU" sz="2000" b="1" dirty="0" err="1">
                <a:solidFill>
                  <a:srgbClr val="616F92"/>
                </a:solidFill>
                <a:ea typeface="Cambria Math"/>
                <a:cs typeface="Arial" panose="020B0604020202020204" pitchFamily="34" charset="0"/>
                <a:sym typeface="Cambria Math"/>
              </a:rPr>
              <a:t>Вимушена</a:t>
            </a:r>
            <a:r>
              <a:rPr lang="ru-RU" sz="2000" b="1" dirty="0">
                <a:solidFill>
                  <a:srgbClr val="616F92"/>
                </a:solidFill>
                <a:ea typeface="Cambria Math"/>
                <a:cs typeface="Arial" panose="020B0604020202020204" pitchFamily="34" charset="0"/>
                <a:sym typeface="Cambria Math"/>
              </a:rPr>
              <a:t> </a:t>
            </a:r>
            <a:r>
              <a:rPr lang="ru-RU" sz="2000" b="1" dirty="0" err="1">
                <a:solidFill>
                  <a:srgbClr val="616F92"/>
                </a:solidFill>
                <a:ea typeface="Cambria Math"/>
                <a:cs typeface="Arial" panose="020B0604020202020204" pitchFamily="34" charset="0"/>
                <a:sym typeface="Cambria Math"/>
              </a:rPr>
              <a:t>корупція</a:t>
            </a:r>
            <a:r>
              <a:rPr lang="ru-RU" sz="2000" b="1" dirty="0">
                <a:solidFill>
                  <a:srgbClr val="616F92"/>
                </a:solidFill>
                <a:ea typeface="Cambria Math"/>
                <a:cs typeface="Arial" panose="020B0604020202020204" pitchFamily="34" charset="0"/>
                <a:sym typeface="Cambria Math"/>
              </a:rPr>
              <a:t> </a:t>
            </a:r>
            <a:r>
              <a:rPr lang="ru-RU" sz="2000" dirty="0">
                <a:solidFill>
                  <a:schemeClr val="dk1"/>
                </a:solidFill>
                <a:ea typeface="Cambria Math"/>
                <a:cs typeface="Arial" panose="020B0604020202020204" pitchFamily="34" charset="0"/>
                <a:sym typeface="Cambria Math"/>
              </a:rPr>
              <a:t>— та, до </a:t>
            </a:r>
            <a:r>
              <a:rPr lang="ru-RU" sz="2000" dirty="0" err="1">
                <a:solidFill>
                  <a:schemeClr val="dk1"/>
                </a:solidFill>
                <a:ea typeface="Cambria Math"/>
                <a:cs typeface="Arial" panose="020B0604020202020204" pitchFamily="34" charset="0"/>
                <a:sym typeface="Cambria Math"/>
              </a:rPr>
              <a:t>якої</a:t>
            </a:r>
            <a:r>
              <a:rPr lang="ru-RU" sz="2000" dirty="0">
                <a:solidFill>
                  <a:schemeClr val="dk1"/>
                </a:solidFill>
                <a:ea typeface="Cambria Math"/>
                <a:cs typeface="Arial" panose="020B0604020202020204" pitchFamily="34" charset="0"/>
                <a:sym typeface="Cambria Math"/>
              </a:rPr>
              <a:t> </a:t>
            </a:r>
            <a:r>
              <a:rPr lang="ru-RU" sz="2000" dirty="0" err="1">
                <a:solidFill>
                  <a:schemeClr val="dk1"/>
                </a:solidFill>
                <a:ea typeface="Cambria Math"/>
                <a:cs typeface="Arial" panose="020B0604020202020204" pitchFamily="34" charset="0"/>
                <a:sym typeface="Cambria Math"/>
              </a:rPr>
              <a:t>людина</a:t>
            </a:r>
            <a:r>
              <a:rPr lang="ru-RU" sz="2000" dirty="0">
                <a:solidFill>
                  <a:schemeClr val="dk1"/>
                </a:solidFill>
                <a:ea typeface="Cambria Math"/>
                <a:cs typeface="Arial" panose="020B0604020202020204" pitchFamily="34" charset="0"/>
                <a:sym typeface="Cambria Math"/>
              </a:rPr>
              <a:t> </a:t>
            </a:r>
            <a:r>
              <a:rPr lang="ru-RU" sz="2000" dirty="0" err="1">
                <a:solidFill>
                  <a:schemeClr val="dk1"/>
                </a:solidFill>
                <a:ea typeface="Cambria Math"/>
                <a:cs typeface="Arial" panose="020B0604020202020204" pitchFamily="34" charset="0"/>
                <a:sym typeface="Cambria Math"/>
              </a:rPr>
              <a:t>долучається</a:t>
            </a:r>
            <a:r>
              <a:rPr lang="ru-RU" sz="2000" dirty="0">
                <a:solidFill>
                  <a:schemeClr val="dk1"/>
                </a:solidFill>
                <a:ea typeface="Cambria Math"/>
                <a:cs typeface="Arial" panose="020B0604020202020204" pitchFamily="34" charset="0"/>
                <a:sym typeface="Cambria Math"/>
              </a:rPr>
              <a:t> через потребу </a:t>
            </a:r>
            <a:r>
              <a:rPr lang="ru-RU" sz="2000" dirty="0" err="1">
                <a:solidFill>
                  <a:schemeClr val="dk1"/>
                </a:solidFill>
                <a:ea typeface="Cambria Math"/>
                <a:cs typeface="Arial" panose="020B0604020202020204" pitchFamily="34" charset="0"/>
                <a:sym typeface="Cambria Math"/>
              </a:rPr>
              <a:t>отримати</a:t>
            </a:r>
            <a:r>
              <a:rPr lang="ru-RU" sz="2000" dirty="0">
                <a:solidFill>
                  <a:schemeClr val="dk1"/>
                </a:solidFill>
                <a:ea typeface="Cambria Math"/>
                <a:cs typeface="Arial" panose="020B0604020202020204" pitchFamily="34" charset="0"/>
                <a:sym typeface="Cambria Math"/>
              </a:rPr>
              <a:t> </a:t>
            </a:r>
            <a:r>
              <a:rPr lang="ru-RU" sz="2000" dirty="0" err="1">
                <a:solidFill>
                  <a:schemeClr val="dk1"/>
                </a:solidFill>
                <a:ea typeface="Cambria Math"/>
                <a:cs typeface="Arial" panose="020B0604020202020204" pitchFamily="34" charset="0"/>
                <a:sym typeface="Cambria Math"/>
              </a:rPr>
              <a:t>справедливе</a:t>
            </a:r>
            <a:r>
              <a:rPr lang="ru-RU" sz="2000" dirty="0">
                <a:solidFill>
                  <a:schemeClr val="dk1"/>
                </a:solidFill>
                <a:ea typeface="Cambria Math"/>
                <a:cs typeface="Arial" panose="020B0604020202020204" pitchFamily="34" charset="0"/>
                <a:sym typeface="Cambria Math"/>
              </a:rPr>
              <a:t> </a:t>
            </a:r>
            <a:r>
              <a:rPr lang="ru-RU" sz="2000" dirty="0" err="1">
                <a:solidFill>
                  <a:schemeClr val="dk1"/>
                </a:solidFill>
                <a:ea typeface="Cambria Math"/>
                <a:cs typeface="Arial" panose="020B0604020202020204" pitchFamily="34" charset="0"/>
                <a:sym typeface="Cambria Math"/>
              </a:rPr>
              <a:t>ставлення</a:t>
            </a:r>
            <a:r>
              <a:rPr lang="ru-RU" sz="2000" dirty="0">
                <a:solidFill>
                  <a:schemeClr val="dk1"/>
                </a:solidFill>
                <a:ea typeface="Cambria Math"/>
                <a:cs typeface="Arial" panose="020B0604020202020204" pitchFamily="34" charset="0"/>
                <a:sym typeface="Cambria Math"/>
              </a:rPr>
              <a:t> до себе. </a:t>
            </a:r>
            <a:r>
              <a:rPr lang="ru-RU" sz="2000" dirty="0" err="1">
                <a:solidFill>
                  <a:schemeClr val="dk1"/>
                </a:solidFill>
                <a:ea typeface="Cambria Math"/>
                <a:cs typeface="Arial" panose="020B0604020202020204" pitchFamily="34" charset="0"/>
                <a:sym typeface="Cambria Math"/>
              </a:rPr>
              <a:t>Вимушена</a:t>
            </a:r>
            <a:r>
              <a:rPr lang="ru-RU" sz="2000" dirty="0">
                <a:solidFill>
                  <a:schemeClr val="dk1"/>
                </a:solidFill>
                <a:ea typeface="Cambria Math"/>
                <a:cs typeface="Arial" panose="020B0604020202020204" pitchFamily="34" charset="0"/>
                <a:sym typeface="Cambria Math"/>
              </a:rPr>
              <a:t> </a:t>
            </a:r>
            <a:r>
              <a:rPr lang="ru-RU" sz="2000" dirty="0" err="1">
                <a:solidFill>
                  <a:schemeClr val="dk1"/>
                </a:solidFill>
                <a:ea typeface="Cambria Math"/>
                <a:cs typeface="Arial" panose="020B0604020202020204" pitchFamily="34" charset="0"/>
                <a:sym typeface="Cambria Math"/>
              </a:rPr>
              <a:t>корупція</a:t>
            </a:r>
            <a:r>
              <a:rPr lang="ru-RU" sz="2000" dirty="0">
                <a:solidFill>
                  <a:schemeClr val="dk1"/>
                </a:solidFill>
                <a:ea typeface="Cambria Math"/>
                <a:cs typeface="Arial" panose="020B0604020202020204" pitchFamily="34" charset="0"/>
                <a:sym typeface="Cambria Math"/>
              </a:rPr>
              <a:t> буде </a:t>
            </a:r>
            <a:r>
              <a:rPr lang="ru-RU" sz="2000" dirty="0" err="1">
                <a:solidFill>
                  <a:schemeClr val="dk1"/>
                </a:solidFill>
                <a:ea typeface="Cambria Math"/>
                <a:cs typeface="Arial" panose="020B0604020202020204" pitchFamily="34" charset="0"/>
                <a:sym typeface="Cambria Math"/>
              </a:rPr>
              <a:t>підштовхувати</a:t>
            </a:r>
            <a:r>
              <a:rPr lang="ru-RU" sz="2000" dirty="0">
                <a:solidFill>
                  <a:schemeClr val="dk1"/>
                </a:solidFill>
                <a:ea typeface="Cambria Math"/>
                <a:cs typeface="Arial" panose="020B0604020202020204" pitchFamily="34" charset="0"/>
                <a:sym typeface="Cambria Math"/>
              </a:rPr>
              <a:t> </a:t>
            </a:r>
            <a:r>
              <a:rPr lang="ru-RU" sz="2000" dirty="0" err="1">
                <a:solidFill>
                  <a:schemeClr val="dk1"/>
                </a:solidFill>
                <a:ea typeface="Cambria Math"/>
                <a:cs typeface="Arial" panose="020B0604020202020204" pitchFamily="34" charset="0"/>
                <a:sym typeface="Cambria Math"/>
              </a:rPr>
              <a:t>людеи</a:t>
            </a:r>
            <a:r>
              <a:rPr lang="ru-RU" sz="2000" dirty="0">
                <a:solidFill>
                  <a:schemeClr val="dk1"/>
                </a:solidFill>
                <a:ea typeface="Cambria Math"/>
                <a:cs typeface="Arial" panose="020B0604020202020204" pitchFamily="34" charset="0"/>
                <a:sym typeface="Cambria Math"/>
              </a:rPr>
              <a:t>̆ до того, </a:t>
            </a:r>
            <a:r>
              <a:rPr lang="ru-RU" sz="2000" dirty="0" err="1">
                <a:solidFill>
                  <a:schemeClr val="dk1"/>
                </a:solidFill>
                <a:ea typeface="Cambria Math"/>
                <a:cs typeface="Arial" panose="020B0604020202020204" pitchFamily="34" charset="0"/>
                <a:sym typeface="Cambria Math"/>
              </a:rPr>
              <a:t>щоб</a:t>
            </a:r>
            <a:r>
              <a:rPr lang="ru-RU" sz="2000" dirty="0">
                <a:solidFill>
                  <a:schemeClr val="dk1"/>
                </a:solidFill>
                <a:ea typeface="Cambria Math"/>
                <a:cs typeface="Arial" panose="020B0604020202020204" pitchFamily="34" charset="0"/>
                <a:sym typeface="Cambria Math"/>
              </a:rPr>
              <a:t> </a:t>
            </a:r>
            <a:r>
              <a:rPr lang="ru-RU" sz="2000" dirty="0" err="1">
                <a:solidFill>
                  <a:schemeClr val="dk1"/>
                </a:solidFill>
                <a:ea typeface="Cambria Math"/>
                <a:cs typeface="Arial" panose="020B0604020202020204" pitchFamily="34" charset="0"/>
                <a:sym typeface="Cambria Math"/>
              </a:rPr>
              <a:t>повідомляти</a:t>
            </a:r>
            <a:r>
              <a:rPr lang="ru-RU" sz="2000" dirty="0">
                <a:solidFill>
                  <a:schemeClr val="dk1"/>
                </a:solidFill>
                <a:ea typeface="Cambria Math"/>
                <a:cs typeface="Arial" panose="020B0604020202020204" pitchFamily="34" charset="0"/>
                <a:sym typeface="Cambria Math"/>
              </a:rPr>
              <a:t> про </a:t>
            </a:r>
            <a:r>
              <a:rPr lang="ru-RU" sz="2000" dirty="0" err="1">
                <a:solidFill>
                  <a:schemeClr val="dk1"/>
                </a:solidFill>
                <a:ea typeface="Cambria Math"/>
                <a:cs typeface="Arial" panose="020B0604020202020204" pitchFamily="34" charset="0"/>
                <a:sym typeface="Cambria Math"/>
              </a:rPr>
              <a:t>неї</a:t>
            </a:r>
            <a:r>
              <a:rPr lang="ru-RU" sz="2000" dirty="0">
                <a:solidFill>
                  <a:schemeClr val="dk1"/>
                </a:solidFill>
                <a:ea typeface="Cambria Math"/>
                <a:cs typeface="Arial" panose="020B0604020202020204" pitchFamily="34" charset="0"/>
                <a:sym typeface="Cambria Math"/>
              </a:rPr>
              <a:t> та  </a:t>
            </a:r>
            <a:r>
              <a:rPr lang="ru-RU" sz="2000" dirty="0" err="1">
                <a:solidFill>
                  <a:schemeClr val="dk1"/>
                </a:solidFill>
                <a:ea typeface="Cambria Math"/>
                <a:cs typeface="Arial" panose="020B0604020202020204" pitchFamily="34" charset="0"/>
                <a:sym typeface="Cambria Math"/>
              </a:rPr>
              <a:t>протидіяти</a:t>
            </a:r>
            <a:r>
              <a:rPr lang="ru-RU" sz="2000" dirty="0">
                <a:solidFill>
                  <a:schemeClr val="dk1"/>
                </a:solidFill>
                <a:ea typeface="Cambria Math"/>
                <a:cs typeface="Arial" panose="020B0604020202020204" pitchFamily="34" charset="0"/>
                <a:sym typeface="Cambria Math"/>
              </a:rPr>
              <a:t> </a:t>
            </a:r>
            <a:r>
              <a:rPr lang="ru-RU" sz="2000" dirty="0" err="1">
                <a:solidFill>
                  <a:schemeClr val="dk1"/>
                </a:solidFill>
                <a:ea typeface="Cambria Math"/>
                <a:cs typeface="Arial" panose="020B0604020202020204" pitchFamily="34" charset="0"/>
                <a:sym typeface="Cambria Math"/>
              </a:rPr>
              <a:t>їй</a:t>
            </a:r>
            <a:r>
              <a:rPr lang="ru-RU" sz="2000" dirty="0">
                <a:solidFill>
                  <a:schemeClr val="dk1"/>
                </a:solidFill>
                <a:ea typeface="Cambria Math"/>
                <a:cs typeface="Arial" panose="020B0604020202020204" pitchFamily="34" charset="0"/>
                <a:sym typeface="Cambria Math"/>
              </a:rPr>
              <a:t>, особливо, </a:t>
            </a:r>
            <a:r>
              <a:rPr lang="ru-RU" sz="2000" dirty="0" err="1">
                <a:solidFill>
                  <a:schemeClr val="dk1"/>
                </a:solidFill>
                <a:ea typeface="Cambria Math"/>
                <a:cs typeface="Arial" panose="020B0604020202020204" pitchFamily="34" charset="0"/>
                <a:sym typeface="Cambria Math"/>
              </a:rPr>
              <a:t>якщо</a:t>
            </a:r>
            <a:r>
              <a:rPr lang="ru-RU" sz="2000" dirty="0">
                <a:solidFill>
                  <a:schemeClr val="dk1"/>
                </a:solidFill>
                <a:ea typeface="Cambria Math"/>
                <a:cs typeface="Arial" panose="020B0604020202020204" pitchFamily="34" charset="0"/>
                <a:sym typeface="Cambria Math"/>
              </a:rPr>
              <a:t> </a:t>
            </a:r>
            <a:r>
              <a:rPr lang="ru-RU" sz="2000" dirty="0" err="1">
                <a:solidFill>
                  <a:schemeClr val="dk1"/>
                </a:solidFill>
                <a:ea typeface="Cambria Math"/>
                <a:cs typeface="Arial" panose="020B0604020202020204" pitchFamily="34" charset="0"/>
                <a:sym typeface="Cambria Math"/>
              </a:rPr>
              <a:t>інші</a:t>
            </a:r>
            <a:r>
              <a:rPr lang="ru-RU" sz="2000" dirty="0">
                <a:solidFill>
                  <a:schemeClr val="dk1"/>
                </a:solidFill>
                <a:ea typeface="Cambria Math"/>
                <a:cs typeface="Arial" panose="020B0604020202020204" pitchFamily="34" charset="0"/>
                <a:sym typeface="Cambria Math"/>
              </a:rPr>
              <a:t> </a:t>
            </a:r>
            <a:r>
              <a:rPr lang="ru-RU" sz="2000" dirty="0" err="1">
                <a:solidFill>
                  <a:schemeClr val="dk1"/>
                </a:solidFill>
                <a:ea typeface="Cambria Math"/>
                <a:cs typeface="Arial" panose="020B0604020202020204" pitchFamily="34" charset="0"/>
                <a:sym typeface="Cambria Math"/>
              </a:rPr>
              <a:t>будуть</a:t>
            </a:r>
            <a:r>
              <a:rPr lang="ru-RU" sz="2000" dirty="0">
                <a:solidFill>
                  <a:schemeClr val="dk1"/>
                </a:solidFill>
                <a:ea typeface="Cambria Math"/>
                <a:cs typeface="Arial" panose="020B0604020202020204" pitchFamily="34" charset="0"/>
                <a:sym typeface="Cambria Math"/>
              </a:rPr>
              <a:t> </a:t>
            </a:r>
            <a:r>
              <a:rPr lang="ru-RU" sz="2000" dirty="0" err="1">
                <a:solidFill>
                  <a:schemeClr val="dk1"/>
                </a:solidFill>
                <a:ea typeface="Cambria Math"/>
                <a:cs typeface="Arial" panose="020B0604020202020204" pitchFamily="34" charset="0"/>
                <a:sym typeface="Cambria Math"/>
              </a:rPr>
              <a:t>діяти</a:t>
            </a:r>
            <a:r>
              <a:rPr lang="ru-RU" sz="2000" dirty="0">
                <a:solidFill>
                  <a:schemeClr val="dk1"/>
                </a:solidFill>
                <a:ea typeface="Cambria Math"/>
                <a:cs typeface="Arial" panose="020B0604020202020204" pitchFamily="34" charset="0"/>
                <a:sym typeface="Cambria Math"/>
              </a:rPr>
              <a:t> так само і про </a:t>
            </a:r>
            <a:r>
              <a:rPr lang="ru-RU" sz="2000" dirty="0" err="1">
                <a:solidFill>
                  <a:schemeClr val="dk1"/>
                </a:solidFill>
                <a:ea typeface="Cambria Math"/>
                <a:cs typeface="Arial" panose="020B0604020202020204" pitchFamily="34" charset="0"/>
                <a:sym typeface="Cambria Math"/>
              </a:rPr>
              <a:t>це</a:t>
            </a:r>
            <a:r>
              <a:rPr lang="ru-RU" sz="2000" dirty="0">
                <a:solidFill>
                  <a:schemeClr val="dk1"/>
                </a:solidFill>
                <a:ea typeface="Cambria Math"/>
                <a:cs typeface="Arial" panose="020B0604020202020204" pitchFamily="34" charset="0"/>
                <a:sym typeface="Cambria Math"/>
              </a:rPr>
              <a:t> буде </a:t>
            </a:r>
            <a:r>
              <a:rPr lang="ru-RU" sz="2000" dirty="0" err="1">
                <a:solidFill>
                  <a:schemeClr val="dk1"/>
                </a:solidFill>
                <a:ea typeface="Cambria Math"/>
                <a:cs typeface="Arial" panose="020B0604020202020204" pitchFamily="34" charset="0"/>
                <a:sym typeface="Cambria Math"/>
              </a:rPr>
              <a:t>відомо</a:t>
            </a:r>
            <a:r>
              <a:rPr lang="ru-RU" sz="2000" dirty="0">
                <a:solidFill>
                  <a:schemeClr val="dk1"/>
                </a:solidFill>
                <a:ea typeface="Cambria Math"/>
                <a:cs typeface="Arial" panose="020B0604020202020204" pitchFamily="34" charset="0"/>
                <a:sym typeface="Cambria Math"/>
              </a:rPr>
              <a:t>.</a:t>
            </a:r>
            <a:endParaRPr sz="2000" dirty="0">
              <a:solidFill>
                <a:schemeClr val="dk1"/>
              </a:solidFill>
              <a:ea typeface="Cambria Math"/>
              <a:cs typeface="Arial" panose="020B0604020202020204" pitchFamily="34" charset="0"/>
              <a:sym typeface="Cambria Math"/>
            </a:endParaRPr>
          </a:p>
        </p:txBody>
      </p:sp>
    </p:spTree>
    <p:extLst>
      <p:ext uri="{BB962C8B-B14F-4D97-AF65-F5344CB8AC3E}">
        <p14:creationId xmlns:p14="http://schemas.microsoft.com/office/powerpoint/2010/main" val="3593890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8" name="Google Shape;278;p26"/>
          <p:cNvSpPr txBox="1"/>
          <p:nvPr/>
        </p:nvSpPr>
        <p:spPr>
          <a:xfrm>
            <a:off x="1021840" y="1255210"/>
            <a:ext cx="10335885" cy="70784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ru-RU" sz="2000" dirty="0" err="1">
                <a:solidFill>
                  <a:srgbClr val="616F92"/>
                </a:solidFill>
                <a:ea typeface="Cambria Math"/>
                <a:cs typeface="Arial" panose="020B0604020202020204" pitchFamily="34" charset="0"/>
                <a:sym typeface="Cambria Math"/>
              </a:rPr>
              <a:t>Труднощі</a:t>
            </a:r>
            <a:r>
              <a:rPr lang="ru-RU" sz="2000" dirty="0">
                <a:solidFill>
                  <a:srgbClr val="616F92"/>
                </a:solidFill>
                <a:ea typeface="Cambria Math"/>
                <a:cs typeface="Arial" panose="020B0604020202020204" pitchFamily="34" charset="0"/>
                <a:sym typeface="Cambria Math"/>
              </a:rPr>
              <a:t>, </a:t>
            </a:r>
            <a:r>
              <a:rPr lang="ru-RU" sz="2000" dirty="0" err="1">
                <a:solidFill>
                  <a:srgbClr val="616F92"/>
                </a:solidFill>
                <a:ea typeface="Cambria Math"/>
                <a:cs typeface="Arial" panose="020B0604020202020204" pitchFamily="34" charset="0"/>
                <a:sym typeface="Cambria Math"/>
              </a:rPr>
              <a:t>які</a:t>
            </a:r>
            <a:r>
              <a:rPr lang="ru-RU" sz="2000" dirty="0">
                <a:solidFill>
                  <a:srgbClr val="616F92"/>
                </a:solidFill>
                <a:ea typeface="Cambria Math"/>
                <a:cs typeface="Arial" panose="020B0604020202020204" pitchFamily="34" charset="0"/>
                <a:sym typeface="Cambria Math"/>
              </a:rPr>
              <a:t> </a:t>
            </a:r>
            <a:r>
              <a:rPr lang="ru-RU" sz="2000" dirty="0" err="1">
                <a:solidFill>
                  <a:srgbClr val="616F92"/>
                </a:solidFill>
                <a:ea typeface="Cambria Math"/>
                <a:cs typeface="Arial" panose="020B0604020202020204" pitchFamily="34" charset="0"/>
                <a:sym typeface="Cambria Math"/>
              </a:rPr>
              <a:t>перешкоджають</a:t>
            </a:r>
            <a:r>
              <a:rPr lang="ru-RU" sz="2000" dirty="0">
                <a:solidFill>
                  <a:srgbClr val="616F92"/>
                </a:solidFill>
                <a:ea typeface="Cambria Math"/>
                <a:cs typeface="Arial" panose="020B0604020202020204" pitchFamily="34" charset="0"/>
                <a:sym typeface="Cambria Math"/>
              </a:rPr>
              <a:t> </a:t>
            </a:r>
            <a:r>
              <a:rPr lang="ru-RU" sz="2000" dirty="0" err="1">
                <a:solidFill>
                  <a:srgbClr val="616F92"/>
                </a:solidFill>
                <a:ea typeface="Cambria Math"/>
                <a:cs typeface="Arial" panose="020B0604020202020204" pitchFamily="34" charset="0"/>
                <a:sym typeface="Cambria Math"/>
              </a:rPr>
              <a:t>практичній</a:t>
            </a:r>
            <a:r>
              <a:rPr lang="ru-RU" sz="2000" dirty="0">
                <a:solidFill>
                  <a:srgbClr val="616F92"/>
                </a:solidFill>
                <a:ea typeface="Cambria Math"/>
                <a:cs typeface="Arial" panose="020B0604020202020204" pitchFamily="34" charset="0"/>
                <a:sym typeface="Cambria Math"/>
              </a:rPr>
              <a:t> </a:t>
            </a:r>
            <a:r>
              <a:rPr lang="ru-RU" sz="2000" dirty="0" err="1">
                <a:solidFill>
                  <a:srgbClr val="616F92"/>
                </a:solidFill>
                <a:ea typeface="Cambria Math"/>
                <a:cs typeface="Arial" panose="020B0604020202020204" pitchFamily="34" charset="0"/>
                <a:sym typeface="Cambria Math"/>
              </a:rPr>
              <a:t>діяльності</a:t>
            </a:r>
            <a:r>
              <a:rPr lang="ru-RU" sz="2000" dirty="0">
                <a:solidFill>
                  <a:srgbClr val="616F92"/>
                </a:solidFill>
                <a:ea typeface="Cambria Math"/>
                <a:cs typeface="Arial" panose="020B0604020202020204" pitchFamily="34" charset="0"/>
                <a:sym typeface="Cambria Math"/>
              </a:rPr>
              <a:t> </a:t>
            </a:r>
            <a:r>
              <a:rPr lang="ru-RU" sz="2000" dirty="0" err="1">
                <a:solidFill>
                  <a:srgbClr val="616F92"/>
                </a:solidFill>
                <a:ea typeface="Cambria Math"/>
                <a:cs typeface="Arial" panose="020B0604020202020204" pitchFamily="34" charset="0"/>
                <a:sym typeface="Cambria Math"/>
              </a:rPr>
              <a:t>громадськості</a:t>
            </a:r>
            <a:r>
              <a:rPr lang="ru-RU" sz="2000" dirty="0">
                <a:solidFill>
                  <a:srgbClr val="616F92"/>
                </a:solidFill>
                <a:ea typeface="Cambria Math"/>
                <a:cs typeface="Arial" panose="020B0604020202020204" pitchFamily="34" charset="0"/>
                <a:sym typeface="Cambria Math"/>
              </a:rPr>
              <a:t> у </a:t>
            </a:r>
            <a:r>
              <a:rPr lang="ru-RU" sz="2000" dirty="0" err="1">
                <a:solidFill>
                  <a:srgbClr val="616F92"/>
                </a:solidFill>
                <a:ea typeface="Cambria Math"/>
                <a:cs typeface="Arial" panose="020B0604020202020204" pitchFamily="34" charset="0"/>
                <a:sym typeface="Cambria Math"/>
              </a:rPr>
              <a:t>боротьбі</a:t>
            </a:r>
            <a:r>
              <a:rPr lang="ru-RU" sz="2000" dirty="0">
                <a:solidFill>
                  <a:srgbClr val="616F92"/>
                </a:solidFill>
                <a:ea typeface="Cambria Math"/>
                <a:cs typeface="Arial" panose="020B0604020202020204" pitchFamily="34" charset="0"/>
                <a:sym typeface="Cambria Math"/>
              </a:rPr>
              <a:t> з </a:t>
            </a:r>
            <a:r>
              <a:rPr lang="ru-RU" sz="2000" dirty="0" err="1">
                <a:solidFill>
                  <a:srgbClr val="616F92"/>
                </a:solidFill>
                <a:ea typeface="Cambria Math"/>
                <a:cs typeface="Arial" panose="020B0604020202020204" pitchFamily="34" charset="0"/>
                <a:sym typeface="Cambria Math"/>
              </a:rPr>
              <a:t>корупцією</a:t>
            </a:r>
            <a:r>
              <a:rPr lang="ru-RU" sz="2000" dirty="0">
                <a:solidFill>
                  <a:srgbClr val="616F92"/>
                </a:solidFill>
                <a:ea typeface="Cambria Math"/>
                <a:cs typeface="Arial" panose="020B0604020202020204" pitchFamily="34" charset="0"/>
                <a:sym typeface="Cambria Math"/>
              </a:rPr>
              <a:t> в </a:t>
            </a:r>
            <a:r>
              <a:rPr lang="ru-RU" sz="2000" dirty="0" err="1">
                <a:solidFill>
                  <a:srgbClr val="616F92"/>
                </a:solidFill>
                <a:ea typeface="Cambria Math"/>
                <a:cs typeface="Arial" panose="020B0604020202020204" pitchFamily="34" charset="0"/>
                <a:sym typeface="Cambria Math"/>
              </a:rPr>
              <a:t>Україні</a:t>
            </a:r>
            <a:r>
              <a:rPr lang="ru-RU" sz="2000" dirty="0">
                <a:solidFill>
                  <a:srgbClr val="616F92"/>
                </a:solidFill>
                <a:ea typeface="Cambria Math"/>
                <a:cs typeface="Arial" panose="020B0604020202020204" pitchFamily="34" charset="0"/>
                <a:sym typeface="Cambria Math"/>
              </a:rPr>
              <a:t>:</a:t>
            </a:r>
            <a:endParaRPr sz="2000" dirty="0">
              <a:solidFill>
                <a:srgbClr val="616F92"/>
              </a:solidFill>
              <a:ea typeface="Cambria Math"/>
              <a:cs typeface="Arial" panose="020B0604020202020204" pitchFamily="34" charset="0"/>
              <a:sym typeface="Cambria Math"/>
            </a:endParaRPr>
          </a:p>
        </p:txBody>
      </p:sp>
      <p:sp>
        <p:nvSpPr>
          <p:cNvPr id="280" name="Google Shape;280;p26"/>
          <p:cNvSpPr txBox="1"/>
          <p:nvPr/>
        </p:nvSpPr>
        <p:spPr>
          <a:xfrm>
            <a:off x="1069350" y="2207918"/>
            <a:ext cx="10078282" cy="3847167"/>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B9D6D5"/>
              </a:buClr>
              <a:buSzPts val="2000"/>
              <a:buFont typeface="Helvetica" panose="00000500000000000000" pitchFamily="50" charset="0"/>
              <a:buChar char="●"/>
            </a:pPr>
            <a:r>
              <a:rPr lang="ru-RU" sz="1600" dirty="0" err="1">
                <a:solidFill>
                  <a:schemeClr val="dk1"/>
                </a:solidFill>
                <a:ea typeface="Cambria Math"/>
                <a:cs typeface="Arial" panose="020B0604020202020204" pitchFamily="34" charset="0"/>
                <a:sym typeface="Cambria Math"/>
              </a:rPr>
              <a:t>відсутність</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підтримки</a:t>
            </a:r>
            <a:r>
              <a:rPr lang="ru-RU" sz="1600" dirty="0">
                <a:solidFill>
                  <a:schemeClr val="dk1"/>
                </a:solidFill>
                <a:ea typeface="Cambria Math"/>
                <a:cs typeface="Arial" panose="020B0604020202020204" pitchFamily="34" charset="0"/>
                <a:sym typeface="Cambria Math"/>
              </a:rPr>
              <a:t> з боку </a:t>
            </a:r>
            <a:r>
              <a:rPr lang="ru-RU" sz="1600" dirty="0" err="1">
                <a:solidFill>
                  <a:schemeClr val="dk1"/>
                </a:solidFill>
                <a:ea typeface="Cambria Math"/>
                <a:cs typeface="Arial" panose="020B0604020202020204" pitchFamily="34" charset="0"/>
                <a:sym typeface="Cambria Math"/>
              </a:rPr>
              <a:t>органів</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влади</a:t>
            </a:r>
            <a:endParaRPr sz="1600" dirty="0"/>
          </a:p>
          <a:p>
            <a:pPr marL="342900" marR="0" lvl="0" indent="-342900" algn="l" rtl="0">
              <a:spcBef>
                <a:spcPts val="1200"/>
              </a:spcBef>
              <a:spcAft>
                <a:spcPts val="0"/>
              </a:spcAft>
              <a:buClr>
                <a:srgbClr val="B9D6D5"/>
              </a:buClr>
              <a:buSzPts val="2000"/>
              <a:buFont typeface="Helvetica" panose="00000500000000000000" pitchFamily="50" charset="0"/>
              <a:buChar char="●"/>
            </a:pPr>
            <a:r>
              <a:rPr lang="ru-RU" sz="1600" dirty="0" err="1">
                <a:solidFill>
                  <a:schemeClr val="dk1"/>
                </a:solidFill>
                <a:ea typeface="Cambria Math"/>
                <a:cs typeface="Arial" panose="020B0604020202020204" pitchFamily="34" charset="0"/>
                <a:sym typeface="Cambria Math"/>
              </a:rPr>
              <a:t>недосконале</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законодавче</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закріплення</a:t>
            </a:r>
            <a:r>
              <a:rPr lang="ru-RU" sz="1600" dirty="0">
                <a:solidFill>
                  <a:schemeClr val="dk1"/>
                </a:solidFill>
                <a:ea typeface="Cambria Math"/>
                <a:cs typeface="Arial" panose="020B0604020202020204" pitchFamily="34" charset="0"/>
                <a:sym typeface="Cambria Math"/>
              </a:rPr>
              <a:t> прав та </a:t>
            </a:r>
            <a:r>
              <a:rPr lang="ru-RU" sz="1600" dirty="0" err="1">
                <a:solidFill>
                  <a:schemeClr val="dk1"/>
                </a:solidFill>
                <a:ea typeface="Cambria Math"/>
                <a:cs typeface="Arial" panose="020B0604020202020204" pitchFamily="34" charset="0"/>
                <a:sym typeface="Cambria Math"/>
              </a:rPr>
              <a:t>обов'язків</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громадськості</a:t>
            </a:r>
            <a:r>
              <a:rPr lang="ru-RU" sz="1600" dirty="0">
                <a:solidFill>
                  <a:schemeClr val="dk1"/>
                </a:solidFill>
                <a:ea typeface="Cambria Math"/>
                <a:cs typeface="Arial" panose="020B0604020202020204" pitchFamily="34" charset="0"/>
                <a:sym typeface="Cambria Math"/>
              </a:rPr>
              <a:t>.</a:t>
            </a:r>
            <a:endParaRPr sz="1600" dirty="0"/>
          </a:p>
          <a:p>
            <a:pPr marL="342900" marR="0" lvl="0" indent="-342900" algn="l" rtl="0">
              <a:spcBef>
                <a:spcPts val="1200"/>
              </a:spcBef>
              <a:spcAft>
                <a:spcPts val="0"/>
              </a:spcAft>
              <a:buClr>
                <a:srgbClr val="B9D6D5"/>
              </a:buClr>
              <a:buSzPts val="2000"/>
              <a:buFont typeface="Helvetica" panose="00000500000000000000" pitchFamily="50" charset="0"/>
              <a:buChar char="●"/>
            </a:pP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Недостатня</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фінансова</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підтримка</a:t>
            </a:r>
            <a:r>
              <a:rPr lang="ru-RU" sz="1600" dirty="0">
                <a:solidFill>
                  <a:schemeClr val="dk1"/>
                </a:solidFill>
                <a:ea typeface="Cambria Math"/>
                <a:cs typeface="Arial" panose="020B0604020202020204" pitchFamily="34" charset="0"/>
                <a:sym typeface="Cambria Math"/>
              </a:rPr>
              <a:t> для </a:t>
            </a:r>
            <a:r>
              <a:rPr lang="ru-RU" sz="1600" dirty="0" err="1">
                <a:solidFill>
                  <a:schemeClr val="dk1"/>
                </a:solidFill>
                <a:ea typeface="Cambria Math"/>
                <a:cs typeface="Arial" panose="020B0604020202020204" pitchFamily="34" charset="0"/>
                <a:sym typeface="Cambria Math"/>
              </a:rPr>
              <a:t>статутної</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діяльності</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організації</a:t>
            </a:r>
            <a:r>
              <a:rPr lang="ru-RU" sz="1600" dirty="0">
                <a:solidFill>
                  <a:schemeClr val="dk1"/>
                </a:solidFill>
                <a:ea typeface="Cambria Math"/>
                <a:cs typeface="Arial" panose="020B0604020202020204" pitchFamily="34" charset="0"/>
                <a:sym typeface="Cambria Math"/>
              </a:rPr>
              <a:t>. </a:t>
            </a:r>
            <a:endParaRPr sz="1600" dirty="0"/>
          </a:p>
          <a:p>
            <a:pPr marL="342900" marR="0" lvl="0" indent="-342900" algn="l" rtl="0">
              <a:spcBef>
                <a:spcPts val="1200"/>
              </a:spcBef>
              <a:spcAft>
                <a:spcPts val="0"/>
              </a:spcAft>
              <a:buClr>
                <a:srgbClr val="B9D6D5"/>
              </a:buClr>
              <a:buSzPts val="2000"/>
              <a:buFont typeface="Helvetica" panose="00000500000000000000" pitchFamily="50" charset="0"/>
              <a:buChar char="●"/>
            </a:pPr>
            <a:r>
              <a:rPr lang="ru-RU" sz="1600" dirty="0" err="1">
                <a:solidFill>
                  <a:schemeClr val="dk1"/>
                </a:solidFill>
                <a:ea typeface="Cambria Math"/>
                <a:cs typeface="Arial" panose="020B0604020202020204" pitchFamily="34" charset="0"/>
                <a:sym typeface="Cambria Math"/>
              </a:rPr>
              <a:t>Незацікавленість</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представників</a:t>
            </a:r>
            <a:r>
              <a:rPr lang="ru-RU" sz="1600" dirty="0">
                <a:solidFill>
                  <a:schemeClr val="dk1"/>
                </a:solidFill>
                <a:ea typeface="Cambria Math"/>
                <a:cs typeface="Arial" panose="020B0604020202020204" pitchFamily="34" charset="0"/>
                <a:sym typeface="Cambria Math"/>
              </a:rPr>
              <a:t> уряду і у </a:t>
            </a:r>
            <a:r>
              <a:rPr lang="ru-RU" sz="1600" dirty="0" err="1">
                <a:solidFill>
                  <a:schemeClr val="dk1"/>
                </a:solidFill>
                <a:ea typeface="Cambria Math"/>
                <a:cs typeface="Arial" panose="020B0604020202020204" pitchFamily="34" charset="0"/>
                <a:sym typeface="Cambria Math"/>
              </a:rPr>
              <a:t>висвітленні</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корупційних</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діянь</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які</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напряму</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роблять</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ці</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проблеми</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прозорими</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Тобто</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між</a:t>
            </a:r>
            <a:r>
              <a:rPr lang="ru-RU" sz="1600" dirty="0">
                <a:solidFill>
                  <a:schemeClr val="dk1"/>
                </a:solidFill>
                <a:ea typeface="Cambria Math"/>
                <a:cs typeface="Arial" panose="020B0604020202020204" pitchFamily="34" charset="0"/>
                <a:sym typeface="Cambria Math"/>
              </a:rPr>
              <a:t> урядом та </a:t>
            </a:r>
            <a:r>
              <a:rPr lang="ru-RU" sz="1600" dirty="0" err="1">
                <a:solidFill>
                  <a:schemeClr val="dk1"/>
                </a:solidFill>
                <a:ea typeface="Cambria Math"/>
                <a:cs typeface="Arial" panose="020B0604020202020204" pitchFamily="34" charset="0"/>
                <a:sym typeface="Cambria Math"/>
              </a:rPr>
              <a:t>громадськими</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організаціями</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може</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відбуватись</a:t>
            </a:r>
            <a:r>
              <a:rPr lang="ru-RU" sz="1600" dirty="0">
                <a:solidFill>
                  <a:schemeClr val="dk1"/>
                </a:solidFill>
                <a:ea typeface="Cambria Math"/>
                <a:cs typeface="Arial" panose="020B0604020202020204" pitchFamily="34" charset="0"/>
                <a:sym typeface="Cambria Math"/>
              </a:rPr>
              <a:t> </a:t>
            </a:r>
            <a:r>
              <a:rPr lang="ru-RU" sz="1600" dirty="0" err="1">
                <a:solidFill>
                  <a:schemeClr val="dk1"/>
                </a:solidFill>
                <a:ea typeface="Cambria Math"/>
                <a:cs typeface="Arial" panose="020B0604020202020204" pitchFamily="34" charset="0"/>
                <a:sym typeface="Cambria Math"/>
              </a:rPr>
              <a:t>конфронтація</a:t>
            </a:r>
            <a:r>
              <a:rPr lang="ru-RU" sz="1600" dirty="0">
                <a:solidFill>
                  <a:schemeClr val="dk1"/>
                </a:solidFill>
                <a:ea typeface="Cambria Math"/>
                <a:cs typeface="Arial" panose="020B0604020202020204" pitchFamily="34" charset="0"/>
                <a:sym typeface="Cambria Math"/>
              </a:rPr>
              <a:t> </a:t>
            </a:r>
          </a:p>
          <a:p>
            <a:pPr marL="0" marR="0" lvl="0" indent="0" algn="just" rtl="0">
              <a:spcBef>
                <a:spcPts val="600"/>
              </a:spcBef>
              <a:spcAft>
                <a:spcPts val="0"/>
              </a:spcAft>
              <a:buNone/>
            </a:pPr>
            <a:endParaRPr lang="ru-RU" dirty="0">
              <a:solidFill>
                <a:schemeClr val="dk1"/>
              </a:solidFill>
              <a:ea typeface="Cambria Math"/>
              <a:cs typeface="Arial" panose="020B0604020202020204" pitchFamily="34" charset="0"/>
              <a:sym typeface="Cambria Math"/>
            </a:endParaRPr>
          </a:p>
          <a:p>
            <a:pPr marL="0" marR="0" lvl="0" indent="0" algn="just" rtl="0">
              <a:spcBef>
                <a:spcPts val="600"/>
              </a:spcBef>
              <a:spcAft>
                <a:spcPts val="0"/>
              </a:spcAft>
              <a:buNone/>
            </a:pPr>
            <a:r>
              <a:rPr lang="ru-RU" dirty="0" err="1">
                <a:solidFill>
                  <a:schemeClr val="dk1"/>
                </a:solidFill>
                <a:ea typeface="Cambria Math"/>
                <a:cs typeface="Arial" panose="020B0604020202020204" pitchFamily="34" charset="0"/>
                <a:sym typeface="Cambria Math"/>
              </a:rPr>
              <a:t>Після</a:t>
            </a:r>
            <a:r>
              <a:rPr lang="ru-RU" dirty="0">
                <a:solidFill>
                  <a:schemeClr val="dk1"/>
                </a:solidFill>
                <a:ea typeface="Cambria Math"/>
                <a:cs typeface="Arial" panose="020B0604020202020204" pitchFamily="34" charset="0"/>
                <a:sym typeface="Cambria Math"/>
              </a:rPr>
              <a:t> початку </a:t>
            </a:r>
            <a:r>
              <a:rPr lang="ru-RU" dirty="0" err="1">
                <a:solidFill>
                  <a:schemeClr val="dk1"/>
                </a:solidFill>
                <a:ea typeface="Cambria Math"/>
                <a:cs typeface="Arial" panose="020B0604020202020204" pitchFamily="34" charset="0"/>
                <a:sym typeface="Cambria Math"/>
              </a:rPr>
              <a:t>повномасштабного</a:t>
            </a:r>
            <a:r>
              <a:rPr lang="ru-RU" dirty="0">
                <a:solidFill>
                  <a:schemeClr val="dk1"/>
                </a:solidFill>
                <a:ea typeface="Cambria Math"/>
                <a:cs typeface="Arial" panose="020B0604020202020204" pitchFamily="34" charset="0"/>
                <a:sym typeface="Cambria Math"/>
              </a:rPr>
              <a:t> </a:t>
            </a:r>
            <a:r>
              <a:rPr lang="ru-RU" dirty="0" err="1">
                <a:solidFill>
                  <a:schemeClr val="dk1"/>
                </a:solidFill>
                <a:ea typeface="Cambria Math"/>
                <a:cs typeface="Arial" panose="020B0604020202020204" pitchFamily="34" charset="0"/>
                <a:sym typeface="Cambria Math"/>
              </a:rPr>
              <a:t>вторгнення</a:t>
            </a:r>
            <a:r>
              <a:rPr lang="ru-RU" dirty="0">
                <a:solidFill>
                  <a:schemeClr val="dk1"/>
                </a:solidFill>
                <a:ea typeface="Cambria Math"/>
                <a:cs typeface="Arial" panose="020B0604020202020204" pitchFamily="34" charset="0"/>
                <a:sym typeface="Cambria Math"/>
              </a:rPr>
              <a:t> </a:t>
            </a:r>
            <a:r>
              <a:rPr lang="ru-RU" dirty="0" err="1">
                <a:solidFill>
                  <a:schemeClr val="dk1"/>
                </a:solidFill>
                <a:ea typeface="Cambria Math"/>
                <a:cs typeface="Arial" panose="020B0604020202020204" pitchFamily="34" charset="0"/>
                <a:sym typeface="Cambria Math"/>
              </a:rPr>
              <a:t>росії</a:t>
            </a:r>
            <a:r>
              <a:rPr lang="ru-RU" dirty="0">
                <a:solidFill>
                  <a:schemeClr val="dk1"/>
                </a:solidFill>
                <a:ea typeface="Cambria Math"/>
                <a:cs typeface="Arial" panose="020B0604020202020204" pitchFamily="34" charset="0"/>
                <a:sym typeface="Cambria Math"/>
              </a:rPr>
              <a:t> в </a:t>
            </a:r>
            <a:r>
              <a:rPr lang="ru-RU" dirty="0" err="1">
                <a:solidFill>
                  <a:schemeClr val="dk1"/>
                </a:solidFill>
                <a:ea typeface="Cambria Math"/>
                <a:cs typeface="Arial" panose="020B0604020202020204" pitchFamily="34" charset="0"/>
                <a:sym typeface="Cambria Math"/>
              </a:rPr>
              <a:t>Україну</a:t>
            </a:r>
            <a:r>
              <a:rPr lang="ru-RU" dirty="0">
                <a:solidFill>
                  <a:schemeClr val="dk1"/>
                </a:solidFill>
                <a:ea typeface="Cambria Math"/>
                <a:cs typeface="Arial" panose="020B0604020202020204" pitchFamily="34" charset="0"/>
                <a:sym typeface="Cambria Math"/>
              </a:rPr>
              <a:t> у </a:t>
            </a:r>
            <a:r>
              <a:rPr lang="ru-RU" dirty="0" err="1">
                <a:solidFill>
                  <a:schemeClr val="dk1"/>
                </a:solidFill>
                <a:ea typeface="Cambria Math"/>
                <a:cs typeface="Arial" panose="020B0604020202020204" pitchFamily="34" charset="0"/>
                <a:sym typeface="Cambria Math"/>
              </a:rPr>
              <a:t>громадських</a:t>
            </a:r>
            <a:r>
              <a:rPr lang="ru-RU" dirty="0">
                <a:solidFill>
                  <a:schemeClr val="dk1"/>
                </a:solidFill>
                <a:ea typeface="Cambria Math"/>
                <a:cs typeface="Arial" panose="020B0604020202020204" pitchFamily="34" charset="0"/>
                <a:sym typeface="Cambria Math"/>
              </a:rPr>
              <a:t> </a:t>
            </a:r>
            <a:r>
              <a:rPr lang="ru-RU" dirty="0" err="1">
                <a:solidFill>
                  <a:schemeClr val="dk1"/>
                </a:solidFill>
                <a:ea typeface="Cambria Math"/>
                <a:cs typeface="Arial" panose="020B0604020202020204" pitchFamily="34" charset="0"/>
                <a:sym typeface="Cambria Math"/>
              </a:rPr>
              <a:t>організацій</a:t>
            </a:r>
            <a:r>
              <a:rPr lang="ru-RU" dirty="0">
                <a:solidFill>
                  <a:schemeClr val="dk1"/>
                </a:solidFill>
                <a:ea typeface="Cambria Math"/>
                <a:cs typeface="Arial" panose="020B0604020202020204" pitchFamily="34" charset="0"/>
                <a:sym typeface="Cambria Math"/>
              </a:rPr>
              <a:t> </a:t>
            </a:r>
            <a:r>
              <a:rPr lang="ru-RU" dirty="0" err="1">
                <a:solidFill>
                  <a:schemeClr val="dk1"/>
                </a:solidFill>
                <a:ea typeface="Cambria Math"/>
                <a:cs typeface="Arial" panose="020B0604020202020204" pitchFamily="34" charset="0"/>
                <a:sym typeface="Cambria Math"/>
              </a:rPr>
              <a:t>зʼявилися</a:t>
            </a:r>
            <a:r>
              <a:rPr lang="ru-RU" dirty="0">
                <a:solidFill>
                  <a:schemeClr val="dk1"/>
                </a:solidFill>
                <a:ea typeface="Cambria Math"/>
                <a:cs typeface="Arial" panose="020B0604020202020204" pitchFamily="34" charset="0"/>
                <a:sym typeface="Cambria Math"/>
              </a:rPr>
              <a:t> </a:t>
            </a:r>
            <a:r>
              <a:rPr lang="ru-RU" dirty="0" err="1">
                <a:solidFill>
                  <a:schemeClr val="dk1"/>
                </a:solidFill>
                <a:ea typeface="Cambria Math"/>
                <a:cs typeface="Arial" panose="020B0604020202020204" pitchFamily="34" charset="0"/>
                <a:sym typeface="Cambria Math"/>
              </a:rPr>
              <a:t>нові</a:t>
            </a:r>
            <a:r>
              <a:rPr lang="ru-RU" dirty="0">
                <a:solidFill>
                  <a:schemeClr val="dk1"/>
                </a:solidFill>
                <a:ea typeface="Cambria Math"/>
                <a:cs typeface="Arial" panose="020B0604020202020204" pitchFamily="34" charset="0"/>
                <a:sym typeface="Cambria Math"/>
              </a:rPr>
              <a:t> </a:t>
            </a:r>
            <a:r>
              <a:rPr lang="ru-RU" dirty="0" err="1">
                <a:solidFill>
                  <a:schemeClr val="dk1"/>
                </a:solidFill>
                <a:ea typeface="Cambria Math"/>
                <a:cs typeface="Arial" panose="020B0604020202020204" pitchFamily="34" charset="0"/>
                <a:sym typeface="Cambria Math"/>
              </a:rPr>
              <a:t>виклики</a:t>
            </a:r>
            <a:r>
              <a:rPr lang="ru-RU" dirty="0">
                <a:solidFill>
                  <a:schemeClr val="dk1"/>
                </a:solidFill>
                <a:ea typeface="Cambria Math"/>
                <a:cs typeface="Arial" panose="020B0604020202020204" pitchFamily="34" charset="0"/>
                <a:sym typeface="Cambria Math"/>
              </a:rPr>
              <a:t>. </a:t>
            </a:r>
            <a:r>
              <a:rPr lang="ru-RU" dirty="0" err="1">
                <a:solidFill>
                  <a:schemeClr val="dk1"/>
                </a:solidFill>
                <a:ea typeface="Cambria Math"/>
                <a:cs typeface="Arial" panose="020B0604020202020204" pitchFamily="34" charset="0"/>
                <a:sym typeface="Cambria Math"/>
              </a:rPr>
              <a:t>Відповідно</a:t>
            </a:r>
            <a:r>
              <a:rPr lang="ru-RU" dirty="0">
                <a:solidFill>
                  <a:schemeClr val="dk1"/>
                </a:solidFill>
                <a:ea typeface="Cambria Math"/>
                <a:cs typeface="Arial" panose="020B0604020202020204" pitchFamily="34" charset="0"/>
                <a:sym typeface="Cambria Math"/>
              </a:rPr>
              <a:t> до </a:t>
            </a:r>
            <a:r>
              <a:rPr lang="ru-RU" dirty="0" err="1">
                <a:solidFill>
                  <a:schemeClr val="dk1"/>
                </a:solidFill>
                <a:ea typeface="Cambria Math"/>
                <a:cs typeface="Arial" panose="020B0604020202020204" pitchFamily="34" charset="0"/>
                <a:sym typeface="Cambria Math"/>
              </a:rPr>
              <a:t>результатів</a:t>
            </a:r>
            <a:r>
              <a:rPr lang="ru-RU" dirty="0">
                <a:solidFill>
                  <a:schemeClr val="dk1"/>
                </a:solidFill>
                <a:ea typeface="Cambria Math"/>
                <a:cs typeface="Arial" panose="020B0604020202020204" pitchFamily="34" charset="0"/>
                <a:sym typeface="Cambria Math"/>
              </a:rPr>
              <a:t> </a:t>
            </a:r>
            <a:r>
              <a:rPr lang="ru-RU" dirty="0" err="1">
                <a:solidFill>
                  <a:schemeClr val="dk1"/>
                </a:solidFill>
                <a:ea typeface="Cambria Math"/>
                <a:cs typeface="Arial" panose="020B0604020202020204" pitchFamily="34" charset="0"/>
                <a:sym typeface="Cambria Math"/>
              </a:rPr>
              <a:t>опитування</a:t>
            </a:r>
            <a:r>
              <a:rPr lang="ru-RU" dirty="0">
                <a:solidFill>
                  <a:schemeClr val="dk1"/>
                </a:solidFill>
                <a:ea typeface="Cambria Math"/>
                <a:cs typeface="Arial" panose="020B0604020202020204" pitchFamily="34" charset="0"/>
                <a:sym typeface="Cambria Math"/>
              </a:rPr>
              <a:t> «Центру </a:t>
            </a:r>
            <a:r>
              <a:rPr lang="ru-RU" dirty="0" err="1">
                <a:solidFill>
                  <a:schemeClr val="dk1"/>
                </a:solidFill>
                <a:ea typeface="Cambria Math"/>
                <a:cs typeface="Arial" panose="020B0604020202020204" pitchFamily="34" charset="0"/>
                <a:sym typeface="Cambria Math"/>
              </a:rPr>
              <a:t>розвитку</a:t>
            </a:r>
            <a:r>
              <a:rPr lang="ru-RU" dirty="0">
                <a:solidFill>
                  <a:schemeClr val="dk1"/>
                </a:solidFill>
                <a:ea typeface="Cambria Math"/>
                <a:cs typeface="Arial" panose="020B0604020202020204" pitchFamily="34" charset="0"/>
                <a:sym typeface="Cambria Math"/>
              </a:rPr>
              <a:t> громад» </a:t>
            </a:r>
            <a:r>
              <a:rPr lang="ru-RU" dirty="0" err="1">
                <a:solidFill>
                  <a:schemeClr val="dk1"/>
                </a:solidFill>
                <a:ea typeface="Cambria Math"/>
                <a:cs typeface="Arial" panose="020B0604020202020204" pitchFamily="34" charset="0"/>
                <a:sym typeface="Cambria Math"/>
              </a:rPr>
              <a:t>численна</a:t>
            </a:r>
            <a:r>
              <a:rPr lang="ru-RU" dirty="0">
                <a:solidFill>
                  <a:schemeClr val="dk1"/>
                </a:solidFill>
                <a:ea typeface="Cambria Math"/>
                <a:cs typeface="Arial" panose="020B0604020202020204" pitchFamily="34" charset="0"/>
                <a:sym typeface="Cambria Math"/>
              </a:rPr>
              <a:t> </a:t>
            </a:r>
            <a:r>
              <a:rPr lang="ru-RU" dirty="0" err="1">
                <a:solidFill>
                  <a:schemeClr val="dk1"/>
                </a:solidFill>
                <a:ea typeface="Cambria Math"/>
                <a:cs typeface="Arial" panose="020B0604020202020204" pitchFamily="34" charset="0"/>
                <a:sym typeface="Cambria Math"/>
              </a:rPr>
              <a:t>кількість</a:t>
            </a:r>
            <a:r>
              <a:rPr lang="ru-RU" dirty="0">
                <a:solidFill>
                  <a:schemeClr val="dk1"/>
                </a:solidFill>
                <a:ea typeface="Cambria Math"/>
                <a:cs typeface="Arial" panose="020B0604020202020204" pitchFamily="34" charset="0"/>
                <a:sym typeface="Cambria Math"/>
              </a:rPr>
              <a:t> </a:t>
            </a:r>
            <a:r>
              <a:rPr lang="ru-RU" dirty="0" err="1">
                <a:solidFill>
                  <a:schemeClr val="dk1"/>
                </a:solidFill>
                <a:ea typeface="Cambria Math"/>
                <a:cs typeface="Arial" panose="020B0604020202020204" pitchFamily="34" charset="0"/>
                <a:sym typeface="Cambria Math"/>
              </a:rPr>
              <a:t>організацій</a:t>
            </a:r>
            <a:r>
              <a:rPr lang="ru-RU" dirty="0">
                <a:solidFill>
                  <a:schemeClr val="dk1"/>
                </a:solidFill>
                <a:ea typeface="Cambria Math"/>
                <a:cs typeface="Arial" panose="020B0604020202020204" pitchFamily="34" charset="0"/>
                <a:sym typeface="Cambria Math"/>
              </a:rPr>
              <a:t>, </a:t>
            </a:r>
            <a:r>
              <a:rPr lang="ru-RU" dirty="0" err="1">
                <a:solidFill>
                  <a:schemeClr val="dk1"/>
                </a:solidFill>
                <a:ea typeface="Cambria Math"/>
                <a:cs typeface="Arial" panose="020B0604020202020204" pitchFamily="34" charset="0"/>
                <a:sym typeface="Cambria Math"/>
              </a:rPr>
              <a:t>які</a:t>
            </a:r>
            <a:r>
              <a:rPr lang="ru-RU" dirty="0">
                <a:solidFill>
                  <a:schemeClr val="dk1"/>
                </a:solidFill>
                <a:ea typeface="Cambria Math"/>
                <a:cs typeface="Arial" panose="020B0604020202020204" pitchFamily="34" charset="0"/>
                <a:sym typeface="Cambria Math"/>
              </a:rPr>
              <a:t> </a:t>
            </a:r>
            <a:r>
              <a:rPr lang="ru-RU" dirty="0" err="1">
                <a:solidFill>
                  <a:schemeClr val="dk1"/>
                </a:solidFill>
                <a:ea typeface="Cambria Math"/>
                <a:cs typeface="Arial" panose="020B0604020202020204" pitchFamily="34" charset="0"/>
                <a:sym typeface="Cambria Math"/>
              </a:rPr>
              <a:t>втратили</a:t>
            </a:r>
            <a:r>
              <a:rPr lang="ru-RU" dirty="0">
                <a:solidFill>
                  <a:schemeClr val="dk1"/>
                </a:solidFill>
                <a:ea typeface="Cambria Math"/>
                <a:cs typeface="Arial" panose="020B0604020202020204" pitchFamily="34" charset="0"/>
                <a:sym typeface="Cambria Math"/>
              </a:rPr>
              <a:t> </a:t>
            </a:r>
            <a:r>
              <a:rPr lang="ru-RU" dirty="0" err="1">
                <a:solidFill>
                  <a:schemeClr val="dk1"/>
                </a:solidFill>
                <a:ea typeface="Cambria Math"/>
                <a:cs typeface="Arial" panose="020B0604020202020204" pitchFamily="34" charset="0"/>
                <a:sym typeface="Cambria Math"/>
              </a:rPr>
              <a:t>свої</a:t>
            </a:r>
            <a:r>
              <a:rPr lang="ru-RU" dirty="0">
                <a:solidFill>
                  <a:schemeClr val="dk1"/>
                </a:solidFill>
                <a:ea typeface="Cambria Math"/>
                <a:cs typeface="Arial" panose="020B0604020202020204" pitchFamily="34" charset="0"/>
                <a:sym typeface="Cambria Math"/>
              </a:rPr>
              <a:t> </a:t>
            </a:r>
            <a:r>
              <a:rPr lang="ru-RU" dirty="0" err="1">
                <a:solidFill>
                  <a:schemeClr val="dk1"/>
                </a:solidFill>
                <a:ea typeface="Cambria Math"/>
                <a:cs typeface="Arial" panose="020B0604020202020204" pitchFamily="34" charset="0"/>
                <a:sym typeface="Cambria Math"/>
              </a:rPr>
              <a:t>місця</a:t>
            </a:r>
            <a:r>
              <a:rPr lang="ru-RU" dirty="0">
                <a:solidFill>
                  <a:schemeClr val="dk1"/>
                </a:solidFill>
                <a:ea typeface="Cambria Math"/>
                <a:cs typeface="Arial" panose="020B0604020202020204" pitchFamily="34" charset="0"/>
                <a:sym typeface="Cambria Math"/>
              </a:rPr>
              <a:t> для </a:t>
            </a:r>
            <a:r>
              <a:rPr lang="ru-RU" dirty="0" err="1">
                <a:solidFill>
                  <a:schemeClr val="dk1"/>
                </a:solidFill>
                <a:ea typeface="Cambria Math"/>
                <a:cs typeface="Arial" panose="020B0604020202020204" pitchFamily="34" charset="0"/>
                <a:sym typeface="Cambria Math"/>
              </a:rPr>
              <a:t>безпосередньої</a:t>
            </a:r>
            <a:r>
              <a:rPr lang="ru-RU" dirty="0">
                <a:solidFill>
                  <a:schemeClr val="dk1"/>
                </a:solidFill>
                <a:ea typeface="Cambria Math"/>
                <a:cs typeface="Arial" panose="020B0604020202020204" pitchFamily="34" charset="0"/>
                <a:sym typeface="Cambria Math"/>
              </a:rPr>
              <a:t> </a:t>
            </a:r>
            <a:r>
              <a:rPr lang="ru-RU" dirty="0" err="1">
                <a:solidFill>
                  <a:schemeClr val="dk1"/>
                </a:solidFill>
                <a:ea typeface="Cambria Math"/>
                <a:cs typeface="Arial" panose="020B0604020202020204" pitchFamily="34" charset="0"/>
                <a:sym typeface="Cambria Math"/>
              </a:rPr>
              <a:t>реалізації</a:t>
            </a:r>
            <a:r>
              <a:rPr lang="ru-RU" dirty="0">
                <a:solidFill>
                  <a:schemeClr val="dk1"/>
                </a:solidFill>
                <a:ea typeface="Cambria Math"/>
                <a:cs typeface="Arial" panose="020B0604020202020204" pitchFamily="34" charset="0"/>
                <a:sym typeface="Cambria Math"/>
              </a:rPr>
              <a:t> </a:t>
            </a:r>
            <a:r>
              <a:rPr lang="ru-RU" dirty="0" err="1">
                <a:solidFill>
                  <a:schemeClr val="dk1"/>
                </a:solidFill>
                <a:ea typeface="Cambria Math"/>
                <a:cs typeface="Arial" panose="020B0604020202020204" pitchFamily="34" charset="0"/>
                <a:sym typeface="Cambria Math"/>
              </a:rPr>
              <a:t>діяльності</a:t>
            </a:r>
            <a:r>
              <a:rPr lang="ru-RU" dirty="0">
                <a:solidFill>
                  <a:schemeClr val="dk1"/>
                </a:solidFill>
                <a:ea typeface="Cambria Math"/>
                <a:cs typeface="Arial" panose="020B0604020202020204" pitchFamily="34" charset="0"/>
                <a:sym typeface="Cambria Math"/>
              </a:rPr>
              <a:t>, </a:t>
            </a:r>
            <a:r>
              <a:rPr lang="ru-RU" dirty="0" err="1">
                <a:solidFill>
                  <a:schemeClr val="dk1"/>
                </a:solidFill>
                <a:ea typeface="Cambria Math"/>
                <a:cs typeface="Arial" panose="020B0604020202020204" pitchFamily="34" charset="0"/>
                <a:sym typeface="Cambria Math"/>
              </a:rPr>
              <a:t>офіси</a:t>
            </a:r>
            <a:r>
              <a:rPr lang="ru-RU" dirty="0">
                <a:solidFill>
                  <a:schemeClr val="dk1"/>
                </a:solidFill>
                <a:ea typeface="Cambria Math"/>
                <a:cs typeface="Arial" panose="020B0604020202020204" pitchFamily="34" charset="0"/>
                <a:sym typeface="Cambria Math"/>
              </a:rPr>
              <a:t> та </a:t>
            </a:r>
            <a:r>
              <a:rPr lang="ru-RU" dirty="0" err="1">
                <a:solidFill>
                  <a:schemeClr val="dk1"/>
                </a:solidFill>
                <a:ea typeface="Cambria Math"/>
                <a:cs typeface="Arial" panose="020B0604020202020204" pitchFamily="34" charset="0"/>
                <a:sym typeface="Cambria Math"/>
              </a:rPr>
              <a:t>таке</a:t>
            </a:r>
            <a:r>
              <a:rPr lang="ru-RU" dirty="0">
                <a:solidFill>
                  <a:schemeClr val="dk1"/>
                </a:solidFill>
                <a:ea typeface="Cambria Math"/>
                <a:cs typeface="Arial" panose="020B0604020202020204" pitchFamily="34" charset="0"/>
                <a:sym typeface="Cambria Math"/>
              </a:rPr>
              <a:t> </a:t>
            </a:r>
            <a:r>
              <a:rPr lang="ru-RU" dirty="0" err="1">
                <a:solidFill>
                  <a:schemeClr val="dk1"/>
                </a:solidFill>
                <a:ea typeface="Cambria Math"/>
                <a:cs typeface="Arial" panose="020B0604020202020204" pitchFamily="34" charset="0"/>
                <a:sym typeface="Cambria Math"/>
              </a:rPr>
              <a:t>інше</a:t>
            </a:r>
            <a:r>
              <a:rPr lang="ru-RU" dirty="0">
                <a:solidFill>
                  <a:schemeClr val="dk1"/>
                </a:solidFill>
                <a:ea typeface="Cambria Math"/>
                <a:cs typeface="Arial" panose="020B0604020202020204" pitchFamily="34" charset="0"/>
                <a:sym typeface="Cambria Math"/>
              </a:rPr>
              <a:t>. </a:t>
            </a:r>
            <a:endParaRPr dirty="0"/>
          </a:p>
          <a:p>
            <a:pPr marL="285750" marR="0" lvl="0" indent="-171450" algn="l" rtl="0">
              <a:spcBef>
                <a:spcPts val="0"/>
              </a:spcBef>
              <a:spcAft>
                <a:spcPts val="0"/>
              </a:spcAft>
              <a:buClr>
                <a:srgbClr val="1E4E79"/>
              </a:buClr>
              <a:buSzPts val="1800"/>
              <a:buFont typeface="Noto Sans Symbols"/>
              <a:buNone/>
            </a:pPr>
            <a:endParaRPr sz="1800" dirty="0">
              <a:solidFill>
                <a:schemeClr val="dk1"/>
              </a:solidFill>
              <a:ea typeface="Calibri"/>
              <a:cs typeface="Arial" panose="020B0604020202020204" pitchFamily="34" charset="0"/>
              <a:sym typeface="Calibri"/>
            </a:endParaRPr>
          </a:p>
        </p:txBody>
      </p:sp>
      <p:sp>
        <p:nvSpPr>
          <p:cNvPr id="2" name="Заголовок 1">
            <a:extLst>
              <a:ext uri="{FF2B5EF4-FFF2-40B4-BE49-F238E27FC236}">
                <a16:creationId xmlns:a16="http://schemas.microsoft.com/office/drawing/2014/main" id="{9FC5425A-B951-4C91-86D9-AE5B93B26C78}"/>
              </a:ext>
            </a:extLst>
          </p:cNvPr>
          <p:cNvSpPr>
            <a:spLocks noGrp="1"/>
          </p:cNvSpPr>
          <p:nvPr>
            <p:ph type="title"/>
          </p:nvPr>
        </p:nvSpPr>
        <p:spPr>
          <a:xfrm>
            <a:off x="1056639" y="548640"/>
            <a:ext cx="10335885" cy="721360"/>
          </a:xfrm>
        </p:spPr>
        <p:txBody>
          <a:bodyPr/>
          <a:lstStyle/>
          <a:p>
            <a:r>
              <a:rPr lang="ru-RU" sz="3200" b="1" dirty="0" err="1">
                <a:solidFill>
                  <a:srgbClr val="616F92"/>
                </a:solidFill>
                <a:ea typeface="Cambria Math"/>
                <a:cs typeface="Arial" panose="020B0604020202020204" pitchFamily="34" charset="0"/>
                <a:sym typeface="Cambria Math"/>
              </a:rPr>
              <a:t>Завдання</a:t>
            </a:r>
            <a:r>
              <a:rPr lang="ru-RU" sz="3200" b="1" dirty="0">
                <a:solidFill>
                  <a:srgbClr val="616F92"/>
                </a:solidFill>
                <a:ea typeface="Cambria Math"/>
                <a:cs typeface="Arial" panose="020B0604020202020204" pitchFamily="34" charset="0"/>
                <a:sym typeface="Cambria Math"/>
              </a:rPr>
              <a:t> та </a:t>
            </a:r>
            <a:r>
              <a:rPr lang="ru-RU" sz="3200" b="1" dirty="0" err="1">
                <a:solidFill>
                  <a:srgbClr val="616F92"/>
                </a:solidFill>
                <a:ea typeface="Cambria Math"/>
                <a:cs typeface="Arial" panose="020B0604020202020204" pitchFamily="34" charset="0"/>
                <a:sym typeface="Cambria Math"/>
              </a:rPr>
              <a:t>виклики</a:t>
            </a:r>
            <a:r>
              <a:rPr lang="ru-RU" sz="3200" b="1" dirty="0">
                <a:solidFill>
                  <a:srgbClr val="616F92"/>
                </a:solidFill>
                <a:ea typeface="Cambria Math"/>
                <a:cs typeface="Arial" panose="020B0604020202020204" pitchFamily="34" charset="0"/>
                <a:sym typeface="Cambria Math"/>
              </a:rPr>
              <a:t> для </a:t>
            </a:r>
            <a:r>
              <a:rPr lang="ru-RU" sz="3200" b="1" dirty="0" err="1">
                <a:solidFill>
                  <a:srgbClr val="616F92"/>
                </a:solidFill>
                <a:ea typeface="Cambria Math"/>
                <a:cs typeface="Arial" panose="020B0604020202020204" pitchFamily="34" charset="0"/>
                <a:sym typeface="Cambria Math"/>
              </a:rPr>
              <a:t>громадських</a:t>
            </a:r>
            <a:r>
              <a:rPr lang="ru-RU" sz="3200" b="1" dirty="0">
                <a:solidFill>
                  <a:srgbClr val="616F92"/>
                </a:solidFill>
                <a:ea typeface="Cambria Math"/>
                <a:cs typeface="Arial" panose="020B0604020202020204" pitchFamily="34" charset="0"/>
                <a:sym typeface="Cambria Math"/>
              </a:rPr>
              <a:t> </a:t>
            </a:r>
            <a:r>
              <a:rPr lang="ru-RU" sz="3200" b="1" dirty="0" err="1">
                <a:solidFill>
                  <a:srgbClr val="616F92"/>
                </a:solidFill>
                <a:ea typeface="Cambria Math"/>
                <a:cs typeface="Arial" panose="020B0604020202020204" pitchFamily="34" charset="0"/>
                <a:sym typeface="Cambria Math"/>
              </a:rPr>
              <a:t>активістів</a:t>
            </a:r>
            <a:r>
              <a:rPr lang="ru-RU" sz="3200" dirty="0">
                <a:solidFill>
                  <a:srgbClr val="616F92"/>
                </a:solidFill>
                <a:ea typeface="Cambria Math"/>
                <a:cs typeface="Arial" panose="020B0604020202020204" pitchFamily="34" charset="0"/>
                <a:sym typeface="Cambria Math"/>
              </a:rPr>
              <a:t> </a:t>
            </a:r>
            <a:br>
              <a:rPr lang="ru-RU" sz="3200" dirty="0">
                <a:solidFill>
                  <a:srgbClr val="616F92"/>
                </a:solidFill>
                <a:ea typeface="Cambria Math"/>
                <a:cs typeface="Arial" panose="020B0604020202020204" pitchFamily="34" charset="0"/>
                <a:sym typeface="Cambria Math"/>
              </a:rPr>
            </a:br>
            <a:endParaRPr lang="ru-RU" dirty="0">
              <a:solidFill>
                <a:srgbClr val="616F92"/>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Місце для зображення 16">
            <a:extLst>
              <a:ext uri="{FF2B5EF4-FFF2-40B4-BE49-F238E27FC236}">
                <a16:creationId xmlns:a16="http://schemas.microsoft.com/office/drawing/2014/main" id="{94FBF0F1-BB11-4115-98B6-C2DBA8EC1975}"/>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t="2054" b="2054"/>
          <a:stretch>
            <a:fillRect/>
          </a:stretch>
        </p:blipFill>
        <p:spPr>
          <a:xfrm>
            <a:off x="315884" y="207963"/>
            <a:ext cx="8337734" cy="5660822"/>
          </a:xfrm>
        </p:spPr>
      </p:pic>
      <p:sp>
        <p:nvSpPr>
          <p:cNvPr id="11" name="Місце для тексту 10">
            <a:extLst>
              <a:ext uri="{FF2B5EF4-FFF2-40B4-BE49-F238E27FC236}">
                <a16:creationId xmlns:a16="http://schemas.microsoft.com/office/drawing/2014/main" id="{C3AFEEEE-7FE2-47A1-A2B9-1559B9EE10AB}"/>
              </a:ext>
            </a:extLst>
          </p:cNvPr>
          <p:cNvSpPr>
            <a:spLocks noGrp="1"/>
          </p:cNvSpPr>
          <p:nvPr>
            <p:ph type="body" sz="half" idx="4294967295"/>
          </p:nvPr>
        </p:nvSpPr>
        <p:spPr>
          <a:xfrm>
            <a:off x="8653618" y="989215"/>
            <a:ext cx="3403600" cy="4229100"/>
          </a:xfrm>
        </p:spPr>
        <p:txBody>
          <a:bodyPr>
            <a:normAutofit fontScale="92500" lnSpcReduction="10000"/>
          </a:bodyPr>
          <a:lstStyle/>
          <a:p>
            <a:pPr algn="ctr"/>
            <a:r>
              <a:rPr lang="ru-RU" sz="2400" dirty="0" err="1"/>
              <a:t>Чинним</a:t>
            </a:r>
            <a:r>
              <a:rPr lang="ru-RU" sz="2400" dirty="0"/>
              <a:t> </a:t>
            </a:r>
            <a:r>
              <a:rPr lang="ru-RU" sz="2400" dirty="0" err="1"/>
              <a:t>законодавством</a:t>
            </a:r>
            <a:r>
              <a:rPr lang="ru-RU" sz="2400" dirty="0"/>
              <a:t> </a:t>
            </a:r>
            <a:r>
              <a:rPr lang="ru-RU" sz="2400" dirty="0" err="1"/>
              <a:t>України</a:t>
            </a:r>
            <a:r>
              <a:rPr lang="ru-RU" sz="2400" dirty="0"/>
              <a:t> </a:t>
            </a:r>
            <a:r>
              <a:rPr lang="ru-RU" sz="2400" dirty="0" err="1"/>
              <a:t>передбачено</a:t>
            </a:r>
            <a:r>
              <a:rPr lang="ru-RU" sz="2400" dirty="0"/>
              <a:t> та </a:t>
            </a:r>
            <a:r>
              <a:rPr lang="ru-RU" sz="2400" dirty="0" err="1"/>
              <a:t>забезпечено</a:t>
            </a:r>
            <a:r>
              <a:rPr lang="ru-RU" sz="2400" dirty="0"/>
              <a:t> </a:t>
            </a:r>
            <a:r>
              <a:rPr lang="ru-RU" sz="2400" dirty="0" err="1"/>
              <a:t>використання</a:t>
            </a:r>
            <a:r>
              <a:rPr lang="ru-RU" sz="2400" dirty="0"/>
              <a:t> таких </a:t>
            </a:r>
            <a:r>
              <a:rPr lang="ru-RU" sz="2400" dirty="0" err="1"/>
              <a:t>інструментів</a:t>
            </a:r>
            <a:r>
              <a:rPr lang="ru-RU" sz="2400" dirty="0"/>
              <a:t> </a:t>
            </a:r>
            <a:r>
              <a:rPr lang="ru-RU" sz="2400" dirty="0" err="1"/>
              <a:t>партисипації</a:t>
            </a:r>
            <a:r>
              <a:rPr lang="ru-RU" sz="2400" dirty="0"/>
              <a:t> та </a:t>
            </a:r>
            <a:r>
              <a:rPr lang="ru-RU" sz="2400" dirty="0" err="1"/>
              <a:t>впливу</a:t>
            </a:r>
            <a:r>
              <a:rPr lang="ru-RU" sz="2400" dirty="0"/>
              <a:t> </a:t>
            </a:r>
            <a:r>
              <a:rPr lang="ru-RU" sz="2400" dirty="0" err="1"/>
              <a:t>громадськості</a:t>
            </a:r>
            <a:r>
              <a:rPr lang="ru-RU" sz="2400" dirty="0"/>
              <a:t> на </a:t>
            </a:r>
            <a:r>
              <a:rPr lang="ru-RU" sz="2400" dirty="0" err="1"/>
              <a:t>владу</a:t>
            </a:r>
            <a:r>
              <a:rPr lang="ru-RU" sz="2400" dirty="0"/>
              <a:t>:</a:t>
            </a:r>
            <a:endParaRPr lang="uk-UA" sz="2400" dirty="0"/>
          </a:p>
        </p:txBody>
      </p:sp>
    </p:spTree>
    <p:extLst>
      <p:ext uri="{BB962C8B-B14F-4D97-AF65-F5344CB8AC3E}">
        <p14:creationId xmlns:p14="http://schemas.microsoft.com/office/powerpoint/2010/main" val="4170537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5457B9F-E380-4D05-ADC8-AAB54C046817}"/>
              </a:ext>
            </a:extLst>
          </p:cNvPr>
          <p:cNvSpPr>
            <a:spLocks noGrp="1"/>
          </p:cNvSpPr>
          <p:nvPr>
            <p:ph type="title"/>
          </p:nvPr>
        </p:nvSpPr>
        <p:spPr>
          <a:xfrm>
            <a:off x="8119568" y="208241"/>
            <a:ext cx="3696688" cy="1737360"/>
          </a:xfrm>
        </p:spPr>
        <p:txBody>
          <a:bodyPr>
            <a:noAutofit/>
          </a:bodyPr>
          <a:lstStyle/>
          <a:p>
            <a:pPr algn="ctr"/>
            <a:r>
              <a:rPr lang="uk-UA" sz="3200" dirty="0">
                <a:solidFill>
                  <a:schemeClr val="accent1"/>
                </a:solidFill>
              </a:rPr>
              <a:t>Загальні збори громадян</a:t>
            </a:r>
          </a:p>
        </p:txBody>
      </p:sp>
      <p:sp>
        <p:nvSpPr>
          <p:cNvPr id="10" name="TextBox 9">
            <a:extLst>
              <a:ext uri="{FF2B5EF4-FFF2-40B4-BE49-F238E27FC236}">
                <a16:creationId xmlns:a16="http://schemas.microsoft.com/office/drawing/2014/main" id="{974ED5B8-3878-4DC7-8C9C-0EBE827C1FF4}"/>
              </a:ext>
            </a:extLst>
          </p:cNvPr>
          <p:cNvSpPr txBox="1"/>
          <p:nvPr/>
        </p:nvSpPr>
        <p:spPr>
          <a:xfrm>
            <a:off x="8044684" y="2372410"/>
            <a:ext cx="3394841" cy="1354217"/>
          </a:xfrm>
          <a:prstGeom prst="rect">
            <a:avLst/>
          </a:prstGeom>
          <a:noFill/>
        </p:spPr>
        <p:txBody>
          <a:bodyPr wrap="square">
            <a:spAutoFit/>
          </a:bodyPr>
          <a:lstStyle/>
          <a:p>
            <a:pPr algn="ctr"/>
            <a:r>
              <a:rPr kumimoji="0" lang="uk-UA" sz="3200" b="0" i="0" u="none" strike="noStrike" kern="1200" cap="none" spc="0" normalizeH="0" baseline="0" noProof="0" dirty="0">
                <a:ln>
                  <a:noFill/>
                </a:ln>
                <a:solidFill>
                  <a:schemeClr val="accent1"/>
                </a:solidFill>
                <a:effectLst/>
                <a:uLnTx/>
                <a:uFillTx/>
                <a:ea typeface="+mj-ea"/>
                <a:cs typeface="+mj-cs"/>
              </a:rPr>
              <a:t>Місцеві ініціативи</a:t>
            </a:r>
            <a:br>
              <a:rPr kumimoji="0" lang="uk-UA" sz="3200" b="0" i="0" u="none" strike="noStrike" kern="1200" cap="none" spc="0" normalizeH="0" baseline="0" noProof="0" dirty="0">
                <a:ln>
                  <a:noFill/>
                </a:ln>
                <a:solidFill>
                  <a:schemeClr val="accent1"/>
                </a:solidFill>
                <a:effectLst/>
                <a:uLnTx/>
                <a:uFillTx/>
                <a:ea typeface="+mj-ea"/>
                <a:cs typeface="+mj-cs"/>
              </a:rPr>
            </a:br>
            <a:endParaRPr lang="uk-UA" dirty="0">
              <a:solidFill>
                <a:schemeClr val="accent1"/>
              </a:solidFill>
            </a:endParaRPr>
          </a:p>
        </p:txBody>
      </p:sp>
      <p:sp>
        <p:nvSpPr>
          <p:cNvPr id="14" name="TextBox 13">
            <a:extLst>
              <a:ext uri="{FF2B5EF4-FFF2-40B4-BE49-F238E27FC236}">
                <a16:creationId xmlns:a16="http://schemas.microsoft.com/office/drawing/2014/main" id="{B9823FF5-A08F-4EF4-8BA8-52A301644AA6}"/>
              </a:ext>
            </a:extLst>
          </p:cNvPr>
          <p:cNvSpPr txBox="1"/>
          <p:nvPr/>
        </p:nvSpPr>
        <p:spPr>
          <a:xfrm>
            <a:off x="8201026" y="4158843"/>
            <a:ext cx="3238498" cy="1077218"/>
          </a:xfrm>
          <a:prstGeom prst="rect">
            <a:avLst/>
          </a:prstGeom>
          <a:noFill/>
        </p:spPr>
        <p:txBody>
          <a:bodyPr wrap="square">
            <a:spAutoFit/>
          </a:bodyPr>
          <a:lstStyle/>
          <a:p>
            <a:pPr algn="ctr"/>
            <a:r>
              <a:rPr kumimoji="0" lang="uk-UA" sz="3200" b="0" i="0" u="none" strike="noStrike" kern="1200" cap="none" spc="0" normalizeH="0" baseline="0" noProof="0" dirty="0">
                <a:ln>
                  <a:noFill/>
                </a:ln>
                <a:solidFill>
                  <a:schemeClr val="accent1"/>
                </a:solidFill>
                <a:effectLst/>
                <a:uLnTx/>
                <a:uFillTx/>
                <a:latin typeface="+mj-lt"/>
                <a:ea typeface="+mn-ea"/>
                <a:cs typeface="+mn-cs"/>
              </a:rPr>
              <a:t>Громадські слухання</a:t>
            </a:r>
            <a:endParaRPr lang="uk-UA" dirty="0">
              <a:solidFill>
                <a:schemeClr val="accent1"/>
              </a:solidFill>
              <a:latin typeface="+mj-lt"/>
            </a:endParaRPr>
          </a:p>
        </p:txBody>
      </p:sp>
      <p:sp>
        <p:nvSpPr>
          <p:cNvPr id="16" name="TextBox 15">
            <a:extLst>
              <a:ext uri="{FF2B5EF4-FFF2-40B4-BE49-F238E27FC236}">
                <a16:creationId xmlns:a16="http://schemas.microsoft.com/office/drawing/2014/main" id="{8284EA16-01FC-4916-9626-CDC079744BE7}"/>
              </a:ext>
            </a:extLst>
          </p:cNvPr>
          <p:cNvSpPr txBox="1"/>
          <p:nvPr/>
        </p:nvSpPr>
        <p:spPr>
          <a:xfrm>
            <a:off x="752475" y="858785"/>
            <a:ext cx="6991350" cy="1077218"/>
          </a:xfrm>
          <a:prstGeom prst="rect">
            <a:avLst/>
          </a:prstGeom>
          <a:noFill/>
        </p:spPr>
        <p:txBody>
          <a:bodyPr wrap="square">
            <a:spAutoFit/>
          </a:bodyPr>
          <a:lstStyle/>
          <a:p>
            <a:pPr algn="just"/>
            <a:r>
              <a:rPr lang="uk-UA" sz="1600" dirty="0"/>
              <a:t>Форма безпосередньої участі громадян у розв’язанні питань місцевого значення. Рішення, які приймаються на загальних зборах, повинні враховуватися місцевими радами в їхній діяльності.</a:t>
            </a:r>
          </a:p>
        </p:txBody>
      </p:sp>
      <p:sp>
        <p:nvSpPr>
          <p:cNvPr id="18" name="TextBox 17">
            <a:extLst>
              <a:ext uri="{FF2B5EF4-FFF2-40B4-BE49-F238E27FC236}">
                <a16:creationId xmlns:a16="http://schemas.microsoft.com/office/drawing/2014/main" id="{14AD71BD-8832-4F33-A916-96E72AC127B8}"/>
              </a:ext>
            </a:extLst>
          </p:cNvPr>
          <p:cNvSpPr txBox="1"/>
          <p:nvPr/>
        </p:nvSpPr>
        <p:spPr>
          <a:xfrm>
            <a:off x="752475" y="2250552"/>
            <a:ext cx="6991350" cy="1077218"/>
          </a:xfrm>
          <a:prstGeom prst="rect">
            <a:avLst/>
          </a:prstGeom>
          <a:noFill/>
        </p:spPr>
        <p:txBody>
          <a:bodyPr wrap="square">
            <a:spAutoFit/>
          </a:bodyPr>
          <a:lstStyle/>
          <a:p>
            <a:pPr algn="just"/>
            <a:r>
              <a:rPr lang="uk-UA" sz="1600" dirty="0"/>
              <a:t>Викладена в письмовій формі пропозиція про розгляд місцевою радою (сільською, селищною, міською) та/або її виконавчим комітетом </a:t>
            </a:r>
            <a:r>
              <a:rPr lang="uk-UA" sz="1600" dirty="0" err="1"/>
              <a:t>проєкту</a:t>
            </a:r>
            <a:r>
              <a:rPr lang="uk-UA" sz="1600" dirty="0"/>
              <a:t> рішення з питань, що належать до її повноважень.</a:t>
            </a:r>
          </a:p>
        </p:txBody>
      </p:sp>
      <p:sp>
        <p:nvSpPr>
          <p:cNvPr id="20" name="TextBox 19">
            <a:extLst>
              <a:ext uri="{FF2B5EF4-FFF2-40B4-BE49-F238E27FC236}">
                <a16:creationId xmlns:a16="http://schemas.microsoft.com/office/drawing/2014/main" id="{B093EE71-B917-4BA0-A4EF-1A7DFD52CDCF}"/>
              </a:ext>
            </a:extLst>
          </p:cNvPr>
          <p:cNvSpPr txBox="1"/>
          <p:nvPr/>
        </p:nvSpPr>
        <p:spPr>
          <a:xfrm>
            <a:off x="752476" y="3804761"/>
            <a:ext cx="6991349" cy="2308324"/>
          </a:xfrm>
          <a:prstGeom prst="rect">
            <a:avLst/>
          </a:prstGeom>
          <a:noFill/>
        </p:spPr>
        <p:txBody>
          <a:bodyPr wrap="square">
            <a:spAutoFit/>
          </a:bodyPr>
          <a:lstStyle/>
          <a:p>
            <a:pPr algn="just"/>
            <a:r>
              <a:rPr lang="uk-UA" sz="1600" dirty="0"/>
              <a:t>Форма участі членів територіальної громади у прийнятті рішень. Територіальна громада має право проводити громадські слухання, зустрічатися з депутатами відповідної ради та посадовими особами місцевого самоврядування, під час яких члени територіальної гро</a:t>
            </a:r>
            <a:r>
              <a:rPr lang="ru-RU" sz="1600" dirty="0" err="1"/>
              <a:t>мади</a:t>
            </a:r>
            <a:r>
              <a:rPr lang="ru-RU" sz="1600" dirty="0"/>
              <a:t> </a:t>
            </a:r>
            <a:r>
              <a:rPr lang="ru-RU" sz="1600" dirty="0" err="1"/>
              <a:t>можуть</a:t>
            </a:r>
            <a:r>
              <a:rPr lang="ru-RU" sz="1600" dirty="0"/>
              <a:t> </a:t>
            </a:r>
            <a:r>
              <a:rPr lang="ru-RU" sz="1600" dirty="0" err="1"/>
              <a:t>заслуховувати</a:t>
            </a:r>
            <a:r>
              <a:rPr lang="ru-RU" sz="1600" dirty="0"/>
              <a:t> </a:t>
            </a:r>
            <a:r>
              <a:rPr lang="ru-RU" sz="1600" dirty="0" err="1"/>
              <a:t>їх</a:t>
            </a:r>
            <a:r>
              <a:rPr lang="ru-RU" sz="1600" dirty="0"/>
              <a:t>, </a:t>
            </a:r>
            <a:r>
              <a:rPr lang="ru-RU" sz="1600" dirty="0" err="1"/>
              <a:t>порушувати</a:t>
            </a:r>
            <a:r>
              <a:rPr lang="ru-RU" sz="1600" dirty="0"/>
              <a:t> </a:t>
            </a:r>
            <a:r>
              <a:rPr lang="ru-RU" sz="1600" dirty="0" err="1"/>
              <a:t>питання</a:t>
            </a:r>
            <a:r>
              <a:rPr lang="ru-RU" sz="1600" dirty="0"/>
              <a:t> та </a:t>
            </a:r>
            <a:r>
              <a:rPr lang="ru-RU" sz="1600" dirty="0" err="1"/>
              <a:t>вносити</a:t>
            </a:r>
            <a:r>
              <a:rPr lang="ru-RU" sz="1600" dirty="0"/>
              <a:t> </a:t>
            </a:r>
            <a:r>
              <a:rPr lang="ru-RU" sz="1600" dirty="0" err="1"/>
              <a:t>пропозиції</a:t>
            </a:r>
            <a:r>
              <a:rPr lang="ru-RU" sz="1600" dirty="0"/>
              <a:t> </a:t>
            </a:r>
            <a:r>
              <a:rPr lang="ru-RU" sz="1600" dirty="0" err="1"/>
              <a:t>щодо</a:t>
            </a:r>
            <a:r>
              <a:rPr lang="ru-RU" sz="1600" dirty="0"/>
              <a:t> </a:t>
            </a:r>
            <a:r>
              <a:rPr lang="ru-RU" sz="1600" dirty="0" err="1"/>
              <a:t>питань</a:t>
            </a:r>
            <a:r>
              <a:rPr lang="ru-RU" sz="1600" dirty="0"/>
              <a:t> </a:t>
            </a:r>
            <a:r>
              <a:rPr lang="ru-RU" sz="1600" dirty="0" err="1"/>
              <a:t>місцевого</a:t>
            </a:r>
            <a:r>
              <a:rPr lang="ru-RU" sz="1600" dirty="0"/>
              <a:t> </a:t>
            </a:r>
            <a:r>
              <a:rPr lang="ru-RU" sz="1600" dirty="0" err="1"/>
              <a:t>значення</a:t>
            </a:r>
            <a:r>
              <a:rPr lang="ru-RU" sz="1600" dirty="0"/>
              <a:t>, </a:t>
            </a:r>
            <a:r>
              <a:rPr lang="ru-RU" sz="1600" dirty="0" err="1"/>
              <a:t>що</a:t>
            </a:r>
            <a:r>
              <a:rPr lang="ru-RU" sz="1600" dirty="0"/>
              <a:t> належать до </a:t>
            </a:r>
            <a:r>
              <a:rPr lang="ru-RU" sz="1600" dirty="0" err="1"/>
              <a:t>відання</a:t>
            </a:r>
            <a:r>
              <a:rPr lang="ru-RU" sz="1600" dirty="0"/>
              <a:t> </a:t>
            </a:r>
            <a:r>
              <a:rPr lang="ru-RU" sz="1600" dirty="0" err="1"/>
              <a:t>місцевого</a:t>
            </a:r>
            <a:r>
              <a:rPr lang="ru-RU" sz="1600" dirty="0"/>
              <a:t> </a:t>
            </a:r>
            <a:r>
              <a:rPr lang="ru-RU" sz="1600" dirty="0" err="1"/>
              <a:t>самоврядування</a:t>
            </a:r>
            <a:r>
              <a:rPr lang="ru-RU" sz="1600" dirty="0"/>
              <a:t>. </a:t>
            </a:r>
            <a:r>
              <a:rPr lang="ru-RU" sz="1600" dirty="0" err="1"/>
              <a:t>Результати</a:t>
            </a:r>
            <a:r>
              <a:rPr lang="ru-RU" sz="1600" dirty="0"/>
              <a:t> </a:t>
            </a:r>
            <a:r>
              <a:rPr lang="ru-RU" sz="1600" dirty="0" err="1"/>
              <a:t>громадських</a:t>
            </a:r>
            <a:r>
              <a:rPr lang="ru-RU" sz="1600" dirty="0"/>
              <a:t> </a:t>
            </a:r>
            <a:r>
              <a:rPr lang="ru-RU" sz="1600" dirty="0" err="1"/>
              <a:t>слухань</a:t>
            </a:r>
            <a:r>
              <a:rPr lang="ru-RU" sz="1600" dirty="0"/>
              <a:t> </a:t>
            </a:r>
            <a:r>
              <a:rPr lang="ru-RU" sz="1600" dirty="0" err="1"/>
              <a:t>підлягають</a:t>
            </a:r>
            <a:r>
              <a:rPr lang="ru-RU" sz="1600" dirty="0"/>
              <a:t> </a:t>
            </a:r>
            <a:r>
              <a:rPr lang="ru-RU" sz="1600" dirty="0" err="1"/>
              <a:t>обов’язковому</a:t>
            </a:r>
            <a:r>
              <a:rPr lang="ru-RU" sz="1600" dirty="0"/>
              <a:t> </a:t>
            </a:r>
            <a:r>
              <a:rPr lang="ru-RU" sz="1600" dirty="0" err="1"/>
              <a:t>розгляду</a:t>
            </a:r>
            <a:r>
              <a:rPr lang="ru-RU" sz="1600" dirty="0"/>
              <a:t> органом </a:t>
            </a:r>
            <a:r>
              <a:rPr lang="ru-RU" sz="1600" dirty="0" err="1"/>
              <a:t>місцевого</a:t>
            </a:r>
            <a:r>
              <a:rPr lang="ru-RU" sz="1600" dirty="0"/>
              <a:t> </a:t>
            </a:r>
            <a:r>
              <a:rPr lang="ru-RU" sz="1600" dirty="0" err="1"/>
              <a:t>самоврядування</a:t>
            </a:r>
            <a:r>
              <a:rPr lang="ru-RU" sz="1600" dirty="0"/>
              <a:t>.</a:t>
            </a:r>
            <a:endParaRPr lang="uk-UA" sz="1600" dirty="0"/>
          </a:p>
        </p:txBody>
      </p:sp>
      <p:sp>
        <p:nvSpPr>
          <p:cNvPr id="23" name="Стрілка: вправо 22">
            <a:extLst>
              <a:ext uri="{FF2B5EF4-FFF2-40B4-BE49-F238E27FC236}">
                <a16:creationId xmlns:a16="http://schemas.microsoft.com/office/drawing/2014/main" id="{54719A07-29C4-4AA8-8746-BF59BE77E28E}"/>
              </a:ext>
            </a:extLst>
          </p:cNvPr>
          <p:cNvSpPr/>
          <p:nvPr/>
        </p:nvSpPr>
        <p:spPr>
          <a:xfrm>
            <a:off x="0" y="1936003"/>
            <a:ext cx="12192000" cy="1065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4" name="Стрілка: вправо 23">
            <a:extLst>
              <a:ext uri="{FF2B5EF4-FFF2-40B4-BE49-F238E27FC236}">
                <a16:creationId xmlns:a16="http://schemas.microsoft.com/office/drawing/2014/main" id="{942B4EF5-3654-4081-AA7B-940EABDB13DC}"/>
              </a:ext>
            </a:extLst>
          </p:cNvPr>
          <p:cNvSpPr/>
          <p:nvPr/>
        </p:nvSpPr>
        <p:spPr>
          <a:xfrm>
            <a:off x="0" y="3586032"/>
            <a:ext cx="12192000" cy="1065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15675560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5457B9F-E380-4D05-ADC8-AAB54C046817}"/>
              </a:ext>
            </a:extLst>
          </p:cNvPr>
          <p:cNvSpPr>
            <a:spLocks noGrp="1"/>
          </p:cNvSpPr>
          <p:nvPr>
            <p:ph type="title"/>
          </p:nvPr>
        </p:nvSpPr>
        <p:spPr>
          <a:xfrm>
            <a:off x="7812469" y="387691"/>
            <a:ext cx="4243226" cy="1737360"/>
          </a:xfrm>
        </p:spPr>
        <p:txBody>
          <a:bodyPr>
            <a:normAutofit/>
          </a:bodyPr>
          <a:lstStyle/>
          <a:p>
            <a:pPr algn="ctr"/>
            <a:r>
              <a:rPr lang="uk-UA" dirty="0">
                <a:solidFill>
                  <a:schemeClr val="accent1"/>
                </a:solidFill>
              </a:rPr>
              <a:t>Органи самоорганізації населення</a:t>
            </a:r>
            <a:br>
              <a:rPr lang="uk-UA" dirty="0">
                <a:solidFill>
                  <a:srgbClr val="688988"/>
                </a:solidFill>
              </a:rPr>
            </a:br>
            <a:endParaRPr lang="uk-UA" dirty="0">
              <a:solidFill>
                <a:srgbClr val="688988"/>
              </a:solidFill>
            </a:endParaRPr>
          </a:p>
        </p:txBody>
      </p:sp>
      <p:sp>
        <p:nvSpPr>
          <p:cNvPr id="10" name="TextBox 9">
            <a:extLst>
              <a:ext uri="{FF2B5EF4-FFF2-40B4-BE49-F238E27FC236}">
                <a16:creationId xmlns:a16="http://schemas.microsoft.com/office/drawing/2014/main" id="{974ED5B8-3878-4DC7-8C9C-0EBE827C1FF4}"/>
              </a:ext>
            </a:extLst>
          </p:cNvPr>
          <p:cNvSpPr txBox="1"/>
          <p:nvPr/>
        </p:nvSpPr>
        <p:spPr>
          <a:xfrm>
            <a:off x="7830207" y="2605097"/>
            <a:ext cx="4361793" cy="800219"/>
          </a:xfrm>
          <a:prstGeom prst="rect">
            <a:avLst/>
          </a:prstGeom>
          <a:noFill/>
        </p:spPr>
        <p:txBody>
          <a:bodyPr wrap="square">
            <a:spAutoFit/>
          </a:bodyPr>
          <a:lstStyle/>
          <a:p>
            <a:pPr algn="ctr"/>
            <a:r>
              <a:rPr kumimoji="0" lang="uk-UA" sz="2800" b="0" i="0" u="none" strike="noStrike" kern="1200" cap="none" spc="0" normalizeH="0" baseline="0" noProof="0" dirty="0">
                <a:ln>
                  <a:noFill/>
                </a:ln>
                <a:solidFill>
                  <a:schemeClr val="accent1"/>
                </a:solidFill>
                <a:effectLst/>
                <a:uLnTx/>
                <a:uFillTx/>
                <a:ea typeface="+mj-ea"/>
                <a:cs typeface="+mj-cs"/>
              </a:rPr>
              <a:t>Електронна петиція</a:t>
            </a:r>
            <a:br>
              <a:rPr kumimoji="0" lang="uk-UA" sz="3200" b="0" i="0" u="none" strike="noStrike" kern="1200" cap="none" spc="0" normalizeH="0" baseline="0" noProof="0" dirty="0">
                <a:ln>
                  <a:noFill/>
                </a:ln>
                <a:solidFill>
                  <a:schemeClr val="accent1"/>
                </a:solidFill>
                <a:effectLst/>
                <a:uLnTx/>
                <a:uFillTx/>
                <a:ea typeface="+mj-ea"/>
                <a:cs typeface="+mj-cs"/>
              </a:rPr>
            </a:br>
            <a:endParaRPr lang="uk-UA" dirty="0">
              <a:solidFill>
                <a:schemeClr val="accent1"/>
              </a:solidFill>
            </a:endParaRPr>
          </a:p>
        </p:txBody>
      </p:sp>
      <p:sp>
        <p:nvSpPr>
          <p:cNvPr id="14" name="TextBox 13">
            <a:extLst>
              <a:ext uri="{FF2B5EF4-FFF2-40B4-BE49-F238E27FC236}">
                <a16:creationId xmlns:a16="http://schemas.microsoft.com/office/drawing/2014/main" id="{B9823FF5-A08F-4EF4-8BA8-52A301644AA6}"/>
              </a:ext>
            </a:extLst>
          </p:cNvPr>
          <p:cNvSpPr txBox="1"/>
          <p:nvPr/>
        </p:nvSpPr>
        <p:spPr>
          <a:xfrm>
            <a:off x="7914289" y="4205009"/>
            <a:ext cx="4039587" cy="1384995"/>
          </a:xfrm>
          <a:prstGeom prst="rect">
            <a:avLst/>
          </a:prstGeom>
          <a:noFill/>
        </p:spPr>
        <p:txBody>
          <a:bodyPr wrap="square">
            <a:spAutoFit/>
          </a:bodyPr>
          <a:lstStyle/>
          <a:p>
            <a:pPr algn="ctr"/>
            <a:r>
              <a:rPr lang="ru-RU" sz="2800" dirty="0">
                <a:solidFill>
                  <a:schemeClr val="accent1"/>
                </a:solidFill>
              </a:rPr>
              <a:t>Участь у </a:t>
            </a:r>
            <a:r>
              <a:rPr lang="ru-RU" sz="2800" dirty="0" err="1">
                <a:solidFill>
                  <a:schemeClr val="accent1"/>
                </a:solidFill>
              </a:rPr>
              <a:t>роботі</a:t>
            </a:r>
            <a:r>
              <a:rPr lang="ru-RU" sz="2800" dirty="0">
                <a:solidFill>
                  <a:schemeClr val="accent1"/>
                </a:solidFill>
              </a:rPr>
              <a:t> </a:t>
            </a:r>
            <a:r>
              <a:rPr lang="ru-RU" sz="2800" dirty="0" err="1">
                <a:solidFill>
                  <a:schemeClr val="accent1"/>
                </a:solidFill>
              </a:rPr>
              <a:t>депутатських</a:t>
            </a:r>
            <a:r>
              <a:rPr lang="ru-RU" sz="2800" dirty="0">
                <a:solidFill>
                  <a:schemeClr val="accent1"/>
                </a:solidFill>
              </a:rPr>
              <a:t> </a:t>
            </a:r>
            <a:r>
              <a:rPr lang="ru-RU" sz="2800" dirty="0" err="1">
                <a:solidFill>
                  <a:schemeClr val="accent1"/>
                </a:solidFill>
              </a:rPr>
              <a:t>комісій</a:t>
            </a:r>
            <a:r>
              <a:rPr lang="ru-RU" sz="2800" dirty="0">
                <a:solidFill>
                  <a:schemeClr val="accent1"/>
                </a:solidFill>
              </a:rPr>
              <a:t> та </a:t>
            </a:r>
            <a:r>
              <a:rPr lang="ru-RU" sz="2800" dirty="0" err="1">
                <a:solidFill>
                  <a:schemeClr val="accent1"/>
                </a:solidFill>
              </a:rPr>
              <a:t>сесіях</a:t>
            </a:r>
            <a:r>
              <a:rPr lang="ru-RU" sz="2800" dirty="0">
                <a:solidFill>
                  <a:schemeClr val="accent1"/>
                </a:solidFill>
              </a:rPr>
              <a:t> рад</a:t>
            </a:r>
            <a:endParaRPr lang="uk-UA" sz="2800" dirty="0">
              <a:solidFill>
                <a:schemeClr val="accent1"/>
              </a:solidFill>
            </a:endParaRPr>
          </a:p>
        </p:txBody>
      </p:sp>
      <p:sp>
        <p:nvSpPr>
          <p:cNvPr id="16" name="TextBox 15">
            <a:extLst>
              <a:ext uri="{FF2B5EF4-FFF2-40B4-BE49-F238E27FC236}">
                <a16:creationId xmlns:a16="http://schemas.microsoft.com/office/drawing/2014/main" id="{8284EA16-01FC-4916-9626-CDC079744BE7}"/>
              </a:ext>
            </a:extLst>
          </p:cNvPr>
          <p:cNvSpPr txBox="1"/>
          <p:nvPr/>
        </p:nvSpPr>
        <p:spPr>
          <a:xfrm>
            <a:off x="752474" y="810280"/>
            <a:ext cx="7161815" cy="1077218"/>
          </a:xfrm>
          <a:prstGeom prst="rect">
            <a:avLst/>
          </a:prstGeom>
          <a:noFill/>
        </p:spPr>
        <p:txBody>
          <a:bodyPr wrap="square">
            <a:spAutoFit/>
          </a:bodyPr>
          <a:lstStyle/>
          <a:p>
            <a:pPr algn="just"/>
            <a:r>
              <a:rPr lang="uk-UA" sz="1600" dirty="0"/>
              <a:t>Сільські, селищні, міські, районні в місті (у разі їхнього створення) ради можуть дозволяти за ініціативою жителів створювати будинкові, вуличні, квартальні та інші органи самоорганізації населення та наділяти їх частиною власної компетенції, фінансів, майна.</a:t>
            </a:r>
          </a:p>
        </p:txBody>
      </p:sp>
      <p:sp>
        <p:nvSpPr>
          <p:cNvPr id="18" name="TextBox 17">
            <a:extLst>
              <a:ext uri="{FF2B5EF4-FFF2-40B4-BE49-F238E27FC236}">
                <a16:creationId xmlns:a16="http://schemas.microsoft.com/office/drawing/2014/main" id="{14AD71BD-8832-4F33-A916-96E72AC127B8}"/>
              </a:ext>
            </a:extLst>
          </p:cNvPr>
          <p:cNvSpPr txBox="1"/>
          <p:nvPr/>
        </p:nvSpPr>
        <p:spPr>
          <a:xfrm>
            <a:off x="752475" y="2377772"/>
            <a:ext cx="7077732" cy="1323439"/>
          </a:xfrm>
          <a:prstGeom prst="rect">
            <a:avLst/>
          </a:prstGeom>
          <a:noFill/>
        </p:spPr>
        <p:txBody>
          <a:bodyPr wrap="square">
            <a:spAutoFit/>
          </a:bodyPr>
          <a:lstStyle/>
          <a:p>
            <a:pPr algn="just"/>
            <a:r>
              <a:rPr lang="uk-UA" sz="1600" dirty="0"/>
              <a:t>Нова форма звернення до органу державної влади чи органу місцевого самоврядування з питання, що належить до його компетенції. Подається через сайт відповідного суб’єкта владних повноважень, або </a:t>
            </a:r>
            <a:r>
              <a:rPr lang="uk-UA" sz="1600" dirty="0" err="1"/>
              <a:t>вебсторінку</a:t>
            </a:r>
            <a:r>
              <a:rPr lang="uk-UA" sz="1600" dirty="0"/>
              <a:t> громадського об’єднання, де надалі будуть збиратися підписи на підтримку такого клопотання.</a:t>
            </a:r>
          </a:p>
        </p:txBody>
      </p:sp>
      <p:sp>
        <p:nvSpPr>
          <p:cNvPr id="20" name="TextBox 19">
            <a:extLst>
              <a:ext uri="{FF2B5EF4-FFF2-40B4-BE49-F238E27FC236}">
                <a16:creationId xmlns:a16="http://schemas.microsoft.com/office/drawing/2014/main" id="{B093EE71-B917-4BA0-A4EF-1A7DFD52CDCF}"/>
              </a:ext>
            </a:extLst>
          </p:cNvPr>
          <p:cNvSpPr txBox="1"/>
          <p:nvPr/>
        </p:nvSpPr>
        <p:spPr>
          <a:xfrm>
            <a:off x="752476" y="4304702"/>
            <a:ext cx="7077731" cy="1815882"/>
          </a:xfrm>
          <a:prstGeom prst="rect">
            <a:avLst/>
          </a:prstGeom>
          <a:noFill/>
        </p:spPr>
        <p:txBody>
          <a:bodyPr wrap="square">
            <a:spAutoFit/>
          </a:bodyPr>
          <a:lstStyle/>
          <a:p>
            <a:pPr algn="just"/>
            <a:r>
              <a:rPr lang="uk-UA" sz="1600" dirty="0"/>
              <a:t>Одна з найефективніших форм співпраці з владою. Саме на засіданнях можна детальніше розглянути потрібне питання, навести всі необхідні аргументи та заручитися підтримкою депутатів-членів комісії. Участь у сесіях рад ще й у присутності представників медіа, які фіксують кожне слово, депутати швидше йдуть на поступки у розв’язанні тієї чи іншої проблеми, сприяє позитивному вирішенню питання.</a:t>
            </a:r>
          </a:p>
        </p:txBody>
      </p:sp>
      <p:sp>
        <p:nvSpPr>
          <p:cNvPr id="23" name="Стрілка: вправо 22">
            <a:extLst>
              <a:ext uri="{FF2B5EF4-FFF2-40B4-BE49-F238E27FC236}">
                <a16:creationId xmlns:a16="http://schemas.microsoft.com/office/drawing/2014/main" id="{54719A07-29C4-4AA8-8746-BF59BE77E28E}"/>
              </a:ext>
            </a:extLst>
          </p:cNvPr>
          <p:cNvSpPr/>
          <p:nvPr/>
        </p:nvSpPr>
        <p:spPr>
          <a:xfrm>
            <a:off x="0" y="2018524"/>
            <a:ext cx="12192000" cy="1065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4" name="Стрілка: вправо 23">
            <a:extLst>
              <a:ext uri="{FF2B5EF4-FFF2-40B4-BE49-F238E27FC236}">
                <a16:creationId xmlns:a16="http://schemas.microsoft.com/office/drawing/2014/main" id="{942B4EF5-3654-4081-AA7B-940EABDB13DC}"/>
              </a:ext>
            </a:extLst>
          </p:cNvPr>
          <p:cNvSpPr/>
          <p:nvPr/>
        </p:nvSpPr>
        <p:spPr>
          <a:xfrm>
            <a:off x="0" y="4107886"/>
            <a:ext cx="12192000" cy="1065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39183291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Електронні петиції - це просто">
            <a:hlinkClick r:id="" action="ppaction://media"/>
            <a:extLst>
              <a:ext uri="{FF2B5EF4-FFF2-40B4-BE49-F238E27FC236}">
                <a16:creationId xmlns:a16="http://schemas.microsoft.com/office/drawing/2014/main" id="{FC85AE2E-DBF5-470E-9298-7B51C97334E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2" cy="6858000"/>
          </a:xfrm>
        </p:spPr>
      </p:pic>
    </p:spTree>
    <p:extLst>
      <p:ext uri="{BB962C8B-B14F-4D97-AF65-F5344CB8AC3E}">
        <p14:creationId xmlns:p14="http://schemas.microsoft.com/office/powerpoint/2010/main" val="326261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05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0BDE20E-54E4-4DD0-A911-F1A7C09D2DFE}"/>
              </a:ext>
            </a:extLst>
          </p:cNvPr>
          <p:cNvSpPr>
            <a:spLocks noGrp="1"/>
          </p:cNvSpPr>
          <p:nvPr>
            <p:ph type="title"/>
          </p:nvPr>
        </p:nvSpPr>
        <p:spPr>
          <a:xfrm>
            <a:off x="1063752" y="1203579"/>
            <a:ext cx="10058400" cy="1609344"/>
          </a:xfrm>
        </p:spPr>
        <p:txBody>
          <a:bodyPr/>
          <a:lstStyle/>
          <a:p>
            <a:r>
              <a:rPr lang="uk-UA" dirty="0">
                <a:solidFill>
                  <a:schemeClr val="accent1"/>
                </a:solidFill>
              </a:rPr>
              <a:t>Практичні приклади:</a:t>
            </a:r>
          </a:p>
        </p:txBody>
      </p:sp>
      <p:sp>
        <p:nvSpPr>
          <p:cNvPr id="3" name="Місце для вмісту 2">
            <a:extLst>
              <a:ext uri="{FF2B5EF4-FFF2-40B4-BE49-F238E27FC236}">
                <a16:creationId xmlns:a16="http://schemas.microsoft.com/office/drawing/2014/main" id="{06242468-BB8C-4C66-B47E-F75E10FB4654}"/>
              </a:ext>
            </a:extLst>
          </p:cNvPr>
          <p:cNvSpPr>
            <a:spLocks noGrp="1"/>
          </p:cNvSpPr>
          <p:nvPr>
            <p:ph idx="1"/>
          </p:nvPr>
        </p:nvSpPr>
        <p:spPr>
          <a:xfrm>
            <a:off x="1069848" y="2008251"/>
            <a:ext cx="4835652" cy="4050792"/>
          </a:xfrm>
        </p:spPr>
        <p:txBody>
          <a:bodyPr>
            <a:normAutofit lnSpcReduction="10000"/>
          </a:bodyPr>
          <a:lstStyle/>
          <a:p>
            <a:pPr algn="just"/>
            <a:r>
              <a:rPr lang="uk-UA" dirty="0"/>
              <a:t>громадянин звертається до муніципальної влади міста з приводу проблеми, якою нехтує комунальна служба; </a:t>
            </a:r>
          </a:p>
          <a:p>
            <a:pPr algn="just"/>
            <a:r>
              <a:rPr lang="uk-UA" dirty="0"/>
              <a:t>громадянин бажає отримати роз’яснення дій підлеглих від начальника департаменту, відділу, бо вважає, що вони вчинили правопорушення; </a:t>
            </a:r>
          </a:p>
          <a:p>
            <a:pPr algn="just"/>
            <a:r>
              <a:rPr lang="uk-UA" dirty="0"/>
              <a:t>громадянин ініціює питання зміни назви вулиці. </a:t>
            </a:r>
          </a:p>
        </p:txBody>
      </p:sp>
      <p:sp>
        <p:nvSpPr>
          <p:cNvPr id="5" name="TextBox 4">
            <a:extLst>
              <a:ext uri="{FF2B5EF4-FFF2-40B4-BE49-F238E27FC236}">
                <a16:creationId xmlns:a16="http://schemas.microsoft.com/office/drawing/2014/main" id="{905EFB37-2521-4265-99C4-9868CD7B1D70}"/>
              </a:ext>
            </a:extLst>
          </p:cNvPr>
          <p:cNvSpPr txBox="1"/>
          <p:nvPr/>
        </p:nvSpPr>
        <p:spPr>
          <a:xfrm>
            <a:off x="6647133" y="1857855"/>
            <a:ext cx="4835651" cy="3416320"/>
          </a:xfrm>
          <a:prstGeom prst="rect">
            <a:avLst/>
          </a:prstGeom>
          <a:solidFill>
            <a:schemeClr val="accent1"/>
          </a:solidFill>
          <a:ln>
            <a:solidFill>
              <a:schemeClr val="accent1"/>
            </a:solidFill>
          </a:ln>
        </p:spPr>
        <p:txBody>
          <a:bodyPr wrap="square">
            <a:spAutoFit/>
          </a:bodyPr>
          <a:lstStyle/>
          <a:p>
            <a:pPr marL="0" indent="0" algn="just">
              <a:buNone/>
            </a:pPr>
            <a:r>
              <a:rPr lang="uk-UA" dirty="0">
                <a:solidFill>
                  <a:schemeClr val="bg1"/>
                </a:solidFill>
              </a:rPr>
              <a:t>Важливо пам’ятати, що представники та представниці вразливих груп, наприклад ті, які проживають у сільській місцевості, на території вздовж «лінії зіткнення», жінки та чоловіки старшого віку, можуть мати обмежений доступ до онлайн-ресурсів і потребують додаткової підтримки для створення рівних умов доступу. </a:t>
            </a:r>
          </a:p>
          <a:p>
            <a:pPr marL="0" indent="0" algn="just">
              <a:buNone/>
            </a:pPr>
            <a:r>
              <a:rPr lang="uk-UA" dirty="0">
                <a:solidFill>
                  <a:schemeClr val="bg1"/>
                </a:solidFill>
              </a:rPr>
              <a:t>Наприклад, можливості публічного доступу до інтернету або наявності альтернативних можливостей участі.</a:t>
            </a:r>
          </a:p>
        </p:txBody>
      </p:sp>
    </p:spTree>
    <p:extLst>
      <p:ext uri="{BB962C8B-B14F-4D97-AF65-F5344CB8AC3E}">
        <p14:creationId xmlns:p14="http://schemas.microsoft.com/office/powerpoint/2010/main" val="2988636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5457B9F-E380-4D05-ADC8-AAB54C046817}"/>
              </a:ext>
            </a:extLst>
          </p:cNvPr>
          <p:cNvSpPr>
            <a:spLocks noGrp="1"/>
          </p:cNvSpPr>
          <p:nvPr>
            <p:ph type="title"/>
          </p:nvPr>
        </p:nvSpPr>
        <p:spPr>
          <a:xfrm>
            <a:off x="7743825" y="362617"/>
            <a:ext cx="4565104" cy="1984430"/>
          </a:xfrm>
        </p:spPr>
        <p:txBody>
          <a:bodyPr>
            <a:normAutofit/>
          </a:bodyPr>
          <a:lstStyle/>
          <a:p>
            <a:pPr algn="ctr"/>
            <a:r>
              <a:rPr lang="ru-RU" dirty="0" err="1">
                <a:solidFill>
                  <a:schemeClr val="accent1"/>
                </a:solidFill>
              </a:rPr>
              <a:t>Зустрічі</a:t>
            </a:r>
            <a:r>
              <a:rPr lang="ru-RU" dirty="0">
                <a:solidFill>
                  <a:schemeClr val="accent1"/>
                </a:solidFill>
              </a:rPr>
              <a:t> </a:t>
            </a:r>
            <a:r>
              <a:rPr lang="ru-RU" dirty="0" err="1">
                <a:solidFill>
                  <a:schemeClr val="accent1"/>
                </a:solidFill>
              </a:rPr>
              <a:t>керівників</a:t>
            </a:r>
            <a:r>
              <a:rPr lang="ru-RU" dirty="0">
                <a:solidFill>
                  <a:schemeClr val="accent1"/>
                </a:solidFill>
              </a:rPr>
              <a:t> та </a:t>
            </a:r>
            <a:r>
              <a:rPr lang="ru-RU" dirty="0" err="1">
                <a:solidFill>
                  <a:schemeClr val="accent1"/>
                </a:solidFill>
              </a:rPr>
              <a:t>посадових</a:t>
            </a:r>
            <a:r>
              <a:rPr lang="ru-RU" dirty="0">
                <a:solidFill>
                  <a:schemeClr val="accent1"/>
                </a:solidFill>
              </a:rPr>
              <a:t> </a:t>
            </a:r>
            <a:r>
              <a:rPr lang="ru-RU" dirty="0" err="1">
                <a:solidFill>
                  <a:schemeClr val="accent1"/>
                </a:solidFill>
              </a:rPr>
              <a:t>осіб</a:t>
            </a:r>
            <a:r>
              <a:rPr lang="ru-RU" dirty="0">
                <a:solidFill>
                  <a:schemeClr val="accent1"/>
                </a:solidFill>
              </a:rPr>
              <a:t> </a:t>
            </a:r>
            <a:r>
              <a:rPr lang="ru-RU" dirty="0" err="1">
                <a:solidFill>
                  <a:schemeClr val="accent1"/>
                </a:solidFill>
              </a:rPr>
              <a:t>місцевих</a:t>
            </a:r>
            <a:r>
              <a:rPr lang="ru-RU" dirty="0">
                <a:solidFill>
                  <a:schemeClr val="accent1"/>
                </a:solidFill>
              </a:rPr>
              <a:t> рад з </a:t>
            </a:r>
            <a:r>
              <a:rPr lang="ru-RU" dirty="0" err="1">
                <a:solidFill>
                  <a:schemeClr val="accent1"/>
                </a:solidFill>
              </a:rPr>
              <a:t>населенням</a:t>
            </a:r>
            <a:br>
              <a:rPr lang="uk-UA" dirty="0">
                <a:solidFill>
                  <a:srgbClr val="688988"/>
                </a:solidFill>
              </a:rPr>
            </a:br>
            <a:endParaRPr lang="uk-UA" dirty="0">
              <a:solidFill>
                <a:srgbClr val="688988"/>
              </a:solidFill>
            </a:endParaRPr>
          </a:p>
        </p:txBody>
      </p:sp>
      <p:sp>
        <p:nvSpPr>
          <p:cNvPr id="10" name="TextBox 9">
            <a:extLst>
              <a:ext uri="{FF2B5EF4-FFF2-40B4-BE49-F238E27FC236}">
                <a16:creationId xmlns:a16="http://schemas.microsoft.com/office/drawing/2014/main" id="{974ED5B8-3878-4DC7-8C9C-0EBE827C1FF4}"/>
              </a:ext>
            </a:extLst>
          </p:cNvPr>
          <p:cNvSpPr txBox="1"/>
          <p:nvPr/>
        </p:nvSpPr>
        <p:spPr>
          <a:xfrm>
            <a:off x="7743825" y="2346761"/>
            <a:ext cx="4352926" cy="1815882"/>
          </a:xfrm>
          <a:prstGeom prst="rect">
            <a:avLst/>
          </a:prstGeom>
          <a:noFill/>
        </p:spPr>
        <p:txBody>
          <a:bodyPr wrap="square">
            <a:spAutoFit/>
          </a:bodyPr>
          <a:lstStyle/>
          <a:p>
            <a:pPr algn="ctr"/>
            <a:r>
              <a:rPr lang="ru-RU" sz="2800" dirty="0" err="1">
                <a:solidFill>
                  <a:schemeClr val="accent1"/>
                </a:solidFill>
              </a:rPr>
              <a:t>Виїзди</a:t>
            </a:r>
            <a:r>
              <a:rPr lang="ru-RU" sz="2800" dirty="0">
                <a:solidFill>
                  <a:schemeClr val="accent1"/>
                </a:solidFill>
              </a:rPr>
              <a:t> </a:t>
            </a:r>
            <a:r>
              <a:rPr lang="ru-RU" sz="2800" dirty="0" err="1">
                <a:solidFill>
                  <a:schemeClr val="accent1"/>
                </a:solidFill>
              </a:rPr>
              <a:t>депутатів</a:t>
            </a:r>
            <a:r>
              <a:rPr lang="ru-RU" sz="2800" dirty="0">
                <a:solidFill>
                  <a:schemeClr val="accent1"/>
                </a:solidFill>
              </a:rPr>
              <a:t> разом з </a:t>
            </a:r>
            <a:r>
              <a:rPr lang="ru-RU" sz="2800" dirty="0" err="1">
                <a:solidFill>
                  <a:schemeClr val="accent1"/>
                </a:solidFill>
              </a:rPr>
              <a:t>працівниками</a:t>
            </a:r>
            <a:r>
              <a:rPr lang="ru-RU" sz="2800" dirty="0">
                <a:solidFill>
                  <a:schemeClr val="accent1"/>
                </a:solidFill>
              </a:rPr>
              <a:t> </a:t>
            </a:r>
            <a:r>
              <a:rPr lang="ru-RU" sz="2800" dirty="0" err="1">
                <a:solidFill>
                  <a:schemeClr val="accent1"/>
                </a:solidFill>
              </a:rPr>
              <a:t>медіа</a:t>
            </a:r>
            <a:r>
              <a:rPr lang="ru-RU" sz="2800" dirty="0">
                <a:solidFill>
                  <a:schemeClr val="accent1"/>
                </a:solidFill>
              </a:rPr>
              <a:t> на </a:t>
            </a:r>
            <a:r>
              <a:rPr lang="ru-RU" sz="2800" dirty="0" err="1">
                <a:solidFill>
                  <a:schemeClr val="accent1"/>
                </a:solidFill>
              </a:rPr>
              <a:t>місця</a:t>
            </a:r>
            <a:br>
              <a:rPr kumimoji="0" lang="uk-UA" sz="2800" b="0" i="0" u="none" strike="noStrike" kern="1200" cap="none" spc="0" normalizeH="0" baseline="0" noProof="0" dirty="0">
                <a:ln>
                  <a:noFill/>
                </a:ln>
                <a:solidFill>
                  <a:srgbClr val="688988"/>
                </a:solidFill>
                <a:effectLst/>
                <a:uLnTx/>
                <a:uFillTx/>
                <a:ea typeface="+mj-ea"/>
                <a:cs typeface="+mj-cs"/>
              </a:rPr>
            </a:br>
            <a:endParaRPr lang="uk-UA" sz="2800" dirty="0">
              <a:solidFill>
                <a:srgbClr val="688988"/>
              </a:solidFill>
            </a:endParaRPr>
          </a:p>
        </p:txBody>
      </p:sp>
      <p:sp>
        <p:nvSpPr>
          <p:cNvPr id="14" name="TextBox 13">
            <a:extLst>
              <a:ext uri="{FF2B5EF4-FFF2-40B4-BE49-F238E27FC236}">
                <a16:creationId xmlns:a16="http://schemas.microsoft.com/office/drawing/2014/main" id="{B9823FF5-A08F-4EF4-8BA8-52A301644AA6}"/>
              </a:ext>
            </a:extLst>
          </p:cNvPr>
          <p:cNvSpPr txBox="1"/>
          <p:nvPr/>
        </p:nvSpPr>
        <p:spPr>
          <a:xfrm>
            <a:off x="8153728" y="4600096"/>
            <a:ext cx="3745297" cy="1077218"/>
          </a:xfrm>
          <a:prstGeom prst="rect">
            <a:avLst/>
          </a:prstGeom>
          <a:noFill/>
        </p:spPr>
        <p:txBody>
          <a:bodyPr wrap="square">
            <a:spAutoFit/>
          </a:bodyPr>
          <a:lstStyle/>
          <a:p>
            <a:pPr algn="ctr"/>
            <a:r>
              <a:rPr lang="uk-UA" sz="3200" dirty="0">
                <a:solidFill>
                  <a:schemeClr val="accent1"/>
                </a:solidFill>
              </a:rPr>
              <a:t>Консультації з громадськістю</a:t>
            </a:r>
            <a:endParaRPr lang="uk-UA" dirty="0">
              <a:solidFill>
                <a:schemeClr val="accent1"/>
              </a:solidFill>
            </a:endParaRPr>
          </a:p>
        </p:txBody>
      </p:sp>
      <p:sp>
        <p:nvSpPr>
          <p:cNvPr id="16" name="TextBox 15">
            <a:extLst>
              <a:ext uri="{FF2B5EF4-FFF2-40B4-BE49-F238E27FC236}">
                <a16:creationId xmlns:a16="http://schemas.microsoft.com/office/drawing/2014/main" id="{8284EA16-01FC-4916-9626-CDC079744BE7}"/>
              </a:ext>
            </a:extLst>
          </p:cNvPr>
          <p:cNvSpPr txBox="1"/>
          <p:nvPr/>
        </p:nvSpPr>
        <p:spPr>
          <a:xfrm>
            <a:off x="540297" y="818195"/>
            <a:ext cx="6991350" cy="1200329"/>
          </a:xfrm>
          <a:prstGeom prst="rect">
            <a:avLst/>
          </a:prstGeom>
          <a:noFill/>
        </p:spPr>
        <p:txBody>
          <a:bodyPr wrap="square">
            <a:spAutoFit/>
          </a:bodyPr>
          <a:lstStyle/>
          <a:p>
            <a:pPr algn="just"/>
            <a:r>
              <a:rPr lang="uk-UA" dirty="0"/>
              <a:t>Доволі ефективна форма роботи, що активізує діяльність громад, підвищує відповідальність посадових осіб. Зустріч із населенням – безпосередній шлях до відкритого діалогу, що підвищує шанси на успішне розв’язання проблем.</a:t>
            </a:r>
          </a:p>
        </p:txBody>
      </p:sp>
      <p:sp>
        <p:nvSpPr>
          <p:cNvPr id="18" name="TextBox 17">
            <a:extLst>
              <a:ext uri="{FF2B5EF4-FFF2-40B4-BE49-F238E27FC236}">
                <a16:creationId xmlns:a16="http://schemas.microsoft.com/office/drawing/2014/main" id="{14AD71BD-8832-4F33-A916-96E72AC127B8}"/>
              </a:ext>
            </a:extLst>
          </p:cNvPr>
          <p:cNvSpPr txBox="1"/>
          <p:nvPr/>
        </p:nvSpPr>
        <p:spPr>
          <a:xfrm>
            <a:off x="540297" y="2474102"/>
            <a:ext cx="6991350" cy="923330"/>
          </a:xfrm>
          <a:prstGeom prst="rect">
            <a:avLst/>
          </a:prstGeom>
          <a:noFill/>
        </p:spPr>
        <p:txBody>
          <a:bodyPr wrap="square">
            <a:spAutoFit/>
          </a:bodyPr>
          <a:lstStyle/>
          <a:p>
            <a:pPr algn="just"/>
            <a:r>
              <a:rPr lang="uk-UA" dirty="0"/>
              <a:t>Н</a:t>
            </a:r>
            <a:r>
              <a:rPr lang="ru-RU" dirty="0" err="1"/>
              <a:t>адає</a:t>
            </a:r>
            <a:r>
              <a:rPr lang="ru-RU" dirty="0"/>
              <a:t> </a:t>
            </a:r>
            <a:r>
              <a:rPr lang="ru-RU" dirty="0" err="1"/>
              <a:t>можливість</a:t>
            </a:r>
            <a:r>
              <a:rPr lang="ru-RU" dirty="0"/>
              <a:t> </a:t>
            </a:r>
            <a:r>
              <a:rPr lang="ru-RU" dirty="0" err="1"/>
              <a:t>продемонструвати</a:t>
            </a:r>
            <a:r>
              <a:rPr lang="ru-RU" dirty="0"/>
              <a:t> депутатам суть </a:t>
            </a:r>
            <a:r>
              <a:rPr lang="ru-RU" dirty="0" err="1"/>
              <a:t>проблеми</a:t>
            </a:r>
            <a:r>
              <a:rPr lang="ru-RU" dirty="0"/>
              <a:t> </a:t>
            </a:r>
            <a:r>
              <a:rPr lang="ru-RU" dirty="0" err="1"/>
              <a:t>наочно</a:t>
            </a:r>
            <a:r>
              <a:rPr lang="ru-RU" dirty="0"/>
              <a:t> та </a:t>
            </a:r>
            <a:r>
              <a:rPr lang="ru-RU" dirty="0" err="1"/>
              <a:t>обговорити</a:t>
            </a:r>
            <a:r>
              <a:rPr lang="ru-RU" dirty="0"/>
              <a:t> шляхи </a:t>
            </a:r>
            <a:r>
              <a:rPr lang="ru-RU" dirty="0" err="1"/>
              <a:t>її</a:t>
            </a:r>
            <a:r>
              <a:rPr lang="ru-RU" dirty="0"/>
              <a:t> </a:t>
            </a:r>
            <a:r>
              <a:rPr lang="ru-RU" dirty="0" err="1"/>
              <a:t>розв’язання</a:t>
            </a:r>
            <a:r>
              <a:rPr lang="ru-RU" dirty="0"/>
              <a:t>. А </a:t>
            </a:r>
            <a:r>
              <a:rPr lang="ru-RU" dirty="0" err="1"/>
              <a:t>завдяки</a:t>
            </a:r>
            <a:r>
              <a:rPr lang="ru-RU" dirty="0"/>
              <a:t> </a:t>
            </a:r>
            <a:r>
              <a:rPr lang="ru-RU" dirty="0" err="1"/>
              <a:t>медіа</a:t>
            </a:r>
            <a:r>
              <a:rPr lang="ru-RU" dirty="0"/>
              <a:t> – </a:t>
            </a:r>
            <a:r>
              <a:rPr lang="ru-RU" dirty="0" err="1"/>
              <a:t>надати</a:t>
            </a:r>
            <a:r>
              <a:rPr lang="ru-RU" dirty="0"/>
              <a:t> </a:t>
            </a:r>
            <a:r>
              <a:rPr lang="ru-RU" dirty="0" err="1"/>
              <a:t>проблемі</a:t>
            </a:r>
            <a:r>
              <a:rPr lang="ru-RU" dirty="0"/>
              <a:t> </a:t>
            </a:r>
            <a:r>
              <a:rPr lang="ru-RU" dirty="0" err="1"/>
              <a:t>розголосу</a:t>
            </a:r>
            <a:r>
              <a:rPr lang="ru-RU" dirty="0"/>
              <a:t>.</a:t>
            </a:r>
            <a:endParaRPr lang="uk-UA" dirty="0"/>
          </a:p>
        </p:txBody>
      </p:sp>
      <p:sp>
        <p:nvSpPr>
          <p:cNvPr id="20" name="TextBox 19">
            <a:extLst>
              <a:ext uri="{FF2B5EF4-FFF2-40B4-BE49-F238E27FC236}">
                <a16:creationId xmlns:a16="http://schemas.microsoft.com/office/drawing/2014/main" id="{B093EE71-B917-4BA0-A4EF-1A7DFD52CDCF}"/>
              </a:ext>
            </a:extLst>
          </p:cNvPr>
          <p:cNvSpPr txBox="1"/>
          <p:nvPr/>
        </p:nvSpPr>
        <p:spPr>
          <a:xfrm>
            <a:off x="541119" y="4261542"/>
            <a:ext cx="7414062" cy="1754326"/>
          </a:xfrm>
          <a:prstGeom prst="rect">
            <a:avLst/>
          </a:prstGeom>
          <a:noFill/>
        </p:spPr>
        <p:txBody>
          <a:bodyPr wrap="square">
            <a:spAutoFit/>
          </a:bodyPr>
          <a:lstStyle/>
          <a:p>
            <a:pPr algn="just"/>
            <a:r>
              <a:rPr lang="uk-UA" dirty="0"/>
              <a:t>Передбачають залучення громадян до участі в управлінні державними справами, надання можливості їхньому вільному доступу до інформації про діяльність органів виконавчої влади, а також забезпеченню гласності, відкритості та прозорості діяльності зазначених органів. Можуть бути ініційовані як органом влади, так і громадськістю.</a:t>
            </a:r>
          </a:p>
        </p:txBody>
      </p:sp>
      <p:sp>
        <p:nvSpPr>
          <p:cNvPr id="23" name="Стрілка: вправо 22">
            <a:extLst>
              <a:ext uri="{FF2B5EF4-FFF2-40B4-BE49-F238E27FC236}">
                <a16:creationId xmlns:a16="http://schemas.microsoft.com/office/drawing/2014/main" id="{54719A07-29C4-4AA8-8746-BF59BE77E28E}"/>
              </a:ext>
            </a:extLst>
          </p:cNvPr>
          <p:cNvSpPr/>
          <p:nvPr/>
        </p:nvSpPr>
        <p:spPr>
          <a:xfrm>
            <a:off x="42041" y="2188464"/>
            <a:ext cx="12192000" cy="1065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4" name="Стрілка: вправо 23">
            <a:extLst>
              <a:ext uri="{FF2B5EF4-FFF2-40B4-BE49-F238E27FC236}">
                <a16:creationId xmlns:a16="http://schemas.microsoft.com/office/drawing/2014/main" id="{942B4EF5-3654-4081-AA7B-940EABDB13DC}"/>
              </a:ext>
            </a:extLst>
          </p:cNvPr>
          <p:cNvSpPr/>
          <p:nvPr/>
        </p:nvSpPr>
        <p:spPr>
          <a:xfrm>
            <a:off x="0" y="4107886"/>
            <a:ext cx="12192000" cy="1065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248772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CBF98923-C9AC-4805-AD3F-8315FDF5E010}"/>
              </a:ext>
            </a:extLst>
          </p:cNvPr>
          <p:cNvSpPr>
            <a:spLocks noGrp="1"/>
          </p:cNvSpPr>
          <p:nvPr>
            <p:ph type="title"/>
          </p:nvPr>
        </p:nvSpPr>
        <p:spPr>
          <a:xfrm>
            <a:off x="447261" y="805071"/>
            <a:ext cx="3965713" cy="854764"/>
          </a:xfrm>
        </p:spPr>
        <p:txBody>
          <a:bodyPr/>
          <a:lstStyle/>
          <a:p>
            <a:pPr algn="ctr"/>
            <a:r>
              <a:rPr lang="uk-UA" dirty="0">
                <a:solidFill>
                  <a:schemeClr val="accent1"/>
                </a:solidFill>
              </a:rPr>
              <a:t>КЕЙС</a:t>
            </a:r>
            <a:r>
              <a:rPr lang="ru-RU" dirty="0">
                <a:solidFill>
                  <a:schemeClr val="accent1"/>
                </a:solidFill>
              </a:rPr>
              <a:t> «</a:t>
            </a:r>
            <a:r>
              <a:rPr lang="ru-RU" dirty="0" err="1">
                <a:solidFill>
                  <a:schemeClr val="accent1"/>
                </a:solidFill>
              </a:rPr>
              <a:t>Відставка</a:t>
            </a:r>
            <a:r>
              <a:rPr lang="ru-RU" dirty="0">
                <a:solidFill>
                  <a:schemeClr val="accent1"/>
                </a:solidFill>
              </a:rPr>
              <a:t> зараз»</a:t>
            </a:r>
            <a:endParaRPr lang="uk-UA" dirty="0">
              <a:solidFill>
                <a:schemeClr val="accent1"/>
              </a:solidFill>
            </a:endParaRPr>
          </a:p>
        </p:txBody>
      </p:sp>
      <p:sp>
        <p:nvSpPr>
          <p:cNvPr id="6" name="Місце для тексту 5">
            <a:extLst>
              <a:ext uri="{FF2B5EF4-FFF2-40B4-BE49-F238E27FC236}">
                <a16:creationId xmlns:a16="http://schemas.microsoft.com/office/drawing/2014/main" id="{F5F943CE-7FB3-4111-ADA8-00B4549F7831}"/>
              </a:ext>
            </a:extLst>
          </p:cNvPr>
          <p:cNvSpPr>
            <a:spLocks noGrp="1"/>
          </p:cNvSpPr>
          <p:nvPr>
            <p:ph type="body" sz="half" idx="2"/>
          </p:nvPr>
        </p:nvSpPr>
        <p:spPr>
          <a:xfrm>
            <a:off x="447261" y="1967947"/>
            <a:ext cx="4114800" cy="3687417"/>
          </a:xfrm>
        </p:spPr>
        <p:txBody>
          <a:bodyPr>
            <a:normAutofit fontScale="85000" lnSpcReduction="20000"/>
          </a:bodyPr>
          <a:lstStyle/>
          <a:p>
            <a:pPr algn="just"/>
            <a:r>
              <a:rPr lang="ru-RU" dirty="0"/>
              <a:t>	У </a:t>
            </a:r>
            <a:r>
              <a:rPr lang="ru-RU" dirty="0" err="1"/>
              <a:t>травні</a:t>
            </a:r>
            <a:r>
              <a:rPr lang="ru-RU" dirty="0"/>
              <a:t> 2015 </a:t>
            </a:r>
            <a:r>
              <a:rPr lang="ru-RU" dirty="0" err="1"/>
              <a:t>році</a:t>
            </a:r>
            <a:r>
              <a:rPr lang="ru-RU" dirty="0"/>
              <a:t> </a:t>
            </a:r>
            <a:r>
              <a:rPr lang="ru-RU" dirty="0" err="1"/>
              <a:t>віцепрезидентка</a:t>
            </a:r>
            <a:r>
              <a:rPr lang="ru-RU" dirty="0"/>
              <a:t> </a:t>
            </a:r>
            <a:r>
              <a:rPr lang="ru-RU" dirty="0" err="1"/>
              <a:t>Гватемали</a:t>
            </a:r>
            <a:r>
              <a:rPr lang="ru-RU" dirty="0"/>
              <a:t> </a:t>
            </a:r>
            <a:r>
              <a:rPr lang="ru-RU" dirty="0" err="1"/>
              <a:t>пішла</a:t>
            </a:r>
            <a:r>
              <a:rPr lang="ru-RU" dirty="0"/>
              <a:t> у </a:t>
            </a:r>
            <a:r>
              <a:rPr lang="ru-RU" dirty="0" err="1"/>
              <a:t>відставку</a:t>
            </a:r>
            <a:r>
              <a:rPr lang="ru-RU" dirty="0"/>
              <a:t>, а через </a:t>
            </a:r>
            <a:r>
              <a:rPr lang="ru-RU" dirty="0" err="1"/>
              <a:t>чотири</a:t>
            </a:r>
            <a:r>
              <a:rPr lang="ru-RU" dirty="0"/>
              <a:t> </a:t>
            </a:r>
            <a:r>
              <a:rPr lang="ru-RU" dirty="0" err="1"/>
              <a:t>місяці</a:t>
            </a:r>
            <a:r>
              <a:rPr lang="ru-RU" dirty="0"/>
              <a:t> </a:t>
            </a:r>
            <a:r>
              <a:rPr lang="ru-RU" dirty="0" err="1"/>
              <a:t>це</a:t>
            </a:r>
            <a:r>
              <a:rPr lang="ru-RU" dirty="0"/>
              <a:t> </a:t>
            </a:r>
            <a:r>
              <a:rPr lang="ru-RU" dirty="0" err="1"/>
              <a:t>зробив</a:t>
            </a:r>
            <a:r>
              <a:rPr lang="ru-RU" dirty="0"/>
              <a:t> і сам президент. Причиною стала </a:t>
            </a:r>
            <a:r>
              <a:rPr lang="ru-RU" dirty="0" err="1"/>
              <a:t>діяльність</a:t>
            </a:r>
            <a:r>
              <a:rPr lang="ru-RU" dirty="0"/>
              <a:t> руху «</a:t>
            </a:r>
            <a:r>
              <a:rPr lang="ru-RU" dirty="0" err="1"/>
              <a:t>Відставка</a:t>
            </a:r>
            <a:r>
              <a:rPr lang="ru-RU" dirty="0"/>
              <a:t> зараз».</a:t>
            </a:r>
          </a:p>
          <a:p>
            <a:pPr algn="just"/>
            <a:r>
              <a:rPr lang="ru-RU" dirty="0"/>
              <a:t>	</a:t>
            </a:r>
            <a:r>
              <a:rPr lang="ru-RU" dirty="0" err="1"/>
              <a:t>Це</a:t>
            </a:r>
            <a:r>
              <a:rPr lang="ru-RU" dirty="0"/>
              <a:t> </a:t>
            </a:r>
            <a:r>
              <a:rPr lang="ru-RU" dirty="0" err="1"/>
              <a:t>громадянський</a:t>
            </a:r>
            <a:r>
              <a:rPr lang="ru-RU" dirty="0"/>
              <a:t> рух, </a:t>
            </a:r>
            <a:r>
              <a:rPr lang="ru-RU" dirty="0" err="1"/>
              <a:t>що</a:t>
            </a:r>
            <a:r>
              <a:rPr lang="ru-RU" dirty="0"/>
              <a:t> </a:t>
            </a:r>
            <a:r>
              <a:rPr lang="ru-RU" dirty="0" err="1"/>
              <a:t>розпочався</a:t>
            </a:r>
            <a:r>
              <a:rPr lang="ru-RU" dirty="0"/>
              <a:t> </a:t>
            </a:r>
            <a:r>
              <a:rPr lang="ru-RU" dirty="0" err="1"/>
              <a:t>після</a:t>
            </a:r>
            <a:r>
              <a:rPr lang="ru-RU" dirty="0"/>
              <a:t> </a:t>
            </a:r>
            <a:r>
              <a:rPr lang="ru-RU" dirty="0" err="1"/>
              <a:t>оприлюднення</a:t>
            </a:r>
            <a:r>
              <a:rPr lang="ru-RU" dirty="0"/>
              <a:t> </a:t>
            </a:r>
            <a:r>
              <a:rPr lang="ru-RU" dirty="0" err="1"/>
              <a:t>доказів</a:t>
            </a:r>
            <a:r>
              <a:rPr lang="ru-RU" dirty="0"/>
              <a:t> широкомасштабного </a:t>
            </a:r>
            <a:r>
              <a:rPr lang="ru-RU" dirty="0" err="1"/>
              <a:t>митного</a:t>
            </a:r>
            <a:r>
              <a:rPr lang="ru-RU" dirty="0"/>
              <a:t> </a:t>
            </a:r>
            <a:r>
              <a:rPr lang="ru-RU" dirty="0" err="1"/>
              <a:t>шахрайства</a:t>
            </a:r>
            <a:r>
              <a:rPr lang="ru-RU" dirty="0"/>
              <a:t>, </a:t>
            </a:r>
            <a:r>
              <a:rPr lang="ru-RU" dirty="0" err="1"/>
              <a:t>відомого</a:t>
            </a:r>
            <a:r>
              <a:rPr lang="ru-RU" dirty="0"/>
              <a:t> як «Ла </a:t>
            </a:r>
            <a:r>
              <a:rPr lang="ru-RU" dirty="0" err="1"/>
              <a:t>Лінеа</a:t>
            </a:r>
            <a:r>
              <a:rPr lang="ru-RU" dirty="0"/>
              <a:t>» («</a:t>
            </a:r>
            <a:r>
              <a:rPr lang="ru-RU" dirty="0" err="1"/>
              <a:t>Лінія</a:t>
            </a:r>
            <a:r>
              <a:rPr lang="ru-RU" dirty="0"/>
              <a:t>») (</a:t>
            </a:r>
            <a:r>
              <a:rPr lang="uk-UA" dirty="0"/>
              <a:t>підприємства платили хабарі в обмін на фінансові «відкати», обманюючи платників податків на мільйони доларів щороку</a:t>
            </a:r>
            <a:r>
              <a:rPr lang="ru-RU" dirty="0"/>
              <a:t>), до </a:t>
            </a:r>
            <a:r>
              <a:rPr lang="ru-RU" dirty="0" err="1"/>
              <a:t>якого</a:t>
            </a:r>
            <a:r>
              <a:rPr lang="ru-RU" dirty="0"/>
              <a:t> </a:t>
            </a:r>
            <a:r>
              <a:rPr lang="ru-RU" dirty="0" err="1"/>
              <a:t>були</a:t>
            </a:r>
            <a:r>
              <a:rPr lang="ru-RU" dirty="0"/>
              <a:t> </a:t>
            </a:r>
            <a:r>
              <a:rPr lang="ru-RU" dirty="0" err="1"/>
              <a:t>причетні</a:t>
            </a:r>
            <a:r>
              <a:rPr lang="ru-RU" dirty="0"/>
              <a:t> </a:t>
            </a:r>
            <a:r>
              <a:rPr lang="ru-RU" dirty="0" err="1"/>
              <a:t>тодішній</a:t>
            </a:r>
            <a:r>
              <a:rPr lang="ru-RU" dirty="0"/>
              <a:t> президент Отто Перес </a:t>
            </a:r>
            <a:r>
              <a:rPr lang="ru-RU" dirty="0" err="1"/>
              <a:t>Моліна</a:t>
            </a:r>
            <a:r>
              <a:rPr lang="ru-RU" dirty="0"/>
              <a:t> та </a:t>
            </a:r>
            <a:r>
              <a:rPr lang="ru-RU" dirty="0" err="1"/>
              <a:t>віце</a:t>
            </a:r>
            <a:r>
              <a:rPr lang="ru-RU" dirty="0"/>
              <a:t>-президентка Роксана </a:t>
            </a:r>
            <a:r>
              <a:rPr lang="ru-RU" dirty="0" err="1"/>
              <a:t>Бальдетті</a:t>
            </a:r>
            <a:r>
              <a:rPr lang="ru-RU" dirty="0"/>
              <a:t>. </a:t>
            </a:r>
            <a:endParaRPr lang="uk-UA" dirty="0"/>
          </a:p>
        </p:txBody>
      </p:sp>
      <p:pic>
        <p:nvPicPr>
          <p:cNvPr id="7" name="Google Shape;108;p14">
            <a:extLst>
              <a:ext uri="{FF2B5EF4-FFF2-40B4-BE49-F238E27FC236}">
                <a16:creationId xmlns:a16="http://schemas.microsoft.com/office/drawing/2014/main" id="{E3AC677B-9E26-4D86-989F-76D1FF15BB4D}"/>
              </a:ext>
            </a:extLst>
          </p:cNvPr>
          <p:cNvPicPr preferRelativeResize="0">
            <a:picLocks noGrp="1"/>
          </p:cNvPicPr>
          <p:nvPr>
            <p:ph idx="1"/>
          </p:nvPr>
        </p:nvPicPr>
        <p:blipFill rotWithShape="1">
          <a:blip r:embed="rId3">
            <a:alphaModFix/>
          </a:blip>
          <a:srcRect/>
          <a:stretch/>
        </p:blipFill>
        <p:spPr>
          <a:xfrm>
            <a:off x="4599261" y="805071"/>
            <a:ext cx="7592739" cy="5317434"/>
          </a:xfrm>
          <a:prstGeom prst="rect">
            <a:avLst/>
          </a:prstGeom>
          <a:noFill/>
          <a:ln>
            <a:noFill/>
          </a:ln>
        </p:spPr>
      </p:pic>
    </p:spTree>
    <p:extLst>
      <p:ext uri="{BB962C8B-B14F-4D97-AF65-F5344CB8AC3E}">
        <p14:creationId xmlns:p14="http://schemas.microsoft.com/office/powerpoint/2010/main" val="41133619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7994EFA-C504-4D89-9A0A-061A51D1F0E6}"/>
              </a:ext>
            </a:extLst>
          </p:cNvPr>
          <p:cNvSpPr>
            <a:spLocks noGrp="1"/>
          </p:cNvSpPr>
          <p:nvPr>
            <p:ph type="title"/>
          </p:nvPr>
        </p:nvSpPr>
        <p:spPr>
          <a:xfrm>
            <a:off x="627705" y="1043152"/>
            <a:ext cx="4711549" cy="1669473"/>
          </a:xfrm>
        </p:spPr>
        <p:txBody>
          <a:bodyPr>
            <a:noAutofit/>
          </a:bodyPr>
          <a:lstStyle/>
          <a:p>
            <a:r>
              <a:rPr lang="uk-UA" sz="5400" dirty="0">
                <a:solidFill>
                  <a:schemeClr val="accent1"/>
                </a:solidFill>
                <a:latin typeface="+mn-lt"/>
              </a:rPr>
              <a:t>Звернення громадян </a:t>
            </a:r>
          </a:p>
        </p:txBody>
      </p:sp>
      <p:sp>
        <p:nvSpPr>
          <p:cNvPr id="3" name="Місце для вмісту 2">
            <a:extLst>
              <a:ext uri="{FF2B5EF4-FFF2-40B4-BE49-F238E27FC236}">
                <a16:creationId xmlns:a16="http://schemas.microsoft.com/office/drawing/2014/main" id="{6206DF09-7597-44C4-AF15-126ACE5A9EFA}"/>
              </a:ext>
            </a:extLst>
          </p:cNvPr>
          <p:cNvSpPr>
            <a:spLocks noGrp="1"/>
          </p:cNvSpPr>
          <p:nvPr>
            <p:ph idx="1"/>
          </p:nvPr>
        </p:nvSpPr>
        <p:spPr>
          <a:xfrm>
            <a:off x="5848914" y="1463282"/>
            <a:ext cx="6012470" cy="4505221"/>
          </a:xfrm>
        </p:spPr>
        <p:txBody>
          <a:bodyPr>
            <a:normAutofit fontScale="85000" lnSpcReduction="20000"/>
          </a:bodyPr>
          <a:lstStyle/>
          <a:p>
            <a:pPr algn="just"/>
            <a:r>
              <a:rPr lang="uk-UA" dirty="0">
                <a:solidFill>
                  <a:schemeClr val="accent1"/>
                </a:solidFill>
              </a:rPr>
              <a:t>Закон України «Про звернення громадян»</a:t>
            </a:r>
            <a:r>
              <a:rPr lang="uk-UA" dirty="0">
                <a:solidFill>
                  <a:srgbClr val="688988"/>
                </a:solidFill>
              </a:rPr>
              <a:t> </a:t>
            </a:r>
            <a:r>
              <a:rPr lang="uk-UA" dirty="0"/>
              <a:t>передбачає право кожного громадянина України звернутися до органів державної влади, місцевого самоврядування, об’єднань громадян, підприємств, установ, організацій, незалежно від форм власності, медіа, посадових осіб відповідно до їхніх функціональних обов’язків із зауваженнями, скаргами та пропозиціями, що стосуються їхньої статутної діяльності, заявою або клопотанням з реалізації своїх соціально-економічних, політичних та особистих прав і законних інтересів та скаргою про їхнє порушення. Таке звернення має бути розглянуто </a:t>
            </a:r>
            <a:r>
              <a:rPr lang="uk-UA" dirty="0">
                <a:solidFill>
                  <a:srgbClr val="688988"/>
                </a:solidFill>
              </a:rPr>
              <a:t>протягом місяця</a:t>
            </a:r>
            <a:r>
              <a:rPr lang="uk-UA" dirty="0"/>
              <a:t>, а заявнику надано відповідь. </a:t>
            </a:r>
            <a:r>
              <a:rPr lang="ru-RU" b="0" i="0" dirty="0">
                <a:solidFill>
                  <a:srgbClr val="333333"/>
                </a:solidFill>
                <a:effectLst/>
                <a:latin typeface="Times New Roman" panose="02020603050405020304" pitchFamily="18" charset="0"/>
              </a:rPr>
              <a:t>А </a:t>
            </a:r>
            <a:r>
              <a:rPr lang="ru-RU" b="0" i="0" dirty="0" err="1">
                <a:solidFill>
                  <a:srgbClr val="333333"/>
                </a:solidFill>
                <a:effectLst/>
                <a:latin typeface="Times New Roman" panose="02020603050405020304" pitchFamily="18" charset="0"/>
              </a:rPr>
              <a:t>ті</a:t>
            </a:r>
            <a:r>
              <a:rPr lang="ru-RU" b="0" i="0" dirty="0">
                <a:solidFill>
                  <a:srgbClr val="333333"/>
                </a:solidFill>
                <a:effectLst/>
                <a:latin typeface="Times New Roman" panose="02020603050405020304" pitchFamily="18" charset="0"/>
              </a:rPr>
              <a:t>, </a:t>
            </a:r>
            <a:r>
              <a:rPr lang="ru-RU" b="0" i="0" dirty="0" err="1">
                <a:solidFill>
                  <a:srgbClr val="333333"/>
                </a:solidFill>
                <a:effectLst/>
                <a:latin typeface="Times New Roman" panose="02020603050405020304" pitchFamily="18" charset="0"/>
              </a:rPr>
              <a:t>які</a:t>
            </a:r>
            <a:r>
              <a:rPr lang="ru-RU" b="0" i="0" dirty="0">
                <a:solidFill>
                  <a:srgbClr val="333333"/>
                </a:solidFill>
                <a:effectLst/>
                <a:latin typeface="Times New Roman" panose="02020603050405020304" pitchFamily="18" charset="0"/>
              </a:rPr>
              <a:t> не </a:t>
            </a:r>
            <a:r>
              <a:rPr lang="ru-RU" b="0" i="0" dirty="0" err="1">
                <a:solidFill>
                  <a:srgbClr val="333333"/>
                </a:solidFill>
                <a:effectLst/>
                <a:latin typeface="Times New Roman" panose="02020603050405020304" pitchFamily="18" charset="0"/>
              </a:rPr>
              <a:t>потребують</a:t>
            </a:r>
            <a:r>
              <a:rPr lang="ru-RU" b="0" i="0" dirty="0">
                <a:solidFill>
                  <a:srgbClr val="333333"/>
                </a:solidFill>
                <a:effectLst/>
                <a:latin typeface="Times New Roman" panose="02020603050405020304" pitchFamily="18" charset="0"/>
              </a:rPr>
              <a:t> </a:t>
            </a:r>
            <a:r>
              <a:rPr lang="ru-RU" b="0" i="0" dirty="0" err="1">
                <a:solidFill>
                  <a:srgbClr val="333333"/>
                </a:solidFill>
                <a:effectLst/>
                <a:latin typeface="Times New Roman" panose="02020603050405020304" pitchFamily="18" charset="0"/>
              </a:rPr>
              <a:t>додаткового</a:t>
            </a:r>
            <a:r>
              <a:rPr lang="ru-RU" b="0" i="0" dirty="0">
                <a:solidFill>
                  <a:srgbClr val="333333"/>
                </a:solidFill>
                <a:effectLst/>
                <a:latin typeface="Times New Roman" panose="02020603050405020304" pitchFamily="18" charset="0"/>
              </a:rPr>
              <a:t> </a:t>
            </a:r>
            <a:r>
              <a:rPr lang="ru-RU" b="0" i="0" dirty="0" err="1">
                <a:solidFill>
                  <a:srgbClr val="333333"/>
                </a:solidFill>
                <a:effectLst/>
                <a:latin typeface="Times New Roman" panose="02020603050405020304" pitchFamily="18" charset="0"/>
              </a:rPr>
              <a:t>вивчення</a:t>
            </a:r>
            <a:r>
              <a:rPr lang="ru-RU" b="0" i="0" dirty="0">
                <a:solidFill>
                  <a:srgbClr val="333333"/>
                </a:solidFill>
                <a:effectLst/>
                <a:latin typeface="Times New Roman" panose="02020603050405020304" pitchFamily="18" charset="0"/>
              </a:rPr>
              <a:t>, - </a:t>
            </a:r>
            <a:r>
              <a:rPr lang="ru-RU" b="0" i="0" dirty="0" err="1">
                <a:solidFill>
                  <a:srgbClr val="333333"/>
                </a:solidFill>
                <a:effectLst/>
                <a:latin typeface="Times New Roman" panose="02020603050405020304" pitchFamily="18" charset="0"/>
              </a:rPr>
              <a:t>невідкладно</a:t>
            </a:r>
            <a:r>
              <a:rPr lang="ru-RU" b="0" i="0" dirty="0">
                <a:solidFill>
                  <a:srgbClr val="333333"/>
                </a:solidFill>
                <a:effectLst/>
                <a:latin typeface="Times New Roman" panose="02020603050405020304" pitchFamily="18" charset="0"/>
              </a:rPr>
              <a:t>, але не </a:t>
            </a:r>
            <a:r>
              <a:rPr lang="ru-RU" b="0" i="0" dirty="0" err="1">
                <a:solidFill>
                  <a:srgbClr val="333333"/>
                </a:solidFill>
                <a:effectLst/>
                <a:latin typeface="Times New Roman" panose="02020603050405020304" pitchFamily="18" charset="0"/>
              </a:rPr>
              <a:t>пізніше</a:t>
            </a:r>
            <a:r>
              <a:rPr lang="ru-RU" b="0" i="0" dirty="0">
                <a:solidFill>
                  <a:srgbClr val="333333"/>
                </a:solidFill>
                <a:effectLst/>
                <a:latin typeface="Times New Roman" panose="02020603050405020304" pitchFamily="18" charset="0"/>
              </a:rPr>
              <a:t> </a:t>
            </a:r>
            <a:r>
              <a:rPr lang="ru-RU" b="0" i="0" dirty="0" err="1">
                <a:solidFill>
                  <a:srgbClr val="333333"/>
                </a:solidFill>
                <a:effectLst/>
                <a:latin typeface="Times New Roman" panose="02020603050405020304" pitchFamily="18" charset="0"/>
              </a:rPr>
              <a:t>п'ятнадцяти</a:t>
            </a:r>
            <a:r>
              <a:rPr lang="ru-RU" b="0" i="0" dirty="0">
                <a:solidFill>
                  <a:srgbClr val="333333"/>
                </a:solidFill>
                <a:effectLst/>
                <a:latin typeface="Times New Roman" panose="02020603050405020304" pitchFamily="18" charset="0"/>
              </a:rPr>
              <a:t> </a:t>
            </a:r>
            <a:r>
              <a:rPr lang="ru-RU" b="0" i="0" dirty="0" err="1">
                <a:solidFill>
                  <a:srgbClr val="333333"/>
                </a:solidFill>
                <a:effectLst/>
                <a:latin typeface="Times New Roman" panose="02020603050405020304" pitchFamily="18" charset="0"/>
              </a:rPr>
              <a:t>днів</a:t>
            </a:r>
            <a:r>
              <a:rPr lang="ru-RU" b="0" i="0" dirty="0">
                <a:solidFill>
                  <a:srgbClr val="333333"/>
                </a:solidFill>
                <a:effectLst/>
                <a:latin typeface="Times New Roman" panose="02020603050405020304" pitchFamily="18" charset="0"/>
              </a:rPr>
              <a:t> </a:t>
            </a:r>
            <a:r>
              <a:rPr lang="ru-RU" b="0" i="0" dirty="0" err="1">
                <a:solidFill>
                  <a:srgbClr val="333333"/>
                </a:solidFill>
                <a:effectLst/>
                <a:latin typeface="Times New Roman" panose="02020603050405020304" pitchFamily="18" charset="0"/>
              </a:rPr>
              <a:t>від</a:t>
            </a:r>
            <a:r>
              <a:rPr lang="ru-RU" b="0" i="0" dirty="0">
                <a:solidFill>
                  <a:srgbClr val="333333"/>
                </a:solidFill>
                <a:effectLst/>
                <a:latin typeface="Times New Roman" panose="02020603050405020304" pitchFamily="18" charset="0"/>
              </a:rPr>
              <a:t> дня </a:t>
            </a:r>
            <a:r>
              <a:rPr lang="ru-RU" b="0" i="0" dirty="0" err="1">
                <a:solidFill>
                  <a:srgbClr val="333333"/>
                </a:solidFill>
                <a:effectLst/>
                <a:latin typeface="Times New Roman" panose="02020603050405020304" pitchFamily="18" charset="0"/>
              </a:rPr>
              <a:t>їх</a:t>
            </a:r>
            <a:r>
              <a:rPr lang="ru-RU" b="0" i="0" dirty="0">
                <a:solidFill>
                  <a:srgbClr val="333333"/>
                </a:solidFill>
                <a:effectLst/>
                <a:latin typeface="Times New Roman" panose="02020603050405020304" pitchFamily="18" charset="0"/>
              </a:rPr>
              <a:t> </a:t>
            </a:r>
            <a:r>
              <a:rPr lang="ru-RU" b="0" i="0" dirty="0" err="1">
                <a:solidFill>
                  <a:srgbClr val="333333"/>
                </a:solidFill>
                <a:effectLst/>
                <a:latin typeface="Times New Roman" panose="02020603050405020304" pitchFamily="18" charset="0"/>
              </a:rPr>
              <a:t>отримання</a:t>
            </a:r>
            <a:r>
              <a:rPr lang="ru-RU" b="0" i="0" dirty="0">
                <a:solidFill>
                  <a:srgbClr val="333333"/>
                </a:solidFill>
                <a:effectLst/>
                <a:latin typeface="Times New Roman" panose="02020603050405020304" pitchFamily="18" charset="0"/>
              </a:rPr>
              <a:t>.</a:t>
            </a:r>
            <a:r>
              <a:rPr lang="uk-UA" dirty="0"/>
              <a:t>За необхідності термін може бути подовжено до </a:t>
            </a:r>
            <a:r>
              <a:rPr lang="uk-UA" dirty="0">
                <a:solidFill>
                  <a:schemeClr val="accent1"/>
                </a:solidFill>
              </a:rPr>
              <a:t>45 днів.</a:t>
            </a:r>
          </a:p>
          <a:p>
            <a:endParaRPr lang="uk-UA" dirty="0"/>
          </a:p>
          <a:p>
            <a:endParaRPr lang="uk-UA" dirty="0"/>
          </a:p>
        </p:txBody>
      </p:sp>
      <p:sp>
        <p:nvSpPr>
          <p:cNvPr id="6" name="TextBox 5">
            <a:extLst>
              <a:ext uri="{FF2B5EF4-FFF2-40B4-BE49-F238E27FC236}">
                <a16:creationId xmlns:a16="http://schemas.microsoft.com/office/drawing/2014/main" id="{3E8DC770-EE34-4667-9240-23940282F246}"/>
              </a:ext>
            </a:extLst>
          </p:cNvPr>
          <p:cNvSpPr txBox="1"/>
          <p:nvPr/>
        </p:nvSpPr>
        <p:spPr>
          <a:xfrm>
            <a:off x="404188" y="3129713"/>
            <a:ext cx="5582520" cy="2031325"/>
          </a:xfrm>
          <a:prstGeom prst="rect">
            <a:avLst/>
          </a:prstGeom>
          <a:noFill/>
        </p:spPr>
        <p:txBody>
          <a:bodyPr wrap="square">
            <a:spAutoFit/>
          </a:bodyPr>
          <a:lstStyle/>
          <a:p>
            <a:pPr algn="just"/>
            <a:r>
              <a:rPr lang="ru-RU" dirty="0" err="1"/>
              <a:t>Може</a:t>
            </a:r>
            <a:r>
              <a:rPr lang="ru-RU" dirty="0"/>
              <a:t> бути: </a:t>
            </a:r>
          </a:p>
          <a:p>
            <a:pPr algn="just"/>
            <a:r>
              <a:rPr lang="ru-RU" dirty="0"/>
              <a:t>• </a:t>
            </a:r>
            <a:r>
              <a:rPr lang="ru-RU" dirty="0" err="1">
                <a:solidFill>
                  <a:schemeClr val="accent1"/>
                </a:solidFill>
              </a:rPr>
              <a:t>усним</a:t>
            </a:r>
            <a:r>
              <a:rPr lang="ru-RU" dirty="0"/>
              <a:t> – на </a:t>
            </a:r>
            <a:r>
              <a:rPr lang="ru-RU" dirty="0" err="1"/>
              <a:t>особистому</a:t>
            </a:r>
            <a:r>
              <a:rPr lang="ru-RU" dirty="0"/>
              <a:t> </a:t>
            </a:r>
            <a:r>
              <a:rPr lang="ru-RU" dirty="0" err="1"/>
              <a:t>прийомі</a:t>
            </a:r>
            <a:r>
              <a:rPr lang="ru-RU" dirty="0"/>
              <a:t> </a:t>
            </a:r>
            <a:r>
              <a:rPr lang="ru-RU" dirty="0" err="1"/>
              <a:t>або</a:t>
            </a:r>
            <a:r>
              <a:rPr lang="ru-RU" dirty="0"/>
              <a:t> за </a:t>
            </a:r>
            <a:r>
              <a:rPr lang="ru-RU" dirty="0" err="1"/>
              <a:t>допомогою</a:t>
            </a:r>
            <a:r>
              <a:rPr lang="ru-RU" dirty="0"/>
              <a:t> </a:t>
            </a:r>
            <a:r>
              <a:rPr lang="ru-RU" dirty="0" err="1"/>
              <a:t>засобів</a:t>
            </a:r>
            <a:r>
              <a:rPr lang="ru-RU" dirty="0"/>
              <a:t> телефонного </a:t>
            </a:r>
            <a:r>
              <a:rPr lang="ru-RU" dirty="0" err="1"/>
              <a:t>зв’язку</a:t>
            </a:r>
            <a:r>
              <a:rPr lang="ru-RU" dirty="0"/>
              <a:t> через </a:t>
            </a:r>
            <a:r>
              <a:rPr lang="ru-RU" dirty="0" err="1"/>
              <a:t>визначені</a:t>
            </a:r>
            <a:r>
              <a:rPr lang="ru-RU" dirty="0"/>
              <a:t> </a:t>
            </a:r>
            <a:r>
              <a:rPr lang="ru-RU" dirty="0" err="1"/>
              <a:t>контактні</a:t>
            </a:r>
            <a:r>
              <a:rPr lang="ru-RU" dirty="0"/>
              <a:t> центри, </a:t>
            </a:r>
            <a:r>
              <a:rPr lang="ru-RU" dirty="0" err="1"/>
              <a:t>телефонні</a:t>
            </a:r>
            <a:r>
              <a:rPr lang="ru-RU" dirty="0"/>
              <a:t> «</a:t>
            </a:r>
            <a:r>
              <a:rPr lang="ru-RU" dirty="0" err="1"/>
              <a:t>гарячі</a:t>
            </a:r>
            <a:r>
              <a:rPr lang="ru-RU" dirty="0"/>
              <a:t> </a:t>
            </a:r>
            <a:r>
              <a:rPr lang="ru-RU" dirty="0" err="1"/>
              <a:t>лінії</a:t>
            </a:r>
            <a:r>
              <a:rPr lang="ru-RU" dirty="0"/>
              <a:t>» та </a:t>
            </a:r>
            <a:r>
              <a:rPr lang="ru-RU" dirty="0" err="1"/>
              <a:t>записується</a:t>
            </a:r>
            <a:r>
              <a:rPr lang="ru-RU" dirty="0"/>
              <a:t> (</a:t>
            </a:r>
            <a:r>
              <a:rPr lang="ru-RU" dirty="0" err="1"/>
              <a:t>реєструється</a:t>
            </a:r>
            <a:r>
              <a:rPr lang="ru-RU" dirty="0"/>
              <a:t>) </a:t>
            </a:r>
            <a:r>
              <a:rPr lang="ru-RU" dirty="0" err="1"/>
              <a:t>посадовою</a:t>
            </a:r>
            <a:r>
              <a:rPr lang="ru-RU" dirty="0"/>
              <a:t> особою; </a:t>
            </a:r>
          </a:p>
          <a:p>
            <a:pPr algn="just"/>
            <a:r>
              <a:rPr lang="ru-RU" dirty="0"/>
              <a:t>•</a:t>
            </a:r>
            <a:r>
              <a:rPr lang="ru-RU" dirty="0">
                <a:solidFill>
                  <a:srgbClr val="688988"/>
                </a:solidFill>
              </a:rPr>
              <a:t> </a:t>
            </a:r>
            <a:r>
              <a:rPr lang="ru-RU" dirty="0" err="1">
                <a:solidFill>
                  <a:schemeClr val="accent1"/>
                </a:solidFill>
              </a:rPr>
              <a:t>письмовим</a:t>
            </a:r>
            <a:r>
              <a:rPr lang="ru-RU" dirty="0">
                <a:solidFill>
                  <a:schemeClr val="accent1"/>
                </a:solidFill>
              </a:rPr>
              <a:t>.</a:t>
            </a:r>
            <a:endParaRPr lang="uk-UA" dirty="0">
              <a:solidFill>
                <a:schemeClr val="accent1"/>
              </a:solidFill>
            </a:endParaRPr>
          </a:p>
        </p:txBody>
      </p:sp>
    </p:spTree>
    <p:extLst>
      <p:ext uri="{BB962C8B-B14F-4D97-AF65-F5344CB8AC3E}">
        <p14:creationId xmlns:p14="http://schemas.microsoft.com/office/powerpoint/2010/main" val="1544186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Місце для тексту 5">
            <a:extLst>
              <a:ext uri="{FF2B5EF4-FFF2-40B4-BE49-F238E27FC236}">
                <a16:creationId xmlns:a16="http://schemas.microsoft.com/office/drawing/2014/main" id="{75C4FB12-5FA7-4C69-ABE6-EA073FC71D2E}"/>
              </a:ext>
            </a:extLst>
          </p:cNvPr>
          <p:cNvSpPr>
            <a:spLocks noGrp="1"/>
          </p:cNvSpPr>
          <p:nvPr>
            <p:ph type="body" idx="1"/>
          </p:nvPr>
        </p:nvSpPr>
        <p:spPr>
          <a:xfrm>
            <a:off x="557778" y="963538"/>
            <a:ext cx="11076444" cy="6451509"/>
          </a:xfrm>
        </p:spPr>
        <p:txBody>
          <a:bodyPr>
            <a:normAutofit/>
          </a:bodyPr>
          <a:lstStyle/>
          <a:p>
            <a:pPr algn="just"/>
            <a:r>
              <a:rPr lang="uk-UA" dirty="0"/>
              <a:t>Передбачений ще один вид звернень – </a:t>
            </a:r>
            <a:r>
              <a:rPr lang="uk-UA" b="1" dirty="0">
                <a:solidFill>
                  <a:schemeClr val="accent1"/>
                </a:solidFill>
              </a:rPr>
              <a:t>запит на інформацію </a:t>
            </a:r>
            <a:r>
              <a:rPr lang="uk-UA" dirty="0"/>
              <a:t>– це прохання особи до розпорядника інформації надати публічну інформацію, що знаходиться у його володінні. </a:t>
            </a:r>
          </a:p>
          <a:p>
            <a:pPr algn="just"/>
            <a:r>
              <a:rPr lang="uk-UA" dirty="0"/>
              <a:t>Своєю чергою, </a:t>
            </a:r>
            <a:r>
              <a:rPr lang="uk-UA" b="1" dirty="0">
                <a:solidFill>
                  <a:schemeClr val="accent1"/>
                </a:solidFill>
              </a:rPr>
              <a:t>публічна інформація </a:t>
            </a:r>
            <a:r>
              <a:rPr lang="uk-UA" dirty="0"/>
              <a:t>– це показана та задокументована будь-якими засобами та на будь-яких носіях інформація, яка була отримана або створена у процесі виконання суб’єктами владних повноважень своїх обов’язків, передбачених чинним законодавством, або яка знаходиться у володінні суб’єктів владних повноважень, інших розпорядників публічної інформації, визначених цим законом. </a:t>
            </a:r>
          </a:p>
          <a:p>
            <a:pPr algn="just"/>
            <a:r>
              <a:rPr lang="uk-UA" dirty="0"/>
              <a:t>Відтак звернення та запит на інформацію відрізняються між собою, в першу чергу, своїм змістом: </a:t>
            </a:r>
            <a:r>
              <a:rPr lang="uk-UA" dirty="0">
                <a:solidFill>
                  <a:srgbClr val="688988"/>
                </a:solidFill>
              </a:rPr>
              <a:t>запит</a:t>
            </a:r>
            <a:r>
              <a:rPr lang="uk-UA" dirty="0"/>
              <a:t> – прохання надати інформацію, </a:t>
            </a:r>
            <a:r>
              <a:rPr lang="uk-UA" dirty="0">
                <a:solidFill>
                  <a:schemeClr val="accent1"/>
                </a:solidFill>
              </a:rPr>
              <a:t>звернення</a:t>
            </a:r>
            <a:r>
              <a:rPr lang="uk-UA" dirty="0"/>
              <a:t> – прохання вчинити певні дії, викладені у пропозиціях, заявах чи скаргах. </a:t>
            </a:r>
          </a:p>
          <a:p>
            <a:pPr algn="just"/>
            <a:r>
              <a:rPr lang="uk-UA" dirty="0"/>
              <a:t>Ще однією основною відмінністю, що має практичне значення, є термін надання відповіді. </a:t>
            </a:r>
            <a:r>
              <a:rPr lang="uk-UA" dirty="0">
                <a:solidFill>
                  <a:schemeClr val="accent1"/>
                </a:solidFill>
              </a:rPr>
              <a:t>На запити – 5 робочих днів, на звернення – 30 календарних днів.</a:t>
            </a:r>
          </a:p>
        </p:txBody>
      </p:sp>
    </p:spTree>
    <p:extLst>
      <p:ext uri="{BB962C8B-B14F-4D97-AF65-F5344CB8AC3E}">
        <p14:creationId xmlns:p14="http://schemas.microsoft.com/office/powerpoint/2010/main" val="16859941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D9A3FC6-C645-4C3E-8551-6831E4F42032}"/>
              </a:ext>
            </a:extLst>
          </p:cNvPr>
          <p:cNvSpPr>
            <a:spLocks noGrp="1"/>
          </p:cNvSpPr>
          <p:nvPr>
            <p:ph type="title"/>
          </p:nvPr>
        </p:nvSpPr>
        <p:spPr>
          <a:xfrm>
            <a:off x="1042520" y="2342829"/>
            <a:ext cx="10214059" cy="3916396"/>
          </a:xfrm>
        </p:spPr>
        <p:txBody>
          <a:bodyPr>
            <a:noAutofit/>
          </a:bodyPr>
          <a:lstStyle/>
          <a:p>
            <a:pPr algn="just"/>
            <a:r>
              <a:rPr lang="uk-UA" sz="1800" b="0" i="0" dirty="0">
                <a:solidFill>
                  <a:srgbClr val="333333"/>
                </a:solidFill>
                <a:effectLst/>
                <a:latin typeface="+mn-lt"/>
              </a:rPr>
              <a:t>	Під зверненнями громадян слід розуміти викладені в письмовій або усній формі пропозиції (зауваження), заяви (клопотання) і скарги.</a:t>
            </a:r>
            <a:br>
              <a:rPr lang="uk-UA" sz="1800" b="0" i="0" dirty="0">
                <a:solidFill>
                  <a:srgbClr val="333333"/>
                </a:solidFill>
                <a:effectLst/>
                <a:latin typeface="+mn-lt"/>
              </a:rPr>
            </a:br>
            <a:r>
              <a:rPr lang="uk-UA" sz="1800" b="0" i="0" dirty="0">
                <a:solidFill>
                  <a:srgbClr val="333333"/>
                </a:solidFill>
                <a:effectLst/>
                <a:latin typeface="+mn-lt"/>
              </a:rPr>
              <a:t>	Пропозиція (зауваження) - звернення громадян, де висловлюються порада, рекомендація щодо діяльності органів державної влади і місцевого самоврядування, депутатів усіх рівнів, посадових осіб, а також висловлюються думки щодо врегулювання суспільних відносин та умов життя громадян, вдосконалення правової основи державного і громадського життя, соціально-культурної та інших сфер діяльності держави і суспільства.</a:t>
            </a:r>
            <a:br>
              <a:rPr lang="uk-UA" sz="1800" b="0" i="0" dirty="0">
                <a:solidFill>
                  <a:srgbClr val="333333"/>
                </a:solidFill>
                <a:effectLst/>
                <a:latin typeface="+mn-lt"/>
              </a:rPr>
            </a:br>
            <a:r>
              <a:rPr lang="uk-UA" sz="1800" b="0" i="0" dirty="0">
                <a:solidFill>
                  <a:srgbClr val="333333"/>
                </a:solidFill>
                <a:effectLst/>
                <a:latin typeface="+mn-lt"/>
              </a:rPr>
              <a:t>	Заява (клопотання) - звернення громадян із проханням про сприяння реалізації закріплених Конституцією та чинним законодавством їх прав та інтересів або повідомлення про порушення чинного законодавства чи недоліки в діяльності підприємств, установ, організацій незалежно від форм власності, народних депутатів України, депутатів місцевих рад, посадових осіб, а також висловлення думки щодо поліпшення їх діяльності. Клопотання - письмове звернення з проханням про визнання за особою відповідного статусу, прав чи свобод тощо.</a:t>
            </a:r>
            <a:br>
              <a:rPr lang="uk-UA" sz="1800" b="0" i="0" dirty="0">
                <a:solidFill>
                  <a:srgbClr val="333333"/>
                </a:solidFill>
                <a:effectLst/>
                <a:latin typeface="+mn-lt"/>
              </a:rPr>
            </a:br>
            <a:r>
              <a:rPr lang="uk-UA" sz="1800" b="0" i="0" dirty="0">
                <a:solidFill>
                  <a:srgbClr val="333333"/>
                </a:solidFill>
                <a:effectLst/>
                <a:latin typeface="+mn-lt"/>
              </a:rPr>
              <a:t>	Скарга - звернення з вимогою про поновлення прав і захист законних інтересів громадян, порушених діями (бездіяльністю), рішеннями державних органів, органів місцевого самоврядування, підприємств, установ, організацій, об'єднань громадян, посадових осіб. </a:t>
            </a:r>
            <a:br>
              <a:rPr lang="uk-UA" sz="1800" b="0" i="0" dirty="0">
                <a:solidFill>
                  <a:srgbClr val="333333"/>
                </a:solidFill>
                <a:effectLst/>
                <a:latin typeface="+mn-lt"/>
              </a:rPr>
            </a:br>
            <a:br>
              <a:rPr lang="uk-UA" sz="1800" b="0" i="0" dirty="0">
                <a:solidFill>
                  <a:srgbClr val="333333"/>
                </a:solidFill>
                <a:effectLst/>
                <a:latin typeface="Times New Roman" panose="02020603050405020304" pitchFamily="18" charset="0"/>
              </a:rPr>
            </a:br>
            <a:endParaRPr lang="uk-UA" sz="1800" dirty="0"/>
          </a:p>
        </p:txBody>
      </p:sp>
    </p:spTree>
    <p:extLst>
      <p:ext uri="{BB962C8B-B14F-4D97-AF65-F5344CB8AC3E}">
        <p14:creationId xmlns:p14="http://schemas.microsoft.com/office/powerpoint/2010/main" val="41239196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0A035F58-0CA5-4874-AE1F-6BD1391C1A33}"/>
              </a:ext>
            </a:extLst>
          </p:cNvPr>
          <p:cNvSpPr>
            <a:spLocks noGrp="1"/>
          </p:cNvSpPr>
          <p:nvPr>
            <p:ph type="title"/>
          </p:nvPr>
        </p:nvSpPr>
        <p:spPr>
          <a:xfrm>
            <a:off x="1130270" y="1122534"/>
            <a:ext cx="9603275" cy="1049235"/>
          </a:xfrm>
        </p:spPr>
        <p:txBody>
          <a:bodyPr/>
          <a:lstStyle/>
          <a:p>
            <a:r>
              <a:rPr lang="uk-UA" b="0" i="0" dirty="0">
                <a:solidFill>
                  <a:schemeClr val="accent1"/>
                </a:solidFill>
                <a:effectLst/>
              </a:rPr>
              <a:t>Вимоги до звернення</a:t>
            </a:r>
            <a:endParaRPr lang="uk-UA" dirty="0">
              <a:solidFill>
                <a:schemeClr val="accent1"/>
              </a:solidFill>
            </a:endParaRPr>
          </a:p>
        </p:txBody>
      </p:sp>
      <p:sp>
        <p:nvSpPr>
          <p:cNvPr id="5" name="Місце для вмісту 4">
            <a:extLst>
              <a:ext uri="{FF2B5EF4-FFF2-40B4-BE49-F238E27FC236}">
                <a16:creationId xmlns:a16="http://schemas.microsoft.com/office/drawing/2014/main" id="{DB15DF2F-84FC-4109-9BE5-583FA98C4906}"/>
              </a:ext>
            </a:extLst>
          </p:cNvPr>
          <p:cNvSpPr>
            <a:spLocks noGrp="1"/>
          </p:cNvSpPr>
          <p:nvPr>
            <p:ph idx="1"/>
          </p:nvPr>
        </p:nvSpPr>
        <p:spPr/>
        <p:txBody>
          <a:bodyPr>
            <a:normAutofit fontScale="70000" lnSpcReduction="20000"/>
          </a:bodyPr>
          <a:lstStyle/>
          <a:p>
            <a:pPr algn="just"/>
            <a:r>
              <a:rPr lang="ru-RU" b="0" i="0" dirty="0">
                <a:solidFill>
                  <a:srgbClr val="333333"/>
                </a:solidFill>
                <a:effectLst/>
              </a:rPr>
              <a:t>У </a:t>
            </a:r>
            <a:r>
              <a:rPr lang="ru-RU" b="0" i="0" dirty="0" err="1">
                <a:solidFill>
                  <a:srgbClr val="333333"/>
                </a:solidFill>
                <a:effectLst/>
              </a:rPr>
              <a:t>зверненні</a:t>
            </a:r>
            <a:r>
              <a:rPr lang="ru-RU" b="0" i="0" dirty="0">
                <a:solidFill>
                  <a:srgbClr val="333333"/>
                </a:solidFill>
                <a:effectLst/>
              </a:rPr>
              <a:t> </a:t>
            </a:r>
            <a:r>
              <a:rPr lang="ru-RU" b="0" i="0" dirty="0" err="1">
                <a:solidFill>
                  <a:srgbClr val="333333"/>
                </a:solidFill>
                <a:effectLst/>
              </a:rPr>
              <a:t>має</a:t>
            </a:r>
            <a:r>
              <a:rPr lang="ru-RU" b="0" i="0" dirty="0">
                <a:solidFill>
                  <a:srgbClr val="333333"/>
                </a:solidFill>
                <a:effectLst/>
              </a:rPr>
              <a:t> бути </a:t>
            </a:r>
            <a:r>
              <a:rPr lang="ru-RU" b="0" i="0" dirty="0" err="1">
                <a:solidFill>
                  <a:srgbClr val="333333"/>
                </a:solidFill>
                <a:effectLst/>
              </a:rPr>
              <a:t>зазначено</a:t>
            </a:r>
            <a:r>
              <a:rPr lang="ru-RU" b="0" i="0" dirty="0">
                <a:solidFill>
                  <a:srgbClr val="333333"/>
                </a:solidFill>
                <a:effectLst/>
              </a:rPr>
              <a:t> </a:t>
            </a:r>
            <a:r>
              <a:rPr lang="ru-RU" b="0" i="0" dirty="0" err="1">
                <a:solidFill>
                  <a:srgbClr val="333333"/>
                </a:solidFill>
                <a:effectLst/>
              </a:rPr>
              <a:t>прізвище</a:t>
            </a:r>
            <a:r>
              <a:rPr lang="ru-RU" b="0" i="0" dirty="0">
                <a:solidFill>
                  <a:srgbClr val="333333"/>
                </a:solidFill>
                <a:effectLst/>
              </a:rPr>
              <a:t>, </a:t>
            </a:r>
            <a:r>
              <a:rPr lang="ru-RU" b="0" i="0" dirty="0" err="1">
                <a:solidFill>
                  <a:srgbClr val="333333"/>
                </a:solidFill>
                <a:effectLst/>
              </a:rPr>
              <a:t>ім’я</a:t>
            </a:r>
            <a:r>
              <a:rPr lang="ru-RU" b="0" i="0" dirty="0">
                <a:solidFill>
                  <a:srgbClr val="333333"/>
                </a:solidFill>
                <a:effectLst/>
              </a:rPr>
              <a:t>, по </a:t>
            </a:r>
            <a:r>
              <a:rPr lang="ru-RU" b="0" i="0" dirty="0" err="1">
                <a:solidFill>
                  <a:srgbClr val="333333"/>
                </a:solidFill>
                <a:effectLst/>
              </a:rPr>
              <a:t>батькові</a:t>
            </a:r>
            <a:r>
              <a:rPr lang="ru-RU" b="0" i="0" dirty="0">
                <a:solidFill>
                  <a:srgbClr val="333333"/>
                </a:solidFill>
                <a:effectLst/>
              </a:rPr>
              <a:t>, </a:t>
            </a:r>
            <a:r>
              <a:rPr lang="ru-RU" b="0" i="0" dirty="0" err="1">
                <a:solidFill>
                  <a:srgbClr val="333333"/>
                </a:solidFill>
                <a:effectLst/>
              </a:rPr>
              <a:t>місце</a:t>
            </a:r>
            <a:r>
              <a:rPr lang="ru-RU" b="0" i="0" dirty="0">
                <a:solidFill>
                  <a:srgbClr val="333333"/>
                </a:solidFill>
                <a:effectLst/>
              </a:rPr>
              <a:t> </a:t>
            </a:r>
            <a:r>
              <a:rPr lang="ru-RU" b="0" i="0" dirty="0" err="1">
                <a:solidFill>
                  <a:srgbClr val="333333"/>
                </a:solidFill>
                <a:effectLst/>
              </a:rPr>
              <a:t>проживання</a:t>
            </a:r>
            <a:r>
              <a:rPr lang="ru-RU" b="0" i="0" dirty="0">
                <a:solidFill>
                  <a:srgbClr val="333333"/>
                </a:solidFill>
                <a:effectLst/>
              </a:rPr>
              <a:t> </a:t>
            </a:r>
            <a:r>
              <a:rPr lang="ru-RU" b="0" i="0" dirty="0" err="1">
                <a:solidFill>
                  <a:srgbClr val="333333"/>
                </a:solidFill>
                <a:effectLst/>
              </a:rPr>
              <a:t>громадянина</a:t>
            </a:r>
            <a:r>
              <a:rPr lang="ru-RU" b="0" i="0" dirty="0">
                <a:solidFill>
                  <a:srgbClr val="333333"/>
                </a:solidFill>
                <a:effectLst/>
              </a:rPr>
              <a:t>, </a:t>
            </a:r>
            <a:r>
              <a:rPr lang="ru-RU" b="0" i="0" dirty="0" err="1">
                <a:solidFill>
                  <a:srgbClr val="333333"/>
                </a:solidFill>
                <a:effectLst/>
              </a:rPr>
              <a:t>викладено</a:t>
            </a:r>
            <a:r>
              <a:rPr lang="ru-RU" b="0" i="0" dirty="0">
                <a:solidFill>
                  <a:srgbClr val="333333"/>
                </a:solidFill>
                <a:effectLst/>
              </a:rPr>
              <a:t> суть </a:t>
            </a:r>
            <a:r>
              <a:rPr lang="ru-RU" b="0" i="0" dirty="0" err="1">
                <a:solidFill>
                  <a:srgbClr val="333333"/>
                </a:solidFill>
                <a:effectLst/>
              </a:rPr>
              <a:t>порушеного</a:t>
            </a:r>
            <a:r>
              <a:rPr lang="ru-RU" b="0" i="0" dirty="0">
                <a:solidFill>
                  <a:srgbClr val="333333"/>
                </a:solidFill>
                <a:effectLst/>
              </a:rPr>
              <a:t> </a:t>
            </a:r>
            <a:r>
              <a:rPr lang="ru-RU" b="0" i="0" dirty="0" err="1">
                <a:solidFill>
                  <a:srgbClr val="333333"/>
                </a:solidFill>
                <a:effectLst/>
              </a:rPr>
              <a:t>питання</a:t>
            </a:r>
            <a:r>
              <a:rPr lang="ru-RU" b="0" i="0" dirty="0">
                <a:solidFill>
                  <a:srgbClr val="333333"/>
                </a:solidFill>
                <a:effectLst/>
              </a:rPr>
              <a:t>, </a:t>
            </a:r>
            <a:r>
              <a:rPr lang="ru-RU" b="0" i="0" dirty="0" err="1">
                <a:solidFill>
                  <a:srgbClr val="333333"/>
                </a:solidFill>
                <a:effectLst/>
              </a:rPr>
              <a:t>зауваження</a:t>
            </a:r>
            <a:r>
              <a:rPr lang="ru-RU" b="0" i="0" dirty="0">
                <a:solidFill>
                  <a:srgbClr val="333333"/>
                </a:solidFill>
                <a:effectLst/>
              </a:rPr>
              <a:t>, </a:t>
            </a:r>
            <a:r>
              <a:rPr lang="ru-RU" b="0" i="0" dirty="0" err="1">
                <a:solidFill>
                  <a:srgbClr val="333333"/>
                </a:solidFill>
                <a:effectLst/>
              </a:rPr>
              <a:t>пропозиції</a:t>
            </a:r>
            <a:r>
              <a:rPr lang="ru-RU" b="0" i="0" dirty="0">
                <a:solidFill>
                  <a:srgbClr val="333333"/>
                </a:solidFill>
                <a:effectLst/>
              </a:rPr>
              <a:t>, заяви </a:t>
            </a:r>
            <a:r>
              <a:rPr lang="ru-RU" b="0" i="0" dirty="0" err="1">
                <a:solidFill>
                  <a:srgbClr val="333333"/>
                </a:solidFill>
                <a:effectLst/>
              </a:rPr>
              <a:t>чи</a:t>
            </a:r>
            <a:r>
              <a:rPr lang="ru-RU" b="0" i="0" dirty="0">
                <a:solidFill>
                  <a:srgbClr val="333333"/>
                </a:solidFill>
                <a:effectLst/>
              </a:rPr>
              <a:t> </a:t>
            </a:r>
            <a:r>
              <a:rPr lang="ru-RU" b="0" i="0" dirty="0" err="1">
                <a:solidFill>
                  <a:srgbClr val="333333"/>
                </a:solidFill>
                <a:effectLst/>
              </a:rPr>
              <a:t>скарги</a:t>
            </a:r>
            <a:r>
              <a:rPr lang="ru-RU" b="0" i="0" dirty="0">
                <a:solidFill>
                  <a:srgbClr val="333333"/>
                </a:solidFill>
                <a:effectLst/>
              </a:rPr>
              <a:t>, </a:t>
            </a:r>
            <a:r>
              <a:rPr lang="ru-RU" b="0" i="0" dirty="0" err="1">
                <a:solidFill>
                  <a:srgbClr val="333333"/>
                </a:solidFill>
                <a:effectLst/>
              </a:rPr>
              <a:t>прохання</a:t>
            </a:r>
            <a:r>
              <a:rPr lang="ru-RU" b="0" i="0" dirty="0">
                <a:solidFill>
                  <a:srgbClr val="333333"/>
                </a:solidFill>
                <a:effectLst/>
              </a:rPr>
              <a:t> </a:t>
            </a:r>
            <a:r>
              <a:rPr lang="ru-RU" b="0" i="0" dirty="0" err="1">
                <a:solidFill>
                  <a:srgbClr val="333333"/>
                </a:solidFill>
                <a:effectLst/>
              </a:rPr>
              <a:t>чи</a:t>
            </a:r>
            <a:r>
              <a:rPr lang="ru-RU" b="0" i="0" dirty="0">
                <a:solidFill>
                  <a:srgbClr val="333333"/>
                </a:solidFill>
                <a:effectLst/>
              </a:rPr>
              <a:t> </a:t>
            </a:r>
            <a:r>
              <a:rPr lang="ru-RU" b="0" i="0" dirty="0" err="1">
                <a:solidFill>
                  <a:srgbClr val="333333"/>
                </a:solidFill>
                <a:effectLst/>
              </a:rPr>
              <a:t>вимоги</a:t>
            </a:r>
            <a:r>
              <a:rPr lang="ru-RU" b="0" i="0" dirty="0">
                <a:solidFill>
                  <a:srgbClr val="333333"/>
                </a:solidFill>
                <a:effectLst/>
              </a:rPr>
              <a:t>. </a:t>
            </a:r>
            <a:r>
              <a:rPr lang="ru-RU" b="0" i="0" dirty="0" err="1">
                <a:solidFill>
                  <a:srgbClr val="333333"/>
                </a:solidFill>
                <a:effectLst/>
              </a:rPr>
              <a:t>Письмове</a:t>
            </a:r>
            <a:r>
              <a:rPr lang="ru-RU" b="0" i="0" dirty="0">
                <a:solidFill>
                  <a:srgbClr val="333333"/>
                </a:solidFill>
                <a:effectLst/>
              </a:rPr>
              <a:t> </a:t>
            </a:r>
            <a:r>
              <a:rPr lang="ru-RU" b="0" i="0" dirty="0" err="1">
                <a:solidFill>
                  <a:srgbClr val="333333"/>
                </a:solidFill>
                <a:effectLst/>
              </a:rPr>
              <a:t>звернення</a:t>
            </a:r>
            <a:r>
              <a:rPr lang="ru-RU" b="0" i="0" dirty="0">
                <a:solidFill>
                  <a:srgbClr val="333333"/>
                </a:solidFill>
                <a:effectLst/>
              </a:rPr>
              <a:t> повинно бути </a:t>
            </a:r>
            <a:r>
              <a:rPr lang="ru-RU" b="0" i="0" dirty="0" err="1">
                <a:solidFill>
                  <a:srgbClr val="333333"/>
                </a:solidFill>
                <a:effectLst/>
              </a:rPr>
              <a:t>підписано</a:t>
            </a:r>
            <a:r>
              <a:rPr lang="ru-RU" b="0" i="0" dirty="0">
                <a:solidFill>
                  <a:srgbClr val="333333"/>
                </a:solidFill>
                <a:effectLst/>
              </a:rPr>
              <a:t> </a:t>
            </a:r>
            <a:r>
              <a:rPr lang="ru-RU" b="0" i="0" dirty="0" err="1">
                <a:solidFill>
                  <a:srgbClr val="333333"/>
                </a:solidFill>
                <a:effectLst/>
              </a:rPr>
              <a:t>заявником</a:t>
            </a:r>
            <a:r>
              <a:rPr lang="ru-RU" b="0" i="0" dirty="0">
                <a:solidFill>
                  <a:srgbClr val="333333"/>
                </a:solidFill>
                <a:effectLst/>
              </a:rPr>
              <a:t> (</a:t>
            </a:r>
            <a:r>
              <a:rPr lang="ru-RU" b="0" i="0" dirty="0" err="1">
                <a:solidFill>
                  <a:srgbClr val="333333"/>
                </a:solidFill>
                <a:effectLst/>
              </a:rPr>
              <a:t>заявниками</a:t>
            </a:r>
            <a:r>
              <a:rPr lang="ru-RU" b="0" i="0" dirty="0">
                <a:solidFill>
                  <a:srgbClr val="333333"/>
                </a:solidFill>
                <a:effectLst/>
              </a:rPr>
              <a:t>) </a:t>
            </a:r>
            <a:r>
              <a:rPr lang="ru-RU" b="0" i="0" dirty="0" err="1">
                <a:solidFill>
                  <a:srgbClr val="333333"/>
                </a:solidFill>
                <a:effectLst/>
              </a:rPr>
              <a:t>із</a:t>
            </a:r>
            <a:r>
              <a:rPr lang="ru-RU" b="0" i="0" dirty="0">
                <a:solidFill>
                  <a:srgbClr val="333333"/>
                </a:solidFill>
                <a:effectLst/>
              </a:rPr>
              <a:t> </a:t>
            </a:r>
            <a:r>
              <a:rPr lang="ru-RU" b="0" i="0" dirty="0" err="1">
                <a:solidFill>
                  <a:srgbClr val="333333"/>
                </a:solidFill>
                <a:effectLst/>
              </a:rPr>
              <a:t>зазначенням</a:t>
            </a:r>
            <a:r>
              <a:rPr lang="ru-RU" b="0" i="0" dirty="0">
                <a:solidFill>
                  <a:srgbClr val="333333"/>
                </a:solidFill>
                <a:effectLst/>
              </a:rPr>
              <a:t> </a:t>
            </a:r>
            <a:r>
              <a:rPr lang="ru-RU" b="0" i="0" dirty="0" err="1">
                <a:solidFill>
                  <a:srgbClr val="333333"/>
                </a:solidFill>
                <a:effectLst/>
              </a:rPr>
              <a:t>дати</a:t>
            </a:r>
            <a:r>
              <a:rPr lang="ru-RU" b="0" i="0" dirty="0">
                <a:solidFill>
                  <a:srgbClr val="333333"/>
                </a:solidFill>
                <a:effectLst/>
              </a:rPr>
              <a:t>. В </a:t>
            </a:r>
            <a:r>
              <a:rPr lang="ru-RU" b="0" i="0" dirty="0" err="1">
                <a:solidFill>
                  <a:srgbClr val="333333"/>
                </a:solidFill>
                <a:effectLst/>
              </a:rPr>
              <a:t>електронному</a:t>
            </a:r>
            <a:r>
              <a:rPr lang="ru-RU" b="0" i="0" dirty="0">
                <a:solidFill>
                  <a:srgbClr val="333333"/>
                </a:solidFill>
                <a:effectLst/>
              </a:rPr>
              <a:t> </a:t>
            </a:r>
            <a:r>
              <a:rPr lang="ru-RU" b="0" i="0" dirty="0" err="1">
                <a:solidFill>
                  <a:srgbClr val="333333"/>
                </a:solidFill>
                <a:effectLst/>
              </a:rPr>
              <a:t>зверненні</a:t>
            </a:r>
            <a:r>
              <a:rPr lang="ru-RU" b="0" i="0" dirty="0">
                <a:solidFill>
                  <a:srgbClr val="333333"/>
                </a:solidFill>
                <a:effectLst/>
              </a:rPr>
              <a:t> </a:t>
            </a:r>
            <a:r>
              <a:rPr lang="ru-RU" b="0" i="0" dirty="0" err="1">
                <a:solidFill>
                  <a:srgbClr val="333333"/>
                </a:solidFill>
                <a:effectLst/>
              </a:rPr>
              <a:t>також</a:t>
            </a:r>
            <a:r>
              <a:rPr lang="ru-RU" b="0" i="0" dirty="0">
                <a:solidFill>
                  <a:srgbClr val="333333"/>
                </a:solidFill>
                <a:effectLst/>
              </a:rPr>
              <a:t> </a:t>
            </a:r>
            <a:r>
              <a:rPr lang="ru-RU" b="0" i="0" dirty="0" err="1">
                <a:solidFill>
                  <a:srgbClr val="333333"/>
                </a:solidFill>
                <a:effectLst/>
              </a:rPr>
              <a:t>має</a:t>
            </a:r>
            <a:r>
              <a:rPr lang="ru-RU" b="0" i="0" dirty="0">
                <a:solidFill>
                  <a:srgbClr val="333333"/>
                </a:solidFill>
                <a:effectLst/>
              </a:rPr>
              <a:t> бути </a:t>
            </a:r>
            <a:r>
              <a:rPr lang="ru-RU" b="0" i="0" dirty="0" err="1">
                <a:solidFill>
                  <a:srgbClr val="333333"/>
                </a:solidFill>
                <a:effectLst/>
              </a:rPr>
              <a:t>зазначено</a:t>
            </a:r>
            <a:r>
              <a:rPr lang="ru-RU" b="0" i="0" dirty="0">
                <a:solidFill>
                  <a:srgbClr val="333333"/>
                </a:solidFill>
                <a:effectLst/>
              </a:rPr>
              <a:t> </a:t>
            </a:r>
            <a:r>
              <a:rPr lang="ru-RU" b="0" i="0" dirty="0" err="1">
                <a:solidFill>
                  <a:srgbClr val="333333"/>
                </a:solidFill>
                <a:effectLst/>
              </a:rPr>
              <a:t>електронну</a:t>
            </a:r>
            <a:r>
              <a:rPr lang="ru-RU" b="0" i="0" dirty="0">
                <a:solidFill>
                  <a:srgbClr val="333333"/>
                </a:solidFill>
                <a:effectLst/>
              </a:rPr>
              <a:t> </a:t>
            </a:r>
            <a:r>
              <a:rPr lang="ru-RU" b="0" i="0" dirty="0" err="1">
                <a:solidFill>
                  <a:srgbClr val="333333"/>
                </a:solidFill>
                <a:effectLst/>
              </a:rPr>
              <a:t>поштову</a:t>
            </a:r>
            <a:r>
              <a:rPr lang="ru-RU" b="0" i="0" dirty="0">
                <a:solidFill>
                  <a:srgbClr val="333333"/>
                </a:solidFill>
                <a:effectLst/>
              </a:rPr>
              <a:t> адресу, на яку </a:t>
            </a:r>
            <a:r>
              <a:rPr lang="ru-RU" b="0" i="0" dirty="0" err="1">
                <a:solidFill>
                  <a:srgbClr val="333333"/>
                </a:solidFill>
                <a:effectLst/>
              </a:rPr>
              <a:t>заявнику</a:t>
            </a:r>
            <a:r>
              <a:rPr lang="ru-RU" b="0" i="0" dirty="0">
                <a:solidFill>
                  <a:srgbClr val="333333"/>
                </a:solidFill>
                <a:effectLst/>
              </a:rPr>
              <a:t> </a:t>
            </a:r>
            <a:r>
              <a:rPr lang="ru-RU" b="0" i="0" dirty="0" err="1">
                <a:solidFill>
                  <a:srgbClr val="333333"/>
                </a:solidFill>
                <a:effectLst/>
              </a:rPr>
              <a:t>може</a:t>
            </a:r>
            <a:r>
              <a:rPr lang="ru-RU" b="0" i="0" dirty="0">
                <a:solidFill>
                  <a:srgbClr val="333333"/>
                </a:solidFill>
                <a:effectLst/>
              </a:rPr>
              <a:t> бути </a:t>
            </a:r>
            <a:r>
              <a:rPr lang="ru-RU" b="0" i="0" dirty="0" err="1">
                <a:solidFill>
                  <a:srgbClr val="333333"/>
                </a:solidFill>
                <a:effectLst/>
              </a:rPr>
              <a:t>надіслано</a:t>
            </a:r>
            <a:r>
              <a:rPr lang="ru-RU" b="0" i="0" dirty="0">
                <a:solidFill>
                  <a:srgbClr val="333333"/>
                </a:solidFill>
                <a:effectLst/>
              </a:rPr>
              <a:t> </a:t>
            </a:r>
            <a:r>
              <a:rPr lang="ru-RU" b="0" i="0" dirty="0" err="1">
                <a:solidFill>
                  <a:srgbClr val="333333"/>
                </a:solidFill>
                <a:effectLst/>
              </a:rPr>
              <a:t>відповідь</a:t>
            </a:r>
            <a:r>
              <a:rPr lang="ru-RU" b="0" i="0" dirty="0">
                <a:solidFill>
                  <a:srgbClr val="333333"/>
                </a:solidFill>
                <a:effectLst/>
              </a:rPr>
              <a:t>, </a:t>
            </a:r>
            <a:r>
              <a:rPr lang="ru-RU" b="0" i="0" dirty="0" err="1">
                <a:solidFill>
                  <a:srgbClr val="333333"/>
                </a:solidFill>
                <a:effectLst/>
              </a:rPr>
              <a:t>або</a:t>
            </a:r>
            <a:r>
              <a:rPr lang="ru-RU" b="0" i="0" dirty="0">
                <a:solidFill>
                  <a:srgbClr val="333333"/>
                </a:solidFill>
                <a:effectLst/>
              </a:rPr>
              <a:t> </a:t>
            </a:r>
            <a:r>
              <a:rPr lang="ru-RU" b="0" i="0" dirty="0" err="1">
                <a:solidFill>
                  <a:srgbClr val="333333"/>
                </a:solidFill>
                <a:effectLst/>
              </a:rPr>
              <a:t>відомості</a:t>
            </a:r>
            <a:r>
              <a:rPr lang="ru-RU" b="0" i="0" dirty="0">
                <a:solidFill>
                  <a:srgbClr val="333333"/>
                </a:solidFill>
                <a:effectLst/>
              </a:rPr>
              <a:t> про </a:t>
            </a:r>
            <a:r>
              <a:rPr lang="ru-RU" b="0" i="0" dirty="0" err="1">
                <a:solidFill>
                  <a:srgbClr val="333333"/>
                </a:solidFill>
                <a:effectLst/>
              </a:rPr>
              <a:t>інші</a:t>
            </a:r>
            <a:r>
              <a:rPr lang="ru-RU" b="0" i="0" dirty="0">
                <a:solidFill>
                  <a:srgbClr val="333333"/>
                </a:solidFill>
                <a:effectLst/>
              </a:rPr>
              <a:t> </a:t>
            </a:r>
            <a:r>
              <a:rPr lang="ru-RU" b="0" i="0" dirty="0" err="1">
                <a:solidFill>
                  <a:srgbClr val="333333"/>
                </a:solidFill>
                <a:effectLst/>
              </a:rPr>
              <a:t>засоби</a:t>
            </a:r>
            <a:r>
              <a:rPr lang="ru-RU" b="0" i="0" dirty="0">
                <a:solidFill>
                  <a:srgbClr val="333333"/>
                </a:solidFill>
                <a:effectLst/>
              </a:rPr>
              <a:t> </a:t>
            </a:r>
            <a:r>
              <a:rPr lang="ru-RU" b="0" i="0" dirty="0" err="1">
                <a:solidFill>
                  <a:srgbClr val="333333"/>
                </a:solidFill>
                <a:effectLst/>
              </a:rPr>
              <a:t>зв’язку</a:t>
            </a:r>
            <a:r>
              <a:rPr lang="ru-RU" b="0" i="0" dirty="0">
                <a:solidFill>
                  <a:srgbClr val="333333"/>
                </a:solidFill>
                <a:effectLst/>
              </a:rPr>
              <a:t> з ним. </a:t>
            </a:r>
            <a:r>
              <a:rPr lang="ru-RU" b="0" i="0" dirty="0" err="1">
                <a:solidFill>
                  <a:srgbClr val="333333"/>
                </a:solidFill>
                <a:effectLst/>
              </a:rPr>
              <a:t>Застосування</a:t>
            </a:r>
            <a:r>
              <a:rPr lang="ru-RU" b="0" i="0" dirty="0">
                <a:solidFill>
                  <a:srgbClr val="333333"/>
                </a:solidFill>
                <a:effectLst/>
              </a:rPr>
              <a:t> </a:t>
            </a:r>
            <a:r>
              <a:rPr lang="ru-RU" b="0" i="0" dirty="0" err="1">
                <a:solidFill>
                  <a:srgbClr val="333333"/>
                </a:solidFill>
                <a:effectLst/>
              </a:rPr>
              <a:t>кваліфікованого</a:t>
            </a:r>
            <a:r>
              <a:rPr lang="ru-RU" b="0" i="0" dirty="0">
                <a:solidFill>
                  <a:srgbClr val="333333"/>
                </a:solidFill>
                <a:effectLst/>
              </a:rPr>
              <a:t> </a:t>
            </a:r>
            <a:r>
              <a:rPr lang="ru-RU" b="0" i="0" dirty="0" err="1">
                <a:solidFill>
                  <a:srgbClr val="333333"/>
                </a:solidFill>
                <a:effectLst/>
              </a:rPr>
              <a:t>електронного</a:t>
            </a:r>
            <a:r>
              <a:rPr lang="ru-RU" b="0" i="0" dirty="0">
                <a:solidFill>
                  <a:srgbClr val="333333"/>
                </a:solidFill>
                <a:effectLst/>
              </a:rPr>
              <a:t> </a:t>
            </a:r>
            <a:r>
              <a:rPr lang="ru-RU" b="0" i="0" dirty="0" err="1">
                <a:solidFill>
                  <a:srgbClr val="333333"/>
                </a:solidFill>
                <a:effectLst/>
              </a:rPr>
              <a:t>підпису</a:t>
            </a:r>
            <a:r>
              <a:rPr lang="ru-RU" b="0" i="0" dirty="0">
                <a:solidFill>
                  <a:srgbClr val="333333"/>
                </a:solidFill>
                <a:effectLst/>
              </a:rPr>
              <a:t> при </a:t>
            </a:r>
            <a:r>
              <a:rPr lang="ru-RU" b="0" i="0" dirty="0" err="1">
                <a:solidFill>
                  <a:srgbClr val="333333"/>
                </a:solidFill>
                <a:effectLst/>
              </a:rPr>
              <a:t>надсиланні</a:t>
            </a:r>
            <a:r>
              <a:rPr lang="ru-RU" b="0" i="0" dirty="0">
                <a:solidFill>
                  <a:srgbClr val="333333"/>
                </a:solidFill>
                <a:effectLst/>
              </a:rPr>
              <a:t> </a:t>
            </a:r>
            <a:r>
              <a:rPr lang="ru-RU" b="0" i="0" dirty="0" err="1">
                <a:solidFill>
                  <a:srgbClr val="333333"/>
                </a:solidFill>
                <a:effectLst/>
              </a:rPr>
              <a:t>електронного</a:t>
            </a:r>
            <a:r>
              <a:rPr lang="ru-RU" b="0" i="0" dirty="0">
                <a:solidFill>
                  <a:srgbClr val="333333"/>
                </a:solidFill>
                <a:effectLst/>
              </a:rPr>
              <a:t> </a:t>
            </a:r>
            <a:r>
              <a:rPr lang="ru-RU" b="0" i="0" dirty="0" err="1">
                <a:solidFill>
                  <a:srgbClr val="333333"/>
                </a:solidFill>
                <a:effectLst/>
              </a:rPr>
              <a:t>звернення</a:t>
            </a:r>
            <a:r>
              <a:rPr lang="ru-RU" b="0" i="0" dirty="0">
                <a:solidFill>
                  <a:srgbClr val="333333"/>
                </a:solidFill>
                <a:effectLst/>
              </a:rPr>
              <a:t> не </a:t>
            </a:r>
            <a:r>
              <a:rPr lang="ru-RU" b="0" i="0" dirty="0" err="1">
                <a:solidFill>
                  <a:srgbClr val="333333"/>
                </a:solidFill>
                <a:effectLst/>
              </a:rPr>
              <a:t>вимагається</a:t>
            </a:r>
            <a:r>
              <a:rPr lang="ru-RU" b="0" i="0" dirty="0">
                <a:solidFill>
                  <a:srgbClr val="333333"/>
                </a:solidFill>
                <a:effectLst/>
              </a:rPr>
              <a:t>.</a:t>
            </a:r>
          </a:p>
          <a:p>
            <a:pPr algn="just"/>
            <a:r>
              <a:rPr lang="ru-RU" b="0" i="0" dirty="0" err="1">
                <a:solidFill>
                  <a:srgbClr val="333333"/>
                </a:solidFill>
                <a:effectLst/>
              </a:rPr>
              <a:t>Звернення</a:t>
            </a:r>
            <a:r>
              <a:rPr lang="ru-RU" b="0" i="0" dirty="0">
                <a:solidFill>
                  <a:srgbClr val="333333"/>
                </a:solidFill>
                <a:effectLst/>
              </a:rPr>
              <a:t>, </a:t>
            </a:r>
            <a:r>
              <a:rPr lang="ru-RU" b="0" i="0" dirty="0" err="1">
                <a:solidFill>
                  <a:srgbClr val="333333"/>
                </a:solidFill>
                <a:effectLst/>
              </a:rPr>
              <a:t>оформлене</a:t>
            </a:r>
            <a:r>
              <a:rPr lang="ru-RU" b="0" i="0" dirty="0">
                <a:solidFill>
                  <a:srgbClr val="333333"/>
                </a:solidFill>
                <a:effectLst/>
              </a:rPr>
              <a:t> без </a:t>
            </a:r>
            <a:r>
              <a:rPr lang="ru-RU" b="0" i="0" dirty="0" err="1">
                <a:solidFill>
                  <a:srgbClr val="333333"/>
                </a:solidFill>
                <a:effectLst/>
              </a:rPr>
              <a:t>дотримання</a:t>
            </a:r>
            <a:r>
              <a:rPr lang="ru-RU" b="0" i="0" dirty="0">
                <a:solidFill>
                  <a:srgbClr val="333333"/>
                </a:solidFill>
                <a:effectLst/>
              </a:rPr>
              <a:t> </a:t>
            </a:r>
            <a:r>
              <a:rPr lang="ru-RU" b="0" i="0" dirty="0" err="1">
                <a:solidFill>
                  <a:srgbClr val="333333"/>
                </a:solidFill>
                <a:effectLst/>
              </a:rPr>
              <a:t>зазначених</a:t>
            </a:r>
            <a:r>
              <a:rPr lang="ru-RU" b="0" i="0" dirty="0">
                <a:solidFill>
                  <a:srgbClr val="333333"/>
                </a:solidFill>
                <a:effectLst/>
              </a:rPr>
              <a:t> </a:t>
            </a:r>
            <a:r>
              <a:rPr lang="ru-RU" b="0" i="0" dirty="0" err="1">
                <a:solidFill>
                  <a:srgbClr val="333333"/>
                </a:solidFill>
                <a:effectLst/>
              </a:rPr>
              <a:t>вимог</a:t>
            </a:r>
            <a:r>
              <a:rPr lang="ru-RU" b="0" i="0" dirty="0">
                <a:solidFill>
                  <a:srgbClr val="333333"/>
                </a:solidFill>
                <a:effectLst/>
              </a:rPr>
              <a:t>, </a:t>
            </a:r>
            <a:r>
              <a:rPr lang="ru-RU" b="0" i="0" dirty="0" err="1">
                <a:solidFill>
                  <a:srgbClr val="333333"/>
                </a:solidFill>
                <a:effectLst/>
              </a:rPr>
              <a:t>повертається</a:t>
            </a:r>
            <a:r>
              <a:rPr lang="ru-RU" b="0" i="0" dirty="0">
                <a:solidFill>
                  <a:srgbClr val="333333"/>
                </a:solidFill>
                <a:effectLst/>
              </a:rPr>
              <a:t> </a:t>
            </a:r>
            <a:r>
              <a:rPr lang="ru-RU" b="0" i="0" dirty="0" err="1">
                <a:solidFill>
                  <a:srgbClr val="333333"/>
                </a:solidFill>
                <a:effectLst/>
              </a:rPr>
              <a:t>заявнику</a:t>
            </a:r>
            <a:r>
              <a:rPr lang="ru-RU" b="0" i="0" dirty="0">
                <a:solidFill>
                  <a:srgbClr val="333333"/>
                </a:solidFill>
                <a:effectLst/>
              </a:rPr>
              <a:t> з </a:t>
            </a:r>
            <a:r>
              <a:rPr lang="ru-RU" b="0" i="0" dirty="0" err="1">
                <a:solidFill>
                  <a:srgbClr val="333333"/>
                </a:solidFill>
                <a:effectLst/>
              </a:rPr>
              <a:t>відповідними</a:t>
            </a:r>
            <a:r>
              <a:rPr lang="ru-RU" b="0" i="0" dirty="0">
                <a:solidFill>
                  <a:srgbClr val="333333"/>
                </a:solidFill>
                <a:effectLst/>
              </a:rPr>
              <a:t> </a:t>
            </a:r>
            <a:r>
              <a:rPr lang="ru-RU" b="0" i="0" dirty="0" err="1">
                <a:solidFill>
                  <a:srgbClr val="333333"/>
                </a:solidFill>
                <a:effectLst/>
              </a:rPr>
              <a:t>роз’ясненнями</a:t>
            </a:r>
            <a:r>
              <a:rPr lang="ru-RU" b="0" i="0" dirty="0">
                <a:solidFill>
                  <a:srgbClr val="333333"/>
                </a:solidFill>
                <a:effectLst/>
              </a:rPr>
              <a:t> не </a:t>
            </a:r>
            <a:r>
              <a:rPr lang="ru-RU" b="0" i="0" dirty="0" err="1">
                <a:solidFill>
                  <a:srgbClr val="333333"/>
                </a:solidFill>
                <a:effectLst/>
              </a:rPr>
              <a:t>пізніш</a:t>
            </a:r>
            <a:r>
              <a:rPr lang="ru-RU" b="0" i="0" dirty="0">
                <a:solidFill>
                  <a:srgbClr val="333333"/>
                </a:solidFill>
                <a:effectLst/>
              </a:rPr>
              <a:t> як через десять </a:t>
            </a:r>
            <a:r>
              <a:rPr lang="ru-RU" b="0" i="0" dirty="0" err="1">
                <a:solidFill>
                  <a:srgbClr val="333333"/>
                </a:solidFill>
                <a:effectLst/>
              </a:rPr>
              <a:t>днів</a:t>
            </a:r>
            <a:r>
              <a:rPr lang="ru-RU" b="0" i="0" dirty="0">
                <a:solidFill>
                  <a:srgbClr val="333333"/>
                </a:solidFill>
                <a:effectLst/>
              </a:rPr>
              <a:t> </a:t>
            </a:r>
            <a:r>
              <a:rPr lang="ru-RU" b="0" i="0" dirty="0" err="1">
                <a:solidFill>
                  <a:srgbClr val="333333"/>
                </a:solidFill>
                <a:effectLst/>
              </a:rPr>
              <a:t>від</a:t>
            </a:r>
            <a:r>
              <a:rPr lang="ru-RU" b="0" i="0" dirty="0">
                <a:solidFill>
                  <a:srgbClr val="333333"/>
                </a:solidFill>
                <a:effectLst/>
              </a:rPr>
              <a:t> дня </a:t>
            </a:r>
            <a:r>
              <a:rPr lang="ru-RU" b="0" i="0" dirty="0" err="1">
                <a:solidFill>
                  <a:srgbClr val="333333"/>
                </a:solidFill>
                <a:effectLst/>
              </a:rPr>
              <a:t>його</a:t>
            </a:r>
            <a:r>
              <a:rPr lang="ru-RU" b="0" i="0" dirty="0">
                <a:solidFill>
                  <a:srgbClr val="333333"/>
                </a:solidFill>
                <a:effectLst/>
              </a:rPr>
              <a:t> </a:t>
            </a:r>
            <a:r>
              <a:rPr lang="ru-RU" b="0" i="0" dirty="0" err="1">
                <a:solidFill>
                  <a:srgbClr val="333333"/>
                </a:solidFill>
                <a:effectLst/>
              </a:rPr>
              <a:t>надходження</a:t>
            </a:r>
            <a:r>
              <a:rPr lang="ru-RU" b="0" i="0" dirty="0">
                <a:solidFill>
                  <a:srgbClr val="333333"/>
                </a:solidFill>
                <a:effectLst/>
              </a:rPr>
              <a:t>.</a:t>
            </a:r>
          </a:p>
          <a:p>
            <a:pPr algn="just"/>
            <a:r>
              <a:rPr lang="ru-RU" b="0" i="0" dirty="0" err="1">
                <a:solidFill>
                  <a:srgbClr val="333333"/>
                </a:solidFill>
                <a:effectLst/>
              </a:rPr>
              <a:t>Якщо</a:t>
            </a:r>
            <a:r>
              <a:rPr lang="ru-RU" b="0" i="0" dirty="0">
                <a:solidFill>
                  <a:srgbClr val="333333"/>
                </a:solidFill>
                <a:effectLst/>
              </a:rPr>
              <a:t> </a:t>
            </a:r>
            <a:r>
              <a:rPr lang="ru-RU" b="0" i="0" dirty="0" err="1">
                <a:solidFill>
                  <a:srgbClr val="333333"/>
                </a:solidFill>
                <a:effectLst/>
              </a:rPr>
              <a:t>питання</a:t>
            </a:r>
            <a:r>
              <a:rPr lang="ru-RU" b="0" i="0" dirty="0">
                <a:solidFill>
                  <a:srgbClr val="333333"/>
                </a:solidFill>
                <a:effectLst/>
              </a:rPr>
              <a:t>, </a:t>
            </a:r>
            <a:r>
              <a:rPr lang="ru-RU" b="0" i="0" dirty="0" err="1">
                <a:solidFill>
                  <a:srgbClr val="333333"/>
                </a:solidFill>
                <a:effectLst/>
              </a:rPr>
              <a:t>порушені</a:t>
            </a:r>
            <a:r>
              <a:rPr lang="ru-RU" b="0" i="0" dirty="0">
                <a:solidFill>
                  <a:srgbClr val="333333"/>
                </a:solidFill>
                <a:effectLst/>
              </a:rPr>
              <a:t> в </a:t>
            </a:r>
            <a:r>
              <a:rPr lang="ru-RU" b="0" i="0" dirty="0" err="1">
                <a:solidFill>
                  <a:srgbClr val="333333"/>
                </a:solidFill>
                <a:effectLst/>
              </a:rPr>
              <a:t>одержаному</a:t>
            </a:r>
            <a:r>
              <a:rPr lang="ru-RU" b="0" i="0" dirty="0">
                <a:solidFill>
                  <a:srgbClr val="333333"/>
                </a:solidFill>
                <a:effectLst/>
              </a:rPr>
              <a:t> органом </a:t>
            </a:r>
            <a:r>
              <a:rPr lang="ru-RU" b="0" i="0" dirty="0" err="1">
                <a:solidFill>
                  <a:srgbClr val="333333"/>
                </a:solidFill>
                <a:effectLst/>
              </a:rPr>
              <a:t>державної</a:t>
            </a:r>
            <a:r>
              <a:rPr lang="ru-RU" b="0" i="0" dirty="0">
                <a:solidFill>
                  <a:srgbClr val="333333"/>
                </a:solidFill>
                <a:effectLst/>
              </a:rPr>
              <a:t> </a:t>
            </a:r>
            <a:r>
              <a:rPr lang="ru-RU" b="0" i="0" dirty="0" err="1">
                <a:solidFill>
                  <a:srgbClr val="333333"/>
                </a:solidFill>
                <a:effectLst/>
              </a:rPr>
              <a:t>влади</a:t>
            </a:r>
            <a:r>
              <a:rPr lang="ru-RU" b="0" i="0" dirty="0">
                <a:solidFill>
                  <a:srgbClr val="333333"/>
                </a:solidFill>
                <a:effectLst/>
              </a:rPr>
              <a:t>, </a:t>
            </a:r>
            <a:r>
              <a:rPr lang="ru-RU" b="0" i="0" dirty="0" err="1">
                <a:solidFill>
                  <a:srgbClr val="333333"/>
                </a:solidFill>
                <a:effectLst/>
              </a:rPr>
              <a:t>місцевого</a:t>
            </a:r>
            <a:r>
              <a:rPr lang="ru-RU" b="0" i="0" dirty="0">
                <a:solidFill>
                  <a:srgbClr val="333333"/>
                </a:solidFill>
                <a:effectLst/>
              </a:rPr>
              <a:t> </a:t>
            </a:r>
            <a:r>
              <a:rPr lang="ru-RU" b="0" i="0" dirty="0" err="1">
                <a:solidFill>
                  <a:srgbClr val="333333"/>
                </a:solidFill>
                <a:effectLst/>
              </a:rPr>
              <a:t>самоврядування</a:t>
            </a:r>
            <a:r>
              <a:rPr lang="ru-RU" b="0" i="0" dirty="0">
                <a:solidFill>
                  <a:srgbClr val="333333"/>
                </a:solidFill>
                <a:effectLst/>
              </a:rPr>
              <a:t>, </a:t>
            </a:r>
            <a:r>
              <a:rPr lang="ru-RU" b="0" i="0" dirty="0" err="1">
                <a:solidFill>
                  <a:srgbClr val="333333"/>
                </a:solidFill>
                <a:effectLst/>
              </a:rPr>
              <a:t>підприємствами</a:t>
            </a:r>
            <a:r>
              <a:rPr lang="ru-RU" b="0" i="0" dirty="0">
                <a:solidFill>
                  <a:srgbClr val="333333"/>
                </a:solidFill>
                <a:effectLst/>
              </a:rPr>
              <a:t>, </a:t>
            </a:r>
            <a:r>
              <a:rPr lang="ru-RU" b="0" i="0" dirty="0" err="1">
                <a:solidFill>
                  <a:srgbClr val="333333"/>
                </a:solidFill>
                <a:effectLst/>
              </a:rPr>
              <a:t>установами</a:t>
            </a:r>
            <a:r>
              <a:rPr lang="ru-RU" b="0" i="0" dirty="0">
                <a:solidFill>
                  <a:srgbClr val="333333"/>
                </a:solidFill>
                <a:effectLst/>
              </a:rPr>
              <a:t>, </a:t>
            </a:r>
            <a:r>
              <a:rPr lang="ru-RU" b="0" i="0" dirty="0" err="1">
                <a:solidFill>
                  <a:srgbClr val="333333"/>
                </a:solidFill>
                <a:effectLst/>
              </a:rPr>
              <a:t>організаціями</a:t>
            </a:r>
            <a:r>
              <a:rPr lang="ru-RU" b="0" i="0" dirty="0">
                <a:solidFill>
                  <a:srgbClr val="333333"/>
                </a:solidFill>
                <a:effectLst/>
              </a:rPr>
              <a:t> </a:t>
            </a:r>
            <a:r>
              <a:rPr lang="ru-RU" b="0" i="0" dirty="0" err="1">
                <a:solidFill>
                  <a:srgbClr val="333333"/>
                </a:solidFill>
                <a:effectLst/>
              </a:rPr>
              <a:t>незалежно</a:t>
            </a:r>
            <a:r>
              <a:rPr lang="ru-RU" b="0" i="0" dirty="0">
                <a:solidFill>
                  <a:srgbClr val="333333"/>
                </a:solidFill>
                <a:effectLst/>
              </a:rPr>
              <a:t> </a:t>
            </a:r>
            <a:r>
              <a:rPr lang="ru-RU" b="0" i="0" dirty="0" err="1">
                <a:solidFill>
                  <a:srgbClr val="333333"/>
                </a:solidFill>
                <a:effectLst/>
              </a:rPr>
              <a:t>від</a:t>
            </a:r>
            <a:r>
              <a:rPr lang="ru-RU" b="0" i="0" dirty="0">
                <a:solidFill>
                  <a:srgbClr val="333333"/>
                </a:solidFill>
                <a:effectLst/>
              </a:rPr>
              <a:t> форм </a:t>
            </a:r>
            <a:r>
              <a:rPr lang="ru-RU" b="0" i="0" dirty="0" err="1">
                <a:solidFill>
                  <a:srgbClr val="333333"/>
                </a:solidFill>
                <a:effectLst/>
              </a:rPr>
              <a:t>власності</a:t>
            </a:r>
            <a:r>
              <a:rPr lang="ru-RU" b="0" i="0" dirty="0">
                <a:solidFill>
                  <a:srgbClr val="333333"/>
                </a:solidFill>
                <a:effectLst/>
              </a:rPr>
              <a:t>, </a:t>
            </a:r>
            <a:r>
              <a:rPr lang="ru-RU" b="0" i="0" dirty="0" err="1">
                <a:solidFill>
                  <a:srgbClr val="333333"/>
                </a:solidFill>
                <a:effectLst/>
              </a:rPr>
              <a:t>об'єднаннями</a:t>
            </a:r>
            <a:r>
              <a:rPr lang="ru-RU" b="0" i="0" dirty="0">
                <a:solidFill>
                  <a:srgbClr val="333333"/>
                </a:solidFill>
                <a:effectLst/>
              </a:rPr>
              <a:t> </a:t>
            </a:r>
            <a:r>
              <a:rPr lang="ru-RU" b="0" i="0" dirty="0" err="1">
                <a:solidFill>
                  <a:srgbClr val="333333"/>
                </a:solidFill>
                <a:effectLst/>
              </a:rPr>
              <a:t>громадян</a:t>
            </a:r>
            <a:r>
              <a:rPr lang="ru-RU" b="0" i="0" dirty="0">
                <a:solidFill>
                  <a:srgbClr val="333333"/>
                </a:solidFill>
                <a:effectLst/>
              </a:rPr>
              <a:t> </a:t>
            </a:r>
            <a:r>
              <a:rPr lang="ru-RU" b="0" i="0" dirty="0" err="1">
                <a:solidFill>
                  <a:srgbClr val="333333"/>
                </a:solidFill>
                <a:effectLst/>
              </a:rPr>
              <a:t>або</a:t>
            </a:r>
            <a:r>
              <a:rPr lang="ru-RU" b="0" i="0" dirty="0">
                <a:solidFill>
                  <a:srgbClr val="333333"/>
                </a:solidFill>
                <a:effectLst/>
              </a:rPr>
              <a:t> </a:t>
            </a:r>
            <a:r>
              <a:rPr lang="ru-RU" b="0" i="0" dirty="0" err="1">
                <a:solidFill>
                  <a:srgbClr val="333333"/>
                </a:solidFill>
                <a:effectLst/>
              </a:rPr>
              <a:t>посадовими</a:t>
            </a:r>
            <a:r>
              <a:rPr lang="ru-RU" b="0" i="0" dirty="0">
                <a:solidFill>
                  <a:srgbClr val="333333"/>
                </a:solidFill>
                <a:effectLst/>
              </a:rPr>
              <a:t> особами </a:t>
            </a:r>
            <a:r>
              <a:rPr lang="ru-RU" b="0" i="0" dirty="0" err="1">
                <a:solidFill>
                  <a:srgbClr val="333333"/>
                </a:solidFill>
                <a:effectLst/>
              </a:rPr>
              <a:t>зверненні</a:t>
            </a:r>
            <a:r>
              <a:rPr lang="ru-RU" b="0" i="0" dirty="0">
                <a:solidFill>
                  <a:srgbClr val="333333"/>
                </a:solidFill>
                <a:effectLst/>
              </a:rPr>
              <a:t>, не </a:t>
            </a:r>
            <a:r>
              <a:rPr lang="ru-RU" b="0" i="0" dirty="0" err="1">
                <a:solidFill>
                  <a:srgbClr val="333333"/>
                </a:solidFill>
                <a:effectLst/>
              </a:rPr>
              <a:t>входять</a:t>
            </a:r>
            <a:r>
              <a:rPr lang="ru-RU" b="0" i="0" dirty="0">
                <a:solidFill>
                  <a:srgbClr val="333333"/>
                </a:solidFill>
                <a:effectLst/>
              </a:rPr>
              <a:t> до </a:t>
            </a:r>
            <a:r>
              <a:rPr lang="ru-RU" b="0" i="0" dirty="0" err="1">
                <a:solidFill>
                  <a:srgbClr val="333333"/>
                </a:solidFill>
                <a:effectLst/>
              </a:rPr>
              <a:t>їх</a:t>
            </a:r>
            <a:r>
              <a:rPr lang="ru-RU" b="0" i="0" dirty="0">
                <a:solidFill>
                  <a:srgbClr val="333333"/>
                </a:solidFill>
                <a:effectLst/>
              </a:rPr>
              <a:t> </a:t>
            </a:r>
            <a:r>
              <a:rPr lang="ru-RU" b="0" i="0" dirty="0" err="1">
                <a:solidFill>
                  <a:srgbClr val="333333"/>
                </a:solidFill>
                <a:effectLst/>
              </a:rPr>
              <a:t>повноважень</a:t>
            </a:r>
            <a:r>
              <a:rPr lang="ru-RU" b="0" i="0" dirty="0">
                <a:solidFill>
                  <a:srgbClr val="333333"/>
                </a:solidFill>
                <a:effectLst/>
              </a:rPr>
              <a:t>, </a:t>
            </a:r>
            <a:r>
              <a:rPr lang="ru-RU" b="0" i="0" dirty="0" err="1">
                <a:solidFill>
                  <a:srgbClr val="333333"/>
                </a:solidFill>
                <a:effectLst/>
              </a:rPr>
              <a:t>воно</a:t>
            </a:r>
            <a:r>
              <a:rPr lang="ru-RU" b="0" i="0" dirty="0">
                <a:solidFill>
                  <a:srgbClr val="333333"/>
                </a:solidFill>
                <a:effectLst/>
              </a:rPr>
              <a:t> в </a:t>
            </a:r>
            <a:r>
              <a:rPr lang="ru-RU" b="0" i="0" dirty="0" err="1">
                <a:solidFill>
                  <a:srgbClr val="333333"/>
                </a:solidFill>
                <a:effectLst/>
              </a:rPr>
              <a:t>термін</a:t>
            </a:r>
            <a:r>
              <a:rPr lang="ru-RU" b="0" i="0" dirty="0">
                <a:solidFill>
                  <a:srgbClr val="333333"/>
                </a:solidFill>
                <a:effectLst/>
              </a:rPr>
              <a:t> не </a:t>
            </a:r>
            <a:r>
              <a:rPr lang="ru-RU" b="0" i="0" dirty="0" err="1">
                <a:solidFill>
                  <a:srgbClr val="333333"/>
                </a:solidFill>
                <a:effectLst/>
              </a:rPr>
              <a:t>більше</a:t>
            </a:r>
            <a:r>
              <a:rPr lang="ru-RU" b="0" i="0" dirty="0">
                <a:solidFill>
                  <a:srgbClr val="333333"/>
                </a:solidFill>
                <a:effectLst/>
              </a:rPr>
              <a:t> </a:t>
            </a:r>
            <a:r>
              <a:rPr lang="ru-RU" b="0" i="0" dirty="0" err="1">
                <a:solidFill>
                  <a:srgbClr val="333333"/>
                </a:solidFill>
                <a:effectLst/>
              </a:rPr>
              <a:t>п'яти</a:t>
            </a:r>
            <a:r>
              <a:rPr lang="ru-RU" b="0" i="0" dirty="0">
                <a:solidFill>
                  <a:srgbClr val="333333"/>
                </a:solidFill>
                <a:effectLst/>
              </a:rPr>
              <a:t> </a:t>
            </a:r>
            <a:r>
              <a:rPr lang="ru-RU" b="0" i="0" dirty="0" err="1">
                <a:solidFill>
                  <a:srgbClr val="333333"/>
                </a:solidFill>
                <a:effectLst/>
              </a:rPr>
              <a:t>днів</a:t>
            </a:r>
            <a:r>
              <a:rPr lang="ru-RU" b="0" i="0" dirty="0">
                <a:solidFill>
                  <a:srgbClr val="333333"/>
                </a:solidFill>
                <a:effectLst/>
              </a:rPr>
              <a:t> </a:t>
            </a:r>
            <a:r>
              <a:rPr lang="ru-RU" b="0" i="0" dirty="0" err="1">
                <a:solidFill>
                  <a:srgbClr val="333333"/>
                </a:solidFill>
                <a:effectLst/>
              </a:rPr>
              <a:t>пересилається</a:t>
            </a:r>
            <a:r>
              <a:rPr lang="ru-RU" b="0" i="0" dirty="0">
                <a:solidFill>
                  <a:srgbClr val="333333"/>
                </a:solidFill>
                <a:effectLst/>
              </a:rPr>
              <a:t> ними за </a:t>
            </a:r>
            <a:r>
              <a:rPr lang="ru-RU" b="0" i="0" dirty="0" err="1">
                <a:solidFill>
                  <a:srgbClr val="333333"/>
                </a:solidFill>
                <a:effectLst/>
              </a:rPr>
              <a:t>належністю</a:t>
            </a:r>
            <a:r>
              <a:rPr lang="ru-RU" b="0" i="0" dirty="0">
                <a:solidFill>
                  <a:srgbClr val="333333"/>
                </a:solidFill>
                <a:effectLst/>
              </a:rPr>
              <a:t> </a:t>
            </a:r>
            <a:r>
              <a:rPr lang="ru-RU" b="0" i="0" dirty="0" err="1">
                <a:solidFill>
                  <a:srgbClr val="333333"/>
                </a:solidFill>
                <a:effectLst/>
              </a:rPr>
              <a:t>відповідному</a:t>
            </a:r>
            <a:r>
              <a:rPr lang="ru-RU" b="0" i="0" dirty="0">
                <a:solidFill>
                  <a:srgbClr val="333333"/>
                </a:solidFill>
                <a:effectLst/>
              </a:rPr>
              <a:t> органу </a:t>
            </a:r>
            <a:r>
              <a:rPr lang="ru-RU" b="0" i="0" dirty="0" err="1">
                <a:solidFill>
                  <a:srgbClr val="333333"/>
                </a:solidFill>
                <a:effectLst/>
              </a:rPr>
              <a:t>чи</a:t>
            </a:r>
            <a:r>
              <a:rPr lang="ru-RU" b="0" i="0" dirty="0">
                <a:solidFill>
                  <a:srgbClr val="333333"/>
                </a:solidFill>
                <a:effectLst/>
              </a:rPr>
              <a:t> </a:t>
            </a:r>
            <a:r>
              <a:rPr lang="ru-RU" b="0" i="0" dirty="0" err="1">
                <a:solidFill>
                  <a:srgbClr val="333333"/>
                </a:solidFill>
                <a:effectLst/>
              </a:rPr>
              <a:t>посадовій</a:t>
            </a:r>
            <a:r>
              <a:rPr lang="ru-RU" b="0" i="0" dirty="0">
                <a:solidFill>
                  <a:srgbClr val="333333"/>
                </a:solidFill>
                <a:effectLst/>
              </a:rPr>
              <a:t> </a:t>
            </a:r>
            <a:r>
              <a:rPr lang="ru-RU" b="0" i="0" dirty="0" err="1">
                <a:solidFill>
                  <a:srgbClr val="333333"/>
                </a:solidFill>
                <a:effectLst/>
              </a:rPr>
              <a:t>особі</a:t>
            </a:r>
            <a:r>
              <a:rPr lang="ru-RU" b="0" i="0" dirty="0">
                <a:solidFill>
                  <a:srgbClr val="333333"/>
                </a:solidFill>
                <a:effectLst/>
              </a:rPr>
              <a:t>, про </a:t>
            </a:r>
            <a:r>
              <a:rPr lang="ru-RU" b="0" i="0" dirty="0" err="1">
                <a:solidFill>
                  <a:srgbClr val="333333"/>
                </a:solidFill>
                <a:effectLst/>
              </a:rPr>
              <a:t>що</a:t>
            </a:r>
            <a:r>
              <a:rPr lang="ru-RU" b="0" i="0" dirty="0">
                <a:solidFill>
                  <a:srgbClr val="333333"/>
                </a:solidFill>
                <a:effectLst/>
              </a:rPr>
              <a:t> </a:t>
            </a:r>
            <a:r>
              <a:rPr lang="ru-RU" b="0" i="0" dirty="0" err="1">
                <a:solidFill>
                  <a:srgbClr val="333333"/>
                </a:solidFill>
                <a:effectLst/>
              </a:rPr>
              <a:t>повідомляється</a:t>
            </a:r>
            <a:r>
              <a:rPr lang="ru-RU" b="0" i="0" dirty="0">
                <a:solidFill>
                  <a:srgbClr val="333333"/>
                </a:solidFill>
                <a:effectLst/>
              </a:rPr>
              <a:t> </a:t>
            </a:r>
            <a:r>
              <a:rPr lang="ru-RU" b="0" i="0" dirty="0" err="1">
                <a:solidFill>
                  <a:srgbClr val="333333"/>
                </a:solidFill>
                <a:effectLst/>
              </a:rPr>
              <a:t>громадянину</a:t>
            </a:r>
            <a:r>
              <a:rPr lang="ru-RU" b="0" i="0" dirty="0">
                <a:solidFill>
                  <a:srgbClr val="333333"/>
                </a:solidFill>
                <a:effectLst/>
              </a:rPr>
              <a:t>, </a:t>
            </a:r>
            <a:r>
              <a:rPr lang="ru-RU" b="0" i="0" dirty="0" err="1">
                <a:solidFill>
                  <a:srgbClr val="333333"/>
                </a:solidFill>
                <a:effectLst/>
              </a:rPr>
              <a:t>який</a:t>
            </a:r>
            <a:r>
              <a:rPr lang="ru-RU" b="0" i="0" dirty="0">
                <a:solidFill>
                  <a:srgbClr val="333333"/>
                </a:solidFill>
                <a:effectLst/>
              </a:rPr>
              <a:t> подав </a:t>
            </a:r>
            <a:r>
              <a:rPr lang="ru-RU" b="0" i="0" dirty="0" err="1">
                <a:solidFill>
                  <a:srgbClr val="333333"/>
                </a:solidFill>
                <a:effectLst/>
              </a:rPr>
              <a:t>звернення</a:t>
            </a:r>
            <a:r>
              <a:rPr lang="ru-RU" b="0" i="0" dirty="0">
                <a:solidFill>
                  <a:srgbClr val="333333"/>
                </a:solidFill>
                <a:effectLst/>
              </a:rPr>
              <a:t>. </a:t>
            </a:r>
            <a:endParaRPr lang="uk-UA" dirty="0"/>
          </a:p>
        </p:txBody>
      </p:sp>
    </p:spTree>
    <p:extLst>
      <p:ext uri="{BB962C8B-B14F-4D97-AF65-F5344CB8AC3E}">
        <p14:creationId xmlns:p14="http://schemas.microsoft.com/office/powerpoint/2010/main" val="31222299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a:extLst>
              <a:ext uri="{FF2B5EF4-FFF2-40B4-BE49-F238E27FC236}">
                <a16:creationId xmlns:a16="http://schemas.microsoft.com/office/drawing/2014/main" id="{8461771B-17EF-48FF-8B00-2AD0B441B32C}"/>
              </a:ext>
            </a:extLst>
          </p:cNvPr>
          <p:cNvSpPr>
            <a:spLocks noGrp="1"/>
          </p:cNvSpPr>
          <p:nvPr>
            <p:ph idx="1"/>
          </p:nvPr>
        </p:nvSpPr>
        <p:spPr>
          <a:xfrm>
            <a:off x="1069848" y="1229710"/>
            <a:ext cx="10058400" cy="4942490"/>
          </a:xfrm>
        </p:spPr>
        <p:txBody>
          <a:bodyPr/>
          <a:lstStyle/>
          <a:p>
            <a:pPr algn="just"/>
            <a:r>
              <a:rPr lang="uk-UA" b="0" i="0" dirty="0">
                <a:solidFill>
                  <a:srgbClr val="333333"/>
                </a:solidFill>
                <a:effectLst/>
              </a:rPr>
              <a:t>Звернення, оформлені належним чином і подані у встановленому порядку, підлягають обов'язковому прийняттю та розгляду.</a:t>
            </a:r>
          </a:p>
          <a:p>
            <a:pPr algn="just"/>
            <a:r>
              <a:rPr lang="uk-UA" b="0" i="0" dirty="0">
                <a:solidFill>
                  <a:srgbClr val="333333"/>
                </a:solidFill>
                <a:effectLst/>
              </a:rPr>
              <a:t>Забороняється відмова в прийнятті та розгляді звернення з посиланням на політичні погляди, партійну належність, стать, вік, віросповідання, національність громадянина, незнання мови звернення.</a:t>
            </a:r>
          </a:p>
          <a:p>
            <a:pPr algn="just"/>
            <a:r>
              <a:rPr lang="uk-UA" b="0" i="0" dirty="0">
                <a:solidFill>
                  <a:srgbClr val="333333"/>
                </a:solidFill>
                <a:effectLst/>
              </a:rPr>
              <a:t>Звернення розглядаються і вирішуються у термін не більше одного місяця від дня їх надходження, а ті, які не потребують додаткового вивчення, - невідкладно, але не пізніше п'ятнадцяти днів від дня їх отримання. </a:t>
            </a:r>
          </a:p>
          <a:p>
            <a:endParaRPr lang="uk-UA" dirty="0"/>
          </a:p>
        </p:txBody>
      </p:sp>
    </p:spTree>
    <p:extLst>
      <p:ext uri="{BB962C8B-B14F-4D97-AF65-F5344CB8AC3E}">
        <p14:creationId xmlns:p14="http://schemas.microsoft.com/office/powerpoint/2010/main" val="37571094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5457B9F-E380-4D05-ADC8-AAB54C046817}"/>
              </a:ext>
            </a:extLst>
          </p:cNvPr>
          <p:cNvSpPr>
            <a:spLocks noGrp="1"/>
          </p:cNvSpPr>
          <p:nvPr>
            <p:ph type="title"/>
          </p:nvPr>
        </p:nvSpPr>
        <p:spPr>
          <a:xfrm>
            <a:off x="8429628" y="278855"/>
            <a:ext cx="3524248" cy="1984430"/>
          </a:xfrm>
        </p:spPr>
        <p:txBody>
          <a:bodyPr>
            <a:normAutofit/>
          </a:bodyPr>
          <a:lstStyle/>
          <a:p>
            <a:pPr algn="ctr"/>
            <a:r>
              <a:rPr lang="uk-UA" dirty="0">
                <a:solidFill>
                  <a:schemeClr val="accent1"/>
                </a:solidFill>
              </a:rPr>
              <a:t>Громадська експертиза</a:t>
            </a:r>
            <a:br>
              <a:rPr lang="uk-UA" dirty="0">
                <a:solidFill>
                  <a:schemeClr val="accent1"/>
                </a:solidFill>
              </a:rPr>
            </a:br>
            <a:endParaRPr lang="uk-UA" dirty="0">
              <a:solidFill>
                <a:schemeClr val="accent1"/>
              </a:solidFill>
            </a:endParaRPr>
          </a:p>
        </p:txBody>
      </p:sp>
      <p:sp>
        <p:nvSpPr>
          <p:cNvPr id="10" name="TextBox 9">
            <a:extLst>
              <a:ext uri="{FF2B5EF4-FFF2-40B4-BE49-F238E27FC236}">
                <a16:creationId xmlns:a16="http://schemas.microsoft.com/office/drawing/2014/main" id="{974ED5B8-3878-4DC7-8C9C-0EBE827C1FF4}"/>
              </a:ext>
            </a:extLst>
          </p:cNvPr>
          <p:cNvSpPr txBox="1"/>
          <p:nvPr/>
        </p:nvSpPr>
        <p:spPr>
          <a:xfrm>
            <a:off x="8429628" y="2493088"/>
            <a:ext cx="3524248" cy="1261884"/>
          </a:xfrm>
          <a:prstGeom prst="rect">
            <a:avLst/>
          </a:prstGeom>
          <a:noFill/>
        </p:spPr>
        <p:txBody>
          <a:bodyPr wrap="square">
            <a:spAutoFit/>
          </a:bodyPr>
          <a:lstStyle/>
          <a:p>
            <a:pPr algn="ctr"/>
            <a:r>
              <a:rPr lang="uk-UA" sz="2400" dirty="0">
                <a:solidFill>
                  <a:schemeClr val="accent1"/>
                </a:solidFill>
              </a:rPr>
              <a:t>Консультативно-дорадчий орган </a:t>
            </a:r>
            <a:br>
              <a:rPr kumimoji="0" lang="uk-UA" sz="2800" b="0" i="0" u="none" strike="noStrike" kern="1200" cap="none" spc="0" normalizeH="0" baseline="0" noProof="0" dirty="0">
                <a:ln>
                  <a:noFill/>
                </a:ln>
                <a:solidFill>
                  <a:schemeClr val="accent1"/>
                </a:solidFill>
                <a:effectLst/>
                <a:uLnTx/>
                <a:uFillTx/>
                <a:ea typeface="+mj-ea"/>
                <a:cs typeface="+mj-cs"/>
              </a:rPr>
            </a:br>
            <a:endParaRPr lang="uk-UA" sz="2800" dirty="0">
              <a:solidFill>
                <a:schemeClr val="accent1"/>
              </a:solidFill>
            </a:endParaRPr>
          </a:p>
        </p:txBody>
      </p:sp>
      <p:sp>
        <p:nvSpPr>
          <p:cNvPr id="14" name="TextBox 13">
            <a:extLst>
              <a:ext uri="{FF2B5EF4-FFF2-40B4-BE49-F238E27FC236}">
                <a16:creationId xmlns:a16="http://schemas.microsoft.com/office/drawing/2014/main" id="{B9823FF5-A08F-4EF4-8BA8-52A301644AA6}"/>
              </a:ext>
            </a:extLst>
          </p:cNvPr>
          <p:cNvSpPr txBox="1"/>
          <p:nvPr/>
        </p:nvSpPr>
        <p:spPr>
          <a:xfrm>
            <a:off x="8572503" y="4306281"/>
            <a:ext cx="3238498" cy="1569660"/>
          </a:xfrm>
          <a:prstGeom prst="rect">
            <a:avLst/>
          </a:prstGeom>
          <a:noFill/>
        </p:spPr>
        <p:txBody>
          <a:bodyPr wrap="square">
            <a:spAutoFit/>
          </a:bodyPr>
          <a:lstStyle/>
          <a:p>
            <a:pPr algn="ctr"/>
            <a:r>
              <a:rPr lang="ru-RU" sz="2400" dirty="0" err="1">
                <a:solidFill>
                  <a:schemeClr val="accent1"/>
                </a:solidFill>
              </a:rPr>
              <a:t>Залучення</a:t>
            </a:r>
            <a:r>
              <a:rPr lang="ru-RU" sz="2400" dirty="0">
                <a:solidFill>
                  <a:schemeClr val="accent1"/>
                </a:solidFill>
              </a:rPr>
              <a:t> </a:t>
            </a:r>
            <a:r>
              <a:rPr lang="ru-RU" sz="2400" dirty="0" err="1">
                <a:solidFill>
                  <a:schemeClr val="accent1"/>
                </a:solidFill>
              </a:rPr>
              <a:t>преставників</a:t>
            </a:r>
            <a:r>
              <a:rPr lang="ru-RU" sz="2400" dirty="0">
                <a:solidFill>
                  <a:schemeClr val="accent1"/>
                </a:solidFill>
              </a:rPr>
              <a:t> </a:t>
            </a:r>
            <a:r>
              <a:rPr lang="ru-RU" sz="2400" dirty="0" err="1">
                <a:solidFill>
                  <a:schemeClr val="accent1"/>
                </a:solidFill>
              </a:rPr>
              <a:t>громадськості</a:t>
            </a:r>
            <a:r>
              <a:rPr lang="ru-RU" sz="2400" dirty="0">
                <a:solidFill>
                  <a:schemeClr val="accent1"/>
                </a:solidFill>
              </a:rPr>
              <a:t> як </a:t>
            </a:r>
            <a:r>
              <a:rPr lang="ru-RU" sz="2400" dirty="0" err="1">
                <a:solidFill>
                  <a:schemeClr val="accent1"/>
                </a:solidFill>
              </a:rPr>
              <a:t>експертів</a:t>
            </a:r>
            <a:endParaRPr lang="uk-UA" sz="2400" dirty="0">
              <a:solidFill>
                <a:schemeClr val="accent1"/>
              </a:solidFill>
            </a:endParaRPr>
          </a:p>
        </p:txBody>
      </p:sp>
      <p:sp>
        <p:nvSpPr>
          <p:cNvPr id="16" name="TextBox 15">
            <a:extLst>
              <a:ext uri="{FF2B5EF4-FFF2-40B4-BE49-F238E27FC236}">
                <a16:creationId xmlns:a16="http://schemas.microsoft.com/office/drawing/2014/main" id="{8284EA16-01FC-4916-9626-CDC079744BE7}"/>
              </a:ext>
            </a:extLst>
          </p:cNvPr>
          <p:cNvSpPr txBox="1"/>
          <p:nvPr/>
        </p:nvSpPr>
        <p:spPr>
          <a:xfrm>
            <a:off x="238124" y="740056"/>
            <a:ext cx="8626691" cy="1384995"/>
          </a:xfrm>
          <a:prstGeom prst="rect">
            <a:avLst/>
          </a:prstGeom>
          <a:noFill/>
        </p:spPr>
        <p:txBody>
          <a:bodyPr wrap="square">
            <a:spAutoFit/>
          </a:bodyPr>
          <a:lstStyle/>
          <a:p>
            <a:pPr algn="just"/>
            <a:r>
              <a:rPr lang="uk-UA" sz="1400" dirty="0"/>
              <a:t>Громадська експертиза діяльності органів виконавчої влади є складовою механізму демократичного управління державою. Громадськість через власні асоціації, об’єднання таким чином долучається до оцінювання результатів впровадження суспільної (державної) політики. Аналізуючи діяльність органів влади, вносячи свої пропозиції, інститути громадянського суспільства таким чином сприяють покращенню чинної суспільної (державної) політики або ініціюють формування чи перегляд такої політики.</a:t>
            </a:r>
          </a:p>
        </p:txBody>
      </p:sp>
      <p:sp>
        <p:nvSpPr>
          <p:cNvPr id="18" name="TextBox 17">
            <a:extLst>
              <a:ext uri="{FF2B5EF4-FFF2-40B4-BE49-F238E27FC236}">
                <a16:creationId xmlns:a16="http://schemas.microsoft.com/office/drawing/2014/main" id="{14AD71BD-8832-4F33-A916-96E72AC127B8}"/>
              </a:ext>
            </a:extLst>
          </p:cNvPr>
          <p:cNvSpPr txBox="1"/>
          <p:nvPr/>
        </p:nvSpPr>
        <p:spPr>
          <a:xfrm>
            <a:off x="238124" y="2263285"/>
            <a:ext cx="8096579" cy="1815882"/>
          </a:xfrm>
          <a:prstGeom prst="rect">
            <a:avLst/>
          </a:prstGeom>
          <a:noFill/>
        </p:spPr>
        <p:txBody>
          <a:bodyPr wrap="square">
            <a:spAutoFit/>
          </a:bodyPr>
          <a:lstStyle/>
          <a:p>
            <a:pPr algn="just"/>
            <a:r>
              <a:rPr lang="ru-RU" sz="1400" dirty="0"/>
              <a:t>Орган </a:t>
            </a:r>
            <a:r>
              <a:rPr lang="ru-RU" sz="1400" dirty="0" err="1"/>
              <a:t>який</a:t>
            </a:r>
            <a:r>
              <a:rPr lang="ru-RU" sz="1400" dirty="0"/>
              <a:t> </a:t>
            </a:r>
            <a:r>
              <a:rPr lang="ru-RU" sz="1400" dirty="0" err="1"/>
              <a:t>створює</a:t>
            </a:r>
            <a:r>
              <a:rPr lang="ru-RU" sz="1400" dirty="0"/>
              <a:t> </a:t>
            </a:r>
            <a:r>
              <a:rPr lang="ru-RU" sz="1400" dirty="0" err="1"/>
              <a:t>певна</a:t>
            </a:r>
            <a:r>
              <a:rPr lang="ru-RU" sz="1400" dirty="0"/>
              <a:t> </a:t>
            </a:r>
            <a:r>
              <a:rPr lang="ru-RU" sz="1400" dirty="0" err="1"/>
              <a:t>державна</a:t>
            </a:r>
            <a:r>
              <a:rPr lang="ru-RU" sz="1400" dirty="0"/>
              <a:t> структура, </a:t>
            </a:r>
            <a:r>
              <a:rPr lang="ru-RU" sz="1400" dirty="0" err="1"/>
              <a:t>органи</a:t>
            </a:r>
            <a:r>
              <a:rPr lang="ru-RU" sz="1400" dirty="0"/>
              <a:t> </a:t>
            </a:r>
            <a:r>
              <a:rPr lang="ru-RU" sz="1400" dirty="0" err="1"/>
              <a:t>виконавчої</a:t>
            </a:r>
            <a:r>
              <a:rPr lang="ru-RU" sz="1400" dirty="0"/>
              <a:t> </a:t>
            </a:r>
            <a:r>
              <a:rPr lang="ru-RU" sz="1400" dirty="0" err="1"/>
              <a:t>влади</a:t>
            </a:r>
            <a:r>
              <a:rPr lang="ru-RU" sz="1400" dirty="0"/>
              <a:t> на </a:t>
            </a:r>
            <a:r>
              <a:rPr lang="ru-RU" sz="1400" dirty="0" err="1"/>
              <a:t>місцях</a:t>
            </a:r>
            <a:r>
              <a:rPr lang="ru-RU" sz="1400" dirty="0"/>
              <a:t> </a:t>
            </a:r>
            <a:r>
              <a:rPr lang="ru-RU" sz="1400" dirty="0" err="1"/>
              <a:t>або</a:t>
            </a:r>
            <a:r>
              <a:rPr lang="ru-RU" sz="1400" dirty="0"/>
              <a:t> </a:t>
            </a:r>
            <a:r>
              <a:rPr lang="ru-RU" sz="1400" dirty="0" err="1"/>
              <a:t>органи</a:t>
            </a:r>
            <a:r>
              <a:rPr lang="ru-RU" sz="1400" dirty="0"/>
              <a:t> </a:t>
            </a:r>
            <a:r>
              <a:rPr lang="ru-RU" sz="1400" dirty="0" err="1"/>
              <a:t>місцевого</a:t>
            </a:r>
            <a:r>
              <a:rPr lang="ru-RU" sz="1400" dirty="0"/>
              <a:t> </a:t>
            </a:r>
            <a:r>
              <a:rPr lang="ru-RU" sz="1400" dirty="0" err="1"/>
              <a:t>самоврядування</a:t>
            </a:r>
            <a:r>
              <a:rPr lang="ru-RU" sz="1400" dirty="0"/>
              <a:t> для </a:t>
            </a:r>
            <a:r>
              <a:rPr lang="ru-RU" sz="1400" dirty="0" err="1"/>
              <a:t>поглиблення</a:t>
            </a:r>
            <a:r>
              <a:rPr lang="ru-RU" sz="1400" dirty="0"/>
              <a:t> </a:t>
            </a:r>
            <a:r>
              <a:rPr lang="ru-RU" sz="1400" dirty="0" err="1"/>
              <a:t>консультацій</a:t>
            </a:r>
            <a:r>
              <a:rPr lang="ru-RU" sz="1400" dirty="0"/>
              <a:t>, </a:t>
            </a:r>
            <a:r>
              <a:rPr lang="ru-RU" sz="1400" dirty="0" err="1"/>
              <a:t>отримання</a:t>
            </a:r>
            <a:r>
              <a:rPr lang="ru-RU" sz="1400" dirty="0"/>
              <a:t> </a:t>
            </a:r>
            <a:r>
              <a:rPr lang="ru-RU" sz="1400" dirty="0" err="1"/>
              <a:t>експертної</a:t>
            </a:r>
            <a:r>
              <a:rPr lang="ru-RU" sz="1400" dirty="0"/>
              <a:t> думки </a:t>
            </a:r>
            <a:r>
              <a:rPr lang="ru-RU" sz="1400" dirty="0" err="1"/>
              <a:t>або</a:t>
            </a:r>
            <a:r>
              <a:rPr lang="ru-RU" sz="1400" dirty="0"/>
              <a:t> думки </a:t>
            </a:r>
            <a:r>
              <a:rPr lang="ru-RU" sz="1400" dirty="0" err="1"/>
              <a:t>громадськості</a:t>
            </a:r>
            <a:r>
              <a:rPr lang="ru-RU" sz="1400" dirty="0"/>
              <a:t> з </a:t>
            </a:r>
            <a:r>
              <a:rPr lang="ru-RU" sz="1400" dirty="0" err="1"/>
              <a:t>необхідних</a:t>
            </a:r>
            <a:r>
              <a:rPr lang="ru-RU" sz="1400" dirty="0"/>
              <a:t> </a:t>
            </a:r>
            <a:r>
              <a:rPr lang="ru-RU" sz="1400" dirty="0" err="1"/>
              <a:t>питань</a:t>
            </a:r>
            <a:r>
              <a:rPr lang="ru-RU" sz="1400" dirty="0"/>
              <a:t>. </a:t>
            </a:r>
            <a:r>
              <a:rPr lang="ru-RU" sz="1400" dirty="0" err="1"/>
              <a:t>Різноманітні</a:t>
            </a:r>
            <a:r>
              <a:rPr lang="ru-RU" sz="1400" dirty="0"/>
              <a:t> </a:t>
            </a:r>
            <a:r>
              <a:rPr lang="ru-RU" sz="1400" dirty="0" err="1"/>
              <a:t>громадські</a:t>
            </a:r>
            <a:r>
              <a:rPr lang="ru-RU" sz="1400" dirty="0"/>
              <a:t> ради, </a:t>
            </a:r>
            <a:r>
              <a:rPr lang="ru-RU" sz="1400" dirty="0" err="1"/>
              <a:t>координаційні</a:t>
            </a:r>
            <a:r>
              <a:rPr lang="ru-RU" sz="1400" dirty="0"/>
              <a:t> ради, </a:t>
            </a:r>
            <a:r>
              <a:rPr lang="ru-RU" sz="1400" dirty="0" err="1"/>
              <a:t>міжсекторальні</a:t>
            </a:r>
            <a:r>
              <a:rPr lang="ru-RU" sz="1400" dirty="0"/>
              <a:t> </a:t>
            </a:r>
            <a:r>
              <a:rPr lang="ru-RU" sz="1400" dirty="0" err="1"/>
              <a:t>робочі</a:t>
            </a:r>
            <a:r>
              <a:rPr lang="ru-RU" sz="1400" dirty="0"/>
              <a:t> </a:t>
            </a:r>
            <a:r>
              <a:rPr lang="ru-RU" sz="1400" dirty="0" err="1"/>
              <a:t>групи</a:t>
            </a:r>
            <a:r>
              <a:rPr lang="ru-RU" sz="1400" dirty="0"/>
              <a:t>, </a:t>
            </a:r>
            <a:r>
              <a:rPr lang="ru-RU" sz="1400" dirty="0" err="1"/>
              <a:t>інші</a:t>
            </a:r>
            <a:r>
              <a:rPr lang="ru-RU" sz="1400" dirty="0"/>
              <a:t> </a:t>
            </a:r>
            <a:r>
              <a:rPr lang="ru-RU" sz="1400" dirty="0" err="1"/>
              <a:t>структури</a:t>
            </a:r>
            <a:r>
              <a:rPr lang="ru-RU" sz="1400" dirty="0"/>
              <a:t>, </a:t>
            </a:r>
            <a:r>
              <a:rPr lang="ru-RU" sz="1400" dirty="0" err="1"/>
              <a:t>що</a:t>
            </a:r>
            <a:r>
              <a:rPr lang="ru-RU" sz="1400" dirty="0"/>
              <a:t> </a:t>
            </a:r>
            <a:r>
              <a:rPr lang="ru-RU" sz="1400" dirty="0" err="1"/>
              <a:t>створюються</a:t>
            </a:r>
            <a:r>
              <a:rPr lang="ru-RU" sz="1400" dirty="0"/>
              <a:t> на </a:t>
            </a:r>
            <a:r>
              <a:rPr lang="ru-RU" sz="1400" dirty="0" err="1"/>
              <a:t>базі</a:t>
            </a:r>
            <a:r>
              <a:rPr lang="ru-RU" sz="1400" dirty="0"/>
              <a:t> </a:t>
            </a:r>
            <a:r>
              <a:rPr lang="ru-RU" sz="1400" dirty="0" err="1"/>
              <a:t>органів</a:t>
            </a:r>
            <a:r>
              <a:rPr lang="ru-RU" sz="1400" dirty="0"/>
              <a:t> </a:t>
            </a:r>
            <a:r>
              <a:rPr lang="ru-RU" sz="1400" dirty="0" err="1"/>
              <a:t>влади</a:t>
            </a:r>
            <a:r>
              <a:rPr lang="ru-RU" sz="1400" dirty="0"/>
              <a:t> «</a:t>
            </a:r>
            <a:r>
              <a:rPr lang="ru-RU" sz="1400" dirty="0" err="1"/>
              <a:t>стаціонарно</a:t>
            </a:r>
            <a:r>
              <a:rPr lang="ru-RU" sz="1400" dirty="0"/>
              <a:t>» </a:t>
            </a:r>
            <a:r>
              <a:rPr lang="ru-RU" sz="1400" dirty="0" err="1"/>
              <a:t>або</a:t>
            </a:r>
            <a:r>
              <a:rPr lang="ru-RU" sz="1400" dirty="0"/>
              <a:t> для </a:t>
            </a:r>
            <a:r>
              <a:rPr lang="ru-RU" sz="1400" dirty="0" err="1"/>
              <a:t>розв’язання</a:t>
            </a:r>
            <a:r>
              <a:rPr lang="ru-RU" sz="1400" dirty="0"/>
              <a:t> </a:t>
            </a:r>
            <a:r>
              <a:rPr lang="ru-RU" sz="1400" dirty="0" err="1"/>
              <a:t>конкретних</a:t>
            </a:r>
            <a:r>
              <a:rPr lang="ru-RU" sz="1400" dirty="0"/>
              <a:t> проблем, </a:t>
            </a:r>
            <a:r>
              <a:rPr lang="ru-RU" sz="1400" dirty="0" err="1"/>
              <a:t>безпосереднього</a:t>
            </a:r>
            <a:r>
              <a:rPr lang="ru-RU" sz="1400" dirty="0"/>
              <a:t> </a:t>
            </a:r>
            <a:r>
              <a:rPr lang="ru-RU" sz="1400" dirty="0" err="1"/>
              <a:t>впливу</a:t>
            </a:r>
            <a:r>
              <a:rPr lang="ru-RU" sz="1400" dirty="0"/>
              <a:t> на </a:t>
            </a:r>
            <a:r>
              <a:rPr lang="ru-RU" sz="1400" dirty="0" err="1"/>
              <a:t>владу</a:t>
            </a:r>
            <a:r>
              <a:rPr lang="ru-RU" sz="1400" dirty="0"/>
              <a:t> не </a:t>
            </a:r>
            <a:r>
              <a:rPr lang="ru-RU" sz="1400" dirty="0" err="1"/>
              <a:t>мають</a:t>
            </a:r>
            <a:r>
              <a:rPr lang="ru-RU" sz="1400" dirty="0"/>
              <a:t>, </a:t>
            </a:r>
            <a:r>
              <a:rPr lang="ru-RU" sz="1400" dirty="0" err="1"/>
              <a:t>однак</a:t>
            </a:r>
            <a:r>
              <a:rPr lang="ru-RU" sz="1400" dirty="0"/>
              <a:t> </a:t>
            </a:r>
            <a:r>
              <a:rPr lang="ru-RU" sz="1400" dirty="0" err="1"/>
              <a:t>можуть</a:t>
            </a:r>
            <a:r>
              <a:rPr lang="ru-RU" sz="1400" dirty="0"/>
              <a:t> </a:t>
            </a:r>
            <a:r>
              <a:rPr lang="ru-RU" sz="1400" dirty="0" err="1"/>
              <a:t>надавати</a:t>
            </a:r>
            <a:r>
              <a:rPr lang="ru-RU" sz="1400" dirty="0"/>
              <a:t> </a:t>
            </a:r>
            <a:r>
              <a:rPr lang="ru-RU" sz="1400" dirty="0" err="1"/>
              <a:t>певні</a:t>
            </a:r>
            <a:r>
              <a:rPr lang="ru-RU" sz="1400" dirty="0"/>
              <a:t> </a:t>
            </a:r>
            <a:r>
              <a:rPr lang="ru-RU" sz="1400" dirty="0" err="1"/>
              <a:t>рекомендації</a:t>
            </a:r>
            <a:r>
              <a:rPr lang="ru-RU" sz="1400" dirty="0"/>
              <a:t> при </a:t>
            </a:r>
            <a:r>
              <a:rPr lang="ru-RU" sz="1400" dirty="0" err="1"/>
              <a:t>розв’язанні</a:t>
            </a:r>
            <a:r>
              <a:rPr lang="ru-RU" sz="1400" dirty="0"/>
              <a:t> того </a:t>
            </a:r>
            <a:r>
              <a:rPr lang="ru-RU" sz="1400" dirty="0" err="1"/>
              <a:t>чи</a:t>
            </a:r>
            <a:r>
              <a:rPr lang="ru-RU" sz="1400" dirty="0"/>
              <a:t> </a:t>
            </a:r>
            <a:r>
              <a:rPr lang="ru-RU" sz="1400" dirty="0" err="1"/>
              <a:t>іншого</a:t>
            </a:r>
            <a:r>
              <a:rPr lang="ru-RU" sz="1400" dirty="0"/>
              <a:t> </a:t>
            </a:r>
            <a:r>
              <a:rPr lang="ru-RU" sz="1400" dirty="0" err="1"/>
              <a:t>питання</a:t>
            </a:r>
            <a:r>
              <a:rPr lang="ru-RU" sz="1400" dirty="0"/>
              <a:t> та, </a:t>
            </a:r>
            <a:r>
              <a:rPr lang="ru-RU" sz="1400" dirty="0" err="1"/>
              <a:t>найголовніше</a:t>
            </a:r>
            <a:r>
              <a:rPr lang="ru-RU" sz="1400" dirty="0"/>
              <a:t>, </a:t>
            </a:r>
            <a:r>
              <a:rPr lang="ru-RU" sz="1400" dirty="0" err="1"/>
              <a:t>тримають</a:t>
            </a:r>
            <a:r>
              <a:rPr lang="ru-RU" sz="1400" dirty="0"/>
              <a:t> </a:t>
            </a:r>
            <a:r>
              <a:rPr lang="ru-RU" sz="1400" dirty="0" err="1"/>
              <a:t>потрібну</a:t>
            </a:r>
            <a:r>
              <a:rPr lang="ru-RU" sz="1400" dirty="0"/>
              <a:t> тему на слуху </a:t>
            </a:r>
            <a:r>
              <a:rPr lang="ru-RU" sz="1400" dirty="0" err="1"/>
              <a:t>членів</a:t>
            </a:r>
            <a:r>
              <a:rPr lang="ru-RU" sz="1400" dirty="0"/>
              <a:t> </a:t>
            </a:r>
            <a:r>
              <a:rPr lang="ru-RU" sz="1400" dirty="0" err="1"/>
              <a:t>громади</a:t>
            </a:r>
            <a:r>
              <a:rPr lang="ru-RU" sz="1400" dirty="0"/>
              <a:t>.</a:t>
            </a:r>
            <a:endParaRPr lang="uk-UA" sz="1400" dirty="0"/>
          </a:p>
        </p:txBody>
      </p:sp>
      <p:sp>
        <p:nvSpPr>
          <p:cNvPr id="20" name="TextBox 19">
            <a:extLst>
              <a:ext uri="{FF2B5EF4-FFF2-40B4-BE49-F238E27FC236}">
                <a16:creationId xmlns:a16="http://schemas.microsoft.com/office/drawing/2014/main" id="{B093EE71-B917-4BA0-A4EF-1A7DFD52CDCF}"/>
              </a:ext>
            </a:extLst>
          </p:cNvPr>
          <p:cNvSpPr txBox="1"/>
          <p:nvPr/>
        </p:nvSpPr>
        <p:spPr>
          <a:xfrm>
            <a:off x="238124" y="4323330"/>
            <a:ext cx="8191504" cy="1600438"/>
          </a:xfrm>
          <a:prstGeom prst="rect">
            <a:avLst/>
          </a:prstGeom>
          <a:noFill/>
        </p:spPr>
        <p:txBody>
          <a:bodyPr wrap="square">
            <a:spAutoFit/>
          </a:bodyPr>
          <a:lstStyle/>
          <a:p>
            <a:pPr algn="just"/>
            <a:r>
              <a:rPr lang="uk-UA" sz="1400" dirty="0"/>
              <a:t>Для реалізації наданих повноважень місцеві ради мають право залучати вчених, спеціалістів, представників громадськості до проведення перевірок, підготовки та розгляду питань, що є в компетенції місцевих рад, а також залучати громадян, суб’єктів господарювання, їхні об’єднання, наукові установи та консультативно-дорадчі органи, створені при органах державної влади та місцевого самоврядування для представлення інтересів громадян і суб’єктів господарювання, підготовки </a:t>
            </a:r>
            <a:r>
              <a:rPr lang="ru-RU" sz="1400" dirty="0" err="1"/>
              <a:t>аналізів</a:t>
            </a:r>
            <a:r>
              <a:rPr lang="ru-RU" sz="1400" dirty="0"/>
              <a:t> регуляторного </a:t>
            </a:r>
            <a:r>
              <a:rPr lang="ru-RU" sz="1400" dirty="0" err="1"/>
              <a:t>впливу</a:t>
            </a:r>
            <a:r>
              <a:rPr lang="ru-RU" sz="1400" dirty="0"/>
              <a:t> та </a:t>
            </a:r>
            <a:r>
              <a:rPr lang="ru-RU" sz="1400" dirty="0" err="1"/>
              <a:t>виконання</a:t>
            </a:r>
            <a:r>
              <a:rPr lang="ru-RU" sz="1400" dirty="0"/>
              <a:t> </a:t>
            </a:r>
            <a:r>
              <a:rPr lang="ru-RU" sz="1400" dirty="0" err="1"/>
              <a:t>заходів</a:t>
            </a:r>
            <a:r>
              <a:rPr lang="ru-RU" sz="1400" dirty="0"/>
              <a:t> </a:t>
            </a:r>
            <a:r>
              <a:rPr lang="ru-RU" sz="1400" dirty="0" err="1"/>
              <a:t>із</a:t>
            </a:r>
            <a:r>
              <a:rPr lang="ru-RU" sz="1400" dirty="0"/>
              <a:t> </a:t>
            </a:r>
            <a:r>
              <a:rPr lang="ru-RU" sz="1400" dirty="0" err="1"/>
              <a:t>відстеження</a:t>
            </a:r>
            <a:r>
              <a:rPr lang="ru-RU" sz="1400" dirty="0"/>
              <a:t> </a:t>
            </a:r>
            <a:r>
              <a:rPr lang="ru-RU" sz="1400" dirty="0" err="1"/>
              <a:t>результативності</a:t>
            </a:r>
            <a:r>
              <a:rPr lang="ru-RU" sz="1400" dirty="0"/>
              <a:t> </a:t>
            </a:r>
            <a:r>
              <a:rPr lang="ru-RU" sz="1400" dirty="0" err="1"/>
              <a:t>регуляторних</a:t>
            </a:r>
            <a:r>
              <a:rPr lang="ru-RU" sz="1400" dirty="0"/>
              <a:t> </a:t>
            </a:r>
            <a:r>
              <a:rPr lang="ru-RU" sz="1400" dirty="0" err="1"/>
              <a:t>актів</a:t>
            </a:r>
            <a:r>
              <a:rPr lang="ru-RU" sz="1400" dirty="0"/>
              <a:t>.</a:t>
            </a:r>
            <a:endParaRPr lang="uk-UA" sz="1400" dirty="0"/>
          </a:p>
        </p:txBody>
      </p:sp>
      <p:sp>
        <p:nvSpPr>
          <p:cNvPr id="23" name="Стрілка: вправо 22">
            <a:extLst>
              <a:ext uri="{FF2B5EF4-FFF2-40B4-BE49-F238E27FC236}">
                <a16:creationId xmlns:a16="http://schemas.microsoft.com/office/drawing/2014/main" id="{54719A07-29C4-4AA8-8746-BF59BE77E28E}"/>
              </a:ext>
            </a:extLst>
          </p:cNvPr>
          <p:cNvSpPr/>
          <p:nvPr/>
        </p:nvSpPr>
        <p:spPr>
          <a:xfrm>
            <a:off x="0" y="2186726"/>
            <a:ext cx="12192000" cy="1065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24" name="Стрілка: вправо 23">
            <a:extLst>
              <a:ext uri="{FF2B5EF4-FFF2-40B4-BE49-F238E27FC236}">
                <a16:creationId xmlns:a16="http://schemas.microsoft.com/office/drawing/2014/main" id="{942B4EF5-3654-4081-AA7B-940EABDB13DC}"/>
              </a:ext>
            </a:extLst>
          </p:cNvPr>
          <p:cNvSpPr/>
          <p:nvPr/>
        </p:nvSpPr>
        <p:spPr>
          <a:xfrm>
            <a:off x="0" y="4107886"/>
            <a:ext cx="12192000" cy="1065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24659824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C203120-C993-4890-BC57-D24DEA4D726A}"/>
              </a:ext>
            </a:extLst>
          </p:cNvPr>
          <p:cNvSpPr>
            <a:spLocks noGrp="1"/>
          </p:cNvSpPr>
          <p:nvPr>
            <p:ph type="title"/>
          </p:nvPr>
        </p:nvSpPr>
        <p:spPr/>
        <p:txBody>
          <a:bodyPr>
            <a:normAutofit fontScale="90000"/>
          </a:bodyPr>
          <a:lstStyle/>
          <a:p>
            <a:pPr algn="just"/>
            <a:r>
              <a:rPr lang="uk-UA" sz="2400" dirty="0" err="1">
                <a:solidFill>
                  <a:schemeClr val="accent1"/>
                </a:solidFill>
              </a:rPr>
              <a:t>Партисипація</a:t>
            </a:r>
            <a:r>
              <a:rPr lang="uk-UA" sz="2400" dirty="0">
                <a:solidFill>
                  <a:schemeClr val="accent1"/>
                </a:solidFill>
              </a:rPr>
              <a:t> не є новим явищем, участь громадян у прийнятті рішень є основою прямої (або ж </a:t>
            </a:r>
            <a:r>
              <a:rPr lang="uk-UA" sz="2400" dirty="0" err="1">
                <a:solidFill>
                  <a:schemeClr val="accent1"/>
                </a:solidFill>
              </a:rPr>
              <a:t>партисипативної</a:t>
            </a:r>
            <a:r>
              <a:rPr lang="uk-UA" sz="2400" dirty="0">
                <a:solidFill>
                  <a:schemeClr val="accent1"/>
                </a:solidFill>
              </a:rPr>
              <a:t>) демократії.</a:t>
            </a:r>
            <a:endParaRPr lang="uk-UA" dirty="0">
              <a:solidFill>
                <a:schemeClr val="accent1"/>
              </a:solidFill>
            </a:endParaRPr>
          </a:p>
        </p:txBody>
      </p:sp>
      <p:sp>
        <p:nvSpPr>
          <p:cNvPr id="3" name="Місце для вмісту 2">
            <a:extLst>
              <a:ext uri="{FF2B5EF4-FFF2-40B4-BE49-F238E27FC236}">
                <a16:creationId xmlns:a16="http://schemas.microsoft.com/office/drawing/2014/main" id="{2146A319-D5CF-42AC-9FC6-E5680F6BBCA6}"/>
              </a:ext>
            </a:extLst>
          </p:cNvPr>
          <p:cNvSpPr>
            <a:spLocks noGrp="1"/>
          </p:cNvSpPr>
          <p:nvPr>
            <p:ph idx="1"/>
          </p:nvPr>
        </p:nvSpPr>
        <p:spPr/>
        <p:txBody>
          <a:bodyPr/>
          <a:lstStyle/>
          <a:p>
            <a:r>
              <a:rPr lang="uk-UA" dirty="0"/>
              <a:t>Громадянська участь – це визначення з соціальних наук, яке стосується різних механізмів вираження думки громадськості, і дозволяє громаді чинити вплив на суспільні рішення. </a:t>
            </a:r>
          </a:p>
          <a:p>
            <a:r>
              <a:rPr lang="uk-UA" dirty="0" err="1"/>
              <a:t>Учасницьке</a:t>
            </a:r>
            <a:r>
              <a:rPr lang="uk-UA" dirty="0"/>
              <a:t> прийняття рішень може бути застосоване в будь-якій сфері соціальної активності, включаючи економіку, політику, управління, культуру та сім’ю. </a:t>
            </a:r>
          </a:p>
          <a:p>
            <a:endParaRPr lang="uk-UA" dirty="0"/>
          </a:p>
        </p:txBody>
      </p:sp>
      <p:sp>
        <p:nvSpPr>
          <p:cNvPr id="4" name="Місце для тексту 3">
            <a:extLst>
              <a:ext uri="{FF2B5EF4-FFF2-40B4-BE49-F238E27FC236}">
                <a16:creationId xmlns:a16="http://schemas.microsoft.com/office/drawing/2014/main" id="{64A36DA7-AE97-4CA4-BFA8-C596B9E113C9}"/>
              </a:ext>
            </a:extLst>
          </p:cNvPr>
          <p:cNvSpPr>
            <a:spLocks noGrp="1"/>
          </p:cNvSpPr>
          <p:nvPr>
            <p:ph type="body" sz="half" idx="2"/>
          </p:nvPr>
        </p:nvSpPr>
        <p:spPr>
          <a:xfrm>
            <a:off x="1124291" y="3583246"/>
            <a:ext cx="3275013" cy="1870425"/>
          </a:xfrm>
        </p:spPr>
        <p:txBody>
          <a:bodyPr>
            <a:normAutofit fontScale="92500" lnSpcReduction="10000"/>
          </a:bodyPr>
          <a:lstStyle/>
          <a:p>
            <a:pPr algn="just"/>
            <a:r>
              <a:rPr lang="uk-UA" dirty="0" err="1"/>
              <a:t>Партисипативне</a:t>
            </a:r>
            <a:r>
              <a:rPr lang="uk-UA" dirty="0"/>
              <a:t> врядування має велику цінність, оскільки підсилює </a:t>
            </a:r>
            <a:r>
              <a:rPr lang="uk-UA" dirty="0" err="1"/>
              <a:t>просоціальне</a:t>
            </a:r>
            <a:r>
              <a:rPr lang="uk-UA" dirty="0"/>
              <a:t> мислення, уможливлює більш інклюзивне залучення громадян, надає реальної значимості громадянству.</a:t>
            </a:r>
          </a:p>
        </p:txBody>
      </p:sp>
    </p:spTree>
    <p:extLst>
      <p:ext uri="{BB962C8B-B14F-4D97-AF65-F5344CB8AC3E}">
        <p14:creationId xmlns:p14="http://schemas.microsoft.com/office/powerpoint/2010/main" val="4095887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2EA33AE-2E4E-2AD0-7AAD-FF06CBACB603}"/>
              </a:ext>
            </a:extLst>
          </p:cNvPr>
          <p:cNvSpPr>
            <a:spLocks noGrp="1"/>
          </p:cNvSpPr>
          <p:nvPr>
            <p:ph type="ctrTitle"/>
          </p:nvPr>
        </p:nvSpPr>
        <p:spPr>
          <a:xfrm>
            <a:off x="6043190" y="804407"/>
            <a:ext cx="5558444" cy="1033633"/>
          </a:xfrm>
        </p:spPr>
        <p:txBody>
          <a:bodyPr>
            <a:normAutofit fontScale="90000"/>
          </a:bodyPr>
          <a:lstStyle/>
          <a:p>
            <a:pPr algn="ctr"/>
            <a:r>
              <a:rPr lang="ru-RU" sz="3600" dirty="0" err="1">
                <a:solidFill>
                  <a:schemeClr val="tx1"/>
                </a:solidFill>
              </a:rPr>
              <a:t>Комунікація</a:t>
            </a:r>
            <a:r>
              <a:rPr lang="ru-RU" sz="3600" dirty="0">
                <a:solidFill>
                  <a:schemeClr val="tx1"/>
                </a:solidFill>
              </a:rPr>
              <a:t> як </a:t>
            </a:r>
            <a:r>
              <a:rPr lang="ru-RU" sz="3600" dirty="0" err="1">
                <a:solidFill>
                  <a:schemeClr val="tx1"/>
                </a:solidFill>
              </a:rPr>
              <a:t>механізм</a:t>
            </a:r>
            <a:r>
              <a:rPr lang="ru-RU" sz="3600" dirty="0">
                <a:solidFill>
                  <a:schemeClr val="tx1"/>
                </a:solidFill>
              </a:rPr>
              <a:t> </a:t>
            </a:r>
            <a:r>
              <a:rPr lang="ru-RU" sz="3600" dirty="0" err="1">
                <a:solidFill>
                  <a:schemeClr val="tx1"/>
                </a:solidFill>
              </a:rPr>
              <a:t>налагодження</a:t>
            </a:r>
            <a:r>
              <a:rPr lang="ru-RU" sz="3600" dirty="0">
                <a:solidFill>
                  <a:schemeClr val="tx1"/>
                </a:solidFill>
              </a:rPr>
              <a:t> </a:t>
            </a:r>
            <a:r>
              <a:rPr lang="ru-RU" sz="3600" dirty="0" err="1">
                <a:solidFill>
                  <a:schemeClr val="tx1"/>
                </a:solidFill>
              </a:rPr>
              <a:t>контактів</a:t>
            </a:r>
            <a:r>
              <a:rPr lang="ru-RU" sz="3600" dirty="0">
                <a:solidFill>
                  <a:schemeClr val="tx1"/>
                </a:solidFill>
              </a:rPr>
              <a:t> з </a:t>
            </a:r>
            <a:r>
              <a:rPr lang="ru-RU" sz="3600" dirty="0" err="1">
                <a:solidFill>
                  <a:schemeClr val="tx1"/>
                </a:solidFill>
              </a:rPr>
              <a:t>громадськістю</a:t>
            </a:r>
            <a:endParaRPr lang="en-US" dirty="0">
              <a:solidFill>
                <a:schemeClr val="tx1"/>
              </a:solidFill>
            </a:endParaRPr>
          </a:p>
        </p:txBody>
      </p:sp>
      <p:sp>
        <p:nvSpPr>
          <p:cNvPr id="14" name="Subtitle 13">
            <a:extLst>
              <a:ext uri="{FF2B5EF4-FFF2-40B4-BE49-F238E27FC236}">
                <a16:creationId xmlns:a16="http://schemas.microsoft.com/office/drawing/2014/main" id="{BA498B66-C42E-029B-6F9F-FF45F4C14BB9}"/>
              </a:ext>
            </a:extLst>
          </p:cNvPr>
          <p:cNvSpPr>
            <a:spLocks noGrp="1"/>
          </p:cNvSpPr>
          <p:nvPr>
            <p:ph type="subTitle" idx="1"/>
          </p:nvPr>
        </p:nvSpPr>
        <p:spPr>
          <a:xfrm>
            <a:off x="6039457" y="1954918"/>
            <a:ext cx="5460708" cy="1339614"/>
          </a:xfrm>
        </p:spPr>
        <p:txBody>
          <a:bodyPr>
            <a:normAutofit fontScale="62500" lnSpcReduction="20000"/>
          </a:bodyPr>
          <a:lstStyle/>
          <a:p>
            <a:pPr algn="just"/>
            <a:r>
              <a:rPr lang="uk-UA" dirty="0"/>
              <a:t>Термін “комунікація” у державному управлінні визначається як рух інформації; інструмент діалогу між учасниками управлінського процесу; складова процесу взаємодії влади і громадянського суспільства.</a:t>
            </a:r>
            <a:endParaRPr lang="en-US" dirty="0"/>
          </a:p>
        </p:txBody>
      </p:sp>
      <p:pic>
        <p:nvPicPr>
          <p:cNvPr id="11" name="Picture Placeholder 10" descr="A person with his hand on his chin">
            <a:extLst>
              <a:ext uri="{FF2B5EF4-FFF2-40B4-BE49-F238E27FC236}">
                <a16:creationId xmlns:a16="http://schemas.microsoft.com/office/drawing/2014/main" id="{8FB04EF3-CC57-2C94-49E0-6F49EAA52171}"/>
              </a:ext>
            </a:extLst>
          </p:cNvPr>
          <p:cNvPicPr>
            <a:picLocks noGrp="1" noChangeAspect="1"/>
          </p:cNvPicPr>
          <p:nvPr>
            <p:ph type="pic" sz="quarter" idx="11"/>
          </p:nvPr>
        </p:nvPicPr>
        <p:blipFill>
          <a:blip r:embed="rId2"/>
          <a:srcRect l="172" r="172"/>
          <a:stretch/>
        </p:blipFill>
        <p:spPr>
          <a:xfrm>
            <a:off x="0" y="-2235"/>
            <a:ext cx="5840730" cy="6862275"/>
          </a:xfrm>
        </p:spPr>
      </p:pic>
      <p:sp>
        <p:nvSpPr>
          <p:cNvPr id="15" name="Text Placeholder 14">
            <a:extLst>
              <a:ext uri="{FF2B5EF4-FFF2-40B4-BE49-F238E27FC236}">
                <a16:creationId xmlns:a16="http://schemas.microsoft.com/office/drawing/2014/main" id="{43B8BFA9-FBE9-EDA2-FBB1-C2B55CD7C827}"/>
              </a:ext>
            </a:extLst>
          </p:cNvPr>
          <p:cNvSpPr>
            <a:spLocks noGrp="1"/>
          </p:cNvSpPr>
          <p:nvPr>
            <p:ph type="body" sz="quarter" idx="12"/>
          </p:nvPr>
        </p:nvSpPr>
        <p:spPr>
          <a:xfrm>
            <a:off x="5931877" y="3411410"/>
            <a:ext cx="5669757" cy="2569866"/>
          </a:xfrm>
        </p:spPr>
        <p:txBody>
          <a:bodyPr>
            <a:normAutofit/>
          </a:bodyPr>
          <a:lstStyle/>
          <a:p>
            <a:pPr algn="just"/>
            <a:r>
              <a:rPr lang="uk-UA" dirty="0">
                <a:solidFill>
                  <a:schemeClr val="tx1"/>
                </a:solidFill>
              </a:rPr>
              <a:t>Державне управління не може існувати без комунікації, як форми взаємодії різноманітних суб’єктів і об’єктів управління, оскільки демократичний режим потребує погодження позицій у постійному діалозі між владою і громадськістю. Комунікації інформують населення і владні структури та інститути громадянського суспільства, дозволяють видавати накази, ухвалювати законодавчі акти, переконувати людей.</a:t>
            </a:r>
            <a:endParaRPr lang="en-US" dirty="0">
              <a:solidFill>
                <a:schemeClr val="tx1"/>
              </a:solidFill>
            </a:endParaRPr>
          </a:p>
        </p:txBody>
      </p:sp>
      <p:cxnSp>
        <p:nvCxnSpPr>
          <p:cNvPr id="16" name="Straight Connector 15">
            <a:extLst>
              <a:ext uri="{FF2B5EF4-FFF2-40B4-BE49-F238E27FC236}">
                <a16:creationId xmlns:a16="http://schemas.microsoft.com/office/drawing/2014/main" id="{D73E677C-B30B-9361-1557-EE90A7448E96}"/>
              </a:ext>
              <a:ext uri="{C183D7F6-B498-43B3-948B-1728B52AA6E4}">
                <adec:decorative xmlns:adec="http://schemas.microsoft.com/office/drawing/2017/decorative" val="1"/>
              </a:ext>
            </a:extLst>
          </p:cNvPr>
          <p:cNvCxnSpPr>
            <a:cxnSpLocks/>
          </p:cNvCxnSpPr>
          <p:nvPr/>
        </p:nvCxnSpPr>
        <p:spPr>
          <a:xfrm flipH="1">
            <a:off x="2929081" y="0"/>
            <a:ext cx="1822122" cy="6871447"/>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Freeform: Shape 16">
            <a:extLst>
              <a:ext uri="{FF2B5EF4-FFF2-40B4-BE49-F238E27FC236}">
                <a16:creationId xmlns:a16="http://schemas.microsoft.com/office/drawing/2014/main" id="{99511001-6F2E-D16C-C5A6-4486407F672C}"/>
              </a:ext>
              <a:ext uri="{C183D7F6-B498-43B3-948B-1728B52AA6E4}">
                <adec:decorative xmlns:adec="http://schemas.microsoft.com/office/drawing/2017/decorative" val="1"/>
              </a:ext>
            </a:extLst>
          </p:cNvPr>
          <p:cNvSpPr/>
          <p:nvPr/>
        </p:nvSpPr>
        <p:spPr>
          <a:xfrm rot="10800000">
            <a:off x="3498189" y="17722"/>
            <a:ext cx="2545001" cy="6837172"/>
          </a:xfrm>
          <a:custGeom>
            <a:avLst/>
            <a:gdLst>
              <a:gd name="connsiteX0" fmla="*/ 2518452 w 2545001"/>
              <a:gd name="connsiteY0" fmla="*/ 0 h 6837172"/>
              <a:gd name="connsiteX1" fmla="*/ 1701725 w 2545001"/>
              <a:gd name="connsiteY1" fmla="*/ 3172236 h 6837172"/>
              <a:gd name="connsiteX2" fmla="*/ 1361633 w 2545001"/>
              <a:gd name="connsiteY2" fmla="*/ 4439362 h 6837172"/>
              <a:gd name="connsiteX3" fmla="*/ 1178312 w 2545001"/>
              <a:gd name="connsiteY3" fmla="*/ 4524005 h 6837172"/>
              <a:gd name="connsiteX4" fmla="*/ 1067055 w 2545001"/>
              <a:gd name="connsiteY4" fmla="*/ 4330715 h 6837172"/>
              <a:gd name="connsiteX5" fmla="*/ 1324969 w 2545001"/>
              <a:gd name="connsiteY5" fmla="*/ 3379423 h 6837172"/>
              <a:gd name="connsiteX6" fmla="*/ 1307268 w 2545001"/>
              <a:gd name="connsiteY6" fmla="*/ 3240456 h 6837172"/>
              <a:gd name="connsiteX7" fmla="*/ 1196012 w 2545001"/>
              <a:gd name="connsiteY7" fmla="*/ 3154549 h 6837172"/>
              <a:gd name="connsiteX8" fmla="*/ 972233 w 2545001"/>
              <a:gd name="connsiteY8" fmla="*/ 3283409 h 6837172"/>
              <a:gd name="connsiteX9" fmla="*/ 580306 w 2545001"/>
              <a:gd name="connsiteY9" fmla="*/ 4728666 h 6837172"/>
              <a:gd name="connsiteX10" fmla="*/ 5057 w 2545001"/>
              <a:gd name="connsiteY10" fmla="*/ 6820750 h 6837172"/>
              <a:gd name="connsiteX11" fmla="*/ 0 w 2545001"/>
              <a:gd name="connsiteY11" fmla="*/ 6837173 h 6837172"/>
              <a:gd name="connsiteX12" fmla="*/ 26550 w 2545001"/>
              <a:gd name="connsiteY12" fmla="*/ 6837173 h 6837172"/>
              <a:gd name="connsiteX13" fmla="*/ 605591 w 2545001"/>
              <a:gd name="connsiteY13" fmla="*/ 4736246 h 6837172"/>
              <a:gd name="connsiteX14" fmla="*/ 997519 w 2545001"/>
              <a:gd name="connsiteY14" fmla="*/ 3290990 h 6837172"/>
              <a:gd name="connsiteX15" fmla="*/ 1190954 w 2545001"/>
              <a:gd name="connsiteY15" fmla="*/ 3179816 h 6837172"/>
              <a:gd name="connsiteX16" fmla="*/ 1285776 w 2545001"/>
              <a:gd name="connsiteY16" fmla="*/ 3253089 h 6837172"/>
              <a:gd name="connsiteX17" fmla="*/ 1300947 w 2545001"/>
              <a:gd name="connsiteY17" fmla="*/ 3373106 h 6837172"/>
              <a:gd name="connsiteX18" fmla="*/ 1043033 w 2545001"/>
              <a:gd name="connsiteY18" fmla="*/ 4324398 h 6837172"/>
              <a:gd name="connsiteX19" fmla="*/ 1171990 w 2545001"/>
              <a:gd name="connsiteY19" fmla="*/ 4548009 h 6837172"/>
              <a:gd name="connsiteX20" fmla="*/ 1385654 w 2545001"/>
              <a:gd name="connsiteY20" fmla="*/ 4448205 h 6837172"/>
              <a:gd name="connsiteX21" fmla="*/ 1385654 w 2545001"/>
              <a:gd name="connsiteY21" fmla="*/ 4446942 h 6837172"/>
              <a:gd name="connsiteX22" fmla="*/ 1725746 w 2545001"/>
              <a:gd name="connsiteY22" fmla="*/ 3178553 h 6837172"/>
              <a:gd name="connsiteX23" fmla="*/ 2545002 w 2545001"/>
              <a:gd name="connsiteY23" fmla="*/ 1263 h 6837172"/>
              <a:gd name="connsiteX24" fmla="*/ 2518452 w 2545001"/>
              <a:gd name="connsiteY24" fmla="*/ 0 h 683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45001" h="6837172">
                <a:moveTo>
                  <a:pt x="2518452" y="0"/>
                </a:moveTo>
                <a:lnTo>
                  <a:pt x="1701725" y="3172236"/>
                </a:lnTo>
                <a:lnTo>
                  <a:pt x="1361633" y="4439362"/>
                </a:lnTo>
                <a:cubicBezTo>
                  <a:pt x="1328761" y="4508845"/>
                  <a:pt x="1251640" y="4544219"/>
                  <a:pt x="1178312" y="4524005"/>
                </a:cubicBezTo>
                <a:cubicBezTo>
                  <a:pt x="1094869" y="4501265"/>
                  <a:pt x="1044298" y="4414095"/>
                  <a:pt x="1067055" y="4330715"/>
                </a:cubicBezTo>
                <a:lnTo>
                  <a:pt x="1324969" y="3379423"/>
                </a:lnTo>
                <a:cubicBezTo>
                  <a:pt x="1337611" y="3332679"/>
                  <a:pt x="1331290" y="3283409"/>
                  <a:pt x="1307268" y="3240456"/>
                </a:cubicBezTo>
                <a:cubicBezTo>
                  <a:pt x="1283247" y="3197503"/>
                  <a:pt x="1244054" y="3167183"/>
                  <a:pt x="1196012" y="3154549"/>
                </a:cubicBezTo>
                <a:cubicBezTo>
                  <a:pt x="1098662" y="3128019"/>
                  <a:pt x="997519" y="3186133"/>
                  <a:pt x="972233" y="3283409"/>
                </a:cubicBezTo>
                <a:lnTo>
                  <a:pt x="580306" y="4728666"/>
                </a:lnTo>
                <a:lnTo>
                  <a:pt x="5057" y="6820750"/>
                </a:lnTo>
                <a:cubicBezTo>
                  <a:pt x="5057" y="6820750"/>
                  <a:pt x="1264" y="6833383"/>
                  <a:pt x="0" y="6837173"/>
                </a:cubicBezTo>
                <a:lnTo>
                  <a:pt x="26550" y="6837173"/>
                </a:lnTo>
                <a:lnTo>
                  <a:pt x="605591" y="4736246"/>
                </a:lnTo>
                <a:lnTo>
                  <a:pt x="997519" y="3290990"/>
                </a:lnTo>
                <a:cubicBezTo>
                  <a:pt x="1020276" y="3207609"/>
                  <a:pt x="1107512" y="3157076"/>
                  <a:pt x="1190954" y="3179816"/>
                </a:cubicBezTo>
                <a:cubicBezTo>
                  <a:pt x="1231411" y="3191186"/>
                  <a:pt x="1265547" y="3216453"/>
                  <a:pt x="1285776" y="3253089"/>
                </a:cubicBezTo>
                <a:cubicBezTo>
                  <a:pt x="1307268" y="3289726"/>
                  <a:pt x="1312326" y="3331416"/>
                  <a:pt x="1300947" y="3373106"/>
                </a:cubicBezTo>
                <a:lnTo>
                  <a:pt x="1043033" y="4324398"/>
                </a:lnTo>
                <a:cubicBezTo>
                  <a:pt x="1016483" y="4421675"/>
                  <a:pt x="1074640" y="4522742"/>
                  <a:pt x="1171990" y="4548009"/>
                </a:cubicBezTo>
                <a:cubicBezTo>
                  <a:pt x="1257961" y="4570749"/>
                  <a:pt x="1347725" y="4529059"/>
                  <a:pt x="1385654" y="4448205"/>
                </a:cubicBezTo>
                <a:lnTo>
                  <a:pt x="1385654" y="4446942"/>
                </a:lnTo>
                <a:lnTo>
                  <a:pt x="1725746" y="3178553"/>
                </a:lnTo>
                <a:lnTo>
                  <a:pt x="2545002" y="1263"/>
                </a:lnTo>
                <a:cubicBezTo>
                  <a:pt x="2536151" y="0"/>
                  <a:pt x="2527302" y="0"/>
                  <a:pt x="2518452" y="0"/>
                </a:cubicBezTo>
                <a:close/>
              </a:path>
            </a:pathLst>
          </a:custGeom>
          <a:solidFill>
            <a:schemeClr val="accent1"/>
          </a:solidFill>
          <a:ln w="12637" cap="flat">
            <a:noFill/>
            <a:prstDash val="solid"/>
            <a:miter/>
          </a:ln>
        </p:spPr>
        <p:txBody>
          <a:bodyPr rtlCol="0" anchor="ctr"/>
          <a:lstStyle/>
          <a:p>
            <a:endParaRPr lang="en-US" dirty="0"/>
          </a:p>
        </p:txBody>
      </p:sp>
    </p:spTree>
    <p:extLst>
      <p:ext uri="{BB962C8B-B14F-4D97-AF65-F5344CB8AC3E}">
        <p14:creationId xmlns:p14="http://schemas.microsoft.com/office/powerpoint/2010/main" val="4634793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Місце для тексту 4">
            <a:extLst>
              <a:ext uri="{FF2B5EF4-FFF2-40B4-BE49-F238E27FC236}">
                <a16:creationId xmlns:a16="http://schemas.microsoft.com/office/drawing/2014/main" id="{D0B2ED20-3FA7-4E3F-B715-C47FA882F48C}"/>
              </a:ext>
            </a:extLst>
          </p:cNvPr>
          <p:cNvSpPr>
            <a:spLocks noGrp="1"/>
          </p:cNvSpPr>
          <p:nvPr>
            <p:ph type="body" sz="quarter" idx="12"/>
          </p:nvPr>
        </p:nvSpPr>
        <p:spPr>
          <a:xfrm>
            <a:off x="69574" y="98626"/>
            <a:ext cx="11866047" cy="6471139"/>
          </a:xfrm>
        </p:spPr>
        <p:txBody>
          <a:bodyPr>
            <a:noAutofit/>
          </a:bodyPr>
          <a:lstStyle/>
          <a:p>
            <a:pPr algn="just"/>
            <a:r>
              <a:rPr lang="uk-UA" dirty="0">
                <a:solidFill>
                  <a:schemeClr val="tx1"/>
                </a:solidFill>
              </a:rPr>
              <a:t>Особливо актуальні проблеми комунікації на рівні місцевих органів влади (МОВ), тому що саме на місцях має забезпечуватися конституційне право громадян на інформацію. Саме тут відбувається налагодження контактів влади з цільовими аудиторіями населення, узгодження надання публічних послуг з потребами громадян, здійснення контролю якості цих послуг та оперативне реагування на зміни в інформаційному просторі.</a:t>
            </a:r>
          </a:p>
          <a:p>
            <a:pPr algn="just"/>
            <a:r>
              <a:rPr lang="uk-UA" dirty="0">
                <a:solidFill>
                  <a:schemeClr val="tx1"/>
                </a:solidFill>
              </a:rPr>
              <a:t>Одне з головних завдань МОВ – надання публічних (громадських, муніципальних, соціальних, адміністративних, управлінських та ін.) послуг населенню з метою забезпечення задоволення його потреб у різноманітних сферах життєдіяльності. Реалізація зазначених завдань, в свою чергу, потребує відповідного комунікативного забезпечення. Саме інформація і комунікація виступають основою процесу надання послуг.</a:t>
            </a:r>
          </a:p>
          <a:p>
            <a:pPr algn="just">
              <a:lnSpc>
                <a:spcPct val="115000"/>
              </a:lnSpc>
              <a:spcAft>
                <a:spcPts val="1000"/>
              </a:spcAft>
            </a:pPr>
            <a:r>
              <a:rPr lang="uk-UA" dirty="0">
                <a:solidFill>
                  <a:schemeClr val="tx1"/>
                </a:solidFill>
                <a:effectLst/>
                <a:highlight>
                  <a:srgbClr val="FFBA00"/>
                </a:highlight>
                <a:ea typeface="Calibri" panose="020F0502020204030204" pitchFamily="34" charset="0"/>
                <a:cs typeface="Times New Roman" panose="02020603050405020304" pitchFamily="18" charset="0"/>
              </a:rPr>
              <a:t>Комунікації </a:t>
            </a:r>
            <a:r>
              <a:rPr lang="uk-UA" dirty="0">
                <a:solidFill>
                  <a:schemeClr val="tx1"/>
                </a:solidFill>
                <a:effectLst/>
                <a:ea typeface="Calibri" panose="020F0502020204030204" pitchFamily="34" charset="0"/>
                <a:cs typeface="Times New Roman" panose="02020603050405020304" pitchFamily="18" charset="0"/>
              </a:rPr>
              <a:t>– це обмін інформацією між двома і більше людьми, спілкування, передача інформації від людини до людини в процесі діяльності.</a:t>
            </a:r>
          </a:p>
          <a:p>
            <a:pPr algn="just">
              <a:lnSpc>
                <a:spcPct val="115000"/>
              </a:lnSpc>
              <a:spcAft>
                <a:spcPts val="1000"/>
              </a:spcAft>
            </a:pPr>
            <a:r>
              <a:rPr lang="uk-UA" dirty="0">
                <a:solidFill>
                  <a:schemeClr val="tx1"/>
                </a:solidFill>
                <a:effectLst/>
                <a:ea typeface="Calibri" panose="020F0502020204030204" pitchFamily="34" charset="0"/>
                <a:cs typeface="Times New Roman" panose="02020603050405020304" pitchFamily="18" charset="0"/>
              </a:rPr>
              <a:t>Комунікаційний процес – процес обміну інформацією між двома чи більше людьми, в результаті якого відбувається не тільки прийняття інформації одержувачем, а й її розуміння. В теорії управління під комунікацією розуміють процес обміну інформацією між двома або більше особами, який забезпечує їх взаєморозуміння. Основною метою комунікаційного процесу є забезпечення розуміння інформації, що є предметом обміну, тобто повідомлень. Відповідно головне завдання – забезпечення ефективного обміну інформацією.</a:t>
            </a:r>
          </a:p>
          <a:p>
            <a:pPr algn="just"/>
            <a:r>
              <a:rPr lang="uk-UA" dirty="0">
                <a:solidFill>
                  <a:schemeClr val="tx1"/>
                </a:solidFill>
                <a:effectLst/>
                <a:highlight>
                  <a:srgbClr val="FFBA00"/>
                </a:highlight>
                <a:ea typeface="Calibri" panose="020F0502020204030204" pitchFamily="34" charset="0"/>
              </a:rPr>
              <a:t>Інформація</a:t>
            </a:r>
            <a:r>
              <a:rPr lang="uk-UA" dirty="0">
                <a:solidFill>
                  <a:schemeClr val="tx1"/>
                </a:solidFill>
                <a:effectLst/>
                <a:ea typeface="Calibri" panose="020F0502020204030204" pitchFamily="34" charset="0"/>
              </a:rPr>
              <a:t> – дані, що знижують рівень невизначеності наших знань про об’єкт управління і його зовнішнє оточення. Вона виступає невід’ємним елементом ефективного управління організаційно-економічними процесами взагалі і підприємницькою діяльністю зокрема. Головне призначенні інформації – це відображення всіх змін, що відбуваються у суспільстві, державі, навколишньому середовищі в результаті здійснення певних подій і явищ. Отже, інформація є головним ресурсом, за допомогою якого організація має можливості розвиватися, зміцнювати свої позиції на ринку.</a:t>
            </a:r>
            <a:endParaRPr lang="uk-UA" dirty="0">
              <a:solidFill>
                <a:schemeClr val="tx1"/>
              </a:solidFill>
            </a:endParaRPr>
          </a:p>
        </p:txBody>
      </p:sp>
    </p:spTree>
    <p:extLst>
      <p:ext uri="{BB962C8B-B14F-4D97-AF65-F5344CB8AC3E}">
        <p14:creationId xmlns:p14="http://schemas.microsoft.com/office/powerpoint/2010/main" val="26923535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45BAC70-585F-4C16-B45B-260D1A51F92D}"/>
              </a:ext>
            </a:extLst>
          </p:cNvPr>
          <p:cNvSpPr txBox="1"/>
          <p:nvPr/>
        </p:nvSpPr>
        <p:spPr>
          <a:xfrm>
            <a:off x="246186" y="197346"/>
            <a:ext cx="5955832" cy="5262979"/>
          </a:xfrm>
          <a:prstGeom prst="rect">
            <a:avLst/>
          </a:prstGeom>
          <a:noFill/>
        </p:spPr>
        <p:txBody>
          <a:bodyPr wrap="square">
            <a:spAutoFit/>
          </a:bodyPr>
          <a:lstStyle/>
          <a:p>
            <a:pPr algn="just"/>
            <a:r>
              <a:rPr lang="uk-UA" sz="1600" dirty="0"/>
              <a:t>	В системі МОВ можна виділити дві інформаційно-комунікативні системи: внутрішню (комунікації, що забезпечують взаємодію суб’єктів різних рівнів управління, підрозділів, посадовців шляхом налагодження комунікаційних каналів в процесі особливих контактів, обміну документацією, функціонування електронних засобів зв’язку і </a:t>
            </a:r>
            <a:r>
              <a:rPr lang="uk-UA" sz="1600" dirty="0" err="1"/>
              <a:t>т.п</a:t>
            </a:r>
            <a:r>
              <a:rPr lang="uk-UA" sz="1600" dirty="0"/>
              <a:t>.) і зовнішню (комунікації МОВ з органами влади, у підпорядкуванні яких вони знаходяться, наприклад, для районних держадміністрацій – обласні держадміністрації, для облдержадміністрацій – виконавчі органи центрального рівня, а також різні групи громадськості).</a:t>
            </a:r>
          </a:p>
          <a:p>
            <a:pPr algn="just"/>
            <a:endParaRPr lang="uk-UA" sz="1600" dirty="0"/>
          </a:p>
          <a:p>
            <a:pPr algn="just"/>
            <a:r>
              <a:rPr lang="uk-UA" sz="1600" dirty="0"/>
              <a:t>	В загальному абстрактному вигляді на рівні МОВ комунікативні процеси складаються між декількома учасниками : місцевими державними адміністраціями (МДА) й підрозділами центральних органів виконавчої влади (ЦОВВ), органами місцевого самоврядування (ОМС), що реалізують делеговані державою повноваження, та громадськістю.</a:t>
            </a:r>
          </a:p>
        </p:txBody>
      </p:sp>
      <p:pic>
        <p:nvPicPr>
          <p:cNvPr id="3074" name="Picture 2">
            <a:extLst>
              <a:ext uri="{FF2B5EF4-FFF2-40B4-BE49-F238E27FC236}">
                <a16:creationId xmlns:a16="http://schemas.microsoft.com/office/drawing/2014/main" id="{C9B37EB4-CA6E-48B6-8C82-2B7FB133CF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8340" y="344732"/>
            <a:ext cx="4455868" cy="180922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493E479-7C4D-4124-B571-485894F93334}"/>
              </a:ext>
            </a:extLst>
          </p:cNvPr>
          <p:cNvSpPr txBox="1"/>
          <p:nvPr/>
        </p:nvSpPr>
        <p:spPr>
          <a:xfrm>
            <a:off x="6354459" y="2413337"/>
            <a:ext cx="5603630" cy="3046988"/>
          </a:xfrm>
          <a:prstGeom prst="rect">
            <a:avLst/>
          </a:prstGeom>
          <a:noFill/>
        </p:spPr>
        <p:txBody>
          <a:bodyPr wrap="square">
            <a:spAutoFit/>
          </a:bodyPr>
          <a:lstStyle/>
          <a:p>
            <a:pPr algn="just"/>
            <a:r>
              <a:rPr lang="uk-UA" sz="1200" dirty="0"/>
              <a:t>Безумовно, поділ системи МОВ на три групи учасників (МДА, ОМС, громадськість) є дещо умовним і схематично спрощеним. Перелік учасників реалізації місцевої влади є значно ширшим. Сама система МОВ має складну структуру, до якої входять: обласні і районні державні адміністрації, обласні і місцеві підрозділи центральних органів виконавчої влади, обласні, районні, міські, районні у містах, селищні та сільські ради. Поняття громадськості включає індивідів та соціальні групи, наприклад, такі, як: споживачі публічних послуг, постійні комісії відповідних рад (в межах повноважень), осередки політичних партій, рухів, громадські і релігійні об’єднання, колективи навчальних закладів, підприємств, науково-дослідних, проектних та інших установ, організацій, фізичні та юридичні особи, громадяни та інші особи в Україні, засоби масової інформації, бізнесові структури тощо, тобто державні інституції та групи впливу, які безпосередньо чи опосередковано впливають на функціонування системи МОВ.</a:t>
            </a:r>
          </a:p>
        </p:txBody>
      </p:sp>
    </p:spTree>
    <p:extLst>
      <p:ext uri="{BB962C8B-B14F-4D97-AF65-F5344CB8AC3E}">
        <p14:creationId xmlns:p14="http://schemas.microsoft.com/office/powerpoint/2010/main" val="2283429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Місце для тексту 3">
            <a:extLst>
              <a:ext uri="{FF2B5EF4-FFF2-40B4-BE49-F238E27FC236}">
                <a16:creationId xmlns:a16="http://schemas.microsoft.com/office/drawing/2014/main" id="{658321F7-95A5-4D80-83CF-447860C48A3C}"/>
              </a:ext>
            </a:extLst>
          </p:cNvPr>
          <p:cNvSpPr>
            <a:spLocks noGrp="1"/>
          </p:cNvSpPr>
          <p:nvPr>
            <p:ph type="body" sz="half" idx="2"/>
          </p:nvPr>
        </p:nvSpPr>
        <p:spPr>
          <a:xfrm>
            <a:off x="1058488" y="1429789"/>
            <a:ext cx="5037512" cy="5087390"/>
          </a:xfrm>
        </p:spPr>
        <p:txBody>
          <a:bodyPr>
            <a:normAutofit/>
          </a:bodyPr>
          <a:lstStyle/>
          <a:p>
            <a:pPr algn="just"/>
            <a:r>
              <a:rPr lang="ru-RU" sz="2000" dirty="0"/>
              <a:t>Рух </a:t>
            </a:r>
            <a:r>
              <a:rPr lang="ru-RU" sz="2000" dirty="0" err="1"/>
              <a:t>був</a:t>
            </a:r>
            <a:r>
              <a:rPr lang="ru-RU" sz="2000" dirty="0"/>
              <a:t> </a:t>
            </a:r>
            <a:r>
              <a:rPr lang="ru-RU" sz="2000" dirty="0" err="1"/>
              <a:t>започаткований</a:t>
            </a:r>
            <a:r>
              <a:rPr lang="ru-RU" sz="2000" dirty="0"/>
              <a:t> </a:t>
            </a:r>
            <a:r>
              <a:rPr lang="ru-RU" sz="2000" dirty="0" err="1"/>
              <a:t>Люсією</a:t>
            </a:r>
            <a:r>
              <a:rPr lang="ru-RU" sz="2000" dirty="0"/>
              <a:t> </a:t>
            </a:r>
            <a:r>
              <a:rPr lang="ru-RU" sz="2000" dirty="0" err="1"/>
              <a:t>Мендісабаль</a:t>
            </a:r>
            <a:r>
              <a:rPr lang="ru-RU" sz="2000" dirty="0"/>
              <a:t>, яка до </a:t>
            </a:r>
            <a:r>
              <a:rPr lang="ru-RU" sz="2000" dirty="0" err="1"/>
              <a:t>цього</a:t>
            </a:r>
            <a:r>
              <a:rPr lang="ru-RU" sz="2000" dirty="0"/>
              <a:t> не мала </a:t>
            </a:r>
            <a:r>
              <a:rPr lang="ru-RU" sz="2000" dirty="0" err="1"/>
              <a:t>досвіду</a:t>
            </a:r>
            <a:r>
              <a:rPr lang="ru-RU" sz="2000" dirty="0"/>
              <a:t> </a:t>
            </a:r>
            <a:r>
              <a:rPr lang="ru-RU" sz="2000" dirty="0" err="1"/>
              <a:t>громадянської</a:t>
            </a:r>
            <a:r>
              <a:rPr lang="ru-RU" sz="2000" dirty="0"/>
              <a:t> </a:t>
            </a:r>
            <a:r>
              <a:rPr lang="ru-RU" sz="2000" dirty="0" err="1"/>
              <a:t>діяльності</a:t>
            </a:r>
            <a:r>
              <a:rPr lang="ru-RU" sz="2000" dirty="0"/>
              <a:t>. Вона закликала людей у </a:t>
            </a:r>
            <a:r>
              <a:rPr lang="ru-RU" sz="2000" dirty="0" err="1"/>
              <a:t>соціальних</a:t>
            </a:r>
            <a:r>
              <a:rPr lang="ru-RU" sz="2000" dirty="0"/>
              <a:t> мережах </a:t>
            </a:r>
            <a:r>
              <a:rPr lang="ru-RU" sz="2000" dirty="0" err="1"/>
              <a:t>долучитися</a:t>
            </a:r>
            <a:r>
              <a:rPr lang="ru-RU" sz="2000" dirty="0"/>
              <a:t> до </a:t>
            </a:r>
            <a:r>
              <a:rPr lang="ru-RU" sz="2000" dirty="0" err="1"/>
              <a:t>протестів</a:t>
            </a:r>
            <a:r>
              <a:rPr lang="ru-RU" sz="2000" dirty="0"/>
              <a:t> за </a:t>
            </a:r>
            <a:r>
              <a:rPr lang="ru-RU" sz="2000" dirty="0" err="1"/>
              <a:t>відставку</a:t>
            </a:r>
            <a:r>
              <a:rPr lang="ru-RU" sz="2000" dirty="0"/>
              <a:t> президента. </a:t>
            </a:r>
            <a:r>
              <a:rPr lang="ru-RU" sz="2000" b="1" dirty="0">
                <a:solidFill>
                  <a:schemeClr val="accent1"/>
                </a:solidFill>
              </a:rPr>
              <a:t>«</a:t>
            </a:r>
            <a:r>
              <a:rPr lang="ru-RU" sz="2000" b="1" dirty="0" err="1">
                <a:solidFill>
                  <a:schemeClr val="accent1"/>
                </a:solidFill>
              </a:rPr>
              <a:t>Неважливо</a:t>
            </a:r>
            <a:r>
              <a:rPr lang="ru-RU" sz="2000" b="1" dirty="0">
                <a:solidFill>
                  <a:schemeClr val="accent1"/>
                </a:solidFill>
              </a:rPr>
              <a:t>, </a:t>
            </a:r>
            <a:r>
              <a:rPr lang="ru-RU" sz="2000" b="1" dirty="0" err="1">
                <a:solidFill>
                  <a:schemeClr val="accent1"/>
                </a:solidFill>
              </a:rPr>
              <a:t>якщо</a:t>
            </a:r>
            <a:r>
              <a:rPr lang="ru-RU" sz="2000" b="1" dirty="0">
                <a:solidFill>
                  <a:schemeClr val="accent1"/>
                </a:solidFill>
              </a:rPr>
              <a:t> </a:t>
            </a:r>
            <a:r>
              <a:rPr lang="ru-RU" sz="2000" b="1" dirty="0" err="1">
                <a:solidFill>
                  <a:schemeClr val="accent1"/>
                </a:solidFill>
              </a:rPr>
              <a:t>прийде</a:t>
            </a:r>
            <a:r>
              <a:rPr lang="ru-RU" sz="2000" b="1" dirty="0">
                <a:solidFill>
                  <a:schemeClr val="accent1"/>
                </a:solidFill>
              </a:rPr>
              <a:t> </a:t>
            </a:r>
            <a:r>
              <a:rPr lang="ru-RU" sz="2000" b="1" dirty="0" err="1">
                <a:solidFill>
                  <a:schemeClr val="accent1"/>
                </a:solidFill>
              </a:rPr>
              <a:t>лише</a:t>
            </a:r>
            <a:r>
              <a:rPr lang="ru-RU" sz="2000" b="1" dirty="0">
                <a:solidFill>
                  <a:schemeClr val="accent1"/>
                </a:solidFill>
              </a:rPr>
              <a:t> </a:t>
            </a:r>
            <a:r>
              <a:rPr lang="ru-RU" sz="2000" b="1" dirty="0" err="1">
                <a:solidFill>
                  <a:schemeClr val="accent1"/>
                </a:solidFill>
              </a:rPr>
              <a:t>чотири</a:t>
            </a:r>
            <a:r>
              <a:rPr lang="ru-RU" sz="2000" b="1" dirty="0">
                <a:solidFill>
                  <a:schemeClr val="accent1"/>
                </a:solidFill>
              </a:rPr>
              <a:t> </a:t>
            </a:r>
            <a:r>
              <a:rPr lang="ru-RU" sz="2000" b="1" dirty="0" err="1">
                <a:solidFill>
                  <a:schemeClr val="accent1"/>
                </a:solidFill>
              </a:rPr>
              <a:t>людини</a:t>
            </a:r>
            <a:r>
              <a:rPr lang="ru-RU" sz="2000" b="1" dirty="0">
                <a:solidFill>
                  <a:schemeClr val="accent1"/>
                </a:solidFill>
              </a:rPr>
              <a:t>. Я буду </a:t>
            </a:r>
            <a:r>
              <a:rPr lang="ru-RU" sz="2000" b="1" dirty="0" err="1">
                <a:solidFill>
                  <a:schemeClr val="accent1"/>
                </a:solidFill>
              </a:rPr>
              <a:t>жити</a:t>
            </a:r>
            <a:r>
              <a:rPr lang="ru-RU" sz="2000" b="1" dirty="0">
                <a:solidFill>
                  <a:schemeClr val="accent1"/>
                </a:solidFill>
              </a:rPr>
              <a:t> </a:t>
            </a:r>
            <a:r>
              <a:rPr lang="ru-RU" sz="2000" b="1" dirty="0" err="1">
                <a:solidFill>
                  <a:schemeClr val="accent1"/>
                </a:solidFill>
              </a:rPr>
              <a:t>спокійно</a:t>
            </a:r>
            <a:r>
              <a:rPr lang="ru-RU" sz="2000" b="1" dirty="0">
                <a:solidFill>
                  <a:schemeClr val="accent1"/>
                </a:solidFill>
              </a:rPr>
              <a:t>, тому </a:t>
            </a:r>
            <a:r>
              <a:rPr lang="ru-RU" sz="2000" b="1" dirty="0" err="1">
                <a:solidFill>
                  <a:schemeClr val="accent1"/>
                </a:solidFill>
              </a:rPr>
              <a:t>що</a:t>
            </a:r>
            <a:r>
              <a:rPr lang="ru-RU" sz="2000" b="1" dirty="0">
                <a:solidFill>
                  <a:schemeClr val="accent1"/>
                </a:solidFill>
              </a:rPr>
              <a:t> знаю, </a:t>
            </a:r>
            <a:r>
              <a:rPr lang="ru-RU" sz="2000" b="1" dirty="0" err="1">
                <a:solidFill>
                  <a:schemeClr val="accent1"/>
                </a:solidFill>
              </a:rPr>
              <a:t>що</a:t>
            </a:r>
            <a:r>
              <a:rPr lang="ru-RU" sz="2000" b="1" dirty="0">
                <a:solidFill>
                  <a:schemeClr val="accent1"/>
                </a:solidFill>
              </a:rPr>
              <a:t> я </a:t>
            </a:r>
            <a:r>
              <a:rPr lang="ru-RU" sz="2000" b="1" dirty="0" err="1">
                <a:solidFill>
                  <a:schemeClr val="accent1"/>
                </a:solidFill>
              </a:rPr>
              <a:t>щось</a:t>
            </a:r>
            <a:r>
              <a:rPr lang="ru-RU" sz="2000" b="1" dirty="0">
                <a:solidFill>
                  <a:schemeClr val="accent1"/>
                </a:solidFill>
              </a:rPr>
              <a:t> </a:t>
            </a:r>
            <a:r>
              <a:rPr lang="ru-RU" sz="2000" b="1" dirty="0" err="1">
                <a:solidFill>
                  <a:schemeClr val="accent1"/>
                </a:solidFill>
              </a:rPr>
              <a:t>зробила</a:t>
            </a:r>
            <a:r>
              <a:rPr lang="ru-RU" sz="2000" b="1" dirty="0">
                <a:solidFill>
                  <a:schemeClr val="accent1"/>
                </a:solidFill>
              </a:rPr>
              <a:t>»</a:t>
            </a:r>
            <a:r>
              <a:rPr lang="ru-RU" sz="2000" dirty="0"/>
              <a:t>, – </a:t>
            </a:r>
            <a:r>
              <a:rPr lang="ru-RU" sz="2000" dirty="0" err="1"/>
              <a:t>коментувала</a:t>
            </a:r>
            <a:r>
              <a:rPr lang="ru-RU" sz="2000" dirty="0"/>
              <a:t> вона.</a:t>
            </a:r>
            <a:endParaRPr lang="uk-UA" sz="2000" dirty="0"/>
          </a:p>
        </p:txBody>
      </p:sp>
      <p:sp>
        <p:nvSpPr>
          <p:cNvPr id="7" name="Google Shape;111;p14">
            <a:extLst>
              <a:ext uri="{FF2B5EF4-FFF2-40B4-BE49-F238E27FC236}">
                <a16:creationId xmlns:a16="http://schemas.microsoft.com/office/drawing/2014/main" id="{D3784F71-334F-44CF-9972-433863152B35}"/>
              </a:ext>
            </a:extLst>
          </p:cNvPr>
          <p:cNvSpPr txBox="1"/>
          <p:nvPr/>
        </p:nvSpPr>
        <p:spPr>
          <a:xfrm>
            <a:off x="6975421" y="1429789"/>
            <a:ext cx="4277360" cy="3508612"/>
          </a:xfrm>
          <a:prstGeom prst="rect">
            <a:avLst/>
          </a:prstGeom>
          <a:ln/>
        </p:spPr>
        <p:style>
          <a:lnRef idx="1">
            <a:schemeClr val="accent2"/>
          </a:lnRef>
          <a:fillRef idx="2">
            <a:schemeClr val="accent2"/>
          </a:fillRef>
          <a:effectRef idx="1">
            <a:schemeClr val="accent2"/>
          </a:effectRef>
          <a:fontRef idx="minor">
            <a:schemeClr val="dk1"/>
          </a:fontRef>
        </p:style>
        <p:txBody>
          <a:bodyPr spcFirstLastPara="1" wrap="square" lIns="91425" tIns="45700" rIns="91425" bIns="45700" anchor="t" anchorCtr="0">
            <a:spAutoFit/>
          </a:bodyPr>
          <a:lstStyle/>
          <a:p>
            <a:pPr defTabSz="914400"/>
            <a:r>
              <a:rPr lang="ru-RU" sz="1600" b="1" dirty="0" err="1">
                <a:solidFill>
                  <a:prstClr val="black"/>
                </a:solidFill>
                <a:ea typeface="Calibri"/>
                <a:cs typeface="Arial" panose="020B0604020202020204" pitchFamily="34" charset="0"/>
                <a:sym typeface="Calibri"/>
              </a:rPr>
              <a:t>Громадяни</a:t>
            </a:r>
            <a:r>
              <a:rPr lang="ru-RU" sz="1600" b="1" dirty="0">
                <a:solidFill>
                  <a:prstClr val="black"/>
                </a:solidFill>
                <a:ea typeface="Calibri"/>
                <a:cs typeface="Arial" panose="020B0604020202020204" pitchFamily="34" charset="0"/>
                <a:sym typeface="Calibri"/>
              </a:rPr>
              <a:t> </a:t>
            </a:r>
            <a:r>
              <a:rPr lang="ru-RU" sz="1600" b="1" dirty="0" err="1">
                <a:solidFill>
                  <a:prstClr val="black"/>
                </a:solidFill>
                <a:ea typeface="Calibri"/>
                <a:cs typeface="Arial" panose="020B0604020202020204" pitchFamily="34" charset="0"/>
                <a:sym typeface="Calibri"/>
              </a:rPr>
              <a:t>використовували</a:t>
            </a:r>
            <a:r>
              <a:rPr lang="ru-RU" sz="1600" b="1" dirty="0">
                <a:solidFill>
                  <a:prstClr val="black"/>
                </a:solidFill>
                <a:ea typeface="Calibri"/>
                <a:cs typeface="Arial" panose="020B0604020202020204" pitchFamily="34" charset="0"/>
                <a:sym typeface="Calibri"/>
              </a:rPr>
              <a:t> </a:t>
            </a:r>
            <a:r>
              <a:rPr lang="ru-RU" sz="1600" b="1" dirty="0" err="1">
                <a:solidFill>
                  <a:prstClr val="black"/>
                </a:solidFill>
                <a:ea typeface="Calibri"/>
                <a:cs typeface="Arial" panose="020B0604020202020204" pitchFamily="34" charset="0"/>
                <a:sym typeface="Calibri"/>
              </a:rPr>
              <a:t>різні</a:t>
            </a:r>
            <a:r>
              <a:rPr lang="ru-RU" sz="1600" b="1" dirty="0">
                <a:solidFill>
                  <a:prstClr val="black"/>
                </a:solidFill>
                <a:ea typeface="Calibri"/>
                <a:cs typeface="Arial" panose="020B0604020202020204" pitchFamily="34" charset="0"/>
                <a:sym typeface="Calibri"/>
              </a:rPr>
              <a:t> </a:t>
            </a:r>
            <a:r>
              <a:rPr lang="ru-RU" sz="1600" b="1" dirty="0" err="1">
                <a:solidFill>
                  <a:prstClr val="black"/>
                </a:solidFill>
                <a:ea typeface="Calibri"/>
                <a:cs typeface="Arial" panose="020B0604020202020204" pitchFamily="34" charset="0"/>
                <a:sym typeface="Calibri"/>
              </a:rPr>
              <a:t>насильницькі</a:t>
            </a:r>
            <a:r>
              <a:rPr lang="ru-RU" sz="1600" b="1" dirty="0">
                <a:solidFill>
                  <a:prstClr val="black"/>
                </a:solidFill>
                <a:ea typeface="Calibri"/>
                <a:cs typeface="Arial" panose="020B0604020202020204" pitchFamily="34" charset="0"/>
                <a:sym typeface="Calibri"/>
              </a:rPr>
              <a:t> тактики:</a:t>
            </a:r>
            <a:endParaRPr sz="1600" b="1" dirty="0">
              <a:solidFill>
                <a:prstClr val="black"/>
              </a:solidFill>
              <a:cs typeface="Arial" panose="020B0604020202020204" pitchFamily="34" charset="0"/>
            </a:endParaRPr>
          </a:p>
          <a:p>
            <a:pPr defTabSz="914400"/>
            <a:br>
              <a:rPr lang="ru-RU" sz="1600" b="1" dirty="0">
                <a:solidFill>
                  <a:prstClr val="black"/>
                </a:solidFill>
                <a:ea typeface="Calibri"/>
                <a:cs typeface="Arial" panose="020B0604020202020204" pitchFamily="34" charset="0"/>
                <a:sym typeface="Calibri"/>
              </a:rPr>
            </a:br>
            <a:r>
              <a:rPr lang="ru-RU" sz="1600" b="1" dirty="0" err="1">
                <a:solidFill>
                  <a:prstClr val="black"/>
                </a:solidFill>
                <a:ea typeface="Calibri"/>
                <a:cs typeface="Arial" panose="020B0604020202020204" pitchFamily="34" charset="0"/>
                <a:sym typeface="Calibri"/>
              </a:rPr>
              <a:t>від</a:t>
            </a:r>
            <a:endParaRPr sz="1600" dirty="0">
              <a:solidFill>
                <a:prstClr val="black"/>
              </a:solidFill>
              <a:cs typeface="Arial" panose="020B0604020202020204" pitchFamily="34" charset="0"/>
            </a:endParaRPr>
          </a:p>
          <a:p>
            <a:pPr marL="285750" indent="-285750" defTabSz="914400">
              <a:buClr>
                <a:srgbClr val="B9D6D5"/>
              </a:buClr>
              <a:buSzPts val="1800"/>
              <a:buFont typeface="Helvetica" panose="00000500000000000000" pitchFamily="50" charset="0"/>
              <a:buChar char="●"/>
            </a:pPr>
            <a:r>
              <a:rPr lang="ru-RU" sz="1600" dirty="0" err="1">
                <a:solidFill>
                  <a:prstClr val="black"/>
                </a:solidFill>
                <a:ea typeface="Calibri"/>
                <a:cs typeface="Arial" panose="020B0604020202020204" pitchFamily="34" charset="0"/>
                <a:sym typeface="Calibri"/>
              </a:rPr>
              <a:t>протестів</a:t>
            </a:r>
            <a:endParaRPr sz="1600" dirty="0">
              <a:solidFill>
                <a:prstClr val="black"/>
              </a:solidFill>
              <a:cs typeface="Arial" panose="020B0604020202020204" pitchFamily="34" charset="0"/>
            </a:endParaRPr>
          </a:p>
          <a:p>
            <a:pPr marL="285750" indent="-285750" defTabSz="914400">
              <a:buClr>
                <a:srgbClr val="B9D6D5"/>
              </a:buClr>
              <a:buSzPts val="1800"/>
              <a:buFont typeface="Helvetica" panose="00000500000000000000" pitchFamily="50" charset="0"/>
              <a:buChar char="●"/>
            </a:pPr>
            <a:r>
              <a:rPr lang="ru-RU" sz="1600" dirty="0" err="1">
                <a:solidFill>
                  <a:prstClr val="black"/>
                </a:solidFill>
                <a:ea typeface="Calibri"/>
                <a:cs typeface="Arial" panose="020B0604020202020204" pitchFamily="34" charset="0"/>
                <a:sym typeface="Calibri"/>
              </a:rPr>
              <a:t>скандування</a:t>
            </a:r>
            <a:endParaRPr sz="1600" dirty="0">
              <a:solidFill>
                <a:prstClr val="black"/>
              </a:solidFill>
              <a:cs typeface="Arial" panose="020B0604020202020204" pitchFamily="34" charset="0"/>
            </a:endParaRPr>
          </a:p>
          <a:p>
            <a:pPr marL="285750" indent="-285750" defTabSz="914400">
              <a:buClr>
                <a:srgbClr val="B9D6D5"/>
              </a:buClr>
              <a:buSzPts val="1800"/>
              <a:buFont typeface="Helvetica" panose="00000500000000000000" pitchFamily="50" charset="0"/>
              <a:buChar char="●"/>
            </a:pPr>
            <a:r>
              <a:rPr lang="ru-RU" sz="1600" dirty="0" err="1">
                <a:solidFill>
                  <a:prstClr val="black"/>
                </a:solidFill>
                <a:ea typeface="Calibri"/>
                <a:cs typeface="Arial" panose="020B0604020202020204" pitchFamily="34" charset="0"/>
                <a:sym typeface="Calibri"/>
              </a:rPr>
              <a:t>розмахування</a:t>
            </a:r>
            <a:r>
              <a:rPr lang="ru-RU" sz="1600" dirty="0">
                <a:solidFill>
                  <a:prstClr val="black"/>
                </a:solidFill>
                <a:ea typeface="Calibri"/>
                <a:cs typeface="Arial" panose="020B0604020202020204" pitchFamily="34" charset="0"/>
                <a:sym typeface="Calibri"/>
              </a:rPr>
              <a:t> прапорами</a:t>
            </a:r>
            <a:endParaRPr sz="1600" dirty="0">
              <a:solidFill>
                <a:prstClr val="black"/>
              </a:solidFill>
              <a:ea typeface="CordiaUPC"/>
              <a:cs typeface="Arial" panose="020B0604020202020204" pitchFamily="34" charset="0"/>
              <a:sym typeface="CordiaUPC"/>
            </a:endParaRPr>
          </a:p>
          <a:p>
            <a:pPr marL="285750" indent="-285750" defTabSz="914400">
              <a:buClr>
                <a:srgbClr val="B9D6D5"/>
              </a:buClr>
              <a:buSzPts val="1800"/>
              <a:buFont typeface="Helvetica" panose="00000500000000000000" pitchFamily="50" charset="0"/>
              <a:buChar char="●"/>
            </a:pPr>
            <a:r>
              <a:rPr lang="ru-RU" sz="1600" dirty="0" err="1">
                <a:solidFill>
                  <a:prstClr val="black"/>
                </a:solidFill>
                <a:ea typeface="Calibri"/>
                <a:cs typeface="Arial" panose="020B0604020202020204" pitchFamily="34" charset="0"/>
                <a:sym typeface="Calibri"/>
              </a:rPr>
              <a:t>носіння</a:t>
            </a:r>
            <a:r>
              <a:rPr lang="ru-RU" sz="1600" dirty="0">
                <a:solidFill>
                  <a:prstClr val="black"/>
                </a:solidFill>
                <a:ea typeface="Calibri"/>
                <a:cs typeface="Arial" panose="020B0604020202020204" pitchFamily="34" charset="0"/>
                <a:sym typeface="Calibri"/>
              </a:rPr>
              <a:t> </a:t>
            </a:r>
            <a:r>
              <a:rPr lang="ru-RU" sz="1600" dirty="0" err="1">
                <a:solidFill>
                  <a:prstClr val="black"/>
                </a:solidFill>
                <a:ea typeface="Calibri"/>
                <a:cs typeface="Arial" panose="020B0604020202020204" pitchFamily="34" charset="0"/>
                <a:sym typeface="Calibri"/>
              </a:rPr>
              <a:t>національних</a:t>
            </a:r>
            <a:r>
              <a:rPr lang="ru-RU" sz="1600" dirty="0">
                <a:solidFill>
                  <a:prstClr val="black"/>
                </a:solidFill>
                <a:ea typeface="Calibri"/>
                <a:cs typeface="Arial" panose="020B0604020202020204" pitchFamily="34" charset="0"/>
                <a:sym typeface="Calibri"/>
              </a:rPr>
              <a:t> </a:t>
            </a:r>
            <a:r>
              <a:rPr lang="ru-RU" sz="1600" dirty="0" err="1">
                <a:solidFill>
                  <a:prstClr val="black"/>
                </a:solidFill>
                <a:ea typeface="Calibri"/>
                <a:cs typeface="Arial" panose="020B0604020202020204" pitchFamily="34" charset="0"/>
                <a:sym typeface="Calibri"/>
              </a:rPr>
              <a:t>кольорів</a:t>
            </a:r>
            <a:endParaRPr sz="1600" dirty="0">
              <a:solidFill>
                <a:prstClr val="black"/>
              </a:solidFill>
              <a:cs typeface="Arial" panose="020B0604020202020204" pitchFamily="34" charset="0"/>
            </a:endParaRPr>
          </a:p>
          <a:p>
            <a:pPr marL="285750" indent="-285750" defTabSz="914400">
              <a:buClr>
                <a:srgbClr val="B9D6D5"/>
              </a:buClr>
              <a:buSzPts val="1800"/>
              <a:buFont typeface="Helvetica" panose="00000500000000000000" pitchFamily="50" charset="0"/>
              <a:buChar char="●"/>
            </a:pPr>
            <a:r>
              <a:rPr lang="ru-RU" sz="1600" dirty="0" err="1">
                <a:solidFill>
                  <a:prstClr val="black"/>
                </a:solidFill>
                <a:ea typeface="Calibri"/>
                <a:cs typeface="Arial" panose="020B0604020202020204" pitchFamily="34" charset="0"/>
                <a:sym typeface="Calibri"/>
              </a:rPr>
              <a:t>співу</a:t>
            </a:r>
            <a:r>
              <a:rPr lang="ru-RU" sz="1600" dirty="0">
                <a:solidFill>
                  <a:prstClr val="black"/>
                </a:solidFill>
                <a:ea typeface="Calibri"/>
                <a:cs typeface="Arial" panose="020B0604020202020204" pitchFamily="34" charset="0"/>
                <a:sym typeface="Calibri"/>
              </a:rPr>
              <a:t> </a:t>
            </a:r>
            <a:r>
              <a:rPr lang="ru-RU" sz="1600" dirty="0" err="1">
                <a:solidFill>
                  <a:prstClr val="black"/>
                </a:solidFill>
                <a:ea typeface="Calibri"/>
                <a:cs typeface="Arial" panose="020B0604020202020204" pitchFamily="34" charset="0"/>
                <a:sym typeface="Calibri"/>
              </a:rPr>
              <a:t>гімну</a:t>
            </a:r>
            <a:endParaRPr sz="1600" dirty="0">
              <a:solidFill>
                <a:prstClr val="black"/>
              </a:solidFill>
              <a:cs typeface="Arial" panose="020B0604020202020204" pitchFamily="34" charset="0"/>
            </a:endParaRPr>
          </a:p>
          <a:p>
            <a:pPr defTabSz="914400"/>
            <a:br>
              <a:rPr lang="ru-RU" sz="1600" b="1" dirty="0">
                <a:solidFill>
                  <a:prstClr val="black"/>
                </a:solidFill>
                <a:ea typeface="Calibri"/>
                <a:cs typeface="Arial" panose="020B0604020202020204" pitchFamily="34" charset="0"/>
                <a:sym typeface="Calibri"/>
              </a:rPr>
            </a:br>
            <a:r>
              <a:rPr lang="ru-RU" sz="1600" b="1" dirty="0">
                <a:solidFill>
                  <a:prstClr val="black"/>
                </a:solidFill>
                <a:ea typeface="Calibri"/>
                <a:cs typeface="Arial" panose="020B0604020202020204" pitchFamily="34" charset="0"/>
                <a:sym typeface="Calibri"/>
              </a:rPr>
              <a:t>до</a:t>
            </a:r>
            <a:endParaRPr sz="1600" dirty="0">
              <a:solidFill>
                <a:prstClr val="black"/>
              </a:solidFill>
              <a:cs typeface="Arial" panose="020B0604020202020204" pitchFamily="34" charset="0"/>
            </a:endParaRPr>
          </a:p>
          <a:p>
            <a:pPr marL="285750" indent="-285750" defTabSz="914400">
              <a:buClr>
                <a:srgbClr val="B9D6D5"/>
              </a:buClr>
              <a:buSzPts val="1800"/>
              <a:buFont typeface="Helvetica" panose="00000500000000000000" pitchFamily="50" charset="0"/>
              <a:buChar char="●"/>
            </a:pPr>
            <a:r>
              <a:rPr lang="ru-RU" sz="1600" dirty="0" err="1">
                <a:solidFill>
                  <a:prstClr val="black"/>
                </a:solidFill>
                <a:ea typeface="Calibri"/>
                <a:cs typeface="Arial" panose="020B0604020202020204" pitchFamily="34" charset="0"/>
                <a:sym typeface="Calibri"/>
              </a:rPr>
              <a:t>перекриття</a:t>
            </a:r>
            <a:r>
              <a:rPr lang="ru-RU" sz="1600" dirty="0">
                <a:solidFill>
                  <a:prstClr val="black"/>
                </a:solidFill>
                <a:ea typeface="Calibri"/>
                <a:cs typeface="Arial" panose="020B0604020202020204" pitchFamily="34" charset="0"/>
                <a:sym typeface="Calibri"/>
              </a:rPr>
              <a:t> </a:t>
            </a:r>
            <a:r>
              <a:rPr lang="ru-RU" sz="1600" dirty="0" err="1">
                <a:solidFill>
                  <a:prstClr val="black"/>
                </a:solidFill>
                <a:ea typeface="Calibri"/>
                <a:cs typeface="Arial" panose="020B0604020202020204" pitchFamily="34" charset="0"/>
                <a:sym typeface="Calibri"/>
              </a:rPr>
              <a:t>доріг</a:t>
            </a:r>
            <a:endParaRPr sz="1600" dirty="0">
              <a:solidFill>
                <a:prstClr val="black"/>
              </a:solidFill>
              <a:cs typeface="Arial" panose="020B0604020202020204" pitchFamily="34" charset="0"/>
            </a:endParaRPr>
          </a:p>
          <a:p>
            <a:pPr marL="285750" indent="-285750" defTabSz="914400">
              <a:buClr>
                <a:srgbClr val="B9D6D5"/>
              </a:buClr>
              <a:buSzPts val="1800"/>
              <a:buFont typeface="Helvetica" panose="00000500000000000000" pitchFamily="50" charset="0"/>
              <a:buChar char="●"/>
            </a:pPr>
            <a:r>
              <a:rPr lang="ru-RU" sz="1600" dirty="0">
                <a:solidFill>
                  <a:prstClr val="black"/>
                </a:solidFill>
                <a:ea typeface="Calibri"/>
                <a:cs typeface="Arial" panose="020B0604020202020204" pitchFamily="34" charset="0"/>
                <a:sym typeface="Calibri"/>
              </a:rPr>
              <a:t>участь у цифровому </a:t>
            </a:r>
            <a:r>
              <a:rPr lang="ru-RU" sz="1600" dirty="0" err="1">
                <a:solidFill>
                  <a:prstClr val="black"/>
                </a:solidFill>
                <a:ea typeface="Calibri"/>
                <a:cs typeface="Arial" panose="020B0604020202020204" pitchFamily="34" charset="0"/>
                <a:sym typeface="Calibri"/>
              </a:rPr>
              <a:t>спротиві</a:t>
            </a:r>
            <a:endParaRPr sz="1600" dirty="0">
              <a:solidFill>
                <a:prstClr val="black"/>
              </a:solidFill>
              <a:cs typeface="Arial" panose="020B0604020202020204" pitchFamily="34" charset="0"/>
            </a:endParaRPr>
          </a:p>
          <a:p>
            <a:pPr marL="285750" indent="-171450" defTabSz="914400">
              <a:buClr>
                <a:prstClr val="black"/>
              </a:buClr>
              <a:buSzPts val="1800"/>
              <a:buFont typeface="Arial"/>
              <a:buNone/>
            </a:pPr>
            <a:endParaRPr sz="1400" dirty="0">
              <a:solidFill>
                <a:prstClr val="black"/>
              </a:solidFill>
              <a:latin typeface="Arial" panose="020B0604020202020204" pitchFamily="34" charset="0"/>
              <a:ea typeface="Roboto"/>
              <a:cs typeface="Arial" panose="020B0604020202020204" pitchFamily="34" charset="0"/>
              <a:sym typeface="Roboto"/>
            </a:endParaRPr>
          </a:p>
        </p:txBody>
      </p:sp>
    </p:spTree>
    <p:extLst>
      <p:ext uri="{BB962C8B-B14F-4D97-AF65-F5344CB8AC3E}">
        <p14:creationId xmlns:p14="http://schemas.microsoft.com/office/powerpoint/2010/main" val="14039747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CCD53A-3321-FDB9-CA50-70544F935C22}"/>
              </a:ext>
            </a:extLst>
          </p:cNvPr>
          <p:cNvSpPr>
            <a:spLocks noGrp="1"/>
          </p:cNvSpPr>
          <p:nvPr>
            <p:ph type="ctrTitle"/>
          </p:nvPr>
        </p:nvSpPr>
        <p:spPr>
          <a:xfrm>
            <a:off x="447368" y="270880"/>
            <a:ext cx="11297264" cy="1524000"/>
          </a:xfrm>
        </p:spPr>
        <p:txBody>
          <a:bodyPr/>
          <a:lstStyle/>
          <a:p>
            <a:r>
              <a:rPr lang="ru-RU" sz="3600" dirty="0" err="1">
                <a:solidFill>
                  <a:schemeClr val="bg2">
                    <a:lumMod val="50000"/>
                  </a:schemeClr>
                </a:solidFill>
              </a:rPr>
              <a:t>Комунікація</a:t>
            </a:r>
            <a:r>
              <a:rPr lang="ru-RU" sz="3600" dirty="0">
                <a:solidFill>
                  <a:schemeClr val="bg2">
                    <a:lumMod val="50000"/>
                  </a:schemeClr>
                </a:solidFill>
              </a:rPr>
              <a:t> як </a:t>
            </a:r>
            <a:r>
              <a:rPr lang="ru-RU" sz="3600" dirty="0" err="1">
                <a:solidFill>
                  <a:schemeClr val="bg2">
                    <a:lumMod val="50000"/>
                  </a:schemeClr>
                </a:solidFill>
              </a:rPr>
              <a:t>механізм</a:t>
            </a:r>
            <a:r>
              <a:rPr lang="ru-RU" sz="3600" dirty="0">
                <a:solidFill>
                  <a:schemeClr val="bg2">
                    <a:lumMod val="50000"/>
                  </a:schemeClr>
                </a:solidFill>
              </a:rPr>
              <a:t> </a:t>
            </a:r>
            <a:r>
              <a:rPr lang="ru-RU" sz="3600" dirty="0" err="1">
                <a:solidFill>
                  <a:schemeClr val="bg2">
                    <a:lumMod val="50000"/>
                  </a:schemeClr>
                </a:solidFill>
              </a:rPr>
              <a:t>налагодження</a:t>
            </a:r>
            <a:r>
              <a:rPr lang="ru-RU" sz="3600" dirty="0">
                <a:solidFill>
                  <a:schemeClr val="bg2">
                    <a:lumMod val="50000"/>
                  </a:schemeClr>
                </a:solidFill>
              </a:rPr>
              <a:t> </a:t>
            </a:r>
            <a:r>
              <a:rPr lang="ru-RU" sz="3600" dirty="0" err="1">
                <a:solidFill>
                  <a:schemeClr val="bg2">
                    <a:lumMod val="50000"/>
                  </a:schemeClr>
                </a:solidFill>
              </a:rPr>
              <a:t>контактів</a:t>
            </a:r>
            <a:r>
              <a:rPr lang="ru-RU" sz="3600" dirty="0">
                <a:solidFill>
                  <a:schemeClr val="bg2">
                    <a:lumMod val="50000"/>
                  </a:schemeClr>
                </a:solidFill>
              </a:rPr>
              <a:t> з </a:t>
            </a:r>
            <a:r>
              <a:rPr lang="ru-RU" sz="3600" dirty="0" err="1">
                <a:solidFill>
                  <a:schemeClr val="bg2">
                    <a:lumMod val="50000"/>
                  </a:schemeClr>
                </a:solidFill>
              </a:rPr>
              <a:t>громадськістю</a:t>
            </a:r>
            <a:endParaRPr lang="en-US" dirty="0">
              <a:solidFill>
                <a:schemeClr val="bg2">
                  <a:lumMod val="50000"/>
                </a:schemeClr>
              </a:solidFill>
            </a:endParaRPr>
          </a:p>
        </p:txBody>
      </p:sp>
      <p:sp>
        <p:nvSpPr>
          <p:cNvPr id="4" name="Text Placeholder 3">
            <a:extLst>
              <a:ext uri="{FF2B5EF4-FFF2-40B4-BE49-F238E27FC236}">
                <a16:creationId xmlns:a16="http://schemas.microsoft.com/office/drawing/2014/main" id="{548BD71C-DCE9-9855-DCBE-675F20E94682}"/>
              </a:ext>
            </a:extLst>
          </p:cNvPr>
          <p:cNvSpPr>
            <a:spLocks noGrp="1"/>
          </p:cNvSpPr>
          <p:nvPr>
            <p:ph type="body" sz="quarter" idx="16"/>
          </p:nvPr>
        </p:nvSpPr>
        <p:spPr>
          <a:xfrm>
            <a:off x="470255" y="1879069"/>
            <a:ext cx="3461270" cy="4692744"/>
          </a:xfrm>
        </p:spPr>
        <p:txBody>
          <a:bodyPr/>
          <a:lstStyle/>
          <a:p>
            <a:pPr marL="0" indent="0">
              <a:buNone/>
            </a:pPr>
            <a:r>
              <a:rPr lang="uk-UA" sz="2400" b="1" dirty="0"/>
              <a:t>Відкритість</a:t>
            </a:r>
          </a:p>
        </p:txBody>
      </p:sp>
      <p:pic>
        <p:nvPicPr>
          <p:cNvPr id="51" name="Picture Placeholder 50" descr="Abacus">
            <a:extLst>
              <a:ext uri="{FF2B5EF4-FFF2-40B4-BE49-F238E27FC236}">
                <a16:creationId xmlns:a16="http://schemas.microsoft.com/office/drawing/2014/main" id="{F1A5F630-1971-68D5-BEDA-6FC11471C8E1}"/>
              </a:ext>
            </a:extLst>
          </p:cNvPr>
          <p:cNvPicPr>
            <a:picLocks noGrp="1" noChangeAspect="1"/>
          </p:cNvPicPr>
          <p:nvPr>
            <p:ph type="pic" sz="quarter" idx="23"/>
          </p:nvPr>
        </p:nvPicPr>
        <p:blipFill>
          <a:blip r:embed="rId2">
            <a:extLst>
              <a:ext uri="{96DAC541-7B7A-43D3-8B79-37D633B846F1}">
                <asvg:svgBlip xmlns:asvg="http://schemas.microsoft.com/office/drawing/2016/SVG/main" r:embed="rId3"/>
              </a:ext>
            </a:extLst>
          </a:blip>
          <a:srcRect t="4502" b="4502"/>
          <a:stretch/>
        </p:blipFill>
        <p:spPr>
          <a:xfrm>
            <a:off x="9446347" y="2745027"/>
            <a:ext cx="1005840" cy="914400"/>
          </a:xfrm>
        </p:spPr>
      </p:pic>
      <p:sp>
        <p:nvSpPr>
          <p:cNvPr id="7" name="Text Placeholder 6">
            <a:extLst>
              <a:ext uri="{FF2B5EF4-FFF2-40B4-BE49-F238E27FC236}">
                <a16:creationId xmlns:a16="http://schemas.microsoft.com/office/drawing/2014/main" id="{CEAC814C-D211-009A-190F-549B7A0D6398}"/>
              </a:ext>
            </a:extLst>
          </p:cNvPr>
          <p:cNvSpPr>
            <a:spLocks noGrp="1"/>
          </p:cNvSpPr>
          <p:nvPr>
            <p:ph type="body" sz="quarter" idx="18"/>
          </p:nvPr>
        </p:nvSpPr>
        <p:spPr>
          <a:xfrm>
            <a:off x="4344444" y="1893691"/>
            <a:ext cx="3461270" cy="4692744"/>
          </a:xfrm>
        </p:spPr>
        <p:txBody>
          <a:bodyPr/>
          <a:lstStyle/>
          <a:p>
            <a:pPr marL="0" indent="0">
              <a:buNone/>
            </a:pPr>
            <a:r>
              <a:rPr lang="uk-UA" sz="2400" b="1" dirty="0"/>
              <a:t>Прозорість</a:t>
            </a:r>
          </a:p>
        </p:txBody>
      </p:sp>
      <p:pic>
        <p:nvPicPr>
          <p:cNvPr id="53" name="Picture Placeholder 52" descr="3d Glasses">
            <a:extLst>
              <a:ext uri="{FF2B5EF4-FFF2-40B4-BE49-F238E27FC236}">
                <a16:creationId xmlns:a16="http://schemas.microsoft.com/office/drawing/2014/main" id="{6D152620-03B9-AECD-503A-E23309285EA7}"/>
              </a:ext>
            </a:extLst>
          </p:cNvPr>
          <p:cNvPicPr>
            <a:picLocks noGrp="1" noChangeAspect="1"/>
          </p:cNvPicPr>
          <p:nvPr>
            <p:ph type="pic" sz="quarter" idx="24"/>
          </p:nvPr>
        </p:nvPicPr>
        <p:blipFill>
          <a:blip r:embed="rId4">
            <a:extLst>
              <a:ext uri="{96DAC541-7B7A-43D3-8B79-37D633B846F1}">
                <asvg:svgBlip xmlns:asvg="http://schemas.microsoft.com/office/drawing/2016/SVG/main" r:embed="rId5"/>
              </a:ext>
            </a:extLst>
          </a:blip>
          <a:srcRect t="4574" b="4574"/>
          <a:stretch/>
        </p:blipFill>
        <p:spPr>
          <a:xfrm>
            <a:off x="5611464" y="2687669"/>
            <a:ext cx="1005840" cy="914400"/>
          </a:xfrm>
        </p:spPr>
      </p:pic>
      <p:sp>
        <p:nvSpPr>
          <p:cNvPr id="9" name="Text Placeholder 8">
            <a:extLst>
              <a:ext uri="{FF2B5EF4-FFF2-40B4-BE49-F238E27FC236}">
                <a16:creationId xmlns:a16="http://schemas.microsoft.com/office/drawing/2014/main" id="{ABB0AEFB-9FA8-4379-DA69-49759E72608E}"/>
              </a:ext>
            </a:extLst>
          </p:cNvPr>
          <p:cNvSpPr>
            <a:spLocks noGrp="1"/>
          </p:cNvSpPr>
          <p:nvPr>
            <p:ph type="body" sz="quarter" idx="21"/>
          </p:nvPr>
        </p:nvSpPr>
        <p:spPr>
          <a:xfrm>
            <a:off x="4696402" y="3496432"/>
            <a:ext cx="2835965" cy="1162482"/>
          </a:xfrm>
        </p:spPr>
        <p:txBody>
          <a:bodyPr/>
          <a:lstStyle/>
          <a:p>
            <a:pPr marL="0" indent="0" algn="just">
              <a:buNone/>
            </a:pPr>
            <a:r>
              <a:rPr lang="uk-UA" sz="1050" dirty="0"/>
              <a:t>Орган місцевої влади має постійно та регулярно роз’яснювати цілі, завдання, принципи реалізації державної політики, висвітлювати свою діяльність, створювати зрозумілу систему внутрішніх </a:t>
            </a:r>
            <a:r>
              <a:rPr lang="uk-UA" sz="1050" dirty="0" err="1"/>
              <a:t>зв’язків</a:t>
            </a:r>
            <a:r>
              <a:rPr lang="uk-UA" sz="1050" dirty="0"/>
              <a:t> та компетенцій, відповідати на запити громади, бути відповідальним та підзвітним громадянам. Задля цього орган місцевої влади має вчасно надавати ту інформацію, яка допомагає розуміти процеси, що відбуваються у </a:t>
            </a:r>
            <a:r>
              <a:rPr lang="uk-UA" sz="1100" dirty="0"/>
              <a:t>сфері його відповідальності. </a:t>
            </a:r>
            <a:endParaRPr lang="uk-UA" sz="1200" b="1" dirty="0"/>
          </a:p>
        </p:txBody>
      </p:sp>
      <p:pic>
        <p:nvPicPr>
          <p:cNvPr id="55" name="Picture Placeholder 54" descr="Circuit">
            <a:extLst>
              <a:ext uri="{FF2B5EF4-FFF2-40B4-BE49-F238E27FC236}">
                <a16:creationId xmlns:a16="http://schemas.microsoft.com/office/drawing/2014/main" id="{415585AE-96E0-81D6-0A31-2A13ECB76808}"/>
              </a:ext>
            </a:extLst>
          </p:cNvPr>
          <p:cNvPicPr>
            <a:picLocks noGrp="1" noChangeAspect="1"/>
          </p:cNvPicPr>
          <p:nvPr>
            <p:ph type="pic" sz="quarter" idx="25"/>
          </p:nvPr>
        </p:nvPicPr>
        <p:blipFill>
          <a:blip r:embed="rId6">
            <a:extLst>
              <a:ext uri="{96DAC541-7B7A-43D3-8B79-37D633B846F1}">
                <asvg:svgBlip xmlns:asvg="http://schemas.microsoft.com/office/drawing/2016/SVG/main" r:embed="rId7"/>
              </a:ext>
            </a:extLst>
          </a:blip>
          <a:srcRect t="4502" b="4502"/>
          <a:stretch/>
        </p:blipFill>
        <p:spPr>
          <a:xfrm>
            <a:off x="1725435" y="2745027"/>
            <a:ext cx="1005840" cy="914400"/>
          </a:xfrm>
        </p:spPr>
      </p:pic>
      <p:sp>
        <p:nvSpPr>
          <p:cNvPr id="12" name="Місце для тексту 11">
            <a:extLst>
              <a:ext uri="{FF2B5EF4-FFF2-40B4-BE49-F238E27FC236}">
                <a16:creationId xmlns:a16="http://schemas.microsoft.com/office/drawing/2014/main" id="{A1DD627F-7A1F-40D6-A81F-03966804B5AD}"/>
              </a:ext>
            </a:extLst>
          </p:cNvPr>
          <p:cNvSpPr>
            <a:spLocks noGrp="1"/>
          </p:cNvSpPr>
          <p:nvPr>
            <p:ph type="body" sz="quarter" idx="22"/>
          </p:nvPr>
        </p:nvSpPr>
        <p:spPr>
          <a:xfrm>
            <a:off x="8811327" y="3897712"/>
            <a:ext cx="2275880" cy="893763"/>
          </a:xfrm>
        </p:spPr>
        <p:txBody>
          <a:bodyPr/>
          <a:lstStyle/>
          <a:p>
            <a:pPr algn="just"/>
            <a:r>
              <a:rPr lang="ru-RU" dirty="0" err="1"/>
              <a:t>Регулярне</a:t>
            </a:r>
            <a:r>
              <a:rPr lang="ru-RU" dirty="0"/>
              <a:t> та </a:t>
            </a:r>
            <a:r>
              <a:rPr lang="ru-RU" dirty="0" err="1"/>
              <a:t>чесне</a:t>
            </a:r>
            <a:r>
              <a:rPr lang="ru-RU" dirty="0"/>
              <a:t> </a:t>
            </a:r>
            <a:r>
              <a:rPr lang="ru-RU" dirty="0" err="1"/>
              <a:t>звітування</a:t>
            </a:r>
            <a:r>
              <a:rPr lang="ru-RU" dirty="0"/>
              <a:t> перед людьми про </a:t>
            </a:r>
            <a:r>
              <a:rPr lang="ru-RU" dirty="0" err="1"/>
              <a:t>результати</a:t>
            </a:r>
            <a:r>
              <a:rPr lang="ru-RU" dirty="0"/>
              <a:t> </a:t>
            </a:r>
            <a:r>
              <a:rPr lang="ru-RU" dirty="0" err="1"/>
              <a:t>роботи</a:t>
            </a:r>
            <a:r>
              <a:rPr lang="ru-RU" dirty="0"/>
              <a:t> органу </a:t>
            </a:r>
            <a:r>
              <a:rPr lang="ru-RU" dirty="0" err="1"/>
              <a:t>влади</a:t>
            </a:r>
            <a:r>
              <a:rPr lang="ru-RU" dirty="0"/>
              <a:t>. </a:t>
            </a:r>
          </a:p>
          <a:p>
            <a:endParaRPr lang="uk-UA" dirty="0"/>
          </a:p>
        </p:txBody>
      </p:sp>
      <p:sp>
        <p:nvSpPr>
          <p:cNvPr id="16" name="Text Placeholder 9">
            <a:extLst>
              <a:ext uri="{FF2B5EF4-FFF2-40B4-BE49-F238E27FC236}">
                <a16:creationId xmlns:a16="http://schemas.microsoft.com/office/drawing/2014/main" id="{419A406F-972E-4C3F-AD6E-6B5498A5D823}"/>
              </a:ext>
            </a:extLst>
          </p:cNvPr>
          <p:cNvSpPr txBox="1">
            <a:spLocks/>
          </p:cNvSpPr>
          <p:nvPr/>
        </p:nvSpPr>
        <p:spPr>
          <a:xfrm>
            <a:off x="986235" y="3793181"/>
            <a:ext cx="2275880" cy="893763"/>
          </a:xfrm>
          <a:prstGeom prst="rect">
            <a:avLst/>
          </a:prstGeom>
        </p:spPr>
        <p:txBody>
          <a:bodyPr vert="horz" lIns="0" tIns="45720" rIns="0" bIns="45720" rtlCol="0">
            <a:noAutofit/>
          </a:bodyPr>
          <a:lstStyle>
            <a:lvl1pPr marL="0" indent="0" algn="ctr"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1400" kern="1200">
                <a:solidFill>
                  <a:schemeClr val="tx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r>
              <a:rPr lang="uk-UA" dirty="0"/>
              <a:t>Орган місцевої влади відповідає за створення таких комунікаційних процесів, які дозволять громадянам зрозуміти механізми прийняття рішень, та, що особливо важливо, вплив цих рішень на життя та безпеку населення.</a:t>
            </a:r>
            <a:endParaRPr lang="uk-UA" sz="1600" b="1" dirty="0"/>
          </a:p>
        </p:txBody>
      </p:sp>
      <p:sp>
        <p:nvSpPr>
          <p:cNvPr id="2" name="Text Placeholder 1">
            <a:extLst>
              <a:ext uri="{FF2B5EF4-FFF2-40B4-BE49-F238E27FC236}">
                <a16:creationId xmlns:a16="http://schemas.microsoft.com/office/drawing/2014/main" id="{C5B8455C-CEA2-F7C8-E898-97C86849DC0E}"/>
              </a:ext>
            </a:extLst>
          </p:cNvPr>
          <p:cNvSpPr>
            <a:spLocks noGrp="1"/>
          </p:cNvSpPr>
          <p:nvPr>
            <p:ph type="body" sz="quarter" idx="19"/>
          </p:nvPr>
        </p:nvSpPr>
        <p:spPr>
          <a:xfrm>
            <a:off x="8218632" y="1893691"/>
            <a:ext cx="3461269" cy="4692744"/>
          </a:xfrm>
        </p:spPr>
        <p:txBody>
          <a:bodyPr/>
          <a:lstStyle/>
          <a:p>
            <a:r>
              <a:rPr lang="uk-UA" sz="2400" b="1" dirty="0"/>
              <a:t>Підзвітність </a:t>
            </a:r>
          </a:p>
          <a:p>
            <a:endParaRPr lang="en-US" dirty="0"/>
          </a:p>
        </p:txBody>
      </p:sp>
    </p:spTree>
    <p:extLst>
      <p:ext uri="{BB962C8B-B14F-4D97-AF65-F5344CB8AC3E}">
        <p14:creationId xmlns:p14="http://schemas.microsoft.com/office/powerpoint/2010/main" val="2129036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70F9-17DA-839C-44F9-7397A5EFC979}"/>
              </a:ext>
            </a:extLst>
          </p:cNvPr>
          <p:cNvSpPr>
            <a:spLocks noGrp="1"/>
          </p:cNvSpPr>
          <p:nvPr>
            <p:ph type="title"/>
          </p:nvPr>
        </p:nvSpPr>
        <p:spPr>
          <a:xfrm>
            <a:off x="1097280" y="286603"/>
            <a:ext cx="10058400" cy="1450757"/>
          </a:xfrm>
        </p:spPr>
        <p:txBody>
          <a:bodyPr>
            <a:normAutofit/>
          </a:bodyPr>
          <a:lstStyle/>
          <a:p>
            <a:r>
              <a:rPr lang="ru-RU" sz="3600" dirty="0" err="1">
                <a:solidFill>
                  <a:schemeClr val="tx1"/>
                </a:solidFill>
              </a:rPr>
              <a:t>Комунікація</a:t>
            </a:r>
            <a:r>
              <a:rPr lang="ru-RU" sz="3600" dirty="0">
                <a:solidFill>
                  <a:schemeClr val="tx1"/>
                </a:solidFill>
              </a:rPr>
              <a:t> як </a:t>
            </a:r>
            <a:r>
              <a:rPr lang="ru-RU" sz="3600" dirty="0" err="1">
                <a:solidFill>
                  <a:schemeClr val="tx1"/>
                </a:solidFill>
              </a:rPr>
              <a:t>механізм</a:t>
            </a:r>
            <a:r>
              <a:rPr lang="ru-RU" sz="3600" dirty="0">
                <a:solidFill>
                  <a:schemeClr val="tx1"/>
                </a:solidFill>
              </a:rPr>
              <a:t> </a:t>
            </a:r>
            <a:r>
              <a:rPr lang="ru-RU" sz="3600" dirty="0" err="1">
                <a:solidFill>
                  <a:schemeClr val="tx1"/>
                </a:solidFill>
              </a:rPr>
              <a:t>налагодження</a:t>
            </a:r>
            <a:r>
              <a:rPr lang="ru-RU" sz="3600" dirty="0">
                <a:solidFill>
                  <a:schemeClr val="tx1"/>
                </a:solidFill>
              </a:rPr>
              <a:t> </a:t>
            </a:r>
            <a:r>
              <a:rPr lang="ru-RU" sz="3600" dirty="0" err="1">
                <a:solidFill>
                  <a:schemeClr val="tx1"/>
                </a:solidFill>
              </a:rPr>
              <a:t>контактів</a:t>
            </a:r>
            <a:r>
              <a:rPr lang="ru-RU" sz="3600" dirty="0">
                <a:solidFill>
                  <a:schemeClr val="tx1"/>
                </a:solidFill>
              </a:rPr>
              <a:t> з </a:t>
            </a:r>
            <a:r>
              <a:rPr lang="ru-RU" sz="3600" dirty="0" err="1">
                <a:solidFill>
                  <a:schemeClr val="tx1"/>
                </a:solidFill>
              </a:rPr>
              <a:t>громадськістю</a:t>
            </a:r>
            <a:endParaRPr lang="en-US" dirty="0">
              <a:solidFill>
                <a:schemeClr val="tx1"/>
              </a:solidFill>
            </a:endParaRPr>
          </a:p>
        </p:txBody>
      </p:sp>
      <p:sp>
        <p:nvSpPr>
          <p:cNvPr id="3" name="Text Placeholder 2">
            <a:extLst>
              <a:ext uri="{FF2B5EF4-FFF2-40B4-BE49-F238E27FC236}">
                <a16:creationId xmlns:a16="http://schemas.microsoft.com/office/drawing/2014/main" id="{597B49AB-9182-5EB7-E03A-3E144B8F0EE9}"/>
              </a:ext>
            </a:extLst>
          </p:cNvPr>
          <p:cNvSpPr>
            <a:spLocks noGrp="1"/>
          </p:cNvSpPr>
          <p:nvPr>
            <p:ph type="body" sz="quarter" idx="16"/>
          </p:nvPr>
        </p:nvSpPr>
        <p:spPr>
          <a:xfrm>
            <a:off x="597344" y="1920195"/>
            <a:ext cx="3344692" cy="4677021"/>
          </a:xfrm>
        </p:spPr>
        <p:txBody>
          <a:bodyPr/>
          <a:lstStyle/>
          <a:p>
            <a:pPr marL="0" indent="0">
              <a:buNone/>
            </a:pPr>
            <a:r>
              <a:rPr lang="uk-UA" sz="2400" b="1" dirty="0"/>
              <a:t>Партнерство</a:t>
            </a:r>
          </a:p>
        </p:txBody>
      </p:sp>
      <p:sp>
        <p:nvSpPr>
          <p:cNvPr id="6" name="Text Placeholder 5">
            <a:extLst>
              <a:ext uri="{FF2B5EF4-FFF2-40B4-BE49-F238E27FC236}">
                <a16:creationId xmlns:a16="http://schemas.microsoft.com/office/drawing/2014/main" id="{6A1EECEA-D837-E96C-CC5D-8C8B986DA332}"/>
              </a:ext>
            </a:extLst>
          </p:cNvPr>
          <p:cNvSpPr>
            <a:spLocks noGrp="1"/>
          </p:cNvSpPr>
          <p:nvPr>
            <p:ph type="body" sz="quarter" idx="20"/>
          </p:nvPr>
        </p:nvSpPr>
        <p:spPr>
          <a:xfrm>
            <a:off x="901147" y="3811824"/>
            <a:ext cx="2663687" cy="914400"/>
          </a:xfrm>
        </p:spPr>
        <p:txBody>
          <a:bodyPr/>
          <a:lstStyle/>
          <a:p>
            <a:pPr marL="0" indent="0" algn="just">
              <a:buNone/>
            </a:pPr>
            <a:r>
              <a:rPr lang="uk-UA" sz="1200" dirty="0"/>
              <a:t>Влада повинна налагодити партнерські стосунки з усіма зацікавленими суб’єктами – установи, заклади, лідери думок, активісти, журналісти та інші. Таке партнерство допоможе зрозуміти потреби всіх зацікавлених осіб чи цільових аудиторій при ухваленні рішень. </a:t>
            </a:r>
            <a:endParaRPr lang="uk-UA" sz="1200" b="1" dirty="0"/>
          </a:p>
        </p:txBody>
      </p:sp>
      <p:sp>
        <p:nvSpPr>
          <p:cNvPr id="7" name="Text Placeholder 6">
            <a:extLst>
              <a:ext uri="{FF2B5EF4-FFF2-40B4-BE49-F238E27FC236}">
                <a16:creationId xmlns:a16="http://schemas.microsoft.com/office/drawing/2014/main" id="{DBD828F9-B330-B117-FF6A-8F0C12444700}"/>
              </a:ext>
            </a:extLst>
          </p:cNvPr>
          <p:cNvSpPr>
            <a:spLocks noGrp="1"/>
          </p:cNvSpPr>
          <p:nvPr>
            <p:ph type="body" sz="quarter" idx="18"/>
          </p:nvPr>
        </p:nvSpPr>
        <p:spPr>
          <a:xfrm>
            <a:off x="4154376" y="1894376"/>
            <a:ext cx="3344692" cy="4702840"/>
          </a:xfrm>
        </p:spPr>
        <p:txBody>
          <a:bodyPr/>
          <a:lstStyle/>
          <a:p>
            <a:pPr marL="0" indent="0">
              <a:buNone/>
            </a:pPr>
            <a:r>
              <a:rPr lang="uk-UA" sz="2400" b="1" dirty="0" err="1"/>
              <a:t>Стратегічність</a:t>
            </a:r>
            <a:endParaRPr lang="uk-UA" sz="2400" b="1" dirty="0"/>
          </a:p>
        </p:txBody>
      </p:sp>
      <p:sp>
        <p:nvSpPr>
          <p:cNvPr id="9" name="Text Placeholder 8">
            <a:extLst>
              <a:ext uri="{FF2B5EF4-FFF2-40B4-BE49-F238E27FC236}">
                <a16:creationId xmlns:a16="http://schemas.microsoft.com/office/drawing/2014/main" id="{2FFA0DAA-37F3-A33A-6A49-3568311D08A7}"/>
              </a:ext>
            </a:extLst>
          </p:cNvPr>
          <p:cNvSpPr>
            <a:spLocks noGrp="1"/>
          </p:cNvSpPr>
          <p:nvPr>
            <p:ph type="body" sz="quarter" idx="21"/>
          </p:nvPr>
        </p:nvSpPr>
        <p:spPr>
          <a:xfrm>
            <a:off x="4513495" y="3869240"/>
            <a:ext cx="2700561" cy="1789438"/>
          </a:xfrm>
        </p:spPr>
        <p:txBody>
          <a:bodyPr/>
          <a:lstStyle/>
          <a:p>
            <a:pPr algn="just">
              <a:spcBef>
                <a:spcPts val="0"/>
              </a:spcBef>
              <a:spcAft>
                <a:spcPts val="0"/>
              </a:spcAft>
            </a:pPr>
            <a:r>
              <a:rPr lang="uk-UA" sz="1200" dirty="0"/>
              <a:t>Люди мають знати не лише про те, що планується через місяць. </a:t>
            </a:r>
          </a:p>
          <a:p>
            <a:pPr algn="just">
              <a:spcBef>
                <a:spcPts val="0"/>
              </a:spcBef>
              <a:spcAft>
                <a:spcPts val="0"/>
              </a:spcAft>
            </a:pPr>
            <a:r>
              <a:rPr lang="uk-UA" sz="1200" dirty="0"/>
              <a:t>Громадянам мають бути представлені довгострокові плани та забезпечено вчасне інформування про зміни. </a:t>
            </a:r>
          </a:p>
          <a:p>
            <a:pPr algn="just">
              <a:spcBef>
                <a:spcPts val="0"/>
              </a:spcBef>
              <a:spcAft>
                <a:spcPts val="0"/>
              </a:spcAft>
            </a:pPr>
            <a:r>
              <a:rPr lang="uk-UA" sz="1200" dirty="0"/>
              <a:t>Постійний зв’язок для розуміння, як ті чи інші дії сприймаються населенням. </a:t>
            </a:r>
          </a:p>
        </p:txBody>
      </p:sp>
      <p:sp>
        <p:nvSpPr>
          <p:cNvPr id="4" name="Text Placeholder 3">
            <a:extLst>
              <a:ext uri="{FF2B5EF4-FFF2-40B4-BE49-F238E27FC236}">
                <a16:creationId xmlns:a16="http://schemas.microsoft.com/office/drawing/2014/main" id="{4C16C42F-6E4C-CC8A-0CCC-46E1AAF5C772}"/>
              </a:ext>
            </a:extLst>
          </p:cNvPr>
          <p:cNvSpPr>
            <a:spLocks noGrp="1"/>
          </p:cNvSpPr>
          <p:nvPr>
            <p:ph type="body" sz="quarter" idx="19"/>
          </p:nvPr>
        </p:nvSpPr>
        <p:spPr>
          <a:xfrm>
            <a:off x="7711409" y="1894376"/>
            <a:ext cx="3344692" cy="4702840"/>
          </a:xfrm>
        </p:spPr>
        <p:txBody>
          <a:bodyPr/>
          <a:lstStyle/>
          <a:p>
            <a:pPr marL="0" indent="0">
              <a:buNone/>
            </a:pPr>
            <a:r>
              <a:rPr lang="uk-UA" sz="2400" b="1" dirty="0"/>
              <a:t>Толерантність</a:t>
            </a:r>
          </a:p>
        </p:txBody>
      </p:sp>
      <p:sp>
        <p:nvSpPr>
          <p:cNvPr id="11" name="Text Placeholder 10">
            <a:extLst>
              <a:ext uri="{FF2B5EF4-FFF2-40B4-BE49-F238E27FC236}">
                <a16:creationId xmlns:a16="http://schemas.microsoft.com/office/drawing/2014/main" id="{06EADD7E-590E-81AB-52E8-354DDB041D1F}"/>
              </a:ext>
            </a:extLst>
          </p:cNvPr>
          <p:cNvSpPr>
            <a:spLocks noGrp="1"/>
          </p:cNvSpPr>
          <p:nvPr>
            <p:ph type="body" sz="quarter" idx="22"/>
          </p:nvPr>
        </p:nvSpPr>
        <p:spPr>
          <a:xfrm>
            <a:off x="8282868" y="3989404"/>
            <a:ext cx="2275880" cy="893763"/>
          </a:xfrm>
        </p:spPr>
        <p:txBody>
          <a:bodyPr/>
          <a:lstStyle/>
          <a:p>
            <a:pPr lvl="0"/>
            <a:r>
              <a:rPr lang="ru-RU" sz="1400" dirty="0"/>
              <a:t>Влада толерантно ставиться до тих, </a:t>
            </a:r>
            <a:r>
              <a:rPr lang="ru-RU" sz="1400" dirty="0" err="1"/>
              <a:t>хто</a:t>
            </a:r>
            <a:r>
              <a:rPr lang="ru-RU" sz="1400" dirty="0"/>
              <a:t> </a:t>
            </a:r>
            <a:r>
              <a:rPr lang="ru-RU" sz="1400" dirty="0" err="1"/>
              <a:t>має</a:t>
            </a:r>
            <a:r>
              <a:rPr lang="ru-RU" sz="1400" dirty="0"/>
              <a:t> </a:t>
            </a:r>
            <a:r>
              <a:rPr lang="ru-RU" sz="1400" dirty="0" err="1"/>
              <a:t>інакші</a:t>
            </a:r>
            <a:r>
              <a:rPr lang="ru-RU" sz="1400" dirty="0"/>
              <a:t> думки та погляди. Влада </a:t>
            </a:r>
            <a:r>
              <a:rPr lang="ru-RU" sz="1400" dirty="0" err="1"/>
              <a:t>сприймає</a:t>
            </a:r>
            <a:r>
              <a:rPr lang="ru-RU" sz="1400" dirty="0"/>
              <a:t> </a:t>
            </a:r>
            <a:r>
              <a:rPr lang="ru-RU" sz="1400" dirty="0" err="1"/>
              <a:t>інакшість</a:t>
            </a:r>
            <a:r>
              <a:rPr lang="ru-RU" sz="1400" dirty="0"/>
              <a:t> і </a:t>
            </a:r>
            <a:r>
              <a:rPr lang="ru-RU" sz="1400" dirty="0" err="1"/>
              <a:t>прислуховується</a:t>
            </a:r>
            <a:r>
              <a:rPr lang="ru-RU" sz="1400" dirty="0"/>
              <a:t> до </a:t>
            </a:r>
            <a:r>
              <a:rPr lang="ru-RU" sz="1400" dirty="0" err="1"/>
              <a:t>різних</a:t>
            </a:r>
            <a:r>
              <a:rPr lang="ru-RU" sz="1400" dirty="0"/>
              <a:t> </a:t>
            </a:r>
            <a:r>
              <a:rPr lang="ru-RU" sz="1400" dirty="0" err="1"/>
              <a:t>точок</a:t>
            </a:r>
            <a:r>
              <a:rPr lang="ru-RU" sz="1400" dirty="0"/>
              <a:t> </a:t>
            </a:r>
            <a:r>
              <a:rPr lang="ru-RU" sz="1400" dirty="0" err="1"/>
              <a:t>зору</a:t>
            </a:r>
            <a:r>
              <a:rPr lang="ru-RU" sz="1400" dirty="0"/>
              <a:t>.</a:t>
            </a:r>
            <a:endParaRPr lang="en-US" dirty="0"/>
          </a:p>
        </p:txBody>
      </p:sp>
      <p:pic>
        <p:nvPicPr>
          <p:cNvPr id="20" name="Місце для зображення 19" descr="Boardroom with solid fill">
            <a:extLst>
              <a:ext uri="{FF2B5EF4-FFF2-40B4-BE49-F238E27FC236}">
                <a16:creationId xmlns:a16="http://schemas.microsoft.com/office/drawing/2014/main" id="{4C5F4C43-AA22-4886-A038-305C0893C877}"/>
              </a:ext>
            </a:extLst>
          </p:cNvPr>
          <p:cNvPicPr>
            <a:picLocks noGrp="1" noChangeAspect="1"/>
          </p:cNvPicPr>
          <p:nvPr>
            <p:ph type="pic" sz="quarter" idx="24"/>
          </p:nvPr>
        </p:nvPicPr>
        <p:blipFill>
          <a:blip r:embed="rId2">
            <a:extLst>
              <a:ext uri="{96DAC541-7B7A-43D3-8B79-37D633B846F1}">
                <asvg:svgBlip xmlns:asvg="http://schemas.microsoft.com/office/drawing/2016/SVG/main" r:embed="rId3"/>
              </a:ext>
            </a:extLst>
          </a:blip>
          <a:srcRect t="4574" b="4574"/>
          <a:stretch>
            <a:fillRect/>
          </a:stretch>
        </p:blipFill>
        <p:spPr>
          <a:xfrm>
            <a:off x="1730070" y="2854354"/>
            <a:ext cx="1005840" cy="914400"/>
          </a:xfrm>
        </p:spPr>
      </p:pic>
      <p:pic>
        <p:nvPicPr>
          <p:cNvPr id="23" name="Місце для зображення 22" descr="Brain in head with solid fill">
            <a:extLst>
              <a:ext uri="{FF2B5EF4-FFF2-40B4-BE49-F238E27FC236}">
                <a16:creationId xmlns:a16="http://schemas.microsoft.com/office/drawing/2014/main" id="{4567BEC5-499C-4969-B8F5-F1DACA04E926}"/>
              </a:ext>
            </a:extLst>
          </p:cNvPr>
          <p:cNvPicPr>
            <a:picLocks noGrp="1" noChangeAspect="1"/>
          </p:cNvPicPr>
          <p:nvPr>
            <p:ph type="pic" sz="quarter" idx="25"/>
          </p:nvPr>
        </p:nvPicPr>
        <p:blipFill>
          <a:blip r:embed="rId4">
            <a:extLst>
              <a:ext uri="{96DAC541-7B7A-43D3-8B79-37D633B846F1}">
                <asvg:svgBlip xmlns:asvg="http://schemas.microsoft.com/office/drawing/2016/SVG/main" r:embed="rId5"/>
              </a:ext>
            </a:extLst>
          </a:blip>
          <a:srcRect t="4502" b="4502"/>
          <a:stretch>
            <a:fillRect/>
          </a:stretch>
        </p:blipFill>
        <p:spPr>
          <a:xfrm>
            <a:off x="5360855" y="2876332"/>
            <a:ext cx="1005840" cy="914400"/>
          </a:xfrm>
        </p:spPr>
      </p:pic>
      <p:pic>
        <p:nvPicPr>
          <p:cNvPr id="25" name="Графіка 24" descr="Children with solid fill">
            <a:extLst>
              <a:ext uri="{FF2B5EF4-FFF2-40B4-BE49-F238E27FC236}">
                <a16:creationId xmlns:a16="http://schemas.microsoft.com/office/drawing/2014/main" id="{7C999B27-0B19-4F60-9251-33DB0D04A3D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926555" y="2854354"/>
            <a:ext cx="914400" cy="914400"/>
          </a:xfrm>
          <a:prstGeom prst="rect">
            <a:avLst/>
          </a:prstGeom>
        </p:spPr>
      </p:pic>
    </p:spTree>
    <p:extLst>
      <p:ext uri="{BB962C8B-B14F-4D97-AF65-F5344CB8AC3E}">
        <p14:creationId xmlns:p14="http://schemas.microsoft.com/office/powerpoint/2010/main" val="28360489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CCD53A-3321-FDB9-CA50-70544F935C22}"/>
              </a:ext>
            </a:extLst>
          </p:cNvPr>
          <p:cNvSpPr>
            <a:spLocks noGrp="1"/>
          </p:cNvSpPr>
          <p:nvPr>
            <p:ph type="ctrTitle"/>
          </p:nvPr>
        </p:nvSpPr>
        <p:spPr>
          <a:xfrm>
            <a:off x="447368" y="270880"/>
            <a:ext cx="11297264" cy="1524000"/>
          </a:xfrm>
        </p:spPr>
        <p:txBody>
          <a:bodyPr/>
          <a:lstStyle/>
          <a:p>
            <a:r>
              <a:rPr lang="ru-RU" sz="3600" dirty="0" err="1">
                <a:solidFill>
                  <a:schemeClr val="bg2">
                    <a:lumMod val="50000"/>
                  </a:schemeClr>
                </a:solidFill>
              </a:rPr>
              <a:t>Комунікація</a:t>
            </a:r>
            <a:r>
              <a:rPr lang="ru-RU" sz="3600" dirty="0">
                <a:solidFill>
                  <a:schemeClr val="bg2">
                    <a:lumMod val="50000"/>
                  </a:schemeClr>
                </a:solidFill>
              </a:rPr>
              <a:t> як </a:t>
            </a:r>
            <a:r>
              <a:rPr lang="ru-RU" sz="3600" dirty="0" err="1">
                <a:solidFill>
                  <a:schemeClr val="bg2">
                    <a:lumMod val="50000"/>
                  </a:schemeClr>
                </a:solidFill>
              </a:rPr>
              <a:t>механізм</a:t>
            </a:r>
            <a:r>
              <a:rPr lang="ru-RU" sz="3600" dirty="0">
                <a:solidFill>
                  <a:schemeClr val="bg2">
                    <a:lumMod val="50000"/>
                  </a:schemeClr>
                </a:solidFill>
              </a:rPr>
              <a:t> </a:t>
            </a:r>
            <a:r>
              <a:rPr lang="ru-RU" sz="3600" dirty="0" err="1">
                <a:solidFill>
                  <a:schemeClr val="bg2">
                    <a:lumMod val="50000"/>
                  </a:schemeClr>
                </a:solidFill>
              </a:rPr>
              <a:t>налагодження</a:t>
            </a:r>
            <a:r>
              <a:rPr lang="ru-RU" sz="3600" dirty="0">
                <a:solidFill>
                  <a:schemeClr val="bg2">
                    <a:lumMod val="50000"/>
                  </a:schemeClr>
                </a:solidFill>
              </a:rPr>
              <a:t> </a:t>
            </a:r>
            <a:r>
              <a:rPr lang="ru-RU" sz="3600" dirty="0" err="1">
                <a:solidFill>
                  <a:schemeClr val="bg2">
                    <a:lumMod val="50000"/>
                  </a:schemeClr>
                </a:solidFill>
              </a:rPr>
              <a:t>контактів</a:t>
            </a:r>
            <a:r>
              <a:rPr lang="ru-RU" sz="3600" dirty="0">
                <a:solidFill>
                  <a:schemeClr val="bg2">
                    <a:lumMod val="50000"/>
                  </a:schemeClr>
                </a:solidFill>
              </a:rPr>
              <a:t> з </a:t>
            </a:r>
            <a:r>
              <a:rPr lang="ru-RU" sz="3600" dirty="0" err="1">
                <a:solidFill>
                  <a:schemeClr val="bg2">
                    <a:lumMod val="50000"/>
                  </a:schemeClr>
                </a:solidFill>
              </a:rPr>
              <a:t>громадськістю</a:t>
            </a:r>
            <a:endParaRPr lang="en-US" dirty="0">
              <a:solidFill>
                <a:schemeClr val="bg2">
                  <a:lumMod val="50000"/>
                </a:schemeClr>
              </a:solidFill>
            </a:endParaRPr>
          </a:p>
        </p:txBody>
      </p:sp>
      <p:sp>
        <p:nvSpPr>
          <p:cNvPr id="4" name="Text Placeholder 3">
            <a:extLst>
              <a:ext uri="{FF2B5EF4-FFF2-40B4-BE49-F238E27FC236}">
                <a16:creationId xmlns:a16="http://schemas.microsoft.com/office/drawing/2014/main" id="{548BD71C-DCE9-9855-DCBE-675F20E94682}"/>
              </a:ext>
            </a:extLst>
          </p:cNvPr>
          <p:cNvSpPr>
            <a:spLocks noGrp="1"/>
          </p:cNvSpPr>
          <p:nvPr>
            <p:ph type="body" sz="quarter" idx="16"/>
          </p:nvPr>
        </p:nvSpPr>
        <p:spPr>
          <a:xfrm>
            <a:off x="470255" y="1879069"/>
            <a:ext cx="3461270" cy="4692744"/>
          </a:xfrm>
        </p:spPr>
        <p:txBody>
          <a:bodyPr/>
          <a:lstStyle/>
          <a:p>
            <a:pPr marL="0" indent="0">
              <a:buNone/>
            </a:pPr>
            <a:r>
              <a:rPr lang="uk-UA" sz="2400" b="1" dirty="0"/>
              <a:t>Об'єктивність </a:t>
            </a:r>
          </a:p>
        </p:txBody>
      </p:sp>
      <p:pic>
        <p:nvPicPr>
          <p:cNvPr id="51" name="Picture Placeholder 50" descr="Abacus">
            <a:extLst>
              <a:ext uri="{FF2B5EF4-FFF2-40B4-BE49-F238E27FC236}">
                <a16:creationId xmlns:a16="http://schemas.microsoft.com/office/drawing/2014/main" id="{F1A5F630-1971-68D5-BEDA-6FC11471C8E1}"/>
              </a:ext>
            </a:extLst>
          </p:cNvPr>
          <p:cNvPicPr>
            <a:picLocks noGrp="1" noChangeAspect="1"/>
          </p:cNvPicPr>
          <p:nvPr>
            <p:ph type="pic" sz="quarter" idx="23"/>
          </p:nvPr>
        </p:nvPicPr>
        <p:blipFill>
          <a:blip r:embed="rId2">
            <a:extLst>
              <a:ext uri="{96DAC541-7B7A-43D3-8B79-37D633B846F1}">
                <asvg:svgBlip xmlns:asvg="http://schemas.microsoft.com/office/drawing/2016/SVG/main" r:embed="rId3"/>
              </a:ext>
            </a:extLst>
          </a:blip>
          <a:srcRect t="4502" b="4502"/>
          <a:stretch/>
        </p:blipFill>
        <p:spPr>
          <a:xfrm>
            <a:off x="9446347" y="2745027"/>
            <a:ext cx="1005840" cy="914400"/>
          </a:xfrm>
        </p:spPr>
      </p:pic>
      <p:sp>
        <p:nvSpPr>
          <p:cNvPr id="7" name="Text Placeholder 6">
            <a:extLst>
              <a:ext uri="{FF2B5EF4-FFF2-40B4-BE49-F238E27FC236}">
                <a16:creationId xmlns:a16="http://schemas.microsoft.com/office/drawing/2014/main" id="{CEAC814C-D211-009A-190F-549B7A0D6398}"/>
              </a:ext>
            </a:extLst>
          </p:cNvPr>
          <p:cNvSpPr>
            <a:spLocks noGrp="1"/>
          </p:cNvSpPr>
          <p:nvPr>
            <p:ph type="body" sz="quarter" idx="18"/>
          </p:nvPr>
        </p:nvSpPr>
        <p:spPr>
          <a:xfrm>
            <a:off x="4344444" y="1893691"/>
            <a:ext cx="3461270" cy="4692744"/>
          </a:xfrm>
        </p:spPr>
        <p:txBody>
          <a:bodyPr>
            <a:normAutofit/>
          </a:bodyPr>
          <a:lstStyle/>
          <a:p>
            <a:pPr marL="0" indent="0">
              <a:buNone/>
            </a:pPr>
            <a:r>
              <a:rPr lang="uk-UA" sz="1800" b="1" dirty="0"/>
              <a:t>Оперативність і своєчасність</a:t>
            </a:r>
            <a:endParaRPr lang="ru-RU" sz="1800" b="1" dirty="0"/>
          </a:p>
        </p:txBody>
      </p:sp>
      <p:sp>
        <p:nvSpPr>
          <p:cNvPr id="9" name="Text Placeholder 8">
            <a:extLst>
              <a:ext uri="{FF2B5EF4-FFF2-40B4-BE49-F238E27FC236}">
                <a16:creationId xmlns:a16="http://schemas.microsoft.com/office/drawing/2014/main" id="{ABB0AEFB-9FA8-4379-DA69-49759E72608E}"/>
              </a:ext>
            </a:extLst>
          </p:cNvPr>
          <p:cNvSpPr>
            <a:spLocks noGrp="1"/>
          </p:cNvSpPr>
          <p:nvPr>
            <p:ph type="body" sz="quarter" idx="21"/>
          </p:nvPr>
        </p:nvSpPr>
        <p:spPr>
          <a:xfrm>
            <a:off x="4678017" y="3603105"/>
            <a:ext cx="2835965" cy="1162482"/>
          </a:xfrm>
        </p:spPr>
        <p:txBody>
          <a:bodyPr/>
          <a:lstStyle/>
          <a:p>
            <a:pPr marL="0" indent="0" algn="just">
              <a:buNone/>
            </a:pPr>
            <a:r>
              <a:rPr lang="uk-UA" sz="1050" dirty="0"/>
              <a:t>Орган місцевої влади має постійно та регулярно роз’яснювати цілі, завдання, принципи реалізації державної політики, висвітлювати свою діяльність, створювати зрозумілу систему внутрішніх </a:t>
            </a:r>
            <a:r>
              <a:rPr lang="uk-UA" sz="1050" dirty="0" err="1"/>
              <a:t>зв’язків</a:t>
            </a:r>
            <a:r>
              <a:rPr lang="uk-UA" sz="1050" dirty="0"/>
              <a:t> та компетенцій, відповідати на запити громади, бути відповідальним та підзвітним громадянам. Задля цього орган місцевої влади має вчасно надавати ту інформацію, яка допомагає розуміти процеси, що відбуваються у </a:t>
            </a:r>
            <a:r>
              <a:rPr lang="uk-UA" sz="1100" dirty="0"/>
              <a:t>сфері його відповідальності. </a:t>
            </a:r>
            <a:endParaRPr lang="uk-UA" sz="1200" b="1" dirty="0"/>
          </a:p>
        </p:txBody>
      </p:sp>
      <p:sp>
        <p:nvSpPr>
          <p:cNvPr id="12" name="Місце для тексту 11">
            <a:extLst>
              <a:ext uri="{FF2B5EF4-FFF2-40B4-BE49-F238E27FC236}">
                <a16:creationId xmlns:a16="http://schemas.microsoft.com/office/drawing/2014/main" id="{A1DD627F-7A1F-40D6-A81F-03966804B5AD}"/>
              </a:ext>
            </a:extLst>
          </p:cNvPr>
          <p:cNvSpPr>
            <a:spLocks noGrp="1"/>
          </p:cNvSpPr>
          <p:nvPr>
            <p:ph type="body" sz="quarter" idx="22"/>
          </p:nvPr>
        </p:nvSpPr>
        <p:spPr>
          <a:xfrm>
            <a:off x="8811327" y="3897712"/>
            <a:ext cx="2275880" cy="893763"/>
          </a:xfrm>
        </p:spPr>
        <p:txBody>
          <a:bodyPr/>
          <a:lstStyle/>
          <a:p>
            <a:pPr marL="0" indent="0">
              <a:buNone/>
            </a:pPr>
            <a:r>
              <a:rPr lang="ru-RU" sz="1400" dirty="0"/>
              <a:t>У </a:t>
            </a:r>
            <a:r>
              <a:rPr lang="ru-RU" sz="1400" dirty="0" err="1"/>
              <a:t>комунікаційній</a:t>
            </a:r>
            <a:r>
              <a:rPr lang="ru-RU" sz="1400" dirty="0"/>
              <a:t> </a:t>
            </a:r>
            <a:r>
              <a:rPr lang="ru-RU" sz="1400" dirty="0" err="1"/>
              <a:t>сфері</a:t>
            </a:r>
            <a:r>
              <a:rPr lang="ru-RU" sz="1400" dirty="0"/>
              <a:t> результатом є </a:t>
            </a:r>
            <a:r>
              <a:rPr lang="ru-RU" sz="1400" dirty="0" err="1"/>
              <a:t>донесення</a:t>
            </a:r>
            <a:r>
              <a:rPr lang="ru-RU" sz="1400" dirty="0"/>
              <a:t> </a:t>
            </a:r>
            <a:r>
              <a:rPr lang="ru-RU" sz="1400" dirty="0" err="1"/>
              <a:t>важливих</a:t>
            </a:r>
            <a:r>
              <a:rPr lang="ru-RU" sz="1400" dirty="0"/>
              <a:t> </a:t>
            </a:r>
            <a:r>
              <a:rPr lang="ru-RU" sz="1400" dirty="0" err="1"/>
              <a:t>повідомлень</a:t>
            </a:r>
            <a:r>
              <a:rPr lang="ru-RU" sz="1400" dirty="0"/>
              <a:t> до людей та </a:t>
            </a:r>
            <a:r>
              <a:rPr lang="ru-RU" sz="1400" dirty="0" err="1"/>
              <a:t>отримання</a:t>
            </a:r>
            <a:r>
              <a:rPr lang="ru-RU" sz="1400" dirty="0"/>
              <a:t> </a:t>
            </a:r>
            <a:r>
              <a:rPr lang="ru-RU" sz="1400" dirty="0" err="1"/>
              <a:t>зворотної</a:t>
            </a:r>
            <a:r>
              <a:rPr lang="ru-RU" sz="1400" dirty="0"/>
              <a:t> </a:t>
            </a:r>
            <a:r>
              <a:rPr lang="ru-RU" sz="1400" dirty="0" err="1"/>
              <a:t>реакції</a:t>
            </a:r>
            <a:r>
              <a:rPr lang="ru-RU" sz="1400" dirty="0"/>
              <a:t> на </a:t>
            </a:r>
            <a:r>
              <a:rPr lang="ru-RU" sz="1400" dirty="0" err="1"/>
              <a:t>дії</a:t>
            </a:r>
            <a:r>
              <a:rPr lang="ru-RU" sz="1400" dirty="0"/>
              <a:t> </a:t>
            </a:r>
            <a:r>
              <a:rPr lang="ru-RU" sz="1400" dirty="0" err="1"/>
              <a:t>влади</a:t>
            </a:r>
            <a:r>
              <a:rPr lang="ru-RU" sz="1400" dirty="0"/>
              <a:t>. </a:t>
            </a:r>
            <a:endParaRPr lang="uk-UA" sz="1400" dirty="0"/>
          </a:p>
          <a:p>
            <a:endParaRPr lang="uk-UA" dirty="0"/>
          </a:p>
        </p:txBody>
      </p:sp>
      <p:sp>
        <p:nvSpPr>
          <p:cNvPr id="16" name="Text Placeholder 9">
            <a:extLst>
              <a:ext uri="{FF2B5EF4-FFF2-40B4-BE49-F238E27FC236}">
                <a16:creationId xmlns:a16="http://schemas.microsoft.com/office/drawing/2014/main" id="{419A406F-972E-4C3F-AD6E-6B5498A5D823}"/>
              </a:ext>
            </a:extLst>
          </p:cNvPr>
          <p:cNvSpPr txBox="1">
            <a:spLocks/>
          </p:cNvSpPr>
          <p:nvPr/>
        </p:nvSpPr>
        <p:spPr>
          <a:xfrm>
            <a:off x="986235" y="3793181"/>
            <a:ext cx="2275880" cy="893763"/>
          </a:xfrm>
          <a:prstGeom prst="rect">
            <a:avLst/>
          </a:prstGeom>
        </p:spPr>
        <p:txBody>
          <a:bodyPr vert="horz" lIns="0" tIns="45720" rIns="0" bIns="45720" rtlCol="0">
            <a:noAutofit/>
          </a:bodyPr>
          <a:lstStyle>
            <a:lvl1pPr marL="0" indent="0" algn="ctr"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1400" kern="1200">
                <a:solidFill>
                  <a:schemeClr val="tx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buNone/>
            </a:pPr>
            <a:r>
              <a:rPr lang="ru-RU" sz="1400" dirty="0"/>
              <a:t>Влада </a:t>
            </a:r>
            <a:r>
              <a:rPr lang="ru-RU" sz="1400" dirty="0" err="1"/>
              <a:t>має</a:t>
            </a:r>
            <a:r>
              <a:rPr lang="ru-RU" sz="1400" dirty="0"/>
              <a:t> </a:t>
            </a:r>
            <a:r>
              <a:rPr lang="ru-RU" sz="1400" dirty="0" err="1"/>
              <a:t>рівний</a:t>
            </a:r>
            <a:r>
              <a:rPr lang="ru-RU" sz="1400" dirty="0"/>
              <a:t> </a:t>
            </a:r>
            <a:r>
              <a:rPr lang="ru-RU" sz="1400" dirty="0" err="1"/>
              <a:t>підхід</a:t>
            </a:r>
            <a:r>
              <a:rPr lang="ru-RU" sz="1400" dirty="0"/>
              <a:t> до </a:t>
            </a:r>
            <a:r>
              <a:rPr lang="ru-RU" sz="1400" dirty="0" err="1"/>
              <a:t>всіх</a:t>
            </a:r>
            <a:r>
              <a:rPr lang="ru-RU" sz="1400" dirty="0"/>
              <a:t>, </a:t>
            </a:r>
            <a:r>
              <a:rPr lang="ru-RU" sz="1400" dirty="0" err="1"/>
              <a:t>жителів</a:t>
            </a:r>
            <a:r>
              <a:rPr lang="ru-RU" sz="1400" dirty="0"/>
              <a:t> громад та </a:t>
            </a:r>
            <a:r>
              <a:rPr lang="ru-RU" sz="1400" dirty="0" err="1"/>
              <a:t>враховує</a:t>
            </a:r>
            <a:r>
              <a:rPr lang="ru-RU" sz="1400" dirty="0"/>
              <a:t> </a:t>
            </a:r>
            <a:r>
              <a:rPr lang="ru-RU" sz="1400" dirty="0" err="1"/>
              <a:t>різні</a:t>
            </a:r>
            <a:r>
              <a:rPr lang="ru-RU" sz="1400" dirty="0"/>
              <a:t> погляди й думки, </a:t>
            </a:r>
            <a:r>
              <a:rPr lang="ru-RU" sz="1400" dirty="0" err="1"/>
              <a:t>зокрема</a:t>
            </a:r>
            <a:r>
              <a:rPr lang="ru-RU" sz="1400" dirty="0"/>
              <a:t> </a:t>
            </a:r>
            <a:r>
              <a:rPr lang="ru-RU" sz="1400" dirty="0" err="1"/>
              <a:t>діаметрально</a:t>
            </a:r>
            <a:r>
              <a:rPr lang="ru-RU" sz="1400" dirty="0"/>
              <a:t> </a:t>
            </a:r>
            <a:r>
              <a:rPr lang="ru-RU" sz="1400" dirty="0" err="1"/>
              <a:t>протилежні</a:t>
            </a:r>
            <a:r>
              <a:rPr lang="ru-RU" sz="1400" dirty="0"/>
              <a:t>. </a:t>
            </a:r>
          </a:p>
        </p:txBody>
      </p:sp>
      <p:sp>
        <p:nvSpPr>
          <p:cNvPr id="2" name="Text Placeholder 1">
            <a:extLst>
              <a:ext uri="{FF2B5EF4-FFF2-40B4-BE49-F238E27FC236}">
                <a16:creationId xmlns:a16="http://schemas.microsoft.com/office/drawing/2014/main" id="{C5B8455C-CEA2-F7C8-E898-97C86849DC0E}"/>
              </a:ext>
            </a:extLst>
          </p:cNvPr>
          <p:cNvSpPr>
            <a:spLocks noGrp="1"/>
          </p:cNvSpPr>
          <p:nvPr>
            <p:ph type="body" sz="quarter" idx="19"/>
          </p:nvPr>
        </p:nvSpPr>
        <p:spPr>
          <a:xfrm>
            <a:off x="8218633" y="1893691"/>
            <a:ext cx="3461269" cy="4692744"/>
          </a:xfrm>
        </p:spPr>
        <p:txBody>
          <a:bodyPr/>
          <a:lstStyle/>
          <a:p>
            <a:r>
              <a:rPr lang="uk-UA" sz="2400" b="1" dirty="0"/>
              <a:t>Результативність</a:t>
            </a:r>
          </a:p>
        </p:txBody>
      </p:sp>
      <p:pic>
        <p:nvPicPr>
          <p:cNvPr id="22" name="Графіка 21" descr="Cloud Computing with solid fill">
            <a:extLst>
              <a:ext uri="{FF2B5EF4-FFF2-40B4-BE49-F238E27FC236}">
                <a16:creationId xmlns:a16="http://schemas.microsoft.com/office/drawing/2014/main" id="{1C9E94D6-613C-410F-9084-696E54AB10F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701746" y="2807974"/>
            <a:ext cx="788505" cy="788505"/>
          </a:xfrm>
          <a:prstGeom prst="rect">
            <a:avLst/>
          </a:prstGeom>
        </p:spPr>
      </p:pic>
      <p:pic>
        <p:nvPicPr>
          <p:cNvPr id="24" name="Графіка 23" descr="Fingerprint with solid fill">
            <a:extLst>
              <a:ext uri="{FF2B5EF4-FFF2-40B4-BE49-F238E27FC236}">
                <a16:creationId xmlns:a16="http://schemas.microsoft.com/office/drawing/2014/main" id="{9A61E1D0-E281-4D83-A4E1-A30E49845B8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66975" y="2729708"/>
            <a:ext cx="914400" cy="914400"/>
          </a:xfrm>
          <a:prstGeom prst="rect">
            <a:avLst/>
          </a:prstGeom>
        </p:spPr>
      </p:pic>
    </p:spTree>
    <p:extLst>
      <p:ext uri="{BB962C8B-B14F-4D97-AF65-F5344CB8AC3E}">
        <p14:creationId xmlns:p14="http://schemas.microsoft.com/office/powerpoint/2010/main" val="6657724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27FF915B-03B4-4188-A1FD-4CB58938F7BC}"/>
              </a:ext>
            </a:extLst>
          </p:cNvPr>
          <p:cNvSpPr txBox="1">
            <a:spLocks/>
          </p:cNvSpPr>
          <p:nvPr/>
        </p:nvSpPr>
        <p:spPr>
          <a:xfrm>
            <a:off x="9191587" y="1894376"/>
            <a:ext cx="2663688" cy="4702840"/>
          </a:xfrm>
          <a:prstGeom prst="roundRect">
            <a:avLst/>
          </a:prstGeom>
          <a:solidFill>
            <a:schemeClr val="tx1"/>
          </a:solidFill>
          <a:ln w="31750">
            <a:solidFill>
              <a:schemeClr val="accent1"/>
            </a:solidFill>
          </a:ln>
        </p:spPr>
        <p:txBody>
          <a:bodyPr vert="horz" lIns="0" tIns="274320" rIns="0" bIns="0" rtlCol="0" anchor="t">
            <a:normAutofit/>
          </a:bodyPr>
          <a:lstStyle>
            <a:lvl1pPr marL="0" indent="0" algn="ctr" defTabSz="914400" rtl="0" eaLnBrk="1" latinLnBrk="0" hangingPunct="1">
              <a:lnSpc>
                <a:spcPct val="100000"/>
              </a:lnSpc>
              <a:spcBef>
                <a:spcPts val="600"/>
              </a:spcBef>
              <a:spcAft>
                <a:spcPts val="1800"/>
              </a:spcAft>
              <a:buClr>
                <a:schemeClr val="accent1"/>
              </a:buClr>
              <a:buSzPct val="100000"/>
              <a:buFont typeface="Calibri" panose="020F0502020204030204" pitchFamily="34" charset="0"/>
              <a:buNone/>
              <a:defRPr sz="2400" kern="1200">
                <a:solidFill>
                  <a:schemeClr val="accent1"/>
                </a:solidFill>
                <a:latin typeface="+mj-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8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4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uk-UA" b="1" dirty="0"/>
              <a:t>Креативність</a:t>
            </a:r>
          </a:p>
        </p:txBody>
      </p:sp>
      <p:sp>
        <p:nvSpPr>
          <p:cNvPr id="2" name="Title 1">
            <a:extLst>
              <a:ext uri="{FF2B5EF4-FFF2-40B4-BE49-F238E27FC236}">
                <a16:creationId xmlns:a16="http://schemas.microsoft.com/office/drawing/2014/main" id="{73C970F9-17DA-839C-44F9-7397A5EFC979}"/>
              </a:ext>
            </a:extLst>
          </p:cNvPr>
          <p:cNvSpPr>
            <a:spLocks noGrp="1"/>
          </p:cNvSpPr>
          <p:nvPr>
            <p:ph type="title"/>
          </p:nvPr>
        </p:nvSpPr>
        <p:spPr>
          <a:xfrm>
            <a:off x="1097280" y="286603"/>
            <a:ext cx="10058400" cy="1450757"/>
          </a:xfrm>
        </p:spPr>
        <p:txBody>
          <a:bodyPr>
            <a:normAutofit/>
          </a:bodyPr>
          <a:lstStyle/>
          <a:p>
            <a:r>
              <a:rPr lang="ru-RU" sz="3600" dirty="0" err="1">
                <a:solidFill>
                  <a:schemeClr val="tx1"/>
                </a:solidFill>
              </a:rPr>
              <a:t>Комунікація</a:t>
            </a:r>
            <a:r>
              <a:rPr lang="ru-RU" sz="3600" dirty="0">
                <a:solidFill>
                  <a:schemeClr val="tx1"/>
                </a:solidFill>
              </a:rPr>
              <a:t> як </a:t>
            </a:r>
            <a:r>
              <a:rPr lang="ru-RU" sz="3600" dirty="0" err="1">
                <a:solidFill>
                  <a:schemeClr val="tx1"/>
                </a:solidFill>
              </a:rPr>
              <a:t>механізм</a:t>
            </a:r>
            <a:r>
              <a:rPr lang="ru-RU" sz="3600" dirty="0">
                <a:solidFill>
                  <a:schemeClr val="tx1"/>
                </a:solidFill>
              </a:rPr>
              <a:t> </a:t>
            </a:r>
            <a:r>
              <a:rPr lang="ru-RU" sz="3600" dirty="0" err="1">
                <a:solidFill>
                  <a:schemeClr val="tx1"/>
                </a:solidFill>
              </a:rPr>
              <a:t>налагодження</a:t>
            </a:r>
            <a:r>
              <a:rPr lang="ru-RU" sz="3600" dirty="0">
                <a:solidFill>
                  <a:schemeClr val="tx1"/>
                </a:solidFill>
              </a:rPr>
              <a:t> </a:t>
            </a:r>
            <a:r>
              <a:rPr lang="ru-RU" sz="3600" dirty="0" err="1">
                <a:solidFill>
                  <a:schemeClr val="tx1"/>
                </a:solidFill>
              </a:rPr>
              <a:t>контактів</a:t>
            </a:r>
            <a:r>
              <a:rPr lang="ru-RU" sz="3600" dirty="0">
                <a:solidFill>
                  <a:schemeClr val="tx1"/>
                </a:solidFill>
              </a:rPr>
              <a:t> з </a:t>
            </a:r>
            <a:r>
              <a:rPr lang="ru-RU" sz="3600" dirty="0" err="1">
                <a:solidFill>
                  <a:schemeClr val="tx1"/>
                </a:solidFill>
              </a:rPr>
              <a:t>громадськістю</a:t>
            </a:r>
            <a:endParaRPr lang="en-US" dirty="0">
              <a:solidFill>
                <a:schemeClr val="tx1"/>
              </a:solidFill>
            </a:endParaRPr>
          </a:p>
        </p:txBody>
      </p:sp>
      <p:sp>
        <p:nvSpPr>
          <p:cNvPr id="3" name="Text Placeholder 2">
            <a:extLst>
              <a:ext uri="{FF2B5EF4-FFF2-40B4-BE49-F238E27FC236}">
                <a16:creationId xmlns:a16="http://schemas.microsoft.com/office/drawing/2014/main" id="{597B49AB-9182-5EB7-E03A-3E144B8F0EE9}"/>
              </a:ext>
            </a:extLst>
          </p:cNvPr>
          <p:cNvSpPr>
            <a:spLocks noGrp="1"/>
          </p:cNvSpPr>
          <p:nvPr>
            <p:ph type="body" sz="quarter" idx="16"/>
          </p:nvPr>
        </p:nvSpPr>
        <p:spPr>
          <a:xfrm>
            <a:off x="336725" y="1894376"/>
            <a:ext cx="2663687" cy="4702840"/>
          </a:xfrm>
        </p:spPr>
        <p:txBody>
          <a:bodyPr/>
          <a:lstStyle/>
          <a:p>
            <a:pPr marL="0" indent="0">
              <a:buNone/>
            </a:pPr>
            <a:r>
              <a:rPr lang="uk-UA" sz="2400" b="1" dirty="0"/>
              <a:t>Адресність</a:t>
            </a:r>
          </a:p>
        </p:txBody>
      </p:sp>
      <p:sp>
        <p:nvSpPr>
          <p:cNvPr id="6" name="Text Placeholder 5">
            <a:extLst>
              <a:ext uri="{FF2B5EF4-FFF2-40B4-BE49-F238E27FC236}">
                <a16:creationId xmlns:a16="http://schemas.microsoft.com/office/drawing/2014/main" id="{6A1EECEA-D837-E96C-CC5D-8C8B986DA332}"/>
              </a:ext>
            </a:extLst>
          </p:cNvPr>
          <p:cNvSpPr>
            <a:spLocks noGrp="1"/>
          </p:cNvSpPr>
          <p:nvPr>
            <p:ph type="body" sz="quarter" idx="20"/>
          </p:nvPr>
        </p:nvSpPr>
        <p:spPr>
          <a:xfrm>
            <a:off x="569621" y="3811824"/>
            <a:ext cx="2160328" cy="914400"/>
          </a:xfrm>
        </p:spPr>
        <p:txBody>
          <a:bodyPr/>
          <a:lstStyle/>
          <a:p>
            <a:pPr marL="0" indent="0" algn="just">
              <a:buNone/>
            </a:pPr>
            <a:r>
              <a:rPr lang="uk-UA" sz="1400" dirty="0"/>
              <a:t>Влада працює не з населенням взагалі, а з конкретними людьми, тому завжди враховує різність цільових аудиторій, їхні потреби, очікування, переваги, страхи та інше.</a:t>
            </a:r>
          </a:p>
        </p:txBody>
      </p:sp>
      <p:sp>
        <p:nvSpPr>
          <p:cNvPr id="7" name="Text Placeholder 6">
            <a:extLst>
              <a:ext uri="{FF2B5EF4-FFF2-40B4-BE49-F238E27FC236}">
                <a16:creationId xmlns:a16="http://schemas.microsoft.com/office/drawing/2014/main" id="{DBD828F9-B330-B117-FF6A-8F0C12444700}"/>
              </a:ext>
            </a:extLst>
          </p:cNvPr>
          <p:cNvSpPr>
            <a:spLocks noGrp="1"/>
          </p:cNvSpPr>
          <p:nvPr>
            <p:ph type="body" sz="quarter" idx="18"/>
          </p:nvPr>
        </p:nvSpPr>
        <p:spPr>
          <a:xfrm>
            <a:off x="3278931" y="1894376"/>
            <a:ext cx="2663688" cy="4702840"/>
          </a:xfrm>
        </p:spPr>
        <p:txBody>
          <a:bodyPr/>
          <a:lstStyle/>
          <a:p>
            <a:pPr marL="0" indent="0">
              <a:buNone/>
            </a:pPr>
            <a:r>
              <a:rPr lang="uk-UA" sz="2400" b="1" dirty="0"/>
              <a:t>Достовірність</a:t>
            </a:r>
          </a:p>
        </p:txBody>
      </p:sp>
      <p:sp>
        <p:nvSpPr>
          <p:cNvPr id="9" name="Text Placeholder 8">
            <a:extLst>
              <a:ext uri="{FF2B5EF4-FFF2-40B4-BE49-F238E27FC236}">
                <a16:creationId xmlns:a16="http://schemas.microsoft.com/office/drawing/2014/main" id="{2FFA0DAA-37F3-A33A-6A49-3568311D08A7}"/>
              </a:ext>
            </a:extLst>
          </p:cNvPr>
          <p:cNvSpPr>
            <a:spLocks noGrp="1"/>
          </p:cNvSpPr>
          <p:nvPr>
            <p:ph type="body" sz="quarter" idx="21"/>
          </p:nvPr>
        </p:nvSpPr>
        <p:spPr>
          <a:xfrm>
            <a:off x="3511826" y="3851186"/>
            <a:ext cx="2093843" cy="1789438"/>
          </a:xfrm>
        </p:spPr>
        <p:txBody>
          <a:bodyPr/>
          <a:lstStyle/>
          <a:p>
            <a:pPr algn="just">
              <a:spcBef>
                <a:spcPts val="0"/>
              </a:spcBef>
              <a:spcAft>
                <a:spcPts val="0"/>
              </a:spcAft>
            </a:pPr>
            <a:r>
              <a:rPr lang="ru-RU" dirty="0"/>
              <a:t>Влада </a:t>
            </a:r>
            <a:r>
              <a:rPr lang="ru-RU" dirty="0" err="1"/>
              <a:t>працює</a:t>
            </a:r>
            <a:r>
              <a:rPr lang="ru-RU" dirty="0"/>
              <a:t> з фактами, </a:t>
            </a:r>
            <a:r>
              <a:rPr lang="ru-RU" dirty="0" err="1"/>
              <a:t>надає</a:t>
            </a:r>
            <a:r>
              <a:rPr lang="ru-RU" dirty="0"/>
              <a:t> </a:t>
            </a:r>
            <a:r>
              <a:rPr lang="ru-RU" dirty="0" err="1"/>
              <a:t>фактичну</a:t>
            </a:r>
            <a:r>
              <a:rPr lang="ru-RU" dirty="0"/>
              <a:t> </a:t>
            </a:r>
            <a:r>
              <a:rPr lang="ru-RU" dirty="0" err="1"/>
              <a:t>інформацію</a:t>
            </a:r>
            <a:r>
              <a:rPr lang="ru-RU" dirty="0"/>
              <a:t>, яка </a:t>
            </a:r>
            <a:r>
              <a:rPr lang="ru-RU" dirty="0" err="1"/>
              <a:t>має</a:t>
            </a:r>
            <a:r>
              <a:rPr lang="ru-RU" dirty="0"/>
              <a:t> </a:t>
            </a:r>
            <a:r>
              <a:rPr lang="ru-RU" dirty="0" err="1"/>
              <a:t>важливе</a:t>
            </a:r>
            <a:r>
              <a:rPr lang="ru-RU" dirty="0"/>
              <a:t> </a:t>
            </a:r>
            <a:r>
              <a:rPr lang="ru-RU" dirty="0" err="1"/>
              <a:t>значення</a:t>
            </a:r>
            <a:r>
              <a:rPr lang="ru-RU" dirty="0"/>
              <a:t> для </a:t>
            </a:r>
            <a:r>
              <a:rPr lang="ru-RU" dirty="0" err="1"/>
              <a:t>громадян</a:t>
            </a:r>
            <a:r>
              <a:rPr lang="ru-RU" dirty="0"/>
              <a:t>.</a:t>
            </a:r>
          </a:p>
        </p:txBody>
      </p:sp>
      <p:sp>
        <p:nvSpPr>
          <p:cNvPr id="4" name="Text Placeholder 3">
            <a:extLst>
              <a:ext uri="{FF2B5EF4-FFF2-40B4-BE49-F238E27FC236}">
                <a16:creationId xmlns:a16="http://schemas.microsoft.com/office/drawing/2014/main" id="{4C16C42F-6E4C-CC8A-0CCC-46E1AAF5C772}"/>
              </a:ext>
            </a:extLst>
          </p:cNvPr>
          <p:cNvSpPr>
            <a:spLocks noGrp="1"/>
          </p:cNvSpPr>
          <p:nvPr>
            <p:ph type="body" sz="quarter" idx="19"/>
          </p:nvPr>
        </p:nvSpPr>
        <p:spPr>
          <a:xfrm>
            <a:off x="6244547" y="1894376"/>
            <a:ext cx="2663688" cy="4702840"/>
          </a:xfrm>
        </p:spPr>
        <p:txBody>
          <a:bodyPr/>
          <a:lstStyle/>
          <a:p>
            <a:pPr marL="0" indent="0">
              <a:buNone/>
            </a:pPr>
            <a:r>
              <a:rPr lang="uk-UA" sz="2400" b="1" dirty="0"/>
              <a:t>Доступність</a:t>
            </a:r>
          </a:p>
        </p:txBody>
      </p:sp>
      <p:sp>
        <p:nvSpPr>
          <p:cNvPr id="11" name="Text Placeholder 10">
            <a:extLst>
              <a:ext uri="{FF2B5EF4-FFF2-40B4-BE49-F238E27FC236}">
                <a16:creationId xmlns:a16="http://schemas.microsoft.com/office/drawing/2014/main" id="{06EADD7E-590E-81AB-52E8-354DDB041D1F}"/>
              </a:ext>
            </a:extLst>
          </p:cNvPr>
          <p:cNvSpPr>
            <a:spLocks noGrp="1"/>
          </p:cNvSpPr>
          <p:nvPr>
            <p:ph type="body" sz="quarter" idx="22"/>
          </p:nvPr>
        </p:nvSpPr>
        <p:spPr>
          <a:xfrm>
            <a:off x="6462887" y="3902827"/>
            <a:ext cx="2143780" cy="914400"/>
          </a:xfrm>
        </p:spPr>
        <p:txBody>
          <a:bodyPr/>
          <a:lstStyle/>
          <a:p>
            <a:pPr lvl="0" algn="just"/>
            <a:r>
              <a:rPr lang="ru-RU" sz="1400" dirty="0" err="1"/>
              <a:t>Інформація</a:t>
            </a:r>
            <a:r>
              <a:rPr lang="ru-RU" sz="1400" dirty="0"/>
              <a:t> </a:t>
            </a:r>
            <a:r>
              <a:rPr lang="ru-RU" sz="1400" dirty="0" err="1"/>
              <a:t>надається</a:t>
            </a:r>
            <a:r>
              <a:rPr lang="ru-RU" sz="1400" dirty="0"/>
              <a:t> </a:t>
            </a:r>
            <a:r>
              <a:rPr lang="ru-RU" sz="1400" dirty="0" err="1"/>
              <a:t>зрозумілою</a:t>
            </a:r>
            <a:r>
              <a:rPr lang="ru-RU" sz="1400" dirty="0"/>
              <a:t> </a:t>
            </a:r>
            <a:r>
              <a:rPr lang="ru-RU" sz="1400" dirty="0" err="1"/>
              <a:t>мовою</a:t>
            </a:r>
            <a:r>
              <a:rPr lang="ru-RU" sz="1400" dirty="0"/>
              <a:t> у </a:t>
            </a:r>
            <a:r>
              <a:rPr lang="ru-RU" sz="1400" dirty="0" err="1"/>
              <a:t>зрозумілій</a:t>
            </a:r>
            <a:r>
              <a:rPr lang="ru-RU" sz="1400" dirty="0"/>
              <a:t> </a:t>
            </a:r>
            <a:r>
              <a:rPr lang="ru-RU" sz="1400" dirty="0" err="1"/>
              <a:t>формі</a:t>
            </a:r>
            <a:r>
              <a:rPr lang="ru-RU" sz="1400" dirty="0"/>
              <a:t>, </a:t>
            </a:r>
            <a:r>
              <a:rPr lang="ru-RU" sz="1400" dirty="0" err="1"/>
              <a:t>що</a:t>
            </a:r>
            <a:r>
              <a:rPr lang="ru-RU" sz="1400" dirty="0"/>
              <a:t> </a:t>
            </a:r>
            <a:r>
              <a:rPr lang="ru-RU" sz="1400" dirty="0" err="1"/>
              <a:t>допомагає</a:t>
            </a:r>
            <a:r>
              <a:rPr lang="ru-RU" sz="1400" dirty="0"/>
              <a:t> </a:t>
            </a:r>
            <a:r>
              <a:rPr lang="ru-RU" sz="1400" dirty="0" err="1"/>
              <a:t>швидкота</a:t>
            </a:r>
            <a:r>
              <a:rPr lang="ru-RU" sz="1400" dirty="0"/>
              <a:t> легко </a:t>
            </a:r>
            <a:r>
              <a:rPr lang="ru-RU" sz="1400" dirty="0" err="1"/>
              <a:t>сприймати</a:t>
            </a:r>
            <a:r>
              <a:rPr lang="ru-RU" sz="1400" dirty="0"/>
              <a:t> </a:t>
            </a:r>
            <a:r>
              <a:rPr lang="ru-RU" sz="1400" dirty="0" err="1"/>
              <a:t>інформацію</a:t>
            </a:r>
            <a:r>
              <a:rPr lang="ru-RU" sz="1400" dirty="0"/>
              <a:t>.</a:t>
            </a:r>
          </a:p>
        </p:txBody>
      </p:sp>
      <p:sp>
        <p:nvSpPr>
          <p:cNvPr id="13" name="Text Placeholder 10">
            <a:extLst>
              <a:ext uri="{FF2B5EF4-FFF2-40B4-BE49-F238E27FC236}">
                <a16:creationId xmlns:a16="http://schemas.microsoft.com/office/drawing/2014/main" id="{AF07B760-80F3-4646-8DAB-C4140D4A03C4}"/>
              </a:ext>
            </a:extLst>
          </p:cNvPr>
          <p:cNvSpPr txBox="1">
            <a:spLocks/>
          </p:cNvSpPr>
          <p:nvPr/>
        </p:nvSpPr>
        <p:spPr>
          <a:xfrm>
            <a:off x="9410541" y="3851186"/>
            <a:ext cx="2275880" cy="893763"/>
          </a:xfrm>
          <a:prstGeom prst="rect">
            <a:avLst/>
          </a:prstGeom>
        </p:spPr>
        <p:txBody>
          <a:bodyPr vert="horz" lIns="0" tIns="45720" rIns="0" bIns="45720" rtlCol="0">
            <a:noAutofit/>
          </a:bodyPr>
          <a:lstStyle>
            <a:lvl1pPr marL="0" indent="0" algn="ctr"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None/>
              <a:defRPr sz="1400" kern="1200">
                <a:solidFill>
                  <a:schemeClr val="bg1"/>
                </a:solidFill>
                <a:latin typeface="+mn-lt"/>
                <a:ea typeface="+mn-ea"/>
                <a:cs typeface="+mn-cs"/>
              </a:defRPr>
            </a:lvl1pPr>
            <a:lvl2pPr marL="20116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2pPr>
            <a:lvl3pPr marL="38404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3pPr>
            <a:lvl4pPr marL="56692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4pPr>
            <a:lvl5pPr marL="749808" indent="0" algn="l" defTabSz="914400" rtl="0" eaLnBrk="1" latinLnBrk="0" hangingPunct="1">
              <a:lnSpc>
                <a:spcPct val="100000"/>
              </a:lnSpc>
              <a:spcBef>
                <a:spcPts val="200"/>
              </a:spcBef>
              <a:spcAft>
                <a:spcPts val="400"/>
              </a:spcAft>
              <a:buClrTx/>
              <a:buFont typeface="Calibri" pitchFamily="34" charset="0"/>
              <a:buNone/>
              <a:defRPr sz="1200" kern="1200">
                <a:solidFill>
                  <a:schemeClr val="tx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just"/>
            <a:r>
              <a:rPr lang="ru-RU" dirty="0" err="1"/>
              <a:t>Врахування</a:t>
            </a:r>
            <a:r>
              <a:rPr lang="ru-RU" dirty="0"/>
              <a:t> </a:t>
            </a:r>
            <a:r>
              <a:rPr lang="ru-RU" dirty="0" err="1"/>
              <a:t>нових</a:t>
            </a:r>
            <a:r>
              <a:rPr lang="ru-RU" dirty="0"/>
              <a:t> </a:t>
            </a:r>
            <a:r>
              <a:rPr lang="ru-RU" dirty="0" err="1"/>
              <a:t>форматів</a:t>
            </a:r>
            <a:r>
              <a:rPr lang="ru-RU" dirty="0"/>
              <a:t> та </a:t>
            </a:r>
            <a:r>
              <a:rPr lang="ru-RU" dirty="0" err="1"/>
              <a:t>засобів</a:t>
            </a:r>
            <a:r>
              <a:rPr lang="ru-RU" dirty="0"/>
              <a:t> </a:t>
            </a:r>
            <a:r>
              <a:rPr lang="ru-RU" dirty="0" err="1"/>
              <a:t>донесення</a:t>
            </a:r>
            <a:r>
              <a:rPr lang="ru-RU" dirty="0"/>
              <a:t> </a:t>
            </a:r>
            <a:r>
              <a:rPr lang="ru-RU" dirty="0" err="1"/>
              <a:t>інформації</a:t>
            </a:r>
            <a:r>
              <a:rPr lang="ru-RU" dirty="0"/>
              <a:t> до </a:t>
            </a:r>
            <a:r>
              <a:rPr lang="ru-RU" dirty="0" err="1"/>
              <a:t>різних</a:t>
            </a:r>
            <a:r>
              <a:rPr lang="ru-RU" dirty="0"/>
              <a:t> </a:t>
            </a:r>
            <a:r>
              <a:rPr lang="ru-RU" dirty="0" err="1"/>
              <a:t>груп</a:t>
            </a:r>
            <a:r>
              <a:rPr lang="ru-RU" dirty="0"/>
              <a:t> </a:t>
            </a:r>
            <a:r>
              <a:rPr lang="ru-RU" dirty="0" err="1"/>
              <a:t>громадян</a:t>
            </a:r>
            <a:endParaRPr lang="ru-RU" dirty="0"/>
          </a:p>
        </p:txBody>
      </p:sp>
      <p:pic>
        <p:nvPicPr>
          <p:cNvPr id="10" name="Графіка 9" descr="Email with solid fill">
            <a:extLst>
              <a:ext uri="{FF2B5EF4-FFF2-40B4-BE49-F238E27FC236}">
                <a16:creationId xmlns:a16="http://schemas.microsoft.com/office/drawing/2014/main" id="{7B0C8792-808B-4AA0-8B36-5154478AE8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11368" y="2740408"/>
            <a:ext cx="914400" cy="914400"/>
          </a:xfrm>
          <a:prstGeom prst="rect">
            <a:avLst/>
          </a:prstGeom>
        </p:spPr>
      </p:pic>
      <p:pic>
        <p:nvPicPr>
          <p:cNvPr id="17" name="Графіка 16" descr="Fingerprint with solid fill">
            <a:extLst>
              <a:ext uri="{FF2B5EF4-FFF2-40B4-BE49-F238E27FC236}">
                <a16:creationId xmlns:a16="http://schemas.microsoft.com/office/drawing/2014/main" id="{125F5979-F23A-4640-8CCB-17CDF79DB86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53575" y="2838272"/>
            <a:ext cx="914400" cy="914400"/>
          </a:xfrm>
          <a:prstGeom prst="rect">
            <a:avLst/>
          </a:prstGeom>
        </p:spPr>
      </p:pic>
      <p:pic>
        <p:nvPicPr>
          <p:cNvPr id="19" name="Графіка 18" descr="Marketing with solid fill">
            <a:extLst>
              <a:ext uri="{FF2B5EF4-FFF2-40B4-BE49-F238E27FC236}">
                <a16:creationId xmlns:a16="http://schemas.microsoft.com/office/drawing/2014/main" id="{3AC1DC79-705D-411F-83B2-125FB435F92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19191" y="2838272"/>
            <a:ext cx="914400" cy="914400"/>
          </a:xfrm>
          <a:prstGeom prst="rect">
            <a:avLst/>
          </a:prstGeom>
        </p:spPr>
      </p:pic>
      <p:pic>
        <p:nvPicPr>
          <p:cNvPr id="21" name="Графіка 20" descr="Person with idea with solid fill">
            <a:extLst>
              <a:ext uri="{FF2B5EF4-FFF2-40B4-BE49-F238E27FC236}">
                <a16:creationId xmlns:a16="http://schemas.microsoft.com/office/drawing/2014/main" id="{C8753C69-9BBF-4BC3-89CB-0B8755F009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47148" y="2838272"/>
            <a:ext cx="914400" cy="914400"/>
          </a:xfrm>
          <a:prstGeom prst="rect">
            <a:avLst/>
          </a:prstGeom>
        </p:spPr>
      </p:pic>
    </p:spTree>
    <p:extLst>
      <p:ext uri="{BB962C8B-B14F-4D97-AF65-F5344CB8AC3E}">
        <p14:creationId xmlns:p14="http://schemas.microsoft.com/office/powerpoint/2010/main" val="22386226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Місце для номера слайда 12">
            <a:extLst>
              <a:ext uri="{FF2B5EF4-FFF2-40B4-BE49-F238E27FC236}">
                <a16:creationId xmlns:a16="http://schemas.microsoft.com/office/drawing/2014/main" id="{8C0A5B0B-BC66-46E4-A804-F993775BD67D}"/>
              </a:ext>
            </a:extLst>
          </p:cNvPr>
          <p:cNvSpPr>
            <a:spLocks noGrp="1"/>
          </p:cNvSpPr>
          <p:nvPr>
            <p:ph type="sldNum" sz="quarter" idx="4"/>
          </p:nvPr>
        </p:nvSpPr>
        <p:spPr/>
        <p:txBody>
          <a:bodyPr/>
          <a:lstStyle/>
          <a:p>
            <a:fld id="{3A98EE3D-8CD1-4C3F-BD1C-C98C9596463C}" type="slidenum">
              <a:rPr lang="en-US" smtClean="0"/>
              <a:pPr/>
              <a:t>44</a:t>
            </a:fld>
            <a:endParaRPr lang="en-US" dirty="0"/>
          </a:p>
        </p:txBody>
      </p:sp>
      <p:pic>
        <p:nvPicPr>
          <p:cNvPr id="15" name="Рисунок 14">
            <a:extLst>
              <a:ext uri="{FF2B5EF4-FFF2-40B4-BE49-F238E27FC236}">
                <a16:creationId xmlns:a16="http://schemas.microsoft.com/office/drawing/2014/main" id="{D54102D7-4E32-48FD-A762-D1BE60A85F2D}"/>
              </a:ext>
            </a:extLst>
          </p:cNvPr>
          <p:cNvPicPr>
            <a:picLocks noChangeAspect="1"/>
          </p:cNvPicPr>
          <p:nvPr/>
        </p:nvPicPr>
        <p:blipFill>
          <a:blip r:embed="rId2"/>
          <a:stretch>
            <a:fillRect/>
          </a:stretch>
        </p:blipFill>
        <p:spPr>
          <a:xfrm>
            <a:off x="0" y="300275"/>
            <a:ext cx="6620799" cy="6173061"/>
          </a:xfrm>
          <a:prstGeom prst="rect">
            <a:avLst/>
          </a:prstGeom>
        </p:spPr>
      </p:pic>
      <p:pic>
        <p:nvPicPr>
          <p:cNvPr id="17" name="Рисунок 16">
            <a:extLst>
              <a:ext uri="{FF2B5EF4-FFF2-40B4-BE49-F238E27FC236}">
                <a16:creationId xmlns:a16="http://schemas.microsoft.com/office/drawing/2014/main" id="{7F6AEB61-E0D4-4C03-B53F-6A3450806CD9}"/>
              </a:ext>
            </a:extLst>
          </p:cNvPr>
          <p:cNvPicPr>
            <a:picLocks noChangeAspect="1"/>
          </p:cNvPicPr>
          <p:nvPr/>
        </p:nvPicPr>
        <p:blipFill>
          <a:blip r:embed="rId3"/>
          <a:stretch>
            <a:fillRect/>
          </a:stretch>
        </p:blipFill>
        <p:spPr>
          <a:xfrm>
            <a:off x="6620799" y="0"/>
            <a:ext cx="5410955" cy="2152950"/>
          </a:xfrm>
          <a:prstGeom prst="rect">
            <a:avLst/>
          </a:prstGeom>
        </p:spPr>
      </p:pic>
      <p:pic>
        <p:nvPicPr>
          <p:cNvPr id="19" name="Рисунок 18">
            <a:extLst>
              <a:ext uri="{FF2B5EF4-FFF2-40B4-BE49-F238E27FC236}">
                <a16:creationId xmlns:a16="http://schemas.microsoft.com/office/drawing/2014/main" id="{0C85F21B-664F-4488-8770-F617D823FF7D}"/>
              </a:ext>
            </a:extLst>
          </p:cNvPr>
          <p:cNvPicPr>
            <a:picLocks noChangeAspect="1"/>
          </p:cNvPicPr>
          <p:nvPr/>
        </p:nvPicPr>
        <p:blipFill>
          <a:blip r:embed="rId4"/>
          <a:stretch>
            <a:fillRect/>
          </a:stretch>
        </p:blipFill>
        <p:spPr>
          <a:xfrm>
            <a:off x="6573167" y="2121366"/>
            <a:ext cx="5458587" cy="4534533"/>
          </a:xfrm>
          <a:prstGeom prst="rect">
            <a:avLst/>
          </a:prstGeom>
        </p:spPr>
      </p:pic>
    </p:spTree>
    <p:extLst>
      <p:ext uri="{BB962C8B-B14F-4D97-AF65-F5344CB8AC3E}">
        <p14:creationId xmlns:p14="http://schemas.microsoft.com/office/powerpoint/2010/main" val="19925141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Місце для номера слайда 12">
            <a:extLst>
              <a:ext uri="{FF2B5EF4-FFF2-40B4-BE49-F238E27FC236}">
                <a16:creationId xmlns:a16="http://schemas.microsoft.com/office/drawing/2014/main" id="{8C0A5B0B-BC66-46E4-A804-F993775BD67D}"/>
              </a:ext>
            </a:extLst>
          </p:cNvPr>
          <p:cNvSpPr>
            <a:spLocks noGrp="1"/>
          </p:cNvSpPr>
          <p:nvPr>
            <p:ph type="sldNum" sz="quarter" idx="4"/>
          </p:nvPr>
        </p:nvSpPr>
        <p:spPr/>
        <p:txBody>
          <a:bodyPr/>
          <a:lstStyle/>
          <a:p>
            <a:fld id="{3A98EE3D-8CD1-4C3F-BD1C-C98C9596463C}" type="slidenum">
              <a:rPr lang="en-US" smtClean="0"/>
              <a:pPr/>
              <a:t>45</a:t>
            </a:fld>
            <a:endParaRPr lang="en-US" dirty="0"/>
          </a:p>
        </p:txBody>
      </p:sp>
      <p:pic>
        <p:nvPicPr>
          <p:cNvPr id="3" name="Рисунок 2">
            <a:extLst>
              <a:ext uri="{FF2B5EF4-FFF2-40B4-BE49-F238E27FC236}">
                <a16:creationId xmlns:a16="http://schemas.microsoft.com/office/drawing/2014/main" id="{10CA3B16-DA29-4F7E-AFE3-1B89247BA59A}"/>
              </a:ext>
            </a:extLst>
          </p:cNvPr>
          <p:cNvPicPr>
            <a:picLocks noChangeAspect="1"/>
          </p:cNvPicPr>
          <p:nvPr/>
        </p:nvPicPr>
        <p:blipFill>
          <a:blip r:embed="rId3"/>
          <a:stretch>
            <a:fillRect/>
          </a:stretch>
        </p:blipFill>
        <p:spPr>
          <a:xfrm>
            <a:off x="400333" y="451393"/>
            <a:ext cx="5268060" cy="3343742"/>
          </a:xfrm>
          <a:prstGeom prst="rect">
            <a:avLst/>
          </a:prstGeom>
        </p:spPr>
      </p:pic>
      <p:pic>
        <p:nvPicPr>
          <p:cNvPr id="5" name="Рисунок 4">
            <a:extLst>
              <a:ext uri="{FF2B5EF4-FFF2-40B4-BE49-F238E27FC236}">
                <a16:creationId xmlns:a16="http://schemas.microsoft.com/office/drawing/2014/main" id="{67C4D41E-7C9E-413E-9AC5-060BE84D6B56}"/>
              </a:ext>
            </a:extLst>
          </p:cNvPr>
          <p:cNvPicPr>
            <a:picLocks noChangeAspect="1"/>
          </p:cNvPicPr>
          <p:nvPr/>
        </p:nvPicPr>
        <p:blipFill rotWithShape="1">
          <a:blip r:embed="rId4"/>
          <a:srcRect t="798" b="41153"/>
          <a:stretch/>
        </p:blipFill>
        <p:spPr>
          <a:xfrm>
            <a:off x="400333" y="3795135"/>
            <a:ext cx="5477639" cy="2267247"/>
          </a:xfrm>
          <a:prstGeom prst="rect">
            <a:avLst/>
          </a:prstGeom>
        </p:spPr>
      </p:pic>
      <p:pic>
        <p:nvPicPr>
          <p:cNvPr id="7" name="Рисунок 6">
            <a:extLst>
              <a:ext uri="{FF2B5EF4-FFF2-40B4-BE49-F238E27FC236}">
                <a16:creationId xmlns:a16="http://schemas.microsoft.com/office/drawing/2014/main" id="{6F8996E0-0AE3-4021-92CD-45E4DEC94F25}"/>
              </a:ext>
            </a:extLst>
          </p:cNvPr>
          <p:cNvPicPr>
            <a:picLocks noChangeAspect="1"/>
          </p:cNvPicPr>
          <p:nvPr/>
        </p:nvPicPr>
        <p:blipFill>
          <a:blip r:embed="rId5"/>
          <a:stretch>
            <a:fillRect/>
          </a:stretch>
        </p:blipFill>
        <p:spPr>
          <a:xfrm>
            <a:off x="6419567" y="81951"/>
            <a:ext cx="5372100" cy="5437047"/>
          </a:xfrm>
          <a:prstGeom prst="rect">
            <a:avLst/>
          </a:prstGeom>
        </p:spPr>
      </p:pic>
      <p:pic>
        <p:nvPicPr>
          <p:cNvPr id="9" name="Рисунок 8">
            <a:extLst>
              <a:ext uri="{FF2B5EF4-FFF2-40B4-BE49-F238E27FC236}">
                <a16:creationId xmlns:a16="http://schemas.microsoft.com/office/drawing/2014/main" id="{B08680AD-A56C-42E6-9DD1-86B41E59F082}"/>
              </a:ext>
            </a:extLst>
          </p:cNvPr>
          <p:cNvPicPr>
            <a:picLocks noChangeAspect="1"/>
          </p:cNvPicPr>
          <p:nvPr/>
        </p:nvPicPr>
        <p:blipFill rotWithShape="1">
          <a:blip r:embed="rId6"/>
          <a:srcRect t="1258"/>
          <a:stretch/>
        </p:blipFill>
        <p:spPr>
          <a:xfrm>
            <a:off x="6492549" y="5516881"/>
            <a:ext cx="5091474" cy="1259168"/>
          </a:xfrm>
          <a:prstGeom prst="rect">
            <a:avLst/>
          </a:prstGeom>
        </p:spPr>
      </p:pic>
      <p:sp>
        <p:nvSpPr>
          <p:cNvPr id="2" name="Прямокутник 1">
            <a:extLst>
              <a:ext uri="{FF2B5EF4-FFF2-40B4-BE49-F238E27FC236}">
                <a16:creationId xmlns:a16="http://schemas.microsoft.com/office/drawing/2014/main" id="{75464C78-715E-4A37-80FA-C1CD16A955B8}"/>
              </a:ext>
            </a:extLst>
          </p:cNvPr>
          <p:cNvSpPr/>
          <p:nvPr/>
        </p:nvSpPr>
        <p:spPr>
          <a:xfrm>
            <a:off x="0" y="6290774"/>
            <a:ext cx="6492549" cy="56722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625377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Місце для номера слайда 12">
            <a:extLst>
              <a:ext uri="{FF2B5EF4-FFF2-40B4-BE49-F238E27FC236}">
                <a16:creationId xmlns:a16="http://schemas.microsoft.com/office/drawing/2014/main" id="{8C0A5B0B-BC66-46E4-A804-F993775BD67D}"/>
              </a:ext>
            </a:extLst>
          </p:cNvPr>
          <p:cNvSpPr>
            <a:spLocks noGrp="1"/>
          </p:cNvSpPr>
          <p:nvPr>
            <p:ph type="sldNum" sz="quarter" idx="4"/>
          </p:nvPr>
        </p:nvSpPr>
        <p:spPr/>
        <p:txBody>
          <a:bodyPr/>
          <a:lstStyle/>
          <a:p>
            <a:fld id="{3A98EE3D-8CD1-4C3F-BD1C-C98C9596463C}" type="slidenum">
              <a:rPr lang="en-US" smtClean="0"/>
              <a:pPr/>
              <a:t>46</a:t>
            </a:fld>
            <a:endParaRPr lang="en-US" dirty="0"/>
          </a:p>
        </p:txBody>
      </p:sp>
      <p:pic>
        <p:nvPicPr>
          <p:cNvPr id="3" name="Рисунок 2">
            <a:extLst>
              <a:ext uri="{FF2B5EF4-FFF2-40B4-BE49-F238E27FC236}">
                <a16:creationId xmlns:a16="http://schemas.microsoft.com/office/drawing/2014/main" id="{D694EFD0-D37A-4F2F-96FE-9A78F077C183}"/>
              </a:ext>
            </a:extLst>
          </p:cNvPr>
          <p:cNvPicPr>
            <a:picLocks noChangeAspect="1"/>
          </p:cNvPicPr>
          <p:nvPr/>
        </p:nvPicPr>
        <p:blipFill>
          <a:blip r:embed="rId2"/>
          <a:stretch>
            <a:fillRect/>
          </a:stretch>
        </p:blipFill>
        <p:spPr>
          <a:xfrm>
            <a:off x="430717" y="170306"/>
            <a:ext cx="5325218" cy="5868219"/>
          </a:xfrm>
          <a:prstGeom prst="rect">
            <a:avLst/>
          </a:prstGeom>
        </p:spPr>
      </p:pic>
      <p:pic>
        <p:nvPicPr>
          <p:cNvPr id="5" name="Рисунок 4">
            <a:extLst>
              <a:ext uri="{FF2B5EF4-FFF2-40B4-BE49-F238E27FC236}">
                <a16:creationId xmlns:a16="http://schemas.microsoft.com/office/drawing/2014/main" id="{5A311967-EBA9-4207-95D6-1D37ECCC3840}"/>
              </a:ext>
            </a:extLst>
          </p:cNvPr>
          <p:cNvPicPr>
            <a:picLocks noChangeAspect="1"/>
          </p:cNvPicPr>
          <p:nvPr/>
        </p:nvPicPr>
        <p:blipFill>
          <a:blip r:embed="rId3"/>
          <a:stretch>
            <a:fillRect/>
          </a:stretch>
        </p:blipFill>
        <p:spPr>
          <a:xfrm>
            <a:off x="6227438" y="422555"/>
            <a:ext cx="5430008" cy="4267796"/>
          </a:xfrm>
          <a:prstGeom prst="rect">
            <a:avLst/>
          </a:prstGeom>
        </p:spPr>
      </p:pic>
    </p:spTree>
    <p:extLst>
      <p:ext uri="{BB962C8B-B14F-4D97-AF65-F5344CB8AC3E}">
        <p14:creationId xmlns:p14="http://schemas.microsoft.com/office/powerpoint/2010/main" val="28538816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Місце для номера слайда 12">
            <a:extLst>
              <a:ext uri="{FF2B5EF4-FFF2-40B4-BE49-F238E27FC236}">
                <a16:creationId xmlns:a16="http://schemas.microsoft.com/office/drawing/2014/main" id="{8C0A5B0B-BC66-46E4-A804-F993775BD67D}"/>
              </a:ext>
            </a:extLst>
          </p:cNvPr>
          <p:cNvSpPr>
            <a:spLocks noGrp="1"/>
          </p:cNvSpPr>
          <p:nvPr>
            <p:ph type="sldNum" sz="quarter" idx="4"/>
          </p:nvPr>
        </p:nvSpPr>
        <p:spPr/>
        <p:txBody>
          <a:bodyPr/>
          <a:lstStyle/>
          <a:p>
            <a:fld id="{3A98EE3D-8CD1-4C3F-BD1C-C98C9596463C}" type="slidenum">
              <a:rPr lang="en-US" smtClean="0"/>
              <a:pPr/>
              <a:t>47</a:t>
            </a:fld>
            <a:endParaRPr lang="en-US" dirty="0"/>
          </a:p>
        </p:txBody>
      </p:sp>
      <p:pic>
        <p:nvPicPr>
          <p:cNvPr id="3" name="Рисунок 2">
            <a:extLst>
              <a:ext uri="{FF2B5EF4-FFF2-40B4-BE49-F238E27FC236}">
                <a16:creationId xmlns:a16="http://schemas.microsoft.com/office/drawing/2014/main" id="{171FDAF3-1FC2-41D1-94A3-D2BC717E0DE4}"/>
              </a:ext>
            </a:extLst>
          </p:cNvPr>
          <p:cNvPicPr>
            <a:picLocks noChangeAspect="1"/>
          </p:cNvPicPr>
          <p:nvPr/>
        </p:nvPicPr>
        <p:blipFill>
          <a:blip r:embed="rId2"/>
          <a:stretch>
            <a:fillRect/>
          </a:stretch>
        </p:blipFill>
        <p:spPr>
          <a:xfrm>
            <a:off x="0" y="23362"/>
            <a:ext cx="5811061" cy="1390844"/>
          </a:xfrm>
          <a:prstGeom prst="rect">
            <a:avLst/>
          </a:prstGeom>
        </p:spPr>
      </p:pic>
      <p:pic>
        <p:nvPicPr>
          <p:cNvPr id="5" name="Рисунок 4">
            <a:extLst>
              <a:ext uri="{FF2B5EF4-FFF2-40B4-BE49-F238E27FC236}">
                <a16:creationId xmlns:a16="http://schemas.microsoft.com/office/drawing/2014/main" id="{C1BCDCD2-3C56-49A4-98A6-D73539D3D201}"/>
              </a:ext>
            </a:extLst>
          </p:cNvPr>
          <p:cNvPicPr>
            <a:picLocks noChangeAspect="1"/>
          </p:cNvPicPr>
          <p:nvPr/>
        </p:nvPicPr>
        <p:blipFill>
          <a:blip r:embed="rId3"/>
          <a:stretch>
            <a:fillRect/>
          </a:stretch>
        </p:blipFill>
        <p:spPr>
          <a:xfrm>
            <a:off x="448560" y="1595181"/>
            <a:ext cx="5268060" cy="3667637"/>
          </a:xfrm>
          <a:prstGeom prst="rect">
            <a:avLst/>
          </a:prstGeom>
        </p:spPr>
      </p:pic>
      <p:pic>
        <p:nvPicPr>
          <p:cNvPr id="7" name="Рисунок 6">
            <a:extLst>
              <a:ext uri="{FF2B5EF4-FFF2-40B4-BE49-F238E27FC236}">
                <a16:creationId xmlns:a16="http://schemas.microsoft.com/office/drawing/2014/main" id="{9C9AE113-373B-4126-BD3A-0D7D97215427}"/>
              </a:ext>
            </a:extLst>
          </p:cNvPr>
          <p:cNvPicPr>
            <a:picLocks noChangeAspect="1"/>
          </p:cNvPicPr>
          <p:nvPr/>
        </p:nvPicPr>
        <p:blipFill>
          <a:blip r:embed="rId4"/>
          <a:stretch>
            <a:fillRect/>
          </a:stretch>
        </p:blipFill>
        <p:spPr>
          <a:xfrm>
            <a:off x="6313432" y="202101"/>
            <a:ext cx="5430008" cy="5887272"/>
          </a:xfrm>
          <a:prstGeom prst="rect">
            <a:avLst/>
          </a:prstGeom>
        </p:spPr>
      </p:pic>
    </p:spTree>
    <p:extLst>
      <p:ext uri="{BB962C8B-B14F-4D97-AF65-F5344CB8AC3E}">
        <p14:creationId xmlns:p14="http://schemas.microsoft.com/office/powerpoint/2010/main" val="10909653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 name="Місце для номера слайда 12">
            <a:extLst>
              <a:ext uri="{FF2B5EF4-FFF2-40B4-BE49-F238E27FC236}">
                <a16:creationId xmlns:a16="http://schemas.microsoft.com/office/drawing/2014/main" id="{8C0A5B0B-BC66-46E4-A804-F993775BD67D}"/>
              </a:ext>
            </a:extLst>
          </p:cNvPr>
          <p:cNvSpPr>
            <a:spLocks noGrp="1"/>
          </p:cNvSpPr>
          <p:nvPr>
            <p:ph type="sldNum" sz="quarter" idx="4"/>
          </p:nvPr>
        </p:nvSpPr>
        <p:spPr/>
        <p:txBody>
          <a:bodyPr/>
          <a:lstStyle/>
          <a:p>
            <a:fld id="{3A98EE3D-8CD1-4C3F-BD1C-C98C9596463C}" type="slidenum">
              <a:rPr lang="en-US" smtClean="0"/>
              <a:pPr/>
              <a:t>48</a:t>
            </a:fld>
            <a:endParaRPr lang="en-US" dirty="0"/>
          </a:p>
        </p:txBody>
      </p:sp>
      <p:pic>
        <p:nvPicPr>
          <p:cNvPr id="3" name="Рисунок 2">
            <a:extLst>
              <a:ext uri="{FF2B5EF4-FFF2-40B4-BE49-F238E27FC236}">
                <a16:creationId xmlns:a16="http://schemas.microsoft.com/office/drawing/2014/main" id="{B1A92839-ACB7-4097-B543-9DA47117DECB}"/>
              </a:ext>
            </a:extLst>
          </p:cNvPr>
          <p:cNvPicPr>
            <a:picLocks noChangeAspect="1"/>
          </p:cNvPicPr>
          <p:nvPr/>
        </p:nvPicPr>
        <p:blipFill>
          <a:blip r:embed="rId2"/>
          <a:stretch>
            <a:fillRect/>
          </a:stretch>
        </p:blipFill>
        <p:spPr>
          <a:xfrm>
            <a:off x="608834" y="514207"/>
            <a:ext cx="5487166" cy="2038635"/>
          </a:xfrm>
          <a:prstGeom prst="rect">
            <a:avLst/>
          </a:prstGeom>
        </p:spPr>
      </p:pic>
      <p:pic>
        <p:nvPicPr>
          <p:cNvPr id="5" name="Рисунок 4">
            <a:extLst>
              <a:ext uri="{FF2B5EF4-FFF2-40B4-BE49-F238E27FC236}">
                <a16:creationId xmlns:a16="http://schemas.microsoft.com/office/drawing/2014/main" id="{7D2461B0-7288-4851-A48A-B909869DA7C6}"/>
              </a:ext>
            </a:extLst>
          </p:cNvPr>
          <p:cNvPicPr>
            <a:picLocks noChangeAspect="1"/>
          </p:cNvPicPr>
          <p:nvPr/>
        </p:nvPicPr>
        <p:blipFill rotWithShape="1">
          <a:blip r:embed="rId3"/>
          <a:srcRect t="1096" b="53151"/>
          <a:stretch/>
        </p:blipFill>
        <p:spPr>
          <a:xfrm>
            <a:off x="665992" y="2552842"/>
            <a:ext cx="5372850" cy="2776428"/>
          </a:xfrm>
          <a:prstGeom prst="rect">
            <a:avLst/>
          </a:prstGeom>
        </p:spPr>
      </p:pic>
      <p:pic>
        <p:nvPicPr>
          <p:cNvPr id="7" name="Рисунок 6">
            <a:extLst>
              <a:ext uri="{FF2B5EF4-FFF2-40B4-BE49-F238E27FC236}">
                <a16:creationId xmlns:a16="http://schemas.microsoft.com/office/drawing/2014/main" id="{C6F02804-7B4D-4B42-8978-9E9651FD4BA3}"/>
              </a:ext>
            </a:extLst>
          </p:cNvPr>
          <p:cNvPicPr>
            <a:picLocks noChangeAspect="1"/>
          </p:cNvPicPr>
          <p:nvPr/>
        </p:nvPicPr>
        <p:blipFill>
          <a:blip r:embed="rId4"/>
          <a:stretch>
            <a:fillRect/>
          </a:stretch>
        </p:blipFill>
        <p:spPr>
          <a:xfrm>
            <a:off x="6402687" y="0"/>
            <a:ext cx="5180479" cy="4815014"/>
          </a:xfrm>
          <a:prstGeom prst="rect">
            <a:avLst/>
          </a:prstGeom>
        </p:spPr>
      </p:pic>
      <p:pic>
        <p:nvPicPr>
          <p:cNvPr id="9" name="Рисунок 8">
            <a:extLst>
              <a:ext uri="{FF2B5EF4-FFF2-40B4-BE49-F238E27FC236}">
                <a16:creationId xmlns:a16="http://schemas.microsoft.com/office/drawing/2014/main" id="{DA791751-89F3-4704-A35D-2D51B2E4ECB8}"/>
              </a:ext>
            </a:extLst>
          </p:cNvPr>
          <p:cNvPicPr>
            <a:picLocks noChangeAspect="1"/>
          </p:cNvPicPr>
          <p:nvPr/>
        </p:nvPicPr>
        <p:blipFill>
          <a:blip r:embed="rId5"/>
          <a:stretch>
            <a:fillRect/>
          </a:stretch>
        </p:blipFill>
        <p:spPr>
          <a:xfrm>
            <a:off x="6524625" y="4815014"/>
            <a:ext cx="4953000" cy="1975786"/>
          </a:xfrm>
          <a:prstGeom prst="rect">
            <a:avLst/>
          </a:prstGeom>
        </p:spPr>
      </p:pic>
      <p:sp>
        <p:nvSpPr>
          <p:cNvPr id="2" name="Прямокутник 1">
            <a:extLst>
              <a:ext uri="{FF2B5EF4-FFF2-40B4-BE49-F238E27FC236}">
                <a16:creationId xmlns:a16="http://schemas.microsoft.com/office/drawing/2014/main" id="{ECE017AD-88F7-46A8-8941-CA2C1A2BACB9}"/>
              </a:ext>
            </a:extLst>
          </p:cNvPr>
          <p:cNvSpPr/>
          <p:nvPr/>
        </p:nvSpPr>
        <p:spPr>
          <a:xfrm>
            <a:off x="0" y="5686097"/>
            <a:ext cx="6402687" cy="116755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24145505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Місце для нижнього колонтитула 11">
            <a:extLst>
              <a:ext uri="{FF2B5EF4-FFF2-40B4-BE49-F238E27FC236}">
                <a16:creationId xmlns:a16="http://schemas.microsoft.com/office/drawing/2014/main" id="{4CC86233-B747-482A-BF5C-A3E017FAC7A8}"/>
              </a:ext>
            </a:extLst>
          </p:cNvPr>
          <p:cNvSpPr>
            <a:spLocks noGrp="1"/>
          </p:cNvSpPr>
          <p:nvPr>
            <p:ph type="ftr" sz="quarter" idx="3"/>
          </p:nvPr>
        </p:nvSpPr>
        <p:spPr/>
        <p:txBody>
          <a:bodyPr/>
          <a:lstStyle/>
          <a:p>
            <a:r>
              <a:rPr lang="en-US"/>
              <a:t>Add footer here</a:t>
            </a:r>
            <a:endParaRPr lang="en-US" dirty="0"/>
          </a:p>
        </p:txBody>
      </p:sp>
      <p:sp>
        <p:nvSpPr>
          <p:cNvPr id="13" name="Місце для номера слайда 12">
            <a:extLst>
              <a:ext uri="{FF2B5EF4-FFF2-40B4-BE49-F238E27FC236}">
                <a16:creationId xmlns:a16="http://schemas.microsoft.com/office/drawing/2014/main" id="{8C0A5B0B-BC66-46E4-A804-F993775BD67D}"/>
              </a:ext>
            </a:extLst>
          </p:cNvPr>
          <p:cNvSpPr>
            <a:spLocks noGrp="1"/>
          </p:cNvSpPr>
          <p:nvPr>
            <p:ph type="sldNum" sz="quarter" idx="4"/>
          </p:nvPr>
        </p:nvSpPr>
        <p:spPr/>
        <p:txBody>
          <a:bodyPr/>
          <a:lstStyle/>
          <a:p>
            <a:fld id="{3A98EE3D-8CD1-4C3F-BD1C-C98C9596463C}" type="slidenum">
              <a:rPr lang="en-US" smtClean="0"/>
              <a:pPr/>
              <a:t>49</a:t>
            </a:fld>
            <a:endParaRPr lang="en-US" dirty="0"/>
          </a:p>
        </p:txBody>
      </p:sp>
      <p:pic>
        <p:nvPicPr>
          <p:cNvPr id="3" name="Рисунок 2">
            <a:extLst>
              <a:ext uri="{FF2B5EF4-FFF2-40B4-BE49-F238E27FC236}">
                <a16:creationId xmlns:a16="http://schemas.microsoft.com/office/drawing/2014/main" id="{5BEF1544-70AE-4B61-9BD4-F679AC20AF17}"/>
              </a:ext>
            </a:extLst>
          </p:cNvPr>
          <p:cNvPicPr>
            <a:picLocks noChangeAspect="1"/>
          </p:cNvPicPr>
          <p:nvPr/>
        </p:nvPicPr>
        <p:blipFill>
          <a:blip r:embed="rId2"/>
          <a:stretch>
            <a:fillRect/>
          </a:stretch>
        </p:blipFill>
        <p:spPr>
          <a:xfrm>
            <a:off x="513978" y="57150"/>
            <a:ext cx="5334744" cy="5572903"/>
          </a:xfrm>
          <a:prstGeom prst="rect">
            <a:avLst/>
          </a:prstGeom>
        </p:spPr>
      </p:pic>
      <p:pic>
        <p:nvPicPr>
          <p:cNvPr id="5" name="Рисунок 4">
            <a:extLst>
              <a:ext uri="{FF2B5EF4-FFF2-40B4-BE49-F238E27FC236}">
                <a16:creationId xmlns:a16="http://schemas.microsoft.com/office/drawing/2014/main" id="{5043C754-469B-4D56-8856-07E633FF1D46}"/>
              </a:ext>
            </a:extLst>
          </p:cNvPr>
          <p:cNvPicPr>
            <a:picLocks noChangeAspect="1"/>
          </p:cNvPicPr>
          <p:nvPr/>
        </p:nvPicPr>
        <p:blipFill>
          <a:blip r:embed="rId3"/>
          <a:stretch>
            <a:fillRect/>
          </a:stretch>
        </p:blipFill>
        <p:spPr>
          <a:xfrm>
            <a:off x="513978" y="5657689"/>
            <a:ext cx="5239481" cy="1152686"/>
          </a:xfrm>
          <a:prstGeom prst="rect">
            <a:avLst/>
          </a:prstGeom>
        </p:spPr>
      </p:pic>
      <p:pic>
        <p:nvPicPr>
          <p:cNvPr id="7" name="Рисунок 6">
            <a:extLst>
              <a:ext uri="{FF2B5EF4-FFF2-40B4-BE49-F238E27FC236}">
                <a16:creationId xmlns:a16="http://schemas.microsoft.com/office/drawing/2014/main" id="{F1861085-5032-4C50-9EDC-6BE38A66DB5E}"/>
              </a:ext>
            </a:extLst>
          </p:cNvPr>
          <p:cNvPicPr>
            <a:picLocks noChangeAspect="1"/>
          </p:cNvPicPr>
          <p:nvPr/>
        </p:nvPicPr>
        <p:blipFill>
          <a:blip r:embed="rId4"/>
          <a:stretch>
            <a:fillRect/>
          </a:stretch>
        </p:blipFill>
        <p:spPr>
          <a:xfrm>
            <a:off x="6343280" y="137653"/>
            <a:ext cx="5239481" cy="6582694"/>
          </a:xfrm>
          <a:prstGeom prst="rect">
            <a:avLst/>
          </a:prstGeom>
        </p:spPr>
      </p:pic>
    </p:spTree>
    <p:extLst>
      <p:ext uri="{BB962C8B-B14F-4D97-AF65-F5344CB8AC3E}">
        <p14:creationId xmlns:p14="http://schemas.microsoft.com/office/powerpoint/2010/main" val="1450741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9" name="Google Shape;119;p15"/>
          <p:cNvSpPr/>
          <p:nvPr/>
        </p:nvSpPr>
        <p:spPr>
          <a:xfrm>
            <a:off x="3641727" y="1282309"/>
            <a:ext cx="4267199" cy="2440128"/>
          </a:xfrm>
          <a:prstGeom prst="ellipse">
            <a:avLst/>
          </a:prstGeom>
          <a:solidFill>
            <a:srgbClr val="616F92"/>
          </a:solidFill>
          <a:ln w="12700" cap="flat" cmpd="sng">
            <a:solidFill>
              <a:srgbClr val="B9D6D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Arial" panose="020B0604020202020204" pitchFamily="34" charset="0"/>
              <a:ea typeface="Calibri"/>
              <a:cs typeface="Arial" panose="020B0604020202020204" pitchFamily="34" charset="0"/>
              <a:sym typeface="Calibri"/>
            </a:endParaRPr>
          </a:p>
        </p:txBody>
      </p:sp>
      <p:sp>
        <p:nvSpPr>
          <p:cNvPr id="121" name="Google Shape;121;p15"/>
          <p:cNvSpPr txBox="1"/>
          <p:nvPr/>
        </p:nvSpPr>
        <p:spPr>
          <a:xfrm>
            <a:off x="1131036" y="416581"/>
            <a:ext cx="10194234" cy="5539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ru-RU" sz="3000" b="1" dirty="0" err="1">
                <a:solidFill>
                  <a:schemeClr val="dk1"/>
                </a:solidFill>
                <a:ea typeface="Cambria Math"/>
                <a:cs typeface="Arial" panose="020B0604020202020204" pitchFamily="34" charset="0"/>
                <a:sym typeface="Cambria Math"/>
              </a:rPr>
              <a:t>Громадянське</a:t>
            </a:r>
            <a:r>
              <a:rPr lang="ru-RU" sz="3000" b="1" dirty="0">
                <a:solidFill>
                  <a:schemeClr val="dk1"/>
                </a:solidFill>
                <a:ea typeface="Cambria Math"/>
                <a:cs typeface="Arial" panose="020B0604020202020204" pitchFamily="34" charset="0"/>
                <a:sym typeface="Cambria Math"/>
              </a:rPr>
              <a:t> </a:t>
            </a:r>
            <a:r>
              <a:rPr lang="ru-RU" sz="3000" b="1" dirty="0" err="1">
                <a:solidFill>
                  <a:schemeClr val="dk1"/>
                </a:solidFill>
                <a:ea typeface="Cambria Math"/>
                <a:cs typeface="Arial" panose="020B0604020202020204" pitchFamily="34" charset="0"/>
                <a:sym typeface="Cambria Math"/>
              </a:rPr>
              <a:t>суспільство</a:t>
            </a:r>
            <a:r>
              <a:rPr lang="ru-RU" sz="3000" b="1" dirty="0">
                <a:solidFill>
                  <a:schemeClr val="dk1"/>
                </a:solidFill>
                <a:ea typeface="Cambria Math"/>
                <a:cs typeface="Arial" panose="020B0604020202020204" pitchFamily="34" charset="0"/>
                <a:sym typeface="Cambria Math"/>
              </a:rPr>
              <a:t>: </a:t>
            </a:r>
            <a:r>
              <a:rPr lang="ru-RU" sz="3000" b="1" dirty="0">
                <a:solidFill>
                  <a:schemeClr val="accent1"/>
                </a:solidFill>
                <a:ea typeface="Cambria Math"/>
                <a:cs typeface="Arial" panose="020B0604020202020204" pitchFamily="34" charset="0"/>
                <a:sym typeface="Cambria Math"/>
              </a:rPr>
              <a:t>суть та </a:t>
            </a:r>
            <a:r>
              <a:rPr lang="ru-RU" sz="3000" b="1" dirty="0" err="1">
                <a:solidFill>
                  <a:schemeClr val="accent1"/>
                </a:solidFill>
                <a:ea typeface="Cambria Math"/>
                <a:cs typeface="Arial" panose="020B0604020202020204" pitchFamily="34" charset="0"/>
                <a:sym typeface="Cambria Math"/>
              </a:rPr>
              <a:t>ознаки</a:t>
            </a:r>
            <a:endParaRPr sz="3000" b="1" dirty="0">
              <a:solidFill>
                <a:schemeClr val="accent1"/>
              </a:solidFill>
              <a:ea typeface="Cambria Math"/>
              <a:cs typeface="Arial" panose="020B0604020202020204" pitchFamily="34" charset="0"/>
              <a:sym typeface="Cambria Math"/>
            </a:endParaRPr>
          </a:p>
        </p:txBody>
      </p:sp>
      <p:sp>
        <p:nvSpPr>
          <p:cNvPr id="123" name="Google Shape;123;p15"/>
          <p:cNvSpPr txBox="1"/>
          <p:nvPr/>
        </p:nvSpPr>
        <p:spPr>
          <a:xfrm>
            <a:off x="3858631" y="1772934"/>
            <a:ext cx="3937205" cy="15696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ru-RU" sz="1600" b="1" dirty="0" err="1">
                <a:solidFill>
                  <a:schemeClr val="bg1"/>
                </a:solidFill>
                <a:ea typeface="Cambria Math"/>
                <a:cs typeface="Arial" panose="020B0604020202020204" pitchFamily="34" charset="0"/>
                <a:sym typeface="Cambria Math"/>
              </a:rPr>
              <a:t>Громадянське</a:t>
            </a:r>
            <a:r>
              <a:rPr lang="ru-RU" sz="1600" b="1" dirty="0">
                <a:solidFill>
                  <a:schemeClr val="bg1"/>
                </a:solidFill>
                <a:ea typeface="Cambria Math"/>
                <a:cs typeface="Arial" panose="020B0604020202020204" pitchFamily="34" charset="0"/>
                <a:sym typeface="Cambria Math"/>
              </a:rPr>
              <a:t> </a:t>
            </a:r>
            <a:r>
              <a:rPr lang="ru-RU" sz="1600" b="1" dirty="0" err="1">
                <a:solidFill>
                  <a:schemeClr val="bg1"/>
                </a:solidFill>
                <a:ea typeface="Cambria Math"/>
                <a:cs typeface="Arial" panose="020B0604020202020204" pitchFamily="34" charset="0"/>
                <a:sym typeface="Cambria Math"/>
              </a:rPr>
              <a:t>суспільство</a:t>
            </a:r>
            <a:r>
              <a:rPr lang="ru-RU" sz="1600" b="1" dirty="0">
                <a:solidFill>
                  <a:schemeClr val="bg1"/>
                </a:solidFill>
                <a:ea typeface="Cambria Math"/>
                <a:cs typeface="Arial" panose="020B0604020202020204" pitchFamily="34" charset="0"/>
                <a:sym typeface="Cambria Math"/>
              </a:rPr>
              <a:t> </a:t>
            </a:r>
            <a:r>
              <a:rPr lang="ru-RU" sz="1600" dirty="0">
                <a:solidFill>
                  <a:schemeClr val="bg1"/>
                </a:solidFill>
                <a:ea typeface="Cambria Math"/>
                <a:cs typeface="Arial" panose="020B0604020202020204" pitchFamily="34" charset="0"/>
                <a:sym typeface="Cambria Math"/>
              </a:rPr>
              <a:t>–</a:t>
            </a:r>
            <a:br>
              <a:rPr lang="ru-RU" sz="1600" dirty="0">
                <a:solidFill>
                  <a:schemeClr val="bg1"/>
                </a:solidFill>
                <a:ea typeface="Cambria Math"/>
                <a:cs typeface="Arial" panose="020B0604020202020204" pitchFamily="34" charset="0"/>
                <a:sym typeface="Cambria Math"/>
              </a:rPr>
            </a:br>
            <a:r>
              <a:rPr lang="ru-RU" sz="1600" dirty="0">
                <a:solidFill>
                  <a:schemeClr val="bg1"/>
                </a:solidFill>
                <a:ea typeface="Cambria Math"/>
                <a:cs typeface="Arial" panose="020B0604020202020204" pitchFamily="34" charset="0"/>
                <a:sym typeface="Cambria Math"/>
              </a:rPr>
              <a:t>сфера </a:t>
            </a:r>
            <a:r>
              <a:rPr lang="ru-RU" sz="1600" dirty="0" err="1">
                <a:solidFill>
                  <a:schemeClr val="bg1"/>
                </a:solidFill>
                <a:ea typeface="Cambria Math"/>
                <a:cs typeface="Arial" panose="020B0604020202020204" pitchFamily="34" charset="0"/>
                <a:sym typeface="Cambria Math"/>
              </a:rPr>
              <a:t>добровільних</a:t>
            </a:r>
            <a:r>
              <a:rPr lang="ru-RU" sz="1600" dirty="0">
                <a:solidFill>
                  <a:schemeClr val="bg1"/>
                </a:solidFill>
                <a:ea typeface="Cambria Math"/>
                <a:cs typeface="Arial" panose="020B0604020202020204" pitchFamily="34" charset="0"/>
                <a:sym typeface="Cambria Math"/>
              </a:rPr>
              <a:t> </a:t>
            </a:r>
            <a:r>
              <a:rPr lang="ru-RU" sz="1600" dirty="0" err="1">
                <a:solidFill>
                  <a:schemeClr val="bg1"/>
                </a:solidFill>
                <a:ea typeface="Cambria Math"/>
                <a:cs typeface="Arial" panose="020B0604020202020204" pitchFamily="34" charset="0"/>
                <a:sym typeface="Cambria Math"/>
              </a:rPr>
              <a:t>організаціи</a:t>
            </a:r>
            <a:r>
              <a:rPr lang="ru-RU" sz="1600" dirty="0">
                <a:solidFill>
                  <a:schemeClr val="bg1"/>
                </a:solidFill>
                <a:ea typeface="Cambria Math"/>
                <a:cs typeface="Arial" panose="020B0604020202020204" pitchFamily="34" charset="0"/>
                <a:sym typeface="Cambria Math"/>
              </a:rPr>
              <a:t>̆</a:t>
            </a:r>
            <a:br>
              <a:rPr lang="ru-RU" sz="1600" dirty="0">
                <a:solidFill>
                  <a:schemeClr val="bg1"/>
                </a:solidFill>
                <a:ea typeface="Cambria Math"/>
                <a:cs typeface="Arial" panose="020B0604020202020204" pitchFamily="34" charset="0"/>
                <a:sym typeface="Cambria Math"/>
              </a:rPr>
            </a:br>
            <a:r>
              <a:rPr lang="ru-RU" sz="1600" dirty="0">
                <a:solidFill>
                  <a:schemeClr val="bg1"/>
                </a:solidFill>
                <a:ea typeface="Cambria Math"/>
                <a:cs typeface="Arial" panose="020B0604020202020204" pitchFamily="34" charset="0"/>
                <a:sym typeface="Cambria Math"/>
              </a:rPr>
              <a:t>та </a:t>
            </a:r>
            <a:r>
              <a:rPr lang="ru-RU" sz="1600" dirty="0" err="1">
                <a:solidFill>
                  <a:schemeClr val="bg1"/>
                </a:solidFill>
                <a:ea typeface="Cambria Math"/>
                <a:cs typeface="Arial" panose="020B0604020202020204" pitchFamily="34" charset="0"/>
                <a:sym typeface="Cambria Math"/>
              </a:rPr>
              <a:t>неформальних</a:t>
            </a:r>
            <a:r>
              <a:rPr lang="ru-RU" sz="1600" dirty="0">
                <a:solidFill>
                  <a:schemeClr val="bg1"/>
                </a:solidFill>
                <a:ea typeface="Cambria Math"/>
                <a:cs typeface="Arial" panose="020B0604020202020204" pitchFamily="34" charset="0"/>
                <a:sym typeface="Cambria Math"/>
              </a:rPr>
              <a:t> </a:t>
            </a:r>
            <a:r>
              <a:rPr lang="ru-RU" sz="1600" dirty="0" err="1">
                <a:solidFill>
                  <a:schemeClr val="bg1"/>
                </a:solidFill>
                <a:ea typeface="Cambria Math"/>
                <a:cs typeface="Arial" panose="020B0604020202020204" pitchFamily="34" charset="0"/>
                <a:sym typeface="Cambria Math"/>
              </a:rPr>
              <a:t>зв’язків</a:t>
            </a:r>
            <a:r>
              <a:rPr lang="ru-RU" sz="1600" dirty="0">
                <a:solidFill>
                  <a:schemeClr val="bg1"/>
                </a:solidFill>
                <a:ea typeface="Cambria Math"/>
                <a:cs typeface="Arial" panose="020B0604020202020204" pitchFamily="34" charset="0"/>
                <a:sym typeface="Cambria Math"/>
              </a:rPr>
              <a:t>, в </a:t>
            </a:r>
            <a:r>
              <a:rPr lang="ru-RU" sz="1600" dirty="0" err="1">
                <a:solidFill>
                  <a:schemeClr val="bg1"/>
                </a:solidFill>
                <a:ea typeface="Cambria Math"/>
                <a:cs typeface="Arial" panose="020B0604020202020204" pitchFamily="34" charset="0"/>
                <a:sym typeface="Cambria Math"/>
              </a:rPr>
              <a:t>які</a:t>
            </a:r>
            <a:r>
              <a:rPr lang="ru-RU" sz="1600" dirty="0">
                <a:solidFill>
                  <a:schemeClr val="bg1"/>
                </a:solidFill>
                <a:ea typeface="Cambria Math"/>
                <a:cs typeface="Arial" panose="020B0604020202020204" pitchFamily="34" charset="0"/>
                <a:sym typeface="Cambria Math"/>
              </a:rPr>
              <a:t> </a:t>
            </a:r>
            <a:r>
              <a:rPr lang="ru-RU" sz="1600" dirty="0" err="1">
                <a:solidFill>
                  <a:schemeClr val="bg1"/>
                </a:solidFill>
                <a:ea typeface="Cambria Math"/>
                <a:cs typeface="Arial" panose="020B0604020202020204" pitchFamily="34" charset="0"/>
                <a:sym typeface="Cambria Math"/>
              </a:rPr>
              <a:t>вступають</a:t>
            </a:r>
            <a:r>
              <a:rPr lang="ru-RU" sz="1600" dirty="0">
                <a:solidFill>
                  <a:schemeClr val="bg1"/>
                </a:solidFill>
                <a:ea typeface="Cambria Math"/>
                <a:cs typeface="Arial" panose="020B0604020202020204" pitchFamily="34" charset="0"/>
                <a:sym typeface="Cambria Math"/>
              </a:rPr>
              <a:t> </a:t>
            </a:r>
            <a:r>
              <a:rPr lang="ru-RU" sz="1600" dirty="0" err="1">
                <a:solidFill>
                  <a:schemeClr val="bg1"/>
                </a:solidFill>
                <a:ea typeface="Cambria Math"/>
                <a:cs typeface="Arial" panose="020B0604020202020204" pitchFamily="34" charset="0"/>
                <a:sym typeface="Cambria Math"/>
              </a:rPr>
              <a:t>індивіди</a:t>
            </a:r>
            <a:r>
              <a:rPr lang="ru-RU" sz="1600" dirty="0">
                <a:solidFill>
                  <a:schemeClr val="bg1"/>
                </a:solidFill>
                <a:ea typeface="Cambria Math"/>
                <a:cs typeface="Arial" panose="020B0604020202020204" pitchFamily="34" charset="0"/>
                <a:sym typeface="Cambria Math"/>
              </a:rPr>
              <a:t> і </a:t>
            </a:r>
            <a:r>
              <a:rPr lang="ru-RU" sz="1600" dirty="0" err="1">
                <a:solidFill>
                  <a:schemeClr val="bg1"/>
                </a:solidFill>
                <a:ea typeface="Cambria Math"/>
                <a:cs typeface="Arial" panose="020B0604020202020204" pitchFamily="34" charset="0"/>
                <a:sym typeface="Cambria Math"/>
              </a:rPr>
              <a:t>групи</a:t>
            </a:r>
            <a:r>
              <a:rPr lang="ru-RU" sz="1600" dirty="0">
                <a:solidFill>
                  <a:schemeClr val="bg1"/>
                </a:solidFill>
                <a:ea typeface="Cambria Math"/>
                <a:cs typeface="Arial" panose="020B0604020202020204" pitchFamily="34" charset="0"/>
                <a:sym typeface="Cambria Math"/>
              </a:rPr>
              <a:t> в </a:t>
            </a:r>
            <a:r>
              <a:rPr lang="ru-RU" sz="1600" dirty="0" err="1">
                <a:solidFill>
                  <a:schemeClr val="bg1"/>
                </a:solidFill>
                <a:ea typeface="Cambria Math"/>
                <a:cs typeface="Arial" panose="020B0604020202020204" pitchFamily="34" charset="0"/>
                <a:sym typeface="Cambria Math"/>
              </a:rPr>
              <a:t>публічніи</a:t>
            </a:r>
            <a:r>
              <a:rPr lang="ru-RU" sz="1600" dirty="0">
                <a:solidFill>
                  <a:schemeClr val="bg1"/>
                </a:solidFill>
                <a:ea typeface="Cambria Math"/>
                <a:cs typeface="Arial" panose="020B0604020202020204" pitchFamily="34" charset="0"/>
                <a:sym typeface="Cambria Math"/>
              </a:rPr>
              <a:t>̆ </a:t>
            </a:r>
            <a:r>
              <a:rPr lang="ru-RU" sz="1600" dirty="0" err="1">
                <a:solidFill>
                  <a:schemeClr val="bg1"/>
                </a:solidFill>
                <a:ea typeface="Cambria Math"/>
                <a:cs typeface="Arial" panose="020B0604020202020204" pitchFamily="34" charset="0"/>
                <a:sym typeface="Cambria Math"/>
              </a:rPr>
              <a:t>діяльності</a:t>
            </a:r>
            <a:r>
              <a:rPr lang="ru-RU" sz="1600" dirty="0">
                <a:solidFill>
                  <a:schemeClr val="bg1"/>
                </a:solidFill>
                <a:ea typeface="Cambria Math"/>
                <a:cs typeface="Arial" panose="020B0604020202020204" pitchFamily="34" charset="0"/>
                <a:sym typeface="Cambria Math"/>
              </a:rPr>
              <a:t>. </a:t>
            </a:r>
            <a:r>
              <a:rPr lang="ru-RU" sz="1600" dirty="0" err="1">
                <a:solidFill>
                  <a:schemeClr val="bg1"/>
                </a:solidFill>
                <a:ea typeface="Cambria Math"/>
                <a:cs typeface="Arial" panose="020B0604020202020204" pitchFamily="34" charset="0"/>
                <a:sym typeface="Cambria Math"/>
              </a:rPr>
              <a:t>Проміжна</a:t>
            </a:r>
            <a:r>
              <a:rPr lang="ru-RU" sz="1600" dirty="0">
                <a:solidFill>
                  <a:schemeClr val="bg1"/>
                </a:solidFill>
                <a:ea typeface="Cambria Math"/>
                <a:cs typeface="Arial" panose="020B0604020202020204" pitchFamily="34" charset="0"/>
                <a:sym typeface="Cambria Math"/>
              </a:rPr>
              <a:t> ланка </a:t>
            </a:r>
            <a:r>
              <a:rPr lang="ru-RU" sz="1600" dirty="0" err="1">
                <a:solidFill>
                  <a:schemeClr val="bg1"/>
                </a:solidFill>
                <a:ea typeface="Cambria Math"/>
                <a:cs typeface="Arial" panose="020B0604020202020204" pitchFamily="34" charset="0"/>
                <a:sym typeface="Cambria Math"/>
              </a:rPr>
              <a:t>між</a:t>
            </a:r>
            <a:r>
              <a:rPr lang="ru-RU" sz="1600" dirty="0">
                <a:solidFill>
                  <a:schemeClr val="bg1"/>
                </a:solidFill>
                <a:ea typeface="Cambria Math"/>
                <a:cs typeface="Arial" panose="020B0604020202020204" pitchFamily="34" charset="0"/>
                <a:sym typeface="Cambria Math"/>
              </a:rPr>
              <a:t> </a:t>
            </a:r>
            <a:r>
              <a:rPr lang="ru-RU" sz="1600" dirty="0" err="1">
                <a:solidFill>
                  <a:schemeClr val="bg1"/>
                </a:solidFill>
                <a:ea typeface="Cambria Math"/>
                <a:cs typeface="Arial" panose="020B0604020202020204" pitchFamily="34" charset="0"/>
                <a:sym typeface="Cambria Math"/>
              </a:rPr>
              <a:t>громадянами</a:t>
            </a:r>
            <a:r>
              <a:rPr lang="ru-RU" sz="1600" dirty="0">
                <a:solidFill>
                  <a:schemeClr val="bg1"/>
                </a:solidFill>
                <a:ea typeface="Cambria Math"/>
                <a:cs typeface="Arial" panose="020B0604020202020204" pitchFamily="34" charset="0"/>
                <a:sym typeface="Cambria Math"/>
              </a:rPr>
              <a:t> і державою. </a:t>
            </a:r>
            <a:endParaRPr sz="1600" dirty="0">
              <a:solidFill>
                <a:schemeClr val="bg1"/>
              </a:solidFill>
              <a:ea typeface="Cambria Math"/>
              <a:cs typeface="Arial" panose="020B0604020202020204" pitchFamily="34" charset="0"/>
              <a:sym typeface="Cambria Math"/>
            </a:endParaRPr>
          </a:p>
        </p:txBody>
      </p:sp>
      <p:sp>
        <p:nvSpPr>
          <p:cNvPr id="131" name="Google Shape;131;p15"/>
          <p:cNvSpPr txBox="1"/>
          <p:nvPr/>
        </p:nvSpPr>
        <p:spPr>
          <a:xfrm>
            <a:off x="869351" y="1409089"/>
            <a:ext cx="2491409" cy="64629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ru-RU" dirty="0" err="1">
                <a:solidFill>
                  <a:schemeClr val="dk1"/>
                </a:solidFill>
                <a:ea typeface="Cambria Math"/>
                <a:cs typeface="Arial" panose="020B0604020202020204" pitchFamily="34" charset="0"/>
                <a:sym typeface="Cambria Math"/>
              </a:rPr>
              <a:t>економічна</a:t>
            </a:r>
            <a:r>
              <a:rPr lang="ru-RU" dirty="0">
                <a:solidFill>
                  <a:schemeClr val="dk1"/>
                </a:solidFill>
                <a:ea typeface="Cambria Math"/>
                <a:cs typeface="Arial" panose="020B0604020202020204" pitchFamily="34" charset="0"/>
                <a:sym typeface="Cambria Math"/>
              </a:rPr>
              <a:t> </a:t>
            </a:r>
            <a:r>
              <a:rPr lang="ru-RU" dirty="0" err="1">
                <a:solidFill>
                  <a:schemeClr val="dk1"/>
                </a:solidFill>
                <a:ea typeface="Cambria Math"/>
                <a:cs typeface="Arial" panose="020B0604020202020204" pitchFamily="34" charset="0"/>
                <a:sym typeface="Cambria Math"/>
              </a:rPr>
              <a:t>незалежність</a:t>
            </a:r>
            <a:r>
              <a:rPr lang="ru-RU" dirty="0">
                <a:solidFill>
                  <a:schemeClr val="dk1"/>
                </a:solidFill>
                <a:ea typeface="Cambria Math"/>
                <a:cs typeface="Arial" panose="020B0604020202020204" pitchFamily="34" charset="0"/>
                <a:sym typeface="Cambria Math"/>
              </a:rPr>
              <a:t> </a:t>
            </a:r>
            <a:endParaRPr dirty="0">
              <a:solidFill>
                <a:schemeClr val="dk1"/>
              </a:solidFill>
              <a:ea typeface="Cambria Math"/>
              <a:cs typeface="Arial" panose="020B0604020202020204" pitchFamily="34" charset="0"/>
              <a:sym typeface="Cambria Math"/>
            </a:endParaRPr>
          </a:p>
        </p:txBody>
      </p:sp>
      <p:sp>
        <p:nvSpPr>
          <p:cNvPr id="132" name="Google Shape;132;p15"/>
          <p:cNvSpPr txBox="1"/>
          <p:nvPr/>
        </p:nvSpPr>
        <p:spPr>
          <a:xfrm>
            <a:off x="8189893" y="3523516"/>
            <a:ext cx="2456622"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ru-RU" dirty="0" err="1">
                <a:solidFill>
                  <a:schemeClr val="dk1"/>
                </a:solidFill>
                <a:ea typeface="Cambria Math"/>
                <a:cs typeface="Arial" panose="020B0604020202020204" pitchFamily="34" charset="0"/>
                <a:sym typeface="Cambria Math"/>
              </a:rPr>
              <a:t>розвинута</a:t>
            </a:r>
            <a:r>
              <a:rPr lang="ru-RU" dirty="0">
                <a:solidFill>
                  <a:schemeClr val="dk1"/>
                </a:solidFill>
                <a:ea typeface="Cambria Math"/>
                <a:cs typeface="Arial" panose="020B0604020202020204" pitchFamily="34" charset="0"/>
                <a:sym typeface="Cambria Math"/>
              </a:rPr>
              <a:t> </a:t>
            </a:r>
            <a:r>
              <a:rPr lang="ru-RU" dirty="0" err="1">
                <a:solidFill>
                  <a:schemeClr val="dk1"/>
                </a:solidFill>
                <a:ea typeface="Cambria Math"/>
                <a:cs typeface="Arial" panose="020B0604020202020204" pitchFamily="34" charset="0"/>
                <a:sym typeface="Cambria Math"/>
              </a:rPr>
              <a:t>демократія</a:t>
            </a:r>
            <a:r>
              <a:rPr lang="ru-RU" dirty="0">
                <a:solidFill>
                  <a:schemeClr val="dk1"/>
                </a:solidFill>
                <a:ea typeface="Cambria Math"/>
                <a:cs typeface="Arial" panose="020B0604020202020204" pitchFamily="34" charset="0"/>
                <a:sym typeface="Cambria Math"/>
              </a:rPr>
              <a:t> </a:t>
            </a:r>
            <a:endParaRPr dirty="0">
              <a:solidFill>
                <a:schemeClr val="dk1"/>
              </a:solidFill>
              <a:ea typeface="Cambria Math"/>
              <a:cs typeface="Arial" panose="020B0604020202020204" pitchFamily="34" charset="0"/>
              <a:sym typeface="Cambria Math"/>
            </a:endParaRPr>
          </a:p>
        </p:txBody>
      </p:sp>
      <p:sp>
        <p:nvSpPr>
          <p:cNvPr id="133" name="Google Shape;133;p15"/>
          <p:cNvSpPr txBox="1"/>
          <p:nvPr/>
        </p:nvSpPr>
        <p:spPr>
          <a:xfrm>
            <a:off x="856080" y="3568548"/>
            <a:ext cx="2425148" cy="646290"/>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ru-RU" dirty="0" err="1">
                <a:solidFill>
                  <a:schemeClr val="dk1"/>
                </a:solidFill>
                <a:ea typeface="Cambria Math"/>
                <a:cs typeface="Arial" panose="020B0604020202020204" pitchFamily="34" charset="0"/>
                <a:sym typeface="Cambria Math"/>
              </a:rPr>
              <a:t>рівноправність</a:t>
            </a:r>
            <a:r>
              <a:rPr lang="ru-RU" dirty="0">
                <a:solidFill>
                  <a:schemeClr val="dk1"/>
                </a:solidFill>
                <a:ea typeface="Cambria Math"/>
                <a:cs typeface="Arial" panose="020B0604020202020204" pitchFamily="34" charset="0"/>
                <a:sym typeface="Cambria Math"/>
              </a:rPr>
              <a:t> </a:t>
            </a:r>
            <a:r>
              <a:rPr lang="ru-RU" dirty="0" err="1">
                <a:solidFill>
                  <a:schemeClr val="dk1"/>
                </a:solidFill>
                <a:ea typeface="Cambria Math"/>
                <a:cs typeface="Arial" panose="020B0604020202020204" pitchFamily="34" charset="0"/>
                <a:sym typeface="Cambria Math"/>
              </a:rPr>
              <a:t>громадян</a:t>
            </a:r>
            <a:r>
              <a:rPr lang="ru-RU" dirty="0">
                <a:solidFill>
                  <a:schemeClr val="dk1"/>
                </a:solidFill>
                <a:ea typeface="Cambria Math"/>
                <a:cs typeface="Arial" panose="020B0604020202020204" pitchFamily="34" charset="0"/>
                <a:sym typeface="Cambria Math"/>
              </a:rPr>
              <a:t> </a:t>
            </a:r>
            <a:endParaRPr dirty="0">
              <a:solidFill>
                <a:schemeClr val="dk1"/>
              </a:solidFill>
              <a:ea typeface="Cambria Math"/>
              <a:cs typeface="Arial" panose="020B0604020202020204" pitchFamily="34" charset="0"/>
              <a:sym typeface="Cambria Math"/>
            </a:endParaRPr>
          </a:p>
        </p:txBody>
      </p:sp>
      <p:sp>
        <p:nvSpPr>
          <p:cNvPr id="134" name="Google Shape;134;p15"/>
          <p:cNvSpPr txBox="1"/>
          <p:nvPr/>
        </p:nvSpPr>
        <p:spPr>
          <a:xfrm>
            <a:off x="809697" y="2274899"/>
            <a:ext cx="2517914" cy="92328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ru-RU" dirty="0" err="1">
                <a:solidFill>
                  <a:schemeClr val="dk1"/>
                </a:solidFill>
                <a:ea typeface="Cambria Math"/>
                <a:cs typeface="Arial" panose="020B0604020202020204" pitchFamily="34" charset="0"/>
                <a:sym typeface="Cambria Math"/>
              </a:rPr>
              <a:t>забезпечення</a:t>
            </a:r>
            <a:r>
              <a:rPr lang="ru-RU" dirty="0">
                <a:solidFill>
                  <a:schemeClr val="dk1"/>
                </a:solidFill>
                <a:ea typeface="Cambria Math"/>
                <a:cs typeface="Arial" panose="020B0604020202020204" pitchFamily="34" charset="0"/>
                <a:sym typeface="Cambria Math"/>
              </a:rPr>
              <a:t> прав і свобод </a:t>
            </a:r>
            <a:r>
              <a:rPr lang="ru-RU" dirty="0" err="1">
                <a:solidFill>
                  <a:schemeClr val="dk1"/>
                </a:solidFill>
                <a:ea typeface="Cambria Math"/>
                <a:cs typeface="Arial" panose="020B0604020202020204" pitchFamily="34" charset="0"/>
                <a:sym typeface="Cambria Math"/>
              </a:rPr>
              <a:t>громадян</a:t>
            </a:r>
            <a:r>
              <a:rPr lang="ru-RU" dirty="0">
                <a:solidFill>
                  <a:schemeClr val="dk1"/>
                </a:solidFill>
                <a:ea typeface="Cambria Math"/>
                <a:cs typeface="Arial" panose="020B0604020202020204" pitchFamily="34" charset="0"/>
                <a:sym typeface="Cambria Math"/>
              </a:rPr>
              <a:t> з боку </a:t>
            </a:r>
            <a:r>
              <a:rPr lang="ru-RU" dirty="0" err="1">
                <a:solidFill>
                  <a:schemeClr val="dk1"/>
                </a:solidFill>
                <a:ea typeface="Cambria Math"/>
                <a:cs typeface="Arial" panose="020B0604020202020204" pitchFamily="34" charset="0"/>
                <a:sym typeface="Cambria Math"/>
              </a:rPr>
              <a:t>держави</a:t>
            </a:r>
            <a:endParaRPr dirty="0">
              <a:solidFill>
                <a:schemeClr val="dk1"/>
              </a:solidFill>
              <a:ea typeface="Cambria Math"/>
              <a:cs typeface="Arial" panose="020B0604020202020204" pitchFamily="34" charset="0"/>
              <a:sym typeface="Cambria Math"/>
            </a:endParaRPr>
          </a:p>
        </p:txBody>
      </p:sp>
      <p:sp>
        <p:nvSpPr>
          <p:cNvPr id="135" name="Google Shape;135;p15"/>
          <p:cNvSpPr txBox="1"/>
          <p:nvPr/>
        </p:nvSpPr>
        <p:spPr>
          <a:xfrm>
            <a:off x="8223043" y="1368933"/>
            <a:ext cx="3450796"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ru-RU" dirty="0" err="1">
                <a:solidFill>
                  <a:schemeClr val="dk1"/>
                </a:solidFill>
                <a:ea typeface="Cambria Math"/>
                <a:cs typeface="Arial" panose="020B0604020202020204" pitchFamily="34" charset="0"/>
                <a:sym typeface="Cambria Math"/>
              </a:rPr>
              <a:t>вільне</a:t>
            </a:r>
            <a:r>
              <a:rPr lang="ru-RU" dirty="0">
                <a:solidFill>
                  <a:schemeClr val="dk1"/>
                </a:solidFill>
                <a:ea typeface="Cambria Math"/>
                <a:cs typeface="Arial" panose="020B0604020202020204" pitchFamily="34" charset="0"/>
                <a:sym typeface="Cambria Math"/>
              </a:rPr>
              <a:t> </a:t>
            </a:r>
            <a:r>
              <a:rPr lang="ru-RU" dirty="0" err="1">
                <a:solidFill>
                  <a:schemeClr val="dk1"/>
                </a:solidFill>
                <a:ea typeface="Cambria Math"/>
                <a:cs typeface="Arial" panose="020B0604020202020204" pitchFamily="34" charset="0"/>
                <a:sym typeface="Cambria Math"/>
              </a:rPr>
              <a:t>формування</a:t>
            </a:r>
            <a:r>
              <a:rPr lang="ru-RU" dirty="0">
                <a:solidFill>
                  <a:schemeClr val="dk1"/>
                </a:solidFill>
                <a:ea typeface="Cambria Math"/>
                <a:cs typeface="Arial" panose="020B0604020202020204" pitchFamily="34" charset="0"/>
                <a:sym typeface="Cambria Math"/>
              </a:rPr>
              <a:t> </a:t>
            </a:r>
            <a:r>
              <a:rPr lang="ru-RU" dirty="0" err="1">
                <a:solidFill>
                  <a:schemeClr val="dk1"/>
                </a:solidFill>
                <a:ea typeface="Cambria Math"/>
                <a:cs typeface="Arial" panose="020B0604020202020204" pitchFamily="34" charset="0"/>
                <a:sym typeface="Cambria Math"/>
              </a:rPr>
              <a:t>громадської</a:t>
            </a:r>
            <a:r>
              <a:rPr lang="ru-RU" dirty="0">
                <a:solidFill>
                  <a:schemeClr val="dk1"/>
                </a:solidFill>
                <a:ea typeface="Cambria Math"/>
                <a:cs typeface="Arial" panose="020B0604020202020204" pitchFamily="34" charset="0"/>
                <a:sym typeface="Cambria Math"/>
              </a:rPr>
              <a:t> думки (</a:t>
            </a:r>
            <a:r>
              <a:rPr lang="ru-RU" dirty="0" err="1">
                <a:solidFill>
                  <a:schemeClr val="dk1"/>
                </a:solidFill>
                <a:ea typeface="Cambria Math"/>
                <a:cs typeface="Arial" panose="020B0604020202020204" pitchFamily="34" charset="0"/>
                <a:sym typeface="Cambria Math"/>
              </a:rPr>
              <a:t>політична</a:t>
            </a:r>
            <a:r>
              <a:rPr lang="ru-RU" dirty="0">
                <a:solidFill>
                  <a:schemeClr val="dk1"/>
                </a:solidFill>
                <a:ea typeface="Cambria Math"/>
                <a:cs typeface="Arial" panose="020B0604020202020204" pitchFamily="34" charset="0"/>
                <a:sym typeface="Cambria Math"/>
              </a:rPr>
              <a:t> </a:t>
            </a:r>
            <a:r>
              <a:rPr lang="ru-RU" dirty="0" err="1">
                <a:solidFill>
                  <a:schemeClr val="dk1"/>
                </a:solidFill>
                <a:ea typeface="Cambria Math"/>
                <a:cs typeface="Arial" panose="020B0604020202020204" pitchFamily="34" charset="0"/>
                <a:sym typeface="Cambria Math"/>
              </a:rPr>
              <a:t>різноманітність</a:t>
            </a:r>
            <a:r>
              <a:rPr lang="ru-RU" dirty="0">
                <a:solidFill>
                  <a:schemeClr val="dk1"/>
                </a:solidFill>
                <a:ea typeface="Cambria Math"/>
                <a:cs typeface="Arial" panose="020B0604020202020204" pitchFamily="34" charset="0"/>
                <a:sym typeface="Cambria Math"/>
              </a:rPr>
              <a:t>) </a:t>
            </a:r>
            <a:endParaRPr dirty="0">
              <a:solidFill>
                <a:schemeClr val="dk1"/>
              </a:solidFill>
              <a:ea typeface="Cambria Math"/>
              <a:cs typeface="Arial" panose="020B0604020202020204" pitchFamily="34" charset="0"/>
              <a:sym typeface="Cambria Math"/>
            </a:endParaRPr>
          </a:p>
        </p:txBody>
      </p:sp>
      <p:sp>
        <p:nvSpPr>
          <p:cNvPr id="136" name="Google Shape;136;p15"/>
          <p:cNvSpPr txBox="1"/>
          <p:nvPr/>
        </p:nvSpPr>
        <p:spPr>
          <a:xfrm>
            <a:off x="8223042" y="2465893"/>
            <a:ext cx="3395814"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ru-RU" dirty="0">
                <a:solidFill>
                  <a:schemeClr val="dk1"/>
                </a:solidFill>
                <a:ea typeface="Cambria Math"/>
                <a:cs typeface="Arial" panose="020B0604020202020204" pitchFamily="34" charset="0"/>
                <a:sym typeface="Cambria Math"/>
              </a:rPr>
              <a:t>свобода </a:t>
            </a:r>
            <a:r>
              <a:rPr lang="ru-RU" dirty="0" err="1">
                <a:solidFill>
                  <a:schemeClr val="dk1"/>
                </a:solidFill>
                <a:ea typeface="Cambria Math"/>
                <a:cs typeface="Arial" panose="020B0604020202020204" pitchFamily="34" charset="0"/>
                <a:sym typeface="Cambria Math"/>
              </a:rPr>
              <a:t>створення</a:t>
            </a:r>
            <a:r>
              <a:rPr lang="ru-RU" dirty="0">
                <a:solidFill>
                  <a:schemeClr val="dk1"/>
                </a:solidFill>
                <a:ea typeface="Cambria Math"/>
                <a:cs typeface="Arial" panose="020B0604020202020204" pitchFamily="34" charset="0"/>
                <a:sym typeface="Cambria Math"/>
              </a:rPr>
              <a:t> та </a:t>
            </a:r>
            <a:r>
              <a:rPr lang="ru-RU" dirty="0" err="1">
                <a:solidFill>
                  <a:schemeClr val="dk1"/>
                </a:solidFill>
                <a:ea typeface="Cambria Math"/>
                <a:cs typeface="Arial" panose="020B0604020202020204" pitchFamily="34" charset="0"/>
                <a:sym typeface="Cambria Math"/>
              </a:rPr>
              <a:t>діяльності</a:t>
            </a:r>
            <a:r>
              <a:rPr lang="ru-RU" dirty="0">
                <a:solidFill>
                  <a:schemeClr val="dk1"/>
                </a:solidFill>
                <a:ea typeface="Cambria Math"/>
                <a:cs typeface="Arial" panose="020B0604020202020204" pitchFamily="34" charset="0"/>
                <a:sym typeface="Cambria Math"/>
              </a:rPr>
              <a:t> </a:t>
            </a:r>
            <a:r>
              <a:rPr lang="ru-RU" dirty="0" err="1">
                <a:solidFill>
                  <a:schemeClr val="dk1"/>
                </a:solidFill>
                <a:ea typeface="Cambria Math"/>
                <a:cs typeface="Arial" panose="020B0604020202020204" pitchFamily="34" charset="0"/>
                <a:sym typeface="Cambria Math"/>
              </a:rPr>
              <a:t>засобів</a:t>
            </a:r>
            <a:r>
              <a:rPr lang="ru-RU" dirty="0">
                <a:solidFill>
                  <a:schemeClr val="dk1"/>
                </a:solidFill>
                <a:ea typeface="Cambria Math"/>
                <a:cs typeface="Arial" panose="020B0604020202020204" pitchFamily="34" charset="0"/>
                <a:sym typeface="Cambria Math"/>
              </a:rPr>
              <a:t> </a:t>
            </a:r>
            <a:r>
              <a:rPr lang="ru-RU" dirty="0" err="1">
                <a:solidFill>
                  <a:schemeClr val="dk1"/>
                </a:solidFill>
                <a:ea typeface="Cambria Math"/>
                <a:cs typeface="Arial" panose="020B0604020202020204" pitchFamily="34" charset="0"/>
                <a:sym typeface="Cambria Math"/>
              </a:rPr>
              <a:t>масової</a:t>
            </a:r>
            <a:r>
              <a:rPr lang="ru-RU" dirty="0">
                <a:solidFill>
                  <a:schemeClr val="dk1"/>
                </a:solidFill>
                <a:ea typeface="Cambria Math"/>
                <a:cs typeface="Arial" panose="020B0604020202020204" pitchFamily="34" charset="0"/>
                <a:sym typeface="Cambria Math"/>
              </a:rPr>
              <a:t> </a:t>
            </a:r>
            <a:r>
              <a:rPr lang="ru-RU" dirty="0" err="1">
                <a:solidFill>
                  <a:schemeClr val="dk1"/>
                </a:solidFill>
                <a:ea typeface="Cambria Math"/>
                <a:cs typeface="Arial" panose="020B0604020202020204" pitchFamily="34" charset="0"/>
                <a:sym typeface="Cambria Math"/>
              </a:rPr>
              <a:t>інформації</a:t>
            </a:r>
            <a:endParaRPr dirty="0">
              <a:solidFill>
                <a:schemeClr val="dk1"/>
              </a:solidFill>
              <a:ea typeface="Cambria Math"/>
              <a:cs typeface="Arial" panose="020B0604020202020204" pitchFamily="34" charset="0"/>
              <a:sym typeface="Cambria Math"/>
            </a:endParaRPr>
          </a:p>
        </p:txBody>
      </p:sp>
      <p:sp>
        <p:nvSpPr>
          <p:cNvPr id="137" name="Google Shape;137;p15"/>
          <p:cNvSpPr txBox="1"/>
          <p:nvPr/>
        </p:nvSpPr>
        <p:spPr>
          <a:xfrm>
            <a:off x="2760741" y="4378840"/>
            <a:ext cx="6029169" cy="107717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ru-RU" sz="1600" dirty="0" err="1">
                <a:solidFill>
                  <a:schemeClr val="dk1"/>
                </a:solidFill>
                <a:ea typeface="Calibri"/>
                <a:cs typeface="Arial" panose="020B0604020202020204" pitchFamily="34" charset="0"/>
                <a:sym typeface="Calibri"/>
              </a:rPr>
              <a:t>високий</a:t>
            </a:r>
            <a:r>
              <a:rPr lang="ru-RU" sz="1600" dirty="0">
                <a:solidFill>
                  <a:schemeClr val="dk1"/>
                </a:solidFill>
                <a:ea typeface="Calibri"/>
                <a:cs typeface="Arial" panose="020B0604020202020204" pitchFamily="34" charset="0"/>
                <a:sym typeface="Calibri"/>
              </a:rPr>
              <a:t> </a:t>
            </a:r>
            <a:r>
              <a:rPr lang="ru-RU" sz="1600" dirty="0" err="1">
                <a:solidFill>
                  <a:schemeClr val="dk1"/>
                </a:solidFill>
                <a:ea typeface="Calibri"/>
                <a:cs typeface="Arial" panose="020B0604020202020204" pitchFamily="34" charset="0"/>
                <a:sym typeface="Calibri"/>
              </a:rPr>
              <a:t>рівень</a:t>
            </a:r>
            <a:r>
              <a:rPr lang="ru-RU" sz="1600" dirty="0">
                <a:solidFill>
                  <a:schemeClr val="dk1"/>
                </a:solidFill>
                <a:ea typeface="Calibri"/>
                <a:cs typeface="Arial" panose="020B0604020202020204" pitchFamily="34" charset="0"/>
                <a:sym typeface="Calibri"/>
              </a:rPr>
              <a:t> </a:t>
            </a:r>
            <a:r>
              <a:rPr lang="ru-RU" sz="1600" dirty="0" err="1">
                <a:solidFill>
                  <a:schemeClr val="dk1"/>
                </a:solidFill>
                <a:ea typeface="Calibri"/>
                <a:cs typeface="Arial" panose="020B0604020202020204" pitchFamily="34" charset="0"/>
                <a:sym typeface="Calibri"/>
              </a:rPr>
              <a:t>інтелектуального</a:t>
            </a:r>
            <a:r>
              <a:rPr lang="ru-RU" sz="1600" dirty="0">
                <a:solidFill>
                  <a:schemeClr val="dk1"/>
                </a:solidFill>
                <a:ea typeface="Calibri"/>
                <a:cs typeface="Arial" panose="020B0604020202020204" pitchFamily="34" charset="0"/>
                <a:sym typeface="Calibri"/>
              </a:rPr>
              <a:t> та </a:t>
            </a:r>
            <a:r>
              <a:rPr lang="ru-RU" sz="1600" dirty="0" err="1">
                <a:solidFill>
                  <a:schemeClr val="dk1"/>
                </a:solidFill>
                <a:ea typeface="Calibri"/>
                <a:cs typeface="Arial" panose="020B0604020202020204" pitchFamily="34" charset="0"/>
                <a:sym typeface="Calibri"/>
              </a:rPr>
              <a:t>психологічного</a:t>
            </a:r>
            <a:r>
              <a:rPr lang="ru-RU" sz="1600" dirty="0">
                <a:solidFill>
                  <a:schemeClr val="dk1"/>
                </a:solidFill>
                <a:ea typeface="Calibri"/>
                <a:cs typeface="Arial" panose="020B0604020202020204" pitchFamily="34" charset="0"/>
                <a:sym typeface="Calibri"/>
              </a:rPr>
              <a:t> </a:t>
            </a:r>
            <a:r>
              <a:rPr lang="ru-RU" sz="1600" dirty="0" err="1">
                <a:solidFill>
                  <a:schemeClr val="dk1"/>
                </a:solidFill>
                <a:ea typeface="Calibri"/>
                <a:cs typeface="Arial" panose="020B0604020202020204" pitchFamily="34" charset="0"/>
                <a:sym typeface="Calibri"/>
              </a:rPr>
              <a:t>розвитку</a:t>
            </a:r>
            <a:r>
              <a:rPr lang="ru-RU" sz="1600" dirty="0">
                <a:solidFill>
                  <a:schemeClr val="dk1"/>
                </a:solidFill>
                <a:ea typeface="Calibri"/>
                <a:cs typeface="Arial" panose="020B0604020202020204" pitchFamily="34" charset="0"/>
                <a:sym typeface="Calibri"/>
              </a:rPr>
              <a:t> </a:t>
            </a:r>
            <a:r>
              <a:rPr lang="ru-RU" sz="1600" dirty="0" err="1">
                <a:solidFill>
                  <a:schemeClr val="dk1"/>
                </a:solidFill>
                <a:ea typeface="Calibri"/>
                <a:cs typeface="Arial" panose="020B0604020202020204" pitchFamily="34" charset="0"/>
                <a:sym typeface="Calibri"/>
              </a:rPr>
              <a:t>членів</a:t>
            </a:r>
            <a:r>
              <a:rPr lang="ru-RU" sz="1600" dirty="0">
                <a:solidFill>
                  <a:schemeClr val="dk1"/>
                </a:solidFill>
                <a:ea typeface="Calibri"/>
                <a:cs typeface="Arial" panose="020B0604020202020204" pitchFamily="34" charset="0"/>
                <a:sym typeface="Calibri"/>
              </a:rPr>
              <a:t> </a:t>
            </a:r>
            <a:r>
              <a:rPr lang="ru-RU" sz="1600" dirty="0" err="1">
                <a:solidFill>
                  <a:schemeClr val="dk1"/>
                </a:solidFill>
                <a:ea typeface="Calibri"/>
                <a:cs typeface="Arial" panose="020B0604020202020204" pitchFamily="34" charset="0"/>
                <a:sym typeface="Calibri"/>
              </a:rPr>
              <a:t>суспільства</a:t>
            </a:r>
            <a:r>
              <a:rPr lang="ru-RU" sz="1600" dirty="0">
                <a:solidFill>
                  <a:schemeClr val="dk1"/>
                </a:solidFill>
                <a:ea typeface="Calibri"/>
                <a:cs typeface="Arial" panose="020B0604020202020204" pitchFamily="34" charset="0"/>
                <a:sym typeface="Calibri"/>
              </a:rPr>
              <a:t>, </a:t>
            </a:r>
            <a:r>
              <a:rPr lang="ru-RU" sz="1600" dirty="0" err="1">
                <a:solidFill>
                  <a:schemeClr val="dk1"/>
                </a:solidFill>
                <a:ea typeface="Calibri"/>
                <a:cs typeface="Arial" panose="020B0604020202020204" pitchFamily="34" charset="0"/>
                <a:sym typeface="Calibri"/>
              </a:rPr>
              <a:t>їх</a:t>
            </a:r>
            <a:r>
              <a:rPr lang="ru-RU" sz="1600" dirty="0">
                <a:solidFill>
                  <a:schemeClr val="dk1"/>
                </a:solidFill>
                <a:ea typeface="Calibri"/>
                <a:cs typeface="Arial" panose="020B0604020202020204" pitchFamily="34" charset="0"/>
                <a:sym typeface="Calibri"/>
              </a:rPr>
              <a:t> </a:t>
            </a:r>
            <a:r>
              <a:rPr lang="ru-RU" sz="1600" dirty="0" err="1">
                <a:solidFill>
                  <a:schemeClr val="dk1"/>
                </a:solidFill>
                <a:ea typeface="Calibri"/>
                <a:cs typeface="Arial" panose="020B0604020202020204" pitchFamily="34" charset="0"/>
                <a:sym typeface="Calibri"/>
              </a:rPr>
              <a:t>здатність</a:t>
            </a:r>
            <a:r>
              <a:rPr lang="ru-RU" sz="1600" dirty="0">
                <a:solidFill>
                  <a:schemeClr val="dk1"/>
                </a:solidFill>
                <a:ea typeface="Calibri"/>
                <a:cs typeface="Arial" panose="020B0604020202020204" pitchFamily="34" charset="0"/>
                <a:sym typeface="Calibri"/>
              </a:rPr>
              <a:t> до </a:t>
            </a:r>
            <a:r>
              <a:rPr lang="ru-RU" sz="1600" dirty="0" err="1">
                <a:solidFill>
                  <a:schemeClr val="dk1"/>
                </a:solidFill>
                <a:ea typeface="Calibri"/>
                <a:cs typeface="Arial" panose="020B0604020202020204" pitchFamily="34" charset="0"/>
                <a:sym typeface="Calibri"/>
              </a:rPr>
              <a:t>самодіяльності</a:t>
            </a:r>
            <a:r>
              <a:rPr lang="ru-RU" sz="1600" dirty="0">
                <a:solidFill>
                  <a:schemeClr val="dk1"/>
                </a:solidFill>
                <a:ea typeface="Calibri"/>
                <a:cs typeface="Arial" panose="020B0604020202020204" pitchFamily="34" charset="0"/>
                <a:sym typeface="Calibri"/>
              </a:rPr>
              <a:t> у </a:t>
            </a:r>
            <a:r>
              <a:rPr lang="ru-RU" sz="1600" dirty="0" err="1">
                <a:solidFill>
                  <a:schemeClr val="dk1"/>
                </a:solidFill>
                <a:ea typeface="Calibri"/>
                <a:cs typeface="Arial" panose="020B0604020202020204" pitchFamily="34" charset="0"/>
                <a:sym typeface="Calibri"/>
              </a:rPr>
              <a:t>складі</a:t>
            </a:r>
            <a:r>
              <a:rPr lang="ru-RU" sz="1600" dirty="0">
                <a:solidFill>
                  <a:schemeClr val="dk1"/>
                </a:solidFill>
                <a:ea typeface="Calibri"/>
                <a:cs typeface="Arial" panose="020B0604020202020204" pitchFamily="34" charset="0"/>
                <a:sym typeface="Calibri"/>
              </a:rPr>
              <a:t> </a:t>
            </a:r>
            <a:r>
              <a:rPr lang="ru-RU" sz="1600" dirty="0" err="1">
                <a:solidFill>
                  <a:schemeClr val="dk1"/>
                </a:solidFill>
                <a:ea typeface="Calibri"/>
                <a:cs typeface="Arial" panose="020B0604020202020204" pitchFamily="34" charset="0"/>
                <a:sym typeface="Calibri"/>
              </a:rPr>
              <a:t>певного</a:t>
            </a:r>
            <a:r>
              <a:rPr lang="ru-RU" sz="1600" dirty="0">
                <a:solidFill>
                  <a:schemeClr val="dk1"/>
                </a:solidFill>
                <a:ea typeface="Calibri"/>
                <a:cs typeface="Arial" panose="020B0604020202020204" pitchFamily="34" charset="0"/>
                <a:sym typeface="Calibri"/>
              </a:rPr>
              <a:t> </a:t>
            </a:r>
            <a:r>
              <a:rPr lang="ru-RU" sz="1600" dirty="0" err="1">
                <a:solidFill>
                  <a:schemeClr val="dk1"/>
                </a:solidFill>
                <a:ea typeface="Calibri"/>
                <a:cs typeface="Arial" panose="020B0604020202020204" pitchFamily="34" charset="0"/>
                <a:sym typeface="Calibri"/>
              </a:rPr>
              <a:t>інституту</a:t>
            </a:r>
            <a:r>
              <a:rPr lang="ru-RU" sz="1600" dirty="0">
                <a:solidFill>
                  <a:schemeClr val="dk1"/>
                </a:solidFill>
                <a:ea typeface="Calibri"/>
                <a:cs typeface="Arial" panose="020B0604020202020204" pitchFamily="34" charset="0"/>
                <a:sym typeface="Calibri"/>
              </a:rPr>
              <a:t> </a:t>
            </a:r>
            <a:r>
              <a:rPr lang="ru-RU" sz="1600" dirty="0" err="1">
                <a:solidFill>
                  <a:schemeClr val="dk1"/>
                </a:solidFill>
                <a:ea typeface="Calibri"/>
                <a:cs typeface="Arial" panose="020B0604020202020204" pitchFamily="34" charset="0"/>
                <a:sym typeface="Calibri"/>
              </a:rPr>
              <a:t>громадянського</a:t>
            </a:r>
            <a:r>
              <a:rPr lang="ru-RU" sz="1600" dirty="0">
                <a:solidFill>
                  <a:schemeClr val="dk1"/>
                </a:solidFill>
                <a:ea typeface="Calibri"/>
                <a:cs typeface="Arial" panose="020B0604020202020204" pitchFamily="34" charset="0"/>
                <a:sym typeface="Calibri"/>
              </a:rPr>
              <a:t> </a:t>
            </a:r>
            <a:r>
              <a:rPr lang="ru-RU" sz="1600" dirty="0" err="1">
                <a:solidFill>
                  <a:schemeClr val="dk1"/>
                </a:solidFill>
                <a:ea typeface="Calibri"/>
                <a:cs typeface="Arial" panose="020B0604020202020204" pitchFamily="34" charset="0"/>
                <a:sym typeface="Calibri"/>
              </a:rPr>
              <a:t>суспільства</a:t>
            </a:r>
            <a:r>
              <a:rPr lang="ru-RU" sz="1600" dirty="0">
                <a:solidFill>
                  <a:schemeClr val="dk1"/>
                </a:solidFill>
                <a:ea typeface="Calibri"/>
                <a:cs typeface="Arial" panose="020B0604020202020204" pitchFamily="34" charset="0"/>
                <a:sym typeface="Calibri"/>
              </a:rPr>
              <a:t>.</a:t>
            </a:r>
            <a:endParaRPr sz="1600" dirty="0">
              <a:solidFill>
                <a:schemeClr val="dk1"/>
              </a:solidFill>
              <a:ea typeface="Calibri"/>
              <a:cs typeface="Arial" panose="020B0604020202020204" pitchFamily="34" charset="0"/>
              <a:sym typeface="Calibri"/>
            </a:endParaRPr>
          </a:p>
        </p:txBody>
      </p:sp>
      <p:cxnSp>
        <p:nvCxnSpPr>
          <p:cNvPr id="4" name="Сполучна лінія: уступом 3">
            <a:extLst>
              <a:ext uri="{FF2B5EF4-FFF2-40B4-BE49-F238E27FC236}">
                <a16:creationId xmlns:a16="http://schemas.microsoft.com/office/drawing/2014/main" id="{CC81D59E-D9A4-41E3-A14C-236242614036}"/>
              </a:ext>
            </a:extLst>
          </p:cNvPr>
          <p:cNvCxnSpPr/>
          <p:nvPr/>
        </p:nvCxnSpPr>
        <p:spPr>
          <a:xfrm flipV="1">
            <a:off x="7406640" y="1562977"/>
            <a:ext cx="816403" cy="153889"/>
          </a:xfrm>
          <a:prstGeom prst="bentConnector3">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Сполучна лінія: уступом 5">
            <a:extLst>
              <a:ext uri="{FF2B5EF4-FFF2-40B4-BE49-F238E27FC236}">
                <a16:creationId xmlns:a16="http://schemas.microsoft.com/office/drawing/2014/main" id="{7B41FB69-B549-4784-BF5A-F6ACC9579173}"/>
              </a:ext>
            </a:extLst>
          </p:cNvPr>
          <p:cNvCxnSpPr>
            <a:endCxn id="131" idx="3"/>
          </p:cNvCxnSpPr>
          <p:nvPr/>
        </p:nvCxnSpPr>
        <p:spPr>
          <a:xfrm rot="10800000">
            <a:off x="3360760" y="1732234"/>
            <a:ext cx="815000" cy="40700"/>
          </a:xfrm>
          <a:prstGeom prst="bentConnector3">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Пряма зі стрілкою 11">
            <a:extLst>
              <a:ext uri="{FF2B5EF4-FFF2-40B4-BE49-F238E27FC236}">
                <a16:creationId xmlns:a16="http://schemas.microsoft.com/office/drawing/2014/main" id="{4C673362-392A-4813-90C2-59E32EA61947}"/>
              </a:ext>
            </a:extLst>
          </p:cNvPr>
          <p:cNvCxnSpPr>
            <a:cxnSpLocks/>
            <a:stCxn id="119" idx="2"/>
          </p:cNvCxnSpPr>
          <p:nvPr/>
        </p:nvCxnSpPr>
        <p:spPr>
          <a:xfrm flipH="1">
            <a:off x="3360759" y="2502373"/>
            <a:ext cx="280968"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Пряма зі стрілкою 15">
            <a:extLst>
              <a:ext uri="{FF2B5EF4-FFF2-40B4-BE49-F238E27FC236}">
                <a16:creationId xmlns:a16="http://schemas.microsoft.com/office/drawing/2014/main" id="{65419407-E990-4815-AAEB-0BF171C7DAB7}"/>
              </a:ext>
            </a:extLst>
          </p:cNvPr>
          <p:cNvCxnSpPr>
            <a:stCxn id="119" idx="6"/>
          </p:cNvCxnSpPr>
          <p:nvPr/>
        </p:nvCxnSpPr>
        <p:spPr>
          <a:xfrm>
            <a:off x="7908926" y="2502373"/>
            <a:ext cx="314117" cy="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Сполучна лінія: уступом 17">
            <a:extLst>
              <a:ext uri="{FF2B5EF4-FFF2-40B4-BE49-F238E27FC236}">
                <a16:creationId xmlns:a16="http://schemas.microsoft.com/office/drawing/2014/main" id="{5BC04B82-EAD5-4C18-AC5E-EE4A731DF5F4}"/>
              </a:ext>
            </a:extLst>
          </p:cNvPr>
          <p:cNvCxnSpPr>
            <a:endCxn id="132" idx="1"/>
          </p:cNvCxnSpPr>
          <p:nvPr/>
        </p:nvCxnSpPr>
        <p:spPr>
          <a:xfrm rot="16200000" flipH="1">
            <a:off x="7495233" y="3152001"/>
            <a:ext cx="767988" cy="621331"/>
          </a:xfrm>
          <a:prstGeom prst="bentConnector2">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Сполучна лінія: уступом 19">
            <a:extLst>
              <a:ext uri="{FF2B5EF4-FFF2-40B4-BE49-F238E27FC236}">
                <a16:creationId xmlns:a16="http://schemas.microsoft.com/office/drawing/2014/main" id="{A0D03E5C-B80C-443B-9DFA-44B71C4ED927}"/>
              </a:ext>
            </a:extLst>
          </p:cNvPr>
          <p:cNvCxnSpPr>
            <a:cxnSpLocks/>
            <a:stCxn id="119" idx="3"/>
            <a:endCxn id="133" idx="3"/>
          </p:cNvCxnSpPr>
          <p:nvPr/>
        </p:nvCxnSpPr>
        <p:spPr>
          <a:xfrm rot="5400000">
            <a:off x="3510634" y="3135683"/>
            <a:ext cx="526604" cy="985416"/>
          </a:xfrm>
          <a:prstGeom prst="bentConnector2">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Пряма зі стрілкою 21">
            <a:extLst>
              <a:ext uri="{FF2B5EF4-FFF2-40B4-BE49-F238E27FC236}">
                <a16:creationId xmlns:a16="http://schemas.microsoft.com/office/drawing/2014/main" id="{02A0DC52-773E-4FCC-BC09-D45A60F0AAD0}"/>
              </a:ext>
            </a:extLst>
          </p:cNvPr>
          <p:cNvCxnSpPr>
            <a:cxnSpLocks/>
            <a:stCxn id="119" idx="4"/>
          </p:cNvCxnSpPr>
          <p:nvPr/>
        </p:nvCxnSpPr>
        <p:spPr>
          <a:xfrm flipH="1">
            <a:off x="5775326" y="3722437"/>
            <a:ext cx="1" cy="485160"/>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82BD3B2-1688-49FC-9D07-9CBE09D6F336}"/>
              </a:ext>
            </a:extLst>
          </p:cNvPr>
          <p:cNvSpPr txBox="1"/>
          <p:nvPr/>
        </p:nvSpPr>
        <p:spPr>
          <a:xfrm>
            <a:off x="370325" y="6249199"/>
            <a:ext cx="11715657" cy="523220"/>
          </a:xfrm>
          <a:prstGeom prst="rect">
            <a:avLst/>
          </a:prstGeom>
          <a:noFill/>
        </p:spPr>
        <p:txBody>
          <a:bodyPr wrap="square">
            <a:spAutoFit/>
          </a:bodyPr>
          <a:lstStyle/>
          <a:p>
            <a:pPr marL="0" marR="0" lvl="0" indent="0" algn="ctr" rtl="0">
              <a:spcBef>
                <a:spcPts val="0"/>
              </a:spcBef>
              <a:spcAft>
                <a:spcPts val="0"/>
              </a:spcAft>
              <a:buNone/>
            </a:pPr>
            <a:r>
              <a:rPr lang="ru-RU" sz="1400" dirty="0" err="1">
                <a:solidFill>
                  <a:schemeClr val="bg1"/>
                </a:solidFill>
                <a:ea typeface="Cambria Math"/>
                <a:cs typeface="Arial" panose="020B0604020202020204" pitchFamily="34" charset="0"/>
                <a:sym typeface="Cambria Math"/>
              </a:rPr>
              <a:t>Громадянське</a:t>
            </a:r>
            <a:r>
              <a:rPr lang="ru-RU" sz="1400" dirty="0">
                <a:solidFill>
                  <a:schemeClr val="bg1"/>
                </a:solidFill>
                <a:ea typeface="Cambria Math"/>
                <a:cs typeface="Arial" panose="020B0604020202020204" pitchFamily="34" charset="0"/>
                <a:sym typeface="Cambria Math"/>
              </a:rPr>
              <a:t> </a:t>
            </a:r>
            <a:r>
              <a:rPr lang="ru-RU" sz="1400" dirty="0" err="1">
                <a:solidFill>
                  <a:schemeClr val="bg1"/>
                </a:solidFill>
                <a:ea typeface="Cambria Math"/>
                <a:cs typeface="Arial" panose="020B0604020202020204" pitchFamily="34" charset="0"/>
                <a:sym typeface="Cambria Math"/>
              </a:rPr>
              <a:t>суспільство</a:t>
            </a:r>
            <a:r>
              <a:rPr lang="ru-RU" sz="1400" dirty="0">
                <a:solidFill>
                  <a:schemeClr val="bg1"/>
                </a:solidFill>
                <a:ea typeface="Cambria Math"/>
                <a:cs typeface="Arial" panose="020B0604020202020204" pitchFamily="34" charset="0"/>
                <a:sym typeface="Cambria Math"/>
              </a:rPr>
              <a:t> є </a:t>
            </a:r>
            <a:r>
              <a:rPr lang="ru-RU" sz="1400" dirty="0" err="1">
                <a:solidFill>
                  <a:schemeClr val="bg1"/>
                </a:solidFill>
                <a:ea typeface="Cambria Math"/>
                <a:cs typeface="Arial" panose="020B0604020202020204" pitchFamily="34" charset="0"/>
                <a:sym typeface="Cambria Math"/>
              </a:rPr>
              <a:t>необхідною</a:t>
            </a:r>
            <a:r>
              <a:rPr lang="ru-RU" sz="1400" dirty="0">
                <a:solidFill>
                  <a:schemeClr val="bg1"/>
                </a:solidFill>
                <a:ea typeface="Cambria Math"/>
                <a:cs typeface="Arial" panose="020B0604020202020204" pitchFamily="34" charset="0"/>
                <a:sym typeface="Cambria Math"/>
              </a:rPr>
              <a:t> </a:t>
            </a:r>
            <a:r>
              <a:rPr lang="ru-RU" sz="1400" dirty="0" err="1">
                <a:solidFill>
                  <a:schemeClr val="bg1"/>
                </a:solidFill>
                <a:ea typeface="Cambria Math"/>
                <a:cs typeface="Arial" panose="020B0604020202020204" pitchFamily="34" charset="0"/>
                <a:sym typeface="Cambria Math"/>
              </a:rPr>
              <a:t>складовою</a:t>
            </a:r>
            <a:r>
              <a:rPr lang="ru-RU" sz="1400" dirty="0">
                <a:solidFill>
                  <a:schemeClr val="bg1"/>
                </a:solidFill>
                <a:ea typeface="Cambria Math"/>
                <a:cs typeface="Arial" panose="020B0604020202020204" pitchFamily="34" charset="0"/>
                <a:sym typeface="Cambria Math"/>
              </a:rPr>
              <a:t> </a:t>
            </a:r>
            <a:r>
              <a:rPr lang="ru-RU" sz="1400" dirty="0" err="1">
                <a:solidFill>
                  <a:schemeClr val="bg1"/>
                </a:solidFill>
                <a:ea typeface="Cambria Math"/>
                <a:cs typeface="Arial" panose="020B0604020202020204" pitchFamily="34" charset="0"/>
                <a:sym typeface="Cambria Math"/>
              </a:rPr>
              <a:t>частиною</a:t>
            </a:r>
            <a:r>
              <a:rPr lang="ru-RU" sz="1400" dirty="0">
                <a:solidFill>
                  <a:schemeClr val="bg1"/>
                </a:solidFill>
                <a:ea typeface="Cambria Math"/>
                <a:cs typeface="Arial" panose="020B0604020202020204" pitchFamily="34" charset="0"/>
                <a:sym typeface="Cambria Math"/>
              </a:rPr>
              <a:t> </a:t>
            </a:r>
            <a:r>
              <a:rPr lang="ru-RU" sz="1400" dirty="0" err="1">
                <a:solidFill>
                  <a:schemeClr val="bg1"/>
                </a:solidFill>
                <a:ea typeface="Cambria Math"/>
                <a:cs typeface="Arial" panose="020B0604020202020204" pitchFamily="34" charset="0"/>
                <a:sym typeface="Cambria Math"/>
              </a:rPr>
              <a:t>демократії</a:t>
            </a:r>
            <a:r>
              <a:rPr lang="ru-RU" sz="1400" dirty="0">
                <a:solidFill>
                  <a:schemeClr val="bg1"/>
                </a:solidFill>
                <a:ea typeface="Cambria Math"/>
                <a:cs typeface="Arial" panose="020B0604020202020204" pitchFamily="34" charset="0"/>
                <a:sym typeface="Cambria Math"/>
              </a:rPr>
              <a:t>, </a:t>
            </a:r>
            <a:r>
              <a:rPr lang="ru-RU" sz="1400" dirty="0" err="1">
                <a:solidFill>
                  <a:schemeClr val="bg1"/>
                </a:solidFill>
                <a:ea typeface="Calibri"/>
                <a:cs typeface="Arial" panose="020B0604020202020204" pitchFamily="34" charset="0"/>
                <a:sym typeface="Calibri"/>
              </a:rPr>
              <a:t>покликане</a:t>
            </a:r>
            <a:r>
              <a:rPr lang="ru-RU" sz="1400" dirty="0">
                <a:solidFill>
                  <a:schemeClr val="bg1"/>
                </a:solidFill>
                <a:ea typeface="Calibri"/>
                <a:cs typeface="Arial" panose="020B0604020202020204" pitchFamily="34" charset="0"/>
                <a:sym typeface="Calibri"/>
              </a:rPr>
              <a:t> на те, </a:t>
            </a:r>
            <a:r>
              <a:rPr lang="ru-RU" sz="1400" dirty="0" err="1">
                <a:solidFill>
                  <a:schemeClr val="bg1"/>
                </a:solidFill>
                <a:ea typeface="Calibri"/>
                <a:cs typeface="Arial" panose="020B0604020202020204" pitchFamily="34" charset="0"/>
                <a:sym typeface="Calibri"/>
              </a:rPr>
              <a:t>щоб</a:t>
            </a:r>
            <a:r>
              <a:rPr lang="ru-RU" sz="1400" dirty="0">
                <a:solidFill>
                  <a:schemeClr val="bg1"/>
                </a:solidFill>
                <a:ea typeface="Calibri"/>
                <a:cs typeface="Arial" panose="020B0604020202020204" pitchFamily="34" charset="0"/>
                <a:sym typeface="Calibri"/>
              </a:rPr>
              <a:t> </a:t>
            </a:r>
            <a:r>
              <a:rPr lang="ru-RU" sz="1400" dirty="0" err="1">
                <a:solidFill>
                  <a:schemeClr val="bg1"/>
                </a:solidFill>
                <a:ea typeface="Calibri"/>
                <a:cs typeface="Arial" panose="020B0604020202020204" pitchFamily="34" charset="0"/>
                <a:sym typeface="Calibri"/>
              </a:rPr>
              <a:t>вирішувати</a:t>
            </a:r>
            <a:r>
              <a:rPr lang="ru-RU" sz="1400" dirty="0">
                <a:solidFill>
                  <a:schemeClr val="bg1"/>
                </a:solidFill>
                <a:ea typeface="Calibri"/>
                <a:cs typeface="Arial" panose="020B0604020202020204" pitchFamily="34" charset="0"/>
                <a:sym typeface="Calibri"/>
              </a:rPr>
              <a:t> </a:t>
            </a:r>
            <a:r>
              <a:rPr lang="ru-RU" sz="1400" dirty="0" err="1">
                <a:solidFill>
                  <a:schemeClr val="bg1"/>
                </a:solidFill>
                <a:ea typeface="Calibri"/>
                <a:cs typeface="Arial" panose="020B0604020202020204" pitchFamily="34" charset="0"/>
                <a:sym typeface="Calibri"/>
              </a:rPr>
              <a:t>проблеми</a:t>
            </a:r>
            <a:r>
              <a:rPr lang="ru-RU" sz="1400" dirty="0">
                <a:solidFill>
                  <a:schemeClr val="bg1"/>
                </a:solidFill>
                <a:ea typeface="Calibri"/>
                <a:cs typeface="Arial" panose="020B0604020202020204" pitchFamily="34" charset="0"/>
                <a:sym typeface="Calibri"/>
              </a:rPr>
              <a:t> </a:t>
            </a:r>
            <a:r>
              <a:rPr lang="ru-RU" sz="1400" dirty="0" err="1">
                <a:solidFill>
                  <a:schemeClr val="bg1"/>
                </a:solidFill>
                <a:ea typeface="Calibri"/>
                <a:cs typeface="Arial" panose="020B0604020202020204" pitchFamily="34" charset="0"/>
                <a:sym typeface="Calibri"/>
              </a:rPr>
              <a:t>громадян</a:t>
            </a:r>
            <a:r>
              <a:rPr lang="ru-RU" sz="1400" dirty="0">
                <a:solidFill>
                  <a:schemeClr val="bg1"/>
                </a:solidFill>
                <a:ea typeface="Calibri"/>
                <a:cs typeface="Arial" panose="020B0604020202020204" pitchFamily="34" charset="0"/>
                <a:sym typeface="Calibri"/>
              </a:rPr>
              <a:t> та </a:t>
            </a:r>
            <a:r>
              <a:rPr lang="ru-RU" sz="1400" dirty="0" err="1">
                <a:solidFill>
                  <a:schemeClr val="bg1"/>
                </a:solidFill>
                <a:ea typeface="Calibri"/>
                <a:cs typeface="Arial" panose="020B0604020202020204" pitchFamily="34" charset="0"/>
                <a:sym typeface="Calibri"/>
              </a:rPr>
              <a:t>представляти</a:t>
            </a:r>
            <a:r>
              <a:rPr lang="ru-RU" sz="1400" dirty="0">
                <a:solidFill>
                  <a:schemeClr val="bg1"/>
                </a:solidFill>
                <a:ea typeface="Calibri"/>
                <a:cs typeface="Arial" panose="020B0604020202020204" pitchFamily="34" charset="0"/>
                <a:sym typeface="Calibri"/>
              </a:rPr>
              <a:t> </a:t>
            </a:r>
            <a:r>
              <a:rPr lang="ru-RU" sz="1400" dirty="0" err="1">
                <a:solidFill>
                  <a:schemeClr val="bg1"/>
                </a:solidFill>
                <a:ea typeface="Calibri"/>
                <a:cs typeface="Arial" panose="020B0604020202020204" pitchFamily="34" charset="0"/>
                <a:sym typeface="Calibri"/>
              </a:rPr>
              <a:t>спільні</a:t>
            </a:r>
            <a:r>
              <a:rPr lang="ru-RU" sz="1400" dirty="0">
                <a:solidFill>
                  <a:schemeClr val="bg1"/>
                </a:solidFill>
                <a:ea typeface="Calibri"/>
                <a:cs typeface="Arial" panose="020B0604020202020204" pitchFamily="34" charset="0"/>
                <a:sym typeface="Calibri"/>
              </a:rPr>
              <a:t> </a:t>
            </a:r>
            <a:r>
              <a:rPr lang="ru-RU" sz="1400" dirty="0" err="1">
                <a:solidFill>
                  <a:schemeClr val="bg1"/>
                </a:solidFill>
                <a:ea typeface="Calibri"/>
                <a:cs typeface="Arial" panose="020B0604020202020204" pitchFamily="34" charset="0"/>
                <a:sym typeface="Calibri"/>
              </a:rPr>
              <a:t>інтереси</a:t>
            </a:r>
            <a:r>
              <a:rPr lang="ru-RU" sz="1400" dirty="0">
                <a:solidFill>
                  <a:schemeClr val="bg1"/>
                </a:solidFill>
                <a:ea typeface="Calibri"/>
                <a:cs typeface="Arial" panose="020B0604020202020204" pitchFamily="34" charset="0"/>
                <a:sym typeface="Calibri"/>
              </a:rPr>
              <a:t> через </a:t>
            </a:r>
            <a:r>
              <a:rPr lang="ru-RU" sz="1400" dirty="0" err="1">
                <a:solidFill>
                  <a:schemeClr val="bg1"/>
                </a:solidFill>
                <a:ea typeface="Calibri"/>
                <a:cs typeface="Arial" panose="020B0604020202020204" pitchFamily="34" charset="0"/>
                <a:sym typeface="Calibri"/>
              </a:rPr>
              <a:t>взаємодію</a:t>
            </a:r>
            <a:r>
              <a:rPr lang="ru-RU" sz="1400" dirty="0">
                <a:solidFill>
                  <a:schemeClr val="bg1"/>
                </a:solidFill>
                <a:ea typeface="Calibri"/>
                <a:cs typeface="Arial" panose="020B0604020202020204" pitchFamily="34" charset="0"/>
                <a:sym typeface="Calibri"/>
              </a:rPr>
              <a:t> </a:t>
            </a:r>
            <a:r>
              <a:rPr lang="ru-RU" sz="1400" dirty="0" err="1">
                <a:solidFill>
                  <a:schemeClr val="bg1"/>
                </a:solidFill>
                <a:ea typeface="Calibri"/>
                <a:cs typeface="Arial" panose="020B0604020202020204" pitchFamily="34" charset="0"/>
                <a:sym typeface="Calibri"/>
              </a:rPr>
              <a:t>із</a:t>
            </a:r>
            <a:r>
              <a:rPr lang="ru-RU" sz="1400" dirty="0">
                <a:solidFill>
                  <a:schemeClr val="bg1"/>
                </a:solidFill>
                <a:ea typeface="Calibri"/>
                <a:cs typeface="Arial" panose="020B0604020202020204" pitchFamily="34" charset="0"/>
                <a:sym typeface="Calibri"/>
              </a:rPr>
              <a:t> </a:t>
            </a:r>
            <a:r>
              <a:rPr lang="ru-RU" sz="1400" dirty="0" err="1">
                <a:solidFill>
                  <a:schemeClr val="bg1"/>
                </a:solidFill>
                <a:ea typeface="Calibri"/>
                <a:cs typeface="Arial" panose="020B0604020202020204" pitchFamily="34" charset="0"/>
                <a:sym typeface="Calibri"/>
              </a:rPr>
              <a:t>владою</a:t>
            </a:r>
            <a:r>
              <a:rPr lang="ru-RU" sz="1400" dirty="0">
                <a:solidFill>
                  <a:schemeClr val="bg1"/>
                </a:solidFill>
                <a:ea typeface="Calibri"/>
                <a:cs typeface="Arial" panose="020B0604020202020204" pitchFamily="34" charset="0"/>
                <a:sym typeface="Calibri"/>
              </a:rPr>
              <a:t> та </a:t>
            </a:r>
            <a:r>
              <a:rPr lang="ru-RU" sz="1400" dirty="0" err="1">
                <a:solidFill>
                  <a:schemeClr val="bg1"/>
                </a:solidFill>
                <a:ea typeface="Calibri"/>
                <a:cs typeface="Arial" panose="020B0604020202020204" pitchFamily="34" charset="0"/>
                <a:sym typeface="Calibri"/>
              </a:rPr>
              <a:t>брати</a:t>
            </a:r>
            <a:r>
              <a:rPr lang="ru-RU" sz="1400" dirty="0">
                <a:solidFill>
                  <a:schemeClr val="bg1"/>
                </a:solidFill>
                <a:ea typeface="Calibri"/>
                <a:cs typeface="Arial" panose="020B0604020202020204" pitchFamily="34" charset="0"/>
                <a:sym typeface="Calibri"/>
              </a:rPr>
              <a:t> у </a:t>
            </a:r>
            <a:r>
              <a:rPr lang="ru-RU" sz="1400" dirty="0" err="1">
                <a:solidFill>
                  <a:schemeClr val="bg1"/>
                </a:solidFill>
                <a:ea typeface="Calibri"/>
                <a:cs typeface="Arial" panose="020B0604020202020204" pitchFamily="34" charset="0"/>
                <a:sym typeface="Calibri"/>
              </a:rPr>
              <a:t>прийнятті</a:t>
            </a:r>
            <a:r>
              <a:rPr lang="ru-RU" sz="1400" dirty="0">
                <a:solidFill>
                  <a:schemeClr val="bg1"/>
                </a:solidFill>
                <a:ea typeface="Calibri"/>
                <a:cs typeface="Arial" panose="020B0604020202020204" pitchFamily="34" charset="0"/>
                <a:sym typeface="Calibri"/>
              </a:rPr>
              <a:t> </a:t>
            </a:r>
            <a:r>
              <a:rPr lang="ru-RU" sz="1400" dirty="0" err="1">
                <a:solidFill>
                  <a:schemeClr val="bg1"/>
                </a:solidFill>
                <a:ea typeface="Calibri"/>
                <a:cs typeface="Arial" panose="020B0604020202020204" pitchFamily="34" charset="0"/>
                <a:sym typeface="Calibri"/>
              </a:rPr>
              <a:t>рішень</a:t>
            </a:r>
            <a:endParaRPr lang="ru-RU" sz="1400" dirty="0">
              <a:solidFill>
                <a:schemeClr val="bg1"/>
              </a:solidFill>
              <a:ea typeface="Cambria Math"/>
              <a:cs typeface="Arial" panose="020B0604020202020204" pitchFamily="34" charset="0"/>
              <a:sym typeface="Cambria Math"/>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зображення 3">
            <a:extLst>
              <a:ext uri="{FF2B5EF4-FFF2-40B4-BE49-F238E27FC236}">
                <a16:creationId xmlns:a16="http://schemas.microsoft.com/office/drawing/2014/main" id="{705DDEBB-37CE-498E-BD12-FBD08655701E}"/>
              </a:ext>
            </a:extLst>
          </p:cNvPr>
          <p:cNvPicPr>
            <a:picLocks noGrp="1" noChangeAspect="1"/>
          </p:cNvPicPr>
          <p:nvPr>
            <p:ph type="pic" sz="quarter" idx="11"/>
          </p:nvPr>
        </p:nvPicPr>
        <p:blipFill>
          <a:blip r:embed="rId2"/>
          <a:srcRect l="26059" r="26059"/>
          <a:stretch>
            <a:fillRect/>
          </a:stretch>
        </p:blipFill>
        <p:spPr/>
      </p:pic>
      <p:pic>
        <p:nvPicPr>
          <p:cNvPr id="3" name="Рисунок 2">
            <a:extLst>
              <a:ext uri="{FF2B5EF4-FFF2-40B4-BE49-F238E27FC236}">
                <a16:creationId xmlns:a16="http://schemas.microsoft.com/office/drawing/2014/main" id="{46ED8B82-2B95-40DB-AAA9-902506F67CC9}"/>
              </a:ext>
            </a:extLst>
          </p:cNvPr>
          <p:cNvPicPr>
            <a:picLocks noChangeAspect="1"/>
          </p:cNvPicPr>
          <p:nvPr/>
        </p:nvPicPr>
        <p:blipFill>
          <a:blip r:embed="rId3"/>
          <a:stretch>
            <a:fillRect/>
          </a:stretch>
        </p:blipFill>
        <p:spPr>
          <a:xfrm>
            <a:off x="6231602" y="1266555"/>
            <a:ext cx="5372850" cy="3867690"/>
          </a:xfrm>
          <a:prstGeom prst="rect">
            <a:avLst/>
          </a:prstGeom>
        </p:spPr>
      </p:pic>
    </p:spTree>
    <p:extLst>
      <p:ext uri="{BB962C8B-B14F-4D97-AF65-F5344CB8AC3E}">
        <p14:creationId xmlns:p14="http://schemas.microsoft.com/office/powerpoint/2010/main" val="1475524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Shape 143"/>
        <p:cNvGrpSpPr/>
        <p:nvPr/>
      </p:nvGrpSpPr>
      <p:grpSpPr>
        <a:xfrm>
          <a:off x="0" y="0"/>
          <a:ext cx="0" cy="0"/>
          <a:chOff x="0" y="0"/>
          <a:chExt cx="0" cy="0"/>
        </a:xfrm>
      </p:grpSpPr>
      <p:sp>
        <p:nvSpPr>
          <p:cNvPr id="150" name="Google Shape;150;p16"/>
          <p:cNvSpPr txBox="1"/>
          <p:nvPr/>
        </p:nvSpPr>
        <p:spPr>
          <a:xfrm>
            <a:off x="1399822" y="2208733"/>
            <a:ext cx="9363003" cy="369327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Кожна</a:t>
            </a:r>
            <a:r>
              <a:rPr lang="ru-RU" dirty="0">
                <a:ea typeface="Cambria Math"/>
                <a:cs typeface="Arial" panose="020B0604020202020204" pitchFamily="34" charset="0"/>
                <a:sym typeface="Cambria Math"/>
              </a:rPr>
              <a:t>  Держава-</a:t>
            </a:r>
            <a:r>
              <a:rPr lang="ru-RU" dirty="0" err="1">
                <a:ea typeface="Cambria Math"/>
                <a:cs typeface="Arial" panose="020B0604020202020204" pitchFamily="34" charset="0"/>
                <a:sym typeface="Cambria Math"/>
              </a:rPr>
              <a:t>учасниця</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вживає</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належних</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заходів</a:t>
            </a:r>
            <a:r>
              <a:rPr lang="ru-RU" dirty="0">
                <a:ea typeface="Cambria Math"/>
                <a:cs typeface="Arial" panose="020B0604020202020204" pitchFamily="34" charset="0"/>
                <a:sym typeface="Cambria Math"/>
              </a:rPr>
              <a:t>,  у межах </a:t>
            </a:r>
            <a:r>
              <a:rPr lang="ru-RU" dirty="0" err="1">
                <a:ea typeface="Cambria Math"/>
                <a:cs typeface="Arial" panose="020B0604020202020204" pitchFamily="34" charset="0"/>
                <a:sym typeface="Cambria Math"/>
              </a:rPr>
              <a:t>своїх</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можливостей</a:t>
            </a:r>
            <a:r>
              <a:rPr lang="ru-RU" dirty="0">
                <a:ea typeface="Cambria Math"/>
                <a:cs typeface="Arial" panose="020B0604020202020204" pitchFamily="34" charset="0"/>
                <a:sym typeface="Cambria Math"/>
              </a:rPr>
              <a:t> і  </a:t>
            </a:r>
            <a:r>
              <a:rPr lang="ru-RU" dirty="0" err="1">
                <a:ea typeface="Cambria Math"/>
                <a:cs typeface="Arial" panose="020B0604020202020204" pitchFamily="34" charset="0"/>
                <a:sym typeface="Cambria Math"/>
              </a:rPr>
              <a:t>згідно</a:t>
            </a:r>
            <a:r>
              <a:rPr lang="ru-RU" dirty="0">
                <a:ea typeface="Cambria Math"/>
                <a:cs typeface="Arial" panose="020B0604020202020204" pitchFamily="34" charset="0"/>
                <a:sym typeface="Cambria Math"/>
              </a:rPr>
              <a:t>  з  </a:t>
            </a:r>
            <a:r>
              <a:rPr lang="ru-RU" dirty="0" err="1">
                <a:ea typeface="Cambria Math"/>
                <a:cs typeface="Arial" panose="020B0604020202020204" pitchFamily="34" charset="0"/>
                <a:sym typeface="Cambria Math"/>
              </a:rPr>
              <a:t>основоположними</a:t>
            </a:r>
            <a:r>
              <a:rPr lang="ru-RU" dirty="0">
                <a:ea typeface="Cambria Math"/>
                <a:cs typeface="Arial" panose="020B0604020202020204" pitchFamily="34" charset="0"/>
                <a:sym typeface="Cambria Math"/>
              </a:rPr>
              <a:t>  принципами </a:t>
            </a:r>
            <a:r>
              <a:rPr lang="ru-RU" dirty="0" err="1">
                <a:ea typeface="Cambria Math"/>
                <a:cs typeface="Arial" panose="020B0604020202020204" pitchFamily="34" charset="0"/>
                <a:sym typeface="Cambria Math"/>
              </a:rPr>
              <a:t>свого</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внутрішнього</a:t>
            </a:r>
            <a:r>
              <a:rPr lang="ru-RU" dirty="0">
                <a:ea typeface="Cambria Math"/>
                <a:cs typeface="Arial" panose="020B0604020202020204" pitchFamily="34" charset="0"/>
                <a:sym typeface="Cambria Math"/>
              </a:rPr>
              <a:t>  права,  для  </a:t>
            </a:r>
            <a:r>
              <a:rPr lang="ru-RU" dirty="0" err="1">
                <a:ea typeface="Cambria Math"/>
                <a:cs typeface="Arial" panose="020B0604020202020204" pitchFamily="34" charset="0"/>
                <a:sym typeface="Cambria Math"/>
              </a:rPr>
              <a:t>сприяння</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активній</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участі</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окремих</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осіб</a:t>
            </a:r>
            <a:r>
              <a:rPr lang="ru-RU" dirty="0">
                <a:ea typeface="Cambria Math"/>
                <a:cs typeface="Arial" panose="020B0604020202020204" pitchFamily="34" charset="0"/>
                <a:sym typeface="Cambria Math"/>
              </a:rPr>
              <a:t> і </a:t>
            </a:r>
            <a:r>
              <a:rPr lang="ru-RU" dirty="0" err="1">
                <a:ea typeface="Cambria Math"/>
                <a:cs typeface="Arial" panose="020B0604020202020204" pitchFamily="34" charset="0"/>
                <a:sym typeface="Cambria Math"/>
              </a:rPr>
              <a:t>груп</a:t>
            </a:r>
            <a:r>
              <a:rPr lang="ru-RU" dirty="0">
                <a:ea typeface="Cambria Math"/>
                <a:cs typeface="Arial" panose="020B0604020202020204" pitchFamily="34" charset="0"/>
                <a:sym typeface="Cambria Math"/>
              </a:rPr>
              <a:t> за межами державного  сектора, таких як </a:t>
            </a:r>
            <a:r>
              <a:rPr lang="ru-RU" dirty="0" err="1">
                <a:ea typeface="Cambria Math"/>
                <a:cs typeface="Arial" panose="020B0604020202020204" pitchFamily="34" charset="0"/>
                <a:sym typeface="Cambria Math"/>
              </a:rPr>
              <a:t>громадянське</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суспільство</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неурядові</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організації</a:t>
            </a:r>
            <a:r>
              <a:rPr lang="ru-RU" dirty="0">
                <a:ea typeface="Cambria Math"/>
                <a:cs typeface="Arial" panose="020B0604020202020204" pitchFamily="34" charset="0"/>
                <a:sym typeface="Cambria Math"/>
              </a:rPr>
              <a:t> та </a:t>
            </a:r>
            <a:r>
              <a:rPr lang="ru-RU" dirty="0" err="1">
                <a:ea typeface="Cambria Math"/>
                <a:cs typeface="Arial" panose="020B0604020202020204" pitchFamily="34" charset="0"/>
                <a:sym typeface="Cambria Math"/>
              </a:rPr>
              <a:t>організації</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що</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функціонують</a:t>
            </a:r>
            <a:r>
              <a:rPr lang="ru-RU" dirty="0">
                <a:ea typeface="Cambria Math"/>
                <a:cs typeface="Arial" panose="020B0604020202020204" pitchFamily="34" charset="0"/>
                <a:sym typeface="Cambria Math"/>
              </a:rPr>
              <a:t> на </a:t>
            </a:r>
            <a:r>
              <a:rPr lang="ru-RU" dirty="0" err="1">
                <a:ea typeface="Cambria Math"/>
                <a:cs typeface="Arial" panose="020B0604020202020204" pitchFamily="34" charset="0"/>
                <a:sym typeface="Cambria Math"/>
              </a:rPr>
              <a:t>базі</a:t>
            </a:r>
            <a:r>
              <a:rPr lang="ru-RU" dirty="0">
                <a:ea typeface="Cambria Math"/>
                <a:cs typeface="Arial" panose="020B0604020202020204" pitchFamily="34" charset="0"/>
                <a:sym typeface="Cambria Math"/>
              </a:rPr>
              <a:t> громад, у </a:t>
            </a:r>
            <a:r>
              <a:rPr lang="ru-RU" dirty="0" err="1">
                <a:ea typeface="Cambria Math"/>
                <a:cs typeface="Arial" panose="020B0604020202020204" pitchFamily="34" charset="0"/>
                <a:sym typeface="Cambria Math"/>
              </a:rPr>
              <a:t>запобіганні</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корупції</a:t>
            </a:r>
            <a:r>
              <a:rPr lang="ru-RU" dirty="0">
                <a:ea typeface="Cambria Math"/>
                <a:cs typeface="Arial" panose="020B0604020202020204" pitchFamily="34" charset="0"/>
                <a:sym typeface="Cambria Math"/>
              </a:rPr>
              <a:t> й </a:t>
            </a:r>
            <a:r>
              <a:rPr lang="ru-RU" dirty="0" err="1">
                <a:ea typeface="Cambria Math"/>
                <a:cs typeface="Arial" panose="020B0604020202020204" pitchFamily="34" charset="0"/>
                <a:sym typeface="Cambria Math"/>
              </a:rPr>
              <a:t>боротьбі</a:t>
            </a:r>
            <a:r>
              <a:rPr lang="ru-RU" dirty="0">
                <a:ea typeface="Cambria Math"/>
                <a:cs typeface="Arial" panose="020B0604020202020204" pitchFamily="34" charset="0"/>
                <a:sym typeface="Cambria Math"/>
              </a:rPr>
              <a:t> з  нею та для </a:t>
            </a:r>
            <a:r>
              <a:rPr lang="ru-RU" dirty="0" err="1">
                <a:ea typeface="Cambria Math"/>
                <a:cs typeface="Arial" panose="020B0604020202020204" pitchFamily="34" charset="0"/>
                <a:sym typeface="Cambria Math"/>
              </a:rPr>
              <a:t>поглиблення</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розуміння</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суспільством</a:t>
            </a:r>
            <a:r>
              <a:rPr lang="ru-RU" dirty="0">
                <a:ea typeface="Cambria Math"/>
                <a:cs typeface="Arial" panose="020B0604020202020204" pitchFamily="34" charset="0"/>
                <a:sym typeface="Cambria Math"/>
              </a:rPr>
              <a:t> факту </a:t>
            </a:r>
            <a:r>
              <a:rPr lang="ru-RU" dirty="0" err="1">
                <a:ea typeface="Cambria Math"/>
                <a:cs typeface="Arial" panose="020B0604020202020204" pitchFamily="34" charset="0"/>
                <a:sym typeface="Cambria Math"/>
              </a:rPr>
              <a:t>існування</a:t>
            </a:r>
            <a:r>
              <a:rPr lang="ru-RU" dirty="0">
                <a:ea typeface="Cambria Math"/>
                <a:cs typeface="Arial" panose="020B0604020202020204" pitchFamily="34" charset="0"/>
                <a:sym typeface="Cambria Math"/>
              </a:rPr>
              <a:t>,  причин і  </a:t>
            </a:r>
            <a:r>
              <a:rPr lang="ru-RU" dirty="0" err="1">
                <a:ea typeface="Cambria Math"/>
                <a:cs typeface="Arial" panose="020B0604020202020204" pitchFamily="34" charset="0"/>
                <a:sym typeface="Cambria Math"/>
              </a:rPr>
              <a:t>небезпечного</a:t>
            </a:r>
            <a:r>
              <a:rPr lang="ru-RU" dirty="0">
                <a:ea typeface="Cambria Math"/>
                <a:cs typeface="Arial" panose="020B0604020202020204" pitchFamily="34" charset="0"/>
                <a:sym typeface="Cambria Math"/>
              </a:rPr>
              <a:t> характеру </a:t>
            </a:r>
            <a:r>
              <a:rPr lang="ru-RU" dirty="0" err="1">
                <a:ea typeface="Cambria Math"/>
                <a:cs typeface="Arial" panose="020B0604020202020204" pitchFamily="34" charset="0"/>
                <a:sym typeface="Cambria Math"/>
              </a:rPr>
              <a:t>корупції</a:t>
            </a:r>
            <a:r>
              <a:rPr lang="ru-RU" dirty="0">
                <a:ea typeface="Cambria Math"/>
                <a:cs typeface="Arial" panose="020B0604020202020204" pitchFamily="34" charset="0"/>
                <a:sym typeface="Cambria Math"/>
              </a:rPr>
              <a:t>, а </a:t>
            </a:r>
            <a:r>
              <a:rPr lang="ru-RU" dirty="0" err="1">
                <a:ea typeface="Cambria Math"/>
                <a:cs typeface="Arial" panose="020B0604020202020204" pitchFamily="34" charset="0"/>
                <a:sym typeface="Cambria Math"/>
              </a:rPr>
              <a:t>також</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загроз</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що</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створюються</a:t>
            </a:r>
            <a:r>
              <a:rPr lang="ru-RU" dirty="0">
                <a:ea typeface="Cambria Math"/>
                <a:cs typeface="Arial" panose="020B0604020202020204" pitchFamily="34" charset="0"/>
                <a:sym typeface="Cambria Math"/>
              </a:rPr>
              <a:t> нею.</a:t>
            </a:r>
          </a:p>
          <a:p>
            <a:pPr marL="0" marR="0" lvl="0" indent="0" algn="just" rtl="0">
              <a:spcBef>
                <a:spcPts val="0"/>
              </a:spcBef>
              <a:spcAft>
                <a:spcPts val="0"/>
              </a:spcAft>
              <a:buNone/>
            </a:pP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Кожна</a:t>
            </a:r>
            <a:r>
              <a:rPr lang="ru-RU" dirty="0">
                <a:ea typeface="Cambria Math"/>
                <a:cs typeface="Arial" panose="020B0604020202020204" pitchFamily="34" charset="0"/>
                <a:sym typeface="Cambria Math"/>
              </a:rPr>
              <a:t> Держава-</a:t>
            </a:r>
            <a:r>
              <a:rPr lang="ru-RU" dirty="0" err="1">
                <a:ea typeface="Cambria Math"/>
                <a:cs typeface="Arial" panose="020B0604020202020204" pitchFamily="34" charset="0"/>
                <a:sym typeface="Cambria Math"/>
              </a:rPr>
              <a:t>учасниця</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вживає</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належних</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заходів</a:t>
            </a:r>
            <a:r>
              <a:rPr lang="ru-RU" dirty="0">
                <a:ea typeface="Cambria Math"/>
                <a:cs typeface="Arial" panose="020B0604020202020204" pitchFamily="34" charset="0"/>
                <a:sym typeface="Cambria Math"/>
              </a:rPr>
              <a:t> для </a:t>
            </a:r>
            <a:r>
              <a:rPr lang="ru-RU" dirty="0" err="1">
                <a:ea typeface="Cambria Math"/>
                <a:cs typeface="Arial" panose="020B0604020202020204" pitchFamily="34" charset="0"/>
                <a:sym typeface="Cambria Math"/>
              </a:rPr>
              <a:t>забезпечення</a:t>
            </a:r>
            <a:r>
              <a:rPr lang="ru-RU" dirty="0">
                <a:ea typeface="Cambria Math"/>
                <a:cs typeface="Arial" panose="020B0604020202020204" pitchFamily="34" charset="0"/>
                <a:sym typeface="Cambria Math"/>
              </a:rPr>
              <a:t> того, </a:t>
            </a:r>
            <a:r>
              <a:rPr lang="ru-RU" dirty="0" err="1">
                <a:ea typeface="Cambria Math"/>
                <a:cs typeface="Arial" panose="020B0604020202020204" pitchFamily="34" charset="0"/>
                <a:sym typeface="Cambria Math"/>
              </a:rPr>
              <a:t>щоб</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відповідні</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органи</a:t>
            </a:r>
            <a:r>
              <a:rPr lang="ru-RU" dirty="0">
                <a:ea typeface="Cambria Math"/>
                <a:cs typeface="Arial" panose="020B0604020202020204" pitchFamily="34" charset="0"/>
                <a:sym typeface="Cambria Math"/>
              </a:rPr>
              <a:t> з </a:t>
            </a:r>
            <a:r>
              <a:rPr lang="ru-RU" dirty="0" err="1">
                <a:ea typeface="Cambria Math"/>
                <a:cs typeface="Arial" panose="020B0604020202020204" pitchFamily="34" charset="0"/>
                <a:sym typeface="Cambria Math"/>
              </a:rPr>
              <a:t>протидії</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корупції</a:t>
            </a:r>
            <a:r>
              <a:rPr lang="ru-RU" dirty="0">
                <a:ea typeface="Cambria Math"/>
                <a:cs typeface="Arial" panose="020B0604020202020204" pitchFamily="34" charset="0"/>
                <a:sym typeface="Cambria Math"/>
              </a:rPr>
              <a:t>, про </a:t>
            </a:r>
            <a:r>
              <a:rPr lang="ru-RU" dirty="0" err="1">
                <a:ea typeface="Cambria Math"/>
                <a:cs typeface="Arial" panose="020B0604020202020204" pitchFamily="34" charset="0"/>
                <a:sym typeface="Cambria Math"/>
              </a:rPr>
              <a:t>які</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йдеться</a:t>
            </a:r>
            <a:r>
              <a:rPr lang="ru-RU" dirty="0">
                <a:ea typeface="Cambria Math"/>
                <a:cs typeface="Arial" panose="020B0604020202020204" pitchFamily="34" charset="0"/>
                <a:sym typeface="Cambria Math"/>
              </a:rPr>
              <a:t> в </a:t>
            </a:r>
            <a:r>
              <a:rPr lang="ru-RU" dirty="0" err="1">
                <a:ea typeface="Cambria Math"/>
                <a:cs typeface="Arial" panose="020B0604020202020204" pitchFamily="34" charset="0"/>
                <a:sym typeface="Cambria Math"/>
              </a:rPr>
              <a:t>цій</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Конвенції</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були</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відомі</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населенню</a:t>
            </a:r>
            <a:r>
              <a:rPr lang="ru-RU" dirty="0">
                <a:ea typeface="Cambria Math"/>
                <a:cs typeface="Arial" panose="020B0604020202020204" pitchFamily="34" charset="0"/>
                <a:sym typeface="Cambria Math"/>
              </a:rPr>
              <a:t>,  і </a:t>
            </a:r>
            <a:r>
              <a:rPr lang="ru-RU" dirty="0" err="1">
                <a:ea typeface="Cambria Math"/>
                <a:cs typeface="Arial" panose="020B0604020202020204" pitchFamily="34" charset="0"/>
                <a:sym typeface="Cambria Math"/>
              </a:rPr>
              <a:t>забезпечує</a:t>
            </a:r>
            <a:r>
              <a:rPr lang="ru-RU" dirty="0">
                <a:ea typeface="Cambria Math"/>
                <a:cs typeface="Arial" panose="020B0604020202020204" pitchFamily="34" charset="0"/>
                <a:sym typeface="Cambria Math"/>
              </a:rPr>
              <a:t> доступ  до таких </a:t>
            </a:r>
            <a:r>
              <a:rPr lang="ru-RU" dirty="0" err="1">
                <a:ea typeface="Cambria Math"/>
                <a:cs typeface="Arial" panose="020B0604020202020204" pitchFamily="34" charset="0"/>
                <a:sym typeface="Cambria Math"/>
              </a:rPr>
              <a:t>органів</a:t>
            </a:r>
            <a:r>
              <a:rPr lang="ru-RU" dirty="0">
                <a:ea typeface="Cambria Math"/>
                <a:cs typeface="Arial" panose="020B0604020202020204" pitchFamily="34" charset="0"/>
                <a:sym typeface="Cambria Math"/>
              </a:rPr>
              <a:t> для </a:t>
            </a:r>
            <a:r>
              <a:rPr lang="ru-RU" dirty="0" err="1">
                <a:ea typeface="Cambria Math"/>
                <a:cs typeface="Arial" panose="020B0604020202020204" pitchFamily="34" charset="0"/>
                <a:sym typeface="Cambria Math"/>
              </a:rPr>
              <a:t>надання</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їм</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повідомлень</a:t>
            </a:r>
            <a:r>
              <a:rPr lang="ru-RU" dirty="0">
                <a:ea typeface="Cambria Math"/>
                <a:cs typeface="Arial" panose="020B0604020202020204" pitchFamily="34" charset="0"/>
                <a:sym typeface="Cambria Math"/>
              </a:rPr>
              <a:t>, у тому </a:t>
            </a:r>
            <a:r>
              <a:rPr lang="ru-RU" dirty="0" err="1">
                <a:ea typeface="Cambria Math"/>
                <a:cs typeface="Arial" panose="020B0604020202020204" pitchFamily="34" charset="0"/>
                <a:sym typeface="Cambria Math"/>
              </a:rPr>
              <a:t>числі</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анонімно</a:t>
            </a:r>
            <a:r>
              <a:rPr lang="ru-RU" dirty="0">
                <a:ea typeface="Cambria Math"/>
                <a:cs typeface="Arial" panose="020B0604020202020204" pitchFamily="34" charset="0"/>
                <a:sym typeface="Cambria Math"/>
              </a:rPr>
              <a:t>, про будь-</a:t>
            </a:r>
            <a:r>
              <a:rPr lang="ru-RU" dirty="0" err="1">
                <a:ea typeface="Cambria Math"/>
                <a:cs typeface="Arial" panose="020B0604020202020204" pitchFamily="34" charset="0"/>
                <a:sym typeface="Cambria Math"/>
              </a:rPr>
              <a:t>які</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випадки</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які</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можуть</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розглядатись</a:t>
            </a:r>
            <a:r>
              <a:rPr lang="ru-RU" dirty="0">
                <a:ea typeface="Cambria Math"/>
                <a:cs typeface="Arial" panose="020B0604020202020204" pitchFamily="34" charset="0"/>
                <a:sym typeface="Cambria Math"/>
              </a:rPr>
              <a:t> як </a:t>
            </a:r>
            <a:r>
              <a:rPr lang="ru-RU" dirty="0" err="1">
                <a:ea typeface="Cambria Math"/>
                <a:cs typeface="Arial" panose="020B0604020202020204" pitchFamily="34" charset="0"/>
                <a:sym typeface="Cambria Math"/>
              </a:rPr>
              <a:t>злочин</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відповідно</a:t>
            </a:r>
            <a:r>
              <a:rPr lang="ru-RU" dirty="0">
                <a:ea typeface="Cambria Math"/>
                <a:cs typeface="Arial" panose="020B0604020202020204" pitchFamily="34" charset="0"/>
                <a:sym typeface="Cambria Math"/>
              </a:rPr>
              <a:t> до </a:t>
            </a:r>
            <a:r>
              <a:rPr lang="ru-RU" dirty="0" err="1">
                <a:ea typeface="Cambria Math"/>
                <a:cs typeface="Arial" panose="020B0604020202020204" pitchFamily="34" charset="0"/>
                <a:sym typeface="Cambria Math"/>
              </a:rPr>
              <a:t>цієї</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Конвенції</a:t>
            </a:r>
            <a:r>
              <a:rPr lang="ru-RU" dirty="0">
                <a:ea typeface="Cambria Math"/>
                <a:cs typeface="Arial" panose="020B0604020202020204" pitchFamily="34" charset="0"/>
                <a:sym typeface="Cambria Math"/>
              </a:rPr>
              <a:t>.».</a:t>
            </a:r>
            <a:endParaRPr dirty="0">
              <a:ea typeface="Cambria Math"/>
              <a:cs typeface="Arial" panose="020B0604020202020204" pitchFamily="34" charset="0"/>
              <a:sym typeface="Cambria Math"/>
            </a:endParaRPr>
          </a:p>
        </p:txBody>
      </p:sp>
      <p:pic>
        <p:nvPicPr>
          <p:cNvPr id="152" name="Google Shape;152;p16"/>
          <p:cNvPicPr preferRelativeResize="0"/>
          <p:nvPr/>
        </p:nvPicPr>
        <p:blipFill rotWithShape="1">
          <a:blip r:embed="rId3">
            <a:alphaModFix/>
          </a:blip>
          <a:srcRect/>
          <a:stretch/>
        </p:blipFill>
        <p:spPr>
          <a:xfrm>
            <a:off x="10563198" y="5199702"/>
            <a:ext cx="582322" cy="597253"/>
          </a:xfrm>
          <a:prstGeom prst="rect">
            <a:avLst/>
          </a:prstGeom>
          <a:noFill/>
          <a:ln>
            <a:noFill/>
          </a:ln>
        </p:spPr>
      </p:pic>
      <p:pic>
        <p:nvPicPr>
          <p:cNvPr id="153" name="Google Shape;153;p16"/>
          <p:cNvPicPr preferRelativeResize="0"/>
          <p:nvPr/>
        </p:nvPicPr>
        <p:blipFill rotWithShape="1">
          <a:blip r:embed="rId3">
            <a:alphaModFix/>
          </a:blip>
          <a:srcRect/>
          <a:stretch/>
        </p:blipFill>
        <p:spPr>
          <a:xfrm rot="10800000">
            <a:off x="1028459" y="2115813"/>
            <a:ext cx="579007" cy="593853"/>
          </a:xfrm>
          <a:prstGeom prst="rect">
            <a:avLst/>
          </a:prstGeom>
          <a:noFill/>
          <a:ln>
            <a:noFill/>
          </a:ln>
        </p:spPr>
      </p:pic>
      <p:sp>
        <p:nvSpPr>
          <p:cNvPr id="2" name="Заголовок 1">
            <a:extLst>
              <a:ext uri="{FF2B5EF4-FFF2-40B4-BE49-F238E27FC236}">
                <a16:creationId xmlns:a16="http://schemas.microsoft.com/office/drawing/2014/main" id="{2D8243AB-16EF-4C10-A54E-14DA5496B5D9}"/>
              </a:ext>
            </a:extLst>
          </p:cNvPr>
          <p:cNvSpPr>
            <a:spLocks noGrp="1"/>
          </p:cNvSpPr>
          <p:nvPr>
            <p:ph type="title"/>
          </p:nvPr>
        </p:nvSpPr>
        <p:spPr>
          <a:xfrm>
            <a:off x="1011484" y="479172"/>
            <a:ext cx="10627238" cy="962001"/>
          </a:xfrm>
        </p:spPr>
        <p:txBody>
          <a:bodyPr/>
          <a:lstStyle/>
          <a:p>
            <a:pPr>
              <a:lnSpc>
                <a:spcPct val="100000"/>
              </a:lnSpc>
            </a:pPr>
            <a:r>
              <a:rPr lang="ru-RU" b="0" dirty="0" err="1">
                <a:solidFill>
                  <a:schemeClr val="accent1"/>
                </a:solidFill>
                <a:ea typeface="Cambria Math"/>
                <a:cs typeface="Arial" panose="020B0604020202020204" pitchFamily="34" charset="0"/>
                <a:sym typeface="Cambria Math"/>
              </a:rPr>
              <a:t>Документи</a:t>
            </a:r>
            <a:r>
              <a:rPr lang="ru-RU" b="0" dirty="0">
                <a:solidFill>
                  <a:schemeClr val="accent1"/>
                </a:solidFill>
                <a:ea typeface="Cambria Math"/>
                <a:cs typeface="Arial" panose="020B0604020202020204" pitchFamily="34" charset="0"/>
                <a:sym typeface="Cambria Math"/>
              </a:rPr>
              <a:t>, </a:t>
            </a:r>
            <a:r>
              <a:rPr lang="ru-RU" b="0" dirty="0" err="1">
                <a:solidFill>
                  <a:schemeClr val="accent1"/>
                </a:solidFill>
                <a:ea typeface="Cambria Math"/>
                <a:cs typeface="Arial" panose="020B0604020202020204" pitchFamily="34" charset="0"/>
                <a:sym typeface="Cambria Math"/>
              </a:rPr>
              <a:t>що</a:t>
            </a:r>
            <a:r>
              <a:rPr lang="ru-RU" b="0" dirty="0">
                <a:solidFill>
                  <a:schemeClr val="accent1"/>
                </a:solidFill>
                <a:ea typeface="Cambria Math"/>
                <a:cs typeface="Arial" panose="020B0604020202020204" pitchFamily="34" charset="0"/>
                <a:sym typeface="Cambria Math"/>
              </a:rPr>
              <a:t> </a:t>
            </a:r>
            <a:r>
              <a:rPr lang="ru-RU" b="0" dirty="0" err="1">
                <a:solidFill>
                  <a:schemeClr val="accent1"/>
                </a:solidFill>
                <a:ea typeface="Cambria Math"/>
                <a:cs typeface="Arial" panose="020B0604020202020204" pitchFamily="34" charset="0"/>
                <a:sym typeface="Cambria Math"/>
              </a:rPr>
              <a:t>закріплюють</a:t>
            </a:r>
            <a:r>
              <a:rPr lang="ru-RU" b="0" dirty="0">
                <a:solidFill>
                  <a:schemeClr val="accent1"/>
                </a:solidFill>
                <a:ea typeface="Cambria Math"/>
                <a:cs typeface="Arial" panose="020B0604020202020204" pitchFamily="34" charset="0"/>
                <a:sym typeface="Cambria Math"/>
              </a:rPr>
              <a:t> участь </a:t>
            </a:r>
            <a:r>
              <a:rPr lang="ru-RU" b="0" dirty="0" err="1">
                <a:solidFill>
                  <a:schemeClr val="accent1"/>
                </a:solidFill>
                <a:ea typeface="Cambria Math"/>
                <a:cs typeface="Arial" panose="020B0604020202020204" pitchFamily="34" charset="0"/>
                <a:sym typeface="Cambria Math"/>
              </a:rPr>
              <a:t>суспільства</a:t>
            </a:r>
            <a:r>
              <a:rPr lang="ru-RU" b="0" dirty="0">
                <a:solidFill>
                  <a:schemeClr val="accent1"/>
                </a:solidFill>
                <a:ea typeface="Cambria Math"/>
                <a:cs typeface="Arial" panose="020B0604020202020204" pitchFamily="34" charset="0"/>
                <a:sym typeface="Cambria Math"/>
              </a:rPr>
              <a:t> в </a:t>
            </a:r>
            <a:r>
              <a:rPr lang="ru-RU" b="0" dirty="0" err="1">
                <a:solidFill>
                  <a:schemeClr val="accent1"/>
                </a:solidFill>
                <a:ea typeface="Cambria Math"/>
                <a:cs typeface="Arial" panose="020B0604020202020204" pitchFamily="34" charset="0"/>
                <a:sym typeface="Cambria Math"/>
              </a:rPr>
              <a:t>боротьбі</a:t>
            </a:r>
            <a:r>
              <a:rPr lang="ru-RU" b="0" dirty="0">
                <a:solidFill>
                  <a:schemeClr val="accent1"/>
                </a:solidFill>
                <a:ea typeface="Cambria Math"/>
                <a:cs typeface="Arial" panose="020B0604020202020204" pitchFamily="34" charset="0"/>
                <a:sym typeface="Cambria Math"/>
              </a:rPr>
              <a:t> з </a:t>
            </a:r>
            <a:r>
              <a:rPr lang="ru-RU" b="0" dirty="0" err="1">
                <a:solidFill>
                  <a:schemeClr val="accent1"/>
                </a:solidFill>
                <a:ea typeface="Cambria Math"/>
                <a:cs typeface="Arial" panose="020B0604020202020204" pitchFamily="34" charset="0"/>
                <a:sym typeface="Cambria Math"/>
              </a:rPr>
              <a:t>корупцією</a:t>
            </a:r>
            <a:endParaRPr lang="ru-RU" b="0" dirty="0">
              <a:solidFill>
                <a:schemeClr val="accent1"/>
              </a:solidFill>
            </a:endParaRPr>
          </a:p>
        </p:txBody>
      </p:sp>
      <p:sp>
        <p:nvSpPr>
          <p:cNvPr id="13" name="Google Shape;149;p16">
            <a:extLst>
              <a:ext uri="{FF2B5EF4-FFF2-40B4-BE49-F238E27FC236}">
                <a16:creationId xmlns:a16="http://schemas.microsoft.com/office/drawing/2014/main" id="{7802D085-9A91-49E7-8A3F-C53675742E7E}"/>
              </a:ext>
            </a:extLst>
          </p:cNvPr>
          <p:cNvSpPr txBox="1"/>
          <p:nvPr/>
        </p:nvSpPr>
        <p:spPr>
          <a:xfrm>
            <a:off x="2423183" y="1746481"/>
            <a:ext cx="503582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ru-RU" sz="1800" b="1" dirty="0" err="1">
                <a:solidFill>
                  <a:schemeClr val="accent1"/>
                </a:solidFill>
                <a:ea typeface="Cambria Math"/>
                <a:cs typeface="Arial" panose="020B0604020202020204" pitchFamily="34" charset="0"/>
                <a:sym typeface="Cambria Math"/>
              </a:rPr>
              <a:t>Стаття</a:t>
            </a:r>
            <a:r>
              <a:rPr lang="ru-RU" sz="1800" b="1" dirty="0">
                <a:solidFill>
                  <a:schemeClr val="accent1"/>
                </a:solidFill>
                <a:ea typeface="Cambria Math"/>
                <a:cs typeface="Arial" panose="020B0604020202020204" pitchFamily="34" charset="0"/>
                <a:sym typeface="Cambria Math"/>
              </a:rPr>
              <a:t> 13 </a:t>
            </a:r>
            <a:r>
              <a:rPr lang="ru-RU" sz="1800" b="1" dirty="0" err="1">
                <a:solidFill>
                  <a:schemeClr val="accent1"/>
                </a:solidFill>
                <a:ea typeface="Cambria Math"/>
                <a:cs typeface="Arial" panose="020B0604020202020204" pitchFamily="34" charset="0"/>
                <a:sym typeface="Cambria Math"/>
              </a:rPr>
              <a:t>Конвенції</a:t>
            </a:r>
            <a:r>
              <a:rPr lang="ru-RU" sz="1800" b="1" dirty="0">
                <a:solidFill>
                  <a:schemeClr val="accent1"/>
                </a:solidFill>
                <a:ea typeface="Cambria Math"/>
                <a:cs typeface="Arial" panose="020B0604020202020204" pitchFamily="34" charset="0"/>
                <a:sym typeface="Cambria Math"/>
              </a:rPr>
              <a:t> ООН </a:t>
            </a:r>
            <a:r>
              <a:rPr lang="ru-RU" sz="1800" b="1" dirty="0" err="1">
                <a:solidFill>
                  <a:schemeClr val="accent1"/>
                </a:solidFill>
                <a:ea typeface="Cambria Math"/>
                <a:cs typeface="Arial" panose="020B0604020202020204" pitchFamily="34" charset="0"/>
                <a:sym typeface="Cambria Math"/>
              </a:rPr>
              <a:t>проти</a:t>
            </a:r>
            <a:r>
              <a:rPr lang="ru-RU" sz="1800" b="1" dirty="0">
                <a:solidFill>
                  <a:schemeClr val="accent1"/>
                </a:solidFill>
                <a:ea typeface="Cambria Math"/>
                <a:cs typeface="Arial" panose="020B0604020202020204" pitchFamily="34" charset="0"/>
                <a:sym typeface="Cambria Math"/>
              </a:rPr>
              <a:t> </a:t>
            </a:r>
            <a:r>
              <a:rPr lang="ru-RU" sz="1800" b="1" dirty="0" err="1">
                <a:solidFill>
                  <a:schemeClr val="accent1"/>
                </a:solidFill>
                <a:ea typeface="Cambria Math"/>
                <a:cs typeface="Arial" panose="020B0604020202020204" pitchFamily="34" charset="0"/>
                <a:sym typeface="Cambria Math"/>
              </a:rPr>
              <a:t>корупції</a:t>
            </a:r>
            <a:r>
              <a:rPr lang="ru-RU" sz="1800" b="1" dirty="0">
                <a:solidFill>
                  <a:schemeClr val="accent1"/>
                </a:solidFill>
                <a:ea typeface="Cambria Math"/>
                <a:cs typeface="Arial" panose="020B0604020202020204" pitchFamily="34" charset="0"/>
                <a:sym typeface="Cambria Math"/>
              </a:rPr>
              <a:t>:</a:t>
            </a:r>
            <a:endParaRPr sz="1800" b="1" dirty="0">
              <a:solidFill>
                <a:schemeClr val="accent1"/>
              </a:solidFill>
              <a:ea typeface="Cambria Math"/>
              <a:cs typeface="Arial" panose="020B0604020202020204" pitchFamily="34" charset="0"/>
              <a:sym typeface="Cambria Math"/>
            </a:endParaRPr>
          </a:p>
        </p:txBody>
      </p:sp>
    </p:spTree>
    <p:extLst>
      <p:ext uri="{BB962C8B-B14F-4D97-AF65-F5344CB8AC3E}">
        <p14:creationId xmlns:p14="http://schemas.microsoft.com/office/powerpoint/2010/main" val="2847823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56" name="Google Shape;156;p16"/>
          <p:cNvSpPr txBox="1"/>
          <p:nvPr/>
        </p:nvSpPr>
        <p:spPr>
          <a:xfrm>
            <a:off x="1011484" y="1866225"/>
            <a:ext cx="9363003"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ru-RU" sz="2000" b="1" dirty="0">
                <a:solidFill>
                  <a:schemeClr val="accent1"/>
                </a:solidFill>
                <a:ea typeface="Cambria Math"/>
                <a:cs typeface="Arial" panose="020B0604020202020204" pitchFamily="34" charset="0"/>
                <a:sym typeface="Cambria Math"/>
              </a:rPr>
              <a:t>Участь </a:t>
            </a:r>
            <a:r>
              <a:rPr lang="ru-RU" sz="2000" b="1" dirty="0" err="1">
                <a:solidFill>
                  <a:schemeClr val="accent1"/>
                </a:solidFill>
                <a:ea typeface="Cambria Math"/>
                <a:cs typeface="Arial" panose="020B0604020202020204" pitchFamily="34" charset="0"/>
                <a:sym typeface="Cambria Math"/>
              </a:rPr>
              <a:t>громадян</a:t>
            </a:r>
            <a:r>
              <a:rPr lang="ru-RU" sz="2000" b="1" dirty="0">
                <a:solidFill>
                  <a:schemeClr val="accent1"/>
                </a:solidFill>
                <a:ea typeface="Cambria Math"/>
                <a:cs typeface="Arial" panose="020B0604020202020204" pitchFamily="34" charset="0"/>
                <a:sym typeface="Cambria Math"/>
              </a:rPr>
              <a:t> </a:t>
            </a:r>
            <a:r>
              <a:rPr lang="ru-RU" sz="2000" b="1" dirty="0" err="1">
                <a:solidFill>
                  <a:schemeClr val="accent1"/>
                </a:solidFill>
                <a:ea typeface="Cambria Math"/>
                <a:cs typeface="Arial" panose="020B0604020202020204" pitchFamily="34" charset="0"/>
                <a:sym typeface="Cambria Math"/>
              </a:rPr>
              <a:t>слід</a:t>
            </a:r>
            <a:r>
              <a:rPr lang="ru-RU" sz="2000" b="1" dirty="0">
                <a:solidFill>
                  <a:schemeClr val="accent1"/>
                </a:solidFill>
                <a:ea typeface="Cambria Math"/>
                <a:cs typeface="Arial" panose="020B0604020202020204" pitchFamily="34" charset="0"/>
                <a:sym typeface="Cambria Math"/>
              </a:rPr>
              <a:t> </a:t>
            </a:r>
            <a:r>
              <a:rPr lang="ru-RU" sz="2000" b="1" dirty="0" err="1">
                <a:solidFill>
                  <a:schemeClr val="accent1"/>
                </a:solidFill>
                <a:ea typeface="Cambria Math"/>
                <a:cs typeface="Arial" panose="020B0604020202020204" pitchFamily="34" charset="0"/>
                <a:sym typeface="Cambria Math"/>
              </a:rPr>
              <a:t>зміцнювати</a:t>
            </a:r>
            <a:r>
              <a:rPr lang="ru-RU" sz="2000" b="1" dirty="0">
                <a:solidFill>
                  <a:schemeClr val="accent1"/>
                </a:solidFill>
                <a:ea typeface="Cambria Math"/>
                <a:cs typeface="Arial" panose="020B0604020202020204" pitchFamily="34" charset="0"/>
                <a:sym typeface="Cambria Math"/>
              </a:rPr>
              <a:t> за </a:t>
            </a:r>
            <a:r>
              <a:rPr lang="ru-RU" sz="2000" b="1" dirty="0" err="1">
                <a:solidFill>
                  <a:schemeClr val="accent1"/>
                </a:solidFill>
                <a:ea typeface="Cambria Math"/>
                <a:cs typeface="Arial" panose="020B0604020202020204" pitchFamily="34" charset="0"/>
                <a:sym typeface="Cambria Math"/>
              </a:rPr>
              <a:t>допомогою</a:t>
            </a:r>
            <a:r>
              <a:rPr lang="ru-RU" sz="2000" b="1" dirty="0">
                <a:solidFill>
                  <a:schemeClr val="accent1"/>
                </a:solidFill>
                <a:ea typeface="Cambria Math"/>
                <a:cs typeface="Arial" panose="020B0604020202020204" pitchFamily="34" charset="0"/>
                <a:sym typeface="Cambria Math"/>
              </a:rPr>
              <a:t> таких </a:t>
            </a:r>
            <a:r>
              <a:rPr lang="ru-RU" sz="2000" b="1" dirty="0" err="1">
                <a:solidFill>
                  <a:schemeClr val="accent1"/>
                </a:solidFill>
                <a:ea typeface="Cambria Math"/>
                <a:cs typeface="Arial" panose="020B0604020202020204" pitchFamily="34" charset="0"/>
                <a:sym typeface="Cambria Math"/>
              </a:rPr>
              <a:t>заходів</a:t>
            </a:r>
            <a:r>
              <a:rPr lang="ru-RU" sz="2000" b="1" dirty="0">
                <a:solidFill>
                  <a:schemeClr val="accent1"/>
                </a:solidFill>
                <a:ea typeface="Cambria Math"/>
                <a:cs typeface="Arial" panose="020B0604020202020204" pitchFamily="34" charset="0"/>
                <a:sym typeface="Cambria Math"/>
              </a:rPr>
              <a:t>:</a:t>
            </a:r>
            <a:endParaRPr sz="2000" b="1" dirty="0">
              <a:solidFill>
                <a:schemeClr val="accent1"/>
              </a:solidFill>
              <a:ea typeface="Cambria Math"/>
              <a:cs typeface="Arial" panose="020B0604020202020204" pitchFamily="34" charset="0"/>
              <a:sym typeface="Cambria Math"/>
            </a:endParaRPr>
          </a:p>
        </p:txBody>
      </p:sp>
      <p:sp>
        <p:nvSpPr>
          <p:cNvPr id="157" name="Google Shape;157;p16"/>
          <p:cNvSpPr txBox="1"/>
          <p:nvPr/>
        </p:nvSpPr>
        <p:spPr>
          <a:xfrm>
            <a:off x="1011484" y="2266294"/>
            <a:ext cx="10130649" cy="3724056"/>
          </a:xfrm>
          <a:prstGeom prst="rect">
            <a:avLst/>
          </a:prstGeom>
          <a:noFill/>
          <a:ln>
            <a:noFill/>
          </a:ln>
        </p:spPr>
        <p:txBody>
          <a:bodyPr spcFirstLastPara="1" wrap="square" lIns="91425" tIns="45700" rIns="91425" bIns="45700" anchor="t" anchorCtr="0">
            <a:spAutoFit/>
          </a:bodyPr>
          <a:lstStyle/>
          <a:p>
            <a:pPr marL="285750" marR="0" lvl="0" indent="-285750" algn="l" rtl="0">
              <a:lnSpc>
                <a:spcPct val="150000"/>
              </a:lnSpc>
              <a:spcBef>
                <a:spcPts val="600"/>
              </a:spcBef>
              <a:spcAft>
                <a:spcPts val="0"/>
              </a:spcAft>
              <a:buClr>
                <a:srgbClr val="B9D6D5"/>
              </a:buClr>
              <a:buFont typeface="Helvetica" panose="00000500000000000000" pitchFamily="50" charset="0"/>
              <a:buChar char="●"/>
            </a:pPr>
            <a:r>
              <a:rPr lang="ru-RU" b="1" dirty="0" err="1">
                <a:solidFill>
                  <a:schemeClr val="accent1"/>
                </a:solidFill>
                <a:ea typeface="Cambria Math"/>
                <a:cs typeface="Arial" panose="020B0604020202020204" pitchFamily="34" charset="0"/>
                <a:sym typeface="Cambria Math"/>
              </a:rPr>
              <a:t>посилення</a:t>
            </a:r>
            <a:r>
              <a:rPr lang="ru-RU" b="1" dirty="0">
                <a:solidFill>
                  <a:schemeClr val="accent1"/>
                </a:solidFill>
                <a:ea typeface="Cambria Math"/>
                <a:cs typeface="Arial" panose="020B0604020202020204" pitchFamily="34" charset="0"/>
                <a:sym typeface="Cambria Math"/>
              </a:rPr>
              <a:t> </a:t>
            </a:r>
            <a:r>
              <a:rPr lang="ru-RU" b="1" dirty="0" err="1">
                <a:solidFill>
                  <a:schemeClr val="accent1"/>
                </a:solidFill>
                <a:ea typeface="Cambria Math"/>
                <a:cs typeface="Arial" panose="020B0604020202020204" pitchFamily="34" charset="0"/>
                <a:sym typeface="Cambria Math"/>
              </a:rPr>
              <a:t>прозорості</a:t>
            </a:r>
            <a:r>
              <a:rPr lang="ru-RU" b="1" dirty="0">
                <a:solidFill>
                  <a:schemeClr val="accent1"/>
                </a:solidFill>
                <a:ea typeface="Cambria Math"/>
                <a:cs typeface="Arial" panose="020B0604020202020204" pitchFamily="34" charset="0"/>
                <a:sym typeface="Cambria Math"/>
              </a:rPr>
              <a:t> </a:t>
            </a:r>
            <a:r>
              <a:rPr lang="ru-RU" dirty="0">
                <a:ea typeface="Cambria Math"/>
                <a:cs typeface="Arial" panose="020B0604020202020204" pitchFamily="34" charset="0"/>
                <a:sym typeface="Cambria Math"/>
              </a:rPr>
              <a:t>й </a:t>
            </a:r>
            <a:r>
              <a:rPr lang="ru-RU" dirty="0" err="1">
                <a:ea typeface="Cambria Math"/>
                <a:cs typeface="Arial" panose="020B0604020202020204" pitchFamily="34" charset="0"/>
                <a:sym typeface="Cambria Math"/>
              </a:rPr>
              <a:t>сприяння</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залученню</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населення</a:t>
            </a:r>
            <a:r>
              <a:rPr lang="ru-RU" dirty="0">
                <a:ea typeface="Cambria Math"/>
                <a:cs typeface="Arial" panose="020B0604020202020204" pitchFamily="34" charset="0"/>
                <a:sym typeface="Cambria Math"/>
              </a:rPr>
              <a:t> до </a:t>
            </a:r>
            <a:r>
              <a:rPr lang="ru-RU" dirty="0" err="1">
                <a:ea typeface="Cambria Math"/>
                <a:cs typeface="Arial" panose="020B0604020202020204" pitchFamily="34" charset="0"/>
                <a:sym typeface="Cambria Math"/>
              </a:rPr>
              <a:t>процесів</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прийняття</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рішень</a:t>
            </a:r>
            <a:r>
              <a:rPr lang="ru-RU" dirty="0">
                <a:ea typeface="Cambria Math"/>
                <a:cs typeface="Arial" panose="020B0604020202020204" pitchFamily="34" charset="0"/>
                <a:sym typeface="Cambria Math"/>
              </a:rPr>
              <a:t>;</a:t>
            </a:r>
            <a:endParaRPr dirty="0"/>
          </a:p>
          <a:p>
            <a:pPr marL="285750" marR="0" lvl="0" indent="-285750" algn="l" rtl="0">
              <a:lnSpc>
                <a:spcPct val="150000"/>
              </a:lnSpc>
              <a:spcBef>
                <a:spcPts val="600"/>
              </a:spcBef>
              <a:spcAft>
                <a:spcPts val="0"/>
              </a:spcAft>
              <a:buClr>
                <a:srgbClr val="B9D6D5"/>
              </a:buClr>
              <a:buFont typeface="Helvetica" panose="00000500000000000000" pitchFamily="50" charset="0"/>
              <a:buChar char="●"/>
            </a:pP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забезпечення</a:t>
            </a:r>
            <a:r>
              <a:rPr lang="ru-RU" dirty="0">
                <a:ea typeface="Cambria Math"/>
                <a:cs typeface="Arial" panose="020B0604020202020204" pitchFamily="34" charset="0"/>
                <a:sym typeface="Cambria Math"/>
              </a:rPr>
              <a:t> для </a:t>
            </a:r>
            <a:r>
              <a:rPr lang="ru-RU" dirty="0" err="1">
                <a:ea typeface="Cambria Math"/>
                <a:cs typeface="Arial" panose="020B0604020202020204" pitchFamily="34" charset="0"/>
                <a:sym typeface="Cambria Math"/>
              </a:rPr>
              <a:t>населення</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ефективного</a:t>
            </a:r>
            <a:r>
              <a:rPr lang="ru-RU" dirty="0">
                <a:ea typeface="Cambria Math"/>
                <a:cs typeface="Arial" panose="020B0604020202020204" pitchFamily="34" charset="0"/>
                <a:sym typeface="Cambria Math"/>
              </a:rPr>
              <a:t> </a:t>
            </a:r>
            <a:r>
              <a:rPr lang="ru-RU" b="1" dirty="0">
                <a:solidFill>
                  <a:schemeClr val="accent1"/>
                </a:solidFill>
                <a:ea typeface="Cambria Math"/>
                <a:cs typeface="Arial" panose="020B0604020202020204" pitchFamily="34" charset="0"/>
                <a:sym typeface="Cambria Math"/>
              </a:rPr>
              <a:t>доступу до </a:t>
            </a:r>
            <a:r>
              <a:rPr lang="ru-RU" b="1" dirty="0" err="1">
                <a:solidFill>
                  <a:schemeClr val="accent1"/>
                </a:solidFill>
                <a:ea typeface="Cambria Math"/>
                <a:cs typeface="Arial" panose="020B0604020202020204" pitchFamily="34" charset="0"/>
                <a:sym typeface="Cambria Math"/>
              </a:rPr>
              <a:t>інформації</a:t>
            </a:r>
            <a:r>
              <a:rPr lang="ru-RU" dirty="0">
                <a:ea typeface="Cambria Math"/>
                <a:cs typeface="Arial" panose="020B0604020202020204" pitchFamily="34" charset="0"/>
                <a:sym typeface="Cambria Math"/>
              </a:rPr>
              <a:t>;</a:t>
            </a:r>
            <a:endParaRPr dirty="0"/>
          </a:p>
          <a:p>
            <a:pPr marL="285750" marR="0" lvl="0" indent="-285750" algn="l" rtl="0">
              <a:lnSpc>
                <a:spcPct val="150000"/>
              </a:lnSpc>
              <a:spcBef>
                <a:spcPts val="600"/>
              </a:spcBef>
              <a:spcAft>
                <a:spcPts val="0"/>
              </a:spcAft>
              <a:buClr>
                <a:srgbClr val="B9D6D5"/>
              </a:buClr>
              <a:buFont typeface="Helvetica" panose="00000500000000000000" pitchFamily="50" charset="0"/>
              <a:buChar char="●"/>
            </a:pP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проведення</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заходів</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щодо</a:t>
            </a:r>
            <a:r>
              <a:rPr lang="ru-RU" dirty="0">
                <a:ea typeface="Cambria Math"/>
                <a:cs typeface="Arial" panose="020B0604020202020204" pitchFamily="34" charset="0"/>
                <a:sym typeface="Cambria Math"/>
              </a:rPr>
              <a:t> </a:t>
            </a:r>
            <a:r>
              <a:rPr lang="ru-RU" u="sng" dirty="0" err="1">
                <a:ea typeface="Cambria Math"/>
                <a:cs typeface="Arial" panose="020B0604020202020204" pitchFamily="34" charset="0"/>
                <a:sym typeface="Cambria Math"/>
              </a:rPr>
              <a:t>інформування</a:t>
            </a:r>
            <a:r>
              <a:rPr lang="ru-RU" u="sng" dirty="0">
                <a:ea typeface="Cambria Math"/>
                <a:cs typeface="Arial" panose="020B0604020202020204" pitchFamily="34" charset="0"/>
                <a:sym typeface="Cambria Math"/>
              </a:rPr>
              <a:t> </a:t>
            </a:r>
            <a:r>
              <a:rPr lang="ru-RU" u="sng" dirty="0" err="1">
                <a:ea typeface="Cambria Math"/>
                <a:cs typeface="Arial" panose="020B0604020202020204" pitchFamily="34" charset="0"/>
                <a:sym typeface="Cambria Math"/>
              </a:rPr>
              <a:t>населення</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які</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сприяють</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створенню</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атмосфери</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неприйняття</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корупції</a:t>
            </a:r>
            <a:r>
              <a:rPr lang="ru-RU" dirty="0">
                <a:ea typeface="Cambria Math"/>
                <a:cs typeface="Arial" panose="020B0604020202020204" pitchFamily="34" charset="0"/>
                <a:sym typeface="Cambria Math"/>
              </a:rPr>
              <a:t>, а </a:t>
            </a:r>
            <a:r>
              <a:rPr lang="ru-RU" dirty="0" err="1">
                <a:ea typeface="Cambria Math"/>
                <a:cs typeface="Arial" panose="020B0604020202020204" pitchFamily="34" charset="0"/>
                <a:sym typeface="Cambria Math"/>
              </a:rPr>
              <a:t>також</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реалізація</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програм</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державної</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освіти</a:t>
            </a:r>
            <a:r>
              <a:rPr lang="ru-RU" dirty="0">
                <a:ea typeface="Cambria Math"/>
                <a:cs typeface="Arial" panose="020B0604020202020204" pitchFamily="34" charset="0"/>
                <a:sym typeface="Cambria Math"/>
              </a:rPr>
              <a:t>, у тому </a:t>
            </a:r>
            <a:r>
              <a:rPr lang="ru-RU" dirty="0" err="1">
                <a:ea typeface="Cambria Math"/>
                <a:cs typeface="Arial" panose="020B0604020202020204" pitchFamily="34" charset="0"/>
                <a:sym typeface="Cambria Math"/>
              </a:rPr>
              <a:t>числі</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навчальних</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програм</a:t>
            </a:r>
            <a:r>
              <a:rPr lang="ru-RU" dirty="0">
                <a:ea typeface="Cambria Math"/>
                <a:cs typeface="Arial" panose="020B0604020202020204" pitchFamily="34" charset="0"/>
                <a:sym typeface="Cambria Math"/>
              </a:rPr>
              <a:t> у школах й </a:t>
            </a:r>
            <a:r>
              <a:rPr lang="ru-RU" dirty="0" err="1">
                <a:ea typeface="Cambria Math"/>
                <a:cs typeface="Arial" panose="020B0604020202020204" pitchFamily="34" charset="0"/>
                <a:sym typeface="Cambria Math"/>
              </a:rPr>
              <a:t>університетах</a:t>
            </a:r>
            <a:r>
              <a:rPr lang="ru-RU" dirty="0">
                <a:ea typeface="Cambria Math"/>
                <a:cs typeface="Arial" panose="020B0604020202020204" pitchFamily="34" charset="0"/>
                <a:sym typeface="Cambria Math"/>
              </a:rPr>
              <a:t>;</a:t>
            </a:r>
            <a:endParaRPr dirty="0"/>
          </a:p>
          <a:p>
            <a:pPr marL="285750" marR="0" lvl="0" indent="-285750" algn="l" rtl="0">
              <a:lnSpc>
                <a:spcPct val="150000"/>
              </a:lnSpc>
              <a:spcBef>
                <a:spcPts val="600"/>
              </a:spcBef>
              <a:spcAft>
                <a:spcPts val="0"/>
              </a:spcAft>
              <a:buClr>
                <a:srgbClr val="B9D6D5"/>
              </a:buClr>
              <a:buFont typeface="Helvetica" panose="00000500000000000000" pitchFamily="50" charset="0"/>
              <a:buChar char="●"/>
            </a:pP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повага</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заохочення</a:t>
            </a:r>
            <a:r>
              <a:rPr lang="ru-RU" dirty="0">
                <a:ea typeface="Cambria Math"/>
                <a:cs typeface="Arial" panose="020B0604020202020204" pitchFamily="34" charset="0"/>
                <a:sym typeface="Cambria Math"/>
              </a:rPr>
              <a:t> та </a:t>
            </a:r>
            <a:r>
              <a:rPr lang="ru-RU" dirty="0" err="1">
                <a:ea typeface="Cambria Math"/>
                <a:cs typeface="Arial" panose="020B0604020202020204" pitchFamily="34" charset="0"/>
                <a:sym typeface="Cambria Math"/>
              </a:rPr>
              <a:t>захист</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свободи</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пошуку</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отримання</a:t>
            </a:r>
            <a:r>
              <a:rPr lang="ru-RU" dirty="0">
                <a:ea typeface="Cambria Math"/>
                <a:cs typeface="Arial" panose="020B0604020202020204" pitchFamily="34" charset="0"/>
                <a:sym typeface="Cambria Math"/>
              </a:rPr>
              <a:t>, </a:t>
            </a:r>
            <a:r>
              <a:rPr lang="ru-RU" dirty="0" err="1">
                <a:ea typeface="Cambria Math"/>
                <a:cs typeface="Arial" panose="020B0604020202020204" pitchFamily="34" charset="0"/>
                <a:sym typeface="Cambria Math"/>
              </a:rPr>
              <a:t>опублікування</a:t>
            </a:r>
            <a:r>
              <a:rPr lang="ru-RU" dirty="0">
                <a:ea typeface="Cambria Math"/>
                <a:cs typeface="Arial" panose="020B0604020202020204" pitchFamily="34" charset="0"/>
                <a:sym typeface="Cambria Math"/>
              </a:rPr>
              <a:t> та </a:t>
            </a:r>
            <a:r>
              <a:rPr lang="ru-RU" b="1" dirty="0" err="1">
                <a:solidFill>
                  <a:schemeClr val="accent1"/>
                </a:solidFill>
                <a:ea typeface="Cambria Math"/>
                <a:cs typeface="Arial" panose="020B0604020202020204" pitchFamily="34" charset="0"/>
                <a:sym typeface="Cambria Math"/>
              </a:rPr>
              <a:t>поширення</a:t>
            </a:r>
            <a:r>
              <a:rPr lang="ru-RU" b="1" dirty="0">
                <a:solidFill>
                  <a:schemeClr val="accent1"/>
                </a:solidFill>
                <a:ea typeface="Cambria Math"/>
                <a:cs typeface="Arial" panose="020B0604020202020204" pitchFamily="34" charset="0"/>
                <a:sym typeface="Cambria Math"/>
              </a:rPr>
              <a:t> </a:t>
            </a:r>
            <a:r>
              <a:rPr lang="ru-RU" b="1" dirty="0" err="1">
                <a:solidFill>
                  <a:schemeClr val="accent1"/>
                </a:solidFill>
                <a:ea typeface="Cambria Math"/>
                <a:cs typeface="Arial" panose="020B0604020202020204" pitchFamily="34" charset="0"/>
                <a:sym typeface="Cambria Math"/>
              </a:rPr>
              <a:t>інформації</a:t>
            </a:r>
            <a:r>
              <a:rPr lang="ru-RU" b="1" dirty="0">
                <a:solidFill>
                  <a:schemeClr val="accent1"/>
                </a:solidFill>
                <a:ea typeface="Cambria Math"/>
                <a:cs typeface="Arial" panose="020B0604020202020204" pitchFamily="34" charset="0"/>
                <a:sym typeface="Cambria Math"/>
              </a:rPr>
              <a:t> про </a:t>
            </a:r>
            <a:r>
              <a:rPr lang="ru-RU" b="1" dirty="0" err="1">
                <a:solidFill>
                  <a:schemeClr val="accent1"/>
                </a:solidFill>
                <a:ea typeface="Cambria Math"/>
                <a:cs typeface="Arial" panose="020B0604020202020204" pitchFamily="34" charset="0"/>
                <a:sym typeface="Cambria Math"/>
              </a:rPr>
              <a:t>корупцію</a:t>
            </a:r>
            <a:r>
              <a:rPr lang="ru-RU" dirty="0">
                <a:ea typeface="Cambria Math"/>
                <a:cs typeface="Arial" panose="020B0604020202020204" pitchFamily="34" charset="0"/>
                <a:sym typeface="Cambria Math"/>
              </a:rPr>
              <a:t>.</a:t>
            </a:r>
            <a:endParaRPr dirty="0">
              <a:ea typeface="Cambria Math"/>
              <a:cs typeface="Arial" panose="020B0604020202020204" pitchFamily="34" charset="0"/>
              <a:sym typeface="Cambria Math"/>
            </a:endParaRPr>
          </a:p>
        </p:txBody>
      </p:sp>
      <p:sp>
        <p:nvSpPr>
          <p:cNvPr id="19" name="Заголовок 1">
            <a:extLst>
              <a:ext uri="{FF2B5EF4-FFF2-40B4-BE49-F238E27FC236}">
                <a16:creationId xmlns:a16="http://schemas.microsoft.com/office/drawing/2014/main" id="{E1D16A1E-514E-4B45-ABBB-B14FFFBE98E3}"/>
              </a:ext>
            </a:extLst>
          </p:cNvPr>
          <p:cNvSpPr>
            <a:spLocks noGrp="1"/>
          </p:cNvSpPr>
          <p:nvPr>
            <p:ph type="title"/>
          </p:nvPr>
        </p:nvSpPr>
        <p:spPr>
          <a:xfrm>
            <a:off x="1011484" y="479173"/>
            <a:ext cx="10517907" cy="743340"/>
          </a:xfrm>
        </p:spPr>
        <p:txBody>
          <a:bodyPr/>
          <a:lstStyle/>
          <a:p>
            <a:pPr algn="ctr">
              <a:lnSpc>
                <a:spcPct val="100000"/>
              </a:lnSpc>
            </a:pPr>
            <a:r>
              <a:rPr lang="ru-RU" b="0" dirty="0" err="1">
                <a:solidFill>
                  <a:schemeClr val="accent1"/>
                </a:solidFill>
                <a:ea typeface="Cambria Math"/>
                <a:cs typeface="Arial" panose="020B0604020202020204" pitchFamily="34" charset="0"/>
                <a:sym typeface="Cambria Math"/>
              </a:rPr>
              <a:t>Документи</a:t>
            </a:r>
            <a:r>
              <a:rPr lang="ru-RU" b="0" dirty="0">
                <a:solidFill>
                  <a:schemeClr val="accent1"/>
                </a:solidFill>
                <a:ea typeface="Cambria Math"/>
                <a:cs typeface="Arial" panose="020B0604020202020204" pitchFamily="34" charset="0"/>
                <a:sym typeface="Cambria Math"/>
              </a:rPr>
              <a:t>, </a:t>
            </a:r>
            <a:r>
              <a:rPr lang="ru-RU" b="0" dirty="0" err="1">
                <a:solidFill>
                  <a:schemeClr val="accent1"/>
                </a:solidFill>
                <a:ea typeface="Cambria Math"/>
                <a:cs typeface="Arial" panose="020B0604020202020204" pitchFamily="34" charset="0"/>
                <a:sym typeface="Cambria Math"/>
              </a:rPr>
              <a:t>що</a:t>
            </a:r>
            <a:r>
              <a:rPr lang="ru-RU" b="0" dirty="0">
                <a:solidFill>
                  <a:schemeClr val="accent1"/>
                </a:solidFill>
                <a:ea typeface="Cambria Math"/>
                <a:cs typeface="Arial" panose="020B0604020202020204" pitchFamily="34" charset="0"/>
                <a:sym typeface="Cambria Math"/>
              </a:rPr>
              <a:t> </a:t>
            </a:r>
            <a:r>
              <a:rPr lang="ru-RU" b="0" dirty="0" err="1">
                <a:solidFill>
                  <a:schemeClr val="accent1"/>
                </a:solidFill>
                <a:ea typeface="Cambria Math"/>
                <a:cs typeface="Arial" panose="020B0604020202020204" pitchFamily="34" charset="0"/>
                <a:sym typeface="Cambria Math"/>
              </a:rPr>
              <a:t>закріплюють</a:t>
            </a:r>
            <a:r>
              <a:rPr lang="ru-RU" b="0" dirty="0">
                <a:solidFill>
                  <a:schemeClr val="accent1"/>
                </a:solidFill>
                <a:ea typeface="Cambria Math"/>
                <a:cs typeface="Arial" panose="020B0604020202020204" pitchFamily="34" charset="0"/>
                <a:sym typeface="Cambria Math"/>
              </a:rPr>
              <a:t> участь </a:t>
            </a:r>
            <a:r>
              <a:rPr lang="ru-RU" b="0" dirty="0" err="1">
                <a:solidFill>
                  <a:schemeClr val="accent1"/>
                </a:solidFill>
                <a:ea typeface="Cambria Math"/>
                <a:cs typeface="Arial" panose="020B0604020202020204" pitchFamily="34" charset="0"/>
                <a:sym typeface="Cambria Math"/>
              </a:rPr>
              <a:t>суспільства</a:t>
            </a:r>
            <a:r>
              <a:rPr lang="ru-RU" b="0" dirty="0">
                <a:solidFill>
                  <a:schemeClr val="accent1"/>
                </a:solidFill>
                <a:ea typeface="Cambria Math"/>
                <a:cs typeface="Arial" panose="020B0604020202020204" pitchFamily="34" charset="0"/>
                <a:sym typeface="Cambria Math"/>
              </a:rPr>
              <a:t> в </a:t>
            </a:r>
            <a:r>
              <a:rPr lang="ru-RU" b="0" dirty="0" err="1">
                <a:solidFill>
                  <a:schemeClr val="accent1"/>
                </a:solidFill>
                <a:ea typeface="Cambria Math"/>
                <a:cs typeface="Arial" panose="020B0604020202020204" pitchFamily="34" charset="0"/>
                <a:sym typeface="Cambria Math"/>
              </a:rPr>
              <a:t>боротьбі</a:t>
            </a:r>
            <a:r>
              <a:rPr lang="ru-RU" b="0" dirty="0">
                <a:solidFill>
                  <a:schemeClr val="accent1"/>
                </a:solidFill>
                <a:ea typeface="Cambria Math"/>
                <a:cs typeface="Arial" panose="020B0604020202020204" pitchFamily="34" charset="0"/>
                <a:sym typeface="Cambria Math"/>
              </a:rPr>
              <a:t> з </a:t>
            </a:r>
            <a:r>
              <a:rPr lang="ru-RU" b="0" dirty="0" err="1">
                <a:solidFill>
                  <a:schemeClr val="accent1"/>
                </a:solidFill>
                <a:ea typeface="Cambria Math"/>
                <a:cs typeface="Arial" panose="020B0604020202020204" pitchFamily="34" charset="0"/>
                <a:sym typeface="Cambria Math"/>
              </a:rPr>
              <a:t>корупцією</a:t>
            </a:r>
            <a:endParaRPr lang="ru-RU" b="0" dirty="0">
              <a:solidFill>
                <a:schemeClr val="accen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6" name="Google Shape;166;p17"/>
          <p:cNvSpPr txBox="1"/>
          <p:nvPr/>
        </p:nvSpPr>
        <p:spPr>
          <a:xfrm>
            <a:off x="1020417" y="470266"/>
            <a:ext cx="8929126" cy="5539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ru-RU" sz="3000" dirty="0" err="1">
                <a:solidFill>
                  <a:schemeClr val="accent1"/>
                </a:solidFill>
                <a:latin typeface="+mj-lt"/>
                <a:ea typeface="Cambria Math"/>
                <a:cs typeface="Arial" panose="020B0604020202020204" pitchFamily="34" charset="0"/>
                <a:sym typeface="Cambria Math"/>
              </a:rPr>
              <a:t>Українська</a:t>
            </a:r>
            <a:r>
              <a:rPr lang="ru-RU" sz="3000" dirty="0">
                <a:solidFill>
                  <a:schemeClr val="accent1"/>
                </a:solidFill>
                <a:latin typeface="+mj-lt"/>
                <a:ea typeface="Cambria Math"/>
                <a:cs typeface="Arial" panose="020B0604020202020204" pitchFamily="34" charset="0"/>
                <a:sym typeface="Cambria Math"/>
              </a:rPr>
              <a:t> нормативно-</a:t>
            </a:r>
            <a:r>
              <a:rPr lang="ru-RU" sz="3000" dirty="0" err="1">
                <a:solidFill>
                  <a:schemeClr val="accent1"/>
                </a:solidFill>
                <a:latin typeface="+mj-lt"/>
                <a:ea typeface="Cambria Math"/>
                <a:cs typeface="Arial" panose="020B0604020202020204" pitchFamily="34" charset="0"/>
                <a:sym typeface="Cambria Math"/>
              </a:rPr>
              <a:t>правова</a:t>
            </a:r>
            <a:r>
              <a:rPr lang="ru-RU" sz="3000" dirty="0">
                <a:solidFill>
                  <a:schemeClr val="accent1"/>
                </a:solidFill>
                <a:latin typeface="+mj-lt"/>
                <a:ea typeface="Cambria Math"/>
                <a:cs typeface="Arial" panose="020B0604020202020204" pitchFamily="34" charset="0"/>
                <a:sym typeface="Cambria Math"/>
              </a:rPr>
              <a:t> база</a:t>
            </a:r>
            <a:endParaRPr sz="3000" dirty="0">
              <a:solidFill>
                <a:schemeClr val="accent1"/>
              </a:solidFill>
              <a:latin typeface="+mj-lt"/>
              <a:ea typeface="Cambria Math"/>
              <a:cs typeface="Arial" panose="020B0604020202020204" pitchFamily="34" charset="0"/>
              <a:sym typeface="Cambria Math"/>
            </a:endParaRPr>
          </a:p>
        </p:txBody>
      </p:sp>
      <p:sp>
        <p:nvSpPr>
          <p:cNvPr id="167" name="Google Shape;167;p17"/>
          <p:cNvSpPr txBox="1"/>
          <p:nvPr/>
        </p:nvSpPr>
        <p:spPr>
          <a:xfrm>
            <a:off x="1046480" y="1334824"/>
            <a:ext cx="10088881" cy="2003585"/>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15000"/>
              </a:lnSpc>
              <a:spcBef>
                <a:spcPts val="0"/>
              </a:spcBef>
              <a:spcAft>
                <a:spcPts val="0"/>
              </a:spcAft>
              <a:buClr>
                <a:srgbClr val="B9D6D5"/>
              </a:buClr>
              <a:buSzPts val="1600"/>
              <a:buFont typeface="Wingdings" panose="05000000000000000000" pitchFamily="2" charset="2"/>
              <a:buChar char="l"/>
            </a:pPr>
            <a:r>
              <a:rPr lang="ru-RU" u="none" strike="noStrike" dirty="0">
                <a:solidFill>
                  <a:schemeClr val="dk1"/>
                </a:solidFill>
                <a:ea typeface="Cambria Math"/>
                <a:cs typeface="Arial" panose="020B0604020202020204" pitchFamily="34" charset="0"/>
                <a:sym typeface="Cambria Math"/>
              </a:rPr>
              <a:t>2006 </a:t>
            </a:r>
            <a:r>
              <a:rPr lang="ru-RU" u="none" strike="noStrike" dirty="0" err="1">
                <a:solidFill>
                  <a:schemeClr val="dk1"/>
                </a:solidFill>
                <a:ea typeface="Cambria Math"/>
                <a:cs typeface="Arial" panose="020B0604020202020204" pitchFamily="34" charset="0"/>
                <a:sym typeface="Cambria Math"/>
              </a:rPr>
              <a:t>рік</a:t>
            </a:r>
            <a:r>
              <a:rPr lang="ru-RU" u="none" strike="noStrike" dirty="0">
                <a:solidFill>
                  <a:schemeClr val="dk1"/>
                </a:solidFill>
                <a:ea typeface="Cambria Math"/>
                <a:cs typeface="Arial" panose="020B0604020202020204" pitchFamily="34" charset="0"/>
                <a:sym typeface="Cambria Math"/>
              </a:rPr>
              <a:t> - </a:t>
            </a:r>
            <a:r>
              <a:rPr lang="ru-RU" u="none" strike="noStrike" dirty="0" err="1">
                <a:solidFill>
                  <a:schemeClr val="dk1"/>
                </a:solidFill>
                <a:ea typeface="Cambria Math"/>
                <a:cs typeface="Arial" panose="020B0604020202020204" pitchFamily="34" charset="0"/>
                <a:sym typeface="Cambria Math"/>
              </a:rPr>
              <a:t>Україна</a:t>
            </a:r>
            <a:r>
              <a:rPr lang="ru-RU" u="none" strike="noStrike" dirty="0">
                <a:solidFill>
                  <a:schemeClr val="dk1"/>
                </a:solidFill>
                <a:ea typeface="Cambria Math"/>
                <a:cs typeface="Arial" panose="020B0604020202020204" pitchFamily="34" charset="0"/>
                <a:sym typeface="Cambria Math"/>
              </a:rPr>
              <a:t> </a:t>
            </a:r>
            <a:r>
              <a:rPr lang="ru-RU" u="none" strike="noStrike" dirty="0" err="1">
                <a:solidFill>
                  <a:schemeClr val="dk1"/>
                </a:solidFill>
                <a:ea typeface="Cambria Math"/>
                <a:cs typeface="Arial" panose="020B0604020202020204" pitchFamily="34" charset="0"/>
                <a:sym typeface="Cambria Math"/>
              </a:rPr>
              <a:t>ратифікувала</a:t>
            </a:r>
            <a:r>
              <a:rPr lang="ru-RU" u="none" strike="noStrike" dirty="0">
                <a:solidFill>
                  <a:schemeClr val="dk1"/>
                </a:solidFill>
                <a:ea typeface="Cambria Math"/>
                <a:cs typeface="Arial" panose="020B0604020202020204" pitchFamily="34" charset="0"/>
                <a:sym typeface="Cambria Math"/>
              </a:rPr>
              <a:t> </a:t>
            </a:r>
            <a:r>
              <a:rPr lang="ru-RU" u="none" strike="noStrike" dirty="0" err="1">
                <a:solidFill>
                  <a:schemeClr val="dk1"/>
                </a:solidFill>
                <a:ea typeface="Cambria Math"/>
                <a:cs typeface="Arial" panose="020B0604020202020204" pitchFamily="34" charset="0"/>
                <a:sym typeface="Cambria Math"/>
              </a:rPr>
              <a:t>Конвенцію</a:t>
            </a:r>
            <a:r>
              <a:rPr lang="ru-RU" u="none" strike="noStrike" dirty="0">
                <a:solidFill>
                  <a:schemeClr val="dk1"/>
                </a:solidFill>
                <a:ea typeface="Cambria Math"/>
                <a:cs typeface="Arial" panose="020B0604020202020204" pitchFamily="34" charset="0"/>
                <a:sym typeface="Cambria Math"/>
              </a:rPr>
              <a:t> </a:t>
            </a:r>
            <a:r>
              <a:rPr lang="ru-RU" u="none" strike="noStrike" dirty="0" err="1">
                <a:solidFill>
                  <a:schemeClr val="dk1"/>
                </a:solidFill>
                <a:ea typeface="Cambria Math"/>
                <a:cs typeface="Arial" panose="020B0604020202020204" pitchFamily="34" charset="0"/>
                <a:sym typeface="Cambria Math"/>
              </a:rPr>
              <a:t>Організації</a:t>
            </a:r>
            <a:r>
              <a:rPr lang="ru-RU" u="none" strike="noStrike" dirty="0">
                <a:solidFill>
                  <a:schemeClr val="dk1"/>
                </a:solidFill>
                <a:ea typeface="Cambria Math"/>
                <a:cs typeface="Arial" panose="020B0604020202020204" pitchFamily="34" charset="0"/>
                <a:sym typeface="Cambria Math"/>
              </a:rPr>
              <a:t> </a:t>
            </a:r>
            <a:r>
              <a:rPr lang="ru-RU" u="none" strike="noStrike" dirty="0" err="1">
                <a:solidFill>
                  <a:schemeClr val="dk1"/>
                </a:solidFill>
                <a:ea typeface="Cambria Math"/>
                <a:cs typeface="Arial" panose="020B0604020202020204" pitchFamily="34" charset="0"/>
                <a:sym typeface="Cambria Math"/>
              </a:rPr>
              <a:t>Об’єднаних</a:t>
            </a:r>
            <a:r>
              <a:rPr lang="ru-RU" u="none" strike="noStrike" dirty="0">
                <a:solidFill>
                  <a:schemeClr val="dk1"/>
                </a:solidFill>
                <a:ea typeface="Cambria Math"/>
                <a:cs typeface="Arial" panose="020B0604020202020204" pitchFamily="34" charset="0"/>
                <a:sym typeface="Cambria Math"/>
              </a:rPr>
              <a:t> </a:t>
            </a:r>
            <a:r>
              <a:rPr lang="ru-RU" u="none" strike="noStrike" dirty="0" err="1">
                <a:solidFill>
                  <a:schemeClr val="dk1"/>
                </a:solidFill>
                <a:ea typeface="Cambria Math"/>
                <a:cs typeface="Arial" panose="020B0604020202020204" pitchFamily="34" charset="0"/>
                <a:sym typeface="Cambria Math"/>
              </a:rPr>
              <a:t>націй</a:t>
            </a:r>
            <a:r>
              <a:rPr lang="ru-RU" u="none" strike="noStrike" dirty="0">
                <a:solidFill>
                  <a:schemeClr val="dk1"/>
                </a:solidFill>
                <a:ea typeface="Cambria Math"/>
                <a:cs typeface="Arial" panose="020B0604020202020204" pitchFamily="34" charset="0"/>
                <a:sym typeface="Cambria Math"/>
              </a:rPr>
              <a:t> </a:t>
            </a:r>
            <a:r>
              <a:rPr lang="ru-RU" u="none" strike="noStrike" dirty="0" err="1">
                <a:solidFill>
                  <a:schemeClr val="dk1"/>
                </a:solidFill>
                <a:ea typeface="Cambria Math"/>
                <a:cs typeface="Arial" panose="020B0604020202020204" pitchFamily="34" charset="0"/>
                <a:sym typeface="Cambria Math"/>
              </a:rPr>
              <a:t>проти</a:t>
            </a:r>
            <a:r>
              <a:rPr lang="ru-RU" u="none" strike="noStrike" dirty="0">
                <a:solidFill>
                  <a:schemeClr val="dk1"/>
                </a:solidFill>
                <a:ea typeface="Cambria Math"/>
                <a:cs typeface="Arial" panose="020B0604020202020204" pitchFamily="34" charset="0"/>
                <a:sym typeface="Cambria Math"/>
              </a:rPr>
              <a:t> </a:t>
            </a:r>
            <a:r>
              <a:rPr lang="ru-RU" u="none" strike="noStrike" dirty="0" err="1">
                <a:solidFill>
                  <a:schemeClr val="dk1"/>
                </a:solidFill>
                <a:ea typeface="Cambria Math"/>
                <a:cs typeface="Arial" panose="020B0604020202020204" pitchFamily="34" charset="0"/>
                <a:sym typeface="Cambria Math"/>
              </a:rPr>
              <a:t>корупції</a:t>
            </a:r>
            <a:r>
              <a:rPr lang="ru-RU" u="none" strike="noStrike" dirty="0">
                <a:solidFill>
                  <a:schemeClr val="dk1"/>
                </a:solidFill>
                <a:ea typeface="Cambria Math"/>
                <a:cs typeface="Arial" panose="020B0604020202020204" pitchFamily="34" charset="0"/>
                <a:sym typeface="Cambria Math"/>
              </a:rPr>
              <a:t>.</a:t>
            </a:r>
            <a:endParaRPr u="none" strike="noStrike" dirty="0">
              <a:solidFill>
                <a:schemeClr val="dk1"/>
              </a:solidFill>
              <a:ea typeface="Cambria Math"/>
              <a:cs typeface="Arial" panose="020B0604020202020204" pitchFamily="34" charset="0"/>
              <a:sym typeface="Cambria Math"/>
            </a:endParaRPr>
          </a:p>
          <a:p>
            <a:pPr marL="342900" marR="0" lvl="0" indent="-342900" algn="just" rtl="0">
              <a:lnSpc>
                <a:spcPct val="115000"/>
              </a:lnSpc>
              <a:spcBef>
                <a:spcPts val="0"/>
              </a:spcBef>
              <a:spcAft>
                <a:spcPts val="0"/>
              </a:spcAft>
              <a:buClr>
                <a:srgbClr val="B9D6D5"/>
              </a:buClr>
              <a:buSzPts val="1600"/>
              <a:buFont typeface="Wingdings" panose="05000000000000000000" pitchFamily="2" charset="2"/>
              <a:buChar char="l"/>
            </a:pPr>
            <a:r>
              <a:rPr lang="ru-RU" u="none" strike="noStrike" dirty="0">
                <a:solidFill>
                  <a:schemeClr val="dk1"/>
                </a:solidFill>
                <a:ea typeface="Cambria Math"/>
                <a:cs typeface="Arial" panose="020B0604020202020204" pitchFamily="34" charset="0"/>
                <a:sym typeface="Cambria Math"/>
              </a:rPr>
              <a:t>Закон </a:t>
            </a:r>
            <a:r>
              <a:rPr lang="ru-RU" u="none" strike="noStrike" dirty="0" err="1">
                <a:solidFill>
                  <a:schemeClr val="dk1"/>
                </a:solidFill>
                <a:ea typeface="Cambria Math"/>
                <a:cs typeface="Arial" panose="020B0604020202020204" pitchFamily="34" charset="0"/>
                <a:sym typeface="Cambria Math"/>
              </a:rPr>
              <a:t>України</a:t>
            </a:r>
            <a:r>
              <a:rPr lang="ru-RU" u="none" strike="noStrike" dirty="0">
                <a:solidFill>
                  <a:schemeClr val="dk1"/>
                </a:solidFill>
                <a:ea typeface="Cambria Math"/>
                <a:cs typeface="Arial" panose="020B0604020202020204" pitchFamily="34" charset="0"/>
                <a:sym typeface="Cambria Math"/>
              </a:rPr>
              <a:t> «Про </a:t>
            </a:r>
            <a:r>
              <a:rPr lang="ru-RU" u="none" strike="noStrike" dirty="0" err="1">
                <a:solidFill>
                  <a:schemeClr val="dk1"/>
                </a:solidFill>
                <a:ea typeface="Cambria Math"/>
                <a:cs typeface="Arial" panose="020B0604020202020204" pitchFamily="34" charset="0"/>
                <a:sym typeface="Cambria Math"/>
              </a:rPr>
              <a:t>запобігання</a:t>
            </a:r>
            <a:r>
              <a:rPr lang="ru-RU" u="none" strike="noStrike" dirty="0">
                <a:solidFill>
                  <a:schemeClr val="dk1"/>
                </a:solidFill>
                <a:ea typeface="Cambria Math"/>
                <a:cs typeface="Arial" panose="020B0604020202020204" pitchFamily="34" charset="0"/>
                <a:sym typeface="Cambria Math"/>
              </a:rPr>
              <a:t> </a:t>
            </a:r>
            <a:r>
              <a:rPr lang="ru-RU" u="none" strike="noStrike" dirty="0" err="1">
                <a:solidFill>
                  <a:schemeClr val="dk1"/>
                </a:solidFill>
                <a:ea typeface="Cambria Math"/>
                <a:cs typeface="Arial" panose="020B0604020202020204" pitchFamily="34" charset="0"/>
                <a:sym typeface="Cambria Math"/>
              </a:rPr>
              <a:t>корупції</a:t>
            </a:r>
            <a:r>
              <a:rPr lang="ru-RU" u="none" strike="noStrike" dirty="0">
                <a:solidFill>
                  <a:schemeClr val="dk1"/>
                </a:solidFill>
                <a:ea typeface="Cambria Math"/>
                <a:cs typeface="Arial" panose="020B0604020202020204" pitchFamily="34" charset="0"/>
                <a:sym typeface="Cambria Math"/>
              </a:rPr>
              <a:t>» (</a:t>
            </a:r>
            <a:r>
              <a:rPr lang="ru-RU" u="none" strike="noStrike" dirty="0" err="1">
                <a:solidFill>
                  <a:schemeClr val="dk1"/>
                </a:solidFill>
                <a:ea typeface="Cambria Math"/>
                <a:cs typeface="Arial" panose="020B0604020202020204" pitchFamily="34" charset="0"/>
                <a:sym typeface="Cambria Math"/>
              </a:rPr>
              <a:t>стаття</a:t>
            </a:r>
            <a:r>
              <a:rPr lang="ru-RU" u="none" strike="noStrike" dirty="0">
                <a:solidFill>
                  <a:schemeClr val="dk1"/>
                </a:solidFill>
                <a:ea typeface="Cambria Math"/>
                <a:cs typeface="Arial" panose="020B0604020202020204" pitchFamily="34" charset="0"/>
                <a:sym typeface="Cambria Math"/>
              </a:rPr>
              <a:t> 11, </a:t>
            </a:r>
            <a:r>
              <a:rPr lang="ru-RU" u="none" strike="noStrike" dirty="0" err="1">
                <a:solidFill>
                  <a:schemeClr val="dk1"/>
                </a:solidFill>
                <a:ea typeface="Cambria Math"/>
                <a:cs typeface="Arial" panose="020B0604020202020204" pitchFamily="34" charset="0"/>
                <a:sym typeface="Cambria Math"/>
              </a:rPr>
              <a:t>пункті</a:t>
            </a:r>
            <a:r>
              <a:rPr lang="ru-RU" u="none" strike="noStrike" dirty="0">
                <a:solidFill>
                  <a:schemeClr val="dk1"/>
                </a:solidFill>
                <a:ea typeface="Cambria Math"/>
                <a:cs typeface="Arial" panose="020B0604020202020204" pitchFamily="34" charset="0"/>
                <a:sym typeface="Cambria Math"/>
              </a:rPr>
              <a:t> 7) сказано, </a:t>
            </a:r>
            <a:r>
              <a:rPr lang="ru-RU" u="none" strike="noStrike" dirty="0" err="1">
                <a:solidFill>
                  <a:schemeClr val="dk1"/>
                </a:solidFill>
                <a:ea typeface="Cambria Math"/>
                <a:cs typeface="Arial" panose="020B0604020202020204" pitchFamily="34" charset="0"/>
                <a:sym typeface="Cambria Math"/>
              </a:rPr>
              <a:t>що</a:t>
            </a:r>
            <a:r>
              <a:rPr lang="ru-RU" u="none" strike="noStrike" dirty="0">
                <a:solidFill>
                  <a:schemeClr val="dk1"/>
                </a:solidFill>
                <a:ea typeface="Cambria Math"/>
                <a:cs typeface="Arial" panose="020B0604020202020204" pitchFamily="34" charset="0"/>
                <a:sym typeface="Cambria Math"/>
              </a:rPr>
              <a:t> до </a:t>
            </a:r>
            <a:r>
              <a:rPr lang="ru-RU" u="none" strike="noStrike" dirty="0" err="1">
                <a:solidFill>
                  <a:schemeClr val="dk1"/>
                </a:solidFill>
                <a:ea typeface="Cambria Math"/>
                <a:cs typeface="Arial" panose="020B0604020202020204" pitchFamily="34" charset="0"/>
                <a:sym typeface="Cambria Math"/>
              </a:rPr>
              <a:t>повноважень</a:t>
            </a:r>
            <a:r>
              <a:rPr lang="ru-RU" u="none" strike="noStrike" dirty="0">
                <a:solidFill>
                  <a:schemeClr val="dk1"/>
                </a:solidFill>
                <a:ea typeface="Cambria Math"/>
                <a:cs typeface="Arial" panose="020B0604020202020204" pitchFamily="34" charset="0"/>
                <a:sym typeface="Cambria Math"/>
              </a:rPr>
              <a:t> </a:t>
            </a:r>
            <a:r>
              <a:rPr lang="ru-RU" u="none" strike="noStrike" dirty="0" err="1">
                <a:solidFill>
                  <a:schemeClr val="dk1"/>
                </a:solidFill>
                <a:ea typeface="Cambria Math"/>
                <a:cs typeface="Arial" panose="020B0604020202020204" pitchFamily="34" charset="0"/>
                <a:sym typeface="Cambria Math"/>
              </a:rPr>
              <a:t>Національного</a:t>
            </a:r>
            <a:r>
              <a:rPr lang="ru-RU" u="none" strike="noStrike" dirty="0">
                <a:solidFill>
                  <a:schemeClr val="dk1"/>
                </a:solidFill>
                <a:ea typeface="Cambria Math"/>
                <a:cs typeface="Arial" panose="020B0604020202020204" pitchFamily="34" charset="0"/>
                <a:sym typeface="Cambria Math"/>
              </a:rPr>
              <a:t> агентства з </a:t>
            </a:r>
            <a:r>
              <a:rPr lang="ru-RU" u="none" strike="noStrike" dirty="0" err="1">
                <a:solidFill>
                  <a:schemeClr val="dk1"/>
                </a:solidFill>
                <a:ea typeface="Cambria Math"/>
                <a:cs typeface="Arial" panose="020B0604020202020204" pitchFamily="34" charset="0"/>
                <a:sym typeface="Cambria Math"/>
              </a:rPr>
              <a:t>питань</a:t>
            </a:r>
            <a:r>
              <a:rPr lang="ru-RU" u="none" strike="noStrike" dirty="0">
                <a:solidFill>
                  <a:schemeClr val="dk1"/>
                </a:solidFill>
                <a:ea typeface="Cambria Math"/>
                <a:cs typeface="Arial" panose="020B0604020202020204" pitchFamily="34" charset="0"/>
                <a:sym typeface="Cambria Math"/>
              </a:rPr>
              <a:t> </a:t>
            </a:r>
            <a:r>
              <a:rPr lang="ru-RU" u="none" strike="noStrike" dirty="0" err="1">
                <a:solidFill>
                  <a:schemeClr val="dk1"/>
                </a:solidFill>
                <a:ea typeface="Cambria Math"/>
                <a:cs typeface="Arial" panose="020B0604020202020204" pitchFamily="34" charset="0"/>
                <a:sym typeface="Cambria Math"/>
              </a:rPr>
              <a:t>запобігання</a:t>
            </a:r>
            <a:r>
              <a:rPr lang="ru-RU" u="none" strike="noStrike" dirty="0">
                <a:solidFill>
                  <a:schemeClr val="dk1"/>
                </a:solidFill>
                <a:ea typeface="Cambria Math"/>
                <a:cs typeface="Arial" panose="020B0604020202020204" pitchFamily="34" charset="0"/>
                <a:sym typeface="Cambria Math"/>
              </a:rPr>
              <a:t> </a:t>
            </a:r>
            <a:r>
              <a:rPr lang="ru-RU" u="none" strike="noStrike" dirty="0" err="1">
                <a:solidFill>
                  <a:schemeClr val="dk1"/>
                </a:solidFill>
                <a:ea typeface="Cambria Math"/>
                <a:cs typeface="Arial" panose="020B0604020202020204" pitchFamily="34" charset="0"/>
                <a:sym typeface="Cambria Math"/>
              </a:rPr>
              <a:t>корупції</a:t>
            </a:r>
            <a:r>
              <a:rPr lang="ru-RU" u="none" strike="noStrike" dirty="0">
                <a:solidFill>
                  <a:schemeClr val="dk1"/>
                </a:solidFill>
                <a:ea typeface="Cambria Math"/>
                <a:cs typeface="Arial" panose="020B0604020202020204" pitchFamily="34" charset="0"/>
                <a:sym typeface="Cambria Math"/>
              </a:rPr>
              <a:t> </a:t>
            </a:r>
            <a:r>
              <a:rPr lang="ru-RU" u="none" strike="noStrike" dirty="0" err="1">
                <a:solidFill>
                  <a:schemeClr val="dk1"/>
                </a:solidFill>
                <a:ea typeface="Cambria Math"/>
                <a:cs typeface="Arial" panose="020B0604020202020204" pitchFamily="34" charset="0"/>
                <a:sym typeface="Cambria Math"/>
              </a:rPr>
              <a:t>належить</a:t>
            </a:r>
            <a:r>
              <a:rPr lang="ru-RU" u="none" strike="noStrike" dirty="0">
                <a:solidFill>
                  <a:schemeClr val="dk1"/>
                </a:solidFill>
                <a:ea typeface="Cambria Math"/>
                <a:cs typeface="Arial" panose="020B0604020202020204" pitchFamily="34" charset="0"/>
                <a:sym typeface="Cambria Math"/>
              </a:rPr>
              <a:t> </a:t>
            </a:r>
            <a:r>
              <a:rPr lang="ru-RU" u="none" strike="noStrike" dirty="0" err="1">
                <a:solidFill>
                  <a:schemeClr val="dk1"/>
                </a:solidFill>
                <a:ea typeface="Cambria Math"/>
                <a:cs typeface="Arial" panose="020B0604020202020204" pitchFamily="34" charset="0"/>
                <a:sym typeface="Cambria Math"/>
              </a:rPr>
              <a:t>залучення</a:t>
            </a:r>
            <a:r>
              <a:rPr lang="ru-RU" u="none" strike="noStrike" dirty="0">
                <a:solidFill>
                  <a:schemeClr val="dk1"/>
                </a:solidFill>
                <a:ea typeface="Cambria Math"/>
                <a:cs typeface="Arial" panose="020B0604020202020204" pitchFamily="34" charset="0"/>
                <a:sym typeface="Cambria Math"/>
              </a:rPr>
              <a:t> </a:t>
            </a:r>
            <a:r>
              <a:rPr lang="ru-RU" u="none" strike="noStrike" dirty="0" err="1">
                <a:solidFill>
                  <a:schemeClr val="dk1"/>
                </a:solidFill>
                <a:ea typeface="Cambria Math"/>
                <a:cs typeface="Arial" panose="020B0604020202020204" pitchFamily="34" charset="0"/>
                <a:sym typeface="Cambria Math"/>
              </a:rPr>
              <a:t>громадськості</a:t>
            </a:r>
            <a:r>
              <a:rPr lang="ru-RU" u="none" strike="noStrike" dirty="0">
                <a:solidFill>
                  <a:schemeClr val="dk1"/>
                </a:solidFill>
                <a:ea typeface="Cambria Math"/>
                <a:cs typeface="Arial" panose="020B0604020202020204" pitchFamily="34" charset="0"/>
                <a:sym typeface="Cambria Math"/>
              </a:rPr>
              <a:t> до </a:t>
            </a:r>
            <a:r>
              <a:rPr lang="ru-RU" u="none" strike="noStrike" dirty="0" err="1">
                <a:solidFill>
                  <a:schemeClr val="dk1"/>
                </a:solidFill>
                <a:ea typeface="Cambria Math"/>
                <a:cs typeface="Arial" panose="020B0604020202020204" pitchFamily="34" charset="0"/>
                <a:sym typeface="Cambria Math"/>
              </a:rPr>
              <a:t>формування</a:t>
            </a:r>
            <a:r>
              <a:rPr lang="ru-RU" u="none" strike="noStrike" dirty="0">
                <a:solidFill>
                  <a:schemeClr val="dk1"/>
                </a:solidFill>
                <a:ea typeface="Cambria Math"/>
                <a:cs typeface="Arial" panose="020B0604020202020204" pitchFamily="34" charset="0"/>
                <a:sym typeface="Cambria Math"/>
              </a:rPr>
              <a:t>, </a:t>
            </a:r>
            <a:r>
              <a:rPr lang="ru-RU" u="none" strike="noStrike" dirty="0" err="1">
                <a:solidFill>
                  <a:schemeClr val="dk1"/>
                </a:solidFill>
                <a:ea typeface="Cambria Math"/>
                <a:cs typeface="Arial" panose="020B0604020202020204" pitchFamily="34" charset="0"/>
                <a:sym typeface="Cambria Math"/>
              </a:rPr>
              <a:t>реалізації</a:t>
            </a:r>
            <a:r>
              <a:rPr lang="ru-RU" u="none" strike="noStrike" dirty="0">
                <a:solidFill>
                  <a:schemeClr val="dk1"/>
                </a:solidFill>
                <a:ea typeface="Cambria Math"/>
                <a:cs typeface="Arial" panose="020B0604020202020204" pitchFamily="34" charset="0"/>
                <a:sym typeface="Cambria Math"/>
              </a:rPr>
              <a:t> та </a:t>
            </a:r>
            <a:r>
              <a:rPr lang="ru-RU" u="none" strike="noStrike" dirty="0" err="1">
                <a:solidFill>
                  <a:schemeClr val="dk1"/>
                </a:solidFill>
                <a:ea typeface="Cambria Math"/>
                <a:cs typeface="Arial" panose="020B0604020202020204" pitchFamily="34" charset="0"/>
                <a:sym typeface="Cambria Math"/>
              </a:rPr>
              <a:t>моніторингу</a:t>
            </a:r>
            <a:r>
              <a:rPr lang="ru-RU" u="none" strike="noStrike" dirty="0">
                <a:solidFill>
                  <a:schemeClr val="dk1"/>
                </a:solidFill>
                <a:ea typeface="Cambria Math"/>
                <a:cs typeface="Arial" panose="020B0604020202020204" pitchFamily="34" charset="0"/>
                <a:sym typeface="Cambria Math"/>
              </a:rPr>
              <a:t> </a:t>
            </a:r>
            <a:r>
              <a:rPr lang="ru-RU" u="none" strike="noStrike" dirty="0" err="1">
                <a:solidFill>
                  <a:schemeClr val="dk1"/>
                </a:solidFill>
                <a:ea typeface="Cambria Math"/>
                <a:cs typeface="Arial" panose="020B0604020202020204" pitchFamily="34" charset="0"/>
                <a:sym typeface="Cambria Math"/>
              </a:rPr>
              <a:t>антикорупційної</a:t>
            </a:r>
            <a:r>
              <a:rPr lang="ru-RU" u="none" strike="noStrike" dirty="0">
                <a:solidFill>
                  <a:schemeClr val="dk1"/>
                </a:solidFill>
                <a:ea typeface="Cambria Math"/>
                <a:cs typeface="Arial" panose="020B0604020202020204" pitchFamily="34" charset="0"/>
                <a:sym typeface="Cambria Math"/>
              </a:rPr>
              <a:t> </a:t>
            </a:r>
            <a:r>
              <a:rPr lang="ru-RU" u="none" strike="noStrike" dirty="0" err="1">
                <a:solidFill>
                  <a:schemeClr val="dk1"/>
                </a:solidFill>
                <a:ea typeface="Cambria Math"/>
                <a:cs typeface="Arial" panose="020B0604020202020204" pitchFamily="34" charset="0"/>
                <a:sym typeface="Cambria Math"/>
              </a:rPr>
              <a:t>політики</a:t>
            </a:r>
            <a:r>
              <a:rPr lang="ru-RU" u="none" strike="noStrike" dirty="0">
                <a:solidFill>
                  <a:schemeClr val="dk1"/>
                </a:solidFill>
                <a:ea typeface="Cambria Math"/>
                <a:cs typeface="Arial" panose="020B0604020202020204" pitchFamily="34" charset="0"/>
                <a:sym typeface="Cambria Math"/>
              </a:rPr>
              <a:t>.</a:t>
            </a:r>
            <a:endParaRPr u="none" strike="noStrike" dirty="0">
              <a:solidFill>
                <a:schemeClr val="dk1"/>
              </a:solidFill>
              <a:ea typeface="Cambria Math"/>
              <a:cs typeface="Arial" panose="020B0604020202020204" pitchFamily="34" charset="0"/>
              <a:sym typeface="Cambria Math"/>
            </a:endParaRPr>
          </a:p>
        </p:txBody>
      </p:sp>
      <p:sp>
        <p:nvSpPr>
          <p:cNvPr id="169" name="Google Shape;169;p17"/>
          <p:cNvSpPr txBox="1"/>
          <p:nvPr/>
        </p:nvSpPr>
        <p:spPr>
          <a:xfrm>
            <a:off x="1056641" y="3330462"/>
            <a:ext cx="10088880" cy="2594516"/>
          </a:xfrm>
          <a:prstGeom prst="rect">
            <a:avLst/>
          </a:prstGeom>
          <a:noFill/>
          <a:ln>
            <a:noFill/>
          </a:ln>
        </p:spPr>
        <p:txBody>
          <a:bodyPr spcFirstLastPara="1" wrap="square" lIns="91425" tIns="45700" rIns="91425" bIns="45700" anchor="t" anchorCtr="0">
            <a:spAutoFit/>
          </a:bodyPr>
          <a:lstStyle/>
          <a:p>
            <a:pPr marL="0" marR="0" lvl="0" indent="0" rtl="0">
              <a:lnSpc>
                <a:spcPct val="115000"/>
              </a:lnSpc>
              <a:spcBef>
                <a:spcPts val="0"/>
              </a:spcBef>
              <a:spcAft>
                <a:spcPts val="0"/>
              </a:spcAft>
              <a:buNone/>
            </a:pPr>
            <a:r>
              <a:rPr lang="ru-RU" sz="2000" b="1" dirty="0" err="1">
                <a:solidFill>
                  <a:schemeClr val="accent1"/>
                </a:solidFill>
                <a:ea typeface="Cambria Math"/>
                <a:cs typeface="Arial" panose="020B0604020202020204" pitchFamily="34" charset="0"/>
                <a:sym typeface="Cambria Math"/>
              </a:rPr>
              <a:t>Закони</a:t>
            </a:r>
            <a:r>
              <a:rPr lang="ru-RU" sz="2000" b="1" dirty="0">
                <a:solidFill>
                  <a:schemeClr val="accent1"/>
                </a:solidFill>
                <a:ea typeface="Cambria Math"/>
                <a:cs typeface="Arial" panose="020B0604020202020204" pitchFamily="34" charset="0"/>
                <a:sym typeface="Cambria Math"/>
              </a:rPr>
              <a:t> </a:t>
            </a:r>
            <a:r>
              <a:rPr lang="ru-RU" sz="2000" b="1" dirty="0" err="1">
                <a:solidFill>
                  <a:schemeClr val="accent1"/>
                </a:solidFill>
                <a:ea typeface="Cambria Math"/>
                <a:cs typeface="Arial" panose="020B0604020202020204" pitchFamily="34" charset="0"/>
                <a:sym typeface="Cambria Math"/>
              </a:rPr>
              <a:t>України</a:t>
            </a:r>
            <a:r>
              <a:rPr lang="ru-RU" sz="2000" b="1" dirty="0">
                <a:solidFill>
                  <a:schemeClr val="accent1"/>
                </a:solidFill>
                <a:ea typeface="Cambria Math"/>
                <a:cs typeface="Arial" panose="020B0604020202020204" pitchFamily="34" charset="0"/>
                <a:sym typeface="Cambria Math"/>
              </a:rPr>
              <a:t> , </a:t>
            </a:r>
            <a:r>
              <a:rPr lang="ru-RU" sz="2000" b="1" dirty="0" err="1">
                <a:solidFill>
                  <a:schemeClr val="accent1"/>
                </a:solidFill>
                <a:ea typeface="Cambria Math"/>
                <a:cs typeface="Arial" panose="020B0604020202020204" pitchFamily="34" charset="0"/>
                <a:sym typeface="Cambria Math"/>
              </a:rPr>
              <a:t>які</a:t>
            </a:r>
            <a:r>
              <a:rPr lang="ru-RU" sz="2000" b="1" dirty="0">
                <a:solidFill>
                  <a:schemeClr val="accent1"/>
                </a:solidFill>
                <a:ea typeface="Cambria Math"/>
                <a:cs typeface="Arial" panose="020B0604020202020204" pitchFamily="34" charset="0"/>
                <a:sym typeface="Cambria Math"/>
              </a:rPr>
              <a:t> </a:t>
            </a:r>
            <a:r>
              <a:rPr lang="ru-RU" sz="2000" b="1" dirty="0" err="1">
                <a:solidFill>
                  <a:schemeClr val="accent1"/>
                </a:solidFill>
                <a:ea typeface="Cambria Math"/>
                <a:cs typeface="Arial" panose="020B0604020202020204" pitchFamily="34" charset="0"/>
                <a:sym typeface="Cambria Math"/>
              </a:rPr>
              <a:t>регулюються</a:t>
            </a:r>
            <a:r>
              <a:rPr lang="ru-RU" sz="2000" b="1" dirty="0">
                <a:solidFill>
                  <a:schemeClr val="accent1"/>
                </a:solidFill>
                <a:ea typeface="Cambria Math"/>
                <a:cs typeface="Arial" panose="020B0604020202020204" pitchFamily="34" charset="0"/>
                <a:sym typeface="Cambria Math"/>
              </a:rPr>
              <a:t> </a:t>
            </a:r>
            <a:r>
              <a:rPr lang="ru-RU" sz="2000" b="1" dirty="0" err="1">
                <a:solidFill>
                  <a:schemeClr val="accent1"/>
                </a:solidFill>
                <a:ea typeface="Cambria Math"/>
                <a:cs typeface="Arial" panose="020B0604020202020204" pitchFamily="34" charset="0"/>
                <a:sym typeface="Cambria Math"/>
              </a:rPr>
              <a:t>діяльність</a:t>
            </a:r>
            <a:r>
              <a:rPr lang="ru-RU" sz="2000" b="1" dirty="0">
                <a:solidFill>
                  <a:schemeClr val="accent1"/>
                </a:solidFill>
                <a:ea typeface="Cambria Math"/>
                <a:cs typeface="Arial" panose="020B0604020202020204" pitchFamily="34" charset="0"/>
                <a:sym typeface="Cambria Math"/>
              </a:rPr>
              <a:t> </a:t>
            </a:r>
            <a:r>
              <a:rPr lang="ru-RU" sz="2000" b="1" dirty="0" err="1">
                <a:solidFill>
                  <a:schemeClr val="accent1"/>
                </a:solidFill>
                <a:ea typeface="Cambria Math"/>
                <a:cs typeface="Arial" panose="020B0604020202020204" pitchFamily="34" charset="0"/>
                <a:sym typeface="Cambria Math"/>
              </a:rPr>
              <a:t>громадських</a:t>
            </a:r>
            <a:r>
              <a:rPr lang="ru-RU" sz="2000" b="1" dirty="0">
                <a:solidFill>
                  <a:schemeClr val="accent1"/>
                </a:solidFill>
                <a:ea typeface="Cambria Math"/>
                <a:cs typeface="Arial" panose="020B0604020202020204" pitchFamily="34" charset="0"/>
                <a:sym typeface="Cambria Math"/>
              </a:rPr>
              <a:t> </a:t>
            </a:r>
            <a:r>
              <a:rPr lang="ru-RU" sz="2000" b="1" dirty="0" err="1">
                <a:solidFill>
                  <a:schemeClr val="accent1"/>
                </a:solidFill>
                <a:ea typeface="Cambria Math"/>
                <a:cs typeface="Arial" panose="020B0604020202020204" pitchFamily="34" charset="0"/>
                <a:sym typeface="Cambria Math"/>
              </a:rPr>
              <a:t>обʼєднань</a:t>
            </a:r>
            <a:r>
              <a:rPr lang="ru-RU" sz="2000" b="1" dirty="0">
                <a:solidFill>
                  <a:schemeClr val="accent1"/>
                </a:solidFill>
                <a:ea typeface="Cambria Math"/>
                <a:cs typeface="Arial" panose="020B0604020202020204" pitchFamily="34" charset="0"/>
                <a:sym typeface="Cambria Math"/>
              </a:rPr>
              <a:t>:</a:t>
            </a:r>
          </a:p>
          <a:p>
            <a:pPr marL="0" marR="0" lvl="0" indent="0" rtl="0">
              <a:lnSpc>
                <a:spcPct val="115000"/>
              </a:lnSpc>
              <a:spcBef>
                <a:spcPts val="0"/>
              </a:spcBef>
              <a:spcAft>
                <a:spcPts val="0"/>
              </a:spcAft>
              <a:buNone/>
            </a:pPr>
            <a:r>
              <a:rPr lang="ru-RU" sz="800" b="1" dirty="0">
                <a:ea typeface="Cambria Math"/>
                <a:cs typeface="Arial" panose="020B0604020202020204" pitchFamily="34" charset="0"/>
                <a:sym typeface="Cambria Math"/>
              </a:rPr>
              <a:t> </a:t>
            </a:r>
          </a:p>
          <a:p>
            <a:pPr marL="342900" marR="0" lvl="0" indent="-342900" rtl="0">
              <a:lnSpc>
                <a:spcPct val="115000"/>
              </a:lnSpc>
              <a:spcBef>
                <a:spcPts val="600"/>
              </a:spcBef>
              <a:spcAft>
                <a:spcPts val="0"/>
              </a:spcAft>
              <a:buClr>
                <a:srgbClr val="B9D6D5"/>
              </a:buClr>
              <a:buSzPts val="1600"/>
              <a:buFont typeface="Wingdings" panose="05000000000000000000" pitchFamily="2" charset="2"/>
              <a:buChar char="l"/>
            </a:pPr>
            <a:r>
              <a:rPr lang="ru-RU" sz="1600" u="none" strike="noStrike" dirty="0">
                <a:ea typeface="Cambria Math"/>
                <a:cs typeface="Arial" panose="020B0604020202020204" pitchFamily="34" charset="0"/>
                <a:sym typeface="Cambria Math"/>
              </a:rPr>
              <a:t>«Про </a:t>
            </a:r>
            <a:r>
              <a:rPr lang="ru-RU" sz="1600" u="none" strike="noStrike" dirty="0" err="1">
                <a:ea typeface="Cambria Math"/>
                <a:cs typeface="Arial" panose="020B0604020202020204" pitchFamily="34" charset="0"/>
                <a:sym typeface="Cambria Math"/>
              </a:rPr>
              <a:t>громадські</a:t>
            </a:r>
            <a:r>
              <a:rPr lang="ru-RU" sz="1600" u="none" strike="noStrike" dirty="0">
                <a:ea typeface="Cambria Math"/>
                <a:cs typeface="Arial" panose="020B0604020202020204" pitchFamily="34" charset="0"/>
                <a:sym typeface="Cambria Math"/>
              </a:rPr>
              <a:t> </a:t>
            </a:r>
            <a:r>
              <a:rPr lang="ru-RU" sz="1600" u="none" strike="noStrike" dirty="0" err="1">
                <a:ea typeface="Cambria Math"/>
                <a:cs typeface="Arial" panose="020B0604020202020204" pitchFamily="34" charset="0"/>
                <a:sym typeface="Cambria Math"/>
              </a:rPr>
              <a:t>об’єднання</a:t>
            </a:r>
            <a:r>
              <a:rPr lang="ru-RU" sz="1600" u="none" strike="noStrike" dirty="0">
                <a:ea typeface="Cambria Math"/>
                <a:cs typeface="Arial" panose="020B0604020202020204" pitchFamily="34" charset="0"/>
                <a:sym typeface="Cambria Math"/>
              </a:rPr>
              <a:t>» </a:t>
            </a:r>
            <a:r>
              <a:rPr lang="ru-RU" sz="1600" u="none" strike="noStrike" dirty="0" err="1">
                <a:ea typeface="Cambria Math"/>
                <a:cs typeface="Arial" panose="020B0604020202020204" pitchFamily="34" charset="0"/>
                <a:sym typeface="Cambria Math"/>
              </a:rPr>
              <a:t>від</a:t>
            </a:r>
            <a:r>
              <a:rPr lang="ru-RU" sz="1600" u="none" strike="noStrike" dirty="0">
                <a:ea typeface="Cambria Math"/>
                <a:cs typeface="Arial" panose="020B0604020202020204" pitchFamily="34" charset="0"/>
                <a:sym typeface="Cambria Math"/>
              </a:rPr>
              <a:t> 22.03.2012 р. №2572-VI;</a:t>
            </a:r>
          </a:p>
          <a:p>
            <a:pPr marL="342900" marR="0" lvl="0" indent="-342900" rtl="0">
              <a:lnSpc>
                <a:spcPct val="115000"/>
              </a:lnSpc>
              <a:spcBef>
                <a:spcPts val="600"/>
              </a:spcBef>
              <a:spcAft>
                <a:spcPts val="0"/>
              </a:spcAft>
              <a:buClr>
                <a:srgbClr val="B9D6D5"/>
              </a:buClr>
              <a:buSzPts val="1600"/>
              <a:buFont typeface="Wingdings" panose="05000000000000000000" pitchFamily="2" charset="2"/>
              <a:buChar char="l"/>
            </a:pPr>
            <a:r>
              <a:rPr lang="ru-RU" sz="1600" u="none" strike="noStrike" dirty="0">
                <a:ea typeface="Cambria Math"/>
                <a:cs typeface="Arial" panose="020B0604020202020204" pitchFamily="34" charset="0"/>
                <a:sym typeface="Cambria Math"/>
              </a:rPr>
              <a:t>«Про участь </a:t>
            </a:r>
            <a:r>
              <a:rPr lang="ru-RU" sz="1600" u="none" strike="noStrike" dirty="0" err="1">
                <a:ea typeface="Cambria Math"/>
                <a:cs typeface="Arial" panose="020B0604020202020204" pitchFamily="34" charset="0"/>
                <a:sym typeface="Cambria Math"/>
              </a:rPr>
              <a:t>громадян</a:t>
            </a:r>
            <a:r>
              <a:rPr lang="ru-RU" sz="1600" u="none" strike="noStrike" dirty="0">
                <a:ea typeface="Cambria Math"/>
                <a:cs typeface="Arial" panose="020B0604020202020204" pitchFamily="34" charset="0"/>
                <a:sym typeface="Cambria Math"/>
              </a:rPr>
              <a:t> в </a:t>
            </a:r>
            <a:r>
              <a:rPr lang="ru-RU" sz="1600" u="none" strike="noStrike" dirty="0" err="1">
                <a:ea typeface="Cambria Math"/>
                <a:cs typeface="Arial" panose="020B0604020202020204" pitchFamily="34" charset="0"/>
                <a:sym typeface="Cambria Math"/>
              </a:rPr>
              <a:t>охороні</a:t>
            </a:r>
            <a:r>
              <a:rPr lang="ru-RU" sz="1600" u="none" strike="noStrike" dirty="0">
                <a:ea typeface="Cambria Math"/>
                <a:cs typeface="Arial" panose="020B0604020202020204" pitchFamily="34" charset="0"/>
                <a:sym typeface="Cambria Math"/>
              </a:rPr>
              <a:t> </a:t>
            </a:r>
            <a:r>
              <a:rPr lang="ru-RU" sz="1600" u="none" strike="noStrike" dirty="0" err="1">
                <a:ea typeface="Cambria Math"/>
                <a:cs typeface="Arial" panose="020B0604020202020204" pitchFamily="34" charset="0"/>
                <a:sym typeface="Cambria Math"/>
              </a:rPr>
              <a:t>громадського</a:t>
            </a:r>
            <a:r>
              <a:rPr lang="ru-RU" sz="1600" u="none" strike="noStrike" dirty="0">
                <a:ea typeface="Cambria Math"/>
                <a:cs typeface="Arial" panose="020B0604020202020204" pitchFamily="34" charset="0"/>
                <a:sym typeface="Cambria Math"/>
              </a:rPr>
              <a:t> порядку і державного кордону»</a:t>
            </a:r>
            <a:br>
              <a:rPr lang="ru-RU" sz="1600" u="none" strike="noStrike" dirty="0">
                <a:ea typeface="Cambria Math"/>
                <a:cs typeface="Arial" panose="020B0604020202020204" pitchFamily="34" charset="0"/>
                <a:sym typeface="Cambria Math"/>
              </a:rPr>
            </a:br>
            <a:r>
              <a:rPr lang="ru-RU" sz="1600" u="none" strike="noStrike" dirty="0" err="1">
                <a:ea typeface="Cambria Math"/>
                <a:cs typeface="Arial" panose="020B0604020202020204" pitchFamily="34" charset="0"/>
                <a:sym typeface="Cambria Math"/>
              </a:rPr>
              <a:t>від</a:t>
            </a:r>
            <a:r>
              <a:rPr lang="ru-RU" sz="1600" u="none" strike="noStrike" dirty="0">
                <a:ea typeface="Cambria Math"/>
                <a:cs typeface="Arial" panose="020B0604020202020204" pitchFamily="34" charset="0"/>
                <a:sym typeface="Cambria Math"/>
              </a:rPr>
              <a:t> 22.06.2000 р. №1835–ІІІ;</a:t>
            </a:r>
            <a:endParaRPr sz="1600" u="none" strike="noStrike" dirty="0">
              <a:ea typeface="Cambria Math"/>
              <a:cs typeface="Arial" panose="020B0604020202020204" pitchFamily="34" charset="0"/>
              <a:sym typeface="Cambria Math"/>
            </a:endParaRPr>
          </a:p>
          <a:p>
            <a:pPr marL="342900" marR="0" lvl="0" indent="-342900" rtl="0">
              <a:lnSpc>
                <a:spcPct val="115000"/>
              </a:lnSpc>
              <a:spcBef>
                <a:spcPts val="600"/>
              </a:spcBef>
              <a:spcAft>
                <a:spcPts val="0"/>
              </a:spcAft>
              <a:buClr>
                <a:srgbClr val="B9D6D5"/>
              </a:buClr>
              <a:buSzPts val="1600"/>
              <a:buFont typeface="Wingdings" panose="05000000000000000000" pitchFamily="2" charset="2"/>
              <a:buChar char="l"/>
            </a:pPr>
            <a:r>
              <a:rPr lang="ru-RU" sz="1600" u="none" strike="noStrike" dirty="0">
                <a:ea typeface="Cambria Math"/>
                <a:cs typeface="Arial" panose="020B0604020202020204" pitchFamily="34" charset="0"/>
                <a:sym typeface="Cambria Math"/>
              </a:rPr>
              <a:t>«Про </a:t>
            </a:r>
            <a:r>
              <a:rPr lang="ru-RU" sz="1600" u="none" strike="noStrike" dirty="0" err="1">
                <a:ea typeface="Cambria Math"/>
                <a:cs typeface="Arial" panose="020B0604020202020204" pitchFamily="34" charset="0"/>
                <a:sym typeface="Cambria Math"/>
              </a:rPr>
              <a:t>органи</a:t>
            </a:r>
            <a:r>
              <a:rPr lang="ru-RU" sz="1600" u="none" strike="noStrike" dirty="0">
                <a:ea typeface="Cambria Math"/>
                <a:cs typeface="Arial" panose="020B0604020202020204" pitchFamily="34" charset="0"/>
                <a:sym typeface="Cambria Math"/>
              </a:rPr>
              <a:t> </a:t>
            </a:r>
            <a:r>
              <a:rPr lang="ru-RU" sz="1600" u="none" strike="noStrike" dirty="0" err="1">
                <a:ea typeface="Cambria Math"/>
                <a:cs typeface="Arial" panose="020B0604020202020204" pitchFamily="34" charset="0"/>
                <a:sym typeface="Cambria Math"/>
              </a:rPr>
              <a:t>самоорганізації</a:t>
            </a:r>
            <a:r>
              <a:rPr lang="ru-RU" sz="1600" u="none" strike="noStrike" dirty="0">
                <a:ea typeface="Cambria Math"/>
                <a:cs typeface="Arial" panose="020B0604020202020204" pitchFamily="34" charset="0"/>
                <a:sym typeface="Cambria Math"/>
              </a:rPr>
              <a:t> </a:t>
            </a:r>
            <a:r>
              <a:rPr lang="ru-RU" sz="1600" u="none" strike="noStrike" dirty="0" err="1">
                <a:ea typeface="Cambria Math"/>
                <a:cs typeface="Arial" panose="020B0604020202020204" pitchFamily="34" charset="0"/>
                <a:sym typeface="Cambria Math"/>
              </a:rPr>
              <a:t>населення</a:t>
            </a:r>
            <a:r>
              <a:rPr lang="ru-RU" sz="1600" u="none" strike="noStrike" dirty="0">
                <a:ea typeface="Cambria Math"/>
                <a:cs typeface="Arial" panose="020B0604020202020204" pitchFamily="34" charset="0"/>
                <a:sym typeface="Cambria Math"/>
              </a:rPr>
              <a:t>» </a:t>
            </a:r>
            <a:r>
              <a:rPr lang="ru-RU" sz="1600" u="none" strike="noStrike" dirty="0" err="1">
                <a:ea typeface="Cambria Math"/>
                <a:cs typeface="Arial" panose="020B0604020202020204" pitchFamily="34" charset="0"/>
                <a:sym typeface="Cambria Math"/>
              </a:rPr>
              <a:t>від</a:t>
            </a:r>
            <a:r>
              <a:rPr lang="ru-RU" sz="1600" u="none" strike="noStrike" dirty="0">
                <a:ea typeface="Cambria Math"/>
                <a:cs typeface="Arial" panose="020B0604020202020204" pitchFamily="34" charset="0"/>
                <a:sym typeface="Cambria Math"/>
              </a:rPr>
              <a:t> 11.07.2001 р. №2625-ІІІ;</a:t>
            </a:r>
            <a:endParaRPr sz="1600" u="none" strike="noStrike" dirty="0">
              <a:ea typeface="Cambria Math"/>
              <a:cs typeface="Arial" panose="020B0604020202020204" pitchFamily="34" charset="0"/>
              <a:sym typeface="Cambria Math"/>
            </a:endParaRPr>
          </a:p>
          <a:p>
            <a:pPr marL="342900" marR="0" lvl="0" indent="-342900" rtl="0">
              <a:lnSpc>
                <a:spcPct val="115000"/>
              </a:lnSpc>
              <a:spcBef>
                <a:spcPts val="600"/>
              </a:spcBef>
              <a:spcAft>
                <a:spcPts val="0"/>
              </a:spcAft>
              <a:buClr>
                <a:srgbClr val="B9D6D5"/>
              </a:buClr>
              <a:buSzPts val="1600"/>
              <a:buFont typeface="Wingdings" panose="05000000000000000000" pitchFamily="2" charset="2"/>
              <a:buChar char="l"/>
            </a:pPr>
            <a:r>
              <a:rPr lang="ru-RU" sz="1600" u="none" strike="noStrike" dirty="0">
                <a:ea typeface="Cambria Math"/>
                <a:cs typeface="Arial" panose="020B0604020202020204" pitchFamily="34" charset="0"/>
                <a:sym typeface="Cambria Math"/>
              </a:rPr>
              <a:t>«Про </a:t>
            </a:r>
            <a:r>
              <a:rPr lang="ru-RU" sz="1600" u="none" strike="noStrike" dirty="0" err="1">
                <a:ea typeface="Cambria Math"/>
                <a:cs typeface="Arial" panose="020B0604020202020204" pitchFamily="34" charset="0"/>
                <a:sym typeface="Cambria Math"/>
              </a:rPr>
              <a:t>молодіжні</a:t>
            </a:r>
            <a:r>
              <a:rPr lang="ru-RU" sz="1600" u="none" strike="noStrike" dirty="0">
                <a:ea typeface="Cambria Math"/>
                <a:cs typeface="Arial" panose="020B0604020202020204" pitchFamily="34" charset="0"/>
                <a:sym typeface="Cambria Math"/>
              </a:rPr>
              <a:t> та </a:t>
            </a:r>
            <a:r>
              <a:rPr lang="ru-RU" sz="1600" u="none" strike="noStrike" dirty="0" err="1">
                <a:ea typeface="Cambria Math"/>
                <a:cs typeface="Arial" panose="020B0604020202020204" pitchFamily="34" charset="0"/>
                <a:sym typeface="Cambria Math"/>
              </a:rPr>
              <a:t>дитячі</a:t>
            </a:r>
            <a:r>
              <a:rPr lang="ru-RU" sz="1600" u="none" strike="noStrike" dirty="0">
                <a:ea typeface="Cambria Math"/>
                <a:cs typeface="Arial" panose="020B0604020202020204" pitchFamily="34" charset="0"/>
                <a:sym typeface="Cambria Math"/>
              </a:rPr>
              <a:t> </a:t>
            </a:r>
            <a:r>
              <a:rPr lang="ru-RU" sz="1600" u="none" strike="noStrike" dirty="0" err="1">
                <a:ea typeface="Cambria Math"/>
                <a:cs typeface="Arial" panose="020B0604020202020204" pitchFamily="34" charset="0"/>
                <a:sym typeface="Cambria Math"/>
              </a:rPr>
              <a:t>громадські</a:t>
            </a:r>
            <a:r>
              <a:rPr lang="ru-RU" sz="1600" u="none" strike="noStrike" dirty="0">
                <a:ea typeface="Cambria Math"/>
                <a:cs typeface="Arial" panose="020B0604020202020204" pitchFamily="34" charset="0"/>
                <a:sym typeface="Cambria Math"/>
              </a:rPr>
              <a:t> </a:t>
            </a:r>
            <a:r>
              <a:rPr lang="ru-RU" sz="1600" u="none" strike="noStrike" dirty="0" err="1">
                <a:ea typeface="Cambria Math"/>
                <a:cs typeface="Arial" panose="020B0604020202020204" pitchFamily="34" charset="0"/>
                <a:sym typeface="Cambria Math"/>
              </a:rPr>
              <a:t>організації</a:t>
            </a:r>
            <a:r>
              <a:rPr lang="ru-RU" sz="1600" u="none" strike="noStrike" dirty="0">
                <a:ea typeface="Cambria Math"/>
                <a:cs typeface="Arial" panose="020B0604020202020204" pitchFamily="34" charset="0"/>
                <a:sym typeface="Cambria Math"/>
              </a:rPr>
              <a:t>» </a:t>
            </a:r>
            <a:r>
              <a:rPr lang="ru-RU" sz="1600" u="none" strike="noStrike" dirty="0" err="1">
                <a:ea typeface="Cambria Math"/>
                <a:cs typeface="Arial" panose="020B0604020202020204" pitchFamily="34" charset="0"/>
                <a:sym typeface="Cambria Math"/>
              </a:rPr>
              <a:t>від</a:t>
            </a:r>
            <a:r>
              <a:rPr lang="ru-RU" sz="1600" u="none" strike="noStrike" dirty="0">
                <a:ea typeface="Cambria Math"/>
                <a:cs typeface="Arial" panose="020B0604020202020204" pitchFamily="34" charset="0"/>
                <a:sym typeface="Cambria Math"/>
              </a:rPr>
              <a:t> 01.12.1998р.</a:t>
            </a:r>
            <a:endParaRPr sz="1600" u="none" strike="noStrike" dirty="0">
              <a:ea typeface="Cambria Math"/>
              <a:cs typeface="Arial" panose="020B0604020202020204" pitchFamily="34" charset="0"/>
              <a:sym typeface="Cambria Math"/>
            </a:endParaRPr>
          </a:p>
          <a:p>
            <a:pPr marL="285750" marR="0" lvl="0" indent="-285750" rtl="0">
              <a:lnSpc>
                <a:spcPct val="115000"/>
              </a:lnSpc>
              <a:spcBef>
                <a:spcPts val="0"/>
              </a:spcBef>
              <a:spcAft>
                <a:spcPts val="0"/>
              </a:spcAft>
              <a:buClr>
                <a:srgbClr val="B9D6D5"/>
              </a:buClr>
              <a:buFont typeface="Helvetica" panose="00000500000000000000" pitchFamily="50" charset="0"/>
              <a:buChar char="●"/>
            </a:pPr>
            <a:endParaRPr sz="1600" dirty="0">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816D74-C4E1-4606-A110-4CC7674E9E48}"/>
              </a:ext>
            </a:extLst>
          </p:cNvPr>
          <p:cNvSpPr>
            <a:spLocks noGrp="1"/>
          </p:cNvSpPr>
          <p:nvPr>
            <p:ph type="title"/>
          </p:nvPr>
        </p:nvSpPr>
        <p:spPr>
          <a:xfrm>
            <a:off x="388471" y="1351589"/>
            <a:ext cx="4243590" cy="2476422"/>
          </a:xfrm>
        </p:spPr>
        <p:txBody>
          <a:bodyPr>
            <a:normAutofit/>
          </a:bodyPr>
          <a:lstStyle/>
          <a:p>
            <a:pPr algn="ctr"/>
            <a:r>
              <a:rPr lang="ru-RU" dirty="0" err="1">
                <a:solidFill>
                  <a:schemeClr val="accent1"/>
                </a:solidFill>
              </a:rPr>
              <a:t>Функції</a:t>
            </a:r>
            <a:r>
              <a:rPr lang="ru-RU" dirty="0">
                <a:solidFill>
                  <a:schemeClr val="accent1"/>
                </a:solidFill>
              </a:rPr>
              <a:t> </a:t>
            </a:r>
            <a:r>
              <a:rPr lang="ru-RU" dirty="0" err="1">
                <a:solidFill>
                  <a:schemeClr val="accent1"/>
                </a:solidFill>
              </a:rPr>
              <a:t>громадян</a:t>
            </a:r>
            <a:r>
              <a:rPr lang="ru-RU" dirty="0">
                <a:solidFill>
                  <a:schemeClr val="accent1"/>
                </a:solidFill>
              </a:rPr>
              <a:t> в </a:t>
            </a:r>
            <a:r>
              <a:rPr lang="ru-RU" dirty="0" err="1">
                <a:solidFill>
                  <a:schemeClr val="accent1"/>
                </a:solidFill>
              </a:rPr>
              <a:t>антикорупційній</a:t>
            </a:r>
            <a:r>
              <a:rPr lang="ru-RU" dirty="0">
                <a:solidFill>
                  <a:schemeClr val="accent1"/>
                </a:solidFill>
              </a:rPr>
              <a:t> </a:t>
            </a:r>
            <a:r>
              <a:rPr lang="ru-RU" dirty="0" err="1">
                <a:solidFill>
                  <a:schemeClr val="accent1"/>
                </a:solidFill>
              </a:rPr>
              <a:t>діяльності</a:t>
            </a:r>
            <a:r>
              <a:rPr lang="ru-RU" dirty="0">
                <a:solidFill>
                  <a:schemeClr val="accent1"/>
                </a:solidFill>
              </a:rPr>
              <a:t> – максимально </a:t>
            </a:r>
            <a:r>
              <a:rPr lang="ru-RU" dirty="0" err="1">
                <a:solidFill>
                  <a:schemeClr val="accent1"/>
                </a:solidFill>
              </a:rPr>
              <a:t>використовувати</a:t>
            </a:r>
            <a:r>
              <a:rPr lang="ru-RU" dirty="0">
                <a:solidFill>
                  <a:schemeClr val="accent1"/>
                </a:solidFill>
              </a:rPr>
              <a:t> </a:t>
            </a:r>
            <a:r>
              <a:rPr lang="ru-RU" dirty="0" err="1">
                <a:solidFill>
                  <a:schemeClr val="accent1"/>
                </a:solidFill>
              </a:rPr>
              <a:t>можливості</a:t>
            </a:r>
            <a:r>
              <a:rPr lang="ru-RU" dirty="0">
                <a:solidFill>
                  <a:schemeClr val="accent1"/>
                </a:solidFill>
              </a:rPr>
              <a:t> </a:t>
            </a:r>
            <a:r>
              <a:rPr lang="ru-RU" dirty="0" err="1">
                <a:solidFill>
                  <a:schemeClr val="accent1"/>
                </a:solidFill>
              </a:rPr>
              <a:t>громадянського</a:t>
            </a:r>
            <a:r>
              <a:rPr lang="ru-RU" dirty="0">
                <a:solidFill>
                  <a:schemeClr val="accent1"/>
                </a:solidFill>
              </a:rPr>
              <a:t> </a:t>
            </a:r>
            <a:r>
              <a:rPr lang="ru-RU" dirty="0" err="1">
                <a:solidFill>
                  <a:schemeClr val="accent1"/>
                </a:solidFill>
              </a:rPr>
              <a:t>суспільства</a:t>
            </a:r>
            <a:r>
              <a:rPr lang="ru-RU" dirty="0">
                <a:solidFill>
                  <a:schemeClr val="accent1"/>
                </a:solidFill>
              </a:rPr>
              <a:t>:  </a:t>
            </a:r>
            <a:endParaRPr lang="uk-UA" dirty="0">
              <a:solidFill>
                <a:schemeClr val="accent1"/>
              </a:solidFill>
            </a:endParaRPr>
          </a:p>
        </p:txBody>
      </p:sp>
      <p:graphicFrame>
        <p:nvGraphicFramePr>
          <p:cNvPr id="5" name="Місце для вмісту 4">
            <a:extLst>
              <a:ext uri="{FF2B5EF4-FFF2-40B4-BE49-F238E27FC236}">
                <a16:creationId xmlns:a16="http://schemas.microsoft.com/office/drawing/2014/main" id="{A0D401F8-18F7-4B0D-BA79-96D3E088E588}"/>
              </a:ext>
            </a:extLst>
          </p:cNvPr>
          <p:cNvGraphicFramePr>
            <a:graphicFrameLocks noGrp="1"/>
          </p:cNvGraphicFramePr>
          <p:nvPr>
            <p:ph idx="1"/>
            <p:extLst>
              <p:ext uri="{D42A27DB-BD31-4B8C-83A1-F6EECF244321}">
                <p14:modId xmlns:p14="http://schemas.microsoft.com/office/powerpoint/2010/main" val="1325517812"/>
              </p:ext>
            </p:extLst>
          </p:nvPr>
        </p:nvGraphicFramePr>
        <p:xfrm>
          <a:off x="1171673" y="535709"/>
          <a:ext cx="11020327" cy="56110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87648374"/>
      </p:ext>
    </p:extLst>
  </p:cSld>
  <p:clrMapOvr>
    <a:masterClrMapping/>
  </p:clrMapOvr>
</p:sld>
</file>

<file path=ppt/theme/theme1.xml><?xml version="1.0" encoding="utf-8"?>
<a:theme xmlns:a="http://schemas.openxmlformats.org/drawingml/2006/main" name="Галерея">
  <a:themeElements>
    <a:clrScheme name="Галерея">
      <a:dk1>
        <a:sysClr val="windowText" lastClr="000000"/>
      </a:dk1>
      <a:lt1>
        <a:sysClr val="window" lastClr="FFFFFF"/>
      </a:lt1>
      <a:dk2>
        <a:srgbClr val="454545"/>
      </a:dk2>
      <a:lt2>
        <a:srgbClr val="DCDCE0"/>
      </a:lt2>
      <a:accent1>
        <a:srgbClr val="415588"/>
      </a:accent1>
      <a:accent2>
        <a:srgbClr val="4294B6"/>
      </a:accent2>
      <a:accent3>
        <a:srgbClr val="087D7C"/>
      </a:accent3>
      <a:accent4>
        <a:srgbClr val="2CB663"/>
      </a:accent4>
      <a:accent5>
        <a:srgbClr val="DF8822"/>
      </a:accent5>
      <a:accent6>
        <a:srgbClr val="BC410A"/>
      </a:accent6>
      <a:hlink>
        <a:srgbClr val="5977C4"/>
      </a:hlink>
      <a:folHlink>
        <a:srgbClr val="A1A9BF"/>
      </a:folHlink>
    </a:clrScheme>
    <a:fontScheme name="Галерея">
      <a:majorFont>
        <a:latin typeface="Century Gothic" panose="020B0502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алерея">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lumMod val="108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E050AC27-895F-4B90-991D-A6818FC89AB6}"/>
    </a:ext>
  </a:extLst>
</a:theme>
</file>

<file path=ppt/theme/theme2.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211</TotalTime>
  <Words>6740</Words>
  <Application>Microsoft Office PowerPoint</Application>
  <PresentationFormat>Широкий екран</PresentationFormat>
  <Paragraphs>260</Paragraphs>
  <Slides>50</Slides>
  <Notes>20</Notes>
  <HiddenSlides>0</HiddenSlides>
  <MMClips>1</MMClips>
  <ScaleCrop>false</ScaleCrop>
  <HeadingPairs>
    <vt:vector size="6" baseType="variant">
      <vt:variant>
        <vt:lpstr>Використані шрифти</vt:lpstr>
      </vt:variant>
      <vt:variant>
        <vt:i4>8</vt:i4>
      </vt:variant>
      <vt:variant>
        <vt:lpstr>Тема</vt:lpstr>
      </vt:variant>
      <vt:variant>
        <vt:i4>1</vt:i4>
      </vt:variant>
      <vt:variant>
        <vt:lpstr>Заголовки слайдів</vt:lpstr>
      </vt:variant>
      <vt:variant>
        <vt:i4>50</vt:i4>
      </vt:variant>
    </vt:vector>
  </HeadingPairs>
  <TitlesOfParts>
    <vt:vector size="59" baseType="lpstr">
      <vt:lpstr>Arial</vt:lpstr>
      <vt:lpstr>Calibri</vt:lpstr>
      <vt:lpstr>Century Gothic</vt:lpstr>
      <vt:lpstr>Courier New</vt:lpstr>
      <vt:lpstr>Helvetica</vt:lpstr>
      <vt:lpstr>Noto Sans Symbols</vt:lpstr>
      <vt:lpstr>Times New Roman</vt:lpstr>
      <vt:lpstr>Wingdings</vt:lpstr>
      <vt:lpstr>Галерея</vt:lpstr>
      <vt:lpstr>ТЕМА 8. Спільними зусиллями: як активні громадяни борються з корупцією?</vt:lpstr>
      <vt:lpstr>План</vt:lpstr>
      <vt:lpstr>КЕЙС «Відставка зараз»</vt:lpstr>
      <vt:lpstr>Презентація PowerPoint</vt:lpstr>
      <vt:lpstr>Презентація PowerPoint</vt:lpstr>
      <vt:lpstr>Документи, що закріплюють участь суспільства в боротьбі з корупцією</vt:lpstr>
      <vt:lpstr>Документи, що закріплюють участь суспільства в боротьбі з корупцією</vt:lpstr>
      <vt:lpstr>Презентація PowerPoint</vt:lpstr>
      <vt:lpstr>Функції громадян в антикорупційній діяльності – максимально використовувати можливості громадянського суспільства:  </vt:lpstr>
      <vt:lpstr>Переваги організацій громадянського суспільства перед іншими організаціями:</vt:lpstr>
      <vt:lpstr>Інструменти громадського контролю та впливу: </vt:lpstr>
      <vt:lpstr>Презентація PowerPoint</vt:lpstr>
      <vt:lpstr>Презентація PowerPoint</vt:lpstr>
      <vt:lpstr>Адвокація</vt:lpstr>
      <vt:lpstr>Акції прямої дії</vt:lpstr>
      <vt:lpstr>Нарощування експертних компетенцій</vt:lpstr>
      <vt:lpstr>Громадська експертиза</vt:lpstr>
      <vt:lpstr>БЮДЖЕТИ УЧАСТІ</vt:lpstr>
      <vt:lpstr>Виділення бюджетних коштів – це, звичайно, відповідальний процес. Тому необхідно, щоб і процес голосування був максимально прозорим і відбувався у формі, яка максимально виключає можливість фальсифікації результатів.</vt:lpstr>
      <vt:lpstr>Громадські слухання </vt:lpstr>
      <vt:lpstr>Презентація PowerPoint</vt:lpstr>
      <vt:lpstr>Презентація PowerPoint</vt:lpstr>
      <vt:lpstr>Завдання та виклики для громадських активістів  </vt:lpstr>
      <vt:lpstr>Презентація PowerPoint</vt:lpstr>
      <vt:lpstr>Загальні збори громадян</vt:lpstr>
      <vt:lpstr>Органи самоорганізації населення </vt:lpstr>
      <vt:lpstr>Презентація PowerPoint</vt:lpstr>
      <vt:lpstr>Практичні приклади:</vt:lpstr>
      <vt:lpstr>Зустрічі керівників та посадових осіб місцевих рад з населенням </vt:lpstr>
      <vt:lpstr>Звернення громадян </vt:lpstr>
      <vt:lpstr>Презентація PowerPoint</vt:lpstr>
      <vt:lpstr> Під зверненнями громадян слід розуміти викладені в письмовій або усній формі пропозиції (зауваження), заяви (клопотання) і скарги.  Пропозиція (зауваження) - звернення громадян, де висловлюються порада, рекомендація щодо діяльності органів державної влади і місцевого самоврядування, депутатів усіх рівнів, посадових осіб, а також висловлюються думки щодо врегулювання суспільних відносин та умов життя громадян, вдосконалення правової основи державного і громадського життя, соціально-культурної та інших сфер діяльності держави і суспільства.  Заява (клопотання) - звернення громадян із проханням про сприяння реалізації закріплених Конституцією та чинним законодавством їх прав та інтересів або повідомлення про порушення чинного законодавства чи недоліки в діяльності підприємств, установ, організацій незалежно від форм власності, народних депутатів України, депутатів місцевих рад, посадових осіб, а також висловлення думки щодо поліпшення їх діяльності. Клопотання - письмове звернення з проханням про визнання за особою відповідного статусу, прав чи свобод тощо.  Скарга - звернення з вимогою про поновлення прав і захист законних інтересів громадян, порушених діями (бездіяльністю), рішеннями державних органів, органів місцевого самоврядування, підприємств, установ, організацій, об'єднань громадян, посадових осіб.   </vt:lpstr>
      <vt:lpstr>Вимоги до звернення</vt:lpstr>
      <vt:lpstr>Презентація PowerPoint</vt:lpstr>
      <vt:lpstr>Громадська експертиза </vt:lpstr>
      <vt:lpstr>Партисипація не є новим явищем, участь громадян у прийнятті рішень є основою прямої (або ж партисипативної) демократії.</vt:lpstr>
      <vt:lpstr>Комунікація як механізм налагодження контактів з громадськістю</vt:lpstr>
      <vt:lpstr>Презентація PowerPoint</vt:lpstr>
      <vt:lpstr>Презентація PowerPoint</vt:lpstr>
      <vt:lpstr>Комунікація як механізм налагодження контактів з громадськістю</vt:lpstr>
      <vt:lpstr>Комунікація як механізм налагодження контактів з громадськістю</vt:lpstr>
      <vt:lpstr>Комунікація як механізм налагодження контактів з громадськістю</vt:lpstr>
      <vt:lpstr>Комунікація як механізм налагодження контактів з громадськістю</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ТЕМА 8. Спільними зусиллями: як активні громадяни борються з корупцією?</dc:title>
  <dc:creator>Admin</dc:creator>
  <cp:lastModifiedBy>Admin</cp:lastModifiedBy>
  <cp:revision>38</cp:revision>
  <dcterms:created xsi:type="dcterms:W3CDTF">2024-10-21T07:14:50Z</dcterms:created>
  <dcterms:modified xsi:type="dcterms:W3CDTF">2024-10-25T06:53:13Z</dcterms:modified>
</cp:coreProperties>
</file>