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Microsoft YaHei" panose="020B0503020204020204" charset="-122"/>
        <a:cs typeface="+mn-cs"/>
      </a:defRPr>
    </a:lvl1pPr>
    <a:lvl2pPr marL="742950" lvl="1" indent="-28575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2pPr>
    <a:lvl3pPr marL="1143000" lvl="2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3pPr>
    <a:lvl4pPr marL="1600200" lvl="3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4pPr>
    <a:lvl5pPr marL="2057400" lvl="4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5pPr>
    <a:lvl6pPr marL="2286000" lvl="5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6pPr>
    <a:lvl7pPr marL="2743200" lvl="6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7pPr>
    <a:lvl8pPr marL="3200400" lvl="7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8pPr>
    <a:lvl9pPr marL="3657600" lvl="8" indent="-228600" algn="l" defTabSz="449580" rtl="0" eaLnBrk="1" fontAlgn="base" latinLnBrk="0" hangingPunct="1">
      <a:lnSpc>
        <a:spcPct val="100000"/>
      </a:lnSpc>
      <a:spcBef>
        <a:spcPts val="65"/>
      </a:spcBef>
      <a:spcAft>
        <a:spcPts val="65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Microsoft YaHei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80" y="-84"/>
      </p:cViewPr>
      <p:guideLst>
        <p:guide orient="horz" pos="2160"/>
        <p:guide pos="289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9" name="Скругленный прямоугольник 2048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0" name="Скругленный прямоугольник 2049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1" name="Скругленный прямоугольник 2050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2" name="Скругленный прямоугольник 2051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3" name="Скругленный прямоугольник 205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4" name="Текстовое поле 2053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5" name="Замещающая дата 2054"/>
          <p:cNvSpPr>
            <a:spLocks noGrp="1"/>
          </p:cNvSpPr>
          <p:nvPr>
            <p:ph type="dt"/>
          </p:nvPr>
        </p:nvSpPr>
        <p:spPr>
          <a:xfrm>
            <a:off x="3884613" y="0"/>
            <a:ext cx="2963862" cy="4492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056" name="Замещающий образ слайда 2055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64063" cy="3421063"/>
          </a:xfrm>
          <a:prstGeom prst="rect">
            <a:avLst/>
          </a:prstGeom>
          <a:noFill/>
          <a:ln w="12600" cap="flat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000" tIns="46800" rIns="90000" bIns="46800" anchor="ctr" anchorCtr="0"/>
          <a:p>
            <a:pPr lvl="0"/>
          </a:p>
        </p:txBody>
      </p:sp>
      <p:sp>
        <p:nvSpPr>
          <p:cNvPr id="2057" name="Замещающий текст 2056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</a:p>
        </p:txBody>
      </p:sp>
      <p:sp>
        <p:nvSpPr>
          <p:cNvPr id="2058" name="Текстовое поле 2057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59" name="Замещающий номер слайда 2058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63862" cy="44926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b" anchorCtr="0"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1505" name="Замещающий образ слайда 2150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506" name="Замещающий текст 2150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9697" name="Замещающий образ слайда 2969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698" name="Замещающий текст 2969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30721" name="Замещающий образ слайда 30720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22" name="Замещающий текст 3072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31745" name="Замещающий образ слайда 3174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6" name="Замещающий текст 3174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32769" name="Замещающий образ слайда 3276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770" name="Замещающий текст 3276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33793" name="Замещающий образ слайда 3379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794" name="Замещающий текст 3379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34817" name="Замещающий образ слайда 3481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4818" name="Замещающий текст 3481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2529" name="Замещающий образ слайда 2252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530" name="Замещающий текст 2252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3553" name="Замещающий образ слайда 2355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554" name="Замещающий текст 2355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4577" name="Замещающий образ слайда 2457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578" name="Замещающий текст 2457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5601" name="Замещающий образ слайда 25600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602" name="Замещающий текст 25601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6625" name="Замещающий образ слайда 26624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626" name="Замещающий текст 26625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7649" name="Замещающий образ слайда 27648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650" name="Замещающий текст 27649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8673" name="Замещающий образ слайда 28672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674" name="Замещающий текст 28673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Замещающий номер слайда 1"/>
          <p:cNvSpPr/>
          <p:nvPr>
            <p:ph type="sldNum" idx="2"/>
          </p:nvPr>
        </p:nvSpPr>
        <p:spPr/>
        <p:txBody>
          <a:bodyPr/>
          <a:p>
            <a:pPr lvl="0" algn="r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200" dirty="0" err="1">
                <a:cs typeface="Segoe UI" panose="020B0502040204020203" charset="0"/>
              </a:rPr>
            </a:fld>
            <a:endParaRPr lang="ru-RU" altLang="x-none" sz="1200" dirty="0" err="1">
              <a:ea typeface="Segoe UI" panose="020B0502040204020203" charset="0"/>
              <a:cs typeface="Segoe UI" panose="020B0502040204020203" charset="0"/>
            </a:endParaRPr>
          </a:p>
        </p:txBody>
      </p:sp>
      <p:sp>
        <p:nvSpPr>
          <p:cNvPr id="29697" name="Замещающий образ слайда 29696"/>
          <p:cNvSpPr txBox="1"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698" name="Замещающий текст 29697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447" y="274638"/>
            <a:ext cx="2055416" cy="58435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47093" cy="58435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8615" cy="4518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0248" y="1600200"/>
            <a:ext cx="4028615" cy="4518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Заголовок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lvl="0"/>
            <a:r>
              <a:rPr dirty="0"/>
              <a:t>Для правки текста заглавия щёлкните мышью</a:t>
            </a:r>
            <a:endParaRPr dirty="0"/>
          </a:p>
        </p:txBody>
      </p:sp>
      <p:sp>
        <p:nvSpPr>
          <p:cNvPr id="1026" name="Замещающий текст 10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1663" cy="45180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lvl="0"/>
            <a:r>
              <a:rPr dirty="0"/>
              <a:t>Для правки структуры щёлкните мышью</a:t>
            </a:r>
            <a:endParaRPr dirty="0"/>
          </a:p>
          <a:p>
            <a:pPr lvl="1"/>
            <a:r>
              <a:rPr dirty="0"/>
              <a:t>Второй уровень структуры</a:t>
            </a:r>
            <a:endParaRPr dirty="0"/>
          </a:p>
          <a:p>
            <a:pPr lvl="2"/>
            <a:r>
              <a:rPr dirty="0"/>
              <a:t>Третий уровень структуры</a:t>
            </a:r>
            <a:endParaRPr dirty="0"/>
          </a:p>
          <a:p>
            <a:pPr lvl="3"/>
            <a:r>
              <a:rPr dirty="0"/>
              <a:t>Четвёртый уровень структуры</a:t>
            </a:r>
            <a:endParaRPr dirty="0"/>
          </a:p>
          <a:p>
            <a:pPr lvl="4"/>
            <a:r>
              <a:rPr dirty="0"/>
              <a:t>Пятый уровень структуры</a:t>
            </a:r>
            <a:endParaRPr dirty="0"/>
          </a:p>
          <a:p>
            <a:pPr lvl="4"/>
            <a:r>
              <a:rPr dirty="0"/>
              <a:t>Шестой уровень структуры</a:t>
            </a:r>
            <a:endParaRPr dirty="0"/>
          </a:p>
          <a:p>
            <a:pPr lvl="4"/>
            <a:r>
              <a:rPr dirty="0"/>
              <a:t>Седьмой уровень структуры</a:t>
            </a:r>
            <a:endParaRPr dirty="0"/>
          </a:p>
        </p:txBody>
      </p:sp>
      <p:sp>
        <p:nvSpPr>
          <p:cNvPr id="1027" name="Текстовое поле 1026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8" name="Текстовое поле 1027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9" name="Замещающий номер слайда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25663" cy="4683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lstStyle>
            <a:lvl1pPr algn="r">
              <a:buFontTx/>
              <a:defRPr sz="1400"/>
            </a:lvl1pPr>
          </a:lstStyle>
          <a:p>
            <a:pPr lvl="0" defTabSz="449580" eaLnBrk="1" hangingPunct="1">
              <a:spcBef>
                <a:spcPts val="65"/>
              </a:spcBef>
              <a:spcAft>
                <a:spcPts val="65"/>
              </a:spcAft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ctr" defTabSz="449580" rtl="0" eaLnBrk="0" fontAlgn="base" latinLnBrk="0" hangingPunct="0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0" fontAlgn="base" latinLnBrk="0" hangingPunct="0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2pPr>
      <a:lvl3pPr marL="1143000" lvl="2" indent="-228600" algn="ctr" defTabSz="449580" rtl="0" eaLnBrk="0" fontAlgn="base" latinLnBrk="0" hangingPunct="0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3pPr>
      <a:lvl4pPr marL="1600200" lvl="3" indent="-228600" algn="ctr" defTabSz="449580" rtl="0" eaLnBrk="0" fontAlgn="base" latinLnBrk="0" hangingPunct="0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4pPr>
      <a:lvl5pPr marL="2057400" lvl="4" indent="-228600" algn="ctr" defTabSz="449580" rtl="0" eaLnBrk="0" fontAlgn="base" latinLnBrk="0" hangingPunct="0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1F497D"/>
          </a:solidFill>
          <a:latin typeface="Arial" panose="020B0604020202020204" pitchFamily="34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49580" rtl="0" eaLnBrk="0" fontAlgn="base" latinLnBrk="0" hangingPunct="0">
        <a:lnSpc>
          <a:spcPct val="100000"/>
        </a:lnSpc>
        <a:spcBef>
          <a:spcPts val="8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ts val="7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ts val="6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ts val="5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ts val="5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514600" lvl="5" indent="-228600" algn="l" defTabSz="449580" rtl="0" eaLnBrk="0" fontAlgn="base" latinLnBrk="0" hangingPunct="0">
        <a:lnSpc>
          <a:spcPct val="100000"/>
        </a:lnSpc>
        <a:spcBef>
          <a:spcPts val="5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971800" lvl="6" indent="-228600" algn="l" defTabSz="449580" rtl="0" eaLnBrk="0" fontAlgn="base" latinLnBrk="0" hangingPunct="0">
        <a:lnSpc>
          <a:spcPct val="100000"/>
        </a:lnSpc>
        <a:spcBef>
          <a:spcPts val="5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429000" lvl="7" indent="-228600" algn="l" defTabSz="449580" rtl="0" eaLnBrk="0" fontAlgn="base" latinLnBrk="0" hangingPunct="0">
        <a:lnSpc>
          <a:spcPct val="100000"/>
        </a:lnSpc>
        <a:spcBef>
          <a:spcPts val="5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886200" lvl="8" indent="-228600" algn="l" defTabSz="449580" rtl="0" eaLnBrk="0" fontAlgn="base" latinLnBrk="0" hangingPunct="0">
        <a:lnSpc>
          <a:spcPct val="100000"/>
        </a:lnSpc>
        <a:spcBef>
          <a:spcPts val="5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5pPr>
      <a:lvl6pPr marL="2286000" lvl="5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6pPr>
      <a:lvl7pPr marL="2743200" lvl="6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7pPr>
      <a:lvl8pPr marL="3200400" lvl="7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8pPr>
      <a:lvl9pPr marL="3657600" lvl="8" indent="-228600" algn="l" defTabSz="449580" rtl="0" eaLnBrk="1" fontAlgn="base" latinLnBrk="0" hangingPunct="1">
        <a:lnSpc>
          <a:spcPct val="100000"/>
        </a:lnSpc>
        <a:spcBef>
          <a:spcPts val="65"/>
        </a:spcBef>
        <a:spcAft>
          <a:spcPts val="65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3" name="Текстовое поле 3072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x-none" sz="4400" dirty="0" err="1">
                <a:solidFill>
                  <a:srgbClr val="1F497D"/>
                </a:solidFill>
              </a:rPr>
              <a:t>Lecture </a:t>
            </a:r>
            <a:r>
              <a:rPr lang="en-US" altLang="ru-RU" sz="4400" dirty="0" err="1">
                <a:solidFill>
                  <a:srgbClr val="1F497D"/>
                </a:solidFill>
              </a:rPr>
              <a:t>6</a:t>
            </a:r>
            <a:endParaRPr lang="en-US" altLang="ru-RU" sz="4400" dirty="0" err="1">
              <a:solidFill>
                <a:srgbClr val="1F497D"/>
              </a:solidFill>
            </a:endParaRPr>
          </a:p>
        </p:txBody>
      </p:sp>
      <p:sp>
        <p:nvSpPr>
          <p:cNvPr id="3074" name="Текстовое поле 3073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sp>
        <p:nvSpPr>
          <p:cNvPr id="3075" name="Прямоугольник 3074"/>
          <p:cNvSpPr/>
          <p:nvPr/>
        </p:nvSpPr>
        <p:spPr>
          <a:xfrm>
            <a:off x="1571625" y="2071688"/>
            <a:ext cx="6286500" cy="203136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>
            <a:spAutoFit/>
          </a:bodyPr>
          <a:p>
            <a:pPr algn="ct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200" b="1" dirty="0" err="1">
                <a:solidFill>
                  <a:srgbClr val="50938A"/>
                </a:solidFill>
              </a:rPr>
              <a:t>TYPOLOGY OF IDIOMATIC AND SET EXPRESSIONS </a:t>
            </a:r>
            <a:endParaRPr lang="en-US" altLang="x-none" sz="4200" b="1" dirty="0" err="1">
              <a:solidFill>
                <a:srgbClr val="50938A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Текстовое поле 11265"/>
          <p:cNvSpPr txBox="1"/>
          <p:nvPr/>
        </p:nvSpPr>
        <p:spPr>
          <a:xfrm>
            <a:off x="539750" y="480060"/>
            <a:ext cx="7460615" cy="60553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 </a:t>
            </a:r>
            <a:r>
              <a:rPr lang="en-US" altLang="x-none" sz="2800" b="1" dirty="0" err="1">
                <a:solidFill>
                  <a:srgbClr val="0070C0"/>
                </a:solidFill>
              </a:rPr>
              <a:t>English - Ukrainian - Japanese</a:t>
            </a:r>
            <a:endParaRPr lang="en-US" altLang="x-none" sz="2800" b="1" dirty="0" err="1">
              <a:solidFill>
                <a:srgbClr val="0070C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b="1" dirty="0" err="1">
                <a:solidFill>
                  <a:srgbClr val="0070C0"/>
                </a:solidFill>
              </a:rPr>
              <a:t>  </a:t>
            </a:r>
            <a:r>
              <a:rPr lang="en-US" altLang="x-none" sz="2400" b="1" dirty="0" err="1">
                <a:solidFill>
                  <a:srgbClr val="0070C0"/>
                </a:solidFill>
              </a:rPr>
              <a:t>   </a:t>
            </a:r>
            <a:r>
              <a:rPr lang="en-US" altLang="x-none" sz="2400" i="1" dirty="0" err="1">
                <a:solidFill>
                  <a:schemeClr val="tx1"/>
                </a:solidFill>
              </a:rPr>
              <a:t>Near equivalents - idiomatic expressions, proverbs or sayings containing one or more common component and having close to identical or similar meaning in English, Ukrainian and Japanese</a:t>
            </a:r>
            <a:endParaRPr lang="en-US" altLang="x-none" sz="2000" i="1" dirty="0" err="1">
              <a:solidFill>
                <a:schemeClr val="tx1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Habit is a second nature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x-none" sz="2800" dirty="0" err="1">
                <a:solidFill>
                  <a:srgbClr val="000000"/>
                </a:solidFill>
              </a:rPr>
              <a:t>Називати чорне білим</a:t>
            </a:r>
            <a:endParaRPr lang="uk-UA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x-none" sz="2800" dirty="0" err="1">
                <a:solidFill>
                  <a:srgbClr val="000000"/>
                </a:solidFill>
              </a:rPr>
              <a:t>G</a:t>
            </a:r>
            <a:r>
              <a:rPr lang="en-US" altLang="x-none" sz="2800" dirty="0" err="1">
                <a:solidFill>
                  <a:srgbClr val="000000"/>
                </a:solidFill>
              </a:rPr>
              <a:t>o in at one ear and out at the other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r>
              <a:rPr lang="pl-PL" altLang="en-US" sz="2400" i="1" dirty="0" err="1">
                <a:solidFill>
                  <a:srgbClr val="000000"/>
                </a:solidFill>
              </a:rPr>
              <a:t>I</a:t>
            </a:r>
            <a:r>
              <a:rPr lang="en-US" altLang="x-none" sz="2400" i="1" dirty="0" err="1">
                <a:solidFill>
                  <a:srgbClr val="000000"/>
                </a:solidFill>
                <a:sym typeface="+mn-ea"/>
              </a:rPr>
              <a:t>n different parts of the world</a:t>
            </a:r>
            <a:r>
              <a:rPr lang="pl-PL" altLang="en-US" sz="2400" i="1" dirty="0" err="1">
                <a:solidFill>
                  <a:srgbClr val="000000"/>
                </a:solidFill>
                <a:sym typeface="+mn-ea"/>
              </a:rPr>
              <a:t>, </a:t>
            </a:r>
            <a:r>
              <a:rPr lang="en-US" altLang="x-none" sz="2400" i="1" dirty="0" err="1">
                <a:solidFill>
                  <a:srgbClr val="000000"/>
                </a:solidFill>
              </a:rPr>
              <a:t>environmental and social conditions of life and regular vital needs may predetermine the behavior of people, their ways of thinking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endParaRPr lang="pl-PL" altLang="en-US" sz="2400" i="1" dirty="0" err="1">
              <a:solidFill>
                <a:srgbClr val="000000"/>
              </a:solidFill>
            </a:endParaRPr>
          </a:p>
        </p:txBody>
      </p:sp>
      <p:sp>
        <p:nvSpPr>
          <p:cNvPr id="11267" name="Текстовое поле 1126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90" name="Текстовое поле 12289"/>
          <p:cNvSpPr txBox="1"/>
          <p:nvPr/>
        </p:nvSpPr>
        <p:spPr>
          <a:xfrm>
            <a:off x="457200" y="499110"/>
            <a:ext cx="8229600" cy="562737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800" i="1" dirty="0" err="1">
                <a:solidFill>
                  <a:srgbClr val="000000"/>
                </a:solidFill>
              </a:rPr>
              <a:t>N</a:t>
            </a:r>
            <a:r>
              <a:rPr lang="en-US" altLang="x-none" sz="2800" i="1" dirty="0" err="1">
                <a:solidFill>
                  <a:srgbClr val="000000"/>
                </a:solidFill>
              </a:rPr>
              <a:t>ear </a:t>
            </a:r>
            <a:r>
              <a:rPr lang="pl-PL" altLang="en-US" sz="2800" i="1" dirty="0" err="1">
                <a:solidFill>
                  <a:srgbClr val="000000"/>
                </a:solidFill>
              </a:rPr>
              <a:t>(</a:t>
            </a:r>
            <a:r>
              <a:rPr lang="en-US" altLang="x-none" sz="2800" i="1" dirty="0" err="1">
                <a:solidFill>
                  <a:srgbClr val="000000"/>
                </a:solidFill>
              </a:rPr>
              <a:t>or incomplete</a:t>
            </a:r>
            <a:r>
              <a:rPr lang="pl-PL" altLang="en-US" sz="2800" i="1" dirty="0" err="1">
                <a:solidFill>
                  <a:srgbClr val="000000"/>
                </a:solidFill>
              </a:rPr>
              <a:t>)</a:t>
            </a:r>
            <a:r>
              <a:rPr lang="en-US" altLang="x-none" sz="2800" i="1" dirty="0" err="1">
                <a:solidFill>
                  <a:srgbClr val="000000"/>
                </a:solidFill>
              </a:rPr>
              <a:t> idiomatic equivalents have usually one or more components common in the counter-opposed idioms/stable expressions in  the contrasted languages.</a:t>
            </a:r>
            <a:r>
              <a:rPr lang="en-US" altLang="x-none" sz="2800" dirty="0" err="1">
                <a:solidFill>
                  <a:srgbClr val="000000"/>
                </a:solidFill>
              </a:rPr>
              <a:t>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To lead a cat and dog life</a:t>
            </a:r>
            <a:r>
              <a:rPr lang="pl-PL" altLang="en-US" sz="2800" dirty="0" err="1">
                <a:solidFill>
                  <a:srgbClr val="000000"/>
                </a:solidFill>
              </a:rPr>
              <a:t>.</a:t>
            </a:r>
            <a:r>
              <a:rPr lang="en-US" altLang="x-none" sz="2800" dirty="0" err="1">
                <a:solidFill>
                  <a:srgbClr val="000000"/>
                </a:solidFill>
              </a:rPr>
              <a:t> </a:t>
            </a:r>
            <a:r>
              <a:rPr lang="pl-PL" altLang="en-US" sz="2800" dirty="0" err="1">
                <a:solidFill>
                  <a:srgbClr val="000000"/>
                </a:solidFill>
              </a:rPr>
              <a:t>[in English]</a:t>
            </a:r>
            <a:endParaRPr lang="uk-UA" altLang="en-US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800" dirty="0" err="1">
                <a:solidFill>
                  <a:srgbClr val="000000"/>
                </a:solidFill>
              </a:rPr>
              <a:t>(Live) like dig and monkey. [in Japanese]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ru-RU" altLang="en-US" sz="2800" dirty="0" err="1">
                <a:solidFill>
                  <a:srgbClr val="000000"/>
                </a:solidFill>
              </a:rPr>
              <a:t>Жити, </a:t>
            </a:r>
            <a:r>
              <a:rPr lang="uk-UA" altLang="en-US" sz="2800" dirty="0" err="1">
                <a:solidFill>
                  <a:srgbClr val="000000"/>
                </a:solidFill>
              </a:rPr>
              <a:t>як кіт із собакою</a:t>
            </a:r>
            <a:r>
              <a:rPr lang="pl-PL" altLang="uk-UA" sz="2800" dirty="0" err="1">
                <a:solidFill>
                  <a:srgbClr val="000000"/>
                </a:solidFill>
              </a:rPr>
              <a:t>.</a:t>
            </a:r>
            <a:r>
              <a:rPr lang="uk-UA" altLang="en-US" sz="2800" dirty="0" err="1">
                <a:solidFill>
                  <a:srgbClr val="000000"/>
                </a:solidFill>
              </a:rPr>
              <a:t> </a:t>
            </a:r>
            <a:r>
              <a:rPr lang="pl-PL" altLang="uk-UA" sz="2800" dirty="0" err="1">
                <a:solidFill>
                  <a:srgbClr val="000000"/>
                </a:solidFill>
              </a:rPr>
              <a:t>[in Ukrainian]</a:t>
            </a:r>
            <a:endParaRPr lang="pl-PL" altLang="uk-UA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i="1" dirty="0" err="1">
                <a:solidFill>
                  <a:srgbClr val="000000"/>
                </a:solidFill>
              </a:rPr>
              <a:t>     cf: </a:t>
            </a:r>
            <a:r>
              <a:rPr lang="en-US" altLang="x-none" sz="2400" i="1" dirty="0" err="1">
                <a:solidFill>
                  <a:srgbClr val="000000"/>
                </a:solidFill>
              </a:rPr>
              <a:t>To cut one</a:t>
            </a:r>
            <a:r>
              <a:rPr lang="pl-PL" altLang="en-US" sz="2400" i="1" dirty="0" err="1">
                <a:solidFill>
                  <a:srgbClr val="000000"/>
                </a:solidFill>
              </a:rPr>
              <a:t>’</a:t>
            </a:r>
            <a:r>
              <a:rPr lang="en-US" altLang="x-none" sz="2400" i="1" dirty="0" err="1">
                <a:solidFill>
                  <a:srgbClr val="000000"/>
                </a:solidFill>
              </a:rPr>
              <a:t>s coat according to one's cloth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i="1" dirty="0" err="1">
                <a:solidFill>
                  <a:srgbClr val="000000"/>
                </a:solidFill>
              </a:rPr>
              <a:t>          </a:t>
            </a:r>
            <a:r>
              <a:rPr lang="en-US" altLang="x-none" sz="2400" i="1" dirty="0" err="1">
                <a:solidFill>
                  <a:srgbClr val="000000"/>
                </a:solidFill>
              </a:rPr>
              <a:t>Love and reason do not go together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i="1" dirty="0" err="1">
                <a:solidFill>
                  <a:srgbClr val="000000"/>
                </a:solidFill>
              </a:rPr>
              <a:t>         </a:t>
            </a:r>
            <a:r>
              <a:rPr lang="en-US" altLang="x-none" sz="2400" i="1" dirty="0" err="1">
                <a:solidFill>
                  <a:srgbClr val="000000"/>
                </a:solidFill>
              </a:rPr>
              <a:t>The early bird catches the worm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i="1" dirty="0" err="1">
                <a:solidFill>
                  <a:srgbClr val="000000"/>
                </a:solidFill>
              </a:rPr>
              <a:t>         </a:t>
            </a:r>
            <a:r>
              <a:rPr lang="en-US" altLang="x-none" sz="2400" i="1" dirty="0" err="1">
                <a:solidFill>
                  <a:srgbClr val="000000"/>
                </a:solidFill>
              </a:rPr>
              <a:t>As clear as day light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endParaRPr lang="pl-PL" altLang="en-US" sz="2400" i="1" dirty="0" err="1">
              <a:solidFill>
                <a:srgbClr val="000000"/>
              </a:solidFill>
            </a:endParaRPr>
          </a:p>
        </p:txBody>
      </p:sp>
      <p:sp>
        <p:nvSpPr>
          <p:cNvPr id="12291" name="Текстовое поле 1229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Текстовое поле 13313"/>
          <p:cNvSpPr txBox="1"/>
          <p:nvPr/>
        </p:nvSpPr>
        <p:spPr>
          <a:xfrm>
            <a:off x="431165" y="68389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800" b="1" dirty="0" err="1">
                <a:solidFill>
                  <a:srgbClr val="0070C0"/>
                </a:solidFill>
              </a:rPr>
              <a:t>T</a:t>
            </a:r>
            <a:r>
              <a:rPr lang="en-US" altLang="x-none" sz="2800" b="1" dirty="0" err="1">
                <a:solidFill>
                  <a:srgbClr val="0070C0"/>
                </a:solidFill>
              </a:rPr>
              <a:t>wo main types of common near equivalents: </a:t>
            </a:r>
            <a:endParaRPr lang="en-US" altLang="x-none" sz="2800" dirty="0" err="1">
              <a:solidFill>
                <a:srgbClr val="0070C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1) those having common component parts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2) those being very close semantically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Cf. the English </a:t>
            </a:r>
            <a:r>
              <a:rPr lang="en-US" altLang="x-none" sz="2800" i="1" dirty="0" err="1">
                <a:solidFill>
                  <a:srgbClr val="0070C0"/>
                </a:solidFill>
              </a:rPr>
              <a:t>to lead a cat and dog life </a:t>
            </a:r>
            <a:r>
              <a:rPr lang="en-US" altLang="x-none" sz="2800" dirty="0" err="1">
                <a:solidFill>
                  <a:srgbClr val="000000"/>
                </a:solidFill>
              </a:rPr>
              <a:t>with the Japanese </a:t>
            </a:r>
            <a:r>
              <a:rPr lang="en-US" altLang="x-none" sz="2800" i="1" dirty="0" err="1">
                <a:solidFill>
                  <a:srgbClr val="0070C0"/>
                </a:solidFill>
              </a:rPr>
              <a:t>to live like dog and monkey</a:t>
            </a:r>
            <a:r>
              <a:rPr lang="en-US" altLang="x-none" sz="2800" dirty="0" err="1">
                <a:solidFill>
                  <a:srgbClr val="0070C0"/>
                </a:solidFill>
              </a:rPr>
              <a:t> </a:t>
            </a:r>
            <a:r>
              <a:rPr lang="en-US" altLang="x-none" sz="2800" dirty="0" err="1">
                <a:solidFill>
                  <a:srgbClr val="000000"/>
                </a:solidFill>
              </a:rPr>
              <a:t>and the Ukrainian</a:t>
            </a:r>
            <a:r>
              <a:rPr lang="pl-PL" altLang="en-US" sz="2800" dirty="0" err="1">
                <a:solidFill>
                  <a:srgbClr val="000000"/>
                </a:solidFill>
              </a:rPr>
              <a:t> </a:t>
            </a:r>
            <a:r>
              <a:rPr lang="ru-RU" altLang="en-US" sz="2800" i="1" dirty="0" err="1">
                <a:solidFill>
                  <a:srgbClr val="0070C0"/>
                </a:solidFill>
              </a:rPr>
              <a:t>жити як </a:t>
            </a:r>
            <a:r>
              <a:rPr lang="uk-UA" altLang="en-US" sz="2800" i="1" dirty="0" err="1">
                <a:solidFill>
                  <a:srgbClr val="0070C0"/>
                </a:solidFill>
              </a:rPr>
              <a:t>кіт із собакою</a:t>
            </a:r>
            <a:endParaRPr lang="uk-UA" altLang="en-US" sz="2800" i="1" dirty="0" err="1">
              <a:solidFill>
                <a:srgbClr val="0070C0"/>
              </a:solidFill>
            </a:endParaRPr>
          </a:p>
        </p:txBody>
      </p:sp>
      <p:sp>
        <p:nvSpPr>
          <p:cNvPr id="13315" name="Текстовое поле 1331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Текстовое поле 14337"/>
          <p:cNvSpPr txBox="1"/>
          <p:nvPr/>
        </p:nvSpPr>
        <p:spPr>
          <a:xfrm>
            <a:off x="457200" y="929640"/>
            <a:ext cx="8229600" cy="519684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algn="l" defTabSz="449580" eaLnBrk="0" hangingPunct="0">
              <a:spcBef>
                <a:spcPts val="765"/>
              </a:spcBef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70C0"/>
                </a:solidFill>
              </a:rPr>
              <a:t>The semantically close near equivalents constitute a considerable number of idiomatic expressions</a:t>
            </a:r>
            <a:r>
              <a:rPr lang="pl-PL" altLang="en-US" sz="2800" dirty="0" err="1">
                <a:solidFill>
                  <a:srgbClr val="0070C0"/>
                </a:solidFill>
              </a:rPr>
              <a:t>:</a:t>
            </a:r>
            <a:endParaRPr lang="en-US" altLang="x-none" sz="2800" dirty="0" err="1">
              <a:solidFill>
                <a:srgbClr val="0070C0"/>
              </a:solidFill>
            </a:endParaRPr>
          </a:p>
          <a:p>
            <a:pPr marL="457200" indent="-457200" algn="l" defTabSz="449580" eaLnBrk="0" hangingPunct="0">
              <a:spcBef>
                <a:spcPts val="765"/>
              </a:spcBef>
              <a:buClrTx/>
              <a:buSzTx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en-US" sz="2800" i="1" dirty="0" err="1">
                <a:solidFill>
                  <a:srgbClr val="000000"/>
                </a:solidFill>
              </a:rPr>
              <a:t>Т</a:t>
            </a:r>
            <a:r>
              <a:rPr lang="en-US" altLang="x-none" sz="2800" i="1" dirty="0" err="1">
                <a:solidFill>
                  <a:srgbClr val="000000"/>
                </a:solidFill>
              </a:rPr>
              <a:t>o cut one's coat according to one's cloth</a:t>
            </a:r>
            <a:r>
              <a:rPr lang="pl-PL" altLang="en-US" sz="2800" i="1" dirty="0" err="1">
                <a:solidFill>
                  <a:srgbClr val="000000"/>
                </a:solidFill>
              </a:rPr>
              <a:t>.</a:t>
            </a:r>
            <a:r>
              <a:rPr lang="uk-UA" altLang="en-US" sz="2800" dirty="0" err="1">
                <a:solidFill>
                  <a:srgbClr val="000000"/>
                </a:solidFill>
              </a:rPr>
              <a:t> (</a:t>
            </a:r>
            <a:r>
              <a:rPr lang="pl-PL" altLang="uk-UA" sz="2800" dirty="0" err="1">
                <a:solidFill>
                  <a:srgbClr val="000000"/>
                </a:solidFill>
              </a:rPr>
              <a:t>in </a:t>
            </a:r>
            <a:r>
              <a:rPr lang="pl-PL" altLang="en-US" sz="2800" dirty="0" err="1">
                <a:solidFill>
                  <a:srgbClr val="000000"/>
                </a:solidFill>
              </a:rPr>
              <a:t>English)</a:t>
            </a:r>
            <a:endParaRPr lang="pl-PL" altLang="en-US" sz="2800" i="1" dirty="0" err="1">
              <a:solidFill>
                <a:srgbClr val="000000"/>
              </a:solidFill>
            </a:endParaRPr>
          </a:p>
          <a:p>
            <a:pPr marL="457200" indent="-457200" algn="l" defTabSz="449580" eaLnBrk="0" hangingPunct="0">
              <a:spcBef>
                <a:spcPts val="765"/>
              </a:spcBef>
              <a:buClrTx/>
              <a:buSzTx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uk-UA" altLang="en-US" sz="2800" i="1" dirty="0" err="1">
                <a:solidFill>
                  <a:srgbClr val="000000"/>
                </a:solidFill>
              </a:rPr>
              <a:t>По своєму ліжку протягуй ніжки</a:t>
            </a:r>
            <a:r>
              <a:rPr lang="pl-PL" altLang="uk-UA" sz="2800" i="1" dirty="0" err="1">
                <a:solidFill>
                  <a:srgbClr val="000000"/>
                </a:solidFill>
              </a:rPr>
              <a:t>.</a:t>
            </a:r>
            <a:r>
              <a:rPr lang="uk-UA" altLang="en-US" sz="2800" dirty="0" err="1">
                <a:solidFill>
                  <a:srgbClr val="000000"/>
                </a:solidFill>
              </a:rPr>
              <a:t> </a:t>
            </a:r>
            <a:r>
              <a:rPr lang="pl-PL" altLang="uk-UA" sz="2800" dirty="0" err="1">
                <a:solidFill>
                  <a:srgbClr val="000000"/>
                </a:solidFill>
              </a:rPr>
              <a:t>(in Ukrainian)</a:t>
            </a:r>
            <a:endParaRPr lang="uk-UA" altLang="en-US" sz="2800" i="1" dirty="0" err="1">
              <a:solidFill>
                <a:srgbClr val="000000"/>
              </a:solidFill>
            </a:endParaRPr>
          </a:p>
          <a:p>
            <a:pPr marL="457200" indent="-457200" algn="l" defTabSz="449580" eaLnBrk="0" hangingPunct="0">
              <a:spcBef>
                <a:spcPts val="765"/>
              </a:spcBef>
              <a:buClrTx/>
              <a:buSzTx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i="1" dirty="0" err="1">
                <a:solidFill>
                  <a:srgbClr val="000000"/>
                </a:solidFill>
              </a:rPr>
              <a:t>The crab digs a hole according to his shell</a:t>
            </a:r>
            <a:r>
              <a:rPr lang="pl-PL" altLang="en-US" sz="2800" i="1" dirty="0" err="1">
                <a:solidFill>
                  <a:srgbClr val="000000"/>
                </a:solidFill>
              </a:rPr>
              <a:t>.</a:t>
            </a:r>
            <a:r>
              <a:rPr lang="uk-UA" altLang="en-US" sz="2800" i="1" dirty="0" err="1">
                <a:solidFill>
                  <a:srgbClr val="000000"/>
                </a:solidFill>
              </a:rPr>
              <a:t> </a:t>
            </a:r>
            <a:r>
              <a:rPr lang="uk-UA" altLang="en-US" sz="2800" dirty="0" err="1">
                <a:solidFill>
                  <a:srgbClr val="000000"/>
                </a:solidFill>
              </a:rPr>
              <a:t>(</a:t>
            </a:r>
            <a:r>
              <a:rPr lang="en-US" altLang="x-none" sz="2800" dirty="0" err="1">
                <a:solidFill>
                  <a:srgbClr val="000000"/>
                </a:solidFill>
                <a:sym typeface="+mn-ea"/>
              </a:rPr>
              <a:t>in Japanese</a:t>
            </a:r>
            <a:r>
              <a:rPr lang="uk-UA" altLang="en-US" sz="2800" dirty="0" err="1">
                <a:solidFill>
                  <a:srgbClr val="000000"/>
                </a:solidFill>
                <a:sym typeface="+mn-ea"/>
              </a:rPr>
              <a:t> </a:t>
            </a:r>
            <a:r>
              <a:rPr lang="en-US" altLang="x-none" sz="2800" dirty="0" err="1">
                <a:solidFill>
                  <a:srgbClr val="000000"/>
                </a:solidFill>
                <a:sym typeface="+mn-ea"/>
              </a:rPr>
              <a:t>in English translation) </a:t>
            </a:r>
            <a:br>
              <a:rPr lang="en-US" altLang="x-none" sz="2800" dirty="0" err="1">
                <a:solidFill>
                  <a:srgbClr val="000000"/>
                </a:solidFill>
              </a:rPr>
            </a:b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4339" name="Текстовое поле 1433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2" name="Текстовое поле 15361"/>
          <p:cNvSpPr txBox="1"/>
          <p:nvPr/>
        </p:nvSpPr>
        <p:spPr>
          <a:xfrm>
            <a:off x="457200" y="736600"/>
            <a:ext cx="8229600" cy="538988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800" b="1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G</a:t>
            </a:r>
            <a:r>
              <a:rPr lang="en-US" altLang="x-none" sz="2800" b="1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enuine and approximate idiomatic analogies in genealogically non-related languages</a:t>
            </a:r>
            <a:endParaRPr lang="en-US" altLang="x-none" sz="2800" baseline="0" dirty="0" err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defTabSz="449580" eaLnBrk="0" hangingPunct="0">
              <a:spcBef>
                <a:spcPts val="765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8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Their number </a:t>
            </a:r>
            <a:r>
              <a:rPr lang="en-US" altLang="x-none" sz="28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by far exceeds the number of absolute and near equivalents i</a:t>
            </a:r>
            <a:r>
              <a:rPr lang="pl-PL" altLang="en-US" sz="2800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 the contrasted languages.</a:t>
            </a:r>
            <a:endParaRPr lang="pl-PL" altLang="en-US" sz="2800" baseline="0" dirty="0" err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defTabSz="449580" eaLnBrk="0" hangingPunct="0"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To take a musket to kill a butterfly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Shut the stable-door after the horse is stolen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The higher the ape goes, the more he his tail shows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To grease somebody's palm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Let sleeping dogs lie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i="1" dirty="0" err="1">
                <a:solidFill>
                  <a:srgbClr val="000000"/>
                </a:solidFill>
              </a:rPr>
              <a:t>All cats are grey in the dark</a:t>
            </a:r>
            <a:r>
              <a:rPr lang="pl-PL" altLang="en-US" sz="2400" i="1" dirty="0" err="1">
                <a:solidFill>
                  <a:srgbClr val="000000"/>
                </a:solidFill>
              </a:rPr>
              <a:t>.</a:t>
            </a:r>
            <a:r>
              <a:rPr lang="en-US" altLang="x-none" sz="2400" i="1" dirty="0" err="1">
                <a:solidFill>
                  <a:srgbClr val="000000"/>
                </a:solidFill>
              </a:rPr>
              <a:t> </a:t>
            </a:r>
            <a:endParaRPr lang="en-US" altLang="x-none" sz="2400" i="1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5363" name="Текстовое поле 1536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Текстовое поле 16385"/>
          <p:cNvSpPr txBox="1"/>
          <p:nvPr/>
        </p:nvSpPr>
        <p:spPr>
          <a:xfrm>
            <a:off x="457200" y="513715"/>
            <a:ext cx="8181340" cy="582422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algn="ctr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800" b="1" dirty="0" err="1">
                <a:solidFill>
                  <a:srgbClr val="0070C0"/>
                </a:solidFill>
              </a:rPr>
              <a:t>Conclusion</a:t>
            </a:r>
            <a:endParaRPr lang="pl-PL" altLang="en-US" sz="2800" dirty="0" err="1">
              <a:solidFill>
                <a:srgbClr val="000000"/>
              </a:solidFill>
            </a:endParaRPr>
          </a:p>
          <a:p>
            <a:pPr marL="342900" indent="-342900" algn="l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dirty="0" err="1">
                <a:solidFill>
                  <a:srgbClr val="000000"/>
                </a:solidFill>
              </a:rPr>
              <a:t>1. </a:t>
            </a:r>
            <a:r>
              <a:rPr lang="pl-PL" altLang="en-US" sz="2400" u="sng" dirty="0" err="1">
                <a:solidFill>
                  <a:srgbClr val="000000"/>
                </a:solidFill>
              </a:rPr>
              <a:t>Genuin</a:t>
            </a:r>
            <a:r>
              <a:rPr lang="pl-PL" altLang="en-US" sz="2400" u="sng" dirty="0" err="1">
                <a:solidFill>
                  <a:srgbClr val="000000"/>
                </a:solidFill>
              </a:rPr>
              <a:t>e idiomatic analogies</a:t>
            </a:r>
            <a:r>
              <a:rPr lang="pl-PL" altLang="en-US" sz="2400" dirty="0" err="1">
                <a:solidFill>
                  <a:srgbClr val="000000"/>
                </a:solidFill>
              </a:rPr>
              <a:t> even in geneologically distant languages are </a:t>
            </a:r>
            <a:r>
              <a:rPr lang="en-US" altLang="x-none" sz="2400" dirty="0" err="1">
                <a:solidFill>
                  <a:srgbClr val="000000"/>
                </a:solidFill>
              </a:rPr>
              <a:t> semantically more transparent than the approximate phraseological</a:t>
            </a:r>
            <a:r>
              <a:rPr lang="pl-PL" altLang="en-US" sz="2400" dirty="0" err="1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/</a:t>
            </a:r>
            <a:r>
              <a:rPr lang="pl-PL" altLang="en-US" sz="2400" dirty="0" err="1">
                <a:solidFill>
                  <a:srgbClr val="000000"/>
                </a:solidFill>
              </a:rPr>
              <a:t> </a:t>
            </a:r>
            <a:r>
              <a:rPr lang="en-US" altLang="x-none" sz="2400" dirty="0" err="1">
                <a:solidFill>
                  <a:srgbClr val="000000"/>
                </a:solidFill>
              </a:rPr>
              <a:t>idiomatic analogies</a:t>
            </a:r>
            <a:r>
              <a:rPr lang="pl-PL" altLang="en-US" sz="2400" dirty="0" err="1">
                <a:solidFill>
                  <a:srgbClr val="000000"/>
                </a:solidFill>
              </a:rPr>
              <a:t>.</a:t>
            </a:r>
            <a:endParaRPr lang="pl-PL" altLang="en-US" sz="2400" dirty="0" err="1">
              <a:solidFill>
                <a:srgbClr val="000000"/>
              </a:solidFill>
            </a:endParaRPr>
          </a:p>
          <a:p>
            <a:pPr marL="342900" indent="-342900" algn="l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dirty="0" err="1">
                <a:solidFill>
                  <a:srgbClr val="000000"/>
                </a:solidFill>
              </a:rPr>
              <a:t> 2. </a:t>
            </a:r>
            <a:r>
              <a:rPr lang="en-US" altLang="x-none" sz="2400" u="sng" dirty="0" err="1">
                <a:solidFill>
                  <a:srgbClr val="000000"/>
                </a:solidFill>
              </a:rPr>
              <a:t>Approximate </a:t>
            </a:r>
            <a:r>
              <a:rPr lang="en-US" altLang="x-none" sz="2400" u="sng" dirty="0" err="1">
                <a:solidFill>
                  <a:srgbClr val="000000"/>
                </a:solidFill>
              </a:rPr>
              <a:t>analogies </a:t>
            </a:r>
            <a:r>
              <a:rPr lang="en-US" altLang="x-none" sz="2400" dirty="0" err="1">
                <a:solidFill>
                  <a:srgbClr val="000000"/>
                </a:solidFill>
              </a:rPr>
              <a:t>are still more obscure due to their componental parts/images which are mostly very different in non-related/far distant languages</a:t>
            </a:r>
            <a:r>
              <a:rPr lang="pl-PL" altLang="en-US" sz="2400" dirty="0" err="1">
                <a:solidFill>
                  <a:srgbClr val="000000"/>
                </a:solidFill>
              </a:rPr>
              <a:t>.</a:t>
            </a:r>
            <a:endParaRPr lang="pl-PL" altLang="en-US" sz="2400" dirty="0" err="1">
              <a:solidFill>
                <a:srgbClr val="000000"/>
              </a:solidFill>
            </a:endParaRPr>
          </a:p>
          <a:p>
            <a:pPr marL="342900" indent="-342900" algn="l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dirty="0" err="1">
                <a:solidFill>
                  <a:srgbClr val="000000"/>
                </a:solidFill>
              </a:rPr>
              <a:t>3. Typologically relevant </a:t>
            </a:r>
            <a:r>
              <a:rPr lang="pl-PL" altLang="en-US" sz="2400" u="sng" dirty="0" err="1">
                <a:solidFill>
                  <a:srgbClr val="000000"/>
                </a:solidFill>
              </a:rPr>
              <a:t>universal </a:t>
            </a:r>
            <a:r>
              <a:rPr lang="pl-PL" altLang="en-US" sz="2400" dirty="0" err="1">
                <a:solidFill>
                  <a:srgbClr val="000000"/>
                </a:solidFill>
              </a:rPr>
              <a:t>idiomatic expressions may presumably be found only among the group/class of idiomatic near equivalents and among the so-called </a:t>
            </a:r>
            <a:r>
              <a:rPr lang="pl-PL" altLang="en-US" sz="2400" u="sng" dirty="0" err="1">
                <a:solidFill>
                  <a:srgbClr val="000000"/>
                </a:solidFill>
              </a:rPr>
              <a:t>genuine </a:t>
            </a:r>
            <a:r>
              <a:rPr lang="pl-PL" altLang="en-US" sz="2400" dirty="0" err="1">
                <a:solidFill>
                  <a:srgbClr val="000000"/>
                </a:solidFill>
              </a:rPr>
              <a:t>and </a:t>
            </a:r>
            <a:r>
              <a:rPr lang="pl-PL" altLang="en-US" sz="2400" u="sng" dirty="0" err="1">
                <a:solidFill>
                  <a:srgbClr val="000000"/>
                </a:solidFill>
              </a:rPr>
              <a:t>approximate idiomatic analogies</a:t>
            </a:r>
            <a:r>
              <a:rPr lang="pl-PL" altLang="en-US" sz="2400" dirty="0" err="1">
                <a:solidFill>
                  <a:srgbClr val="000000"/>
                </a:solidFill>
              </a:rPr>
              <a:t>, which are stable expressions having different componental parts/ images but a similar/analogous lexical meaning. </a:t>
            </a:r>
            <a:endParaRPr lang="pl-PL" altLang="en-US" sz="24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6387" name="Текстовое поле 1638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7" name="Текстовое поле 4096"/>
          <p:cNvSpPr txBox="1"/>
          <p:nvPr/>
        </p:nvSpPr>
        <p:spPr>
          <a:xfrm>
            <a:off x="1285875" y="357188"/>
            <a:ext cx="6286500" cy="1000125"/>
          </a:xfrm>
          <a:prstGeom prst="rect">
            <a:avLst/>
          </a:prstGeom>
          <a:solidFill>
            <a:srgbClr val="F0CEEE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br>
              <a:rPr lang="uk-UA" altLang="x-none" sz="3600" b="1" u="sng" dirty="0" err="1">
                <a:solidFill>
                  <a:srgbClr val="000000"/>
                </a:solidFill>
              </a:rPr>
            </a:br>
            <a:r>
              <a:rPr lang="en-US" altLang="x-none" sz="3600" b="1" u="sng" dirty="0" err="1">
                <a:solidFill>
                  <a:srgbClr val="1A703D"/>
                </a:solidFill>
              </a:rPr>
              <a:t>THE OUTLINE</a:t>
            </a:r>
            <a:br>
              <a:rPr lang="ru-RU" altLang="x-none" sz="3600" b="1" u="sng" dirty="0" err="1">
                <a:solidFill>
                  <a:srgbClr val="000000"/>
                </a:solidFill>
              </a:rPr>
            </a:br>
            <a:endParaRPr lang="ru-RU" altLang="x-none" sz="3600" b="1" u="sng" dirty="0" err="1">
              <a:solidFill>
                <a:srgbClr val="000000"/>
              </a:solidFill>
            </a:endParaRPr>
          </a:p>
        </p:txBody>
      </p:sp>
      <p:sp>
        <p:nvSpPr>
          <p:cNvPr id="4098" name="Текстовое поле 4097"/>
          <p:cNvSpPr txBox="1"/>
          <p:nvPr/>
        </p:nvSpPr>
        <p:spPr>
          <a:xfrm>
            <a:off x="457200" y="1250950"/>
            <a:ext cx="8229600" cy="491172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514350" indent="-51435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uk-UA" altLang="x-none" sz="2800" dirty="0" err="1">
              <a:solidFill>
                <a:srgbClr val="000000"/>
              </a:solidFill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1. </a:t>
            </a:r>
            <a:r>
              <a:rPr lang="pl-PL" altLang="en-US" sz="2400" dirty="0" err="1">
                <a:solidFill>
                  <a:srgbClr val="000000"/>
                </a:solidFill>
              </a:rPr>
              <a:t>Constants ant the lexical level.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2. </a:t>
            </a:r>
            <a:r>
              <a:rPr lang="pl-PL" altLang="en-US" sz="2400" dirty="0" err="1">
                <a:solidFill>
                  <a:srgbClr val="000000"/>
                </a:solidFill>
              </a:rPr>
              <a:t>The notion of idiomatic and set expressions.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3. </a:t>
            </a:r>
            <a:r>
              <a:rPr lang="pl-PL" altLang="en-US" sz="2400" dirty="0" err="1">
                <a:solidFill>
                  <a:srgbClr val="000000"/>
                </a:solidFill>
              </a:rPr>
              <a:t>Paradigmatic classes of idioms, their syntactic functions.</a:t>
            </a:r>
            <a:endParaRPr lang="pl-PL" altLang="en-US" sz="2400" dirty="0" err="1">
              <a:solidFill>
                <a:srgbClr val="000000"/>
              </a:solidFill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4. </a:t>
            </a:r>
            <a:r>
              <a:rPr lang="pl-PL" altLang="en-US" sz="2400" dirty="0" err="1">
                <a:solidFill>
                  <a:srgbClr val="000000"/>
                </a:solidFill>
              </a:rPr>
              <a:t>The notions of absolute and near equivalents, their examples.</a:t>
            </a:r>
            <a:endParaRPr lang="en-US" altLang="x-none" sz="2400" dirty="0" err="1">
              <a:solidFill>
                <a:srgbClr val="000000"/>
              </a:solidFill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400" dirty="0" err="1">
                <a:solidFill>
                  <a:srgbClr val="000000"/>
                </a:solidFill>
              </a:rPr>
              <a:t>5. </a:t>
            </a:r>
            <a:r>
              <a:rPr lang="pl-PL" altLang="en-US" sz="2400" dirty="0" err="1">
                <a:solidFill>
                  <a:srgbClr val="000000"/>
                </a:solidFill>
              </a:rPr>
              <a:t>The notions of g</a:t>
            </a:r>
            <a:r>
              <a:rPr lang="en-US" altLang="x-none" sz="2400" dirty="0" err="1">
                <a:solidFill>
                  <a:srgbClr val="000000"/>
                </a:solidFill>
                <a:sym typeface="+mn-ea"/>
              </a:rPr>
              <a:t>enuine and approximate idiomatic analogies</a:t>
            </a:r>
            <a:r>
              <a:rPr lang="pl-PL" altLang="en-US" sz="2400" dirty="0" err="1">
                <a:solidFill>
                  <a:srgbClr val="000000"/>
                </a:solidFill>
                <a:sym typeface="+mn-ea"/>
              </a:rPr>
              <a:t>, their examples.</a:t>
            </a:r>
            <a:endParaRPr lang="pl-PL" altLang="en-US" sz="2400" dirty="0" err="1">
              <a:solidFill>
                <a:srgbClr val="000000"/>
              </a:solidFill>
              <a:sym typeface="+mn-ea"/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pl-PL" altLang="en-US" sz="2400" dirty="0" err="1">
                <a:solidFill>
                  <a:srgbClr val="000000"/>
                </a:solidFill>
                <a:sym typeface="+mn-ea"/>
              </a:rPr>
              <a:t>6. Conclusion.</a:t>
            </a:r>
            <a:endParaRPr lang="pl-PL" altLang="en-US" sz="2400" dirty="0" err="1">
              <a:solidFill>
                <a:srgbClr val="000000"/>
              </a:solidFill>
              <a:sym typeface="+mn-ea"/>
            </a:endParaRPr>
          </a:p>
          <a:p>
            <a:pPr marL="514350" indent="-514350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400" dirty="0" err="1">
              <a:solidFill>
                <a:srgbClr val="000000"/>
              </a:solidFill>
            </a:endParaRPr>
          </a:p>
          <a:p>
            <a:pPr marL="514350" indent="-51435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4099" name="Текстовое поле 409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1" name="Текстовое поле 5120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 wrap="square" lIns="91440" tIns="45720" rIns="91440" bIns="45720" anchor="ctr" anchorCtr="0"/>
          <a:p>
            <a:pPr algn="ctr" defTabSz="449580" eaLnBrk="0" hangingPunct="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4000" b="1" dirty="0" err="1">
                <a:solidFill>
                  <a:srgbClr val="800080"/>
                </a:solidFill>
              </a:rPr>
              <a:t>Constants at the lexical level</a:t>
            </a:r>
            <a:endParaRPr lang="en-US" altLang="x-none" sz="4000" b="1" dirty="0" err="1">
              <a:solidFill>
                <a:srgbClr val="800080"/>
              </a:solidFill>
            </a:endParaRPr>
          </a:p>
        </p:txBody>
      </p:sp>
      <p:sp>
        <p:nvSpPr>
          <p:cNvPr id="5122" name="Текстовое поле 5121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aseline="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charset="-122"/>
              </a:rPr>
              <a:t>   </a:t>
            </a:r>
            <a:endParaRPr lang="en-US" altLang="x-none" sz="3200" baseline="0" dirty="0" err="1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charset="-122"/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baseline="0" dirty="0" err="1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charset="-122"/>
            </a:endParaRPr>
          </a:p>
        </p:txBody>
      </p:sp>
      <p:sp>
        <p:nvSpPr>
          <p:cNvPr id="5123" name="Текстовое поле 512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sp>
        <p:nvSpPr>
          <p:cNvPr id="5124" name="Текстовое поле 5123"/>
          <p:cNvSpPr txBox="1"/>
          <p:nvPr/>
        </p:nvSpPr>
        <p:spPr>
          <a:xfrm>
            <a:off x="926465" y="1988820"/>
            <a:ext cx="7379970" cy="394906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 anchorCtr="0"/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2200" dirty="0" err="1">
                <a:solidFill>
                  <a:srgbClr val="000000"/>
                </a:solidFill>
              </a:rPr>
              <a:t>1. Word-forming means, their structural models</a:t>
            </a:r>
            <a:r>
              <a:rPr lang="en-US" altLang="ru-RU" sz="2200" dirty="0" err="1">
                <a:solidFill>
                  <a:srgbClr val="000000"/>
                </a:solidFill>
              </a:rPr>
              <a:t>.</a:t>
            </a:r>
            <a:endParaRPr lang="en-US" altLang="ru-RU" sz="2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2200" dirty="0" err="1">
                <a:solidFill>
                  <a:srgbClr val="000000"/>
                </a:solidFill>
              </a:rPr>
              <a:t>2. S</a:t>
            </a:r>
            <a:r>
              <a:rPr lang="ru-RU" altLang="x-none" sz="2200" dirty="0" err="1">
                <a:solidFill>
                  <a:srgbClr val="000000"/>
                </a:solidFill>
              </a:rPr>
              <a:t>tylistic peculiarities</a:t>
            </a:r>
            <a:r>
              <a:rPr lang="en-US" altLang="ru-RU" sz="2200" dirty="0" err="1">
                <a:solidFill>
                  <a:srgbClr val="000000"/>
                </a:solidFill>
              </a:rPr>
              <a:t> of words.</a:t>
            </a:r>
            <a:endParaRPr lang="ru-RU" altLang="x-none" sz="2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2200" dirty="0" err="1">
                <a:solidFill>
                  <a:srgbClr val="000000"/>
                </a:solidFill>
              </a:rPr>
              <a:t>2. </a:t>
            </a:r>
            <a:r>
              <a:rPr lang="en-US" altLang="ru-RU" sz="2200" dirty="0" err="1">
                <a:solidFill>
                  <a:srgbClr val="000000"/>
                </a:solidFill>
              </a:rPr>
              <a:t>L</a:t>
            </a:r>
            <a:r>
              <a:rPr lang="ru-RU" altLang="x-none" sz="2200" dirty="0" err="1">
                <a:solidFill>
                  <a:srgbClr val="000000"/>
                </a:solidFill>
              </a:rPr>
              <a:t>exico-semantic groups</a:t>
            </a:r>
            <a:r>
              <a:rPr lang="en-US" altLang="ru-RU" sz="2200" dirty="0" err="1">
                <a:solidFill>
                  <a:srgbClr val="000000"/>
                </a:solidFill>
              </a:rPr>
              <a:t> of words.</a:t>
            </a:r>
            <a:r>
              <a:rPr lang="ru-RU" altLang="x-none" sz="2200" dirty="0" err="1">
                <a:solidFill>
                  <a:srgbClr val="000000"/>
                </a:solidFill>
              </a:rPr>
              <a:t> </a:t>
            </a:r>
            <a:endParaRPr lang="ru-RU" altLang="x-none" sz="2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2200" dirty="0" err="1">
                <a:solidFill>
                  <a:srgbClr val="000000"/>
                </a:solidFill>
              </a:rPr>
              <a:t>3. </a:t>
            </a:r>
            <a:r>
              <a:rPr lang="en-US" altLang="ru-RU" sz="2200" dirty="0" err="1">
                <a:solidFill>
                  <a:srgbClr val="000000"/>
                </a:solidFill>
              </a:rPr>
              <a:t>S</a:t>
            </a:r>
            <a:r>
              <a:rPr lang="ru-RU" altLang="x-none" sz="2200" dirty="0" err="1">
                <a:solidFill>
                  <a:srgbClr val="000000"/>
                </a:solidFill>
              </a:rPr>
              <a:t>table and idiomatic expressions (they always have some national peculiarities in every language) </a:t>
            </a:r>
            <a:endParaRPr lang="ru-RU" altLang="x-none" sz="2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endParaRPr lang="ru-RU" altLang="x-none" sz="22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5" name="Текстовое поле 6144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CC"/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baseline="0" dirty="0" err="1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charset="-122"/>
              </a:rPr>
              <a:t>   </a:t>
            </a:r>
            <a:endParaRPr lang="en-US" altLang="x-none" sz="3200" baseline="0" dirty="0" err="1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charset="-122"/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baseline="0" dirty="0" err="1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charset="-122"/>
            </a:endParaRPr>
          </a:p>
        </p:txBody>
      </p:sp>
      <p:sp>
        <p:nvSpPr>
          <p:cNvPr id="6147" name="Текстовое поле 614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sp>
        <p:nvSpPr>
          <p:cNvPr id="6148" name="Текстовое поле 6147"/>
          <p:cNvSpPr txBox="1"/>
          <p:nvPr/>
        </p:nvSpPr>
        <p:spPr>
          <a:xfrm>
            <a:off x="900113" y="1600200"/>
            <a:ext cx="7380287" cy="403383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 anchorCtr="0"/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2200" dirty="0" err="1">
                <a:solidFill>
                  <a:srgbClr val="000000"/>
                </a:solidFill>
              </a:rPr>
              <a:t> </a:t>
            </a:r>
            <a:endParaRPr lang="ru-RU" altLang="x-none" sz="2200" dirty="0" err="1">
              <a:solidFill>
                <a:srgbClr val="000000"/>
              </a:solidFill>
            </a:endParaRPr>
          </a:p>
        </p:txBody>
      </p:sp>
      <p:sp>
        <p:nvSpPr>
          <p:cNvPr id="6149" name="Текстовое поле 6148"/>
          <p:cNvSpPr txBox="1"/>
          <p:nvPr/>
        </p:nvSpPr>
        <p:spPr>
          <a:xfrm>
            <a:off x="1079500" y="360363"/>
            <a:ext cx="7740650" cy="106521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 anchorCtr="0"/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3200" b="1" dirty="0" err="1">
                <a:solidFill>
                  <a:srgbClr val="000000"/>
                </a:solidFill>
                <a:sym typeface="+mn-ea"/>
              </a:rPr>
              <a:t>The idiomatic and set expressions</a:t>
            </a:r>
            <a:endParaRPr lang="ru-RU" altLang="x-none" sz="3200" b="1" dirty="0" err="1">
              <a:solidFill>
                <a:srgbClr val="000000"/>
              </a:solidFill>
            </a:endParaRPr>
          </a:p>
        </p:txBody>
      </p:sp>
      <p:sp>
        <p:nvSpPr>
          <p:cNvPr id="6150" name="Текстовое поле 6149"/>
          <p:cNvSpPr txBox="1"/>
          <p:nvPr/>
        </p:nvSpPr>
        <p:spPr>
          <a:xfrm>
            <a:off x="350838" y="1914525"/>
            <a:ext cx="8793162" cy="33051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 anchorCtr="0"/>
          <a:p>
            <a:pPr defTabSz="449580">
              <a:buSzPct val="100000"/>
              <a:buFont typeface="Wingdings" panose="05000000000000000000" pitchFamily="2" charset="2"/>
              <a:buChar char="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2800" dirty="0" err="1">
                <a:solidFill>
                  <a:srgbClr val="000000"/>
                </a:solidFill>
              </a:rPr>
              <a:t> </a:t>
            </a:r>
            <a:r>
              <a:rPr lang="ru-RU" altLang="x-none" sz="2800" dirty="0" err="1">
                <a:solidFill>
                  <a:srgbClr val="000000"/>
                </a:solidFill>
              </a:rPr>
              <a:t>lexically and often structurally stable units of lexicon </a:t>
            </a:r>
            <a:endParaRPr lang="ru-RU" altLang="x-none" sz="2800" dirty="0" err="1">
              <a:solidFill>
                <a:srgbClr val="000000"/>
              </a:solidFill>
            </a:endParaRPr>
          </a:p>
          <a:p>
            <a:pPr defTabSz="449580">
              <a:buSzPct val="100000"/>
              <a:buFont typeface="Wingdings" panose="05000000000000000000" pitchFamily="2" charset="2"/>
              <a:buChar char="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2800" dirty="0" err="1">
                <a:solidFill>
                  <a:srgbClr val="000000"/>
                </a:solidFill>
              </a:rPr>
              <a:t> s</a:t>
            </a:r>
            <a:r>
              <a:rPr lang="ru-RU" altLang="x-none" sz="2800" dirty="0" err="1">
                <a:solidFill>
                  <a:srgbClr val="000000"/>
                </a:solidFill>
              </a:rPr>
              <a:t>tructurally</a:t>
            </a:r>
            <a:r>
              <a:rPr lang="en-US" altLang="ru-RU" sz="2800" dirty="0" err="1">
                <a:solidFill>
                  <a:srgbClr val="000000"/>
                </a:solidFill>
              </a:rPr>
              <a:t> </a:t>
            </a:r>
            <a:r>
              <a:rPr lang="ru-RU" altLang="x-none" sz="2800" dirty="0" err="1">
                <a:solidFill>
                  <a:srgbClr val="000000"/>
                </a:solidFill>
              </a:rPr>
              <a:t>in all languages </a:t>
            </a:r>
            <a:r>
              <a:rPr lang="en-US" altLang="ru-RU" sz="2800" dirty="0" err="1">
                <a:solidFill>
                  <a:srgbClr val="000000"/>
                </a:solidFill>
              </a:rPr>
              <a:t>they may be</a:t>
            </a:r>
            <a:endParaRPr lang="ru-RU" altLang="x-none" sz="2800" dirty="0" err="1">
              <a:solidFill>
                <a:srgbClr val="000000"/>
              </a:solidFill>
            </a:endParaRPr>
          </a:p>
          <a:p>
            <a:pPr defTabSz="449580">
              <a:buSzPct val="100000"/>
              <a:buFont typeface="Wingdings" panose="05000000000000000000" pitchFamily="2" charset="2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2800" dirty="0" err="1">
                <a:solidFill>
                  <a:srgbClr val="000000"/>
                </a:solidFill>
              </a:rPr>
              <a:t>       - s</a:t>
            </a:r>
            <a:r>
              <a:rPr lang="ru-RU" altLang="x-none" sz="2800" dirty="0" err="1">
                <a:solidFill>
                  <a:srgbClr val="000000"/>
                </a:solidFill>
              </a:rPr>
              <a:t>entence idioms </a:t>
            </a:r>
            <a:endParaRPr lang="ru-RU" altLang="x-none" sz="2800" dirty="0" err="1">
              <a:solidFill>
                <a:srgbClr val="000000"/>
              </a:solidFill>
            </a:endParaRPr>
          </a:p>
          <a:p>
            <a:pPr defTabSz="449580">
              <a:buSzPct val="100000"/>
              <a:buFont typeface="Wingdings" panose="05000000000000000000" pitchFamily="2" charset="2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2800" dirty="0" err="1">
                <a:solidFill>
                  <a:srgbClr val="000000"/>
                </a:solidFill>
              </a:rPr>
              <a:t>       - w</a:t>
            </a:r>
            <a:r>
              <a:rPr lang="ru-RU" altLang="x-none" sz="2800" dirty="0" err="1">
                <a:solidFill>
                  <a:srgbClr val="000000"/>
                </a:solidFill>
              </a:rPr>
              <a:t>ord-group idioms </a:t>
            </a:r>
            <a:endParaRPr lang="ru-RU" altLang="x-none" sz="2800" dirty="0" err="1">
              <a:solidFill>
                <a:srgbClr val="000000"/>
              </a:solidFill>
            </a:endParaRPr>
          </a:p>
          <a:p>
            <a:pPr defTabSz="449580">
              <a:buSzPct val="100000"/>
              <a:buFont typeface="Wingdings" panose="05000000000000000000" pitchFamily="2" charset="2"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2800" dirty="0" err="1">
                <a:solidFill>
                  <a:srgbClr val="000000"/>
                </a:solidFill>
              </a:rPr>
              <a:t>       - m</a:t>
            </a:r>
            <a:r>
              <a:rPr lang="ru-RU" altLang="x-none" sz="2800" dirty="0" err="1">
                <a:solidFill>
                  <a:srgbClr val="000000"/>
                </a:solidFill>
              </a:rPr>
              <a:t>etaphorically generalised proper names </a:t>
            </a:r>
            <a:endParaRPr lang="ru-RU" altLang="x-none" sz="28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Текстовое поле 7169"/>
          <p:cNvSpPr txBox="1"/>
          <p:nvPr/>
        </p:nvSpPr>
        <p:spPr>
          <a:xfrm>
            <a:off x="571500" y="157162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9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600" dirty="0" err="1">
                <a:solidFill>
                  <a:srgbClr val="000000"/>
                </a:solidFill>
              </a:rPr>
              <a:t>     </a:t>
            </a:r>
            <a:endParaRPr lang="en-US" altLang="x-none" sz="36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600" dirty="0" err="1">
              <a:solidFill>
                <a:srgbClr val="000000"/>
              </a:solidFill>
            </a:endParaRPr>
          </a:p>
        </p:txBody>
      </p:sp>
      <p:sp>
        <p:nvSpPr>
          <p:cNvPr id="7171" name="Текстовое поле 717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  <p:sp>
        <p:nvSpPr>
          <p:cNvPr id="7172" name="Текстовое поле 7171"/>
          <p:cNvSpPr txBox="1"/>
          <p:nvPr/>
        </p:nvSpPr>
        <p:spPr>
          <a:xfrm>
            <a:off x="925830" y="431165"/>
            <a:ext cx="7787005" cy="615251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 anchor="t" anchorCtr="0"/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endParaRPr lang="ru-RU" altLang="x-none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x-none" sz="3200" b="1" dirty="0" err="1">
                <a:solidFill>
                  <a:schemeClr val="accent2">
                    <a:lumMod val="75000"/>
                  </a:schemeClr>
                </a:solidFill>
                <a:sym typeface="+mn-ea"/>
              </a:rPr>
              <a:t>Paradigmatic classes of idioms</a:t>
            </a:r>
            <a:endParaRPr lang="en-US" altLang="x-none" sz="3200" b="1" dirty="0" err="1">
              <a:solidFill>
                <a:schemeClr val="accent2">
                  <a:lumMod val="75000"/>
                </a:schemeClr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3200" dirty="0" err="1">
                <a:solidFill>
                  <a:srgbClr val="000000"/>
                </a:solidFill>
              </a:rPr>
              <a:t>-</a:t>
            </a:r>
            <a:r>
              <a:rPr lang="ru-RU" altLang="x-none" sz="3200" dirty="0" err="1">
                <a:solidFill>
                  <a:srgbClr val="000000"/>
                </a:solidFill>
              </a:rPr>
              <a:t> substantival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3200" dirty="0" err="1">
                <a:solidFill>
                  <a:srgbClr val="000000"/>
                </a:solidFill>
              </a:rPr>
              <a:t>- </a:t>
            </a:r>
            <a:r>
              <a:rPr lang="ru-RU" altLang="x-none" sz="3200" dirty="0" err="1">
                <a:solidFill>
                  <a:srgbClr val="000000"/>
                </a:solidFill>
              </a:rPr>
              <a:t>verbal 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3200" dirty="0" err="1">
                <a:solidFill>
                  <a:srgbClr val="000000"/>
                </a:solidFill>
              </a:rPr>
              <a:t>- </a:t>
            </a:r>
            <a:r>
              <a:rPr lang="ru-RU" altLang="x-none" sz="3200" dirty="0" err="1">
                <a:solidFill>
                  <a:srgbClr val="000000"/>
                </a:solidFill>
              </a:rPr>
              <a:t>adverbial 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en-US" altLang="ru-RU" sz="3200" b="1" dirty="0" err="1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ru-RU" altLang="x-none" sz="3200" b="1" dirty="0" err="1">
                <a:solidFill>
                  <a:schemeClr val="accent2">
                    <a:lumMod val="75000"/>
                  </a:schemeClr>
                </a:solidFill>
              </a:rPr>
              <a:t>unctions in the sentence</a:t>
            </a:r>
            <a:endParaRPr lang="ru-RU" altLang="x-none" sz="3200" b="1" dirty="0" err="1">
              <a:solidFill>
                <a:schemeClr val="accent2">
                  <a:lumMod val="75000"/>
                </a:schemeClr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- the subject 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- the predicate/predicative  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-</a:t>
            </a:r>
            <a:r>
              <a:rPr lang="en-US" altLang="ru-RU" sz="3200" dirty="0" err="1">
                <a:solidFill>
                  <a:srgbClr val="000000"/>
                </a:solidFill>
              </a:rPr>
              <a:t> </a:t>
            </a:r>
            <a:r>
              <a:rPr lang="ru-RU" altLang="x-none" sz="3200" dirty="0" err="1">
                <a:solidFill>
                  <a:srgbClr val="000000"/>
                </a:solidFill>
              </a:rPr>
              <a:t>the object  </a:t>
            </a:r>
            <a:endParaRPr lang="ru-RU" altLang="x-none" sz="3200" dirty="0" err="1">
              <a:solidFill>
                <a:srgbClr val="000000"/>
              </a:solidFill>
            </a:endParaRPr>
          </a:p>
          <a:p>
            <a:pPr defTabSz="449580">
              <a:buClrTx/>
              <a:buSzPct val="100000"/>
              <a:buFontTx/>
              <a:buNone/>
              <a:tabLst>
                <a:tab pos="0" algn="l"/>
                <a:tab pos="449580" algn="l"/>
                <a:tab pos="898525" algn="l"/>
                <a:tab pos="1348105" algn="l"/>
                <a:tab pos="1797050" algn="l"/>
                <a:tab pos="2246630" algn="l"/>
                <a:tab pos="2695575" algn="l"/>
                <a:tab pos="3145155" algn="l"/>
                <a:tab pos="3594100" algn="l"/>
                <a:tab pos="4043680" algn="l"/>
                <a:tab pos="4492625" algn="l"/>
                <a:tab pos="4942205" algn="l"/>
                <a:tab pos="5391150" algn="l"/>
                <a:tab pos="5840730" algn="l"/>
                <a:tab pos="6289675" algn="l"/>
                <a:tab pos="6739255" algn="l"/>
                <a:tab pos="7188200" algn="l"/>
                <a:tab pos="7637780" algn="l"/>
                <a:tab pos="8086725" algn="l"/>
                <a:tab pos="8536305" algn="l"/>
                <a:tab pos="8985250" algn="l"/>
                <a:tab pos="9434830" algn="l"/>
                <a:tab pos="9883775" algn="l"/>
                <a:tab pos="10333355" algn="l"/>
                <a:tab pos="1078230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- the adverbial modifier  </a:t>
            </a:r>
            <a:endParaRPr lang="ru-RU" altLang="x-none" sz="32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Текстовое поле 8193"/>
          <p:cNvSpPr txBox="1"/>
          <p:nvPr/>
        </p:nvSpPr>
        <p:spPr>
          <a:xfrm>
            <a:off x="600075" y="425450"/>
            <a:ext cx="8543925" cy="503809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algn="l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 </a:t>
            </a:r>
            <a:r>
              <a:rPr lang="en-US" altLang="x-none" sz="2800" dirty="0" err="1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x-none" sz="3200" b="1" dirty="0" err="1">
                <a:solidFill>
                  <a:schemeClr val="accent2">
                    <a:lumMod val="75000"/>
                  </a:schemeClr>
                </a:solidFill>
              </a:rPr>
              <a:t>Idiomatic expressions exist in all languages as </a:t>
            </a:r>
            <a:endParaRPr lang="en-US" altLang="x-none" sz="3200" b="1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absolute equivalents having all components the same and absolutely identical or slightly different meaning in some languages of a historically, culturally and mostly geographically close region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near equivalents, i.e. when having in some (usually different) languages one or more components missing or different as in other (contrasted) languages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Ø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genuine and approximate idiomatic analogies </a:t>
            </a:r>
            <a:endParaRPr lang="en-US" altLang="x-none" sz="2800" dirty="0" err="1">
              <a:solidFill>
                <a:srgbClr val="000000"/>
              </a:solidFill>
            </a:endParaRPr>
          </a:p>
        </p:txBody>
      </p:sp>
      <p:sp>
        <p:nvSpPr>
          <p:cNvPr id="8195" name="Текстовое поле 819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Текстовое поле 9217"/>
          <p:cNvSpPr txBox="1"/>
          <p:nvPr/>
        </p:nvSpPr>
        <p:spPr>
          <a:xfrm>
            <a:off x="457200" y="723265"/>
            <a:ext cx="8229600" cy="581088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70C0"/>
                </a:solidFill>
              </a:rPr>
              <a:t>National idioms </a:t>
            </a:r>
            <a:r>
              <a:rPr lang="en-US" altLang="x-none" sz="3200" dirty="0" err="1">
                <a:solidFill>
                  <a:srgbClr val="000000"/>
                </a:solidFill>
              </a:rPr>
              <a:t>- formed on the basis of the component parts/ images characteristic of a definite national community and its language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70C0"/>
                </a:solidFill>
              </a:rPr>
              <a:t>International idioms</a:t>
            </a:r>
            <a:r>
              <a:rPr lang="en-US" altLang="x-none" sz="3200" dirty="0" err="1">
                <a:solidFill>
                  <a:schemeClr val="accent2"/>
                </a:solidFill>
              </a:rPr>
              <a:t> </a:t>
            </a:r>
            <a:r>
              <a:rPr lang="en-US" altLang="x-none" sz="3200" dirty="0" err="1">
                <a:solidFill>
                  <a:schemeClr val="tx1"/>
                </a:solidFill>
              </a:rPr>
              <a:t>- are common only in </a:t>
            </a:r>
            <a:endParaRPr lang="en-US" altLang="x-none" sz="3200" dirty="0" err="1">
              <a:solidFill>
                <a:schemeClr val="tx1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chemeClr val="tx1"/>
                </a:solidFill>
              </a:rPr>
              <a:t>some groups of geographically closer languages</a:t>
            </a:r>
            <a:r>
              <a:rPr lang="en-US" altLang="x-none" sz="3200" dirty="0" err="1">
                <a:noFill/>
              </a:rPr>
              <a:t>sm</a:t>
            </a:r>
            <a:endParaRPr lang="en-US" altLang="x-none" sz="3200" dirty="0" err="1">
              <a:noFill/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3200" dirty="0" err="1">
                <a:solidFill>
                  <a:srgbClr val="0070C0"/>
                </a:solidFill>
              </a:rPr>
              <a:t>Universal idioms</a:t>
            </a:r>
            <a:r>
              <a:rPr lang="en-US" altLang="x-none" sz="3200" dirty="0" err="1">
                <a:solidFill>
                  <a:srgbClr val="000000"/>
                </a:solidFill>
              </a:rPr>
              <a:t> - scarcely exist?</a:t>
            </a: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9219" name="Текстовое поле 921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Текстовое поле 10241"/>
          <p:cNvSpPr txBox="1"/>
          <p:nvPr/>
        </p:nvSpPr>
        <p:spPr>
          <a:xfrm>
            <a:off x="457200" y="514350"/>
            <a:ext cx="8229600" cy="561213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70C0"/>
                </a:solidFill>
              </a:rPr>
              <a:t>Even in genealogically and culturally non-related languages there exist</a:t>
            </a:r>
            <a:endParaRPr lang="en-US" altLang="x-none" sz="2800" dirty="0" err="1">
              <a:solidFill>
                <a:srgbClr val="0070C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2800" dirty="0" err="1">
              <a:solidFill>
                <a:srgbClr val="0070C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- correlating idiomatic expressions of semantically similar nature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- proverbs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- sayings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- set expressions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0243" name="Текстовое поле 1024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Текстовое поле 11265"/>
          <p:cNvSpPr txBox="1"/>
          <p:nvPr/>
        </p:nvSpPr>
        <p:spPr>
          <a:xfrm>
            <a:off x="539750" y="480060"/>
            <a:ext cx="7460615" cy="605536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  </a:t>
            </a:r>
            <a:r>
              <a:rPr lang="en-US" altLang="x-none" sz="2800" b="1" dirty="0" err="1">
                <a:solidFill>
                  <a:srgbClr val="0070C0"/>
                </a:solidFill>
              </a:rPr>
              <a:t>English - Ukrainian - Japanese</a:t>
            </a:r>
            <a:endParaRPr lang="en-US" altLang="x-none" sz="2800" b="1" dirty="0" err="1">
              <a:solidFill>
                <a:srgbClr val="0070C0"/>
              </a:solidFill>
            </a:endParaRPr>
          </a:p>
          <a:p>
            <a:pPr marL="342900" indent="-342900" defTabSz="449580" eaLnBrk="0" hangingPunct="0">
              <a:spcBef>
                <a:spcPts val="7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b="1" dirty="0" err="1">
                <a:solidFill>
                  <a:srgbClr val="0070C0"/>
                </a:solidFill>
              </a:rPr>
              <a:t>     </a:t>
            </a:r>
            <a:r>
              <a:rPr lang="en-US" altLang="x-none" sz="2800" i="1" dirty="0" err="1">
                <a:solidFill>
                  <a:schemeClr val="tx1"/>
                </a:solidFill>
              </a:rPr>
              <a:t>Equivalents</a:t>
            </a:r>
            <a:r>
              <a:rPr lang="en-US" altLang="x-none" sz="2000" i="1" dirty="0" err="1">
                <a:solidFill>
                  <a:schemeClr val="tx1"/>
                </a:solidFill>
              </a:rPr>
              <a:t>:</a:t>
            </a:r>
            <a:endParaRPr lang="en-US" altLang="x-none" sz="2800" i="1" dirty="0" err="1">
              <a:solidFill>
                <a:schemeClr val="tx1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The more the better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Time is money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There is no rule without exception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History repeats itself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A drowning man will catch at a straw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If you run after two hares, you will catch neither 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Rome was not built in one day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457200" indent="-457200" defTabSz="449580" eaLnBrk="0" hangingPunct="0">
              <a:spcBef>
                <a:spcPts val="765"/>
              </a:spcBef>
              <a:buClrTx/>
              <a:buSzPct val="100000"/>
              <a:buFont typeface="Wingdings" panose="05000000000000000000" charset="0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r>
              <a:rPr lang="en-US" altLang="x-none" sz="2800" dirty="0" err="1">
                <a:solidFill>
                  <a:srgbClr val="000000"/>
                </a:solidFill>
              </a:rPr>
              <a:t>Money begets money</a:t>
            </a:r>
            <a:endParaRPr lang="en-US" altLang="x-none" sz="2800" dirty="0" err="1">
              <a:solidFill>
                <a:srgbClr val="000000"/>
              </a:solidFill>
            </a:endParaRPr>
          </a:p>
          <a:p>
            <a:pPr marL="342900" indent="-342900" defTabSz="449580" eaLnBrk="0" hangingPunct="0">
              <a:spcBef>
                <a:spcPts val="865"/>
              </a:spcBef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endParaRPr lang="en-US" altLang="x-none" sz="3200" dirty="0" err="1">
              <a:solidFill>
                <a:srgbClr val="000000"/>
              </a:solidFill>
            </a:endParaRPr>
          </a:p>
        </p:txBody>
      </p:sp>
      <p:sp>
        <p:nvSpPr>
          <p:cNvPr id="11267" name="Текстовое поле 1126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 anchorCtr="0"/>
          <a:p>
            <a:pPr algn="r" defTabSz="449580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355" algn="l"/>
                <a:tab pos="10782300" algn="l"/>
              </a:tabLst>
            </a:pPr>
            <a:fld id="{9A0DB2DC-4C9A-4742-B13C-FB6460FD3503}" type="slidenum">
              <a:rPr lang="ru-RU" altLang="x-none" sz="1400" dirty="0" err="1">
                <a:solidFill>
                  <a:srgbClr val="000000"/>
                </a:solidFill>
              </a:rPr>
            </a:fld>
            <a:endParaRPr lang="ru-RU" altLang="x-none" sz="1400" dirty="0" err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4711</Words>
  <Application>WPS Presentation</Application>
  <PresentationFormat/>
  <Paragraphs>173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Microsoft YaHei</vt:lpstr>
      <vt:lpstr>Segoe UI</vt:lpstr>
      <vt:lpstr>Arial Unicode MS</vt:lpstr>
      <vt:lpstr>Wingdings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irena snikhovska</cp:lastModifiedBy>
  <cp:revision>8</cp:revision>
  <dcterms:created xsi:type="dcterms:W3CDTF">2007-12-13T13:19:00Z</dcterms:created>
  <dcterms:modified xsi:type="dcterms:W3CDTF">2024-03-15T10:47:53Z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9F653303C6E44952A54F2DD9090475EA_13</vt:lpwstr>
  </property>
  <property fmtid="{D5CDD505-2E9C-101B-9397-08002B2CF9AE}" pid="3" name="KSOProductBuildVer">
    <vt:lpwstr>1049-12.2.0.13489</vt:lpwstr>
  </property>
</Properties>
</file>