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29" autoAdjust="0"/>
    <p:restoredTop sz="94660"/>
  </p:normalViewPr>
  <p:slideViewPr>
    <p:cSldViewPr snapToGrid="0">
      <p:cViewPr>
        <p:scale>
          <a:sx n="70" d="100"/>
          <a:sy n="70" d="100"/>
        </p:scale>
        <p:origin x="177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zakon.rada.gov.ua/laws/show/1700-18#n2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zakon.rada.gov.ua/laws/show/1700-18#n2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uk.wikipedia.org/wiki/%D0%9D%D0%B0%D1%86%D1%96%D0%BE%D0%BD%D0%B0%D0%BB%D1%8C%D0%BD%D0%B5_%D0%B0%D0%B3%D0%B5%D0%BD%D1%82%D1%81%D1%82%D0%B2%D0%BE_%D0%B7_%D0%BF%D0%B8%D1%82%D0%B0%D0%BD%D1%8C_%D0%B7%D0%B0%D0%BF%D0%BE%D0%B1%D1%96%D0%B3%D0%B0%D0%BD%D0%BD%D1%8F_%D0%BA%D0%BE%D1%80%D1%83%D0%BF%D1%86%D1%96%D1%9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k.wikipedia.org/w/index.php?title=%D0%84%D0%B4%D0%B8%D0%BD%D0%B8%D0%B9_%D0%B4%D0%B5%D1%80%D0%B6%D0%B0%D0%B2%D0%BD%D0%B8%D0%B9_%D1%80%D0%B5%D1%94%D1%81%D1%82%D1%80_%D0%BE%D1%81%D1%96%D0%B1,_%D1%8F%D0%BA%D1%96_%D0%B2%D1%87%D0%B8%D0%BD%D0%B8%D0%BB%D0%B8_%D0%BA%D0%BE%D1%80%D1%83%D0%BF%D1%86%D1%96%D0%B9%D0%BD%D1%96_%D0%B0%D0%B1%D0%BE_%D0%BF%D0%BE%D0%B2'%D1%8F%D0%B7%D0%B0%D0%BD%D1%96_%D0%B7_%D0%BA%D0%BE%D1%80%D1%83%D0%BF%D1%86%D1%96%D1%94%D1%8E_%D0%BF%D1%80%D0%B0%D0%B2%D0%BE%D0%BF%D0%BE%D1%80%D1%83%D1%88%D0%B5%D0%BD%D0%BD%D1%8F&amp;action=edit&amp;redlink=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uk.wikipedia.org/wiki/%D0%84%D0%B4%D0%B8%D0%BD%D0%B8%D0%B9_%D0%B4%D0%B5%D1%80%D0%B6%D0%B0%D0%B2%D0%BD%D0%B8%D0%B9_%D1%80%D0%B5%D1%94%D1%81%D1%82%D1%80_%D0%B4%D0%B5%D0%BA%D0%BB%D0%B0%D1%80%D0%B0%D1%86%D1%96%D0%B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79248" y="176784"/>
            <a:ext cx="7677912" cy="512064"/>
          </a:xfrm>
          <a:prstGeom prst="rect">
            <a:avLst/>
          </a:prstGeom>
        </p:spPr>
        <p:txBody>
          <a:bodyPr wrap="none" lIns="0" tIns="0" rIns="0" bIns="0">
            <a:noAutofit/>
          </a:bodyPr>
          <a:lstStyle/>
          <a:p>
            <a:pPr indent="0" algn="ctr">
              <a:lnSpc>
                <a:spcPts val="4880"/>
              </a:lnSpc>
            </a:pPr>
            <a:r>
              <a:rPr lang="uk" sz="4000" b="1" dirty="0">
                <a:solidFill>
                  <a:srgbClr val="003399"/>
                </a:solidFill>
                <a:latin typeface="Calibri"/>
              </a:rPr>
              <a:t>Антикорупційне законодавство</a:t>
            </a:r>
          </a:p>
        </p:txBody>
      </p:sp>
      <p:sp>
        <p:nvSpPr>
          <p:cNvPr id="4" name="Прямоугольник 3"/>
          <p:cNvSpPr/>
          <p:nvPr/>
        </p:nvSpPr>
        <p:spPr>
          <a:xfrm>
            <a:off x="437882" y="2615184"/>
            <a:ext cx="7858774" cy="1699239"/>
          </a:xfrm>
          <a:prstGeom prst="rect">
            <a:avLst/>
          </a:prstGeom>
        </p:spPr>
        <p:txBody>
          <a:bodyPr lIns="0" tIns="0" rIns="0" bIns="0">
            <a:noAutofit/>
          </a:bodyPr>
          <a:lstStyle/>
          <a:p>
            <a:pPr indent="0">
              <a:lnSpc>
                <a:spcPts val="4848"/>
              </a:lnSpc>
            </a:pPr>
            <a:r>
              <a:rPr lang="uk" sz="4000" b="1" dirty="0">
                <a:latin typeface="Calibri"/>
              </a:rPr>
              <a:t>Тема </a:t>
            </a:r>
            <a:r>
              <a:rPr lang="uk" sz="4000" b="1" dirty="0" smtClean="0">
                <a:latin typeface="Calibri"/>
              </a:rPr>
              <a:t>5: </a:t>
            </a:r>
            <a:r>
              <a:rPr lang="uk" sz="4000" b="1" dirty="0">
                <a:latin typeface="Calibri"/>
              </a:rPr>
              <a:t>«Основні положення антикорупційного законодавства України»</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581656" cy="1511808"/>
          </a:xfrm>
          <a:prstGeom prst="rect">
            <a:avLst/>
          </a:prstGeom>
        </p:spPr>
      </p:pic>
      <p:sp>
        <p:nvSpPr>
          <p:cNvPr id="3" name="Прямоугольник 2"/>
          <p:cNvSpPr/>
          <p:nvPr/>
        </p:nvSpPr>
        <p:spPr>
          <a:xfrm>
            <a:off x="2679192" y="210312"/>
            <a:ext cx="5760720" cy="1301496"/>
          </a:xfrm>
          <a:prstGeom prst="rect">
            <a:avLst/>
          </a:prstGeom>
        </p:spPr>
        <p:txBody>
          <a:bodyPr lIns="0" tIns="0" rIns="0" bIns="0">
            <a:noAutofit/>
          </a:bodyPr>
          <a:lstStyle/>
          <a:p>
            <a:pPr indent="0" algn="just">
              <a:lnSpc>
                <a:spcPts val="2736"/>
              </a:lnSpc>
              <a:spcAft>
                <a:spcPts val="1260"/>
              </a:spcAft>
            </a:pPr>
            <a:r>
              <a:rPr lang="uk" sz="2200" b="1" i="1">
                <a:solidFill>
                  <a:srgbClr val="003399"/>
                </a:solidFill>
                <a:latin typeface="Calibri"/>
              </a:rPr>
              <a:t>НАЗК </a:t>
            </a:r>
            <a:r>
              <a:rPr lang="uk" sz="2200" b="1" i="1">
                <a:latin typeface="Calibri"/>
              </a:rPr>
              <a:t>-</a:t>
            </a:r>
            <a:r>
              <a:rPr lang="uk" sz="2200">
                <a:latin typeface="Calibri"/>
              </a:rPr>
              <a:t> центральний орган виконавчої влади зі спеціальним статусом, який забезпечує формування та реалізацію державної антикорупційної політики.</a:t>
            </a:r>
          </a:p>
        </p:txBody>
      </p:sp>
      <p:sp>
        <p:nvSpPr>
          <p:cNvPr id="4" name="Прямоугольник 3"/>
          <p:cNvSpPr/>
          <p:nvPr/>
        </p:nvSpPr>
        <p:spPr>
          <a:xfrm>
            <a:off x="1252728" y="1828800"/>
            <a:ext cx="6431280" cy="298704"/>
          </a:xfrm>
          <a:prstGeom prst="rect">
            <a:avLst/>
          </a:prstGeom>
        </p:spPr>
        <p:txBody>
          <a:bodyPr wrap="none" lIns="0" tIns="0" rIns="0" bIns="0">
            <a:noAutofit/>
          </a:bodyPr>
          <a:lstStyle/>
          <a:p>
            <a:pPr indent="0" algn="ctr">
              <a:lnSpc>
                <a:spcPts val="2100"/>
              </a:lnSpc>
              <a:spcAft>
                <a:spcPts val="630"/>
              </a:spcAft>
            </a:pPr>
            <a:r>
              <a:rPr lang="uk" sz="1900" b="1" i="1">
                <a:solidFill>
                  <a:srgbClr val="003399"/>
                </a:solidFill>
                <a:latin typeface="Times New Roman"/>
              </a:rPr>
              <a:t>Нормятпвно-правовнй акт, що регулює його діяльність:</a:t>
            </a:r>
          </a:p>
        </p:txBody>
      </p:sp>
      <p:sp>
        <p:nvSpPr>
          <p:cNvPr id="5" name="Прямоугольник 4"/>
          <p:cNvSpPr/>
          <p:nvPr/>
        </p:nvSpPr>
        <p:spPr>
          <a:xfrm>
            <a:off x="2084832" y="2225040"/>
            <a:ext cx="4696968" cy="222504"/>
          </a:xfrm>
          <a:prstGeom prst="rect">
            <a:avLst/>
          </a:prstGeom>
        </p:spPr>
        <p:txBody>
          <a:bodyPr wrap="none" lIns="0" tIns="0" rIns="0" bIns="0">
            <a:noAutofit/>
          </a:bodyPr>
          <a:lstStyle/>
          <a:p>
            <a:pPr indent="0" algn="ctr">
              <a:lnSpc>
                <a:spcPts val="2070"/>
              </a:lnSpc>
              <a:spcAft>
                <a:spcPts val="630"/>
              </a:spcAft>
            </a:pPr>
            <a:r>
              <a:rPr lang="uk" sz="1700" b="1" i="1">
                <a:latin typeface="Calibri"/>
              </a:rPr>
              <a:t>ЗАКОН УКРАЇНИ «ПРО ЗАПОБІГАННЯ КОРУПЦІЇ»</a:t>
            </a:r>
          </a:p>
        </p:txBody>
      </p:sp>
      <p:sp>
        <p:nvSpPr>
          <p:cNvPr id="6" name="Прямоугольник 5"/>
          <p:cNvSpPr/>
          <p:nvPr/>
        </p:nvSpPr>
        <p:spPr>
          <a:xfrm>
            <a:off x="100584" y="2642616"/>
            <a:ext cx="6294120" cy="207264"/>
          </a:xfrm>
          <a:prstGeom prst="rect">
            <a:avLst/>
          </a:prstGeom>
        </p:spPr>
        <p:txBody>
          <a:bodyPr wrap="none" lIns="0" tIns="0" rIns="0" bIns="0">
            <a:noAutofit/>
          </a:bodyPr>
          <a:lstStyle/>
          <a:p>
            <a:pPr indent="-304800" algn="just">
              <a:lnSpc>
                <a:spcPts val="2320"/>
              </a:lnSpc>
              <a:spcAft>
                <a:spcPts val="630"/>
              </a:spcAft>
            </a:pPr>
            <a:r>
              <a:rPr lang="uk" sz="1900" b="1">
                <a:solidFill>
                  <a:srgbClr val="0369C1"/>
                </a:solidFill>
                <a:latin typeface="Calibri"/>
              </a:rPr>
              <a:t>ОСНОВНІ ПОВНОВАЖЕННЯ НАЦІОНАЛЬНОГО АГЕНТСТВА:</a:t>
            </a:r>
          </a:p>
        </p:txBody>
      </p:sp>
      <p:sp>
        <p:nvSpPr>
          <p:cNvPr id="7" name="Прямоугольник 6"/>
          <p:cNvSpPr/>
          <p:nvPr/>
        </p:nvSpPr>
        <p:spPr>
          <a:xfrm>
            <a:off x="112776" y="3005328"/>
            <a:ext cx="8305800" cy="883920"/>
          </a:xfrm>
          <a:prstGeom prst="rect">
            <a:avLst/>
          </a:prstGeom>
        </p:spPr>
        <p:txBody>
          <a:bodyPr lIns="0" tIns="0" rIns="0" bIns="0">
            <a:noAutofit/>
          </a:bodyPr>
          <a:lstStyle/>
          <a:p>
            <a:pPr indent="-304800" algn="just">
              <a:lnSpc>
                <a:spcPts val="2520"/>
              </a:lnSpc>
            </a:pPr>
            <a:r>
              <a:rPr lang="uk" sz="2100">
                <a:latin typeface="Calibri"/>
              </a:rPr>
              <a:t>□    аналіз ситуації з корупцією в Україні та розроблення на його основі Антикорупційної стратеги та державної програми з її реалізації, моніторинг виконання їх;</a:t>
            </a:r>
          </a:p>
        </p:txBody>
      </p:sp>
      <p:sp>
        <p:nvSpPr>
          <p:cNvPr id="8" name="Прямоугольник 7"/>
          <p:cNvSpPr/>
          <p:nvPr/>
        </p:nvSpPr>
        <p:spPr>
          <a:xfrm>
            <a:off x="112776" y="3965448"/>
            <a:ext cx="7467600" cy="243840"/>
          </a:xfrm>
          <a:prstGeom prst="rect">
            <a:avLst/>
          </a:prstGeom>
        </p:spPr>
        <p:txBody>
          <a:bodyPr wrap="none" lIns="0" tIns="0" rIns="0" bIns="0">
            <a:noAutofit/>
          </a:bodyPr>
          <a:lstStyle/>
          <a:p>
            <a:pPr indent="-304800" algn="just">
              <a:lnSpc>
                <a:spcPts val="2520"/>
              </a:lnSpc>
            </a:pPr>
            <a:r>
              <a:rPr lang="uk" sz="2100">
                <a:latin typeface="Calibri"/>
              </a:rPr>
              <a:t>□    виявлення корупційних норм у законодавстві та проектах актів;</a:t>
            </a:r>
          </a:p>
        </p:txBody>
      </p:sp>
      <p:sp>
        <p:nvSpPr>
          <p:cNvPr id="9" name="Прямоугольник 8"/>
          <p:cNvSpPr/>
          <p:nvPr/>
        </p:nvSpPr>
        <p:spPr>
          <a:xfrm>
            <a:off x="112776" y="4285488"/>
            <a:ext cx="8314944" cy="883920"/>
          </a:xfrm>
          <a:prstGeom prst="rect">
            <a:avLst/>
          </a:prstGeom>
        </p:spPr>
        <p:txBody>
          <a:bodyPr lIns="0" tIns="0" rIns="0" bIns="0">
            <a:noAutofit/>
          </a:bodyPr>
          <a:lstStyle/>
          <a:p>
            <a:pPr indent="-304800" algn="just">
              <a:lnSpc>
                <a:spcPts val="2520"/>
              </a:lnSpc>
            </a:pPr>
            <a:r>
              <a:rPr lang="uk" sz="2100">
                <a:latin typeface="Calibri"/>
              </a:rPr>
              <a:t>□    контроль за дотриманням правил етичної поведінки, законодавства щодо запобігання конфлікту інтересів у діяльності публічних службовців;</a:t>
            </a:r>
          </a:p>
        </p:txBody>
      </p:sp>
      <p:sp>
        <p:nvSpPr>
          <p:cNvPr id="10" name="Прямоугольник 9"/>
          <p:cNvSpPr/>
          <p:nvPr/>
        </p:nvSpPr>
        <p:spPr>
          <a:xfrm>
            <a:off x="112776" y="5245608"/>
            <a:ext cx="7437120" cy="243840"/>
          </a:xfrm>
          <a:prstGeom prst="rect">
            <a:avLst/>
          </a:prstGeom>
        </p:spPr>
        <p:txBody>
          <a:bodyPr wrap="none" lIns="0" tIns="0" rIns="0" bIns="0">
            <a:noAutofit/>
          </a:bodyPr>
          <a:lstStyle/>
          <a:p>
            <a:pPr indent="-304800" algn="just">
              <a:lnSpc>
                <a:spcPts val="2520"/>
              </a:lnSpc>
            </a:pPr>
            <a:r>
              <a:rPr lang="uk" sz="2100">
                <a:latin typeface="Calibri"/>
              </a:rPr>
              <a:t>□    співпраця з викривачами корупції, їх правовий та інший захист;</a:t>
            </a:r>
          </a:p>
        </p:txBody>
      </p:sp>
      <p:sp>
        <p:nvSpPr>
          <p:cNvPr id="11" name="Прямоугольник 10"/>
          <p:cNvSpPr/>
          <p:nvPr/>
        </p:nvSpPr>
        <p:spPr>
          <a:xfrm>
            <a:off x="112776" y="5565648"/>
            <a:ext cx="8311896" cy="886968"/>
          </a:xfrm>
          <a:prstGeom prst="rect">
            <a:avLst/>
          </a:prstGeom>
        </p:spPr>
        <p:txBody>
          <a:bodyPr lIns="0" tIns="0" rIns="0" bIns="0">
            <a:noAutofit/>
          </a:bodyPr>
          <a:lstStyle/>
          <a:p>
            <a:pPr indent="-304800" algn="just">
              <a:lnSpc>
                <a:spcPts val="2520"/>
              </a:lnSpc>
            </a:pPr>
            <a:r>
              <a:rPr lang="uk" sz="2100">
                <a:latin typeface="Calibri"/>
              </a:rPr>
              <a:t>□    інформування громадськості про здійснювані Національним агентством заходи щодо запобігання корупції, а також залучення їх до формування, реалізації та моніторингу антикорупційної політики.</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3680" cy="1557528"/>
          </a:xfrm>
          <a:prstGeom prst="rect">
            <a:avLst/>
          </a:prstGeom>
        </p:spPr>
      </p:pic>
      <p:pic>
        <p:nvPicPr>
          <p:cNvPr id="3" name="Рисунок 2"/>
          <p:cNvPicPr>
            <a:picLocks noChangeAspect="1"/>
          </p:cNvPicPr>
          <p:nvPr/>
        </p:nvPicPr>
        <p:blipFill>
          <a:blip r:embed="rId3"/>
          <a:stretch>
            <a:fillRect/>
          </a:stretch>
        </p:blipFill>
        <p:spPr>
          <a:xfrm>
            <a:off x="8522208" y="0"/>
            <a:ext cx="621792" cy="6858000"/>
          </a:xfrm>
          <a:prstGeom prst="rect">
            <a:avLst/>
          </a:prstGeom>
        </p:spPr>
      </p:pic>
      <p:sp>
        <p:nvSpPr>
          <p:cNvPr id="4" name="Прямоугольник 3"/>
          <p:cNvSpPr/>
          <p:nvPr/>
        </p:nvSpPr>
        <p:spPr>
          <a:xfrm>
            <a:off x="2855976" y="207264"/>
            <a:ext cx="5513832" cy="1341120"/>
          </a:xfrm>
          <a:prstGeom prst="rect">
            <a:avLst/>
          </a:prstGeom>
        </p:spPr>
        <p:txBody>
          <a:bodyPr lIns="0" tIns="0" rIns="0" bIns="0">
            <a:noAutofit/>
          </a:bodyPr>
          <a:lstStyle/>
          <a:p>
            <a:pPr indent="0" algn="just">
              <a:lnSpc>
                <a:spcPts val="2760"/>
              </a:lnSpc>
            </a:pPr>
            <a:r>
              <a:rPr lang="uk" sz="2200" b="1" i="1">
                <a:solidFill>
                  <a:srgbClr val="003399"/>
                </a:solidFill>
                <a:latin typeface="Calibri"/>
              </a:rPr>
              <a:t>НАБУ</a:t>
            </a:r>
            <a:r>
              <a:rPr lang="uk" sz="2200">
                <a:solidFill>
                  <a:srgbClr val="003399"/>
                </a:solidFill>
                <a:latin typeface="Calibri"/>
              </a:rPr>
              <a:t> </a:t>
            </a:r>
            <a:r>
              <a:rPr lang="uk" sz="2200">
                <a:latin typeface="Calibri"/>
              </a:rPr>
              <a:t>- державний правоохоронний орган, на який покладається попередження, виявлення, припинення, розслідування та розкриття корупційних правопорушень,</a:t>
            </a:r>
          </a:p>
        </p:txBody>
      </p:sp>
      <p:sp>
        <p:nvSpPr>
          <p:cNvPr id="5" name="Прямоугольник 4"/>
          <p:cNvSpPr/>
          <p:nvPr/>
        </p:nvSpPr>
        <p:spPr>
          <a:xfrm>
            <a:off x="152400" y="1658112"/>
            <a:ext cx="8287512" cy="4270248"/>
          </a:xfrm>
          <a:prstGeom prst="rect">
            <a:avLst/>
          </a:prstGeom>
        </p:spPr>
        <p:txBody>
          <a:bodyPr lIns="0" tIns="0" rIns="0" bIns="0">
            <a:noAutofit/>
          </a:bodyPr>
          <a:lstStyle/>
          <a:p>
            <a:pPr indent="0" algn="ctr">
              <a:lnSpc>
                <a:spcPts val="3720"/>
              </a:lnSpc>
            </a:pPr>
            <a:r>
              <a:rPr lang="uk" sz="2200">
                <a:latin typeface="Calibri"/>
              </a:rPr>
              <a:t>віднесених до його підслідності, а також запобігання вчиненню </a:t>
            </a:r>
            <a:r>
              <a:rPr lang="uk" sz="1900" b="1" i="1">
                <a:solidFill>
                  <a:srgbClr val="003399"/>
                </a:solidFill>
                <a:latin typeface="Times New Roman"/>
              </a:rPr>
              <a:t>Нормативно-правовпн акт, що регулює ного діяльність:</a:t>
            </a:r>
          </a:p>
          <a:p>
            <a:pPr marL="317500" indent="0">
              <a:lnSpc>
                <a:spcPts val="2070"/>
              </a:lnSpc>
            </a:pPr>
            <a:r>
              <a:rPr lang="uk" sz="1700" b="1" i="1">
                <a:latin typeface="Calibri"/>
              </a:rPr>
              <a:t>ЗАКОН УКРАЇНИ «ПРО НАЦІОНАЛЬНЕ АНТИКОРУПЦІЙНЕ БЮРО УКРАЇНИ»</a:t>
            </a:r>
          </a:p>
          <a:p>
            <a:pPr marL="88900" indent="0" algn="just">
              <a:lnSpc>
                <a:spcPts val="2070"/>
              </a:lnSpc>
            </a:pPr>
            <a:r>
              <a:rPr lang="uk" sz="1700" b="1" i="1">
                <a:solidFill>
                  <a:srgbClr val="0033CC"/>
                </a:solidFill>
                <a:latin typeface="Calibri"/>
              </a:rPr>
              <a:t>ДО ПІДСЛІДНОСТІ НАБУ ВІДНОСЯТЬСЯ ТАКІ КРИМІНАЛЬНІ ПРАВОПОРУШЕННЯ:</a:t>
            </a:r>
          </a:p>
          <a:p>
            <a:pPr marL="88900" indent="0" algn="just">
              <a:lnSpc>
                <a:spcPts val="2320"/>
              </a:lnSpc>
            </a:pPr>
            <a:r>
              <a:rPr lang="uk" sz="1900">
                <a:latin typeface="Calibri"/>
              </a:rPr>
              <a:t>□    зловживання владою або службовим становищем (ст. 364 КК України);</a:t>
            </a:r>
          </a:p>
          <a:p>
            <a:pPr marL="457200" indent="-368300">
              <a:lnSpc>
                <a:spcPts val="2256"/>
              </a:lnSpc>
            </a:pPr>
            <a:r>
              <a:rPr lang="uk" sz="1900">
                <a:solidFill>
                  <a:srgbClr val="3D3D3D"/>
                </a:solidFill>
                <a:latin typeface="Calibri"/>
              </a:rPr>
              <a:t>□    Декларування недостовірної інформації (Стаття 366</a:t>
            </a:r>
            <a:r>
              <a:rPr lang="uk" sz="1900" baseline="30000">
                <a:solidFill>
                  <a:srgbClr val="3D3D3D"/>
                </a:solidFill>
                <a:latin typeface="Calibri"/>
              </a:rPr>
              <a:t>-2</a:t>
            </a:r>
            <a:r>
              <a:rPr lang="uk" sz="1900">
                <a:solidFill>
                  <a:srgbClr val="3D3D3D"/>
                </a:solidFill>
                <a:latin typeface="Calibri"/>
              </a:rPr>
              <a:t> </a:t>
            </a:r>
            <a:r>
              <a:rPr lang="uk" sz="1900">
                <a:latin typeface="Calibri"/>
              </a:rPr>
              <a:t>КК України</a:t>
            </a:r>
            <a:r>
              <a:rPr lang="uk" sz="1900">
                <a:solidFill>
                  <a:srgbClr val="3D3D3D"/>
                </a:solidFill>
                <a:latin typeface="Calibri"/>
              </a:rPr>
              <a:t>) </a:t>
            </a:r>
            <a:r>
              <a:rPr lang="uk" sz="1900">
                <a:latin typeface="Calibri"/>
              </a:rPr>
              <a:t>прийняття пропозиції, обіцянки або одержання неправомірної вигоди</a:t>
            </a:r>
          </a:p>
          <a:p>
            <a:pPr marL="88900" indent="0" algn="just">
              <a:lnSpc>
                <a:spcPts val="2256"/>
              </a:lnSpc>
            </a:pPr>
            <a:r>
              <a:rPr lang="uk" sz="1900">
                <a:latin typeface="Calibri"/>
              </a:rPr>
              <a:t>службовою особою (ст. 368 КК України);</a:t>
            </a:r>
          </a:p>
          <a:p>
            <a:pPr marL="88900" indent="0" algn="just">
              <a:lnSpc>
                <a:spcPts val="2256"/>
              </a:lnSpc>
            </a:pPr>
            <a:r>
              <a:rPr lang="uk" sz="1900">
                <a:latin typeface="Calibri"/>
              </a:rPr>
              <a:t>□    незаконне збагачення (ст. 368-5 КК України);</a:t>
            </a:r>
          </a:p>
          <a:p>
            <a:pPr marL="88900" indent="0">
              <a:lnSpc>
                <a:spcPts val="2256"/>
              </a:lnSpc>
            </a:pPr>
            <a:r>
              <a:rPr lang="uk" sz="1900">
                <a:latin typeface="Calibri"/>
              </a:rPr>
              <a:t>□    пропозиція, обіцянка або надання неправомірної вигоди службовій особі (ст. 369 КК України) та інші.</a:t>
            </a:r>
          </a:p>
          <a:p>
            <a:pPr marL="88900" marR="88900" indent="546100" algn="just">
              <a:lnSpc>
                <a:spcPts val="2256"/>
              </a:lnSpc>
            </a:pPr>
            <a:r>
              <a:rPr lang="uk" sz="1900" b="1">
                <a:latin typeface="Calibri"/>
              </a:rPr>
              <a:t>Основна функція НАБУ </a:t>
            </a:r>
            <a:r>
              <a:rPr lang="uk" sz="1900">
                <a:latin typeface="Calibri"/>
              </a:rPr>
              <a:t>- протидія корупційним правопорушенням, які вчинені високопосадовцями та становлять загрозу національній безпеці України.</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651760" cy="1722120"/>
          </a:xfrm>
          <a:prstGeom prst="rect">
            <a:avLst/>
          </a:prstGeom>
        </p:spPr>
      </p:pic>
      <p:pic>
        <p:nvPicPr>
          <p:cNvPr id="3" name="Рисунок 2"/>
          <p:cNvPicPr>
            <a:picLocks noChangeAspect="1"/>
          </p:cNvPicPr>
          <p:nvPr/>
        </p:nvPicPr>
        <p:blipFill>
          <a:blip r:embed="rId3"/>
          <a:stretch>
            <a:fillRect/>
          </a:stretch>
        </p:blipFill>
        <p:spPr>
          <a:xfrm>
            <a:off x="8522208" y="0"/>
            <a:ext cx="621792" cy="6858000"/>
          </a:xfrm>
          <a:prstGeom prst="rect">
            <a:avLst/>
          </a:prstGeom>
        </p:spPr>
      </p:pic>
      <p:sp>
        <p:nvSpPr>
          <p:cNvPr id="4" name="Прямоугольник 3"/>
          <p:cNvSpPr/>
          <p:nvPr/>
        </p:nvSpPr>
        <p:spPr>
          <a:xfrm>
            <a:off x="2715768" y="100584"/>
            <a:ext cx="5657088" cy="1691640"/>
          </a:xfrm>
          <a:prstGeom prst="rect">
            <a:avLst/>
          </a:prstGeom>
        </p:spPr>
        <p:txBody>
          <a:bodyPr lIns="0" tIns="0" rIns="0" bIns="0">
            <a:noAutofit/>
          </a:bodyPr>
          <a:lstStyle/>
          <a:p>
            <a:pPr indent="0">
              <a:lnSpc>
                <a:spcPts val="2760"/>
              </a:lnSpc>
              <a:spcAft>
                <a:spcPts val="1610"/>
              </a:spcAft>
            </a:pPr>
            <a:r>
              <a:rPr lang="uk" sz="2200" b="1" i="1">
                <a:solidFill>
                  <a:srgbClr val="003399"/>
                </a:solidFill>
                <a:latin typeface="Calibri"/>
              </a:rPr>
              <a:t>НАЦІОНАЛЬНА ПОЛІЦІЯ </a:t>
            </a:r>
            <a:r>
              <a:rPr lang="uk" sz="2200" b="1" i="1">
                <a:latin typeface="Calibri"/>
              </a:rPr>
              <a:t>-</a:t>
            </a:r>
            <a:r>
              <a:rPr lang="uk" sz="2200">
                <a:latin typeface="Calibri"/>
              </a:rPr>
              <a:t> центральний орган виконавчої влади, який служить суспільству шляхом забезпечення охорони прав і свобод людини, протидії злочинності, підтримання публічної безпеки і порядку.</a:t>
            </a:r>
          </a:p>
        </p:txBody>
      </p:sp>
      <p:sp>
        <p:nvSpPr>
          <p:cNvPr id="5" name="Прямоугольник 4"/>
          <p:cNvSpPr/>
          <p:nvPr/>
        </p:nvSpPr>
        <p:spPr>
          <a:xfrm>
            <a:off x="1057656" y="2130552"/>
            <a:ext cx="6467856" cy="649224"/>
          </a:xfrm>
          <a:prstGeom prst="rect">
            <a:avLst/>
          </a:prstGeom>
        </p:spPr>
        <p:txBody>
          <a:bodyPr lIns="0" tIns="0" rIns="0" bIns="0">
            <a:noAutofit/>
          </a:bodyPr>
          <a:lstStyle/>
          <a:p>
            <a:pPr indent="0" algn="ctr">
              <a:lnSpc>
                <a:spcPts val="2100"/>
              </a:lnSpc>
              <a:spcBef>
                <a:spcPts val="1610"/>
              </a:spcBef>
              <a:spcAft>
                <a:spcPts val="560"/>
              </a:spcAft>
            </a:pPr>
            <a:r>
              <a:rPr lang="uk" sz="1900" b="1" i="1">
                <a:solidFill>
                  <a:srgbClr val="003399"/>
                </a:solidFill>
                <a:latin typeface="Times New Roman"/>
              </a:rPr>
              <a:t>Нормативно-правовий акт, що регулює його діяльність:</a:t>
            </a:r>
          </a:p>
          <a:p>
            <a:pPr indent="0" algn="ctr">
              <a:lnSpc>
                <a:spcPts val="2070"/>
              </a:lnSpc>
              <a:spcAft>
                <a:spcPts val="2660"/>
              </a:spcAft>
            </a:pPr>
            <a:r>
              <a:rPr lang="uk" sz="1700" b="1" i="1">
                <a:latin typeface="Calibri"/>
              </a:rPr>
              <a:t>ЗАКОН УКРАЇНИ «ПРО НАЦІОНАЛЬНУ ПОЛІЦІЮ»</a:t>
            </a:r>
          </a:p>
        </p:txBody>
      </p:sp>
      <p:sp>
        <p:nvSpPr>
          <p:cNvPr id="6" name="Прямоугольник 5"/>
          <p:cNvSpPr/>
          <p:nvPr/>
        </p:nvSpPr>
        <p:spPr>
          <a:xfrm>
            <a:off x="179832" y="3285744"/>
            <a:ext cx="8104632" cy="2999232"/>
          </a:xfrm>
          <a:prstGeom prst="rect">
            <a:avLst/>
          </a:prstGeom>
        </p:spPr>
        <p:txBody>
          <a:bodyPr lIns="0" tIns="0" rIns="0" bIns="0">
            <a:noAutofit/>
          </a:bodyPr>
          <a:lstStyle/>
          <a:p>
            <a:pPr indent="0">
              <a:lnSpc>
                <a:spcPts val="2320"/>
              </a:lnSpc>
              <a:spcBef>
                <a:spcPts val="2660"/>
              </a:spcBef>
              <a:spcAft>
                <a:spcPts val="560"/>
              </a:spcAft>
            </a:pPr>
            <a:r>
              <a:rPr lang="uk" sz="1900" b="1">
                <a:solidFill>
                  <a:srgbClr val="0369C1"/>
                </a:solidFill>
                <a:latin typeface="Calibri"/>
              </a:rPr>
              <a:t>ОСНОВНІ ПОВНОВАЖЕННЯ НПУ:</a:t>
            </a:r>
          </a:p>
          <a:p>
            <a:pPr indent="0">
              <a:lnSpc>
                <a:spcPts val="2640"/>
              </a:lnSpc>
            </a:pPr>
            <a:r>
              <a:rPr lang="uk" sz="2200">
                <a:latin typeface="Calibri"/>
              </a:rPr>
              <a:t>□    здійснювати документування правопорушень, пов'язаних з корупцією;</a:t>
            </a:r>
          </a:p>
          <a:p>
            <a:pPr indent="0" algn="just">
              <a:lnSpc>
                <a:spcPts val="2640"/>
              </a:lnSpc>
            </a:pPr>
            <a:r>
              <a:rPr lang="uk" sz="2200">
                <a:latin typeface="Calibri"/>
              </a:rPr>
              <a:t>□    здійснювати комплекс оперативно-розшукових заходів, спрямованих на виявлення, попередження, припинення та документування кримінальних правопорушень та корупційних діянь, що готуються;</a:t>
            </a:r>
          </a:p>
          <a:p>
            <a:pPr indent="0">
              <a:lnSpc>
                <a:spcPts val="2640"/>
              </a:lnSpc>
            </a:pPr>
            <a:r>
              <a:rPr lang="uk" sz="2200">
                <a:latin typeface="Calibri"/>
              </a:rPr>
              <a:t>□    розслідування корупційних кримінальних правопорушень, що не віднесені до підслідності НАБУ та ін.</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7056" y="0"/>
            <a:ext cx="1572768" cy="1682496"/>
          </a:xfrm>
          <a:prstGeom prst="rect">
            <a:avLst/>
          </a:prstGeom>
        </p:spPr>
      </p:pic>
      <p:pic>
        <p:nvPicPr>
          <p:cNvPr id="3" name="Рисунок 2"/>
          <p:cNvPicPr>
            <a:picLocks noChangeAspect="1"/>
          </p:cNvPicPr>
          <p:nvPr/>
        </p:nvPicPr>
        <p:blipFill>
          <a:blip r:embed="rId3"/>
          <a:stretch>
            <a:fillRect/>
          </a:stretch>
        </p:blipFill>
        <p:spPr>
          <a:xfrm>
            <a:off x="8522208" y="0"/>
            <a:ext cx="621792" cy="6858000"/>
          </a:xfrm>
          <a:prstGeom prst="rect">
            <a:avLst/>
          </a:prstGeom>
        </p:spPr>
      </p:pic>
      <p:sp>
        <p:nvSpPr>
          <p:cNvPr id="4" name="Прямоугольник 3"/>
          <p:cNvSpPr/>
          <p:nvPr/>
        </p:nvSpPr>
        <p:spPr>
          <a:xfrm>
            <a:off x="1737360" y="94488"/>
            <a:ext cx="6720840" cy="1624584"/>
          </a:xfrm>
          <a:prstGeom prst="rect">
            <a:avLst/>
          </a:prstGeom>
        </p:spPr>
        <p:txBody>
          <a:bodyPr lIns="0" tIns="0" rIns="0" bIns="0">
            <a:noAutofit/>
          </a:bodyPr>
          <a:lstStyle/>
          <a:p>
            <a:pPr indent="0" algn="just">
              <a:lnSpc>
                <a:spcPts val="2640"/>
              </a:lnSpc>
            </a:pPr>
            <a:r>
              <a:rPr lang="uk" sz="2200" b="1" i="1">
                <a:solidFill>
                  <a:srgbClr val="003399"/>
                </a:solidFill>
                <a:latin typeface="Calibri"/>
              </a:rPr>
              <a:t>САП</a:t>
            </a:r>
            <a:r>
              <a:rPr lang="uk" sz="2200">
                <a:solidFill>
                  <a:srgbClr val="003399"/>
                </a:solidFill>
                <a:latin typeface="Calibri"/>
              </a:rPr>
              <a:t> </a:t>
            </a:r>
            <a:r>
              <a:rPr lang="uk" sz="2200">
                <a:latin typeface="Calibri"/>
              </a:rPr>
              <a:t>- самостійний структурний підрозділ Генеральної прокуратури України, який підпорядковується виключно заступнику Генерального прокурора -керівнику    Спеціалізованої антикорупційної</a:t>
            </a:r>
          </a:p>
          <a:p>
            <a:pPr indent="-317500" algn="just">
              <a:lnSpc>
                <a:spcPts val="2640"/>
              </a:lnSpc>
              <a:spcAft>
                <a:spcPts val="1120"/>
              </a:spcAft>
            </a:pPr>
            <a:r>
              <a:rPr lang="uk" sz="2200">
                <a:latin typeface="Calibri"/>
              </a:rPr>
              <a:t>прокуратури.</a:t>
            </a:r>
          </a:p>
        </p:txBody>
      </p:sp>
      <p:sp>
        <p:nvSpPr>
          <p:cNvPr id="5" name="Прямоугольник 4"/>
          <p:cNvSpPr/>
          <p:nvPr/>
        </p:nvSpPr>
        <p:spPr>
          <a:xfrm>
            <a:off x="1057656" y="1956816"/>
            <a:ext cx="6467856" cy="612648"/>
          </a:xfrm>
          <a:prstGeom prst="rect">
            <a:avLst/>
          </a:prstGeom>
        </p:spPr>
        <p:txBody>
          <a:bodyPr lIns="0" tIns="0" rIns="0" bIns="0">
            <a:noAutofit/>
          </a:bodyPr>
          <a:lstStyle/>
          <a:p>
            <a:pPr indent="0" algn="ctr">
              <a:lnSpc>
                <a:spcPts val="2100"/>
              </a:lnSpc>
              <a:spcBef>
                <a:spcPts val="1120"/>
              </a:spcBef>
              <a:spcAft>
                <a:spcPts val="490"/>
              </a:spcAft>
            </a:pPr>
            <a:r>
              <a:rPr lang="uk" sz="1900" b="1" i="1">
                <a:solidFill>
                  <a:srgbClr val="003399"/>
                </a:solidFill>
                <a:latin typeface="Times New Roman"/>
              </a:rPr>
              <a:t>Нормативно-правовий акт, що регулює його діяльність:</a:t>
            </a:r>
          </a:p>
          <a:p>
            <a:pPr indent="0" algn="ctr">
              <a:lnSpc>
                <a:spcPts val="2070"/>
              </a:lnSpc>
              <a:spcAft>
                <a:spcPts val="1820"/>
              </a:spcAft>
            </a:pPr>
            <a:r>
              <a:rPr lang="uk" sz="1700" b="1" i="1">
                <a:latin typeface="Calibri"/>
              </a:rPr>
              <a:t>ЗАКОН УКРАЇНИ «ПРО ПРОКУРАТУРУ»</a:t>
            </a:r>
          </a:p>
        </p:txBody>
      </p:sp>
      <p:sp>
        <p:nvSpPr>
          <p:cNvPr id="6" name="Прямоугольник 5"/>
          <p:cNvSpPr/>
          <p:nvPr/>
        </p:nvSpPr>
        <p:spPr>
          <a:xfrm>
            <a:off x="82296" y="2916936"/>
            <a:ext cx="8366760" cy="3419856"/>
          </a:xfrm>
          <a:prstGeom prst="rect">
            <a:avLst/>
          </a:prstGeom>
        </p:spPr>
        <p:txBody>
          <a:bodyPr lIns="0" tIns="0" rIns="0" bIns="0">
            <a:noAutofit/>
          </a:bodyPr>
          <a:lstStyle/>
          <a:p>
            <a:pPr marL="317500" indent="-317500" algn="just">
              <a:lnSpc>
                <a:spcPts val="2320"/>
              </a:lnSpc>
              <a:spcBef>
                <a:spcPts val="1820"/>
              </a:spcBef>
            </a:pPr>
            <a:r>
              <a:rPr lang="uk" sz="1900" b="1">
                <a:solidFill>
                  <a:srgbClr val="0369C1"/>
                </a:solidFill>
                <a:latin typeface="Calibri"/>
              </a:rPr>
              <a:t>ОСНОВНІ ПОВНОВАЖЕННЯ СПЕЦІАЛІЗОВАНОЇ АНТИКОРУПЦІЙНОЇ</a:t>
            </a:r>
          </a:p>
          <a:p>
            <a:pPr marL="317500" indent="-317500" algn="just">
              <a:lnSpc>
                <a:spcPts val="2320"/>
              </a:lnSpc>
              <a:spcAft>
                <a:spcPts val="490"/>
              </a:spcAft>
            </a:pPr>
            <a:r>
              <a:rPr lang="uk" sz="1900" b="1">
                <a:solidFill>
                  <a:srgbClr val="0369C1"/>
                </a:solidFill>
                <a:latin typeface="Calibri"/>
              </a:rPr>
              <a:t>ПРОКУРАТУРИ:</a:t>
            </a:r>
          </a:p>
          <a:p>
            <a:pPr marL="317500" indent="-317500" algn="just">
              <a:lnSpc>
                <a:spcPts val="2400"/>
              </a:lnSpc>
            </a:pPr>
            <a:r>
              <a:rPr lang="uk" sz="1900">
                <a:latin typeface="Calibri"/>
              </a:rPr>
              <a:t>□    здійснення процесуального керівництва за розслідуваннями Національного антикорупційного бюро України;</a:t>
            </a:r>
          </a:p>
          <a:p>
            <a:pPr marL="317500" indent="-317500" algn="just">
              <a:lnSpc>
                <a:spcPts val="2400"/>
              </a:lnSpc>
            </a:pPr>
            <a:r>
              <a:rPr lang="uk" sz="1900">
                <a:latin typeface="Calibri"/>
              </a:rPr>
              <a:t>□    нагляд за додержанням законів під час проведення оперативно-розшукової діяльності, досудового розслідування НАБУ;</a:t>
            </a:r>
          </a:p>
          <a:p>
            <a:pPr marL="317500" indent="-317500" algn="just">
              <a:lnSpc>
                <a:spcPts val="2400"/>
              </a:lnSpc>
            </a:pPr>
            <a:r>
              <a:rPr lang="uk" sz="1900">
                <a:latin typeface="Calibri"/>
              </a:rPr>
              <a:t>□    підтримання публічного обвинувачення у кримінальних провадженнях, які розслідувались НАБУ;</a:t>
            </a:r>
          </a:p>
          <a:p>
            <a:pPr marL="317500" indent="-317500" algn="just">
              <a:lnSpc>
                <a:spcPts val="2400"/>
              </a:lnSpc>
            </a:pPr>
            <a:r>
              <a:rPr lang="uk" sz="1900">
                <a:latin typeface="Calibri"/>
              </a:rPr>
              <a:t>□    представництво інтересів громадянина або держави в суді у передбачених Законом "Про прокуратуру" випадках і пов'язаних із корупційними або пов'язаними з корупцією правопорушеннями.</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8656" y="749808"/>
            <a:ext cx="1609344" cy="5919216"/>
          </a:xfrm>
          <a:prstGeom prst="rect">
            <a:avLst/>
          </a:prstGeom>
        </p:spPr>
      </p:pic>
      <p:sp>
        <p:nvSpPr>
          <p:cNvPr id="3" name="Прямоугольник 2"/>
          <p:cNvSpPr/>
          <p:nvPr/>
        </p:nvSpPr>
        <p:spPr>
          <a:xfrm>
            <a:off x="94488" y="73152"/>
            <a:ext cx="6333744" cy="463296"/>
          </a:xfrm>
          <a:prstGeom prst="rect">
            <a:avLst/>
          </a:prstGeom>
        </p:spPr>
        <p:txBody>
          <a:bodyPr lIns="0" tIns="0" rIns="0" bIns="0">
            <a:noAutofit/>
          </a:bodyPr>
          <a:lstStyle/>
          <a:p>
            <a:pPr indent="-317500">
              <a:lnSpc>
                <a:spcPts val="2160"/>
              </a:lnSpc>
            </a:pPr>
            <a:r>
              <a:rPr lang="uk" sz="1700" b="1" i="1">
                <a:solidFill>
                  <a:srgbClr val="003399"/>
                </a:solidFill>
                <a:latin typeface="Calibri"/>
              </a:rPr>
              <a:t>3. ЗАПОБІГАННЯ КОРУПЦІЙНИМ ТА ПОВ'ЯЗАНИМ З КОРУПЦІЄЮ ПРАВОПОРУШЕННЯМ:</a:t>
            </a:r>
          </a:p>
        </p:txBody>
      </p:sp>
      <p:sp>
        <p:nvSpPr>
          <p:cNvPr id="6" name="Прямоугольник 5"/>
          <p:cNvSpPr/>
          <p:nvPr/>
        </p:nvSpPr>
        <p:spPr>
          <a:xfrm>
            <a:off x="2359152" y="1005840"/>
            <a:ext cx="5059680" cy="493776"/>
          </a:xfrm>
          <a:prstGeom prst="rect">
            <a:avLst/>
          </a:prstGeom>
          <a:solidFill>
            <a:srgbClr val="9B9FA9"/>
          </a:solidFill>
        </p:spPr>
        <p:txBody>
          <a:bodyPr lIns="0" tIns="0" rIns="0" bIns="0">
            <a:noAutofit/>
          </a:bodyPr>
          <a:lstStyle/>
          <a:p>
            <a:pPr indent="0" algn="just">
              <a:lnSpc>
                <a:spcPts val="1968"/>
              </a:lnSpc>
            </a:pPr>
            <a:r>
              <a:rPr lang="uk" sz="1700" b="1" i="1">
                <a:latin typeface="Calibri"/>
              </a:rPr>
              <a:t>ОБМЕЖЕННЯ ЩОДО ВИКОРИСТАННЯ СЛУЖБОВИХ ПОВНОВАЖЕНЬ ЧИ СВОГО СТАНОВИЩА</a:t>
            </a:r>
          </a:p>
        </p:txBody>
      </p:sp>
      <p:sp>
        <p:nvSpPr>
          <p:cNvPr id="7" name="Прямоугольник 6"/>
          <p:cNvSpPr/>
          <p:nvPr/>
        </p:nvSpPr>
        <p:spPr>
          <a:xfrm>
            <a:off x="2901696" y="2115312"/>
            <a:ext cx="4748784" cy="237744"/>
          </a:xfrm>
          <a:prstGeom prst="rect">
            <a:avLst/>
          </a:prstGeom>
          <a:solidFill>
            <a:srgbClr val="9B9FA9"/>
          </a:solidFill>
        </p:spPr>
        <p:txBody>
          <a:bodyPr wrap="none" lIns="0" tIns="0" rIns="0" bIns="0">
            <a:noAutofit/>
          </a:bodyPr>
          <a:lstStyle/>
          <a:p>
            <a:pPr indent="0">
              <a:lnSpc>
                <a:spcPts val="2070"/>
              </a:lnSpc>
            </a:pPr>
            <a:r>
              <a:rPr lang="uk" sz="1700" b="1" i="1">
                <a:latin typeface="Calibri"/>
              </a:rPr>
              <a:t>ОБМЕЖЕННЯ ЩОДО ОДЕРЖАННЯ ПОДАРУНКІВ</a:t>
            </a:r>
          </a:p>
        </p:txBody>
      </p:sp>
      <p:sp>
        <p:nvSpPr>
          <p:cNvPr id="8" name="Прямоугольник 7"/>
          <p:cNvSpPr/>
          <p:nvPr/>
        </p:nvSpPr>
        <p:spPr>
          <a:xfrm>
            <a:off x="3102864" y="2865120"/>
            <a:ext cx="4943856" cy="1584960"/>
          </a:xfrm>
          <a:prstGeom prst="rect">
            <a:avLst/>
          </a:prstGeom>
          <a:solidFill>
            <a:srgbClr val="9B9FA9"/>
          </a:solidFill>
        </p:spPr>
        <p:txBody>
          <a:bodyPr lIns="0" tIns="0" rIns="0" bIns="0">
            <a:noAutofit/>
          </a:bodyPr>
          <a:lstStyle/>
          <a:p>
            <a:pPr marR="368300" indent="0" algn="just">
              <a:lnSpc>
                <a:spcPts val="1968"/>
              </a:lnSpc>
              <a:spcAft>
                <a:spcPts val="1890"/>
              </a:spcAft>
            </a:pPr>
            <a:r>
              <a:rPr lang="uk" sz="1700" b="1" i="1">
                <a:latin typeface="Calibri"/>
              </a:rPr>
              <a:t>ЗАПОБІГАННЯ ОДЕРЖАННЮ НЕПРАВОМІРНОЇ ВИГОДИ АБО ПОДАРУНКА ТА ПОВОДЖЕННЯ З НИМИ</a:t>
            </a:r>
          </a:p>
          <a:p>
            <a:pPr indent="0">
              <a:lnSpc>
                <a:spcPts val="2088"/>
              </a:lnSpc>
            </a:pPr>
            <a:r>
              <a:rPr lang="uk" sz="1700" b="1" i="1">
                <a:latin typeface="Calibri"/>
              </a:rPr>
              <a:t>ОБМЕЖЕННЯ ЩОДО СУМІСНИЦТВА ТА СУМІЩЕННЯ З ІНШИМИ ВИДАМИ ДІЯЛЬНОСТІ</a:t>
            </a:r>
          </a:p>
        </p:txBody>
      </p:sp>
      <p:sp>
        <p:nvSpPr>
          <p:cNvPr id="9" name="Прямоугольник 8"/>
          <p:cNvSpPr/>
          <p:nvPr/>
        </p:nvSpPr>
        <p:spPr>
          <a:xfrm>
            <a:off x="2901696" y="4828032"/>
            <a:ext cx="4992624" cy="719328"/>
          </a:xfrm>
          <a:prstGeom prst="rect">
            <a:avLst/>
          </a:prstGeom>
          <a:solidFill>
            <a:srgbClr val="9B9FA9"/>
          </a:solidFill>
        </p:spPr>
        <p:txBody>
          <a:bodyPr lIns="0" tIns="0" rIns="0" bIns="0">
            <a:noAutofit/>
          </a:bodyPr>
          <a:lstStyle/>
          <a:p>
            <a:pPr indent="0">
              <a:lnSpc>
                <a:spcPts val="1968"/>
              </a:lnSpc>
            </a:pPr>
            <a:r>
              <a:rPr lang="uk" sz="1700" b="1" i="1">
                <a:latin typeface="Calibri"/>
              </a:rPr>
              <a:t>ОБМЕЖЕННЯ ПІСЛЯ ПРИПИНЕННЯ ДІЯЛЬНОСТІ, ПОВ'ЯЗАНОЇ З ВИКОНАННЯМ ФУНКЦІЙ ДЕРЖАВИ, МІСЦЕВОГО САМОВРЯДУВАННЯ</a:t>
            </a:r>
          </a:p>
        </p:txBody>
      </p:sp>
      <p:sp>
        <p:nvSpPr>
          <p:cNvPr id="10" name="Прямоугольник 9"/>
          <p:cNvSpPr/>
          <p:nvPr/>
        </p:nvSpPr>
        <p:spPr>
          <a:xfrm>
            <a:off x="2365248" y="6047232"/>
            <a:ext cx="4852416" cy="195072"/>
          </a:xfrm>
          <a:prstGeom prst="rect">
            <a:avLst/>
          </a:prstGeom>
          <a:solidFill>
            <a:srgbClr val="9B9FA9"/>
          </a:solidFill>
        </p:spPr>
        <p:txBody>
          <a:bodyPr wrap="none" lIns="0" tIns="0" rIns="0" bIns="0">
            <a:noAutofit/>
          </a:bodyPr>
          <a:lstStyle/>
          <a:p>
            <a:pPr indent="0">
              <a:lnSpc>
                <a:spcPts val="2070"/>
              </a:lnSpc>
            </a:pPr>
            <a:r>
              <a:rPr lang="uk" sz="1700" b="1" i="1">
                <a:latin typeface="Calibri"/>
              </a:rPr>
              <a:t>ОБМЕЖЕННЯ СПІЛЬНОЇ РОБОТИ БЛИЗЬКИХ ОСІБ</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97864" y="1085088"/>
            <a:ext cx="6086856" cy="5748528"/>
          </a:xfrm>
          <a:prstGeom prst="rect">
            <a:avLst/>
          </a:prstGeom>
        </p:spPr>
      </p:pic>
      <p:sp>
        <p:nvSpPr>
          <p:cNvPr id="3" name="Прямоугольник 2"/>
          <p:cNvSpPr/>
          <p:nvPr/>
        </p:nvSpPr>
        <p:spPr>
          <a:xfrm>
            <a:off x="182880" y="12192"/>
            <a:ext cx="7982712" cy="963168"/>
          </a:xfrm>
          <a:prstGeom prst="rect">
            <a:avLst/>
          </a:prstGeom>
        </p:spPr>
        <p:txBody>
          <a:bodyPr lIns="0" tIns="0" rIns="0" bIns="0">
            <a:noAutofit/>
          </a:bodyPr>
          <a:lstStyle/>
          <a:p>
            <a:pPr marL="279400" indent="-279400">
              <a:lnSpc>
                <a:spcPts val="2400"/>
              </a:lnSpc>
              <a:spcAft>
                <a:spcPts val="350"/>
              </a:spcAft>
            </a:pPr>
            <a:r>
              <a:rPr lang="uk" sz="1900" b="1">
                <a:solidFill>
                  <a:srgbClr val="003399"/>
                </a:solidFill>
                <a:latin typeface="Calibri"/>
              </a:rPr>
              <a:t>1.</a:t>
            </a:r>
            <a:r>
              <a:rPr lang="uk" sz="1900" b="1">
                <a:latin typeface="Calibri"/>
              </a:rPr>
              <a:t> </a:t>
            </a:r>
            <a:r>
              <a:rPr lang="uk" sz="1900" i="1">
                <a:solidFill>
                  <a:srgbClr val="003399"/>
                </a:solidFill>
                <a:latin typeface="Calibri"/>
              </a:rPr>
              <a:t>ЗАБОРОНА ВИКОРИСТОВУВАТИ СВОЇ СЛУЖБОВІ ПОВНОВАЖЕННЯ АБО СВОЄ СЛУЖБОВЕ СТАНОВИЩЕ ТА ПОВ'ЯЗАНІ З ЦИМ МОЖЛИВОСТІ</a:t>
            </a:r>
          </a:p>
          <a:p>
            <a:pPr marR="165100" indent="0" algn="ctr">
              <a:lnSpc>
                <a:spcPts val="2320"/>
              </a:lnSpc>
            </a:pPr>
            <a:r>
              <a:rPr lang="uk" sz="1900" b="1">
                <a:latin typeface="Calibri"/>
              </a:rPr>
              <a:t>(СТАТТЯ 22 ЗАКОНУ УКРАЇНИ «ПРО ЗАПОБІГАННЯ КОРУПЦІЇ»)</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60832"/>
            <a:ext cx="1716024" cy="1630680"/>
          </a:xfrm>
          <a:prstGeom prst="rect">
            <a:avLst/>
          </a:prstGeom>
        </p:spPr>
      </p:pic>
      <p:pic>
        <p:nvPicPr>
          <p:cNvPr id="3" name="Рисунок 2"/>
          <p:cNvPicPr>
            <a:picLocks noChangeAspect="1"/>
          </p:cNvPicPr>
          <p:nvPr/>
        </p:nvPicPr>
        <p:blipFill>
          <a:blip r:embed="rId3"/>
          <a:stretch>
            <a:fillRect/>
          </a:stretch>
        </p:blipFill>
        <p:spPr>
          <a:xfrm>
            <a:off x="8208264" y="2615184"/>
            <a:ext cx="219456" cy="213360"/>
          </a:xfrm>
          <a:prstGeom prst="rect">
            <a:avLst/>
          </a:prstGeom>
        </p:spPr>
      </p:pic>
      <p:pic>
        <p:nvPicPr>
          <p:cNvPr id="4" name="Рисунок 3"/>
          <p:cNvPicPr>
            <a:picLocks noChangeAspect="1"/>
          </p:cNvPicPr>
          <p:nvPr/>
        </p:nvPicPr>
        <p:blipFill>
          <a:blip r:embed="rId4"/>
          <a:stretch>
            <a:fillRect/>
          </a:stretch>
        </p:blipFill>
        <p:spPr>
          <a:xfrm>
            <a:off x="259080" y="4108704"/>
            <a:ext cx="1505712" cy="1359408"/>
          </a:xfrm>
          <a:prstGeom prst="rect">
            <a:avLst/>
          </a:prstGeom>
        </p:spPr>
      </p:pic>
      <p:sp>
        <p:nvSpPr>
          <p:cNvPr id="5" name="Прямоугольник 4"/>
          <p:cNvSpPr/>
          <p:nvPr/>
        </p:nvSpPr>
        <p:spPr>
          <a:xfrm>
            <a:off x="73152" y="149352"/>
            <a:ext cx="6358128" cy="256032"/>
          </a:xfrm>
          <a:prstGeom prst="rect">
            <a:avLst/>
          </a:prstGeom>
        </p:spPr>
        <p:txBody>
          <a:bodyPr wrap="none" lIns="0" tIns="0" rIns="0" bIns="0">
            <a:noAutofit/>
          </a:bodyPr>
          <a:lstStyle/>
          <a:p>
            <a:pPr indent="0">
              <a:lnSpc>
                <a:spcPts val="2440"/>
              </a:lnSpc>
            </a:pPr>
            <a:r>
              <a:rPr lang="uk" sz="2000" b="1" i="1">
                <a:solidFill>
                  <a:srgbClr val="003399"/>
                </a:solidFill>
                <a:latin typeface="Calibri"/>
              </a:rPr>
              <a:t>2. ОБМЕЖЕННЯ ЩОДО ОДЕРЖАННЯ ПОДАРУНКІВ </a:t>
            </a:r>
            <a:r>
              <a:rPr lang="uk" sz="2000" b="1" i="1">
                <a:latin typeface="Calibri"/>
              </a:rPr>
              <a:t>(СТ. 23)</a:t>
            </a:r>
          </a:p>
        </p:txBody>
      </p:sp>
      <p:sp>
        <p:nvSpPr>
          <p:cNvPr id="6" name="Прямоугольник 5"/>
          <p:cNvSpPr/>
          <p:nvPr/>
        </p:nvSpPr>
        <p:spPr>
          <a:xfrm>
            <a:off x="1744274" y="595680"/>
            <a:ext cx="6534912" cy="1993392"/>
          </a:xfrm>
          <a:prstGeom prst="rect">
            <a:avLst/>
          </a:prstGeom>
          <a:solidFill>
            <a:srgbClr val="E1E5EF"/>
          </a:solidFill>
        </p:spPr>
        <p:txBody>
          <a:bodyPr lIns="0" tIns="0" rIns="0" bIns="0">
            <a:noAutofit/>
          </a:bodyPr>
          <a:lstStyle/>
          <a:p>
            <a:pPr indent="0">
              <a:lnSpc>
                <a:spcPts val="1920"/>
              </a:lnSpc>
              <a:spcAft>
                <a:spcPts val="420"/>
              </a:spcAft>
            </a:pPr>
            <a:r>
              <a:rPr lang="uk" sz="1800" b="1" dirty="0" smtClean="0">
                <a:solidFill>
                  <a:srgbClr val="FF0000"/>
                </a:solidFill>
                <a:latin typeface="Calibri"/>
              </a:rPr>
              <a:t>ЗАБОРОНЕНО</a:t>
            </a:r>
            <a:r>
              <a:rPr lang="uk" sz="1800" b="1" dirty="0">
                <a:solidFill>
                  <a:srgbClr val="FF0000"/>
                </a:solidFill>
                <a:latin typeface="Calibri"/>
              </a:rPr>
              <a:t>! </a:t>
            </a:r>
            <a:r>
              <a:rPr lang="uk" sz="1600" b="1" dirty="0">
                <a:latin typeface="Calibri"/>
              </a:rPr>
              <a:t>ВИМАГАТИ, ПРОСИТИ, ОДЕРЖУВАТИ ПОДАРУНКИ ДЛЯ СЕБЕ ЧИ БЛИЗЬКИХ ЇМ ОСІБ ВІД ЮРИДИЧНИХ АБО ФІЗИЧНИХ ОСІБ:</a:t>
            </a:r>
          </a:p>
          <a:p>
            <a:pPr indent="0">
              <a:lnSpc>
                <a:spcPts val="1752"/>
              </a:lnSpc>
              <a:spcAft>
                <a:spcPts val="420"/>
              </a:spcAft>
            </a:pPr>
            <a:r>
              <a:rPr lang="uk" sz="1600" b="1" cap="small" dirty="0">
                <a:latin typeface="Calibri"/>
              </a:rPr>
              <a:t>1)    У ЗВ'ЯЗКУ ІЗ здійсненням такими особами діяльності, ПОВ'ЯЗАНОЇ ІЗ ВИКОНАННЯМ ФУНКЦІЙ ДЕРЖАВИ АБО МІСЦЕВОГО САМОВРЯДУВАННЯ;</a:t>
            </a:r>
          </a:p>
          <a:p>
            <a:pPr indent="0">
              <a:lnSpc>
                <a:spcPts val="1776"/>
              </a:lnSpc>
            </a:pPr>
            <a:r>
              <a:rPr lang="uk" sz="1600" b="1" dirty="0">
                <a:latin typeface="Calibri"/>
              </a:rPr>
              <a:t>2)    ЯКЩО ОСОБА, ЯКА ДАРУЄ, ПЕРЕБУВАЄ В ПІДПОРЯДКУВАННІ ТАКОЇ ОСОБИ.</a:t>
            </a:r>
          </a:p>
        </p:txBody>
      </p:sp>
      <p:sp>
        <p:nvSpPr>
          <p:cNvPr id="8" name="Прямоугольник 7"/>
          <p:cNvSpPr/>
          <p:nvPr/>
        </p:nvSpPr>
        <p:spPr>
          <a:xfrm>
            <a:off x="1901952" y="3066288"/>
            <a:ext cx="6467856" cy="3456432"/>
          </a:xfrm>
          <a:prstGeom prst="rect">
            <a:avLst/>
          </a:prstGeom>
          <a:solidFill>
            <a:srgbClr val="E1E5EF"/>
          </a:solidFill>
        </p:spPr>
        <p:txBody>
          <a:bodyPr lIns="0" tIns="0" rIns="0" bIns="0">
            <a:noAutofit/>
          </a:bodyPr>
          <a:lstStyle/>
          <a:p>
            <a:pPr indent="0" algn="just">
              <a:lnSpc>
                <a:spcPts val="1944"/>
              </a:lnSpc>
            </a:pPr>
            <a:r>
              <a:rPr lang="uk" sz="1800" b="1">
                <a:solidFill>
                  <a:srgbClr val="C55A11"/>
                </a:solidFill>
                <a:latin typeface="Calibri"/>
              </a:rPr>
              <a:t>ОБМЕЖЕНО! </a:t>
            </a:r>
            <a:r>
              <a:rPr lang="uk" sz="1600" b="1">
                <a:latin typeface="Calibri"/>
              </a:rPr>
              <a:t>ПОДАРУНКИ, ЯКІ ВІДПОВІДАЮТЬ ЗАГАЛЬНОВИЗНАНИМ УЯВЛЕННЯМ ПРО ГОСТИННІСТЬ, ДОЗВОЛЕНО ОТРИМКВАТИ ОДНОРАЗОВО, ЯКЩО ВАРТІСТЬ ТАКИХ ПОДАРУНКІВ НЕ ПЕРЕВИЩУЄ ОДИН ПРОЖИТКОВИЙ МІНІМУМ ДЛЯ ПРАЦЕЗДАТНИХ ОСІБ, ВСТАНОВЛЕНИЙ НА ДЕНЬ ПРИЙНЯТТЯ ПОДАРУНКА, ОДНОРАЗОВО, А СУКУПНА ВАРТІСТЬ ТАКИХ ПОДАРУНКІВ, ОТРИМАНИХ ВІД ОДНІЄЇ ОСОБИ (ГРУПИ ОСІБ) ПРОТЯГОМ РОКУ, НЕ ПЕРЕВИЩУЄ ДВОХ ПРОЖИТКОВИХ МІНІМУМІВ, ВСТАНОВЛЕНИХ ДЛЯ ПРАЦЕЗДАТНОЇ ОСОБИ НА 1 СІЧНЯ ТОГО РОКУ, В ЯКОМУ ПРИЙНЯТО ПОДАРУНКИ.</a:t>
            </a:r>
          </a:p>
          <a:p>
            <a:pPr indent="0" algn="just">
              <a:lnSpc>
                <a:spcPts val="1944"/>
              </a:lnSpc>
            </a:pPr>
            <a:r>
              <a:rPr lang="uk" sz="1800" b="1">
                <a:solidFill>
                  <a:srgbClr val="00AE50"/>
                </a:solidFill>
                <a:latin typeface="Calibri"/>
              </a:rPr>
              <a:t>ДОЗВОЛЕНО!</a:t>
            </a:r>
          </a:p>
          <a:p>
            <a:pPr indent="0" algn="just">
              <a:lnSpc>
                <a:spcPts val="1944"/>
              </a:lnSpc>
            </a:pPr>
            <a:r>
              <a:rPr lang="uk" sz="1600" b="1">
                <a:latin typeface="Calibri"/>
              </a:rPr>
              <a:t>1)    ПОДАРУНКИ ДАРУЮТЬСЯ БЛИЗЬКИМИ ОСОБАМИ;</a:t>
            </a:r>
          </a:p>
          <a:p>
            <a:pPr indent="0" algn="just">
              <a:lnSpc>
                <a:spcPts val="1944"/>
              </a:lnSpc>
            </a:pPr>
            <a:r>
              <a:rPr lang="uk" sz="1600" b="1">
                <a:latin typeface="Calibri"/>
              </a:rPr>
              <a:t>2)    ПОДАРУНКИ ОДЕРЖУЮТЬСЯ ЯК ЗАГАЛЬНОДОСТУПНІ ЗНИЖКИ НА ТОВАРИ, ПОСЛУГИ, ЗАГАЛЬНОДОСТУПНІ ВИГРАШІ, ПРИЗИ, ПРЕМІЇ, БОНУСИ.</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2192"/>
            <a:ext cx="1088136" cy="1996440"/>
          </a:xfrm>
          <a:prstGeom prst="rect">
            <a:avLst/>
          </a:prstGeom>
        </p:spPr>
      </p:pic>
      <p:pic>
        <p:nvPicPr>
          <p:cNvPr id="3" name="Рисунок 2"/>
          <p:cNvPicPr>
            <a:picLocks noChangeAspect="1"/>
          </p:cNvPicPr>
          <p:nvPr/>
        </p:nvPicPr>
        <p:blipFill>
          <a:blip r:embed="rId3"/>
          <a:stretch>
            <a:fillRect/>
          </a:stretch>
        </p:blipFill>
        <p:spPr>
          <a:xfrm>
            <a:off x="691896" y="3349752"/>
            <a:ext cx="3642360" cy="694944"/>
          </a:xfrm>
          <a:prstGeom prst="rect">
            <a:avLst/>
          </a:prstGeom>
        </p:spPr>
      </p:pic>
      <p:sp>
        <p:nvSpPr>
          <p:cNvPr id="4" name="Прямоугольник 3"/>
          <p:cNvSpPr/>
          <p:nvPr/>
        </p:nvSpPr>
        <p:spPr>
          <a:xfrm>
            <a:off x="1709928" y="341376"/>
            <a:ext cx="4675632" cy="563880"/>
          </a:xfrm>
          <a:prstGeom prst="rect">
            <a:avLst/>
          </a:prstGeom>
          <a:solidFill>
            <a:srgbClr val="486AAD"/>
          </a:solidFill>
        </p:spPr>
        <p:txBody>
          <a:bodyPr lIns="0" tIns="0" rIns="0" bIns="0">
            <a:noAutofit/>
          </a:bodyPr>
          <a:lstStyle/>
          <a:p>
            <a:pPr indent="0">
              <a:lnSpc>
                <a:spcPts val="2112"/>
              </a:lnSpc>
              <a:spcAft>
                <a:spcPts val="6090"/>
              </a:spcAft>
            </a:pPr>
            <a:r>
              <a:rPr lang="uk" sz="2200" b="1">
                <a:solidFill>
                  <a:srgbClr val="FFFFFF"/>
                </a:solidFill>
                <a:latin typeface="Calibri"/>
              </a:rPr>
              <a:t>ЗАБОРОНА ОДЕРЖУВАТИ ПОДАРУНКИ</a:t>
            </a:r>
          </a:p>
        </p:txBody>
      </p:sp>
      <p:sp>
        <p:nvSpPr>
          <p:cNvPr id="5" name="Прямоугольник 4"/>
          <p:cNvSpPr/>
          <p:nvPr/>
        </p:nvSpPr>
        <p:spPr>
          <a:xfrm>
            <a:off x="1773936" y="1944624"/>
            <a:ext cx="5041392" cy="1377696"/>
          </a:xfrm>
          <a:prstGeom prst="rect">
            <a:avLst/>
          </a:prstGeom>
        </p:spPr>
        <p:txBody>
          <a:bodyPr lIns="0" tIns="0" rIns="0" bIns="0">
            <a:noAutofit/>
          </a:bodyPr>
          <a:lstStyle/>
          <a:p>
            <a:pPr indent="0" algn="ctr">
              <a:lnSpc>
                <a:spcPts val="2064"/>
              </a:lnSpc>
              <a:spcBef>
                <a:spcPts val="6090"/>
              </a:spcBef>
            </a:pPr>
            <a:r>
              <a:rPr lang="uk" sz="1900" b="1">
                <a:solidFill>
                  <a:srgbClr val="2D4D8D"/>
                </a:solidFill>
                <a:latin typeface="Calibri"/>
              </a:rPr>
              <a:t>забороняється особисто або через інших осіб </a:t>
            </a:r>
            <a:r>
              <a:rPr lang="uk" sz="1900" b="1" u="sng">
                <a:solidFill>
                  <a:srgbClr val="2D4D8D"/>
                </a:solidFill>
                <a:latin typeface="Calibri"/>
              </a:rPr>
              <a:t>вимагати, просити, одержувати подарунки для себе чи близьких їм осіб</a:t>
            </a:r>
            <a:r>
              <a:rPr lang="uk" sz="1900" b="1">
                <a:solidFill>
                  <a:srgbClr val="2D4D8D"/>
                </a:solidFill>
                <a:latin typeface="Calibri"/>
              </a:rPr>
              <a:t> від юридичних або</a:t>
            </a:r>
          </a:p>
          <a:p>
            <a:pPr indent="0" algn="ctr">
              <a:lnSpc>
                <a:spcPts val="2064"/>
              </a:lnSpc>
              <a:spcAft>
                <a:spcPts val="1820"/>
              </a:spcAft>
            </a:pPr>
            <a:r>
              <a:rPr lang="uk" sz="1900" b="1">
                <a:solidFill>
                  <a:srgbClr val="2D4D8D"/>
                </a:solidFill>
                <a:latin typeface="Calibri"/>
              </a:rPr>
              <a:t>фізичних осіб</a:t>
            </a:r>
          </a:p>
        </p:txBody>
      </p:sp>
      <p:sp>
        <p:nvSpPr>
          <p:cNvPr id="6" name="Прямоугольник 5"/>
          <p:cNvSpPr/>
          <p:nvPr/>
        </p:nvSpPr>
        <p:spPr>
          <a:xfrm>
            <a:off x="771144" y="4087368"/>
            <a:ext cx="3349752" cy="1542288"/>
          </a:xfrm>
          <a:prstGeom prst="rect">
            <a:avLst/>
          </a:prstGeom>
        </p:spPr>
        <p:txBody>
          <a:bodyPr lIns="0" tIns="0" rIns="0" bIns="0">
            <a:noAutofit/>
          </a:bodyPr>
          <a:lstStyle/>
          <a:p>
            <a:pPr indent="0" algn="ctr">
              <a:lnSpc>
                <a:spcPts val="2472"/>
              </a:lnSpc>
            </a:pPr>
            <a:r>
              <a:rPr lang="uk" sz="1900" b="1">
                <a:solidFill>
                  <a:srgbClr val="2D4D8D"/>
                </a:solidFill>
                <a:latin typeface="Calibri"/>
              </a:rPr>
              <a:t>у зв'язку із здійсненням діяльності, пов'язаної із виконанням функцій держави або місцевого самоврядування</a:t>
            </a:r>
          </a:p>
        </p:txBody>
      </p:sp>
      <p:sp>
        <p:nvSpPr>
          <p:cNvPr id="7" name="Прямоугольник 6"/>
          <p:cNvSpPr/>
          <p:nvPr/>
        </p:nvSpPr>
        <p:spPr>
          <a:xfrm>
            <a:off x="4949952" y="3395472"/>
            <a:ext cx="2645664" cy="2033016"/>
          </a:xfrm>
          <a:prstGeom prst="rect">
            <a:avLst/>
          </a:prstGeom>
        </p:spPr>
        <p:txBody>
          <a:bodyPr lIns="0" tIns="0" rIns="0" bIns="0">
            <a:noAutofit/>
          </a:bodyPr>
          <a:lstStyle/>
          <a:p>
            <a:pPr indent="0" algn="ctr">
              <a:lnSpc>
                <a:spcPts val="2808"/>
              </a:lnSpc>
            </a:pPr>
            <a:r>
              <a:rPr lang="uk" sz="1900" b="1" dirty="0" smtClean="0">
                <a:solidFill>
                  <a:srgbClr val="2D4D8D"/>
                </a:solidFill>
                <a:latin typeface="Calibri"/>
              </a:rPr>
              <a:t>якщо </a:t>
            </a:r>
            <a:r>
              <a:rPr lang="uk" sz="1900" b="1" dirty="0">
                <a:solidFill>
                  <a:srgbClr val="2D4D8D"/>
                </a:solidFill>
                <a:latin typeface="Calibri"/>
              </a:rPr>
              <a:t>особа, яка дарує, перебуває в підпорядкуванні такої особи</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1376" y="2426208"/>
            <a:ext cx="2615184" cy="1956816"/>
          </a:xfrm>
          <a:prstGeom prst="rect">
            <a:avLst/>
          </a:prstGeom>
        </p:spPr>
      </p:pic>
      <p:pic>
        <p:nvPicPr>
          <p:cNvPr id="3" name="Рисунок 2"/>
          <p:cNvPicPr>
            <a:picLocks noChangeAspect="1"/>
          </p:cNvPicPr>
          <p:nvPr/>
        </p:nvPicPr>
        <p:blipFill>
          <a:blip r:embed="rId3"/>
          <a:stretch>
            <a:fillRect/>
          </a:stretch>
        </p:blipFill>
        <p:spPr>
          <a:xfrm>
            <a:off x="4184904" y="4343400"/>
            <a:ext cx="862584" cy="615696"/>
          </a:xfrm>
          <a:prstGeom prst="rect">
            <a:avLst/>
          </a:prstGeom>
        </p:spPr>
      </p:pic>
      <p:pic>
        <p:nvPicPr>
          <p:cNvPr id="4" name="Рисунок 3"/>
          <p:cNvPicPr>
            <a:picLocks noChangeAspect="1"/>
          </p:cNvPicPr>
          <p:nvPr/>
        </p:nvPicPr>
        <p:blipFill>
          <a:blip r:embed="rId4"/>
          <a:stretch>
            <a:fillRect/>
          </a:stretch>
        </p:blipFill>
        <p:spPr>
          <a:xfrm>
            <a:off x="4303776" y="2633472"/>
            <a:ext cx="615696" cy="454152"/>
          </a:xfrm>
          <a:prstGeom prst="rect">
            <a:avLst/>
          </a:prstGeom>
        </p:spPr>
      </p:pic>
      <p:pic>
        <p:nvPicPr>
          <p:cNvPr id="5" name="Рисунок 4"/>
          <p:cNvPicPr>
            <a:picLocks noChangeAspect="1"/>
          </p:cNvPicPr>
          <p:nvPr/>
        </p:nvPicPr>
        <p:blipFill>
          <a:blip r:embed="rId5"/>
          <a:stretch>
            <a:fillRect/>
          </a:stretch>
        </p:blipFill>
        <p:spPr>
          <a:xfrm>
            <a:off x="2148840" y="4721352"/>
            <a:ext cx="338328" cy="338328"/>
          </a:xfrm>
          <a:prstGeom prst="rect">
            <a:avLst/>
          </a:prstGeom>
        </p:spPr>
      </p:pic>
      <p:sp>
        <p:nvSpPr>
          <p:cNvPr id="6" name="Прямоугольник 5"/>
          <p:cNvSpPr/>
          <p:nvPr/>
        </p:nvSpPr>
        <p:spPr>
          <a:xfrm>
            <a:off x="1588008" y="353568"/>
            <a:ext cx="5803392" cy="265176"/>
          </a:xfrm>
          <a:prstGeom prst="rect">
            <a:avLst/>
          </a:prstGeom>
          <a:solidFill>
            <a:srgbClr val="000000"/>
          </a:solidFill>
        </p:spPr>
        <p:txBody>
          <a:bodyPr wrap="none" lIns="0" tIns="0" rIns="0" bIns="0">
            <a:noAutofit/>
          </a:bodyPr>
          <a:lstStyle/>
          <a:p>
            <a:pPr marL="431800" indent="0">
              <a:lnSpc>
                <a:spcPts val="2680"/>
              </a:lnSpc>
            </a:pPr>
            <a:r>
              <a:rPr lang="uk" sz="2200" b="1">
                <a:solidFill>
                  <a:srgbClr val="FFFFFF"/>
                </a:solidFill>
                <a:latin typeface="Calibri"/>
              </a:rPr>
              <a:t>Дозволено одержувати подарунки</a:t>
            </a:r>
          </a:p>
        </p:txBody>
      </p:sp>
      <p:sp>
        <p:nvSpPr>
          <p:cNvPr id="7" name="Прямоугольник 6"/>
          <p:cNvSpPr/>
          <p:nvPr/>
        </p:nvSpPr>
        <p:spPr>
          <a:xfrm>
            <a:off x="2346960" y="1603248"/>
            <a:ext cx="5620512" cy="777240"/>
          </a:xfrm>
          <a:prstGeom prst="rect">
            <a:avLst/>
          </a:prstGeom>
        </p:spPr>
        <p:txBody>
          <a:bodyPr lIns="0" tIns="0" rIns="0" bIns="0">
            <a:noAutofit/>
          </a:bodyPr>
          <a:lstStyle/>
          <a:p>
            <a:pPr indent="0" algn="ctr">
              <a:lnSpc>
                <a:spcPts val="1992"/>
              </a:lnSpc>
            </a:pPr>
            <a:r>
              <a:rPr lang="uk" sz="1900" b="1">
                <a:latin typeface="Calibri"/>
              </a:rPr>
              <a:t>Дозволено одержати подарунок не від близьких осіб, </a:t>
            </a:r>
            <a:r>
              <a:rPr lang="uk" sz="1900" i="1" u="sng">
                <a:latin typeface="Calibri"/>
              </a:rPr>
              <a:t>крім підлеглих і не у зв'язку із здійсненням діяльності,</a:t>
            </a:r>
            <a:r>
              <a:rPr lang="uk" sz="1900" b="1">
                <a:latin typeface="Calibri"/>
              </a:rPr>
              <a:t> який:</a:t>
            </a:r>
          </a:p>
        </p:txBody>
      </p:sp>
      <p:sp>
        <p:nvSpPr>
          <p:cNvPr id="8" name="Прямоугольник 7"/>
          <p:cNvSpPr/>
          <p:nvPr/>
        </p:nvSpPr>
        <p:spPr>
          <a:xfrm>
            <a:off x="1795272" y="5081016"/>
            <a:ext cx="5221224" cy="1307592"/>
          </a:xfrm>
          <a:prstGeom prst="rect">
            <a:avLst/>
          </a:prstGeom>
        </p:spPr>
        <p:txBody>
          <a:bodyPr lIns="0" tIns="0" rIns="0" bIns="0">
            <a:noAutofit/>
          </a:bodyPr>
          <a:lstStyle/>
          <a:p>
            <a:pPr marL="152400" marR="1041400" indent="-152400">
              <a:lnSpc>
                <a:spcPts val="1704"/>
              </a:lnSpc>
              <a:spcAft>
                <a:spcPts val="1190"/>
              </a:spcAft>
            </a:pPr>
            <a:r>
              <a:rPr lang="uk" sz="1900" b="1" dirty="0">
                <a:latin typeface="Calibri"/>
              </a:rPr>
              <a:t>•    вартість не більше 1 пм на день одержання пола </a:t>
            </a:r>
            <a:r>
              <a:rPr lang="uk" sz="1900" b="1" dirty="0" smtClean="0">
                <a:latin typeface="Calibri"/>
              </a:rPr>
              <a:t>рунку</a:t>
            </a:r>
            <a:endParaRPr lang="uk" sz="1900" b="1" dirty="0">
              <a:latin typeface="Calibri"/>
            </a:endParaRPr>
          </a:p>
          <a:p>
            <a:pPr marL="152400" indent="-152400">
              <a:lnSpc>
                <a:spcPts val="1680"/>
              </a:lnSpc>
            </a:pPr>
            <a:r>
              <a:rPr lang="uk" sz="1900" b="1" dirty="0">
                <a:latin typeface="Calibri"/>
              </a:rPr>
              <a:t>•    сукупна вартість, отриманих від однієї особи, або групи осіб протягом року - не більше 2 пм встановлених на 1 січня</a:t>
            </a:r>
          </a:p>
        </p:txBody>
      </p:sp>
      <p:sp>
        <p:nvSpPr>
          <p:cNvPr id="9" name="Прямоугольник 8"/>
          <p:cNvSpPr/>
          <p:nvPr/>
        </p:nvSpPr>
        <p:spPr>
          <a:xfrm>
            <a:off x="2782824" y="3270504"/>
            <a:ext cx="3014472" cy="758952"/>
          </a:xfrm>
          <a:prstGeom prst="rect">
            <a:avLst/>
          </a:prstGeom>
          <a:solidFill>
            <a:srgbClr val="DDE6F3"/>
          </a:solidFill>
        </p:spPr>
        <p:txBody>
          <a:bodyPr lIns="0" tIns="0" rIns="0" bIns="0">
            <a:noAutofit/>
          </a:bodyPr>
          <a:lstStyle/>
          <a:p>
            <a:pPr indent="1168400">
              <a:lnSpc>
                <a:spcPts val="1560"/>
              </a:lnSpc>
            </a:pPr>
            <a:r>
              <a:rPr lang="uk" sz="1900" b="1" dirty="0">
                <a:latin typeface="Calibri"/>
              </a:rPr>
              <a:t>відповідає загальновизнаним </a:t>
            </a:r>
            <a:r>
              <a:rPr lang="uk" sz="1900" b="1" dirty="0" smtClean="0">
                <a:latin typeface="Calibri"/>
              </a:rPr>
              <a:t>уявленням </a:t>
            </a:r>
            <a:r>
              <a:rPr lang="uk" sz="1900" b="1" dirty="0">
                <a:latin typeface="Calibri"/>
              </a:rPr>
              <a:t>про </a:t>
            </a:r>
            <a:r>
              <a:rPr lang="uk" sz="1900" b="1" dirty="0">
                <a:solidFill>
                  <a:srgbClr val="932D38"/>
                </a:solidFill>
                <a:latin typeface="Calibri"/>
              </a:rPr>
              <a:t>гостинність</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70432" y="1005840"/>
            <a:ext cx="1322832" cy="1243584"/>
          </a:xfrm>
          <a:prstGeom prst="rect">
            <a:avLst/>
          </a:prstGeom>
        </p:spPr>
      </p:pic>
      <p:sp>
        <p:nvSpPr>
          <p:cNvPr id="3" name="Прямоугольник 2"/>
          <p:cNvSpPr/>
          <p:nvPr/>
        </p:nvSpPr>
        <p:spPr>
          <a:xfrm>
            <a:off x="1694688" y="390144"/>
            <a:ext cx="3688080" cy="365760"/>
          </a:xfrm>
          <a:prstGeom prst="rect">
            <a:avLst/>
          </a:prstGeom>
          <a:solidFill>
            <a:srgbClr val="262F3E"/>
          </a:solidFill>
        </p:spPr>
        <p:txBody>
          <a:bodyPr wrap="none" lIns="0" tIns="0" rIns="0" bIns="0">
            <a:noAutofit/>
          </a:bodyPr>
          <a:lstStyle/>
          <a:p>
            <a:pPr indent="0">
              <a:lnSpc>
                <a:spcPts val="3540"/>
              </a:lnSpc>
              <a:spcAft>
                <a:spcPts val="3010"/>
              </a:spcAft>
            </a:pPr>
            <a:r>
              <a:rPr lang="uk" sz="3200" b="1" spc="200">
                <a:solidFill>
                  <a:srgbClr val="FFFFFF"/>
                </a:solidFill>
                <a:latin typeface="Times New Roman"/>
              </a:rPr>
              <a:t>ГОСТИННІСТЬ</a:t>
            </a:r>
          </a:p>
        </p:txBody>
      </p:sp>
      <p:sp>
        <p:nvSpPr>
          <p:cNvPr id="4" name="Прямоугольник 3"/>
          <p:cNvSpPr/>
          <p:nvPr/>
        </p:nvSpPr>
        <p:spPr>
          <a:xfrm>
            <a:off x="2828544" y="1469136"/>
            <a:ext cx="3633216" cy="304800"/>
          </a:xfrm>
          <a:prstGeom prst="rect">
            <a:avLst/>
          </a:prstGeom>
          <a:solidFill>
            <a:srgbClr val="DDE6F3"/>
          </a:solidFill>
        </p:spPr>
        <p:txBody>
          <a:bodyPr wrap="none" lIns="0" tIns="0" rIns="0" bIns="0">
            <a:noAutofit/>
          </a:bodyPr>
          <a:lstStyle/>
          <a:p>
            <a:pPr indent="0">
              <a:lnSpc>
                <a:spcPts val="2320"/>
              </a:lnSpc>
              <a:spcBef>
                <a:spcPts val="3010"/>
              </a:spcBef>
              <a:spcAft>
                <a:spcPts val="3290"/>
              </a:spcAft>
            </a:pPr>
            <a:r>
              <a:rPr lang="uk" sz="1900" b="1">
                <a:latin typeface="Calibri"/>
              </a:rPr>
              <a:t>ділові дарунки (сувеніри)</a:t>
            </a:r>
          </a:p>
        </p:txBody>
      </p:sp>
      <p:sp>
        <p:nvSpPr>
          <p:cNvPr id="5" name="Прямоугольник 4"/>
          <p:cNvSpPr/>
          <p:nvPr/>
        </p:nvSpPr>
        <p:spPr>
          <a:xfrm>
            <a:off x="103632" y="2371344"/>
            <a:ext cx="5340096" cy="1207008"/>
          </a:xfrm>
          <a:prstGeom prst="rect">
            <a:avLst/>
          </a:prstGeom>
        </p:spPr>
        <p:txBody>
          <a:bodyPr lIns="0" tIns="0" rIns="0" bIns="0">
            <a:noAutofit/>
          </a:bodyPr>
          <a:lstStyle/>
          <a:p>
            <a:pPr indent="0">
              <a:lnSpc>
                <a:spcPts val="1776"/>
              </a:lnSpc>
              <a:spcBef>
                <a:spcPts val="3290"/>
              </a:spcBef>
              <a:spcAft>
                <a:spcPts val="3010"/>
              </a:spcAft>
            </a:pPr>
            <a:r>
              <a:rPr lang="uk" sz="1900" b="1">
                <a:latin typeface="Calibri"/>
              </a:rPr>
              <a:t>інший прояв гостинності </a:t>
            </a:r>
            <a:r>
              <a:rPr lang="uk" sz="1900" i="1">
                <a:latin typeface="Calibri"/>
              </a:rPr>
              <a:t>(запрошення на каву або вечерю),</a:t>
            </a:r>
            <a:r>
              <a:rPr lang="uk" sz="1900" b="1">
                <a:latin typeface="Calibri"/>
              </a:rPr>
              <a:t> які широко використовуються для налагодження ділових відношень і зміцнення робочих стосунків</a:t>
            </a:r>
          </a:p>
        </p:txBody>
      </p:sp>
      <p:sp>
        <p:nvSpPr>
          <p:cNvPr id="6" name="Прямоугольник 5"/>
          <p:cNvSpPr/>
          <p:nvPr/>
        </p:nvSpPr>
        <p:spPr>
          <a:xfrm>
            <a:off x="1152144" y="4072128"/>
            <a:ext cx="6553200" cy="2048256"/>
          </a:xfrm>
          <a:prstGeom prst="rect">
            <a:avLst/>
          </a:prstGeom>
          <a:solidFill>
            <a:srgbClr val="E1E5EF"/>
          </a:solidFill>
        </p:spPr>
        <p:txBody>
          <a:bodyPr lIns="0" tIns="0" rIns="0" bIns="0">
            <a:noAutofit/>
          </a:bodyPr>
          <a:lstStyle/>
          <a:p>
            <a:pPr marL="1212088" indent="-355600">
              <a:lnSpc>
                <a:spcPts val="3240"/>
              </a:lnSpc>
              <a:spcBef>
                <a:spcPts val="3010"/>
              </a:spcBef>
            </a:pPr>
            <a:r>
              <a:rPr lang="uk" sz="1900" b="1">
                <a:latin typeface="Calibri"/>
              </a:rPr>
              <a:t>&gt;    не від підлеглих</a:t>
            </a:r>
          </a:p>
          <a:p>
            <a:pPr marL="1212088" indent="-355600">
              <a:lnSpc>
                <a:spcPts val="3240"/>
              </a:lnSpc>
            </a:pPr>
            <a:r>
              <a:rPr lang="uk" sz="1900" b="1">
                <a:latin typeface="Calibri"/>
              </a:rPr>
              <a:t>&gt;    у грошових межах</a:t>
            </a:r>
          </a:p>
          <a:p>
            <a:pPr indent="0" algn="r">
              <a:lnSpc>
                <a:spcPts val="3240"/>
              </a:lnSpc>
            </a:pPr>
            <a:r>
              <a:rPr lang="uk" sz="1900" b="1">
                <a:latin typeface="Calibri"/>
              </a:rPr>
              <a:t>АЛЕ &gt; не приймаються на регулярній основі</a:t>
            </a:r>
          </a:p>
          <a:p>
            <a:pPr marL="1212088" indent="-355600">
              <a:lnSpc>
                <a:spcPts val="1992"/>
              </a:lnSpc>
            </a:pPr>
            <a:r>
              <a:rPr lang="uk" sz="1900" b="1">
                <a:latin typeface="Calibri"/>
              </a:rPr>
              <a:t>&gt;    не впливають на об'єктивність і неупередженість особи при прийнятті рішень і вчиненні дій</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4488" y="801624"/>
            <a:ext cx="8366760" cy="6007608"/>
          </a:xfrm>
          <a:prstGeom prst="rect">
            <a:avLst/>
          </a:prstGeom>
        </p:spPr>
      </p:pic>
      <p:pic>
        <p:nvPicPr>
          <p:cNvPr id="3" name="Рисунок 2"/>
          <p:cNvPicPr>
            <a:picLocks noChangeAspect="1"/>
          </p:cNvPicPr>
          <p:nvPr/>
        </p:nvPicPr>
        <p:blipFill>
          <a:blip r:embed="rId3"/>
          <a:stretch>
            <a:fillRect/>
          </a:stretch>
        </p:blipFill>
        <p:spPr>
          <a:xfrm>
            <a:off x="8522208" y="0"/>
            <a:ext cx="621792" cy="6858000"/>
          </a:xfrm>
          <a:prstGeom prst="rect">
            <a:avLst/>
          </a:prstGeom>
        </p:spPr>
      </p:pic>
      <p:sp>
        <p:nvSpPr>
          <p:cNvPr id="4" name="Прямоугольник 3"/>
          <p:cNvSpPr/>
          <p:nvPr/>
        </p:nvSpPr>
        <p:spPr>
          <a:xfrm>
            <a:off x="106680" y="167640"/>
            <a:ext cx="2904744" cy="426720"/>
          </a:xfrm>
          <a:prstGeom prst="rect">
            <a:avLst/>
          </a:prstGeom>
        </p:spPr>
        <p:txBody>
          <a:bodyPr wrap="none" lIns="0" tIns="0" rIns="0" bIns="0">
            <a:noAutofit/>
          </a:bodyPr>
          <a:lstStyle/>
          <a:p>
            <a:pPr indent="0">
              <a:lnSpc>
                <a:spcPts val="4880"/>
              </a:lnSpc>
            </a:pPr>
            <a:r>
              <a:rPr lang="uk" sz="4000" b="1">
                <a:solidFill>
                  <a:srgbClr val="FF0000"/>
                </a:solidFill>
                <a:latin typeface="Calibri"/>
              </a:rPr>
              <a:t>Запам'ятай!</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50992" y="1097280"/>
            <a:ext cx="518160" cy="615696"/>
          </a:xfrm>
          <a:prstGeom prst="rect">
            <a:avLst/>
          </a:prstGeom>
        </p:spPr>
      </p:pic>
      <p:pic>
        <p:nvPicPr>
          <p:cNvPr id="3" name="Рисунок 2"/>
          <p:cNvPicPr>
            <a:picLocks noChangeAspect="1"/>
          </p:cNvPicPr>
          <p:nvPr/>
        </p:nvPicPr>
        <p:blipFill>
          <a:blip r:embed="rId3"/>
          <a:stretch>
            <a:fillRect/>
          </a:stretch>
        </p:blipFill>
        <p:spPr>
          <a:xfrm>
            <a:off x="8522208" y="0"/>
            <a:ext cx="621792" cy="1648968"/>
          </a:xfrm>
          <a:prstGeom prst="rect">
            <a:avLst/>
          </a:prstGeom>
        </p:spPr>
      </p:pic>
      <p:pic>
        <p:nvPicPr>
          <p:cNvPr id="4" name="Рисунок 3"/>
          <p:cNvPicPr>
            <a:picLocks noChangeAspect="1"/>
          </p:cNvPicPr>
          <p:nvPr/>
        </p:nvPicPr>
        <p:blipFill>
          <a:blip r:embed="rId4"/>
          <a:stretch>
            <a:fillRect/>
          </a:stretch>
        </p:blipFill>
        <p:spPr>
          <a:xfrm>
            <a:off x="5650992" y="5873496"/>
            <a:ext cx="545592" cy="502920"/>
          </a:xfrm>
          <a:prstGeom prst="rect">
            <a:avLst/>
          </a:prstGeom>
        </p:spPr>
      </p:pic>
      <p:pic>
        <p:nvPicPr>
          <p:cNvPr id="5" name="Рисунок 4"/>
          <p:cNvPicPr>
            <a:picLocks noChangeAspect="1"/>
          </p:cNvPicPr>
          <p:nvPr/>
        </p:nvPicPr>
        <p:blipFill>
          <a:blip r:embed="rId5"/>
          <a:stretch>
            <a:fillRect/>
          </a:stretch>
        </p:blipFill>
        <p:spPr>
          <a:xfrm>
            <a:off x="8522208" y="5821680"/>
            <a:ext cx="621792" cy="1036320"/>
          </a:xfrm>
          <a:prstGeom prst="rect">
            <a:avLst/>
          </a:prstGeom>
        </p:spPr>
      </p:pic>
      <p:sp>
        <p:nvSpPr>
          <p:cNvPr id="6" name="Прямоугольник 5"/>
          <p:cNvSpPr/>
          <p:nvPr/>
        </p:nvSpPr>
        <p:spPr>
          <a:xfrm>
            <a:off x="2289048" y="286512"/>
            <a:ext cx="3380232" cy="426720"/>
          </a:xfrm>
          <a:prstGeom prst="rect">
            <a:avLst/>
          </a:prstGeom>
          <a:solidFill>
            <a:srgbClr val="5A9BD5"/>
          </a:solidFill>
        </p:spPr>
        <p:txBody>
          <a:bodyPr wrap="none" lIns="0" tIns="0" rIns="0" bIns="0">
            <a:noAutofit/>
          </a:bodyPr>
          <a:lstStyle/>
          <a:p>
            <a:pPr indent="0">
              <a:lnSpc>
                <a:spcPts val="4880"/>
              </a:lnSpc>
            </a:pPr>
            <a:r>
              <a:rPr lang="uk" sz="4000" b="1">
                <a:latin typeface="Calibri"/>
              </a:rPr>
              <a:t>Близькі особи</a:t>
            </a:r>
          </a:p>
        </p:txBody>
      </p:sp>
      <p:graphicFrame>
        <p:nvGraphicFramePr>
          <p:cNvPr id="7" name="Таблица 6"/>
          <p:cNvGraphicFramePr>
            <a:graphicFrameLocks noGrp="1"/>
          </p:cNvGraphicFramePr>
          <p:nvPr/>
        </p:nvGraphicFramePr>
        <p:xfrm>
          <a:off x="582168" y="1005840"/>
          <a:ext cx="5013960" cy="1408176"/>
        </p:xfrm>
        <a:graphic>
          <a:graphicData uri="http://schemas.openxmlformats.org/drawingml/2006/table">
            <a:tbl>
              <a:tblPr/>
              <a:tblGrid>
                <a:gridCol w="640080"/>
                <a:gridCol w="3974592"/>
                <a:gridCol w="399288"/>
              </a:tblGrid>
              <a:tr h="643128">
                <a:tc gridSpan="3">
                  <a:txBody>
                    <a:bodyPr/>
                    <a:lstStyle/>
                    <a:p>
                      <a:pPr marL="317500" marR="787400" indent="0">
                        <a:lnSpc>
                          <a:spcPts val="2016"/>
                        </a:lnSpc>
                      </a:pPr>
                      <a:r>
                        <a:rPr lang="uk" sz="1600" b="1">
                          <a:solidFill>
                            <a:srgbClr val="FFFFFF"/>
                          </a:solidFill>
                          <a:latin typeface="Calibri"/>
                        </a:rPr>
                        <a:t>Дозволено одержувати подарунки незалежно від вартості</a:t>
                      </a:r>
                    </a:p>
                  </a:txBody>
                  <a:tcPr marL="0" marR="0" marT="0" marB="0" anchor="b">
                    <a:solidFill>
                      <a:srgbClr val="252E3D"/>
                    </a:solidFill>
                  </a:tcPr>
                </a:tc>
                <a:tc hMerge="1">
                  <a:txBody>
                    <a:bodyPr/>
                    <a:lstStyle/>
                    <a:p>
                      <a:endParaRPr sz="3100"/>
                    </a:p>
                  </a:txBody>
                  <a:tcPr marL="0" marR="0" marT="0" marB="0"/>
                </a:tc>
                <a:tc hMerge="1">
                  <a:txBody>
                    <a:bodyPr/>
                    <a:lstStyle/>
                    <a:p>
                      <a:endParaRPr sz="3100"/>
                    </a:p>
                  </a:txBody>
                  <a:tcPr marL="0" marR="0" marT="0" marB="0"/>
                </a:tc>
              </a:tr>
              <a:tr h="765048">
                <a:tc>
                  <a:txBody>
                    <a:bodyPr/>
                    <a:lstStyle/>
                    <a:p>
                      <a:endParaRPr sz="3700"/>
                    </a:p>
                  </a:txBody>
                  <a:tcPr marL="0" marR="0" marT="0" marB="0"/>
                </a:tc>
                <a:tc>
                  <a:txBody>
                    <a:bodyPr/>
                    <a:lstStyle/>
                    <a:p>
                      <a:pPr indent="0" algn="ctr">
                        <a:lnSpc>
                          <a:spcPts val="2208"/>
                        </a:lnSpc>
                      </a:pPr>
                      <a:r>
                        <a:rPr lang="uk" sz="1600" b="1">
                          <a:latin typeface="Calibri"/>
                        </a:rPr>
                        <a:t>Дозволено отримувати подарунки від близьких осіб</a:t>
                      </a:r>
                    </a:p>
                  </a:txBody>
                  <a:tcPr marL="0" marR="0" marT="0" marB="0" anchor="b">
                    <a:solidFill>
                      <a:srgbClr val="E1E5EF"/>
                    </a:solidFill>
                  </a:tcPr>
                </a:tc>
                <a:tc>
                  <a:txBody>
                    <a:bodyPr/>
                    <a:lstStyle/>
                    <a:p>
                      <a:endParaRPr sz="3700"/>
                    </a:p>
                  </a:txBody>
                  <a:tcPr marL="0" marR="0" marT="0" marB="0"/>
                </a:tc>
              </a:tr>
            </a:tbl>
          </a:graphicData>
        </a:graphic>
      </p:graphicFrame>
      <p:sp>
        <p:nvSpPr>
          <p:cNvPr id="8" name="Прямоугольник 7"/>
          <p:cNvSpPr/>
          <p:nvPr/>
        </p:nvSpPr>
        <p:spPr>
          <a:xfrm>
            <a:off x="5928360" y="1795272"/>
            <a:ext cx="2545080" cy="240792"/>
          </a:xfrm>
          <a:prstGeom prst="rect">
            <a:avLst/>
          </a:prstGeom>
          <a:solidFill>
            <a:srgbClr val="5A9BD5"/>
          </a:solidFill>
        </p:spPr>
        <p:txBody>
          <a:bodyPr wrap="none" lIns="0" tIns="0" rIns="0" bIns="0">
            <a:noAutofit/>
          </a:bodyPr>
          <a:lstStyle/>
          <a:p>
            <a:pPr indent="0">
              <a:lnSpc>
                <a:spcPts val="2680"/>
              </a:lnSpc>
            </a:pPr>
            <a:r>
              <a:rPr lang="uk" sz="2200">
                <a:latin typeface="Calibri"/>
              </a:rPr>
              <a:t>-    члени сім'ї суб'єкта;</a:t>
            </a:r>
          </a:p>
        </p:txBody>
      </p:sp>
      <p:sp>
        <p:nvSpPr>
          <p:cNvPr id="9" name="Прямоугольник 8"/>
          <p:cNvSpPr/>
          <p:nvPr/>
        </p:nvSpPr>
        <p:spPr>
          <a:xfrm>
            <a:off x="5928360" y="2130552"/>
            <a:ext cx="2359152" cy="240792"/>
          </a:xfrm>
          <a:prstGeom prst="rect">
            <a:avLst/>
          </a:prstGeom>
          <a:solidFill>
            <a:srgbClr val="5A9BD5"/>
          </a:solidFill>
        </p:spPr>
        <p:txBody>
          <a:bodyPr wrap="none" lIns="0" tIns="0" rIns="0" bIns="0">
            <a:noAutofit/>
          </a:bodyPr>
          <a:lstStyle/>
          <a:p>
            <a:pPr indent="0">
              <a:lnSpc>
                <a:spcPts val="2680"/>
              </a:lnSpc>
            </a:pPr>
            <a:r>
              <a:rPr lang="uk" sz="2200">
                <a:latin typeface="Calibri"/>
              </a:rPr>
              <a:t>-    двоюрідні брати,</a:t>
            </a:r>
          </a:p>
        </p:txBody>
      </p:sp>
      <p:sp>
        <p:nvSpPr>
          <p:cNvPr id="10" name="Прямоугольник 9"/>
          <p:cNvSpPr/>
          <p:nvPr/>
        </p:nvSpPr>
        <p:spPr>
          <a:xfrm>
            <a:off x="268224" y="2630424"/>
            <a:ext cx="1572382" cy="2761488"/>
          </a:xfrm>
          <a:prstGeom prst="rect">
            <a:avLst/>
          </a:prstGeom>
        </p:spPr>
        <p:txBody>
          <a:bodyPr lIns="0" tIns="0" rIns="0" bIns="0">
            <a:noAutofit/>
          </a:bodyPr>
          <a:lstStyle/>
          <a:p>
            <a:pPr indent="0">
              <a:lnSpc>
                <a:spcPct val="85000"/>
              </a:lnSpc>
            </a:pPr>
            <a:r>
              <a:rPr lang="uk" sz="1600" b="1" dirty="0">
                <a:latin typeface="Calibri"/>
              </a:rPr>
              <a:t>1.    чоловік</a:t>
            </a:r>
          </a:p>
          <a:p>
            <a:pPr indent="0">
              <a:lnSpc>
                <a:spcPct val="85000"/>
              </a:lnSpc>
            </a:pPr>
            <a:r>
              <a:rPr lang="uk" sz="1600" b="1" dirty="0">
                <a:latin typeface="Calibri"/>
              </a:rPr>
              <a:t>2.    дружина</a:t>
            </a:r>
          </a:p>
          <a:p>
            <a:pPr indent="0">
              <a:lnSpc>
                <a:spcPct val="85000"/>
              </a:lnSpc>
            </a:pPr>
            <a:r>
              <a:rPr lang="uk" sz="1600" b="1" dirty="0">
                <a:latin typeface="Calibri"/>
              </a:rPr>
              <a:t>3.    батько</a:t>
            </a:r>
          </a:p>
          <a:p>
            <a:pPr indent="0">
              <a:lnSpc>
                <a:spcPct val="85000"/>
              </a:lnSpc>
            </a:pPr>
            <a:r>
              <a:rPr lang="uk" sz="1600" b="1" dirty="0">
                <a:latin typeface="Calibri"/>
              </a:rPr>
              <a:t>4.    мати</a:t>
            </a:r>
          </a:p>
          <a:p>
            <a:pPr indent="0">
              <a:lnSpc>
                <a:spcPct val="85000"/>
              </a:lnSpc>
            </a:pPr>
            <a:r>
              <a:rPr lang="uk" sz="1600" b="1" dirty="0">
                <a:latin typeface="Calibri"/>
              </a:rPr>
              <a:t>5.    вітчим</a:t>
            </a:r>
          </a:p>
          <a:p>
            <a:pPr indent="0">
              <a:lnSpc>
                <a:spcPct val="85000"/>
              </a:lnSpc>
            </a:pPr>
            <a:r>
              <a:rPr lang="uk" sz="1600" b="1" dirty="0">
                <a:latin typeface="Calibri"/>
              </a:rPr>
              <a:t>6.    мачуха</a:t>
            </a:r>
          </a:p>
          <a:p>
            <a:pPr indent="0">
              <a:lnSpc>
                <a:spcPct val="85000"/>
              </a:lnSpc>
            </a:pPr>
            <a:r>
              <a:rPr lang="uk" sz="1600" b="1" dirty="0">
                <a:latin typeface="Calibri"/>
              </a:rPr>
              <a:t>7.    син</a:t>
            </a:r>
          </a:p>
          <a:p>
            <a:pPr indent="0">
              <a:lnSpc>
                <a:spcPct val="85000"/>
              </a:lnSpc>
            </a:pPr>
            <a:r>
              <a:rPr lang="uk" sz="1600" b="1" dirty="0">
                <a:latin typeface="Calibri"/>
              </a:rPr>
              <a:t>8.    дочка</a:t>
            </a:r>
          </a:p>
          <a:p>
            <a:pPr indent="0">
              <a:lnSpc>
                <a:spcPct val="85000"/>
              </a:lnSpc>
            </a:pPr>
            <a:r>
              <a:rPr lang="uk" sz="1600" b="1" dirty="0">
                <a:latin typeface="Calibri"/>
              </a:rPr>
              <a:t>9.    пасинок</a:t>
            </a:r>
          </a:p>
          <a:p>
            <a:pPr indent="0">
              <a:lnSpc>
                <a:spcPct val="85000"/>
              </a:lnSpc>
            </a:pPr>
            <a:r>
              <a:rPr lang="uk" sz="1600" b="1" dirty="0">
                <a:latin typeface="Calibri"/>
              </a:rPr>
              <a:t>10.    падчерка</a:t>
            </a:r>
          </a:p>
          <a:p>
            <a:pPr indent="0">
              <a:lnSpc>
                <a:spcPct val="85000"/>
              </a:lnSpc>
            </a:pPr>
            <a:r>
              <a:rPr lang="uk" sz="1600" b="1" dirty="0">
                <a:latin typeface="Calibri"/>
              </a:rPr>
              <a:t>11.    рідний брат</a:t>
            </a:r>
          </a:p>
          <a:p>
            <a:pPr indent="0">
              <a:lnSpc>
                <a:spcPct val="85000"/>
              </a:lnSpc>
            </a:pPr>
            <a:r>
              <a:rPr lang="uk" sz="1600" b="1" dirty="0">
                <a:latin typeface="Calibri"/>
              </a:rPr>
              <a:t>12.    рідна сестра</a:t>
            </a:r>
          </a:p>
          <a:p>
            <a:pPr indent="0">
              <a:lnSpc>
                <a:spcPct val="85000"/>
              </a:lnSpc>
            </a:pPr>
            <a:r>
              <a:rPr lang="uk" sz="1800" b="1" dirty="0">
                <a:latin typeface="Calibri"/>
              </a:rPr>
              <a:t>13.    дід</a:t>
            </a:r>
          </a:p>
        </p:txBody>
      </p:sp>
      <p:sp>
        <p:nvSpPr>
          <p:cNvPr id="11" name="Прямоугольник 10"/>
          <p:cNvSpPr/>
          <p:nvPr/>
        </p:nvSpPr>
        <p:spPr>
          <a:xfrm>
            <a:off x="2002536" y="2624328"/>
            <a:ext cx="1590670" cy="2770632"/>
          </a:xfrm>
          <a:prstGeom prst="rect">
            <a:avLst/>
          </a:prstGeom>
        </p:spPr>
        <p:txBody>
          <a:bodyPr lIns="0" tIns="0" rIns="0" bIns="0">
            <a:noAutofit/>
          </a:bodyPr>
          <a:lstStyle/>
          <a:p>
            <a:pPr indent="0">
              <a:lnSpc>
                <a:spcPts val="1656"/>
              </a:lnSpc>
            </a:pPr>
            <a:r>
              <a:rPr lang="uk" sz="1600" b="1" dirty="0">
                <a:latin typeface="Calibri"/>
              </a:rPr>
              <a:t>14.    баба</a:t>
            </a:r>
          </a:p>
          <a:p>
            <a:pPr indent="0">
              <a:lnSpc>
                <a:spcPts val="1656"/>
              </a:lnSpc>
            </a:pPr>
            <a:r>
              <a:rPr lang="uk" sz="1600" b="1" dirty="0">
                <a:latin typeface="Calibri"/>
              </a:rPr>
              <a:t>15.    прадід</a:t>
            </a:r>
          </a:p>
          <a:p>
            <a:pPr indent="0">
              <a:lnSpc>
                <a:spcPts val="1656"/>
              </a:lnSpc>
            </a:pPr>
            <a:r>
              <a:rPr lang="uk" sz="1600" b="1" dirty="0">
                <a:latin typeface="Calibri"/>
              </a:rPr>
              <a:t>16.    прабаба</a:t>
            </a:r>
          </a:p>
          <a:p>
            <a:pPr indent="0">
              <a:lnSpc>
                <a:spcPts val="1656"/>
              </a:lnSpc>
            </a:pPr>
            <a:r>
              <a:rPr lang="uk" sz="1600" b="1" dirty="0">
                <a:latin typeface="Calibri"/>
              </a:rPr>
              <a:t>17.    внук</a:t>
            </a:r>
          </a:p>
          <a:p>
            <a:pPr indent="0">
              <a:lnSpc>
                <a:spcPts val="1656"/>
              </a:lnSpc>
            </a:pPr>
            <a:r>
              <a:rPr lang="uk" sz="1600" b="1" dirty="0">
                <a:latin typeface="Calibri"/>
              </a:rPr>
              <a:t>18.    внучка</a:t>
            </a:r>
          </a:p>
          <a:p>
            <a:pPr indent="0">
              <a:lnSpc>
                <a:spcPts val="1656"/>
              </a:lnSpc>
            </a:pPr>
            <a:r>
              <a:rPr lang="uk" sz="1600" b="1" dirty="0">
                <a:latin typeface="Calibri"/>
              </a:rPr>
              <a:t>19.    правнук</a:t>
            </a:r>
          </a:p>
          <a:p>
            <a:pPr indent="0">
              <a:lnSpc>
                <a:spcPts val="1656"/>
              </a:lnSpc>
            </a:pPr>
            <a:r>
              <a:rPr lang="uk" sz="1600" b="1" dirty="0">
                <a:latin typeface="Calibri"/>
              </a:rPr>
              <a:t>20.    правнучка</a:t>
            </a:r>
          </a:p>
          <a:p>
            <a:pPr indent="0">
              <a:lnSpc>
                <a:spcPts val="1656"/>
              </a:lnSpc>
            </a:pPr>
            <a:r>
              <a:rPr lang="uk" sz="1600" b="1" dirty="0">
                <a:latin typeface="Calibri"/>
              </a:rPr>
              <a:t>21.    зять</a:t>
            </a:r>
          </a:p>
          <a:p>
            <a:pPr indent="0">
              <a:lnSpc>
                <a:spcPts val="1656"/>
              </a:lnSpc>
            </a:pPr>
            <a:r>
              <a:rPr lang="uk" sz="1600" b="1" dirty="0">
                <a:latin typeface="Calibri"/>
              </a:rPr>
              <a:t>22.    невістка</a:t>
            </a:r>
          </a:p>
          <a:p>
            <a:pPr indent="0">
              <a:lnSpc>
                <a:spcPts val="1656"/>
              </a:lnSpc>
            </a:pPr>
            <a:r>
              <a:rPr lang="uk" sz="1600" b="1" dirty="0">
                <a:latin typeface="Calibri"/>
              </a:rPr>
              <a:t>23. тесть</a:t>
            </a:r>
          </a:p>
          <a:p>
            <a:pPr indent="0">
              <a:lnSpc>
                <a:spcPts val="1656"/>
              </a:lnSpc>
            </a:pPr>
            <a:r>
              <a:rPr lang="uk" sz="1600" b="1" dirty="0">
                <a:latin typeface="Calibri"/>
              </a:rPr>
              <a:t>24.    теща</a:t>
            </a:r>
          </a:p>
          <a:p>
            <a:pPr indent="0">
              <a:lnSpc>
                <a:spcPts val="1656"/>
              </a:lnSpc>
            </a:pPr>
            <a:r>
              <a:rPr lang="uk" sz="1600" b="1" dirty="0">
                <a:latin typeface="Calibri"/>
              </a:rPr>
              <a:t>25.    свекор</a:t>
            </a:r>
          </a:p>
          <a:p>
            <a:pPr indent="0">
              <a:lnSpc>
                <a:spcPts val="1656"/>
              </a:lnSpc>
            </a:pPr>
            <a:r>
              <a:rPr lang="uk" sz="1600" b="1" dirty="0">
                <a:latin typeface="Calibri"/>
              </a:rPr>
              <a:t>26.    свекруха</a:t>
            </a:r>
          </a:p>
        </p:txBody>
      </p:sp>
      <p:sp>
        <p:nvSpPr>
          <p:cNvPr id="12" name="Прямоугольник 11"/>
          <p:cNvSpPr/>
          <p:nvPr/>
        </p:nvSpPr>
        <p:spPr>
          <a:xfrm>
            <a:off x="3755136" y="2474976"/>
            <a:ext cx="1517904" cy="792480"/>
          </a:xfrm>
          <a:prstGeom prst="rect">
            <a:avLst/>
          </a:prstGeom>
        </p:spPr>
        <p:txBody>
          <a:bodyPr lIns="0" tIns="0" rIns="0" bIns="0">
            <a:noAutofit/>
          </a:bodyPr>
          <a:lstStyle/>
          <a:p>
            <a:pPr indent="0">
              <a:lnSpc>
                <a:spcPts val="980"/>
              </a:lnSpc>
              <a:spcAft>
                <a:spcPts val="630"/>
              </a:spcAft>
            </a:pPr>
            <a:r>
              <a:rPr lang="uk" sz="800" b="1" i="1">
                <a:solidFill>
                  <a:srgbClr val="3D3D3D"/>
                </a:solidFill>
                <a:latin typeface="Calibri"/>
              </a:rPr>
              <a:t>ЗУ «Про запобігання корупції»</a:t>
            </a:r>
          </a:p>
          <a:p>
            <a:pPr indent="-342900">
              <a:lnSpc>
                <a:spcPts val="1656"/>
              </a:lnSpc>
            </a:pPr>
            <a:r>
              <a:rPr lang="uk" sz="1600" b="1">
                <a:latin typeface="Calibri"/>
              </a:rPr>
              <a:t>27. усиновлювач</a:t>
            </a:r>
          </a:p>
          <a:p>
            <a:pPr indent="-342900">
              <a:lnSpc>
                <a:spcPts val="1656"/>
              </a:lnSpc>
            </a:pPr>
            <a:r>
              <a:rPr lang="uk" sz="1600" b="1">
                <a:latin typeface="Calibri"/>
              </a:rPr>
              <a:t>28. усиновлений</a:t>
            </a:r>
          </a:p>
          <a:p>
            <a:pPr indent="-342900">
              <a:lnSpc>
                <a:spcPts val="1656"/>
              </a:lnSpc>
            </a:pPr>
            <a:r>
              <a:rPr lang="uk" sz="1600" b="1">
                <a:latin typeface="Calibri"/>
              </a:rPr>
              <a:t>29.    опікун</a:t>
            </a:r>
          </a:p>
        </p:txBody>
      </p:sp>
      <p:sp>
        <p:nvSpPr>
          <p:cNvPr id="13" name="Прямоугольник 12"/>
          <p:cNvSpPr/>
          <p:nvPr/>
        </p:nvSpPr>
        <p:spPr>
          <a:xfrm>
            <a:off x="3755136" y="3279648"/>
            <a:ext cx="1545336" cy="201168"/>
          </a:xfrm>
          <a:prstGeom prst="rect">
            <a:avLst/>
          </a:prstGeom>
        </p:spPr>
        <p:txBody>
          <a:bodyPr wrap="none" lIns="0" tIns="0" rIns="0" bIns="0">
            <a:noAutofit/>
          </a:bodyPr>
          <a:lstStyle/>
          <a:p>
            <a:pPr indent="-342900">
              <a:lnSpc>
                <a:spcPts val="1656"/>
              </a:lnSpc>
            </a:pPr>
            <a:r>
              <a:rPr lang="uk" sz="1600" b="1">
                <a:latin typeface="Calibri"/>
              </a:rPr>
              <a:t>30.    піклувальник</a:t>
            </a:r>
          </a:p>
        </p:txBody>
      </p:sp>
      <p:sp>
        <p:nvSpPr>
          <p:cNvPr id="14" name="Прямоугольник 13"/>
          <p:cNvSpPr/>
          <p:nvPr/>
        </p:nvSpPr>
        <p:spPr>
          <a:xfrm>
            <a:off x="3752088" y="3480816"/>
            <a:ext cx="1246632" cy="201168"/>
          </a:xfrm>
          <a:prstGeom prst="rect">
            <a:avLst/>
          </a:prstGeom>
        </p:spPr>
        <p:txBody>
          <a:bodyPr wrap="none" lIns="0" tIns="0" rIns="0" bIns="0">
            <a:noAutofit/>
          </a:bodyPr>
          <a:lstStyle/>
          <a:p>
            <a:pPr indent="-342900">
              <a:lnSpc>
                <a:spcPts val="1656"/>
              </a:lnSpc>
            </a:pPr>
            <a:r>
              <a:rPr lang="uk" sz="1600" b="1">
                <a:latin typeface="Calibri"/>
              </a:rPr>
              <a:t>31.    особа, яка </a:t>
            </a:r>
          </a:p>
        </p:txBody>
      </p:sp>
      <p:sp>
        <p:nvSpPr>
          <p:cNvPr id="15" name="Прямоугольник 14"/>
          <p:cNvSpPr/>
          <p:nvPr/>
        </p:nvSpPr>
        <p:spPr>
          <a:xfrm>
            <a:off x="4044696" y="3697224"/>
            <a:ext cx="1313688" cy="1219200"/>
          </a:xfrm>
          <a:prstGeom prst="rect">
            <a:avLst/>
          </a:prstGeom>
        </p:spPr>
        <p:txBody>
          <a:bodyPr lIns="0" tIns="0" rIns="0" bIns="0">
            <a:noAutofit/>
          </a:bodyPr>
          <a:lstStyle/>
          <a:p>
            <a:pPr indent="-342900">
              <a:lnSpc>
                <a:spcPts val="1656"/>
              </a:lnSpc>
            </a:pPr>
            <a:r>
              <a:rPr lang="uk" sz="1600" b="1">
                <a:latin typeface="Calibri"/>
              </a:rPr>
              <a:t>перебуває під опікою або пікл. суб'єкта, на якого поширюється Закон.</a:t>
            </a:r>
          </a:p>
        </p:txBody>
      </p:sp>
      <p:sp>
        <p:nvSpPr>
          <p:cNvPr id="16" name="Прямоугольник 15"/>
          <p:cNvSpPr/>
          <p:nvPr/>
        </p:nvSpPr>
        <p:spPr>
          <a:xfrm>
            <a:off x="5903976" y="2453640"/>
            <a:ext cx="2983992" cy="2953512"/>
          </a:xfrm>
          <a:prstGeom prst="rect">
            <a:avLst/>
          </a:prstGeom>
          <a:solidFill>
            <a:srgbClr val="5A9BD5"/>
          </a:solidFill>
        </p:spPr>
        <p:txBody>
          <a:bodyPr lIns="0" tIns="0" rIns="0" bIns="0">
            <a:noAutofit/>
          </a:bodyPr>
          <a:lstStyle/>
          <a:p>
            <a:pPr marL="304800" indent="-304800">
              <a:lnSpc>
                <a:spcPts val="2640"/>
              </a:lnSpc>
            </a:pPr>
            <a:r>
              <a:rPr lang="uk" sz="2200">
                <a:latin typeface="Calibri"/>
              </a:rPr>
              <a:t>-    двоюрідні сестри,</a:t>
            </a:r>
          </a:p>
          <a:p>
            <a:pPr marL="304800" indent="-304800">
              <a:lnSpc>
                <a:spcPts val="2640"/>
              </a:lnSpc>
            </a:pPr>
            <a:r>
              <a:rPr lang="uk" sz="2200">
                <a:latin typeface="Calibri"/>
              </a:rPr>
              <a:t>-    рідний брат та сестра дружини (чоловіка),</a:t>
            </a:r>
          </a:p>
          <a:p>
            <a:pPr marL="304800" indent="-304800">
              <a:lnSpc>
                <a:spcPts val="2640"/>
              </a:lnSpc>
            </a:pPr>
            <a:r>
              <a:rPr lang="uk" sz="2200">
                <a:latin typeface="Calibri"/>
              </a:rPr>
              <a:t>-    племінник, племінниця,</a:t>
            </a:r>
          </a:p>
          <a:p>
            <a:pPr marL="304800" indent="-304800">
              <a:lnSpc>
                <a:spcPts val="2640"/>
              </a:lnSpc>
            </a:pPr>
            <a:r>
              <a:rPr lang="uk" sz="2200">
                <a:latin typeface="Calibri"/>
              </a:rPr>
              <a:t>-    рідний дядько, рідна тітка;</a:t>
            </a:r>
          </a:p>
          <a:p>
            <a:pPr marL="304800" indent="-304800">
              <a:lnSpc>
                <a:spcPts val="2640"/>
              </a:lnSpc>
            </a:pPr>
            <a:r>
              <a:rPr lang="uk" sz="2200">
                <a:latin typeface="Calibri"/>
              </a:rPr>
              <a:t>-    батько та мати</a:t>
            </a:r>
          </a:p>
          <a:p>
            <a:pPr marL="304800" indent="-304800">
              <a:lnSpc>
                <a:spcPts val="2640"/>
              </a:lnSpc>
            </a:pPr>
            <a:r>
              <a:rPr lang="uk" sz="2200">
                <a:latin typeface="Calibri"/>
              </a:rPr>
              <a:t>дружини (чоловіка)</a:t>
            </a:r>
          </a:p>
        </p:txBody>
      </p:sp>
      <p:graphicFrame>
        <p:nvGraphicFramePr>
          <p:cNvPr id="17" name="Таблица 16"/>
          <p:cNvGraphicFramePr>
            <a:graphicFrameLocks noGrp="1"/>
          </p:cNvGraphicFramePr>
          <p:nvPr>
            <p:extLst>
              <p:ext uri="{D42A27DB-BD31-4B8C-83A1-F6EECF244321}">
                <p14:modId xmlns:p14="http://schemas.microsoft.com/office/powerpoint/2010/main" val="2214784484"/>
              </p:ext>
            </p:extLst>
          </p:nvPr>
        </p:nvGraphicFramePr>
        <p:xfrm>
          <a:off x="175173" y="5540755"/>
          <a:ext cx="5125299" cy="1141633"/>
        </p:xfrm>
        <a:graphic>
          <a:graphicData uri="http://schemas.openxmlformats.org/drawingml/2006/table">
            <a:tbl>
              <a:tblPr/>
              <a:tblGrid>
                <a:gridCol w="1218786"/>
                <a:gridCol w="238521"/>
                <a:gridCol w="1329320"/>
                <a:gridCol w="221068"/>
                <a:gridCol w="922089"/>
                <a:gridCol w="354873"/>
                <a:gridCol w="840642"/>
              </a:tblGrid>
              <a:tr h="493933">
                <a:tc gridSpan="7">
                  <a:txBody>
                    <a:bodyPr/>
                    <a:lstStyle/>
                    <a:p>
                      <a:pPr marL="1333500" indent="0" algn="just">
                        <a:lnSpc>
                          <a:spcPts val="1950"/>
                        </a:lnSpc>
                      </a:pPr>
                      <a:r>
                        <a:rPr lang="uk" sz="1600" b="1">
                          <a:latin typeface="Calibri"/>
                        </a:rPr>
                        <a:t>А також від інших, за умови:    </a:t>
                      </a:r>
                      <a:r>
                        <a:rPr lang="uk" sz="1600" b="1">
                          <a:solidFill>
                            <a:srgbClr val="2D4D8D"/>
                          </a:solidFill>
                          <a:latin typeface="Calibri"/>
                        </a:rPr>
                        <a:t>|</a:t>
                      </a:r>
                    </a:p>
                  </a:txBody>
                  <a:tcPr marL="0" marR="0" marT="0" marB="0" anchor="b">
                    <a:solidFill>
                      <a:srgbClr val="E1E5EF"/>
                    </a:solidFill>
                  </a:tcPr>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c hMerge="1">
                  <a:txBody>
                    <a:bodyPr/>
                    <a:lstStyle/>
                    <a:p>
                      <a:endParaRPr sz="1700"/>
                    </a:p>
                  </a:txBody>
                  <a:tcPr marL="0" marR="0" marT="0" marB="0"/>
                </a:tc>
              </a:tr>
              <a:tr h="566599">
                <a:tc>
                  <a:txBody>
                    <a:bodyPr/>
                    <a:lstStyle/>
                    <a:p>
                      <a:pPr indent="0" algn="ctr">
                        <a:lnSpc>
                          <a:spcPts val="2070"/>
                        </a:lnSpc>
                      </a:pPr>
                      <a:r>
                        <a:rPr lang="uk" sz="1600">
                          <a:latin typeface="Calibri"/>
                        </a:rPr>
                        <a:t>спільне</a:t>
                      </a:r>
                    </a:p>
                    <a:p>
                      <a:pPr marL="127000" indent="0">
                        <a:lnSpc>
                          <a:spcPts val="2070"/>
                        </a:lnSpc>
                      </a:pPr>
                      <a:r>
                        <a:rPr lang="uk" sz="1600">
                          <a:latin typeface="Calibri"/>
                        </a:rPr>
                        <a:t>проживання</a:t>
                      </a:r>
                    </a:p>
                  </a:txBody>
                  <a:tcPr marL="0" marR="0" marT="0" marB="0">
                    <a:solidFill>
                      <a:srgbClr val="E1E5EF"/>
                    </a:solidFill>
                  </a:tcPr>
                </a:tc>
                <a:tc>
                  <a:txBody>
                    <a:bodyPr/>
                    <a:lstStyle/>
                    <a:p>
                      <a:pPr indent="0">
                        <a:lnSpc>
                          <a:spcPts val="1950"/>
                        </a:lnSpc>
                      </a:pPr>
                      <a:r>
                        <a:rPr lang="uk" sz="1600" b="1">
                          <a:solidFill>
                            <a:srgbClr val="2D4D8D"/>
                          </a:solidFill>
                          <a:latin typeface="Calibri"/>
                        </a:rPr>
                        <a:t>*</a:t>
                      </a:r>
                    </a:p>
                  </a:txBody>
                  <a:tcPr marL="0" marR="0" marT="0" marB="0"/>
                </a:tc>
                <a:tc>
                  <a:txBody>
                    <a:bodyPr/>
                    <a:lstStyle/>
                    <a:p>
                      <a:pPr marL="139700" marR="139700" indent="0" algn="just">
                        <a:lnSpc>
                          <a:spcPts val="1392"/>
                        </a:lnSpc>
                      </a:pPr>
                      <a:r>
                        <a:rPr lang="uk" sz="1600">
                          <a:latin typeface="Calibri"/>
                        </a:rPr>
                        <a:t>взаємні права та обов'язки</a:t>
                      </a:r>
                    </a:p>
                  </a:txBody>
                  <a:tcPr marL="0" marR="0" marT="0" marB="0">
                    <a:solidFill>
                      <a:srgbClr val="E1E5EF"/>
                    </a:solidFill>
                  </a:tcPr>
                </a:tc>
                <a:tc>
                  <a:txBody>
                    <a:bodyPr/>
                    <a:lstStyle/>
                    <a:p>
                      <a:pPr indent="0">
                        <a:lnSpc>
                          <a:spcPts val="1950"/>
                        </a:lnSpc>
                      </a:pPr>
                      <a:r>
                        <a:rPr lang="uk" sz="1600" b="1">
                          <a:solidFill>
                            <a:srgbClr val="2D4D8D"/>
                          </a:solidFill>
                          <a:latin typeface="Calibri"/>
                        </a:rPr>
                        <a:t>*</a:t>
                      </a:r>
                    </a:p>
                  </a:txBody>
                  <a:tcPr marL="0" marR="0" marT="0" marB="0"/>
                </a:tc>
                <a:tc>
                  <a:txBody>
                    <a:bodyPr/>
                    <a:lstStyle/>
                    <a:p>
                      <a:pPr marL="114300" indent="0">
                        <a:lnSpc>
                          <a:spcPts val="2070"/>
                        </a:lnSpc>
                      </a:pPr>
                      <a:r>
                        <a:rPr lang="uk" sz="1600">
                          <a:latin typeface="Calibri"/>
                        </a:rPr>
                        <a:t>спільний</a:t>
                      </a:r>
                    </a:p>
                    <a:p>
                      <a:pPr marL="254000" indent="0">
                        <a:lnSpc>
                          <a:spcPts val="2070"/>
                        </a:lnSpc>
                      </a:pPr>
                      <a:r>
                        <a:rPr lang="uk" sz="1600">
                          <a:latin typeface="Calibri"/>
                        </a:rPr>
                        <a:t>побут</a:t>
                      </a:r>
                    </a:p>
                  </a:txBody>
                  <a:tcPr marL="0" marR="0" marT="0" marB="0">
                    <a:solidFill>
                      <a:srgbClr val="E1E5EF"/>
                    </a:solidFill>
                  </a:tcPr>
                </a:tc>
                <a:tc>
                  <a:txBody>
                    <a:bodyPr/>
                    <a:lstStyle/>
                    <a:p>
                      <a:pPr indent="0">
                        <a:lnSpc>
                          <a:spcPts val="5070"/>
                        </a:lnSpc>
                      </a:pPr>
                      <a:r>
                        <a:rPr lang="uk" sz="4200" b="1" i="1">
                          <a:solidFill>
                            <a:srgbClr val="2D4D8D"/>
                          </a:solidFill>
                          <a:latin typeface="Tahoma"/>
                        </a:rPr>
                        <a:t>в</a:t>
                      </a:r>
                    </a:p>
                  </a:txBody>
                  <a:tcPr marL="0" marR="0" marT="0" marB="0"/>
                </a:tc>
                <a:tc>
                  <a:txBody>
                    <a:bodyPr/>
                    <a:lstStyle/>
                    <a:p>
                      <a:pPr marL="152400" indent="0">
                        <a:lnSpc>
                          <a:spcPts val="2070"/>
                        </a:lnSpc>
                      </a:pPr>
                      <a:r>
                        <a:rPr lang="uk" sz="1600" dirty="0">
                          <a:latin typeface="Calibri"/>
                        </a:rPr>
                        <a:t>Близькі</a:t>
                      </a:r>
                    </a:p>
                    <a:p>
                      <a:pPr marL="152400" indent="0">
                        <a:lnSpc>
                          <a:spcPts val="2070"/>
                        </a:lnSpc>
                      </a:pPr>
                      <a:r>
                        <a:rPr lang="uk" sz="1600" dirty="0">
                          <a:latin typeface="Calibri"/>
                        </a:rPr>
                        <a:t>особи</a:t>
                      </a:r>
                    </a:p>
                  </a:txBody>
                  <a:tcPr marL="0" marR="0" marT="0" marB="0">
                    <a:solidFill>
                      <a:srgbClr val="E1E5EF"/>
                    </a:solidFill>
                  </a:tcPr>
                </a:tc>
              </a:tr>
            </a:tbl>
          </a:graphicData>
        </a:graphic>
      </p:graphicFrame>
      <p:sp>
        <p:nvSpPr>
          <p:cNvPr id="18" name="Прямоугольник 17"/>
          <p:cNvSpPr/>
          <p:nvPr/>
        </p:nvSpPr>
        <p:spPr>
          <a:xfrm>
            <a:off x="5910072" y="5462016"/>
            <a:ext cx="1557528" cy="280416"/>
          </a:xfrm>
          <a:prstGeom prst="rect">
            <a:avLst/>
          </a:prstGeom>
          <a:solidFill>
            <a:srgbClr val="5A9BD5"/>
          </a:solidFill>
        </p:spPr>
        <p:txBody>
          <a:bodyPr wrap="none" lIns="0" tIns="0" rIns="0" bIns="0">
            <a:noAutofit/>
          </a:bodyPr>
          <a:lstStyle/>
          <a:p>
            <a:pPr indent="0">
              <a:lnSpc>
                <a:spcPts val="2680"/>
              </a:lnSpc>
            </a:pPr>
            <a:r>
              <a:rPr lang="uk" sz="2200">
                <a:latin typeface="Calibri"/>
              </a:rPr>
              <a:t>сина(дочки)</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6888" y="4767072"/>
            <a:ext cx="8098536" cy="1633728"/>
          </a:xfrm>
          <a:prstGeom prst="rect">
            <a:avLst/>
          </a:prstGeom>
        </p:spPr>
      </p:pic>
      <p:sp>
        <p:nvSpPr>
          <p:cNvPr id="3" name="Прямоугольник 2"/>
          <p:cNvSpPr/>
          <p:nvPr/>
        </p:nvSpPr>
        <p:spPr>
          <a:xfrm>
            <a:off x="1548384" y="353568"/>
            <a:ext cx="5836920" cy="566928"/>
          </a:xfrm>
          <a:prstGeom prst="rect">
            <a:avLst/>
          </a:prstGeom>
          <a:solidFill>
            <a:srgbClr val="252E3D"/>
          </a:solidFill>
        </p:spPr>
        <p:txBody>
          <a:bodyPr lIns="0" tIns="0" rIns="0" bIns="0">
            <a:noAutofit/>
          </a:bodyPr>
          <a:lstStyle/>
          <a:p>
            <a:pPr indent="0">
              <a:lnSpc>
                <a:spcPts val="2328"/>
              </a:lnSpc>
              <a:spcAft>
                <a:spcPts val="5460"/>
              </a:spcAft>
            </a:pPr>
            <a:r>
              <a:rPr lang="uk" sz="2200" b="1">
                <a:solidFill>
                  <a:srgbClr val="FFFFFF"/>
                </a:solidFill>
                <a:latin typeface="Calibri"/>
              </a:rPr>
              <a:t>Дозволено одержувати подарунки незалежно від вартості</a:t>
            </a:r>
          </a:p>
        </p:txBody>
      </p:sp>
      <p:sp>
        <p:nvSpPr>
          <p:cNvPr id="4" name="Прямоугольник 3"/>
          <p:cNvSpPr/>
          <p:nvPr/>
        </p:nvSpPr>
        <p:spPr>
          <a:xfrm>
            <a:off x="2167128" y="1737360"/>
            <a:ext cx="5669280" cy="621792"/>
          </a:xfrm>
          <a:prstGeom prst="rect">
            <a:avLst/>
          </a:prstGeom>
          <a:solidFill>
            <a:srgbClr val="E1E5EF"/>
          </a:solidFill>
        </p:spPr>
        <p:txBody>
          <a:bodyPr wrap="none" lIns="0" tIns="0" rIns="0" bIns="0">
            <a:noAutofit/>
          </a:bodyPr>
          <a:lstStyle/>
          <a:p>
            <a:pPr indent="0" algn="r">
              <a:lnSpc>
                <a:spcPts val="2320"/>
              </a:lnSpc>
              <a:spcBef>
                <a:spcPts val="5460"/>
              </a:spcBef>
            </a:pPr>
            <a:r>
              <a:rPr lang="uk" sz="1900" b="1" u="sng">
                <a:latin typeface="Calibri"/>
              </a:rPr>
              <a:t>| Дозволено одержувати подарунки як:</a:t>
            </a:r>
          </a:p>
        </p:txBody>
      </p:sp>
      <p:sp>
        <p:nvSpPr>
          <p:cNvPr id="5" name="Прямоугольник 4"/>
          <p:cNvSpPr/>
          <p:nvPr/>
        </p:nvSpPr>
        <p:spPr>
          <a:xfrm>
            <a:off x="213360" y="3206496"/>
            <a:ext cx="2404872" cy="847344"/>
          </a:xfrm>
          <a:prstGeom prst="rect">
            <a:avLst/>
          </a:prstGeom>
          <a:solidFill>
            <a:srgbClr val="E1E5EF"/>
          </a:solidFill>
        </p:spPr>
        <p:txBody>
          <a:bodyPr wrap="none" lIns="0" tIns="0" rIns="0" bIns="0">
            <a:noAutofit/>
          </a:bodyPr>
          <a:lstStyle/>
          <a:p>
            <a:pPr indent="0">
              <a:lnSpc>
                <a:spcPts val="7460"/>
              </a:lnSpc>
            </a:pPr>
            <a:r>
              <a:rPr lang="uk" sz="6000">
                <a:latin typeface="Book Antiqua"/>
              </a:rPr>
              <a:t>(ЗЗЕЕВ</a:t>
            </a:r>
          </a:p>
        </p:txBody>
      </p:sp>
      <p:sp>
        <p:nvSpPr>
          <p:cNvPr id="6" name="Прямоугольник 5"/>
          <p:cNvSpPr/>
          <p:nvPr/>
        </p:nvSpPr>
        <p:spPr>
          <a:xfrm>
            <a:off x="213360" y="4105656"/>
            <a:ext cx="2404872" cy="481584"/>
          </a:xfrm>
          <a:prstGeom prst="rect">
            <a:avLst/>
          </a:prstGeom>
          <a:solidFill>
            <a:srgbClr val="E1E5EF"/>
          </a:solidFill>
        </p:spPr>
        <p:txBody>
          <a:bodyPr lIns="0" tIns="0" rIns="0" bIns="0">
            <a:noAutofit/>
          </a:bodyPr>
          <a:lstStyle/>
          <a:p>
            <a:pPr indent="0" algn="just">
              <a:lnSpc>
                <a:spcPts val="1848"/>
              </a:lnSpc>
            </a:pPr>
            <a:r>
              <a:rPr lang="uk" sz="1900" i="1">
                <a:latin typeface="Calibri"/>
              </a:rPr>
              <a:t>^</a:t>
            </a:r>
            <a:r>
              <a:rPr lang="uk" sz="1900" b="1">
                <a:latin typeface="Calibri"/>
              </a:rPr>
              <a:t> загальнодоступні знижки на товари</a:t>
            </a:r>
          </a:p>
        </p:txBody>
      </p:sp>
      <p:sp>
        <p:nvSpPr>
          <p:cNvPr id="7" name="Прямоугольник 6"/>
          <p:cNvSpPr/>
          <p:nvPr/>
        </p:nvSpPr>
        <p:spPr>
          <a:xfrm>
            <a:off x="3032760" y="3121152"/>
            <a:ext cx="2407920" cy="1042416"/>
          </a:xfrm>
          <a:prstGeom prst="rect">
            <a:avLst/>
          </a:prstGeom>
          <a:solidFill>
            <a:srgbClr val="E1E5EF"/>
          </a:solidFill>
        </p:spPr>
        <p:txBody>
          <a:bodyPr wrap="none" lIns="0" tIns="0" rIns="0" bIns="0">
            <a:noAutofit/>
          </a:bodyPr>
          <a:lstStyle/>
          <a:p>
            <a:pPr marL="1104900" indent="0">
              <a:lnSpc>
                <a:spcPts val="7200"/>
              </a:lnSpc>
            </a:pPr>
            <a:r>
              <a:rPr lang="uk" sz="5900" b="1">
                <a:solidFill>
                  <a:srgbClr val="693742"/>
                </a:solidFill>
                <a:latin typeface="Calibri"/>
              </a:rPr>
              <a:t>V</a:t>
            </a:r>
          </a:p>
        </p:txBody>
      </p:sp>
      <p:sp>
        <p:nvSpPr>
          <p:cNvPr id="8" name="Прямоугольник 7"/>
          <p:cNvSpPr/>
          <p:nvPr/>
        </p:nvSpPr>
        <p:spPr>
          <a:xfrm>
            <a:off x="3032760" y="4172712"/>
            <a:ext cx="2407920" cy="463296"/>
          </a:xfrm>
          <a:prstGeom prst="rect">
            <a:avLst/>
          </a:prstGeom>
          <a:solidFill>
            <a:srgbClr val="E1E5EF"/>
          </a:solidFill>
        </p:spPr>
        <p:txBody>
          <a:bodyPr lIns="0" tIns="0" rIns="0" bIns="0">
            <a:noAutofit/>
          </a:bodyPr>
          <a:lstStyle/>
          <a:p>
            <a:pPr indent="0" algn="ctr">
              <a:lnSpc>
                <a:spcPts val="1848"/>
              </a:lnSpc>
            </a:pPr>
            <a:r>
              <a:rPr lang="uk" sz="1900" i="1">
                <a:latin typeface="Calibri"/>
              </a:rPr>
              <a:t>^</a:t>
            </a:r>
            <a:r>
              <a:rPr lang="uk" sz="1900" b="1">
                <a:latin typeface="Calibri"/>
              </a:rPr>
              <a:t> загальнодоступні послуги</a:t>
            </a:r>
          </a:p>
        </p:txBody>
      </p:sp>
      <p:sp>
        <p:nvSpPr>
          <p:cNvPr id="9" name="Прямоугольник 8"/>
          <p:cNvSpPr/>
          <p:nvPr/>
        </p:nvSpPr>
        <p:spPr>
          <a:xfrm>
            <a:off x="5673648" y="3132706"/>
            <a:ext cx="2433122" cy="620427"/>
          </a:xfrm>
          <a:prstGeom prst="rect">
            <a:avLst/>
          </a:prstGeom>
          <a:solidFill>
            <a:srgbClr val="155495"/>
          </a:solidFill>
        </p:spPr>
        <p:txBody>
          <a:bodyPr lIns="0" tIns="0" rIns="0" bIns="0">
            <a:noAutofit/>
          </a:bodyPr>
          <a:lstStyle/>
          <a:p>
            <a:pPr indent="0">
              <a:lnSpc>
                <a:spcPts val="1660"/>
              </a:lnSpc>
              <a:spcAft>
                <a:spcPts val="420"/>
              </a:spcAft>
            </a:pPr>
            <a:r>
              <a:rPr lang="uk" sz="1500" b="1" dirty="0">
                <a:solidFill>
                  <a:srgbClr val="DFB550"/>
                </a:solidFill>
                <a:latin typeface="Times New Roman"/>
              </a:rPr>
              <a:t>| </a:t>
            </a:r>
            <a:r>
              <a:rPr lang="uk" sz="1500" b="1" dirty="0">
                <a:solidFill>
                  <a:srgbClr val="C6E6F1"/>
                </a:solidFill>
                <a:latin typeface="Times New Roman"/>
              </a:rPr>
              <a:t>НАЦІОНАЛЬНА</a:t>
            </a:r>
          </a:p>
          <a:p>
            <a:pPr indent="0">
              <a:lnSpc>
                <a:spcPts val="2770"/>
              </a:lnSpc>
            </a:pPr>
            <a:r>
              <a:rPr lang="uk" sz="2500" b="1" dirty="0">
                <a:solidFill>
                  <a:srgbClr val="C6E6F1"/>
                </a:solidFill>
                <a:latin typeface="Times New Roman"/>
              </a:rPr>
              <a:t>ЛОТЕРЕЯ</a:t>
            </a:r>
          </a:p>
        </p:txBody>
      </p:sp>
      <p:sp>
        <p:nvSpPr>
          <p:cNvPr id="10" name="Прямоугольник 9"/>
          <p:cNvSpPr/>
          <p:nvPr/>
        </p:nvSpPr>
        <p:spPr>
          <a:xfrm>
            <a:off x="5608320" y="3977640"/>
            <a:ext cx="2599944" cy="478536"/>
          </a:xfrm>
          <a:prstGeom prst="rect">
            <a:avLst/>
          </a:prstGeom>
          <a:solidFill>
            <a:srgbClr val="E1E5EF"/>
          </a:solidFill>
        </p:spPr>
        <p:txBody>
          <a:bodyPr lIns="0" tIns="0" rIns="0" bIns="0">
            <a:noAutofit/>
          </a:bodyPr>
          <a:lstStyle/>
          <a:p>
            <a:pPr marL="215900" indent="0" algn="just">
              <a:lnSpc>
                <a:spcPts val="1848"/>
              </a:lnSpc>
            </a:pPr>
            <a:r>
              <a:rPr lang="uk" sz="1900" i="1">
                <a:latin typeface="Calibri"/>
              </a:rPr>
              <a:t>^</a:t>
            </a:r>
            <a:r>
              <a:rPr lang="uk" sz="1900" b="1">
                <a:latin typeface="Calibri"/>
              </a:rPr>
              <a:t> загальнодоступні виграші</a:t>
            </a:r>
          </a:p>
        </p:txBody>
      </p:sp>
      <p:sp>
        <p:nvSpPr>
          <p:cNvPr id="11" name="Прямоугольник 10"/>
          <p:cNvSpPr/>
          <p:nvPr/>
        </p:nvSpPr>
        <p:spPr>
          <a:xfrm>
            <a:off x="5608320" y="4434840"/>
            <a:ext cx="2599944" cy="277368"/>
          </a:xfrm>
          <a:prstGeom prst="rect">
            <a:avLst/>
          </a:prstGeom>
          <a:solidFill>
            <a:srgbClr val="E1E5EF"/>
          </a:solidFill>
        </p:spPr>
        <p:txBody>
          <a:bodyPr wrap="none" lIns="0" tIns="0" rIns="0" bIns="0">
            <a:noAutofit/>
          </a:bodyPr>
          <a:lstStyle/>
          <a:p>
            <a:pPr indent="0">
              <a:lnSpc>
                <a:spcPts val="1220"/>
              </a:lnSpc>
            </a:pPr>
            <a:r>
              <a:rPr lang="uk" sz="1000">
                <a:solidFill>
                  <a:srgbClr val="C6E6F1"/>
                </a:solidFill>
                <a:latin typeface="Calibri"/>
              </a:rPr>
              <a:t>у</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76200" y="54864"/>
            <a:ext cx="8138160" cy="560832"/>
          </a:xfrm>
          <a:prstGeom prst="rect">
            <a:avLst/>
          </a:prstGeom>
        </p:spPr>
        <p:txBody>
          <a:bodyPr lIns="0" tIns="0" rIns="0" bIns="0">
            <a:noAutofit/>
          </a:bodyPr>
          <a:lstStyle/>
          <a:p>
            <a:pPr indent="0">
              <a:lnSpc>
                <a:spcPts val="2160"/>
              </a:lnSpc>
              <a:spcAft>
                <a:spcPts val="1960"/>
              </a:spcAft>
            </a:pPr>
            <a:r>
              <a:rPr lang="uk" sz="1900" i="1">
                <a:solidFill>
                  <a:srgbClr val="003399"/>
                </a:solidFill>
                <a:latin typeface="Calibri"/>
              </a:rPr>
              <a:t>3. ЗАПОБІГАННЯ ОДЕРЖАННЮ НЕПРАВОМІРНОЇ ВИГОДИ АБО ПОДАРУНКА ТА ПОВОДЖЕННЯ З НИМИ </a:t>
            </a:r>
            <a:r>
              <a:rPr lang="uk" sz="1900" i="1">
                <a:latin typeface="Calibri"/>
              </a:rPr>
              <a:t>(СТ. 24)</a:t>
            </a:r>
          </a:p>
        </p:txBody>
      </p:sp>
      <p:sp>
        <p:nvSpPr>
          <p:cNvPr id="3" name="Прямоугольник 2"/>
          <p:cNvSpPr/>
          <p:nvPr/>
        </p:nvSpPr>
        <p:spPr>
          <a:xfrm>
            <a:off x="73152" y="947928"/>
            <a:ext cx="8382000" cy="5425440"/>
          </a:xfrm>
          <a:prstGeom prst="rect">
            <a:avLst/>
          </a:prstGeom>
        </p:spPr>
        <p:txBody>
          <a:bodyPr lIns="0" tIns="0" rIns="0" bIns="0">
            <a:noAutofit/>
          </a:bodyPr>
          <a:lstStyle/>
          <a:p>
            <a:pPr indent="571500" algn="just">
              <a:lnSpc>
                <a:spcPts val="2880"/>
              </a:lnSpc>
              <a:spcBef>
                <a:spcPts val="1960"/>
              </a:spcBef>
              <a:spcAft>
                <a:spcPts val="1960"/>
              </a:spcAft>
            </a:pPr>
            <a:r>
              <a:rPr lang="uk" sz="2300" i="1">
                <a:latin typeface="Calibri"/>
              </a:rPr>
              <a:t>Особи, уповноважені на виконання функцій держави або місцевого самоврядування, прирівняні до них особи у разі надходження пропозиції щодо неправомірної вигоди або подарунка, незважаючи на приватні інтереси, зобов'язані невідкладно вжити таких заходів:</a:t>
            </a:r>
          </a:p>
          <a:p>
            <a:pPr marL="368300" indent="-368300" algn="just">
              <a:lnSpc>
                <a:spcPts val="2880"/>
              </a:lnSpc>
            </a:pPr>
            <a:r>
              <a:rPr lang="uk" sz="2200">
                <a:latin typeface="Calibri"/>
              </a:rPr>
              <a:t>□    </a:t>
            </a:r>
            <a:r>
              <a:rPr lang="uk" sz="2200" b="1" i="1">
                <a:latin typeface="Calibri"/>
              </a:rPr>
              <a:t>Відмовитися від пропозиції;</a:t>
            </a:r>
          </a:p>
          <a:p>
            <a:pPr marL="368300" indent="-368300" algn="just">
              <a:lnSpc>
                <a:spcPts val="2880"/>
              </a:lnSpc>
            </a:pPr>
            <a:r>
              <a:rPr lang="uk" sz="2200">
                <a:latin typeface="Calibri"/>
              </a:rPr>
              <a:t>□    </a:t>
            </a:r>
            <a:r>
              <a:rPr lang="uk" sz="2200" b="1" i="1">
                <a:latin typeface="Calibri"/>
              </a:rPr>
              <a:t>За можливості ідентифікувати особу, яка зробила пропозицію;</a:t>
            </a:r>
          </a:p>
          <a:p>
            <a:pPr marL="368300" indent="-368300" algn="just">
              <a:lnSpc>
                <a:spcPts val="2880"/>
              </a:lnSpc>
            </a:pPr>
            <a:r>
              <a:rPr lang="uk" sz="2200">
                <a:latin typeface="Calibri"/>
              </a:rPr>
              <a:t>□    </a:t>
            </a:r>
            <a:r>
              <a:rPr lang="uk" sz="2200" b="1" i="1">
                <a:latin typeface="Calibri"/>
              </a:rPr>
              <a:t>Залучити свідків, якщо це можливо, у тому числі з числа співробітників;</a:t>
            </a:r>
          </a:p>
          <a:p>
            <a:pPr marL="368300" indent="-368300" algn="just">
              <a:lnSpc>
                <a:spcPts val="2880"/>
              </a:lnSpc>
            </a:pPr>
            <a:r>
              <a:rPr lang="uk" sz="2200">
                <a:latin typeface="Calibri"/>
              </a:rPr>
              <a:t>□    </a:t>
            </a:r>
            <a:r>
              <a:rPr lang="uk" sz="2200" b="1" i="1">
                <a:latin typeface="Calibri"/>
              </a:rPr>
              <a:t>Письмово повідомити про пропозицію безпосереднього керівника (за наявності) або керівника відповідного органу, підприємства, установи, організації, спеціально уповноважених суб'єктів у сфері протидії корупції.</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82296" y="1085088"/>
            <a:ext cx="8394192" cy="4690872"/>
          </a:xfrm>
          <a:prstGeom prst="rect">
            <a:avLst/>
          </a:prstGeom>
        </p:spPr>
        <p:txBody>
          <a:bodyPr lIns="0" tIns="0" rIns="0" bIns="0">
            <a:noAutofit/>
          </a:bodyPr>
          <a:lstStyle/>
          <a:p>
            <a:pPr indent="558800" algn="just">
              <a:lnSpc>
                <a:spcPts val="2856"/>
              </a:lnSpc>
            </a:pPr>
            <a:r>
              <a:rPr lang="uk" sz="2300" i="1">
                <a:latin typeface="Calibri"/>
              </a:rPr>
              <a:t>Якщо особа, на яку поширюються обмеження щодо використання службового становища та щодо одержання подарунків, </a:t>
            </a:r>
            <a:r>
              <a:rPr lang="uk" sz="2200" b="1" i="1">
                <a:latin typeface="Calibri"/>
              </a:rPr>
              <a:t>виявила у своєму службовому приміщенні чи отримала майно, </a:t>
            </a:r>
            <a:r>
              <a:rPr lang="uk" sz="2300" i="1">
                <a:latin typeface="Calibri"/>
              </a:rPr>
              <a:t>що може бути неправомірною вигодою, або подарунок, вона </a:t>
            </a:r>
            <a:r>
              <a:rPr lang="uk" sz="2200" b="1" i="1" u="sng">
                <a:latin typeface="Calibri"/>
              </a:rPr>
              <a:t>зобов'язана невідкладно, але не пізніше одного робочого дня, письмово повідомити</a:t>
            </a:r>
            <a:r>
              <a:rPr lang="uk" sz="2200" b="1" i="1">
                <a:latin typeface="Calibri"/>
              </a:rPr>
              <a:t> </a:t>
            </a:r>
            <a:r>
              <a:rPr lang="uk" sz="2300" i="1">
                <a:latin typeface="Calibri"/>
              </a:rPr>
              <a:t>про цей факт свого безпосереднього керівника або керівника відповідного органу, підприємства, установи, організації.</a:t>
            </a:r>
          </a:p>
          <a:p>
            <a:pPr indent="558800" algn="just">
              <a:lnSpc>
                <a:spcPts val="2856"/>
              </a:lnSpc>
            </a:pPr>
            <a:r>
              <a:rPr lang="uk" sz="2300" i="1">
                <a:latin typeface="Calibri"/>
              </a:rPr>
              <a:t>Про виявлення майна, що може бути неправомірною вигодою, або подарунка </a:t>
            </a:r>
            <a:r>
              <a:rPr lang="uk" sz="2200" b="1" i="1">
                <a:solidFill>
                  <a:srgbClr val="0369C1"/>
                </a:solidFill>
                <a:latin typeface="Calibri"/>
              </a:rPr>
              <a:t>складається акт</a:t>
            </a:r>
            <a:r>
              <a:rPr lang="uk" sz="2300" i="1">
                <a:latin typeface="Calibri"/>
              </a:rPr>
              <a:t>, який підписується особою, яка виявила неправомірну вигоду або подарунок, та її безпосереднім керівником або керівником відповідного </a:t>
            </a:r>
            <a:r>
              <a:rPr lang="ru" sz="2300" i="1">
                <a:latin typeface="Calibri"/>
              </a:rPr>
              <a:t>органу, </a:t>
            </a:r>
            <a:r>
              <a:rPr lang="uk" sz="2300" i="1">
                <a:latin typeface="Calibri"/>
              </a:rPr>
              <a:t>підприємства, установи, організації.</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70104" y="530352"/>
            <a:ext cx="8406384" cy="5788152"/>
          </a:xfrm>
          <a:prstGeom prst="rect">
            <a:avLst/>
          </a:prstGeom>
        </p:spPr>
        <p:txBody>
          <a:bodyPr lIns="0" tIns="0" rIns="0" bIns="0">
            <a:noAutofit/>
          </a:bodyPr>
          <a:lstStyle/>
          <a:p>
            <a:pPr indent="558800" algn="just">
              <a:lnSpc>
                <a:spcPts val="2880"/>
              </a:lnSpc>
            </a:pPr>
            <a:r>
              <a:rPr lang="uk" sz="2200">
                <a:latin typeface="Calibri"/>
              </a:rPr>
              <a:t>У разі якщо майно, що може бути неправомірною вигодою, або подарунок виявляє особа, яка є керівником органу, підприємства, установи, організації, акт про виявлення майна, що може бути неправомірною вигодою, або подарунка підписує ця особа та особа, уповноважена на виконання обов'язків керівника відповідного органу, підприємства, установи, організації у разі його відсутності.</a:t>
            </a:r>
          </a:p>
          <a:p>
            <a:pPr indent="558800" algn="just">
              <a:lnSpc>
                <a:spcPts val="2880"/>
              </a:lnSpc>
            </a:pPr>
            <a:r>
              <a:rPr lang="uk" sz="2300" i="1">
                <a:latin typeface="Calibri"/>
              </a:rPr>
              <a:t>Предмети неправомірної вигоди, а також одержані чи виявлені подарунки зберігаються в органі до їх передачі спеціально уповноваженим суб'єктам у сфері протидії корупції.</a:t>
            </a:r>
          </a:p>
          <a:p>
            <a:pPr indent="558800" algn="just">
              <a:lnSpc>
                <a:spcPts val="2880"/>
              </a:lnSpc>
            </a:pPr>
            <a:r>
              <a:rPr lang="uk" sz="2200" b="1" i="1">
                <a:latin typeface="Calibri"/>
              </a:rPr>
              <a:t>У випадку наявності в особи сумнівів щодо можливості одержання нею подарунка, вона має право письмово звернутися для одержання консультації з цього питання до територіального органу Національного агентства, який надає відповідне роз'яснення.</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8540496" cy="6858000"/>
        </p:xfrm>
        <a:graphic>
          <a:graphicData uri="http://schemas.openxmlformats.org/drawingml/2006/table">
            <a:tbl>
              <a:tblPr/>
              <a:tblGrid>
                <a:gridCol w="4261104"/>
                <a:gridCol w="4279392"/>
              </a:tblGrid>
              <a:tr h="573024">
                <a:tc gridSpan="2">
                  <a:txBody>
                    <a:bodyPr/>
                    <a:lstStyle/>
                    <a:p>
                      <a:pPr marR="952500" indent="0">
                        <a:lnSpc>
                          <a:spcPts val="2040"/>
                        </a:lnSpc>
                      </a:pPr>
                      <a:r>
                        <a:rPr lang="uk" sz="1900" i="1">
                          <a:solidFill>
                            <a:srgbClr val="003399"/>
                          </a:solidFill>
                          <a:latin typeface="Calibri"/>
                        </a:rPr>
                        <a:t>4. ОБМЕЖЕННЯ ЩОДО СУМІСНИЦТВА ТА СУМІЩЕННЯ З ІНШИМИ ВИДАМИ ДІЯЛЬНОС</a:t>
                      </a:r>
                      <a:r>
                        <a:rPr lang="uk" sz="1900" i="1">
                          <a:latin typeface="Calibri"/>
                        </a:rPr>
                        <a:t>ТІ (СТ. 25)</a:t>
                      </a:r>
                    </a:p>
                  </a:txBody>
                  <a:tcPr marL="0" marR="0" marT="0" marB="0"/>
                </a:tc>
                <a:tc hMerge="1">
                  <a:txBody>
                    <a:bodyPr/>
                    <a:lstStyle/>
                    <a:p>
                      <a:endParaRPr sz="2800"/>
                    </a:p>
                  </a:txBody>
                  <a:tcPr marL="0" marR="0" marT="0" marB="0"/>
                </a:tc>
              </a:tr>
              <a:tr h="396240">
                <a:tc>
                  <a:txBody>
                    <a:bodyPr/>
                    <a:lstStyle/>
                    <a:p>
                      <a:pPr indent="0" algn="ctr">
                        <a:lnSpc>
                          <a:spcPts val="2320"/>
                        </a:lnSpc>
                      </a:pPr>
                      <a:r>
                        <a:rPr lang="uk" sz="1900" b="1">
                          <a:latin typeface="Calibri"/>
                        </a:rPr>
                        <a:t>Сумісництво</a:t>
                      </a:r>
                    </a:p>
                  </a:txBody>
                  <a:tcPr marL="0" marR="0" marT="0" marB="0" anchor="b">
                    <a:solidFill>
                      <a:srgbClr val="9EC3E7"/>
                    </a:solidFill>
                  </a:tcPr>
                </a:tc>
                <a:tc>
                  <a:txBody>
                    <a:bodyPr/>
                    <a:lstStyle/>
                    <a:p>
                      <a:pPr indent="0" algn="ctr">
                        <a:lnSpc>
                          <a:spcPts val="2320"/>
                        </a:lnSpc>
                      </a:pPr>
                      <a:r>
                        <a:rPr lang="uk" sz="1900" b="1">
                          <a:latin typeface="Calibri"/>
                        </a:rPr>
                        <a:t>Суміщення</a:t>
                      </a:r>
                    </a:p>
                  </a:txBody>
                  <a:tcPr marL="0" marR="0" marT="0" marB="0" anchor="b">
                    <a:solidFill>
                      <a:srgbClr val="9EC3E7"/>
                    </a:solidFill>
                  </a:tcPr>
                </a:tc>
              </a:tr>
              <a:tr h="3108960">
                <a:tc>
                  <a:txBody>
                    <a:bodyPr/>
                    <a:lstStyle/>
                    <a:p>
                      <a:pPr marL="101600" marR="101600" indent="0" algn="just">
                        <a:lnSpc>
                          <a:spcPts val="2160"/>
                        </a:lnSpc>
                      </a:pPr>
                      <a:r>
                        <a:rPr lang="uk" sz="1600">
                          <a:latin typeface="Calibri"/>
                        </a:rPr>
                        <a:t>Виконання працівником, крім своєї основної, іншої регулярної оплачуваної роботи на умовах трудового договору у вільний від основної роботи час на тому ж    або    іншому    підприємстві.</a:t>
                      </a:r>
                    </a:p>
                    <a:p>
                      <a:pPr marL="101600" marR="101600" indent="0" algn="just">
                        <a:lnSpc>
                          <a:spcPts val="2160"/>
                        </a:lnSpc>
                      </a:pPr>
                      <a:r>
                        <a:rPr lang="uk" sz="1600">
                          <a:latin typeface="Calibri"/>
                        </a:rPr>
                        <a:t>Наприклад: Інженер Іванов працює за сумісництвом на своєму або на іншому підприємстві нічним сторожем. Майстер інструментального цеху Петров (цех працює у дві зміни) за сумісництвом викладає в коледжі.</a:t>
                      </a:r>
                    </a:p>
                  </a:txBody>
                  <a:tcPr marL="0" marR="0" marT="0" marB="0" anchor="b">
                    <a:solidFill>
                      <a:srgbClr val="E1E5EF"/>
                    </a:solidFill>
                  </a:tcPr>
                </a:tc>
                <a:tc>
                  <a:txBody>
                    <a:bodyPr/>
                    <a:lstStyle/>
                    <a:p>
                      <a:pPr marL="101600" marR="114300" indent="0" algn="just">
                        <a:lnSpc>
                          <a:spcPts val="2160"/>
                        </a:lnSpc>
                      </a:pPr>
                      <a:r>
                        <a:rPr lang="uk" sz="1600">
                          <a:latin typeface="Calibri"/>
                        </a:rPr>
                        <a:t>Виконання працівником на тому ж підприємстві поряд зі своєю основною роботою,    обумовленою    трудовим</a:t>
                      </a:r>
                    </a:p>
                    <a:p>
                      <a:pPr marL="101600" indent="0">
                        <a:lnSpc>
                          <a:spcPts val="2160"/>
                        </a:lnSpc>
                      </a:pPr>
                      <a:r>
                        <a:rPr lang="uk" sz="1600">
                          <a:latin typeface="Calibri"/>
                        </a:rPr>
                        <a:t>договором, додаткової роботи за іншою професією (посадою) або обов'язків тимчасово відсутнього працівника без звільнення від своєї основної роботи. Наприклад, бухгалтер Іванова виконує також обов'язки кадровика, суміщаючи дві посади (причина - кадровик у відпустці або ця посада вакантна)</a:t>
                      </a:r>
                    </a:p>
                  </a:txBody>
                  <a:tcPr marL="0" marR="0" marT="0" marB="0" anchor="b">
                    <a:solidFill>
                      <a:srgbClr val="E1E5EF"/>
                    </a:solidFill>
                  </a:tcPr>
                </a:tc>
              </a:tr>
              <a:tr h="396240">
                <a:tc gridSpan="2">
                  <a:txBody>
                    <a:bodyPr/>
                    <a:lstStyle/>
                    <a:p>
                      <a:pPr indent="0" algn="ctr">
                        <a:lnSpc>
                          <a:spcPts val="2320"/>
                        </a:lnSpc>
                      </a:pPr>
                      <a:r>
                        <a:rPr lang="uk" sz="1900" b="1">
                          <a:solidFill>
                            <a:srgbClr val="FF0000"/>
                          </a:solidFill>
                          <a:latin typeface="Calibri"/>
                        </a:rPr>
                        <a:t>У чому ж схожість?</a:t>
                      </a:r>
                    </a:p>
                  </a:txBody>
                  <a:tcPr marL="0" marR="0" marT="0" marB="0" anchor="b">
                    <a:solidFill>
                      <a:srgbClr val="9EC3E7"/>
                    </a:solidFill>
                  </a:tcPr>
                </a:tc>
                <a:tc hMerge="1">
                  <a:txBody>
                    <a:bodyPr/>
                    <a:lstStyle/>
                    <a:p>
                      <a:endParaRPr sz="1900"/>
                    </a:p>
                  </a:txBody>
                  <a:tcPr marL="0" marR="0" marT="0" marB="0"/>
                </a:tc>
              </a:tr>
              <a:tr h="292608">
                <a:tc gridSpan="2">
                  <a:txBody>
                    <a:bodyPr/>
                    <a:lstStyle/>
                    <a:p>
                      <a:pPr indent="0" algn="ctr">
                        <a:lnSpc>
                          <a:spcPts val="2070"/>
                        </a:lnSpc>
                      </a:pPr>
                      <a:r>
                        <a:rPr lang="uk" sz="1600">
                          <a:latin typeface="Calibri"/>
                        </a:rPr>
                        <a:t>Працівник крім основної виконує іншу додаткову роботу</a:t>
                      </a:r>
                    </a:p>
                  </a:txBody>
                  <a:tcPr marL="0" marR="0" marT="0" marB="0" anchor="b">
                    <a:solidFill>
                      <a:srgbClr val="E1E5EF"/>
                    </a:solidFill>
                  </a:tcPr>
                </a:tc>
                <a:tc hMerge="1">
                  <a:txBody>
                    <a:bodyPr/>
                    <a:lstStyle/>
                    <a:p>
                      <a:endParaRPr sz="1400"/>
                    </a:p>
                  </a:txBody>
                  <a:tcPr marL="0" marR="0" marT="0" marB="0"/>
                </a:tc>
              </a:tr>
              <a:tr h="701040">
                <a:tc gridSpan="2">
                  <a:txBody>
                    <a:bodyPr/>
                    <a:lstStyle/>
                    <a:p>
                      <a:pPr indent="0" algn="ctr">
                        <a:lnSpc>
                          <a:spcPts val="2424"/>
                        </a:lnSpc>
                      </a:pPr>
                      <a:r>
                        <a:rPr lang="uk" sz="1900" b="1">
                          <a:solidFill>
                            <a:srgbClr val="FF0000"/>
                          </a:solidFill>
                          <a:latin typeface="Calibri"/>
                        </a:rPr>
                        <a:t>У чому відмінності? </a:t>
                      </a:r>
                      <a:r>
                        <a:rPr lang="uk" sz="1900" b="1">
                          <a:latin typeface="Calibri"/>
                        </a:rPr>
                        <a:t>Коли виконується робота?</a:t>
                      </a:r>
                    </a:p>
                  </a:txBody>
                  <a:tcPr marL="0" marR="0" marT="0" marB="0" anchor="b">
                    <a:solidFill>
                      <a:srgbClr val="9EC3E7"/>
                    </a:solidFill>
                  </a:tcPr>
                </a:tc>
                <a:tc hMerge="1">
                  <a:txBody>
                    <a:bodyPr/>
                    <a:lstStyle/>
                    <a:p>
                      <a:endParaRPr sz="3400"/>
                    </a:p>
                  </a:txBody>
                  <a:tcPr marL="0" marR="0" marT="0" marB="0"/>
                </a:tc>
              </a:tr>
              <a:tr h="365760">
                <a:tc>
                  <a:txBody>
                    <a:bodyPr/>
                    <a:lstStyle/>
                    <a:p>
                      <a:pPr marL="114300" indent="0" algn="ctr">
                        <a:lnSpc>
                          <a:spcPts val="2070"/>
                        </a:lnSpc>
                      </a:pPr>
                      <a:r>
                        <a:rPr lang="uk" sz="1600">
                          <a:latin typeface="Calibri"/>
                        </a:rPr>
                        <a:t>У вільний від основної роботи час</a:t>
                      </a:r>
                    </a:p>
                  </a:txBody>
                  <a:tcPr marL="0" marR="0" marT="0" marB="0" anchor="b">
                    <a:solidFill>
                      <a:srgbClr val="E1E5EF"/>
                    </a:solidFill>
                  </a:tcPr>
                </a:tc>
                <a:tc>
                  <a:txBody>
                    <a:bodyPr/>
                    <a:lstStyle/>
                    <a:p>
                      <a:pPr indent="0" algn="ctr">
                        <a:lnSpc>
                          <a:spcPts val="2070"/>
                        </a:lnSpc>
                      </a:pPr>
                      <a:r>
                        <a:rPr lang="uk" sz="1600">
                          <a:latin typeface="Calibri"/>
                        </a:rPr>
                        <a:t>У робочий час</a:t>
                      </a:r>
                    </a:p>
                  </a:txBody>
                  <a:tcPr marL="0" marR="0" marT="0" marB="0" anchor="b">
                    <a:solidFill>
                      <a:srgbClr val="E1E5EF"/>
                    </a:solidFill>
                  </a:tcPr>
                </a:tc>
              </a:tr>
              <a:tr h="396240">
                <a:tc gridSpan="2">
                  <a:txBody>
                    <a:bodyPr/>
                    <a:lstStyle/>
                    <a:p>
                      <a:pPr indent="0" algn="ctr">
                        <a:lnSpc>
                          <a:spcPts val="2320"/>
                        </a:lnSpc>
                      </a:pPr>
                      <a:r>
                        <a:rPr lang="uk" sz="1900" b="1">
                          <a:solidFill>
                            <a:srgbClr val="FF0000"/>
                          </a:solidFill>
                          <a:latin typeface="Calibri"/>
                        </a:rPr>
                        <a:t>Де виконується?</a:t>
                      </a:r>
                    </a:p>
                  </a:txBody>
                  <a:tcPr marL="0" marR="0" marT="0" marB="0" anchor="b">
                    <a:solidFill>
                      <a:srgbClr val="9EC3E7"/>
                    </a:solidFill>
                  </a:tcPr>
                </a:tc>
                <a:tc hMerge="1">
                  <a:txBody>
                    <a:bodyPr/>
                    <a:lstStyle/>
                    <a:p>
                      <a:endParaRPr sz="1900"/>
                    </a:p>
                  </a:txBody>
                  <a:tcPr marL="0" marR="0" marT="0" marB="0"/>
                </a:tc>
              </a:tr>
              <a:tr h="627888">
                <a:tc>
                  <a:txBody>
                    <a:bodyPr/>
                    <a:lstStyle/>
                    <a:p>
                      <a:pPr indent="0" algn="ctr">
                        <a:lnSpc>
                          <a:spcPts val="2160"/>
                        </a:lnSpc>
                      </a:pPr>
                      <a:r>
                        <a:rPr lang="uk" sz="1600">
                          <a:latin typeface="Calibri"/>
                        </a:rPr>
                        <a:t>На одному підприємстві або на різних підприємствах</a:t>
                      </a:r>
                    </a:p>
                  </a:txBody>
                  <a:tcPr marL="0" marR="0" marT="0" marB="0" anchor="b">
                    <a:solidFill>
                      <a:srgbClr val="E1E5EF"/>
                    </a:solidFill>
                  </a:tcPr>
                </a:tc>
                <a:tc>
                  <a:txBody>
                    <a:bodyPr/>
                    <a:lstStyle/>
                    <a:p>
                      <a:pPr indent="0" algn="ctr">
                        <a:lnSpc>
                          <a:spcPts val="2070"/>
                        </a:lnSpc>
                      </a:pPr>
                      <a:r>
                        <a:rPr lang="uk" sz="1600">
                          <a:latin typeface="Calibri"/>
                        </a:rPr>
                        <a:t>На одному підприємстві</a:t>
                      </a:r>
                    </a:p>
                  </a:txBody>
                  <a:tcPr marL="0" marR="0" marT="0" marB="0" anchor="ctr">
                    <a:solidFill>
                      <a:srgbClr val="E1E5EF"/>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1331976" y="91440"/>
            <a:ext cx="5922264" cy="1060704"/>
          </a:xfrm>
          <a:prstGeom prst="rect">
            <a:avLst/>
          </a:prstGeom>
          <a:solidFill>
            <a:srgbClr val="E1E5EF"/>
          </a:solidFill>
        </p:spPr>
        <p:txBody>
          <a:bodyPr lIns="0" tIns="0" rIns="0" bIns="0">
            <a:noAutofit/>
          </a:bodyPr>
          <a:lstStyle/>
          <a:p>
            <a:pPr indent="0" algn="ctr">
              <a:lnSpc>
                <a:spcPts val="2880"/>
              </a:lnSpc>
              <a:spcAft>
                <a:spcPts val="210"/>
              </a:spcAft>
            </a:pPr>
            <a:r>
              <a:rPr lang="uk" sz="2200">
                <a:latin typeface="Calibri"/>
              </a:rPr>
              <a:t>ОСОБАМ, УПОВНОВАЖЕНИМ НА ВИКОНАННЯ ФУНКЦІЙ ДЕРЖАВИ АБО МІСЦЕВОГО</a:t>
            </a:r>
          </a:p>
          <a:p>
            <a:pPr marL="317500" indent="0">
              <a:lnSpc>
                <a:spcPts val="3420"/>
              </a:lnSpc>
            </a:pPr>
            <a:r>
              <a:rPr lang="uk" sz="2200">
                <a:latin typeface="Calibri"/>
              </a:rPr>
              <a:t>САМОВРЯДУВАННЯ </a:t>
            </a:r>
            <a:r>
              <a:rPr lang="uk" sz="2800" b="1">
                <a:latin typeface="Calibri"/>
              </a:rPr>
              <a:t>ЗАБОРОНЯЄТЬСЯ:</a:t>
            </a:r>
          </a:p>
        </p:txBody>
      </p:sp>
      <p:sp>
        <p:nvSpPr>
          <p:cNvPr id="4" name="Прямоугольник 3"/>
          <p:cNvSpPr/>
          <p:nvPr/>
        </p:nvSpPr>
        <p:spPr>
          <a:xfrm>
            <a:off x="192024" y="1612392"/>
            <a:ext cx="8144256" cy="5090160"/>
          </a:xfrm>
          <a:prstGeom prst="rect">
            <a:avLst/>
          </a:prstGeom>
        </p:spPr>
        <p:txBody>
          <a:bodyPr lIns="0" tIns="0" rIns="0" bIns="0">
            <a:noAutofit/>
          </a:bodyPr>
          <a:lstStyle/>
          <a:p>
            <a:pPr indent="0" algn="just">
              <a:lnSpc>
                <a:spcPts val="1220"/>
              </a:lnSpc>
              <a:spcAft>
                <a:spcPts val="1470"/>
              </a:spcAft>
            </a:pPr>
            <a:endParaRPr lang="uk" sz="1000" dirty="0">
              <a:solidFill>
                <a:srgbClr val="2D4D8D"/>
              </a:solidFill>
              <a:latin typeface="Calibri"/>
            </a:endParaRPr>
          </a:p>
          <a:p>
            <a:pPr indent="0" algn="just">
              <a:lnSpc>
                <a:spcPts val="4270"/>
              </a:lnSpc>
            </a:pPr>
            <a:r>
              <a:rPr lang="uk" sz="3500" b="1" dirty="0">
                <a:solidFill>
                  <a:srgbClr val="003399"/>
                </a:solidFill>
                <a:latin typeface="Calibri"/>
              </a:rPr>
              <a:t>1</a:t>
            </a:r>
            <a:r>
              <a:rPr lang="uk" sz="2200" dirty="0">
                <a:solidFill>
                  <a:srgbClr val="003399"/>
                </a:solidFill>
                <a:latin typeface="Calibri"/>
              </a:rPr>
              <a:t>    </a:t>
            </a:r>
            <a:r>
              <a:rPr lang="uk" sz="2200" dirty="0">
                <a:latin typeface="Calibri"/>
              </a:rPr>
              <a:t>займатися іншою оплачуваною, або підприємницькою</a:t>
            </a:r>
          </a:p>
          <a:p>
            <a:pPr indent="0" algn="just">
              <a:lnSpc>
                <a:spcPts val="2880"/>
              </a:lnSpc>
              <a:spcAft>
                <a:spcPts val="1470"/>
              </a:spcAft>
            </a:pPr>
            <a:r>
              <a:rPr lang="uk" sz="2200" dirty="0">
                <a:latin typeface="Calibri"/>
              </a:rPr>
              <a:t>діяльністю, якщо інше не передбачено Конституцією або законами України;</a:t>
            </a:r>
          </a:p>
          <a:p>
            <a:pPr indent="0" algn="just">
              <a:lnSpc>
                <a:spcPts val="4270"/>
              </a:lnSpc>
            </a:pPr>
            <a:r>
              <a:rPr lang="uk" sz="3500" b="1" dirty="0">
                <a:solidFill>
                  <a:srgbClr val="003399"/>
                </a:solidFill>
                <a:latin typeface="Calibri"/>
              </a:rPr>
              <a:t>2</a:t>
            </a:r>
            <a:r>
              <a:rPr lang="uk" sz="2200" dirty="0">
                <a:solidFill>
                  <a:srgbClr val="003399"/>
                </a:solidFill>
                <a:latin typeface="Calibri"/>
              </a:rPr>
              <a:t>    </a:t>
            </a:r>
            <a:r>
              <a:rPr lang="uk" sz="2200" dirty="0">
                <a:latin typeface="Calibri"/>
              </a:rPr>
              <a:t>входити до складу правління, інших виконавчих чи</a:t>
            </a:r>
          </a:p>
          <a:p>
            <a:pPr indent="0" algn="just">
              <a:lnSpc>
                <a:spcPts val="2880"/>
              </a:lnSpc>
            </a:pPr>
            <a:r>
              <a:rPr lang="uk" sz="2200" dirty="0" smtClean="0">
                <a:latin typeface="Calibri"/>
              </a:rPr>
              <a:t>контрольних </a:t>
            </a:r>
            <a:r>
              <a:rPr lang="uk" sz="2200" dirty="0">
                <a:latin typeface="Calibri"/>
              </a:rPr>
              <a:t>органів, наглядової ради підприємства або організації, що має на меті одержання прибутку (крім випадків, коли особи здійснюють функції з управління акціями (частками, паями), що належать державі чи територіальній громаді, та представляють інтереси держави чи територіальної громади в раді (спостережній раді), ревізійній комісії господарської організації), якщо інше не передбачено Конституцією або законами України.</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8872" y="2389632"/>
            <a:ext cx="8311896" cy="1502664"/>
          </a:xfrm>
          <a:prstGeom prst="rect">
            <a:avLst/>
          </a:prstGeom>
        </p:spPr>
      </p:pic>
      <p:pic>
        <p:nvPicPr>
          <p:cNvPr id="3" name="Рисунок 2"/>
          <p:cNvPicPr>
            <a:picLocks noChangeAspect="1"/>
          </p:cNvPicPr>
          <p:nvPr/>
        </p:nvPicPr>
        <p:blipFill>
          <a:blip r:embed="rId3"/>
          <a:stretch>
            <a:fillRect/>
          </a:stretch>
        </p:blipFill>
        <p:spPr>
          <a:xfrm>
            <a:off x="8522208" y="0"/>
            <a:ext cx="621792" cy="6858000"/>
          </a:xfrm>
          <a:prstGeom prst="rect">
            <a:avLst/>
          </a:prstGeom>
        </p:spPr>
      </p:pic>
      <p:sp>
        <p:nvSpPr>
          <p:cNvPr id="4" name="Прямоугольник 3"/>
          <p:cNvSpPr/>
          <p:nvPr/>
        </p:nvSpPr>
        <p:spPr>
          <a:xfrm>
            <a:off x="1" y="115824"/>
            <a:ext cx="8311486" cy="2179320"/>
          </a:xfrm>
          <a:prstGeom prst="rect">
            <a:avLst/>
          </a:prstGeom>
        </p:spPr>
        <p:txBody>
          <a:bodyPr lIns="0" tIns="0" rIns="0" bIns="0">
            <a:noAutofit/>
          </a:bodyPr>
          <a:lstStyle/>
          <a:p>
            <a:pPr indent="0" algn="ctr">
              <a:lnSpc>
                <a:spcPts val="2880"/>
              </a:lnSpc>
            </a:pPr>
            <a:r>
              <a:rPr lang="uk" sz="2800" b="1" i="1" dirty="0">
                <a:latin typeface="Calibri"/>
              </a:rPr>
              <a:t>Дозволяється займатися:</a:t>
            </a:r>
          </a:p>
          <a:p>
            <a:pPr indent="0">
              <a:lnSpc>
                <a:spcPts val="2880"/>
              </a:lnSpc>
            </a:pPr>
            <a:r>
              <a:rPr lang="uk" sz="2200" b="1" i="1" dirty="0">
                <a:latin typeface="Calibri"/>
              </a:rPr>
              <a:t>ґ</a:t>
            </a:r>
            <a:r>
              <a:rPr lang="uk" sz="2200" dirty="0">
                <a:latin typeface="Calibri"/>
              </a:rPr>
              <a:t> викладацькою; </a:t>
            </a:r>
            <a:r>
              <a:rPr lang="uk" sz="2200" b="1" i="1" dirty="0">
                <a:latin typeface="Calibri"/>
              </a:rPr>
              <a:t>ґ</a:t>
            </a:r>
            <a:r>
              <a:rPr lang="uk" sz="2200" dirty="0">
                <a:latin typeface="Calibri"/>
              </a:rPr>
              <a:t> науковою; </a:t>
            </a:r>
            <a:r>
              <a:rPr lang="uk" sz="2200" b="1" i="1" dirty="0">
                <a:latin typeface="Calibri"/>
              </a:rPr>
              <a:t>ґ</a:t>
            </a:r>
            <a:r>
              <a:rPr lang="uk" sz="2200" dirty="0">
                <a:latin typeface="Calibri"/>
              </a:rPr>
              <a:t> творчою діяльностю; </a:t>
            </a:r>
            <a:r>
              <a:rPr lang="uk" sz="2200" b="1" i="1" dirty="0">
                <a:latin typeface="Calibri"/>
              </a:rPr>
              <a:t>ґ</a:t>
            </a:r>
            <a:r>
              <a:rPr lang="uk" sz="2200" dirty="0">
                <a:latin typeface="Calibri"/>
              </a:rPr>
              <a:t> медичною практикою;</a:t>
            </a:r>
          </a:p>
          <a:p>
            <a:pPr indent="0">
              <a:lnSpc>
                <a:spcPts val="2880"/>
              </a:lnSpc>
            </a:pPr>
            <a:r>
              <a:rPr lang="uk" sz="2200" b="1" i="1" dirty="0">
                <a:latin typeface="Calibri"/>
              </a:rPr>
              <a:t>ґ</a:t>
            </a:r>
            <a:r>
              <a:rPr lang="uk" sz="2200" dirty="0">
                <a:latin typeface="Calibri"/>
              </a:rPr>
              <a:t> інструкторською, суддівською практикою зі спорту.</a:t>
            </a:r>
          </a:p>
        </p:txBody>
      </p:sp>
      <p:sp>
        <p:nvSpPr>
          <p:cNvPr id="5" name="Прямоугольник 4"/>
          <p:cNvSpPr/>
          <p:nvPr/>
        </p:nvSpPr>
        <p:spPr>
          <a:xfrm>
            <a:off x="1319784" y="4096512"/>
            <a:ext cx="5934456" cy="768096"/>
          </a:xfrm>
          <a:prstGeom prst="rect">
            <a:avLst/>
          </a:prstGeom>
        </p:spPr>
        <p:txBody>
          <a:bodyPr lIns="0" tIns="0" rIns="0" bIns="0">
            <a:noAutofit/>
          </a:bodyPr>
          <a:lstStyle/>
          <a:p>
            <a:pPr indent="0" algn="ctr">
              <a:lnSpc>
                <a:spcPts val="3420"/>
              </a:lnSpc>
            </a:pPr>
            <a:r>
              <a:rPr lang="uk" sz="2800" b="1" i="1">
                <a:latin typeface="Calibri"/>
              </a:rPr>
              <a:t>Відповідно до</a:t>
            </a:r>
          </a:p>
          <a:p>
            <a:pPr indent="0">
              <a:lnSpc>
                <a:spcPts val="3420"/>
              </a:lnSpc>
            </a:pPr>
            <a:r>
              <a:rPr lang="uk" sz="2800" b="1" i="1" u="sng">
                <a:latin typeface="Calibri"/>
              </a:rPr>
              <a:t>ст. 66 З</a:t>
            </a:r>
            <a:r>
              <a:rPr lang="uk" sz="2800" b="1" i="1">
                <a:latin typeface="Calibri"/>
              </a:rPr>
              <a:t>У «Про Національну поліцію»:</a:t>
            </a:r>
          </a:p>
        </p:txBody>
      </p:sp>
      <p:sp>
        <p:nvSpPr>
          <p:cNvPr id="6" name="Прямоугольник 5"/>
          <p:cNvSpPr/>
          <p:nvPr/>
        </p:nvSpPr>
        <p:spPr>
          <a:xfrm>
            <a:off x="527304" y="5205984"/>
            <a:ext cx="7467600" cy="1033272"/>
          </a:xfrm>
          <a:prstGeom prst="rect">
            <a:avLst/>
          </a:prstGeom>
          <a:solidFill>
            <a:srgbClr val="E1E5EF"/>
          </a:solidFill>
        </p:spPr>
        <p:txBody>
          <a:bodyPr lIns="0" tIns="0" rIns="0" bIns="0">
            <a:noAutofit/>
          </a:bodyPr>
          <a:lstStyle/>
          <a:p>
            <a:pPr indent="0">
              <a:lnSpc>
                <a:spcPts val="2680"/>
              </a:lnSpc>
              <a:spcBef>
                <a:spcPts val="1960"/>
              </a:spcBef>
            </a:pPr>
            <a:r>
              <a:rPr lang="uk" sz="2200" dirty="0">
                <a:latin typeface="Calibri"/>
              </a:rPr>
              <a:t>Поліцейський не може під час проходження служби</a:t>
            </a:r>
          </a:p>
          <a:p>
            <a:pPr indent="0">
              <a:lnSpc>
                <a:spcPts val="2680"/>
              </a:lnSpc>
            </a:pPr>
            <a:r>
              <a:rPr lang="uk" sz="2200" dirty="0">
                <a:latin typeface="Calibri"/>
              </a:rPr>
              <a:t>займатися іншою оплачуваною діяльністю, крім</a:t>
            </a:r>
          </a:p>
          <a:p>
            <a:pPr indent="0">
              <a:lnSpc>
                <a:spcPts val="2680"/>
              </a:lnSpc>
            </a:pPr>
            <a:r>
              <a:rPr lang="uk" sz="2200" dirty="0" smtClean="0">
                <a:latin typeface="Calibri"/>
              </a:rPr>
              <a:t>науково-педагогічної</a:t>
            </a:r>
            <a:r>
              <a:rPr lang="uk" sz="2200" dirty="0">
                <a:latin typeface="Calibri"/>
              </a:rPr>
              <a:t>, наукової або творчої.</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728" y="2063496"/>
            <a:ext cx="2401824" cy="2834640"/>
          </a:xfrm>
          <a:prstGeom prst="rect">
            <a:avLst/>
          </a:prstGeom>
        </p:spPr>
      </p:pic>
      <p:sp>
        <p:nvSpPr>
          <p:cNvPr id="3" name="Прямоугольник 2"/>
          <p:cNvSpPr/>
          <p:nvPr/>
        </p:nvSpPr>
        <p:spPr>
          <a:xfrm>
            <a:off x="82296" y="64008"/>
            <a:ext cx="8372856" cy="557784"/>
          </a:xfrm>
          <a:prstGeom prst="rect">
            <a:avLst/>
          </a:prstGeom>
        </p:spPr>
        <p:txBody>
          <a:bodyPr lIns="0" tIns="0" rIns="0" bIns="0">
            <a:noAutofit/>
          </a:bodyPr>
          <a:lstStyle/>
          <a:p>
            <a:pPr indent="0" algn="just">
              <a:lnSpc>
                <a:spcPts val="2256"/>
              </a:lnSpc>
            </a:pPr>
            <a:r>
              <a:rPr lang="uk" sz="1900" b="1">
                <a:solidFill>
                  <a:srgbClr val="003399"/>
                </a:solidFill>
                <a:latin typeface="Calibri"/>
              </a:rPr>
              <a:t>5. </a:t>
            </a:r>
            <a:r>
              <a:rPr lang="uk" sz="1900" i="1">
                <a:solidFill>
                  <a:srgbClr val="003399"/>
                </a:solidFill>
                <a:latin typeface="Calibri"/>
              </a:rPr>
              <a:t>ОБМЕЖЕННЯ ПІСЛЯ ПРИПИНЕННЯ ДІЯЛЬНОСТІ, ПОВ'ЯЗАНОЇ З ВИКОНАННЯМ ФУНКЦІЙ ДЕРЖАВИ </a:t>
            </a:r>
            <a:r>
              <a:rPr lang="uk" sz="1900" i="1">
                <a:latin typeface="Calibri"/>
              </a:rPr>
              <a:t>(СТ. 26)</a:t>
            </a:r>
          </a:p>
        </p:txBody>
      </p:sp>
      <p:sp>
        <p:nvSpPr>
          <p:cNvPr id="4" name="Прямоугольник 3"/>
          <p:cNvSpPr/>
          <p:nvPr/>
        </p:nvSpPr>
        <p:spPr>
          <a:xfrm>
            <a:off x="2657856" y="1042416"/>
            <a:ext cx="5623560" cy="1984248"/>
          </a:xfrm>
          <a:prstGeom prst="rect">
            <a:avLst/>
          </a:prstGeom>
          <a:solidFill>
            <a:srgbClr val="E1E5EF"/>
          </a:solidFill>
        </p:spPr>
        <p:txBody>
          <a:bodyPr lIns="0" tIns="0" rIns="0" bIns="0">
            <a:noAutofit/>
          </a:bodyPr>
          <a:lstStyle/>
          <a:p>
            <a:pPr marL="292100" indent="0">
              <a:lnSpc>
                <a:spcPts val="3420"/>
              </a:lnSpc>
              <a:spcAft>
                <a:spcPts val="280"/>
              </a:spcAft>
            </a:pPr>
            <a:r>
              <a:rPr lang="uk" sz="2800" b="1">
                <a:solidFill>
                  <a:srgbClr val="2D4D8D"/>
                </a:solidFill>
                <a:latin typeface="Calibri"/>
              </a:rPr>
              <a:t>Забороняється:</a:t>
            </a:r>
          </a:p>
          <a:p>
            <a:pPr indent="0" algn="just">
              <a:lnSpc>
                <a:spcPts val="4880"/>
              </a:lnSpc>
            </a:pPr>
            <a:r>
              <a:rPr lang="uk" sz="4000" b="1">
                <a:solidFill>
                  <a:srgbClr val="2D4D8D"/>
                </a:solidFill>
                <a:latin typeface="Calibri"/>
              </a:rPr>
              <a:t>1 </a:t>
            </a:r>
            <a:r>
              <a:rPr lang="uk" sz="2200">
                <a:latin typeface="Calibri"/>
              </a:rPr>
              <a:t>протягом року з дня припинення</a:t>
            </a:r>
          </a:p>
          <a:p>
            <a:pPr indent="0" algn="just">
              <a:lnSpc>
                <a:spcPts val="2208"/>
              </a:lnSpc>
            </a:pPr>
            <a:r>
              <a:rPr lang="uk" sz="2200">
                <a:latin typeface="Calibri"/>
              </a:rPr>
              <a:t>діяльності укладати трудові договори (контракти) або вчиняти правочини з юридичними особами приватного права або фізичними особами - підприємцями, щодо</a:t>
            </a:r>
          </a:p>
        </p:txBody>
      </p:sp>
      <p:sp>
        <p:nvSpPr>
          <p:cNvPr id="5" name="Прямоугольник 4"/>
          <p:cNvSpPr/>
          <p:nvPr/>
        </p:nvSpPr>
        <p:spPr>
          <a:xfrm>
            <a:off x="2657856" y="3017520"/>
            <a:ext cx="5629656" cy="3005328"/>
          </a:xfrm>
          <a:prstGeom prst="rect">
            <a:avLst/>
          </a:prstGeom>
          <a:solidFill>
            <a:srgbClr val="E1E5EF"/>
          </a:solidFill>
        </p:spPr>
        <p:txBody>
          <a:bodyPr lIns="0" tIns="0" rIns="0" bIns="0">
            <a:noAutofit/>
          </a:bodyPr>
          <a:lstStyle/>
          <a:p>
            <a:pPr indent="0" algn="just">
              <a:lnSpc>
                <a:spcPts val="2680"/>
              </a:lnSpc>
              <a:spcAft>
                <a:spcPts val="840"/>
              </a:spcAft>
            </a:pPr>
            <a:r>
              <a:rPr lang="uk" sz="2200">
                <a:latin typeface="Calibri"/>
              </a:rPr>
              <a:t>яких здійснювався контроль чи нагляд;</a:t>
            </a:r>
          </a:p>
          <a:p>
            <a:pPr indent="0" algn="just">
              <a:lnSpc>
                <a:spcPts val="2304"/>
              </a:lnSpc>
              <a:spcAft>
                <a:spcPts val="840"/>
              </a:spcAft>
            </a:pPr>
            <a:r>
              <a:rPr lang="uk" sz="4000" b="1">
                <a:solidFill>
                  <a:srgbClr val="2D4D8D"/>
                </a:solidFill>
                <a:latin typeface="Calibri"/>
              </a:rPr>
              <a:t>2</a:t>
            </a:r>
            <a:r>
              <a:rPr lang="uk" sz="2200">
                <a:solidFill>
                  <a:srgbClr val="2D4D8D"/>
                </a:solidFill>
                <a:latin typeface="Calibri"/>
              </a:rPr>
              <a:t>    </a:t>
            </a:r>
            <a:r>
              <a:rPr lang="uk" sz="2200">
                <a:latin typeface="Calibri"/>
              </a:rPr>
              <a:t>розголошувати або використовувати у своїх інтересах інформацію, яка стала відома у зв'язку з виконанням службових повноважень;</a:t>
            </a:r>
          </a:p>
          <a:p>
            <a:pPr indent="0" algn="just">
              <a:lnSpc>
                <a:spcPts val="2304"/>
              </a:lnSpc>
            </a:pPr>
            <a:r>
              <a:rPr lang="uk" sz="4000" b="1">
                <a:solidFill>
                  <a:srgbClr val="2D4D8D"/>
                </a:solidFill>
                <a:latin typeface="Calibri"/>
              </a:rPr>
              <a:t>3</a:t>
            </a:r>
            <a:r>
              <a:rPr lang="uk" sz="2200">
                <a:solidFill>
                  <a:srgbClr val="2D4D8D"/>
                </a:solidFill>
                <a:latin typeface="Calibri"/>
              </a:rPr>
              <a:t>    </a:t>
            </a:r>
            <a:r>
              <a:rPr lang="uk" sz="2200">
                <a:latin typeface="Calibri"/>
              </a:rPr>
              <a:t>протягом року з дня припинення діяльності представляти інтереси особи у справах, в яких іншою стороною є юридична особа в якій вони працювали.</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79248" y="33528"/>
            <a:ext cx="5843016" cy="271272"/>
          </a:xfrm>
          <a:prstGeom prst="rect">
            <a:avLst/>
          </a:prstGeom>
        </p:spPr>
        <p:txBody>
          <a:bodyPr wrap="none" lIns="0" tIns="0" rIns="0" bIns="0">
            <a:noAutofit/>
          </a:bodyPr>
          <a:lstStyle/>
          <a:p>
            <a:pPr indent="0">
              <a:lnSpc>
                <a:spcPts val="2200"/>
              </a:lnSpc>
            </a:pPr>
            <a:r>
              <a:rPr lang="uk" sz="1800" i="1">
                <a:solidFill>
                  <a:srgbClr val="003399"/>
                </a:solidFill>
                <a:latin typeface="Calibri"/>
              </a:rPr>
              <a:t>6. ОБМЕЖЕННЯ СПІЛЬНОЇ РОБОТИ БЛИЗЬКИХ ОСІБ (СТ. 27)</a:t>
            </a:r>
          </a:p>
        </p:txBody>
      </p:sp>
      <p:sp>
        <p:nvSpPr>
          <p:cNvPr id="3" name="Прямоугольник 2"/>
          <p:cNvSpPr/>
          <p:nvPr/>
        </p:nvSpPr>
        <p:spPr>
          <a:xfrm>
            <a:off x="341376" y="633984"/>
            <a:ext cx="7827264" cy="5013960"/>
          </a:xfrm>
          <a:prstGeom prst="rect">
            <a:avLst/>
          </a:prstGeom>
        </p:spPr>
        <p:txBody>
          <a:bodyPr lIns="0" tIns="0" rIns="0" bIns="0">
            <a:noAutofit/>
          </a:bodyPr>
          <a:lstStyle/>
          <a:p>
            <a:pPr indent="0" algn="just">
              <a:lnSpc>
                <a:spcPts val="2680"/>
              </a:lnSpc>
              <a:spcAft>
                <a:spcPts val="2170"/>
              </a:spcAft>
            </a:pPr>
            <a:r>
              <a:rPr lang="uk" sz="2200" b="1" i="1">
                <a:latin typeface="Calibri"/>
              </a:rPr>
              <a:t>Відповідно до ст. 1 Закону України «Про запобігання корупції»:</a:t>
            </a:r>
          </a:p>
          <a:p>
            <a:pPr indent="0" algn="just">
              <a:lnSpc>
                <a:spcPts val="3120"/>
              </a:lnSpc>
            </a:pPr>
            <a:r>
              <a:rPr lang="uk" sz="2600">
                <a:solidFill>
                  <a:srgbClr val="000045"/>
                </a:solidFill>
                <a:latin typeface="Calibri"/>
              </a:rPr>
              <a:t>Близькі особи </a:t>
            </a:r>
            <a:r>
              <a:rPr lang="uk" sz="2600">
                <a:latin typeface="Calibri"/>
              </a:rPr>
              <a:t>. члени сім'ї суб'єкта, а також чоловік, дружина, батько, мати, вітчим, мачуха, син, дочка, пасинок, падчерка, ріднии та двоюрідний брати, рідна та двоюрідна сестри, рідний брат та сестра дружини (чоловіка), племінник, племінниця, рідний дядько, рідна тітка, дід, баба, прадід, прабаба, внук, внучка, правнук, правнучка, зять, невістка, тесть, теща, свекор, свекруха, батько та мати дружини (чоловіка) сина (дочки), усиновлювач чи усиновлений, опікун чи піклувальник, особа, яка перебуває під опікою або піклуванням зазначеного суб'єкта;</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88392" y="176784"/>
            <a:ext cx="8369808" cy="6428232"/>
          </a:xfrm>
          <a:prstGeom prst="rect">
            <a:avLst/>
          </a:prstGeom>
        </p:spPr>
        <p:txBody>
          <a:bodyPr lIns="0" tIns="0" rIns="0" bIns="0">
            <a:noAutofit/>
          </a:bodyPr>
          <a:lstStyle/>
          <a:p>
            <a:pPr indent="0">
              <a:lnSpc>
                <a:spcPts val="4880"/>
              </a:lnSpc>
            </a:pPr>
            <a:r>
              <a:rPr lang="uk" sz="4000" b="1">
                <a:solidFill>
                  <a:srgbClr val="003399"/>
                </a:solidFill>
                <a:latin typeface="Calibri"/>
              </a:rPr>
              <a:t>Навчальні питання:</a:t>
            </a:r>
          </a:p>
          <a:p>
            <a:pPr marR="1231900" indent="0">
              <a:lnSpc>
                <a:spcPts val="3360"/>
              </a:lnSpc>
            </a:pPr>
            <a:r>
              <a:rPr lang="uk" sz="2800" b="1">
                <a:latin typeface="Calibri"/>
              </a:rPr>
              <a:t>1.    Основні положення Закону України «Про запобігання корупції». Поняття корупції.</a:t>
            </a:r>
          </a:p>
          <a:p>
            <a:pPr indent="0" algn="just">
              <a:lnSpc>
                <a:spcPts val="3360"/>
              </a:lnSpc>
            </a:pPr>
            <a:r>
              <a:rPr lang="uk" sz="2800" b="1">
                <a:latin typeface="Calibri"/>
              </a:rPr>
              <a:t>2.    Спеціально уповноважені суб'єкти у сфері протидії корупції.</a:t>
            </a:r>
          </a:p>
          <a:p>
            <a:pPr indent="0" algn="just">
              <a:lnSpc>
                <a:spcPts val="3360"/>
              </a:lnSpc>
              <a:spcAft>
                <a:spcPts val="420"/>
              </a:spcAft>
            </a:pPr>
            <a:r>
              <a:rPr lang="uk" sz="2800" b="1">
                <a:latin typeface="Calibri"/>
              </a:rPr>
              <a:t>3.    Запобігання корупційним та пов'язаним з корупцією правопорушенням:</a:t>
            </a:r>
          </a:p>
          <a:p>
            <a:pPr marL="685800" indent="-241300">
              <a:lnSpc>
                <a:spcPts val="2400"/>
              </a:lnSpc>
            </a:pPr>
            <a:r>
              <a:rPr lang="uk" sz="1700">
                <a:latin typeface="Arial"/>
              </a:rPr>
              <a:t>■</a:t>
            </a:r>
            <a:r>
              <a:rPr lang="uk" sz="1900">
                <a:latin typeface="Calibri"/>
              </a:rPr>
              <a:t>    Обмеження щодо використання службових повноважень чи свого становища.</a:t>
            </a:r>
          </a:p>
          <a:p>
            <a:pPr marL="685800" indent="-241300">
              <a:lnSpc>
                <a:spcPts val="2400"/>
              </a:lnSpc>
            </a:pPr>
            <a:r>
              <a:rPr lang="uk" sz="1700">
                <a:latin typeface="Arial"/>
              </a:rPr>
              <a:t>■</a:t>
            </a:r>
            <a:r>
              <a:rPr lang="uk" sz="1900">
                <a:latin typeface="Calibri"/>
              </a:rPr>
              <a:t>    Обмеження щодо одержання подарунків.</a:t>
            </a:r>
          </a:p>
          <a:p>
            <a:pPr marL="685800" indent="-241300">
              <a:lnSpc>
                <a:spcPts val="2400"/>
              </a:lnSpc>
            </a:pPr>
            <a:r>
              <a:rPr lang="uk" sz="1700">
                <a:latin typeface="Arial"/>
              </a:rPr>
              <a:t>■</a:t>
            </a:r>
            <a:r>
              <a:rPr lang="uk" sz="1900">
                <a:latin typeface="Calibri"/>
              </a:rPr>
              <a:t>    Запобігання одержанню неправомірної вигоди або подарунка та поводження з ними.</a:t>
            </a:r>
          </a:p>
          <a:p>
            <a:pPr marL="685800" indent="-241300">
              <a:lnSpc>
                <a:spcPts val="2400"/>
              </a:lnSpc>
            </a:pPr>
            <a:r>
              <a:rPr lang="uk" sz="1700">
                <a:latin typeface="Arial"/>
              </a:rPr>
              <a:t>■</a:t>
            </a:r>
            <a:r>
              <a:rPr lang="uk" sz="1900">
                <a:latin typeface="Calibri"/>
              </a:rPr>
              <a:t>    Обмеження щодо сумісництва та суміщення з іншими видами діяльності.</a:t>
            </a:r>
          </a:p>
          <a:p>
            <a:pPr marL="685800" indent="-241300">
              <a:lnSpc>
                <a:spcPts val="2400"/>
              </a:lnSpc>
            </a:pPr>
            <a:r>
              <a:rPr lang="uk" sz="1700">
                <a:latin typeface="Arial"/>
              </a:rPr>
              <a:t>■</a:t>
            </a:r>
            <a:r>
              <a:rPr lang="uk" sz="1900">
                <a:latin typeface="Calibri"/>
              </a:rPr>
              <a:t>    Обмеження після припинення діяльності, пов'язаної з виконанням функцій держави, місцевого самоврядування.</a:t>
            </a:r>
          </a:p>
          <a:p>
            <a:pPr marL="685800" indent="-241300">
              <a:lnSpc>
                <a:spcPts val="2400"/>
              </a:lnSpc>
            </a:pPr>
            <a:r>
              <a:rPr lang="uk" sz="1700">
                <a:latin typeface="Arial"/>
              </a:rPr>
              <a:t>■</a:t>
            </a:r>
            <a:r>
              <a:rPr lang="uk" sz="1900">
                <a:latin typeface="Calibri"/>
              </a:rPr>
              <a:t>    Обмеження спільної роботи близьких осіб.</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225552" y="274320"/>
            <a:ext cx="8025384" cy="5983224"/>
          </a:xfrm>
          <a:prstGeom prst="rect">
            <a:avLst/>
          </a:prstGeom>
        </p:spPr>
        <p:txBody>
          <a:bodyPr lIns="0" tIns="0" rIns="0" bIns="0">
            <a:noAutofit/>
          </a:bodyPr>
          <a:lstStyle/>
          <a:p>
            <a:pPr indent="546100" algn="just">
              <a:lnSpc>
                <a:spcPts val="2640"/>
              </a:lnSpc>
            </a:pPr>
            <a:r>
              <a:rPr lang="uk" sz="2200">
                <a:latin typeface="Calibri"/>
              </a:rPr>
              <a:t>Особи, зазначені у</a:t>
            </a:r>
            <a:r>
              <a:rPr lang="uk" sz="2200">
                <a:latin typeface="Calibri"/>
                <a:hlinkClick r:id="rId3"/>
              </a:rPr>
              <a:t> </a:t>
            </a:r>
            <a:r>
              <a:rPr lang="uk" sz="2200" u="sng">
                <a:solidFill>
                  <a:srgbClr val="0369C1"/>
                </a:solidFill>
                <a:latin typeface="Calibri"/>
                <a:hlinkClick r:id="rId3"/>
              </a:rPr>
              <a:t>пп. "а"</a:t>
            </a:r>
            <a:r>
              <a:rPr lang="uk" sz="2200" u="sng">
                <a:latin typeface="Calibri"/>
              </a:rPr>
              <a:t>,</a:t>
            </a:r>
            <a:r>
              <a:rPr lang="uk" sz="2200" u="sng">
                <a:latin typeface="Calibri"/>
                <a:hlinkClick r:id="rId4"/>
              </a:rPr>
              <a:t> </a:t>
            </a:r>
            <a:r>
              <a:rPr lang="uk" sz="2200" u="sng" baseline="30000">
                <a:solidFill>
                  <a:srgbClr val="0369C1"/>
                </a:solidFill>
                <a:latin typeface="Calibri"/>
                <a:hlinkClick r:id="rId4"/>
              </a:rPr>
              <a:t>м</a:t>
            </a:r>
            <a:r>
              <a:rPr lang="uk" sz="2200" u="sng">
                <a:solidFill>
                  <a:srgbClr val="0369C1"/>
                </a:solidFill>
                <a:latin typeface="Calibri"/>
                <a:hlinkClick r:id="rId4"/>
              </a:rPr>
              <a:t>в</a:t>
            </a:r>
            <a:r>
              <a:rPr lang="uk" sz="2200" u="sng" baseline="30000">
                <a:solidFill>
                  <a:srgbClr val="0369C1"/>
                </a:solidFill>
                <a:latin typeface="Calibri"/>
                <a:hlinkClick r:id="rId4"/>
              </a:rPr>
              <a:t>м</a:t>
            </a:r>
            <a:r>
              <a:rPr lang="uk" sz="2200" u="sng">
                <a:solidFill>
                  <a:srgbClr val="0369C1"/>
                </a:solidFill>
                <a:latin typeface="Calibri"/>
                <a:hlinkClick r:id="rId4"/>
              </a:rPr>
              <a:t>-</a:t>
            </a:r>
            <a:r>
              <a:rPr lang="uk" sz="2200" u="sng" baseline="30000">
                <a:solidFill>
                  <a:srgbClr val="0369C1"/>
                </a:solidFill>
                <a:latin typeface="Calibri"/>
                <a:hlinkClick r:id="rId4"/>
              </a:rPr>
              <a:t>м</a:t>
            </a:r>
            <a:r>
              <a:rPr lang="uk" sz="2200" u="sng">
                <a:solidFill>
                  <a:srgbClr val="0369C1"/>
                </a:solidFill>
                <a:latin typeface="Calibri"/>
                <a:hlinkClick r:id="rId4"/>
              </a:rPr>
              <a:t>з</a:t>
            </a:r>
            <a:r>
              <a:rPr lang="uk" sz="2200" u="sng" baseline="30000">
                <a:solidFill>
                  <a:srgbClr val="0369C1"/>
                </a:solidFill>
                <a:latin typeface="Calibri"/>
                <a:hlinkClick r:id="rId4"/>
              </a:rPr>
              <a:t>м</a:t>
            </a:r>
            <a:r>
              <a:rPr lang="uk" sz="2200">
                <a:solidFill>
                  <a:srgbClr val="0369C1"/>
                </a:solidFill>
                <a:latin typeface="Calibri"/>
                <a:hlinkClick r:id="rId4"/>
              </a:rPr>
              <a:t> </a:t>
            </a:r>
            <a:r>
              <a:rPr lang="uk" sz="2200">
                <a:latin typeface="Calibri"/>
              </a:rPr>
              <a:t>п. 1 ч.1ст. 3 ЗУ «Про запобігання корупції», не можуть мати у прямому підпорядкуванні близьких їм осіб або бути прямо підпорядкованими у зв'язку з виконанням повноважень близьким їм особам.</a:t>
            </a:r>
          </a:p>
          <a:p>
            <a:pPr indent="546100" algn="just">
              <a:lnSpc>
                <a:spcPts val="2640"/>
              </a:lnSpc>
            </a:pPr>
            <a:r>
              <a:rPr lang="uk" sz="2200">
                <a:latin typeface="Calibri"/>
              </a:rPr>
              <a:t>Особи, які претендують на зайняття посад </a:t>
            </a:r>
            <a:r>
              <a:rPr lang="uk" sz="2200" b="1" i="1">
                <a:latin typeface="Calibri"/>
              </a:rPr>
              <a:t>зобов'язані повідомити керівництво органу,</a:t>
            </a:r>
            <a:r>
              <a:rPr lang="uk" sz="2200">
                <a:latin typeface="Calibri"/>
              </a:rPr>
              <a:t> на посаду в якому вони претендують, про працюючих у цьому органі близьких їм осіб.</a:t>
            </a:r>
          </a:p>
          <a:p>
            <a:pPr indent="546100" algn="just">
              <a:lnSpc>
                <a:spcPts val="2640"/>
              </a:lnSpc>
            </a:pPr>
            <a:r>
              <a:rPr lang="uk" sz="2200">
                <a:latin typeface="Calibri"/>
              </a:rPr>
              <a:t>У разі виникнення обставин, що порушують вимоги частини першої цієї статті, відповідні особи, близькі їм особи вживають заходів щодо усунення таких обставин у </a:t>
            </a:r>
            <a:r>
              <a:rPr lang="uk" sz="2200" b="1" i="1">
                <a:latin typeface="Calibri"/>
              </a:rPr>
              <a:t>п'ятнадцятиденний строк.</a:t>
            </a:r>
          </a:p>
          <a:p>
            <a:pPr indent="546100" algn="just">
              <a:lnSpc>
                <a:spcPts val="2640"/>
              </a:lnSpc>
            </a:pPr>
            <a:r>
              <a:rPr lang="uk" sz="2200">
                <a:latin typeface="Calibri"/>
              </a:rPr>
              <a:t>Якщо в зазначений строк ці обставини добровільно не усунуто, відповідні особи або близькі їм особи </a:t>
            </a:r>
            <a:r>
              <a:rPr lang="uk" sz="2200" b="1" i="1">
                <a:latin typeface="Calibri"/>
              </a:rPr>
              <a:t>в місячний строк</a:t>
            </a:r>
            <a:r>
              <a:rPr lang="uk" sz="2200">
                <a:latin typeface="Calibri"/>
              </a:rPr>
              <a:t> з моменту виникнення обставин підлягають переведенню в установленому порядку на іншу посаду, що виключає пряме підпорядкування.</a:t>
            </a:r>
          </a:p>
          <a:p>
            <a:pPr indent="546100" algn="just">
              <a:lnSpc>
                <a:spcPts val="2640"/>
              </a:lnSpc>
            </a:pPr>
            <a:r>
              <a:rPr lang="uk" sz="2200">
                <a:latin typeface="Calibri"/>
              </a:rPr>
              <a:t>У разі неможливості такого переведення особа, яка перебуває у підпорядкуванні, </a:t>
            </a:r>
            <a:r>
              <a:rPr lang="uk" sz="2200" b="1" i="1">
                <a:latin typeface="Calibri"/>
              </a:rPr>
              <a:t>підлягає звільненню</a:t>
            </a:r>
            <a:r>
              <a:rPr lang="uk" sz="2200">
                <a:latin typeface="Calibri"/>
              </a:rPr>
              <a:t> із займаної посади.</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76200" y="155448"/>
            <a:ext cx="8321040" cy="6586728"/>
          </a:xfrm>
          <a:prstGeom prst="rect">
            <a:avLst/>
          </a:prstGeom>
        </p:spPr>
        <p:txBody>
          <a:bodyPr lIns="0" tIns="0" rIns="0" bIns="0">
            <a:noAutofit/>
          </a:bodyPr>
          <a:lstStyle/>
          <a:p>
            <a:pPr marR="1270000" indent="0">
              <a:lnSpc>
                <a:spcPts val="4848"/>
              </a:lnSpc>
            </a:pPr>
            <a:r>
              <a:rPr lang="uk" sz="4000" b="1">
                <a:solidFill>
                  <a:srgbClr val="003399"/>
                </a:solidFill>
                <a:latin typeface="Calibri"/>
              </a:rPr>
              <a:t>Антикорупційне законодавство України:</a:t>
            </a:r>
          </a:p>
          <a:p>
            <a:pPr marL="495300" indent="-495300">
              <a:lnSpc>
                <a:spcPts val="4800"/>
              </a:lnSpc>
            </a:pPr>
            <a:r>
              <a:rPr lang="uk" sz="3100">
                <a:latin typeface="Calibri"/>
              </a:rPr>
              <a:t>&gt;    Конституція України;</a:t>
            </a:r>
          </a:p>
          <a:p>
            <a:pPr marL="495300" indent="-495300">
              <a:lnSpc>
                <a:spcPts val="4800"/>
              </a:lnSpc>
            </a:pPr>
            <a:r>
              <a:rPr lang="uk" sz="3100">
                <a:latin typeface="Calibri"/>
              </a:rPr>
              <a:t>&gt;    Закон України «Про запобігання корупції» від 14 жовтня 2014 р.;</a:t>
            </a:r>
          </a:p>
          <a:p>
            <a:pPr marL="495300" indent="-495300">
              <a:lnSpc>
                <a:spcPts val="4800"/>
              </a:lnSpc>
            </a:pPr>
            <a:r>
              <a:rPr lang="uk" sz="3100">
                <a:latin typeface="Calibri"/>
              </a:rPr>
              <a:t>&gt;    Закон України «Про Національне антикорупційне бюро України» від 14 жовтня 2014 р.;</a:t>
            </a:r>
          </a:p>
          <a:p>
            <a:pPr marL="495300" indent="-495300">
              <a:lnSpc>
                <a:spcPts val="4800"/>
              </a:lnSpc>
            </a:pPr>
            <a:r>
              <a:rPr lang="uk" sz="3100">
                <a:latin typeface="Calibri"/>
              </a:rPr>
              <a:t>&gt;    Кримінальний кодекс України (ККУ);</a:t>
            </a:r>
          </a:p>
          <a:p>
            <a:pPr marL="495300" indent="-495300">
              <a:lnSpc>
                <a:spcPts val="4800"/>
              </a:lnSpc>
            </a:pPr>
            <a:r>
              <a:rPr lang="uk" sz="3100">
                <a:latin typeface="Calibri"/>
              </a:rPr>
              <a:t>&gt;    Кодекс України про адміністративні правопорушення (КУпАП).</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100584" y="76200"/>
            <a:ext cx="8311896" cy="496824"/>
          </a:xfrm>
          <a:prstGeom prst="rect">
            <a:avLst/>
          </a:prstGeom>
        </p:spPr>
        <p:txBody>
          <a:bodyPr lIns="0" tIns="0" rIns="0" bIns="0">
            <a:noAutofit/>
          </a:bodyPr>
          <a:lstStyle/>
          <a:p>
            <a:pPr indent="-406400">
              <a:lnSpc>
                <a:spcPts val="2160"/>
              </a:lnSpc>
              <a:spcAft>
                <a:spcPts val="1190"/>
              </a:spcAft>
            </a:pPr>
            <a:r>
              <a:rPr lang="uk" sz="1700" b="1" i="1">
                <a:solidFill>
                  <a:srgbClr val="003399"/>
                </a:solidFill>
                <a:latin typeface="Calibri"/>
              </a:rPr>
              <a:t>1. ОСНОВНІ ПОЛОЖЕННЯ ЗАКОНУ УКРАЇНИ «ПРО ЗАПОБІГАННЯ КОРУПЦІЇ». ПОНЯТТЯ КОРУПЦІЇ.</a:t>
            </a:r>
          </a:p>
        </p:txBody>
      </p:sp>
      <p:sp>
        <p:nvSpPr>
          <p:cNvPr id="3" name="Прямоугольник 2"/>
          <p:cNvSpPr/>
          <p:nvPr/>
        </p:nvSpPr>
        <p:spPr>
          <a:xfrm>
            <a:off x="207264" y="829056"/>
            <a:ext cx="8110728" cy="252984"/>
          </a:xfrm>
          <a:prstGeom prst="rect">
            <a:avLst/>
          </a:prstGeom>
        </p:spPr>
        <p:txBody>
          <a:bodyPr wrap="none" lIns="0" tIns="0" rIns="0" bIns="0">
            <a:noAutofit/>
          </a:bodyPr>
          <a:lstStyle/>
          <a:p>
            <a:pPr indent="0">
              <a:lnSpc>
                <a:spcPts val="2680"/>
              </a:lnSpc>
              <a:spcAft>
                <a:spcPts val="350"/>
              </a:spcAft>
            </a:pPr>
            <a:r>
              <a:rPr lang="uk" sz="2200" b="1" i="1">
                <a:latin typeface="Calibri"/>
              </a:rPr>
              <a:t>Основні положення Закону України «Про запобігання корупції»</a:t>
            </a:r>
          </a:p>
        </p:txBody>
      </p:sp>
      <p:sp>
        <p:nvSpPr>
          <p:cNvPr id="4" name="Прямоугольник 3"/>
          <p:cNvSpPr/>
          <p:nvPr/>
        </p:nvSpPr>
        <p:spPr>
          <a:xfrm>
            <a:off x="106680" y="1234440"/>
            <a:ext cx="8314944" cy="1188720"/>
          </a:xfrm>
          <a:prstGeom prst="rect">
            <a:avLst/>
          </a:prstGeom>
        </p:spPr>
        <p:txBody>
          <a:bodyPr lIns="0" tIns="0" rIns="0" bIns="0">
            <a:noAutofit/>
          </a:bodyPr>
          <a:lstStyle/>
          <a:p>
            <a:pPr indent="571500" algn="just">
              <a:lnSpc>
                <a:spcPts val="2472"/>
              </a:lnSpc>
              <a:spcAft>
                <a:spcPts val="350"/>
              </a:spcAft>
            </a:pPr>
            <a:r>
              <a:rPr lang="uk" sz="2200">
                <a:latin typeface="Calibri"/>
              </a:rPr>
              <a:t>Закон визначає правові та організаційні засади функціонування системи запобігання корупції в Україні, зміст та порядок застосування превентивних антикорупційних механізмів, правила щодо усунення наслідків корупційних правопорушень.</a:t>
            </a:r>
          </a:p>
        </p:txBody>
      </p:sp>
      <p:sp>
        <p:nvSpPr>
          <p:cNvPr id="5" name="Прямоугольник 4"/>
          <p:cNvSpPr/>
          <p:nvPr/>
        </p:nvSpPr>
        <p:spPr>
          <a:xfrm>
            <a:off x="484632" y="2563368"/>
            <a:ext cx="7559040" cy="256032"/>
          </a:xfrm>
          <a:prstGeom prst="rect">
            <a:avLst/>
          </a:prstGeom>
        </p:spPr>
        <p:txBody>
          <a:bodyPr wrap="none" lIns="0" tIns="0" rIns="0" bIns="0">
            <a:noAutofit/>
          </a:bodyPr>
          <a:lstStyle/>
          <a:p>
            <a:pPr indent="0" algn="ctr">
              <a:lnSpc>
                <a:spcPts val="2680"/>
              </a:lnSpc>
            </a:pPr>
            <a:r>
              <a:rPr lang="uk" sz="2200" b="1" i="1">
                <a:latin typeface="Calibri"/>
              </a:rPr>
              <a:t>Основними складовими антикорупційної системи згідно з</a:t>
            </a:r>
          </a:p>
        </p:txBody>
      </p:sp>
      <p:sp>
        <p:nvSpPr>
          <p:cNvPr id="6" name="Прямоугольник 5"/>
          <p:cNvSpPr/>
          <p:nvPr/>
        </p:nvSpPr>
        <p:spPr>
          <a:xfrm>
            <a:off x="3569208" y="2886456"/>
            <a:ext cx="1377696" cy="195072"/>
          </a:xfrm>
          <a:prstGeom prst="rect">
            <a:avLst/>
          </a:prstGeom>
        </p:spPr>
        <p:txBody>
          <a:bodyPr wrap="none" lIns="0" tIns="0" rIns="0" bIns="0">
            <a:noAutofit/>
          </a:bodyPr>
          <a:lstStyle/>
          <a:p>
            <a:pPr indent="0" algn="ctr">
              <a:lnSpc>
                <a:spcPts val="2680"/>
              </a:lnSpc>
              <a:spcAft>
                <a:spcPts val="350"/>
              </a:spcAft>
            </a:pPr>
            <a:r>
              <a:rPr lang="uk" sz="2200" b="1" i="1">
                <a:latin typeface="Calibri"/>
              </a:rPr>
              <a:t>Законом є:</a:t>
            </a:r>
          </a:p>
        </p:txBody>
      </p:sp>
      <p:sp>
        <p:nvSpPr>
          <p:cNvPr id="7" name="Прямоугольник 6"/>
          <p:cNvSpPr/>
          <p:nvPr/>
        </p:nvSpPr>
        <p:spPr>
          <a:xfrm>
            <a:off x="118872" y="3264408"/>
            <a:ext cx="8302752" cy="573024"/>
          </a:xfrm>
          <a:prstGeom prst="rect">
            <a:avLst/>
          </a:prstGeom>
        </p:spPr>
        <p:txBody>
          <a:bodyPr lIns="0" tIns="0" rIns="0" bIns="0">
            <a:noAutofit/>
          </a:bodyPr>
          <a:lstStyle/>
          <a:p>
            <a:pPr indent="-406400">
              <a:lnSpc>
                <a:spcPts val="2424"/>
              </a:lnSpc>
              <a:spcAft>
                <a:spcPts val="350"/>
              </a:spcAft>
            </a:pPr>
            <a:r>
              <a:rPr lang="uk" sz="2200">
                <a:latin typeface="Calibri"/>
              </a:rPr>
              <a:t>&gt;</a:t>
            </a:r>
            <a:r>
              <a:rPr lang="uk" sz="2200" b="1">
                <a:latin typeface="Calibri"/>
              </a:rPr>
              <a:t>    наявність спеціалізованого органу з питань запобігання корупції:</a:t>
            </a:r>
          </a:p>
        </p:txBody>
      </p:sp>
      <p:sp>
        <p:nvSpPr>
          <p:cNvPr id="8" name="Прямоугольник 7"/>
          <p:cNvSpPr/>
          <p:nvPr/>
        </p:nvSpPr>
        <p:spPr>
          <a:xfrm>
            <a:off x="630936" y="3922776"/>
            <a:ext cx="6937248" cy="231648"/>
          </a:xfrm>
          <a:prstGeom prst="rect">
            <a:avLst/>
          </a:prstGeom>
        </p:spPr>
        <p:txBody>
          <a:bodyPr wrap="none" lIns="0" tIns="0" rIns="0" bIns="0">
            <a:noAutofit/>
          </a:bodyPr>
          <a:lstStyle/>
          <a:p>
            <a:pPr indent="0" algn="just">
              <a:lnSpc>
                <a:spcPts val="2680"/>
              </a:lnSpc>
              <a:spcAft>
                <a:spcPts val="350"/>
              </a:spcAft>
            </a:pPr>
            <a:r>
              <a:rPr lang="uk" sz="2200">
                <a:latin typeface="Calibri"/>
                <a:hlinkClick r:id="rId2"/>
              </a:rPr>
              <a:t>□    </a:t>
            </a:r>
            <a:r>
              <a:rPr lang="uk" sz="2200" u="sng">
                <a:solidFill>
                  <a:srgbClr val="0369C1"/>
                </a:solidFill>
                <a:latin typeface="Calibri"/>
                <a:hlinkClick r:id="rId2"/>
              </a:rPr>
              <a:t>Національне агентство з питань запобігання корупції</a:t>
            </a:r>
            <a:r>
              <a:rPr lang="uk" sz="2200" u="sng">
                <a:latin typeface="Calibri"/>
              </a:rPr>
              <a:t>;</a:t>
            </a:r>
          </a:p>
        </p:txBody>
      </p:sp>
      <p:sp>
        <p:nvSpPr>
          <p:cNvPr id="9" name="Прямоугольник 8"/>
          <p:cNvSpPr/>
          <p:nvPr/>
        </p:nvSpPr>
        <p:spPr>
          <a:xfrm>
            <a:off x="118872" y="4325112"/>
            <a:ext cx="3889248" cy="262128"/>
          </a:xfrm>
          <a:prstGeom prst="rect">
            <a:avLst/>
          </a:prstGeom>
        </p:spPr>
        <p:txBody>
          <a:bodyPr wrap="none" lIns="0" tIns="0" rIns="0" bIns="0">
            <a:noAutofit/>
          </a:bodyPr>
          <a:lstStyle/>
          <a:p>
            <a:pPr indent="-406400">
              <a:lnSpc>
                <a:spcPts val="2784"/>
              </a:lnSpc>
            </a:pPr>
            <a:r>
              <a:rPr lang="uk" sz="2200">
                <a:latin typeface="Calibri"/>
              </a:rPr>
              <a:t>&gt;</a:t>
            </a:r>
            <a:r>
              <a:rPr lang="uk" sz="2200" b="1">
                <a:latin typeface="Calibri"/>
              </a:rPr>
              <a:t>    антикорупційні обмеження:</a:t>
            </a:r>
          </a:p>
        </p:txBody>
      </p:sp>
      <p:sp>
        <p:nvSpPr>
          <p:cNvPr id="10" name="Прямоугольник 9"/>
          <p:cNvSpPr/>
          <p:nvPr/>
        </p:nvSpPr>
        <p:spPr>
          <a:xfrm>
            <a:off x="630936" y="4672584"/>
            <a:ext cx="5760720" cy="268224"/>
          </a:xfrm>
          <a:prstGeom prst="rect">
            <a:avLst/>
          </a:prstGeom>
        </p:spPr>
        <p:txBody>
          <a:bodyPr wrap="none" lIns="0" tIns="0" rIns="0" bIns="0">
            <a:noAutofit/>
          </a:bodyPr>
          <a:lstStyle/>
          <a:p>
            <a:pPr indent="0" algn="just">
              <a:lnSpc>
                <a:spcPts val="2784"/>
              </a:lnSpc>
            </a:pPr>
            <a:r>
              <a:rPr lang="uk" sz="2200">
                <a:latin typeface="Calibri"/>
              </a:rPr>
              <a:t>□    щодо використання службового становища,</a:t>
            </a:r>
          </a:p>
        </p:txBody>
      </p:sp>
      <p:sp>
        <p:nvSpPr>
          <p:cNvPr id="11" name="Прямоугольник 10"/>
          <p:cNvSpPr/>
          <p:nvPr/>
        </p:nvSpPr>
        <p:spPr>
          <a:xfrm>
            <a:off x="630936" y="5026152"/>
            <a:ext cx="3206496" cy="268224"/>
          </a:xfrm>
          <a:prstGeom prst="rect">
            <a:avLst/>
          </a:prstGeom>
        </p:spPr>
        <p:txBody>
          <a:bodyPr wrap="none" lIns="0" tIns="0" rIns="0" bIns="0">
            <a:noAutofit/>
          </a:bodyPr>
          <a:lstStyle/>
          <a:p>
            <a:pPr indent="0" algn="just">
              <a:lnSpc>
                <a:spcPts val="2784"/>
              </a:lnSpc>
            </a:pPr>
            <a:r>
              <a:rPr lang="uk" sz="2200">
                <a:latin typeface="Calibri"/>
              </a:rPr>
              <a:t>□    одержання подарунків,</a:t>
            </a:r>
          </a:p>
        </p:txBody>
      </p:sp>
      <p:sp>
        <p:nvSpPr>
          <p:cNvPr id="12" name="Прямоугольник 11"/>
          <p:cNvSpPr/>
          <p:nvPr/>
        </p:nvSpPr>
        <p:spPr>
          <a:xfrm>
            <a:off x="630936" y="5379720"/>
            <a:ext cx="7138416" cy="268224"/>
          </a:xfrm>
          <a:prstGeom prst="rect">
            <a:avLst/>
          </a:prstGeom>
        </p:spPr>
        <p:txBody>
          <a:bodyPr wrap="none" lIns="0" tIns="0" rIns="0" bIns="0">
            <a:noAutofit/>
          </a:bodyPr>
          <a:lstStyle/>
          <a:p>
            <a:pPr indent="0" algn="just">
              <a:lnSpc>
                <a:spcPts val="2784"/>
              </a:lnSpc>
            </a:pPr>
            <a:r>
              <a:rPr lang="uk" sz="2200">
                <a:latin typeface="Calibri"/>
              </a:rPr>
              <a:t>□    сумісництва та суміщення з іншими видами діяльності,</a:t>
            </a:r>
          </a:p>
        </p:txBody>
      </p:sp>
      <p:sp>
        <p:nvSpPr>
          <p:cNvPr id="13" name="Прямоугольник 12"/>
          <p:cNvSpPr/>
          <p:nvPr/>
        </p:nvSpPr>
        <p:spPr>
          <a:xfrm>
            <a:off x="630936" y="5733288"/>
            <a:ext cx="4084320" cy="268224"/>
          </a:xfrm>
          <a:prstGeom prst="rect">
            <a:avLst/>
          </a:prstGeom>
        </p:spPr>
        <p:txBody>
          <a:bodyPr wrap="none" lIns="0" tIns="0" rIns="0" bIns="0">
            <a:noAutofit/>
          </a:bodyPr>
          <a:lstStyle/>
          <a:p>
            <a:pPr indent="0" algn="just">
              <a:lnSpc>
                <a:spcPts val="2784"/>
              </a:lnSpc>
            </a:pPr>
            <a:r>
              <a:rPr lang="uk" sz="2200">
                <a:latin typeface="Calibri"/>
              </a:rPr>
              <a:t>□    спільної роботи близьких осіб,</a:t>
            </a:r>
          </a:p>
        </p:txBody>
      </p:sp>
      <p:sp>
        <p:nvSpPr>
          <p:cNvPr id="14" name="Прямоугольник 13"/>
          <p:cNvSpPr/>
          <p:nvPr/>
        </p:nvSpPr>
        <p:spPr>
          <a:xfrm>
            <a:off x="618744" y="6086856"/>
            <a:ext cx="7802880" cy="585216"/>
          </a:xfrm>
          <a:prstGeom prst="rect">
            <a:avLst/>
          </a:prstGeom>
        </p:spPr>
        <p:txBody>
          <a:bodyPr lIns="0" tIns="0" rIns="0" bIns="0">
            <a:noAutofit/>
          </a:bodyPr>
          <a:lstStyle/>
          <a:p>
            <a:pPr indent="0" algn="just">
              <a:lnSpc>
                <a:spcPts val="2496"/>
              </a:lnSpc>
            </a:pPr>
            <a:r>
              <a:rPr lang="uk" sz="2200">
                <a:latin typeface="Calibri"/>
              </a:rPr>
              <a:t>□    після припинення діяльності, пов'язаної з виконанням функцій держави або місцевого самоврядування;</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22208" y="0"/>
            <a:ext cx="621792" cy="6858000"/>
          </a:xfrm>
          <a:prstGeom prst="rect">
            <a:avLst/>
          </a:prstGeom>
        </p:spPr>
      </p:pic>
      <p:sp>
        <p:nvSpPr>
          <p:cNvPr id="3" name="Прямоугольник 2"/>
          <p:cNvSpPr/>
          <p:nvPr/>
        </p:nvSpPr>
        <p:spPr>
          <a:xfrm>
            <a:off x="97536" y="271272"/>
            <a:ext cx="8351520" cy="5565648"/>
          </a:xfrm>
          <a:prstGeom prst="rect">
            <a:avLst/>
          </a:prstGeom>
        </p:spPr>
        <p:txBody>
          <a:bodyPr lIns="0" tIns="0" rIns="0" bIns="0">
            <a:noAutofit/>
          </a:bodyPr>
          <a:lstStyle/>
          <a:p>
            <a:pPr marL="355600" indent="-355600">
              <a:lnSpc>
                <a:spcPts val="2784"/>
              </a:lnSpc>
            </a:pPr>
            <a:r>
              <a:rPr lang="uk" sz="2200">
                <a:latin typeface="Calibri"/>
              </a:rPr>
              <a:t>&gt;</a:t>
            </a:r>
            <a:r>
              <a:rPr lang="uk" sz="2200" b="1">
                <a:latin typeface="Calibri"/>
              </a:rPr>
              <a:t>    запобігання та врегулювання конфлікту інтересів:</a:t>
            </a:r>
          </a:p>
          <a:p>
            <a:pPr marL="533400" indent="0" algn="just">
              <a:lnSpc>
                <a:spcPts val="2784"/>
              </a:lnSpc>
            </a:pPr>
            <a:r>
              <a:rPr lang="uk" sz="2200">
                <a:latin typeface="Calibri"/>
              </a:rPr>
              <a:t>□    види конфлікту інтересів,</a:t>
            </a:r>
          </a:p>
          <a:p>
            <a:pPr marL="533400" indent="0" algn="just">
              <a:lnSpc>
                <a:spcPts val="2784"/>
              </a:lnSpc>
            </a:pPr>
            <a:r>
              <a:rPr lang="uk" sz="2200">
                <a:latin typeface="Calibri"/>
              </a:rPr>
              <a:t>□    шляхи врегулювання;</a:t>
            </a:r>
          </a:p>
          <a:p>
            <a:pPr marL="355600" indent="-355600">
              <a:lnSpc>
                <a:spcPts val="2784"/>
              </a:lnSpc>
            </a:pPr>
            <a:r>
              <a:rPr lang="uk" sz="2200" b="1">
                <a:latin typeface="Calibri"/>
              </a:rPr>
              <a:t>&gt;    спеціальні антикорупційні інструменти:</a:t>
            </a:r>
          </a:p>
          <a:p>
            <a:pPr marL="533400" indent="0" algn="just">
              <a:lnSpc>
                <a:spcPts val="2784"/>
              </a:lnSpc>
            </a:pPr>
            <a:r>
              <a:rPr lang="uk" sz="2200">
                <a:latin typeface="Calibri"/>
              </a:rPr>
              <a:t>□    антикорупційна експертиза,</a:t>
            </a:r>
          </a:p>
          <a:p>
            <a:pPr marL="533400" indent="0" algn="just">
              <a:lnSpc>
                <a:spcPts val="2784"/>
              </a:lnSpc>
            </a:pPr>
            <a:r>
              <a:rPr lang="uk" sz="2200">
                <a:latin typeface="Calibri"/>
              </a:rPr>
              <a:t>□    спеціальна антикорупційна перевірка,</a:t>
            </a:r>
          </a:p>
          <a:p>
            <a:pPr marL="533400" indent="317500" algn="just">
              <a:lnSpc>
                <a:spcPts val="2472"/>
              </a:lnSpc>
            </a:pPr>
            <a:r>
              <a:rPr lang="uk" sz="2200" u="sng">
                <a:solidFill>
                  <a:srgbClr val="0369C1"/>
                </a:solidFill>
                <a:latin typeface="Calibri"/>
                <a:hlinkClick r:id="rId3"/>
              </a:rPr>
              <a:t>Єдиний державний реєстр осіб, які вчинили корупціині або</a:t>
            </a:r>
            <a:r>
              <a:rPr lang="uk" sz="2200" u="sng">
                <a:solidFill>
                  <a:srgbClr val="0369C1"/>
                </a:solidFill>
                <a:latin typeface="Calibri"/>
              </a:rPr>
              <a:t> пов'язані з корупцією правопорушення</a:t>
            </a:r>
            <a:r>
              <a:rPr lang="uk" sz="2200" u="sng">
                <a:latin typeface="Calibri"/>
              </a:rPr>
              <a:t>,</a:t>
            </a:r>
          </a:p>
          <a:p>
            <a:pPr marL="533400" indent="317500" algn="just">
              <a:lnSpc>
                <a:spcPts val="2680"/>
              </a:lnSpc>
            </a:pPr>
            <a:r>
              <a:rPr lang="uk" sz="2200" u="sng">
                <a:solidFill>
                  <a:srgbClr val="0369C1"/>
                </a:solidFill>
                <a:latin typeface="Calibri"/>
                <a:hlinkClick r:id="rId4"/>
              </a:rPr>
              <a:t>Єдиний державний реєстр декларацій</a:t>
            </a:r>
            <a:r>
              <a:rPr lang="uk" sz="2200" u="sng">
                <a:latin typeface="Calibri"/>
              </a:rPr>
              <a:t>,</a:t>
            </a:r>
          </a:p>
          <a:p>
            <a:pPr marL="533400" indent="0" algn="just">
              <a:lnSpc>
                <a:spcPts val="2680"/>
              </a:lnSpc>
            </a:pPr>
            <a:r>
              <a:rPr lang="uk" sz="2200">
                <a:latin typeface="Calibri"/>
              </a:rPr>
              <a:t>□    вимоги щодо прозорості та доступу до інформації;</a:t>
            </a:r>
          </a:p>
          <a:p>
            <a:pPr marL="355600" indent="-355600">
              <a:lnSpc>
                <a:spcPts val="2680"/>
              </a:lnSpc>
            </a:pPr>
            <a:r>
              <a:rPr lang="uk" sz="2200">
                <a:latin typeface="Calibri"/>
              </a:rPr>
              <a:t>&gt;</a:t>
            </a:r>
            <a:r>
              <a:rPr lang="uk" sz="2200" b="1">
                <a:latin typeface="Calibri"/>
              </a:rPr>
              <a:t>    захист викривачів;</a:t>
            </a:r>
          </a:p>
          <a:p>
            <a:pPr marL="533400" indent="0" algn="just">
              <a:lnSpc>
                <a:spcPts val="2496"/>
              </a:lnSpc>
            </a:pPr>
            <a:r>
              <a:rPr lang="uk" sz="2200">
                <a:latin typeface="Calibri"/>
              </a:rPr>
              <a:t>захист осіб, які повідомляють про факти корупції від незаконного звільнення, переведення, зміни істотних умов трудового договору;</a:t>
            </a:r>
          </a:p>
          <a:p>
            <a:pPr marL="355600" indent="-355600">
              <a:lnSpc>
                <a:spcPts val="2496"/>
              </a:lnSpc>
            </a:pPr>
            <a:r>
              <a:rPr lang="uk" sz="2200">
                <a:latin typeface="Calibri"/>
              </a:rPr>
              <a:t>&gt;</a:t>
            </a:r>
            <a:r>
              <a:rPr lang="uk" sz="2200" b="1">
                <a:latin typeface="Calibri"/>
              </a:rPr>
              <a:t>    відповідальність за корупційні та пов'язані з корупцією правопорушення.</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32304" y="868680"/>
            <a:ext cx="3834384" cy="1993392"/>
          </a:xfrm>
          <a:prstGeom prst="rect">
            <a:avLst/>
          </a:prstGeom>
        </p:spPr>
      </p:pic>
      <p:sp>
        <p:nvSpPr>
          <p:cNvPr id="3" name="Прямоугольник 2"/>
          <p:cNvSpPr/>
          <p:nvPr/>
        </p:nvSpPr>
        <p:spPr>
          <a:xfrm>
            <a:off x="734568" y="344424"/>
            <a:ext cx="7104888" cy="259080"/>
          </a:xfrm>
          <a:prstGeom prst="rect">
            <a:avLst/>
          </a:prstGeom>
        </p:spPr>
        <p:txBody>
          <a:bodyPr wrap="none" lIns="0" tIns="0" rIns="0" bIns="0">
            <a:noAutofit/>
          </a:bodyPr>
          <a:lstStyle/>
          <a:p>
            <a:pPr indent="0">
              <a:lnSpc>
                <a:spcPts val="2440"/>
              </a:lnSpc>
            </a:pPr>
            <a:r>
              <a:rPr lang="uk" sz="2000" b="1" i="1">
                <a:latin typeface="Calibri"/>
              </a:rPr>
              <a:t>Відповідно до ст. 1 Закону України «Про запобігання корупції»:</a:t>
            </a:r>
          </a:p>
        </p:txBody>
      </p:sp>
      <p:sp>
        <p:nvSpPr>
          <p:cNvPr id="4" name="Прямоугольник 3"/>
          <p:cNvSpPr/>
          <p:nvPr/>
        </p:nvSpPr>
        <p:spPr>
          <a:xfrm>
            <a:off x="240792" y="3127248"/>
            <a:ext cx="3688080" cy="3459480"/>
          </a:xfrm>
          <a:prstGeom prst="rect">
            <a:avLst/>
          </a:prstGeom>
          <a:solidFill>
            <a:srgbClr val="E1E5EF"/>
          </a:solidFill>
        </p:spPr>
        <p:txBody>
          <a:bodyPr lIns="0" tIns="0" rIns="0" bIns="0">
            <a:noAutofit/>
          </a:bodyPr>
          <a:lstStyle/>
          <a:p>
            <a:pPr marL="114300" marR="114300" indent="355600" algn="just">
              <a:lnSpc>
                <a:spcPts val="2520"/>
              </a:lnSpc>
            </a:pPr>
            <a:r>
              <a:rPr lang="uk" sz="1900" b="1" u="sng">
                <a:latin typeface="Calibri"/>
              </a:rPr>
              <a:t>Корупція</a:t>
            </a:r>
            <a:r>
              <a:rPr lang="uk" sz="1900" b="1">
                <a:latin typeface="Calibri"/>
              </a:rPr>
              <a:t> - </a:t>
            </a:r>
            <a:r>
              <a:rPr lang="uk" sz="2100">
                <a:latin typeface="Calibri"/>
              </a:rPr>
              <a:t>використання суб'єктом, уповноваженим на виконання функцій держави наданих їй службових повноважень чи пов'язаних з ними можливостей </a:t>
            </a:r>
            <a:r>
              <a:rPr lang="uk" sz="2100" u="sng">
                <a:latin typeface="Calibri"/>
              </a:rPr>
              <a:t>з метою одержання</a:t>
            </a:r>
            <a:r>
              <a:rPr lang="uk" sz="2100">
                <a:latin typeface="Calibri"/>
              </a:rPr>
              <a:t> неправомірної вигоди або прийняття такої вигоди чи прийняття обіцянки/пропозиції такої вигоди для себе чи інших осіб.</a:t>
            </a:r>
          </a:p>
        </p:txBody>
      </p:sp>
      <p:sp>
        <p:nvSpPr>
          <p:cNvPr id="5" name="Прямоугольник 4"/>
          <p:cNvSpPr/>
          <p:nvPr/>
        </p:nvSpPr>
        <p:spPr>
          <a:xfrm>
            <a:off x="4629912" y="3127248"/>
            <a:ext cx="3685032" cy="3419856"/>
          </a:xfrm>
          <a:prstGeom prst="rect">
            <a:avLst/>
          </a:prstGeom>
          <a:solidFill>
            <a:srgbClr val="9EC3E7"/>
          </a:solidFill>
        </p:spPr>
        <p:txBody>
          <a:bodyPr lIns="0" tIns="0" rIns="0" bIns="0">
            <a:noAutofit/>
          </a:bodyPr>
          <a:lstStyle/>
          <a:p>
            <a:pPr marL="114300" marR="114300" indent="444500" algn="just">
              <a:lnSpc>
                <a:spcPts val="2520"/>
              </a:lnSpc>
            </a:pPr>
            <a:r>
              <a:rPr lang="uk" sz="2100">
                <a:latin typeface="Calibri"/>
              </a:rPr>
              <a:t>Також як </a:t>
            </a:r>
            <a:r>
              <a:rPr lang="uk" sz="1900" b="1" u="sng">
                <a:latin typeface="Calibri"/>
              </a:rPr>
              <a:t>корупція </a:t>
            </a:r>
            <a:r>
              <a:rPr lang="uk" sz="2100">
                <a:latin typeface="Calibri"/>
              </a:rPr>
              <a:t>розглядається </a:t>
            </a:r>
            <a:r>
              <a:rPr lang="uk" sz="2100" u="sng">
                <a:latin typeface="Calibri"/>
              </a:rPr>
              <a:t>обіцянка або пропозиція чи надання неправомірної вигоди</a:t>
            </a:r>
            <a:r>
              <a:rPr lang="uk" sz="2100">
                <a:latin typeface="Calibri"/>
              </a:rPr>
              <a:t> особі, уповноваженій на виконання функцій держави, з метою схилити цю особу до протиправного використання наданих їй службових повноважень чи пов'язаних з ними можливостей.</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p:nvSpPr>
        <p:spPr>
          <a:xfrm>
            <a:off x="91440" y="128016"/>
            <a:ext cx="5154168" cy="365760"/>
          </a:xfrm>
          <a:prstGeom prst="rect">
            <a:avLst/>
          </a:prstGeom>
        </p:spPr>
        <p:txBody>
          <a:bodyPr wrap="none" lIns="0" tIns="0" rIns="0" bIns="0">
            <a:noAutofit/>
          </a:bodyPr>
          <a:lstStyle/>
          <a:p>
            <a:pPr indent="0">
              <a:lnSpc>
                <a:spcPts val="3660"/>
              </a:lnSpc>
              <a:spcAft>
                <a:spcPts val="2240"/>
              </a:spcAft>
            </a:pPr>
            <a:r>
              <a:rPr lang="uk" sz="3000" b="1" i="1">
                <a:solidFill>
                  <a:srgbClr val="003399"/>
                </a:solidFill>
                <a:latin typeface="Calibri"/>
              </a:rPr>
              <a:t>Ознаками корупційних діянь є:</a:t>
            </a:r>
          </a:p>
        </p:txBody>
      </p:sp>
      <p:sp>
        <p:nvSpPr>
          <p:cNvPr id="4" name="Прямоугольник 3"/>
          <p:cNvSpPr/>
          <p:nvPr/>
        </p:nvSpPr>
        <p:spPr>
          <a:xfrm>
            <a:off x="868680" y="923544"/>
            <a:ext cx="7211568" cy="832104"/>
          </a:xfrm>
          <a:prstGeom prst="rect">
            <a:avLst/>
          </a:prstGeom>
          <a:solidFill>
            <a:srgbClr val="E1E5EF"/>
          </a:solidFill>
        </p:spPr>
        <p:txBody>
          <a:bodyPr lIns="0" tIns="0" rIns="0" bIns="0">
            <a:noAutofit/>
          </a:bodyPr>
          <a:lstStyle/>
          <a:p>
            <a:pPr marL="360172" indent="0">
              <a:lnSpc>
                <a:spcPts val="2208"/>
              </a:lnSpc>
              <a:spcBef>
                <a:spcPts val="2240"/>
              </a:spcBef>
              <a:spcAft>
                <a:spcPts val="2660"/>
              </a:spcAft>
            </a:pPr>
            <a:r>
              <a:rPr lang="uk" sz="1900" b="1">
                <a:latin typeface="Calibri"/>
              </a:rPr>
              <a:t>БЕЗПОСЕРЕДНЄ ЗАПОДІЯННЯ ШКОДИ АВТОРИТЕТУ ЧИ ІНШИМ ОХОРОНЮВАНИМ ЗАКОНОМ ІНТЕРЕСАМ ДЕРЖАВИ;</a:t>
            </a:r>
          </a:p>
        </p:txBody>
      </p:sp>
      <p:sp>
        <p:nvSpPr>
          <p:cNvPr id="5" name="Прямоугольник 4"/>
          <p:cNvSpPr/>
          <p:nvPr/>
        </p:nvSpPr>
        <p:spPr>
          <a:xfrm>
            <a:off x="1773936" y="2087880"/>
            <a:ext cx="6031992" cy="847344"/>
          </a:xfrm>
          <a:prstGeom prst="rect">
            <a:avLst/>
          </a:prstGeom>
          <a:solidFill>
            <a:srgbClr val="C7D5BF"/>
          </a:solidFill>
        </p:spPr>
        <p:txBody>
          <a:bodyPr lIns="0" tIns="0" rIns="0" bIns="0">
            <a:noAutofit/>
          </a:bodyPr>
          <a:lstStyle/>
          <a:p>
            <a:pPr indent="0">
              <a:lnSpc>
                <a:spcPts val="2184"/>
              </a:lnSpc>
              <a:spcBef>
                <a:spcPts val="2660"/>
              </a:spcBef>
              <a:spcAft>
                <a:spcPts val="2660"/>
              </a:spcAft>
            </a:pPr>
            <a:r>
              <a:rPr lang="uk" sz="1900" b="1">
                <a:latin typeface="Calibri"/>
              </a:rPr>
              <a:t>НАЯВНІСТЬ У ОСОБИ УМИСЛУ НА ВЧИНЕННЯ ДІЙ (БЕЗДІЯЛЬНІСТЬ), ЯКІ ОБ'ЄКТИВНО ЗАВДАЮТЬ ШКОДУ ОХОРОНЮВАНИМ ЗАКОНОМ ІНТЕРЕСАМ ДЕРЖАВИ;</a:t>
            </a:r>
          </a:p>
        </p:txBody>
      </p:sp>
      <p:sp>
        <p:nvSpPr>
          <p:cNvPr id="6" name="Прямоугольник 5"/>
          <p:cNvSpPr/>
          <p:nvPr/>
        </p:nvSpPr>
        <p:spPr>
          <a:xfrm>
            <a:off x="1956816" y="3456432"/>
            <a:ext cx="6281928" cy="524256"/>
          </a:xfrm>
          <a:prstGeom prst="rect">
            <a:avLst/>
          </a:prstGeom>
          <a:solidFill>
            <a:srgbClr val="E1E5EF"/>
          </a:solidFill>
        </p:spPr>
        <p:txBody>
          <a:bodyPr lIns="0" tIns="0" rIns="0" bIns="0">
            <a:noAutofit/>
          </a:bodyPr>
          <a:lstStyle/>
          <a:p>
            <a:pPr indent="0" algn="just">
              <a:lnSpc>
                <a:spcPts val="2208"/>
              </a:lnSpc>
              <a:spcBef>
                <a:spcPts val="2660"/>
              </a:spcBef>
              <a:spcAft>
                <a:spcPts val="4200"/>
              </a:spcAft>
            </a:pPr>
            <a:r>
              <a:rPr lang="uk" sz="1900" b="1">
                <a:latin typeface="Calibri"/>
              </a:rPr>
              <a:t>ВИКОРИСТАННЯ ОСОБОЮ СВОГО СТАНОВИЩА ВСУПЕРЕЧ ІНТЕРЕСАМ ДЕРЖАВИ;</a:t>
            </a:r>
          </a:p>
        </p:txBody>
      </p:sp>
      <p:sp>
        <p:nvSpPr>
          <p:cNvPr id="7" name="Прямоугольник 6"/>
          <p:cNvSpPr/>
          <p:nvPr/>
        </p:nvSpPr>
        <p:spPr>
          <a:xfrm>
            <a:off x="1783080" y="4776216"/>
            <a:ext cx="6056376" cy="243840"/>
          </a:xfrm>
          <a:prstGeom prst="rect">
            <a:avLst/>
          </a:prstGeom>
          <a:solidFill>
            <a:srgbClr val="E1E5EF"/>
          </a:solidFill>
        </p:spPr>
        <p:txBody>
          <a:bodyPr wrap="none" lIns="0" tIns="0" rIns="0" bIns="0">
            <a:noAutofit/>
          </a:bodyPr>
          <a:lstStyle/>
          <a:p>
            <a:pPr indent="0">
              <a:lnSpc>
                <a:spcPts val="2320"/>
              </a:lnSpc>
              <a:spcBef>
                <a:spcPts val="4200"/>
              </a:spcBef>
              <a:spcAft>
                <a:spcPts val="2240"/>
              </a:spcAft>
            </a:pPr>
            <a:r>
              <a:rPr lang="uk" sz="1900" b="1">
                <a:latin typeface="Calibri"/>
              </a:rPr>
              <a:t>КОРИСЛИВА МЕТА АБО ІНША ЗАЦІКАВЛЕНІСТЬ ОСОБИ;</a:t>
            </a:r>
          </a:p>
        </p:txBody>
      </p:sp>
      <p:sp>
        <p:nvSpPr>
          <p:cNvPr id="8" name="Прямоугольник 7"/>
          <p:cNvSpPr/>
          <p:nvPr/>
        </p:nvSpPr>
        <p:spPr>
          <a:xfrm>
            <a:off x="835152" y="5337048"/>
            <a:ext cx="7077456" cy="1005840"/>
          </a:xfrm>
          <a:prstGeom prst="rect">
            <a:avLst/>
          </a:prstGeom>
          <a:solidFill>
            <a:srgbClr val="E1E5EF"/>
          </a:solidFill>
        </p:spPr>
        <p:txBody>
          <a:bodyPr lIns="0" tIns="0" rIns="0" bIns="0">
            <a:noAutofit/>
          </a:bodyPr>
          <a:lstStyle/>
          <a:p>
            <a:pPr marL="533400" indent="0" algn="just">
              <a:lnSpc>
                <a:spcPts val="1220"/>
              </a:lnSpc>
              <a:spcBef>
                <a:spcPts val="2240"/>
              </a:spcBef>
              <a:spcAft>
                <a:spcPts val="840"/>
              </a:spcAft>
            </a:pPr>
            <a:r>
              <a:rPr lang="uk" sz="1000">
                <a:solidFill>
                  <a:srgbClr val="969CA4"/>
                </a:solidFill>
                <a:latin typeface="Calibri"/>
              </a:rPr>
              <a:t>_</a:t>
            </a:r>
          </a:p>
          <a:p>
            <a:pPr marL="393700" indent="0">
              <a:lnSpc>
                <a:spcPts val="2208"/>
              </a:lnSpc>
              <a:spcAft>
                <a:spcPts val="840"/>
              </a:spcAft>
            </a:pPr>
            <a:r>
              <a:rPr lang="uk" sz="1900" b="1">
                <a:latin typeface="Calibri"/>
              </a:rPr>
              <a:t>НЕЗАКОННЕ ОДЕРЖАННЯ ОСОБОЮ БЛАГ (МАТЕРІАЛЬНИХ ТА НЕМАТЕРІАЛЬНИХ), ПОСЛУГ, ПЕРЕВАГ.</a:t>
            </a:r>
          </a:p>
        </p:txBody>
      </p:sp>
      <p:sp>
        <p:nvSpPr>
          <p:cNvPr id="9" name="Прямоугольник 8"/>
          <p:cNvSpPr/>
          <p:nvPr/>
        </p:nvSpPr>
        <p:spPr>
          <a:xfrm>
            <a:off x="73152" y="6449568"/>
            <a:ext cx="268224" cy="280416"/>
          </a:xfrm>
          <a:prstGeom prst="rect">
            <a:avLst/>
          </a:prstGeom>
        </p:spPr>
        <p:txBody>
          <a:bodyPr wrap="none" lIns="0" tIns="0" rIns="0" bIns="0">
            <a:noAutofit/>
          </a:bodyPr>
          <a:lstStyle/>
          <a:p>
            <a:pPr indent="0" algn="just">
              <a:lnSpc>
                <a:spcPts val="2680"/>
              </a:lnSpc>
              <a:spcBef>
                <a:spcPts val="840"/>
              </a:spcBef>
            </a:pPr>
            <a:r>
              <a:rPr lang="uk" sz="2200">
                <a:solidFill>
                  <a:srgbClr val="969CA4"/>
                </a:solidFill>
                <a:latin typeface="Calibri"/>
              </a:rPr>
              <a:t>/</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0416" y="2535936"/>
            <a:ext cx="1091184" cy="4133088"/>
          </a:xfrm>
          <a:prstGeom prst="rect">
            <a:avLst/>
          </a:prstGeom>
        </p:spPr>
      </p:pic>
      <p:sp>
        <p:nvSpPr>
          <p:cNvPr id="3" name="Прямоугольник 2"/>
          <p:cNvSpPr/>
          <p:nvPr/>
        </p:nvSpPr>
        <p:spPr>
          <a:xfrm>
            <a:off x="73152" y="57912"/>
            <a:ext cx="7110984" cy="259080"/>
          </a:xfrm>
          <a:prstGeom prst="rect">
            <a:avLst/>
          </a:prstGeom>
        </p:spPr>
        <p:txBody>
          <a:bodyPr wrap="none" lIns="0" tIns="0" rIns="0" bIns="0">
            <a:noAutofit/>
          </a:bodyPr>
          <a:lstStyle/>
          <a:p>
            <a:pPr indent="0">
              <a:lnSpc>
                <a:spcPts val="2200"/>
              </a:lnSpc>
            </a:pPr>
            <a:r>
              <a:rPr lang="uk" sz="1800" b="1" i="1">
                <a:solidFill>
                  <a:srgbClr val="003399"/>
                </a:solidFill>
                <a:latin typeface="Calibri"/>
              </a:rPr>
              <a:t>2. СПЕЦІАЛЬНО УПОВНОВАЖЕНІ СУБ'ЄКТИ У СФЕРІ ПРОТИДІЇ КОРУПЦІЇ.</a:t>
            </a:r>
          </a:p>
        </p:txBody>
      </p:sp>
      <p:sp>
        <p:nvSpPr>
          <p:cNvPr id="4" name="Прямоугольник 3"/>
          <p:cNvSpPr/>
          <p:nvPr/>
        </p:nvSpPr>
        <p:spPr>
          <a:xfrm>
            <a:off x="222504" y="603504"/>
            <a:ext cx="8086344" cy="1688592"/>
          </a:xfrm>
          <a:prstGeom prst="rect">
            <a:avLst/>
          </a:prstGeom>
        </p:spPr>
        <p:txBody>
          <a:bodyPr lIns="0" tIns="0" rIns="0" bIns="0">
            <a:noAutofit/>
          </a:bodyPr>
          <a:lstStyle/>
          <a:p>
            <a:pPr indent="0" algn="ctr">
              <a:lnSpc>
                <a:spcPts val="2680"/>
              </a:lnSpc>
            </a:pPr>
            <a:r>
              <a:rPr lang="uk" sz="2200">
                <a:latin typeface="Calibri"/>
              </a:rPr>
              <a:t>Відповідно до ст. 1 Закону України «Про запобігання</a:t>
            </a:r>
          </a:p>
          <a:p>
            <a:pPr indent="0" algn="ctr">
              <a:lnSpc>
                <a:spcPts val="2680"/>
              </a:lnSpc>
              <a:spcAft>
                <a:spcPts val="420"/>
              </a:spcAft>
            </a:pPr>
            <a:r>
              <a:rPr lang="uk" sz="2200">
                <a:latin typeface="Calibri"/>
              </a:rPr>
              <a:t>корупції»:</a:t>
            </a:r>
          </a:p>
          <a:p>
            <a:pPr indent="0" algn="just">
              <a:lnSpc>
                <a:spcPts val="2376"/>
              </a:lnSpc>
            </a:pPr>
            <a:r>
              <a:rPr lang="uk" sz="1900" i="1">
                <a:latin typeface="Calibri"/>
              </a:rPr>
              <a:t>спеціально уповноважені суб'єкти у сфері протидії корупції - органи прокуратури, Національної поліції, Національне антикорупційне бюро України, Національне агентство з питань запобігання корупції</a:t>
            </a:r>
          </a:p>
        </p:txBody>
      </p:sp>
      <p:sp>
        <p:nvSpPr>
          <p:cNvPr id="5" name="Прямоугольник 4"/>
          <p:cNvSpPr/>
          <p:nvPr/>
        </p:nvSpPr>
        <p:spPr>
          <a:xfrm>
            <a:off x="1972056" y="2956560"/>
            <a:ext cx="4352544" cy="335280"/>
          </a:xfrm>
          <a:prstGeom prst="rect">
            <a:avLst/>
          </a:prstGeom>
          <a:solidFill>
            <a:srgbClr val="F8CBAC"/>
          </a:solidFill>
        </p:spPr>
        <p:txBody>
          <a:bodyPr wrap="none" lIns="0" tIns="0" rIns="0" bIns="0">
            <a:noAutofit/>
          </a:bodyPr>
          <a:lstStyle/>
          <a:p>
            <a:pPr indent="0">
              <a:lnSpc>
                <a:spcPts val="2680"/>
              </a:lnSpc>
            </a:pPr>
            <a:r>
              <a:rPr lang="uk" sz="2200" b="1" i="1">
                <a:latin typeface="Calibri"/>
              </a:rPr>
              <a:t>ОРГАНИ НАЦІОНАЛЬНОЇ ПОЛІЦІЇ</a:t>
            </a:r>
          </a:p>
        </p:txBody>
      </p:sp>
      <p:sp>
        <p:nvSpPr>
          <p:cNvPr id="6" name="Прямоугольник 5"/>
          <p:cNvSpPr/>
          <p:nvPr/>
        </p:nvSpPr>
        <p:spPr>
          <a:xfrm>
            <a:off x="1972056" y="3986784"/>
            <a:ext cx="3032760" cy="234696"/>
          </a:xfrm>
          <a:prstGeom prst="rect">
            <a:avLst/>
          </a:prstGeom>
          <a:solidFill>
            <a:srgbClr val="C7D5BF"/>
          </a:solidFill>
        </p:spPr>
        <p:txBody>
          <a:bodyPr wrap="none" lIns="0" tIns="0" rIns="0" bIns="0">
            <a:noAutofit/>
          </a:bodyPr>
          <a:lstStyle/>
          <a:p>
            <a:pPr indent="0">
              <a:lnSpc>
                <a:spcPts val="2680"/>
              </a:lnSpc>
            </a:pPr>
            <a:r>
              <a:rPr lang="uk" sz="2200" b="1" i="1">
                <a:latin typeface="Calibri"/>
              </a:rPr>
              <a:t>ОРГАНИ ПРОКУРАТУРИ</a:t>
            </a:r>
          </a:p>
        </p:txBody>
      </p:sp>
      <p:sp>
        <p:nvSpPr>
          <p:cNvPr id="7" name="Прямоугольник 6"/>
          <p:cNvSpPr/>
          <p:nvPr/>
        </p:nvSpPr>
        <p:spPr>
          <a:xfrm>
            <a:off x="1965960" y="4745736"/>
            <a:ext cx="5352288" cy="624840"/>
          </a:xfrm>
          <a:prstGeom prst="rect">
            <a:avLst/>
          </a:prstGeom>
          <a:solidFill>
            <a:srgbClr val="9EC3E7"/>
          </a:solidFill>
        </p:spPr>
        <p:txBody>
          <a:bodyPr lIns="0" tIns="0" rIns="0" bIns="0">
            <a:noAutofit/>
          </a:bodyPr>
          <a:lstStyle/>
          <a:p>
            <a:pPr marR="800100" indent="0">
              <a:lnSpc>
                <a:spcPts val="2640"/>
              </a:lnSpc>
            </a:pPr>
            <a:r>
              <a:rPr lang="uk" sz="2200" b="1" i="1">
                <a:latin typeface="Calibri"/>
              </a:rPr>
              <a:t>НАЦІОНАЛЬНЕ АНТИКОРУПЦІЙНЕ БЮРО УКРАЇНИ</a:t>
            </a:r>
          </a:p>
        </p:txBody>
      </p:sp>
      <p:sp>
        <p:nvSpPr>
          <p:cNvPr id="8" name="Прямоугольник 7"/>
          <p:cNvSpPr/>
          <p:nvPr/>
        </p:nvSpPr>
        <p:spPr>
          <a:xfrm>
            <a:off x="1956816" y="5779008"/>
            <a:ext cx="4876800" cy="618744"/>
          </a:xfrm>
          <a:prstGeom prst="rect">
            <a:avLst/>
          </a:prstGeom>
          <a:solidFill>
            <a:srgbClr val="C7D5BF"/>
          </a:solidFill>
        </p:spPr>
        <p:txBody>
          <a:bodyPr lIns="0" tIns="0" rIns="0" bIns="0">
            <a:noAutofit/>
          </a:bodyPr>
          <a:lstStyle/>
          <a:p>
            <a:pPr marR="1295400" indent="0">
              <a:lnSpc>
                <a:spcPts val="2640"/>
              </a:lnSpc>
            </a:pPr>
            <a:r>
              <a:rPr lang="uk" sz="2200" b="1" i="1">
                <a:latin typeface="Calibri"/>
              </a:rPr>
              <a:t>НАЦІОНАЛЬНЕ АГЕНТСТВО З ПИТАНЬ ЗАПОБІГАННЯ КОРУПЦІЇ</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2784</Words>
  <Application>Microsoft Office PowerPoint</Application>
  <PresentationFormat>Экран (4:3)</PresentationFormat>
  <Paragraphs>255</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Book Antiqua</vt:lpstr>
      <vt:lpstr>Calibri</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Катя</cp:lastModifiedBy>
  <cp:revision>7</cp:revision>
  <dcterms:modified xsi:type="dcterms:W3CDTF">2024-03-06T09:11:45Z</dcterms:modified>
</cp:coreProperties>
</file>