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87" r:id="rId5"/>
    <p:sldId id="289" r:id="rId6"/>
    <p:sldId id="260" r:id="rId7"/>
    <p:sldId id="304" r:id="rId8"/>
    <p:sldId id="261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6" autoAdjust="0"/>
  </p:normalViewPr>
  <p:slideViewPr>
    <p:cSldViewPr>
      <p:cViewPr varScale="1">
        <p:scale>
          <a:sx n="105" d="100"/>
          <a:sy n="105" d="100"/>
        </p:scale>
        <p:origin x="-11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790EA-F253-46A5-A4A1-04092FB5D1BA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1AB9F-FD57-432B-B9EC-82608C608F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0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EF6861-A02A-47CF-B0DB-BD283F12B90D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988840"/>
            <a:ext cx="6480048" cy="3649960"/>
          </a:xfrm>
        </p:spPr>
        <p:txBody>
          <a:bodyPr/>
          <a:lstStyle/>
          <a:p>
            <a:r>
              <a:rPr lang="uk-UA" dirty="0" smtClean="0"/>
              <a:t>Міжнародна економічна діяльність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306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Тема 3. Україна у міжнародній торгівлі товарами і послугами </a:t>
            </a:r>
            <a:endParaRPr lang="uk-UA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28133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3.1. Торгівля  товарами  в  системі  МЕД</a:t>
            </a:r>
          </a:p>
          <a:p>
            <a:r>
              <a:rPr lang="uk-UA" sz="2400" dirty="0" smtClean="0"/>
              <a:t>3.2.Структура  експортно-імпортних  операцій  товарами  в  економічній діяльності  України</a:t>
            </a:r>
            <a:endParaRPr lang="ru-RU" sz="2400" dirty="0" smtClean="0"/>
          </a:p>
          <a:p>
            <a:r>
              <a:rPr lang="uk-UA" sz="2400" dirty="0" smtClean="0"/>
              <a:t>3.3</a:t>
            </a:r>
            <a:r>
              <a:rPr lang="uk-UA" sz="2400" dirty="0"/>
              <a:t>. </a:t>
            </a:r>
            <a:r>
              <a:rPr lang="uk-UA" sz="2400" dirty="0" smtClean="0"/>
              <a:t>Зовнішня  торгівля  послугами  в  Україні</a:t>
            </a:r>
          </a:p>
          <a:p>
            <a:r>
              <a:rPr lang="uk-UA" sz="2400" dirty="0" smtClean="0"/>
              <a:t>3.4. </a:t>
            </a:r>
            <a:r>
              <a:rPr lang="uk-UA" sz="2400" dirty="0"/>
              <a:t>Інтеграція  України  в  СОТ</a:t>
            </a:r>
          </a:p>
        </p:txBody>
      </p:sp>
    </p:spTree>
    <p:extLst>
      <p:ext uri="{BB962C8B-B14F-4D97-AF65-F5344CB8AC3E}">
        <p14:creationId xmlns:p14="http://schemas.microsoft.com/office/powerpoint/2010/main" val="274449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>3.1. Торгівля  товарами  в  системі  МЕД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184576"/>
          </a:xfrm>
        </p:spPr>
        <p:txBody>
          <a:bodyPr>
            <a:normAutofit/>
          </a:bodyPr>
          <a:lstStyle/>
          <a:p>
            <a:r>
              <a:rPr lang="uk-UA" sz="2600" dirty="0"/>
              <a:t>Найбільший  вплив  на  розвиток  міжнародної  торгівлі здійснюють такі </a:t>
            </a:r>
            <a:r>
              <a:rPr lang="uk-UA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</a:t>
            </a:r>
            <a:r>
              <a:rPr lang="uk-UA" sz="2600" dirty="0"/>
              <a:t> як: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600" dirty="0"/>
              <a:t>1)  поглиблення міжнародного поділу праці;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600" dirty="0"/>
              <a:t>2)  науково-технічний прогрес;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600" dirty="0"/>
              <a:t>3)  посилення  впливу  транснаціональних  корпорацій у сфері міжнародного бізнесу;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600" dirty="0"/>
              <a:t>4)  ліберальний  характер  зовнішньоторговельної політики переважної більшості країн світу;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600" dirty="0"/>
              <a:t>5)  поглиблення  інтеграційних  процесів  у  світовій економіці. </a:t>
            </a:r>
          </a:p>
        </p:txBody>
      </p:sp>
    </p:spTree>
    <p:extLst>
      <p:ext uri="{BB962C8B-B14F-4D97-AF65-F5344CB8AC3E}">
        <p14:creationId xmlns:p14="http://schemas.microsoft.com/office/powerpoint/2010/main" val="173143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  первинного  порядку,  що  визначають </a:t>
            </a:r>
            <a:b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торговельний профіль України :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/>
          </a:bodyPr>
          <a:lstStyle/>
          <a:p>
            <a:pPr marL="493776" indent="-457200">
              <a:buFont typeface="+mj-lt"/>
              <a:buAutoNum type="arabicParenR"/>
            </a:pPr>
            <a:r>
              <a:rPr lang="uk-UA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 </a:t>
            </a:r>
            <a:r>
              <a:rPr lang="uk-UA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uk-UA" sz="2600" dirty="0"/>
              <a:t>, яке визначає пріоритетні </a:t>
            </a:r>
            <a:r>
              <a:rPr lang="uk-UA" sz="2600" dirty="0" smtClean="0"/>
              <a:t>напрями  </a:t>
            </a:r>
            <a:r>
              <a:rPr lang="uk-UA" sz="2600" dirty="0"/>
              <a:t>зовнішньоекономічної  </a:t>
            </a:r>
            <a:r>
              <a:rPr lang="uk-UA" sz="2600" dirty="0" smtClean="0"/>
              <a:t>політики, особливості </a:t>
            </a:r>
            <a:r>
              <a:rPr lang="uk-UA" sz="2600" dirty="0"/>
              <a:t>організації транспортних комунікацій; </a:t>
            </a:r>
          </a:p>
          <a:p>
            <a:pPr marL="493776" indent="-457200">
              <a:buFont typeface="+mj-lt"/>
              <a:buAutoNum type="arabicParenR"/>
            </a:pPr>
            <a:r>
              <a:rPr lang="uk-UA" sz="2600" dirty="0" smtClean="0"/>
              <a:t>наявність  </a:t>
            </a:r>
            <a:r>
              <a:rPr lang="uk-UA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  ресурсів  </a:t>
            </a:r>
            <a:r>
              <a:rPr lang="uk-UA" sz="2600" dirty="0"/>
              <a:t>дає  </a:t>
            </a:r>
            <a:r>
              <a:rPr lang="uk-UA" sz="2600" dirty="0" smtClean="0"/>
              <a:t>можливість визначити </a:t>
            </a:r>
            <a:r>
              <a:rPr lang="uk-UA" sz="2600" dirty="0"/>
              <a:t>експортну спеціалізацію країни; </a:t>
            </a:r>
          </a:p>
          <a:p>
            <a:pPr marL="493776" indent="-457200">
              <a:buFont typeface="+mj-lt"/>
              <a:buAutoNum type="arabicParenR"/>
            </a:pPr>
            <a:r>
              <a:rPr lang="uk-UA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чисельність  населення  </a:t>
            </a:r>
            <a:r>
              <a:rPr lang="uk-UA" sz="2600" dirty="0"/>
              <a:t>визначає  забезпеченість </a:t>
            </a:r>
            <a:r>
              <a:rPr lang="uk-UA" sz="2600" dirty="0" smtClean="0"/>
              <a:t>країни  </a:t>
            </a:r>
            <a:r>
              <a:rPr lang="uk-UA" sz="2600" i="1" dirty="0">
                <a:solidFill>
                  <a:srgbClr val="FFC000"/>
                </a:solidFill>
              </a:rPr>
              <a:t>трудовими  ресурсами</a:t>
            </a:r>
            <a:r>
              <a:rPr lang="uk-UA" sz="2600" dirty="0"/>
              <a:t>, </a:t>
            </a:r>
            <a:r>
              <a:rPr lang="uk-UA" sz="2600" dirty="0" smtClean="0"/>
              <a:t>їх  </a:t>
            </a:r>
            <a:r>
              <a:rPr lang="uk-UA" sz="2600" dirty="0"/>
              <a:t>професійний </a:t>
            </a:r>
            <a:r>
              <a:rPr lang="uk-UA" sz="2600" dirty="0" smtClean="0"/>
              <a:t>склад </a:t>
            </a:r>
            <a:r>
              <a:rPr lang="uk-UA" sz="2600" dirty="0"/>
              <a:t>і кваліфікаційний рівень; </a:t>
            </a:r>
          </a:p>
          <a:p>
            <a:pPr marL="493776" indent="-457200">
              <a:buFont typeface="+mj-lt"/>
              <a:buAutoNum type="arabicParenR"/>
            </a:pPr>
            <a:r>
              <a:rPr lang="uk-UA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територіальна  структура</a:t>
            </a:r>
            <a:r>
              <a:rPr lang="uk-UA" sz="2600" dirty="0"/>
              <a:t>,  в  </a:t>
            </a:r>
            <a:r>
              <a:rPr lang="uk-UA" sz="2600" dirty="0" smtClean="0"/>
              <a:t>межах </a:t>
            </a:r>
            <a:r>
              <a:rPr lang="uk-UA" sz="2600" dirty="0"/>
              <a:t>якої </a:t>
            </a:r>
            <a:r>
              <a:rPr lang="uk-UA" sz="2600" dirty="0" smtClean="0"/>
              <a:t>виокремлюють  </a:t>
            </a:r>
            <a:r>
              <a:rPr lang="uk-UA" sz="2600" dirty="0"/>
              <a:t>24  області  та  Автономну </a:t>
            </a:r>
            <a:r>
              <a:rPr lang="uk-UA" sz="2600" dirty="0" smtClean="0"/>
              <a:t>Республіку Крим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9663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 фактори  вторинного  порядку, що 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торговельний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 України :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88632"/>
          </a:xfrm>
        </p:spPr>
        <p:txBody>
          <a:bodyPr>
            <a:normAutofit fontScale="92500" lnSpcReduction="10000"/>
          </a:bodyPr>
          <a:lstStyle/>
          <a:p>
            <a:pPr marL="493776" indent="-457200">
              <a:buFont typeface="+mj-lt"/>
              <a:buAutoNum type="arabicParenR"/>
            </a:pPr>
            <a:r>
              <a:rPr lang="uk-UA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науково-технічний  прогрес  (НТП)</a:t>
            </a:r>
            <a:r>
              <a:rPr lang="uk-UA" sz="2600" dirty="0" smtClean="0"/>
              <a:t>,  під  впливом якого  відбувається  поглиблення  міжнародного поділу праці; </a:t>
            </a:r>
          </a:p>
          <a:p>
            <a:pPr marL="493776" indent="-457200">
              <a:buFont typeface="+mj-lt"/>
              <a:buAutoNum type="arabicParenR"/>
            </a:pPr>
            <a:r>
              <a:rPr lang="uk-UA" sz="2600" dirty="0" smtClean="0"/>
              <a:t>характер,  тип  і  ступінь  </a:t>
            </a:r>
            <a:r>
              <a:rPr lang="uk-UA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відкритості  національної економіки </a:t>
            </a:r>
            <a:r>
              <a:rPr lang="uk-UA" sz="2600" dirty="0" smtClean="0"/>
              <a:t> до  міжнародного  конкурентного середовища</a:t>
            </a:r>
            <a:r>
              <a:rPr lang="ru-RU" sz="2600" dirty="0" smtClean="0"/>
              <a:t>.</a:t>
            </a:r>
            <a:endParaRPr lang="uk-UA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sz="2600" i="1" dirty="0" smtClean="0">
                <a:solidFill>
                  <a:srgbClr val="FFC000"/>
                </a:solidFill>
              </a:rPr>
              <a:t>Фактори вторинного порядку </a:t>
            </a:r>
            <a:r>
              <a:rPr lang="uk-UA" sz="2600" dirty="0" smtClean="0"/>
              <a:t>визначаються  особливостями  сучасного  розвитку світової  економіки  та  рівнем  інтегрованості  країни  міжнародну економічну систему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600" dirty="0"/>
              <a:t>На сьогоднішній день в експорті України значна частка у  </a:t>
            </a:r>
            <a:r>
              <a:rPr lang="uk-UA" sz="2600" i="1" dirty="0">
                <a:solidFill>
                  <a:srgbClr val="FFC000"/>
                </a:solidFill>
              </a:rPr>
              <a:t>зовнішній  торгівлі  </a:t>
            </a:r>
            <a:r>
              <a:rPr lang="uk-UA" sz="2600" dirty="0"/>
              <a:t>припадає  на  </a:t>
            </a:r>
            <a:r>
              <a:rPr lang="uk-UA" sz="2600" i="1" dirty="0">
                <a:solidFill>
                  <a:srgbClr val="FFC000"/>
                </a:solidFill>
              </a:rPr>
              <a:t>технологічну спеціалізацію</a:t>
            </a:r>
            <a:r>
              <a:rPr lang="uk-UA" sz="2600" dirty="0"/>
              <a:t>,  яка  </a:t>
            </a:r>
            <a:r>
              <a:rPr lang="uk-UA" sz="2600" dirty="0" smtClean="0"/>
              <a:t>містить </a:t>
            </a:r>
            <a:r>
              <a:rPr lang="uk-UA" sz="2600" dirty="0"/>
              <a:t>експорт  мінеральної  та сільськогосподарської  сировини  та  напівфабрикатів первинних  стадій  переробки  металургійної, металообробної  та  хімічної  галузей  промисловості  для подальшої  переробки  в  </a:t>
            </a:r>
            <a:r>
              <a:rPr lang="uk-UA" sz="2600" dirty="0" smtClean="0"/>
              <a:t>країнах-імпортерах.</a:t>
            </a:r>
            <a:endParaRPr lang="uk-UA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3.2. Структура  </a:t>
            </a:r>
            <a:r>
              <a:rPr lang="uk-UA" sz="3200" dirty="0"/>
              <a:t>експортно-імпортних  операцій  товарами  в  економічній діяльності  України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5755954"/>
          </a:xfrm>
        </p:spPr>
      </p:pic>
    </p:spTree>
    <p:extLst>
      <p:ext uri="{BB962C8B-B14F-4D97-AF65-F5344CB8AC3E}">
        <p14:creationId xmlns:p14="http://schemas.microsoft.com/office/powerpoint/2010/main" val="413220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542"/>
            <a:ext cx="8640960" cy="6695826"/>
          </a:xfrm>
        </p:spPr>
      </p:pic>
    </p:spTree>
    <p:extLst>
      <p:ext uri="{BB962C8B-B14F-4D97-AF65-F5344CB8AC3E}">
        <p14:creationId xmlns:p14="http://schemas.microsoft.com/office/powerpoint/2010/main" val="234752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 ІМПОРТУ ДЛЯ КРАЇНИ </a:t>
            </a:r>
          </a:p>
          <a:p>
            <a:r>
              <a:rPr lang="uk-UA" sz="2400" dirty="0"/>
              <a:t>насичення внутрішнього ринку </a:t>
            </a:r>
            <a:r>
              <a:rPr lang="uk-UA" sz="2400" dirty="0" smtClean="0"/>
              <a:t>якісними  </a:t>
            </a:r>
            <a:r>
              <a:rPr lang="uk-UA" sz="2400" dirty="0"/>
              <a:t>товарами,  виробництво  яких  є  економічно </a:t>
            </a:r>
            <a:r>
              <a:rPr lang="uk-UA" sz="2400" dirty="0" smtClean="0"/>
              <a:t>не вигідне або ж  </a:t>
            </a:r>
            <a:r>
              <a:rPr lang="uk-UA" sz="2400" dirty="0"/>
              <a:t>не </a:t>
            </a:r>
            <a:r>
              <a:rPr lang="uk-UA" sz="2400" dirty="0" smtClean="0"/>
              <a:t>можливе; </a:t>
            </a:r>
            <a:endParaRPr lang="uk-UA" sz="2400" dirty="0"/>
          </a:p>
          <a:p>
            <a:r>
              <a:rPr lang="uk-UA" sz="2400" dirty="0"/>
              <a:t>задоволення попиту вітчизняних споживачів у товарах і послугах; </a:t>
            </a:r>
          </a:p>
          <a:p>
            <a:r>
              <a:rPr lang="uk-UA" sz="2400" dirty="0" smtClean="0"/>
              <a:t>створення конкурентного  </a:t>
            </a:r>
            <a:r>
              <a:rPr lang="uk-UA" sz="2400" dirty="0"/>
              <a:t>середовища на </a:t>
            </a:r>
            <a:r>
              <a:rPr lang="uk-UA" sz="2400" dirty="0" smtClean="0"/>
              <a:t>національному  </a:t>
            </a:r>
            <a:r>
              <a:rPr lang="uk-UA" sz="2400" dirty="0"/>
              <a:t>ринку,  що  стимулює  національних виробників  до  підвищення  ефективності  виробництва власної продукції; </a:t>
            </a:r>
          </a:p>
          <a:p>
            <a:r>
              <a:rPr lang="uk-UA" sz="2400" dirty="0"/>
              <a:t>сприяння  налагодженню  коопераційних  зв’язків, організації спільного підприємництва; </a:t>
            </a:r>
          </a:p>
          <a:p>
            <a:r>
              <a:rPr lang="uk-UA" sz="2400" dirty="0"/>
              <a:t>підвищення  рівня  технологічного  розвитку  країни </a:t>
            </a:r>
          </a:p>
          <a:p>
            <a:r>
              <a:rPr lang="uk-UA" sz="2400" dirty="0"/>
              <a:t>завдяки імпорту інноваційної продукції; </a:t>
            </a:r>
          </a:p>
          <a:p>
            <a:r>
              <a:rPr lang="uk-UA" sz="2400" dirty="0"/>
              <a:t>підвищення  ступеня  інтегрованості  країни  у  світове господарство</a:t>
            </a:r>
          </a:p>
        </p:txBody>
      </p:sp>
    </p:spTree>
    <p:extLst>
      <p:ext uri="{BB962C8B-B14F-4D97-AF65-F5344CB8AC3E}">
        <p14:creationId xmlns:p14="http://schemas.microsoft.com/office/powerpoint/2010/main" val="50412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1145</TotalTime>
  <Words>326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Міжнародна економічна діяльність України</vt:lpstr>
      <vt:lpstr>Тема 3. Україна у міжнародній торгівлі товарами і послугами </vt:lpstr>
      <vt:lpstr> 3.1. Торгівля  товарами  в  системі  МЕД  </vt:lpstr>
      <vt:lpstr>Фактори  первинного  порядку,  що  визначають  торговельний профіль України :</vt:lpstr>
      <vt:lpstr>Основні  фактори  вторинного  порядку, що  визначають торговельний профіль України : </vt:lpstr>
      <vt:lpstr>  3.2. Структура  експортно-імпортних  операцій  товарами  в  економічній діяльності  України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економічна діяльність України</dc:title>
  <dc:creator>Юрій У</dc:creator>
  <cp:lastModifiedBy>Юрій У</cp:lastModifiedBy>
  <cp:revision>90</cp:revision>
  <dcterms:created xsi:type="dcterms:W3CDTF">2023-02-06T07:32:21Z</dcterms:created>
  <dcterms:modified xsi:type="dcterms:W3CDTF">2023-03-06T13:03:51Z</dcterms:modified>
</cp:coreProperties>
</file>