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5" r:id="rId4"/>
    <p:sldId id="276" r:id="rId5"/>
    <p:sldId id="277" r:id="rId6"/>
    <p:sldId id="278" r:id="rId7"/>
    <p:sldId id="279" r:id="rId8"/>
    <p:sldId id="280" r:id="rId9"/>
    <p:sldId id="282" r:id="rId10"/>
    <p:sldId id="283" r:id="rId11"/>
    <p:sldId id="284" r:id="rId12"/>
    <p:sldId id="285" r:id="rId13"/>
    <p:sldId id="286" r:id="rId14"/>
    <p:sldId id="287" r:id="rId15"/>
    <p:sldId id="281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ollkorn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2171700"/>
            <a:ext cx="166878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Тема 8. Геополітичні стратегії Індії і Пакистану </a:t>
            </a: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 </a:t>
            </a:r>
          </a:p>
          <a:p>
            <a:pPr algn="ctr"/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</a:t>
            </a:r>
            <a:endParaRPr lang="uk-UA" sz="2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lvl="0"/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1. Цілі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і завдання зовнішньополітичних стратегій Індії.</a:t>
            </a:r>
          </a:p>
          <a:p>
            <a:pPr lvl="0"/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2. </a:t>
            </a:r>
            <a:r>
              <a:rPr lang="uk-UA" sz="2600" dirty="0" err="1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Безпекова</a:t>
            </a: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політика Індії в регіоні Південної Азії.</a:t>
            </a:r>
          </a:p>
          <a:p>
            <a:pPr lvl="0"/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3. Трансформація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взаємин Індії та США і їх стан на сучасному етапі.</a:t>
            </a:r>
          </a:p>
          <a:p>
            <a:pPr lvl="0"/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4. Протистояння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між Індією та КНР. Китайсько-індійський конфлікт в регіоні </a:t>
            </a:r>
            <a:r>
              <a:rPr lang="uk-UA" sz="26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Ладакх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lvl="0"/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5. Особливості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геополітики Індії в умовах російсько-української війни.</a:t>
            </a:r>
          </a:p>
          <a:p>
            <a:pPr lvl="0"/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6. Індо-Пакистанський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конфлікт. Проблема Кашміру.</a:t>
            </a:r>
          </a:p>
          <a:p>
            <a:pPr lvl="0"/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7. Регіональні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виміри зовнішньої політики Пакистану.</a:t>
            </a:r>
          </a:p>
          <a:p>
            <a:pPr lvl="0"/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8. Особливості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ядерної програми Пакистану в глобальній системі нерозповсюдження ядерної зброї.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9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угольник 3"/>
          <p:cNvSpPr/>
          <p:nvPr/>
        </p:nvSpPr>
        <p:spPr>
          <a:xfrm>
            <a:off x="1905000" y="419100"/>
            <a:ext cx="15011400" cy="7148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5. Особливості </a:t>
            </a: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геополітики Індії в умовах російсько-української </a:t>
            </a: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війни</a:t>
            </a:r>
          </a:p>
          <a:p>
            <a:pPr algn="ctr">
              <a:lnSpc>
                <a:spcPct val="150000"/>
              </a:lnSpc>
            </a:pPr>
            <a:endParaRPr lang="uk-UA" sz="2800" b="1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Позиція Індії щодо війни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Офіційний нейтралітет, заклики до дипломатичного вирішення конфлікту.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Відмова від санкцій проти РФ, збереження економічних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зв’язків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Економічні аспекти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Закупівлі російської нафти зі знижкою.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Балансування між Заходом і Москвою (уникнення конфлікту інтересів).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Вплив війни на стратегічне планування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Зміцнення співпраці з США, ЄС, Японією.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Підвищення військової готовності у зв’язку з можливою дестабілізацією регіону.</a:t>
            </a:r>
          </a:p>
        </p:txBody>
      </p:sp>
    </p:spTree>
    <p:extLst>
      <p:ext uri="{BB962C8B-B14F-4D97-AF65-F5344CB8AC3E}">
        <p14:creationId xmlns:p14="http://schemas.microsoft.com/office/powerpoint/2010/main" val="11147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угольник 3"/>
          <p:cNvSpPr/>
          <p:nvPr/>
        </p:nvSpPr>
        <p:spPr>
          <a:xfrm>
            <a:off x="304800" y="266700"/>
            <a:ext cx="16847695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6. Індо-Пакистанський </a:t>
            </a: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конфлікт. Проблема </a:t>
            </a: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Кашміру</a:t>
            </a:r>
          </a:p>
          <a:p>
            <a:pPr algn="ctr">
              <a:lnSpc>
                <a:spcPct val="150000"/>
              </a:lnSpc>
            </a:pPr>
            <a:endParaRPr lang="uk-UA" sz="2800" b="1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Історичне підґрунтя конфлікту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Поділ Британської Індії (1947), три війни між Індією і Пакистаном.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Статус Кашміру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Офіційно – штат Індії, фактично – поділений між Індією, Пакистаном та Китаєм.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2019 рік – Індія скасовує автономію Джамму і Кашміру (загострення відносин з Пакистаном).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Основні загрози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Тероризм і радикальні угруповання.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Військова ескалація між двома ядерними державами.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Спроби врегулювання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 дипломатичні переговори, посередництво ООН та інших міжнародних організацій.</a:t>
            </a:r>
          </a:p>
        </p:txBody>
      </p:sp>
      <p:pic>
        <p:nvPicPr>
          <p:cNvPr id="9218" name="Picture 2" descr="Індо-пакистанський конфлікт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3674" y="7314684"/>
            <a:ext cx="3810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7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8194" name="Picture 2" descr="Індійсько-пакистанський конфлікт - Борисфен Інте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00100"/>
            <a:ext cx="11601450" cy="76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угольник 3"/>
          <p:cNvSpPr/>
          <p:nvPr/>
        </p:nvSpPr>
        <p:spPr>
          <a:xfrm>
            <a:off x="1143000" y="876300"/>
            <a:ext cx="169164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7. Регіональні </a:t>
            </a: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виміри зовнішньої політики </a:t>
            </a: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Пакистану</a:t>
            </a:r>
          </a:p>
          <a:p>
            <a:pPr algn="ctr">
              <a:lnSpc>
                <a:spcPct val="150000"/>
              </a:lnSpc>
            </a:pPr>
            <a:endParaRPr lang="uk-UA" sz="2800" b="1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Головні стратегічні партнери Пакистану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Китай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– інвестиції в інфраструктуру, військова співпраця (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проєкт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"Китайсько-Пакистанський економічний коридор").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США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–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безпекова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співпраця, боротьба з тероризмом.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Туреччина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– військово-технічне партнерство.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Афганістан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– нестабільність після приходу до влади "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Талібану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".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Виклики зовнішньої політики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Конкуренція з Індією.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Залежність від зовнішньої фінансової допомоги.</a:t>
            </a:r>
          </a:p>
        </p:txBody>
      </p:sp>
    </p:spTree>
    <p:extLst>
      <p:ext uri="{BB962C8B-B14F-4D97-AF65-F5344CB8AC3E}">
        <p14:creationId xmlns:p14="http://schemas.microsoft.com/office/powerpoint/2010/main" val="224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905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угольник 3"/>
          <p:cNvSpPr/>
          <p:nvPr/>
        </p:nvSpPr>
        <p:spPr>
          <a:xfrm>
            <a:off x="838200" y="1028700"/>
            <a:ext cx="16840200" cy="650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8: Особливості ядерної програми Пакистану в глобальній системі нерозповсюдження ядерної зброї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Ядерна програма Пакистану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Початок – 1970-ті роки (у відповідь на ядерні випробування Індії).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1998 рік – Пакистан проводить перші ядерні випробування.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Стратегія ядерного стримування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Баланс сил з Індією.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Політика першого застосування у разі загрози.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Пакистан і міжнародні договори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Відмова від приєднання до Договору про нерозповсюдження ядерної зброї (</a:t>
            </a:r>
            <a:r>
              <a:rPr lang="en-GB" sz="2800" dirty="0">
                <a:latin typeface="Vollkorn" panose="020B0604020202020204" charset="0"/>
                <a:ea typeface="Vollkorn" panose="020B0604020202020204" charset="0"/>
              </a:rPr>
              <a:t>NPT).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Стурбованість світової спільноти через можливий витік технологій.</a:t>
            </a:r>
          </a:p>
        </p:txBody>
      </p:sp>
      <p:pic>
        <p:nvPicPr>
          <p:cNvPr id="10242" name="Picture 2" descr="Ракетна програма Пакистану названа загрозою для США | РБК-Украї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2933700"/>
            <a:ext cx="57912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0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угольник 3"/>
          <p:cNvSpPr/>
          <p:nvPr/>
        </p:nvSpPr>
        <p:spPr>
          <a:xfrm>
            <a:off x="762000" y="342900"/>
            <a:ext cx="157734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Цілі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і завдання зовнішньополітичних стратегій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Індії</a:t>
            </a:r>
          </a:p>
          <a:p>
            <a:pPr marL="514350" indent="-514350" algn="ctr">
              <a:lnSpc>
                <a:spcPct val="150000"/>
              </a:lnSpc>
              <a:buAutoNum type="arabicPeriod"/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algn="just"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Основні принципи зовнішньої політики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стратегічна автономія, економічний розвиток, військова міць.</a:t>
            </a:r>
          </a:p>
          <a:p>
            <a:pPr algn="just"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Головні стратегічні напрями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співпраця з великими державами (США, ЄС, КНР), регіональне лідерство, розвиток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партнерств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у сфері оборони та торгівлі.</a:t>
            </a:r>
          </a:p>
          <a:p>
            <a:pPr algn="just"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Концепція "Акт на Схід"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(</a:t>
            </a:r>
            <a:r>
              <a:rPr lang="en-GB" sz="2600" dirty="0">
                <a:latin typeface="Vollkorn" panose="020B0604020202020204" charset="0"/>
                <a:ea typeface="Vollkorn" panose="020B0604020202020204" charset="0"/>
              </a:rPr>
              <a:t>Act East Policy):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розширення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зв'язків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з країнами АСЕАН, Японією, Південною Кореєю.</a:t>
            </a:r>
          </a:p>
          <a:p>
            <a:pPr algn="just"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Глобальні ініціативи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участь у </a:t>
            </a:r>
            <a:r>
              <a:rPr lang="en-GB" sz="2600" dirty="0">
                <a:latin typeface="Vollkorn" panose="020B0604020202020204" charset="0"/>
                <a:ea typeface="Vollkorn" panose="020B0604020202020204" charset="0"/>
              </a:rPr>
              <a:t>G20,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БРІКС, ШОС, боротьба з кліматичними змінами.</a:t>
            </a:r>
          </a:p>
        </p:txBody>
      </p:sp>
      <p:pic>
        <p:nvPicPr>
          <p:cNvPr id="2050" name="Picture 2" descr="Індія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200" y="5143500"/>
            <a:ext cx="43053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46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026" name="Picture 2" descr="Reminiscing the completion of a decade of India's Act East Policy -  Diplomat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848100"/>
            <a:ext cx="85725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1000" y="390525"/>
            <a:ext cx="13944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latin typeface="Vollkorn" panose="020B0604020202020204" charset="0"/>
                <a:ea typeface="Vollkorn" panose="020B0604020202020204" charset="0"/>
              </a:rPr>
              <a:t>«Політика дії на Схід» Індії — це дипломатичний підхід до посилення економічних, стратегічних і культурних </a:t>
            </a:r>
            <a:r>
              <a:rPr lang="uk-UA" sz="2200" dirty="0" err="1">
                <a:latin typeface="Vollkorn" panose="020B0604020202020204" charset="0"/>
                <a:ea typeface="Vollkorn" panose="020B0604020202020204" charset="0"/>
              </a:rPr>
              <a:t>зв’язків</a:t>
            </a:r>
            <a:r>
              <a:rPr lang="uk-UA" sz="2200" dirty="0">
                <a:latin typeface="Vollkorn" panose="020B0604020202020204" charset="0"/>
                <a:ea typeface="Vollkorn" panose="020B0604020202020204" charset="0"/>
              </a:rPr>
              <a:t> із величезним </a:t>
            </a:r>
            <a:r>
              <a:rPr lang="uk-UA" sz="2200" dirty="0" err="1">
                <a:latin typeface="Vollkorn" panose="020B0604020202020204" charset="0"/>
                <a:ea typeface="Vollkorn" panose="020B0604020202020204" charset="0"/>
              </a:rPr>
              <a:t>Азійсько</a:t>
            </a:r>
            <a:r>
              <a:rPr lang="uk-UA" sz="2200" dirty="0">
                <a:latin typeface="Vollkorn" panose="020B0604020202020204" charset="0"/>
                <a:ea typeface="Vollkorn" panose="020B0604020202020204" charset="0"/>
              </a:rPr>
              <a:t>-Тихоокеанським регіоном на різних рівнях. Політику </a:t>
            </a:r>
            <a:r>
              <a:rPr lang="en-GB" sz="2200" dirty="0">
                <a:latin typeface="Vollkorn" panose="020B0604020202020204" charset="0"/>
                <a:ea typeface="Vollkorn" panose="020B0604020202020204" charset="0"/>
              </a:rPr>
              <a:t>Act East Policy </a:t>
            </a:r>
            <a:r>
              <a:rPr lang="uk-UA" sz="2200" dirty="0">
                <a:latin typeface="Vollkorn" panose="020B0604020202020204" charset="0"/>
                <a:ea typeface="Vollkorn" panose="020B0604020202020204" charset="0"/>
              </a:rPr>
              <a:t>було започатковано в листопаді 2014 року на 12-му саміті АСЕАН-Індія 2014 року в М’янмі. Політика «Погляд на схід» є наступником політики «Погляд на схід», яка була прийнята в 1992 році. Політика «Подивись на схід» зосереджена на економічному співробітництві з </a:t>
            </a:r>
            <a:r>
              <a:rPr lang="uk-UA" sz="2200" dirty="0" smtClean="0">
                <a:latin typeface="Vollkorn" panose="020B0604020202020204" charset="0"/>
                <a:ea typeface="Vollkorn" panose="020B0604020202020204" charset="0"/>
              </a:rPr>
              <a:t>країнами АСЕАН. </a:t>
            </a:r>
            <a:r>
              <a:rPr lang="uk-UA" sz="2200" dirty="0">
                <a:latin typeface="Vollkorn" panose="020B0604020202020204" charset="0"/>
                <a:ea typeface="Vollkorn" panose="020B0604020202020204" charset="0"/>
              </a:rPr>
              <a:t>Східна політика Закону спрямована на розширене сусідство в Азіатсько-Тихоокеанському регіоні, а також передбачає співпрацю у сфері безпеки. </a:t>
            </a:r>
          </a:p>
          <a:p>
            <a:pPr algn="just"/>
            <a:r>
              <a:rPr lang="uk-UA" sz="2200" dirty="0">
                <a:latin typeface="Vollkorn" panose="020B0604020202020204" charset="0"/>
                <a:ea typeface="Vollkorn" panose="020B0604020202020204" charset="0"/>
              </a:rPr>
              <a:t>Східна політика Закону зосереджена на розширеному сусідстві в Індо-Тихоокеанському регіоні з АСЕАН як у центрі уваги. Його мета — сприяти економічному співробітництву, культурним зв’язкам і налагоджувати стратегічне партнерство з країнами Індо-Тихоокеанського регіону. Це досягається шляхом послідовної взаємодії на двосторонньому, регіональному та багатосторонньому рівнях, спрямованих на посилення </a:t>
            </a:r>
            <a:r>
              <a:rPr lang="uk-UA" sz="2200" dirty="0" err="1">
                <a:latin typeface="Vollkorn" panose="020B0604020202020204" charset="0"/>
                <a:ea typeface="Vollkorn" panose="020B0604020202020204" charset="0"/>
              </a:rPr>
              <a:t>зв’язків</a:t>
            </a:r>
            <a:r>
              <a:rPr lang="uk-UA" sz="2200" dirty="0">
                <a:latin typeface="Vollkorn" panose="020B0604020202020204" charset="0"/>
                <a:ea typeface="Vollkorn" panose="020B0604020202020204" charset="0"/>
              </a:rPr>
              <a:t> у різних вимірах, що охоплюють політичні, економічні, культурні та </a:t>
            </a:r>
            <a:r>
              <a:rPr lang="uk-UA" sz="2200" dirty="0" err="1">
                <a:latin typeface="Vollkorn" panose="020B0604020202020204" charset="0"/>
                <a:ea typeface="Vollkorn" panose="020B0604020202020204" charset="0"/>
              </a:rPr>
              <a:t>міжлюдські</a:t>
            </a:r>
            <a:r>
              <a:rPr lang="uk-UA" sz="2200" dirty="0">
                <a:latin typeface="Vollkorn" panose="020B0604020202020204" charset="0"/>
                <a:ea typeface="Vollkorn" panose="020B0604020202020204" charset="0"/>
              </a:rPr>
              <a:t> відносини.</a:t>
            </a:r>
            <a:endParaRPr lang="uk-UA" sz="2200" b="0" i="0" dirty="0">
              <a:effectLst/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угольник 3"/>
          <p:cNvSpPr/>
          <p:nvPr/>
        </p:nvSpPr>
        <p:spPr>
          <a:xfrm>
            <a:off x="228600" y="411706"/>
            <a:ext cx="17602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У рамках Закону про східну політику було розпочато низку 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ініціатив: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Залізничне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сполучення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Агартала-Акхаура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між Індією та Бангладеш.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Інтермодальні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транспортні сполучення та внутрішні водні шляхи через Бангладеш.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Мультимодальний транзитний транспортний проект </a:t>
            </a:r>
            <a:r>
              <a:rPr lang="en-GB" sz="2800" dirty="0" err="1">
                <a:latin typeface="Vollkorn" panose="020B0604020202020204" charset="0"/>
                <a:ea typeface="Vollkorn" panose="020B0604020202020204" charset="0"/>
              </a:rPr>
              <a:t>Kaladan</a:t>
            </a:r>
            <a:r>
              <a:rPr lang="en-GB" sz="2800" dirty="0">
                <a:latin typeface="Vollkorn" panose="020B0604020202020204" charset="0"/>
                <a:ea typeface="Vollkorn" panose="020B0604020202020204" charset="0"/>
              </a:rPr>
              <a:t> –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Транспортний проект </a:t>
            </a:r>
            <a:r>
              <a:rPr lang="en-GB" sz="2800" dirty="0" err="1">
                <a:latin typeface="Vollkorn" panose="020B0604020202020204" charset="0"/>
                <a:ea typeface="Vollkorn" panose="020B0604020202020204" charset="0"/>
              </a:rPr>
              <a:t>Kaladan</a:t>
            </a:r>
            <a:r>
              <a:rPr lang="en-GB" sz="28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у штаті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Ракхайн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у М’янмі вважається ключовим у розвитку сполучення з північно-східними штатами, які не мають виходу до моря.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Проект тристоронньої автомагістралі – з’єднує північний схід із М’янмою та Таїландом.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У рамках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Індійсько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-японського Акту Східного форуму були розпочаті такі ініціативи, як дороги та мости та модернізація проектів гідроелектростанцій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800" dirty="0">
              <a:latin typeface="Vollkorn" panose="020B0604020202020204" charset="0"/>
              <a:ea typeface="Vollkorn" panose="020B0604020202020204" charset="0"/>
            </a:endParaRPr>
          </a:p>
        </p:txBody>
      </p:sp>
      <p:pic>
        <p:nvPicPr>
          <p:cNvPr id="3074" name="Picture 2" descr="India's Act East Policy: Finding Opportunities in Post-Pandemic Adversities  - Institute for Security and Development Poli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249" y="4762500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" y="4218920"/>
            <a:ext cx="111251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Програма внутрішніх водних шляхів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Махабаху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-Брахмапутра. Запуск цього водного шляху буде відзначений відкриттям трьох суден </a:t>
            </a:r>
            <a:r>
              <a:rPr lang="en-GB" sz="2800" dirty="0">
                <a:latin typeface="Vollkorn" panose="020B0604020202020204" charset="0"/>
                <a:ea typeface="Vollkorn" panose="020B0604020202020204" charset="0"/>
              </a:rPr>
              <a:t>Ro-</a:t>
            </a:r>
            <a:r>
              <a:rPr lang="en-GB" sz="2800" dirty="0" err="1">
                <a:latin typeface="Vollkorn" panose="020B0604020202020204" charset="0"/>
                <a:ea typeface="Vollkorn" panose="020B0604020202020204" charset="0"/>
              </a:rPr>
              <a:t>pax</a:t>
            </a:r>
            <a:r>
              <a:rPr lang="en-GB" sz="28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що курсують між островом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Неаматі-Маджулі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, Північним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Гувахаті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-Південним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Гувахаті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Дхубрі-Хатсінгімарі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Міст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Дхубрі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Пхулбарі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– фундаментний камінь для 19-кілометрового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чотирисмугового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мосту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Дхубрі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Пхулбарі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через річку Брахмапутра. Це буде найдовший в Індії міст через річку, що з’єднає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Дхубрі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в Ассамі та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Пхулбарі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в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Мегхалаї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, вартість будівництва якого коштує 5000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крор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рупій.</a:t>
            </a:r>
            <a:endParaRPr lang="uk-UA" sz="28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10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угольник 3"/>
          <p:cNvSpPr/>
          <p:nvPr/>
        </p:nvSpPr>
        <p:spPr>
          <a:xfrm>
            <a:off x="838200" y="1333500"/>
            <a:ext cx="16840200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2. </a:t>
            </a:r>
            <a:r>
              <a:rPr lang="uk-UA" sz="2800" b="1" dirty="0" err="1" smtClean="0">
                <a:latin typeface="Vollkorn" panose="020B0604020202020204" charset="0"/>
                <a:ea typeface="Vollkorn" panose="020B0604020202020204" charset="0"/>
              </a:rPr>
              <a:t>Безпекова</a:t>
            </a: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політика Індії в регіоні Південної Азії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Головні загрози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 тероризм, конфлікти на кордонах, наростання напруженості з КНР та Пакистаном.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Роль Індії в регіональних організаціях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Південноазійська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асоціація регіонального співробітництва (</a:t>
            </a:r>
            <a:r>
              <a:rPr lang="en-GB" sz="2800" dirty="0">
                <a:latin typeface="Vollkorn" panose="020B0604020202020204" charset="0"/>
                <a:ea typeface="Vollkorn" panose="020B0604020202020204" charset="0"/>
              </a:rPr>
              <a:t>SAARC).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Співпраця з Бангладеш, Шрі-Ланкою, Непалом у сфері безпеки та розвитку.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Військові можливості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 модернізація армії, закупівлі зброї, розвиток власного ОПК.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 err="1">
                <a:latin typeface="Vollkorn" panose="020B0604020202020204" charset="0"/>
                <a:ea typeface="Vollkorn" panose="020B0604020202020204" charset="0"/>
              </a:rPr>
              <a:t>Контртерористична</a:t>
            </a: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 політика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 боротьба з радикальними угрупованнями, зміцнення кордонів.</a:t>
            </a:r>
          </a:p>
        </p:txBody>
      </p:sp>
      <p:pic>
        <p:nvPicPr>
          <p:cNvPr id="4098" name="Picture 2" descr="Індія ✔️ Загальна інформація про країну, цікаві фак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6175968"/>
            <a:ext cx="6861175" cy="385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5122" name="Picture 2" descr="https://upload.wikimedia.org/wikipedia/commons/thumb/e/e3/South_Asia_%28orthographic_projection%29_without_national_boundaries.svg/300px-South_Asia_%28orthographic_projection%29_without_national_boundarie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5524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725" y="925257"/>
            <a:ext cx="3279775" cy="370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9600" y="619185"/>
            <a:ext cx="13639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</a:t>
            </a:r>
            <a:endParaRPr lang="en-IN" b="1" dirty="0">
              <a:solidFill>
                <a:srgbClr val="666666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r>
              <a:rPr lang="en-IN" b="1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(</a:t>
            </a:r>
            <a:r>
              <a:rPr lang="uk-UA" b="1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Південноазіатська асоціація регіонального співробітництва)</a:t>
            </a:r>
            <a:endParaRPr lang="uk-UA" dirty="0">
              <a:solidFill>
                <a:srgbClr val="666666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ПРО СААРК</a:t>
            </a:r>
            <a:endParaRPr lang="uk-UA" b="1" dirty="0">
              <a:solidFill>
                <a:srgbClr val="666666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>
              <a:buFont typeface="+mj-lt"/>
              <a:buAutoNum type="arabicPeriod"/>
            </a:pPr>
            <a:r>
              <a:rPr lang="uk-UA" b="1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Склад</a:t>
            </a:r>
            <a:r>
              <a:rPr lang="uk-UA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 : Це міжурядова організація та геополітичний союз 8 країн Південної Азії, заснований 8 грудня 1985 року в </a:t>
            </a:r>
            <a:r>
              <a:rPr lang="uk-UA" dirty="0" err="1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Дакці</a:t>
            </a:r>
            <a:r>
              <a:rPr lang="uk-UA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, Бангладеш. </a:t>
            </a:r>
            <a:r>
              <a:rPr lang="en-IN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 </a:t>
            </a:r>
            <a:r>
              <a:rPr lang="uk-UA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також включає 9 офіційно визнаних спостерігачів, включаючи Європейський Союз, США, Іран і Китай.</a:t>
            </a:r>
            <a:endParaRPr lang="uk-UA" dirty="0">
              <a:solidFill>
                <a:srgbClr val="666666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>
              <a:buFont typeface="+mj-lt"/>
              <a:buAutoNum type="arabicPeriod"/>
            </a:pPr>
            <a:r>
              <a:rPr lang="uk-UA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8 </a:t>
            </a:r>
            <a:r>
              <a:rPr lang="uk-UA" b="1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грудня 1985</a:t>
            </a:r>
            <a:r>
              <a:rPr lang="uk-UA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 року в </a:t>
            </a:r>
            <a:r>
              <a:rPr lang="uk-UA" dirty="0" err="1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Дакці</a:t>
            </a:r>
            <a:r>
              <a:rPr lang="uk-UA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 під час першого саміту угруповання було прийнято Статут </a:t>
            </a:r>
            <a:r>
              <a:rPr lang="uk-UA" b="1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Асоціації регіонального співробітництва Південної Азії (</a:t>
            </a:r>
            <a:r>
              <a:rPr lang="en-IN" b="1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SAARC)</a:t>
            </a:r>
            <a:r>
              <a:rPr lang="en-IN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 .</a:t>
            </a:r>
            <a:endParaRPr lang="en-IN" dirty="0">
              <a:solidFill>
                <a:srgbClr val="666666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just">
              <a:buFont typeface="+mj-lt"/>
              <a:buAutoNum type="arabicPeriod"/>
            </a:pPr>
            <a:r>
              <a:rPr lang="uk-UA" b="1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Секретаріат</a:t>
            </a:r>
            <a:r>
              <a:rPr lang="uk-UA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 : Секретаріат </a:t>
            </a:r>
            <a:r>
              <a:rPr lang="en-IN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 </a:t>
            </a:r>
            <a:r>
              <a:rPr lang="uk-UA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знаходиться в </a:t>
            </a:r>
            <a:r>
              <a:rPr lang="uk-UA" b="1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Катманду (Непал)</a:t>
            </a:r>
            <a:r>
              <a:rPr lang="uk-UA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 для сприяння економічному зростанню в Південній Азії.</a:t>
            </a:r>
            <a:endParaRPr lang="uk-UA" dirty="0">
              <a:solidFill>
                <a:srgbClr val="666666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>
              <a:buFont typeface="+mj-lt"/>
              <a:buAutoNum type="arabicPeriod"/>
            </a:pPr>
            <a:r>
              <a:rPr lang="uk-UA" b="1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Мета</a:t>
            </a:r>
            <a:r>
              <a:rPr lang="uk-UA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 : Основна мета </a:t>
            </a:r>
            <a:r>
              <a:rPr lang="en-IN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 </a:t>
            </a:r>
            <a:r>
              <a:rPr lang="uk-UA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полягає в тому, </a:t>
            </a:r>
            <a:r>
              <a:rPr lang="uk-UA" b="1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щоб колективно працювати над підвищенням добробуту людей у ​​регіоні та покращенням рівня їхнього життя</a:t>
            </a:r>
            <a:r>
              <a:rPr lang="uk-UA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 шляхом соціального прогресу та економічного розвитку.</a:t>
            </a:r>
            <a:endParaRPr lang="uk-UA" dirty="0">
              <a:solidFill>
                <a:srgbClr val="666666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>
              <a:buFont typeface="+mj-lt"/>
              <a:buAutoNum type="arabicPeriod"/>
            </a:pPr>
            <a:r>
              <a:rPr lang="uk-UA" b="1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Саміти</a:t>
            </a:r>
            <a:r>
              <a:rPr lang="uk-UA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 : саміти </a:t>
            </a:r>
            <a:r>
              <a:rPr lang="en-IN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 </a:t>
            </a:r>
            <a:r>
              <a:rPr lang="uk-UA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зазвичай проводяться раз на два роки і приймаються країнами-членами в алфавітному порядку. З 1985 року вона організувала 18 самітів, і перший саміт </a:t>
            </a:r>
            <a:r>
              <a:rPr lang="en-IN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 </a:t>
            </a:r>
            <a:r>
              <a:rPr lang="uk-UA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відбувся в </a:t>
            </a:r>
            <a:r>
              <a:rPr lang="uk-UA" dirty="0" err="1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Дакці</a:t>
            </a:r>
            <a:r>
              <a:rPr lang="uk-UA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 (Бангладеш).</a:t>
            </a:r>
            <a:endParaRPr lang="uk-UA" b="0" i="0" dirty="0">
              <a:solidFill>
                <a:srgbClr val="666666"/>
              </a:solidFill>
              <a:effectLst/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7062" y="4298930"/>
            <a:ext cx="133937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СУЧАСНИЙ </a:t>
            </a:r>
            <a:r>
              <a:rPr lang="uk-UA" b="1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СТАН</a:t>
            </a:r>
            <a:endParaRPr lang="uk-UA" b="1" dirty="0">
              <a:solidFill>
                <a:srgbClr val="666666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just">
              <a:buFont typeface="+mj-lt"/>
              <a:buAutoNum type="arabicPeriod"/>
            </a:pPr>
            <a:r>
              <a:rPr lang="en-IN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SAARC, </a:t>
            </a:r>
            <a:r>
              <a:rPr lang="uk-UA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який має валовий внутрішній продукт приблизно. Хоча 3 трильйони доларів США існує вже 38 років, він мало впливає на інші регіональні співробітництва, такі як Африканський Союз, АСЕАН та Європейський Союз.</a:t>
            </a:r>
            <a:endParaRPr lang="uk-UA" dirty="0">
              <a:solidFill>
                <a:srgbClr val="666666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just">
              <a:buFont typeface="+mj-lt"/>
              <a:buAutoNum type="arabicPeriod"/>
            </a:pPr>
            <a:r>
              <a:rPr lang="en-IN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 </a:t>
            </a:r>
            <a:r>
              <a:rPr lang="uk-UA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в даний час вважається найменш інтегрованим регіональним співробітництвом, незважаючи на довгу історію тісних географічних, історичних, культурних, соціальних та економічних </a:t>
            </a:r>
            <a:r>
              <a:rPr lang="uk-UA" dirty="0" err="1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зв'язків</a:t>
            </a:r>
            <a:r>
              <a:rPr lang="uk-UA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dirty="0">
              <a:solidFill>
                <a:srgbClr val="666666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just">
              <a:buFont typeface="+mj-lt"/>
              <a:buAutoNum type="arabicPeriod"/>
            </a:pPr>
            <a:r>
              <a:rPr lang="en-IN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SAFTA </a:t>
            </a:r>
            <a:r>
              <a:rPr lang="uk-UA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у 2006 році, Фонд розвитку </a:t>
            </a:r>
            <a:r>
              <a:rPr lang="en-IN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SAARC, </a:t>
            </a:r>
            <a:r>
              <a:rPr lang="uk-UA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Комплексна програма дій (2012) і </a:t>
            </a:r>
            <a:r>
              <a:rPr lang="en-IN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 Satellite – </a:t>
            </a:r>
            <a:r>
              <a:rPr lang="uk-UA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лише деякі з досягнень </a:t>
            </a:r>
            <a:r>
              <a:rPr lang="en-IN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SAARC.</a:t>
            </a:r>
            <a:endParaRPr lang="en-IN" dirty="0">
              <a:solidFill>
                <a:srgbClr val="666666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just">
              <a:buFont typeface="+mj-lt"/>
              <a:buAutoNum type="arabicPeriod"/>
            </a:pPr>
            <a:r>
              <a:rPr lang="uk-UA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З 2014 року не було жодного засідання </a:t>
            </a:r>
            <a:r>
              <a:rPr lang="en-IN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SAARC.</a:t>
            </a:r>
            <a:endParaRPr lang="en-IN" b="0" i="0" dirty="0">
              <a:solidFill>
                <a:srgbClr val="666666"/>
              </a:solidFill>
              <a:effectLst/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угольник 3"/>
          <p:cNvSpPr/>
          <p:nvPr/>
        </p:nvSpPr>
        <p:spPr>
          <a:xfrm>
            <a:off x="0" y="216357"/>
            <a:ext cx="18288000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ПРОБЛЕМИ З </a:t>
            </a:r>
            <a:r>
              <a:rPr lang="en-IN" sz="2200" b="1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</a:t>
            </a:r>
            <a:endParaRPr lang="en-IN" sz="2200" b="1" dirty="0">
              <a:solidFill>
                <a:srgbClr val="666666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>
              <a:buFont typeface="+mj-lt"/>
              <a:buAutoNum type="arabicPeriod"/>
            </a:pP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Відсутність політичної волі: прогрес і розвиток регіонального угруповання гальмується відсутністю політичної волі Індії та Пакистану.</a:t>
            </a:r>
            <a:endParaRPr lang="uk-UA" sz="2200" dirty="0">
              <a:solidFill>
                <a:srgbClr val="666666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>
              <a:buFont typeface="+mj-lt"/>
              <a:buAutoNum type="arabicPeriod"/>
            </a:pP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Суперництво між Індією та Пакистаном: Напружені відносини між Індією та Пакистаном фактично зупинили діяльність </a:t>
            </a:r>
            <a:r>
              <a:rPr lang="en-IN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SAARC. </a:t>
            </a: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Наприклад, саміт </a:t>
            </a:r>
            <a:r>
              <a:rPr lang="en-IN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 </a:t>
            </a: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не проводився з 2014 року, що робить організацію практично бездіяльною.</a:t>
            </a:r>
            <a:endParaRPr lang="uk-UA" sz="2200" dirty="0">
              <a:solidFill>
                <a:srgbClr val="666666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>
              <a:buFont typeface="+mj-lt"/>
              <a:buAutoNum type="arabicPeriod"/>
            </a:pP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Індія вийшла з саміту </a:t>
            </a:r>
            <a:r>
              <a:rPr lang="en-IN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 </a:t>
            </a: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у 2016 році через теракт в </a:t>
            </a:r>
            <a:r>
              <a:rPr lang="uk-UA" sz="2200" dirty="0" err="1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Урі</a:t>
            </a: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. Пакистан мав прийняти саміт. У результаті розпад СААРК як регіональної організації стався одночасно із загостренням відносин між Індією та Пакистаном.</a:t>
            </a:r>
            <a:endParaRPr lang="uk-UA" sz="2200" dirty="0">
              <a:solidFill>
                <a:srgbClr val="666666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>
              <a:buFont typeface="+mj-lt"/>
              <a:buAutoNum type="arabicPeriod"/>
            </a:pP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Тероризм: Крім того, регіон </a:t>
            </a:r>
            <a:r>
              <a:rPr lang="en-IN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 </a:t>
            </a: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є одним із регіонів світу з найвищим ризиком терору, з частою напруженістю та заворушеннями в країнах-членах і між членами.</a:t>
            </a:r>
            <a:endParaRPr lang="uk-UA" sz="2200" dirty="0">
              <a:solidFill>
                <a:srgbClr val="666666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>
              <a:buFont typeface="+mj-lt"/>
              <a:buAutoNum type="arabicPeriod"/>
            </a:pP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Індія є єдиним джерелом зовнішньої торгівлі для Непалу та Бутану. Повільні темпи, з якими ці двоє запитували про транзитні засоби від </a:t>
            </a:r>
            <a:r>
              <a:rPr lang="en-IN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 </a:t>
            </a: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через </a:t>
            </a:r>
            <a:r>
              <a:rPr lang="uk-UA" sz="2200" dirty="0" err="1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Чіттагонг</a:t>
            </a: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 і </a:t>
            </a:r>
            <a:r>
              <a:rPr lang="uk-UA" sz="2200" dirty="0" err="1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Монгла</a:t>
            </a: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 в Бангладеш, заплямували дух організації.</a:t>
            </a:r>
            <a:endParaRPr lang="uk-UA" sz="2200" dirty="0">
              <a:solidFill>
                <a:srgbClr val="666666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>
              <a:buFont typeface="+mj-lt"/>
              <a:buAutoNum type="arabicPeriod"/>
            </a:pP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Бракує економічної інтеграції: через триваючу напругу та холодні індо-</a:t>
            </a:r>
            <a:r>
              <a:rPr lang="uk-UA" sz="2200" dirty="0" err="1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пакетські</a:t>
            </a: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 відносини </a:t>
            </a:r>
            <a:r>
              <a:rPr lang="en-IN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SAFTA, </a:t>
            </a: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започаткована в 2006 році, не була успішною.</a:t>
            </a:r>
            <a:endParaRPr lang="uk-UA" sz="2200" dirty="0">
              <a:solidFill>
                <a:srgbClr val="666666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>
              <a:buFont typeface="+mj-lt"/>
              <a:buAutoNum type="arabicPeriod"/>
            </a:pP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Приблизний валовий внутрішній продукт країн </a:t>
            </a:r>
            <a:r>
              <a:rPr lang="en-IN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 </a:t>
            </a: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становить Це один із регіонів світу, що найбільш швидко розвиваються, з ВВП у 3 трильйони доларів.</a:t>
            </a:r>
            <a:endParaRPr lang="uk-UA" sz="2200" dirty="0">
              <a:solidFill>
                <a:srgbClr val="666666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>
              <a:buFont typeface="+mj-lt"/>
              <a:buAutoNum type="arabicPeriod"/>
            </a:pP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Однак через відсутність економічної інтеграції країни </a:t>
            </a:r>
            <a:r>
              <a:rPr lang="en-IN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 </a:t>
            </a: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не змогли задовольнити величезний попит світового ринку в таких галузях промисловості, послугах, як гостинність та ІТ, сільське господарство та охорона здоров’я. У результаті Китай та інші гравці світового ринку експлуатували ринок.</a:t>
            </a:r>
            <a:endParaRPr lang="uk-UA" sz="2200" dirty="0">
              <a:solidFill>
                <a:srgbClr val="666666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>
              <a:buFont typeface="+mj-lt"/>
              <a:buAutoNum type="arabicPeriod"/>
            </a:pP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Останні зміни в Пакистані та Афганістані: візьмемо, наприклад, те, як змінилася соціально-економічна ситуація в Афганістані після того, як </a:t>
            </a:r>
            <a:r>
              <a:rPr lang="uk-UA" sz="2200" dirty="0" err="1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Талібан</a:t>
            </a: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 прийшов до влади.</a:t>
            </a:r>
            <a:endParaRPr lang="uk-UA" sz="2200" dirty="0">
              <a:solidFill>
                <a:srgbClr val="666666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>
              <a:buFont typeface="+mj-lt"/>
              <a:buAutoNum type="arabicPeriod"/>
            </a:pP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Серйозна гуманітарна криза може виникнути в майбутньому внаслідок триваючої економічної кризи в Пакистані, постійного включення Пакистану до сірого списку </a:t>
            </a:r>
            <a:r>
              <a:rPr lang="en-IN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FATF </a:t>
            </a: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та недостатньої фінансової підтримки з боку ісламських і західних країн.</a:t>
            </a:r>
            <a:endParaRPr lang="uk-UA" sz="2200" dirty="0">
              <a:solidFill>
                <a:srgbClr val="666666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>
              <a:buFont typeface="+mj-lt"/>
              <a:buAutoNum type="arabicPeriod"/>
            </a:pP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Зовнішня політика Китаю: Індія перешкодила Китаю, який раніше хотів приєднатися до </a:t>
            </a:r>
            <a:r>
              <a:rPr lang="en-IN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SAARC, </a:t>
            </a: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зробити це. Як наслідок, Китай ніколи не бажав, щоб </a:t>
            </a:r>
            <a:r>
              <a:rPr lang="en-IN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 </a:t>
            </a: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була грізною організацією. Крім того, він намагається налагодити відносини з іншими членами </a:t>
            </a:r>
            <a:r>
              <a:rPr lang="en-IN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SAARC, </a:t>
            </a: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крім Індії.</a:t>
            </a:r>
            <a:endParaRPr lang="uk-UA" sz="2200" dirty="0">
              <a:solidFill>
                <a:srgbClr val="666666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>
              <a:buFont typeface="+mj-lt"/>
              <a:buAutoNum type="arabicPeriod"/>
            </a:pP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Проблеми Афганістану, Пакистану та М’янми: Індії важко брати участь у двосторонніх і багатосторонніх переговорах з цими країнами через платформу </a:t>
            </a:r>
            <a:r>
              <a:rPr lang="en-IN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SAARC </a:t>
            </a: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через повернення </a:t>
            </a:r>
            <a:r>
              <a:rPr lang="uk-UA" sz="2200" dirty="0" err="1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Талібану</a:t>
            </a:r>
            <a:r>
              <a:rPr lang="uk-UA" sz="2200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</a:rPr>
              <a:t> в Афганістан, економічну кризу в Пакистані та військовий переворот у М’янмі.</a:t>
            </a:r>
            <a:endParaRPr lang="uk-UA" sz="2200" b="0" i="0" dirty="0">
              <a:solidFill>
                <a:srgbClr val="666666"/>
              </a:solidFill>
              <a:effectLst/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угольник 3"/>
          <p:cNvSpPr/>
          <p:nvPr/>
        </p:nvSpPr>
        <p:spPr>
          <a:xfrm>
            <a:off x="914400" y="800100"/>
            <a:ext cx="16611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3. </a:t>
            </a: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Трансформація взаємин Індії та США і їх стан на сучасному етапі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Перехід від нейтралітету до стратегічного партнерства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1950–1990-ті: політика невтручання та багатовекторності.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З 2000-х років: стратегічне зближення через спільні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безпекові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інтереси.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Основні сфери співпраці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Оборона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 угоди про постачання американської зброї, спільні військові навчання.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Економіка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 торгівля та інвестиції (США – один з найбільших інвесторів в економіку Індії).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Технології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 розвиток співпраці в ІТ-сфері, космосі,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кібербезпеці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Ключові виклики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 балансування між США та іншими партнерами (Росія, Китай).</a:t>
            </a:r>
          </a:p>
        </p:txBody>
      </p:sp>
      <p:pic>
        <p:nvPicPr>
          <p:cNvPr id="6146" name="Picture 2" descr="США та Індія погодили план співпраці в оборонній промисловості - Главк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6794911"/>
            <a:ext cx="5257800" cy="35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угольник 3"/>
          <p:cNvSpPr/>
          <p:nvPr/>
        </p:nvSpPr>
        <p:spPr>
          <a:xfrm>
            <a:off x="762000" y="266700"/>
            <a:ext cx="16459200" cy="650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4.Протистояння </a:t>
            </a: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між Індією та КНР. Китайсько-індійський конфлікт в регіоні </a:t>
            </a:r>
            <a:r>
              <a:rPr lang="uk-UA" sz="2800" b="1" dirty="0" err="1">
                <a:latin typeface="Vollkorn" panose="020B0604020202020204" charset="0"/>
                <a:ea typeface="Vollkorn" panose="020B0604020202020204" charset="0"/>
              </a:rPr>
              <a:t>Ладакх</a:t>
            </a:r>
            <a:endParaRPr lang="uk-UA" sz="2800" b="1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Історія конфлікту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 війна 1962 року, територіальні суперечки через Аксай-Чин та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Аруначал-Прадеш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Ескалація 2020 року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Прикордонні зіткнення в Гімалаях (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Гальванська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долина).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Посилення військової присутності обох сторін.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Наслідки для відносин (торгові обмеження, блокування китайських додатків в Індії).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Стратегічне значення регіону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 контроль над Гімалайськими перевалами, доступ до важливих транспортних маршрутів.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Можливі сценарії врегулювання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 дипломатичні переговори, посередництво третіх сторін.</a:t>
            </a:r>
          </a:p>
        </p:txBody>
      </p:sp>
      <p:pic>
        <p:nvPicPr>
          <p:cNvPr id="7170" name="Picture 2" descr="Новий конфлікт між Китаєм та Індією в Сіккімі: є постраждалі з обох сторі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518" y="6602497"/>
            <a:ext cx="5334000" cy="355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thumb/8/84/Kashmir_map_big.jpg/300px-Kashmir_map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587" y="6586721"/>
            <a:ext cx="3142938" cy="36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1731</Words>
  <Application>Microsoft Office PowerPoint</Application>
  <PresentationFormat>Произвольный</PresentationFormat>
  <Paragraphs>122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Vollkorn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Пользователь Windows</cp:lastModifiedBy>
  <cp:revision>40</cp:revision>
  <dcterms:created xsi:type="dcterms:W3CDTF">2006-08-16T00:00:00Z</dcterms:created>
  <dcterms:modified xsi:type="dcterms:W3CDTF">2025-03-05T18:43:34Z</dcterms:modified>
  <dc:identifier>DAGCUslPLi8</dc:identifier>
</cp:coreProperties>
</file>