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40" r:id="rId1"/>
  </p:sldMasterIdLst>
  <p:notesMasterIdLst>
    <p:notesMasterId r:id="rId18"/>
  </p:notesMasterIdLst>
  <p:sldIdLst>
    <p:sldId id="338" r:id="rId2"/>
    <p:sldId id="337" r:id="rId3"/>
    <p:sldId id="341" r:id="rId4"/>
    <p:sldId id="343" r:id="rId5"/>
    <p:sldId id="344" r:id="rId6"/>
    <p:sldId id="345" r:id="rId7"/>
    <p:sldId id="346" r:id="rId8"/>
    <p:sldId id="347" r:id="rId9"/>
    <p:sldId id="348" r:id="rId10"/>
    <p:sldId id="349" r:id="rId11"/>
    <p:sldId id="350" r:id="rId12"/>
    <p:sldId id="351" r:id="rId13"/>
    <p:sldId id="352" r:id="rId14"/>
    <p:sldId id="353" r:id="rId15"/>
    <p:sldId id="355" r:id="rId16"/>
    <p:sldId id="354"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00339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65" autoAdjust="0"/>
    <p:restoredTop sz="82258" autoAdjust="0"/>
  </p:normalViewPr>
  <p:slideViewPr>
    <p:cSldViewPr snapToGrid="0">
      <p:cViewPr varScale="1">
        <p:scale>
          <a:sx n="84" d="100"/>
          <a:sy n="84" d="100"/>
        </p:scale>
        <p:origin x="1469"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89CC65-26C4-42D9-8090-B7B6E9A41842}" type="datetimeFigureOut">
              <a:rPr lang="ru-RU" smtClean="0"/>
              <a:pPr/>
              <a:t>23.03.2023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73D8A8-DBD7-48FC-BC25-A57C1F909DBC}"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51A6B28-9C3D-4EC7-BD34-FEFC4F34F072}" type="datetime1">
              <a:rPr lang="ru-RU" smtClean="0"/>
              <a:pPr/>
              <a:t>23.03.2023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E2939B-C7B1-43E8-9966-32771C74A3D9}" type="datetime1">
              <a:rPr lang="ru-RU" smtClean="0"/>
              <a:pPr/>
              <a:t>23.03.2023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74E906D-D819-4CD5-843F-F06AFCF5E194}" type="datetime1">
              <a:rPr lang="ru-RU" smtClean="0"/>
              <a:pPr/>
              <a:t>23.03.2023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DA82DE7-7E8A-492F-86D2-153E51E13982}" type="datetime1">
              <a:rPr lang="ru-RU" smtClean="0"/>
              <a:pPr/>
              <a:t>23.03.2023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E20924D-E981-403A-A7DA-6B7652AB8CB3}" type="datetime1">
              <a:rPr lang="ru-RU" smtClean="0"/>
              <a:pPr/>
              <a:t>23.03.2023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0852FB7-026E-4C66-BC9D-CC5DD2E0DB25}" type="datetime1">
              <a:rPr lang="ru-RU" smtClean="0"/>
              <a:pPr/>
              <a:t>23.03.2023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271F20DC-FEFA-4F05-8BB0-9D67DEECB369}" type="datetime1">
              <a:rPr lang="ru-RU" smtClean="0"/>
              <a:pPr/>
              <a:t>23.03.2023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8D0456A-DDFF-4627-9C61-2CA51E33C2D0}" type="datetime1">
              <a:rPr lang="ru-RU" smtClean="0"/>
              <a:pPr/>
              <a:t>23.03.2023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9A028FF-9E76-4E5C-B345-B8C88348688B}" type="datetime1">
              <a:rPr lang="ru-RU" smtClean="0"/>
              <a:pPr/>
              <a:t>23.03.2023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34F7C9-3E58-4F5C-8372-5450577A01B9}" type="datetime1">
              <a:rPr lang="ru-RU" smtClean="0"/>
              <a:pPr/>
              <a:t>23.03.2023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030B95E-A908-4B3D-BD82-68B14E899FE8}" type="datetime1">
              <a:rPr lang="ru-RU" smtClean="0"/>
              <a:pPr/>
              <a:t>23.03.2023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527EDA0C-6A2F-49A3-8FBA-55007CDC6F64}"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chemeClr val="accent1">
                <a:lumMod val="60000"/>
                <a:lumOff val="40000"/>
              </a:schemeClr>
            </a:gs>
            <a:gs pos="100000">
              <a:srgbClr val="FFFF00"/>
            </a:gs>
          </a:gsLst>
          <a:lin ang="5400000" scaled="1"/>
          <a:tileRect/>
        </a:gradFill>
        <a:effectLst/>
      </p:bgPr>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2E80E7F-C0C9-4E43-8B1B-CCAA555C769E}" type="datetime1">
              <a:rPr lang="ru-RU" smtClean="0"/>
              <a:pPr/>
              <a:t>23.03.2023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27EDA0C-6A2F-49A3-8FBA-55007CDC6F64}"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41"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 Target="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p:cNvSpPr>
          <p:nvPr>
            <p:ph type="subTitle" idx="4294967295"/>
          </p:nvPr>
        </p:nvSpPr>
        <p:spPr>
          <a:xfrm>
            <a:off x="323850" y="1557338"/>
            <a:ext cx="8280400" cy="3001962"/>
          </a:xfrm>
        </p:spPr>
        <p:txBody>
          <a:bodyPr/>
          <a:lstStyle/>
          <a:p>
            <a:pPr marL="0" indent="0" algn="ctr" eaLnBrk="1" hangingPunct="1">
              <a:lnSpc>
                <a:spcPct val="90000"/>
              </a:lnSpc>
              <a:buFont typeface="Wingdings 2" panose="05020102010507070707" pitchFamily="18" charset="2"/>
              <a:buNone/>
              <a:defRPr/>
            </a:pPr>
            <a:endParaRPr lang="uk-UA" sz="2200" b="1" dirty="0" smtClean="0">
              <a:solidFill>
                <a:srgbClr val="996600"/>
              </a:solidFill>
              <a:effectLst>
                <a:outerShdw blurRad="38100" dist="38100" dir="2700000" algn="tl">
                  <a:srgbClr val="FFFFFF"/>
                </a:outerShdw>
              </a:effectLst>
              <a:latin typeface="Arial" charset="0"/>
            </a:endParaRPr>
          </a:p>
          <a:p>
            <a:pPr algn="ctr">
              <a:defRPr/>
            </a:pPr>
            <a:r>
              <a:rPr lang="uk-UA" sz="24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Лекція. </a:t>
            </a:r>
            <a:r>
              <a:rPr lang="uk-UA" sz="2200" b="1" dirty="0" smtClean="0">
                <a:solidFill>
                  <a:srgbClr val="FF0000"/>
                </a:solidFill>
                <a:latin typeface="Times New Roman" panose="02020603050405020304" pitchFamily="18" charset="0"/>
                <a:cs typeface="Times New Roman" panose="02020603050405020304" pitchFamily="18" charset="0"/>
              </a:rPr>
              <a:t>САПР </a:t>
            </a:r>
            <a:r>
              <a:rPr lang="en-US" sz="3200" b="1" dirty="0" smtClean="0">
                <a:solidFill>
                  <a:srgbClr val="FF0000"/>
                </a:solidFill>
                <a:latin typeface="Times New Roman" panose="02020603050405020304" pitchFamily="18" charset="0"/>
                <a:cs typeface="Times New Roman" panose="02020603050405020304" pitchFamily="18" charset="0"/>
              </a:rPr>
              <a:t>VISIO</a:t>
            </a:r>
            <a:r>
              <a:rPr lang="uk-UA" sz="3200" b="1" dirty="0" smtClean="0">
                <a:solidFill>
                  <a:srgbClr val="FF0000"/>
                </a:solidFill>
                <a:latin typeface="Times New Roman" panose="02020603050405020304" pitchFamily="18" charset="0"/>
                <a:cs typeface="Times New Roman" panose="02020603050405020304" pitchFamily="18" charset="0"/>
              </a:rPr>
              <a:t>.</a:t>
            </a:r>
            <a:endParaRPr lang="uk-UA" sz="3200" b="1" dirty="0">
              <a:solidFill>
                <a:srgbClr val="FF0000"/>
              </a:solidFill>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eaLnBrk="1" hangingPunct="1">
              <a:lnSpc>
                <a:spcPct val="90000"/>
              </a:lnSpc>
              <a:buFont typeface="Wingdings 2" panose="05020102010507070707" pitchFamily="18" charset="2"/>
              <a:buNone/>
              <a:defRPr/>
            </a:pPr>
            <a:r>
              <a:rPr lang="uk-UA"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Доцент кафедри кандидат технічних наук</a:t>
            </a:r>
            <a:r>
              <a:rPr lang="ru-RU"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доцент Дубина О.Ф.</a:t>
            </a:r>
          </a:p>
          <a:p>
            <a:pPr marL="0" indent="0" algn="ctr" eaLnBrk="1" hangingPunct="1">
              <a:lnSpc>
                <a:spcPct val="90000"/>
              </a:lnSpc>
              <a:buFont typeface="Wingdings 2" panose="05020102010507070707" pitchFamily="18" charset="2"/>
              <a:buNone/>
              <a:defRPr/>
            </a:pPr>
            <a:endParaRPr lang="ru-RU" sz="18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3559" name="Rectangle 7"/>
          <p:cNvSpPr>
            <a:spLocks noChangeArrowheads="1"/>
          </p:cNvSpPr>
          <p:nvPr/>
        </p:nvSpPr>
        <p:spPr bwMode="auto">
          <a:xfrm>
            <a:off x="2667000" y="6092825"/>
            <a:ext cx="4191000" cy="369888"/>
          </a:xfrm>
          <a:prstGeom prst="rect">
            <a:avLst/>
          </a:prstGeom>
          <a:noFill/>
          <a:ln w="9525">
            <a:noFill/>
            <a:miter lim="800000"/>
            <a:headEnd/>
            <a:tailEnd/>
          </a:ln>
          <a:effectLst/>
        </p:spPr>
        <p:txBody>
          <a:bodyPr lIns="92075" tIns="46038" rIns="92075" bIns="46038">
            <a:spAutoFit/>
          </a:bodyPr>
          <a:lstStyle/>
          <a:p>
            <a:pPr algn="ctr" defTabSz="762000">
              <a:spcBef>
                <a:spcPct val="50000"/>
              </a:spcBef>
              <a:defRPr/>
            </a:pPr>
            <a:r>
              <a:rPr lang="ru-RU" b="1" dirty="0" smtClean="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2023 </a:t>
            </a:r>
            <a:r>
              <a:rPr lang="ru-RU" b="1" dirty="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року</a:t>
            </a:r>
          </a:p>
        </p:txBody>
      </p:sp>
      <p:sp>
        <p:nvSpPr>
          <p:cNvPr id="5" name="Text Box 5"/>
          <p:cNvSpPr>
            <a:spLocks noGrp="1" noChangeArrowheads="1"/>
          </p:cNvSpPr>
          <p:nvPr>
            <p:ph type="ctrTitle" idx="4294967295"/>
          </p:nvPr>
        </p:nvSpPr>
        <p:spPr>
          <a:xfrm>
            <a:off x="1042988" y="188913"/>
            <a:ext cx="7343775" cy="863600"/>
          </a:xfrm>
          <a:noFill/>
        </p:spPr>
        <p:txBody>
          <a:bodyPr>
            <a:normAutofit fontScale="90000"/>
          </a:bodyPr>
          <a:lstStyle/>
          <a:p>
            <a:pPr algn="ctr" defTabSz="762000"/>
            <a:r>
              <a:rPr lang="uk-UA" altLang="uk-UA" sz="2400" b="1" dirty="0" smtClean="0">
                <a:solidFill>
                  <a:srgbClr val="002060"/>
                </a:solidFill>
                <a:latin typeface="Times New Roman" panose="02020603050405020304" pitchFamily="18" charset="0"/>
              </a:rPr>
              <a:t>Державний університет «Житомирська політехніка»</a:t>
            </a:r>
            <a:br>
              <a:rPr lang="uk-UA" altLang="uk-UA" sz="2400" b="1" dirty="0" smtClean="0">
                <a:solidFill>
                  <a:srgbClr val="002060"/>
                </a:solidFill>
                <a:latin typeface="Times New Roman" panose="02020603050405020304" pitchFamily="18" charset="0"/>
              </a:rPr>
            </a:br>
            <a:r>
              <a:rPr lang="uk-UA" altLang="uk-UA" sz="2200" b="1" dirty="0" smtClean="0">
                <a:solidFill>
                  <a:srgbClr val="002060"/>
                </a:solidFill>
                <a:latin typeface="Times New Roman" panose="02020603050405020304" pitchFamily="18" charset="0"/>
              </a:rPr>
              <a:t>Кафедра комп’ютерних технологій у медицині та телекомунікаціях</a:t>
            </a:r>
          </a:p>
        </p:txBody>
      </p:sp>
      <p:sp>
        <p:nvSpPr>
          <p:cNvPr id="6"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noProof="0" dirty="0">
                <a:solidFill>
                  <a:schemeClr val="bg1"/>
                </a:solidFill>
                <a:latin typeface="Times New Roman" pitchFamily="18" charset="0"/>
                <a:cs typeface="Times New Roman" pitchFamily="18" charset="0"/>
              </a:rPr>
              <a:t>1</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8525545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8194" name="Picture 2" descr="Створення та редагування проектів (електричних схем) на основі шаблонів. (Перегляд відео за посиланням)Форматування фігур. Групування та зміна порядку накладання об’єктів. Надписи. В основі малювання засобами програми MS Visio лежить принцип роботи з готовими графічними формами - векторними об'єктами, над якими визначені традиційні дії: переміщення на аркуші, зміни розмірів і зовнішнього вигляду (форматування ). З комбінацій форм створюють потрібний малюнок, блок- схему, діаграму й т.п. Кожен об'єкт на малюнку має певні властивості, які можна міняти за допомогою головного або контекстного меню об'єкта або панелей інструментів. Робоче поле містить чистий аркуш із допоміжною сіткою. Сітка призначена для вирівнювання форм і на друк не виводиться."/>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21" y="1094687"/>
            <a:ext cx="8990650" cy="50604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24591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9218" name="Picture 2" descr="Потрібні форми наносять на аркуш методом перетягування мишею їхніх зображень із обраної панелі(категорії). Форму на листі вибирають щигликом миші, після чого її зручно переміщати в потрібне місце за допомогою клавіш зі стрілками на клавіатурі. Форму перетягують також мишею, коли покажчик миші на ній прийме хрестоподібний вид. Нормальний вид покажчика миші - це стрілка, що відповідає режиму роботи з об'єктами. Форми можуть мати на своїх контурах сині хрестики, що позначають позиції вставки ліній-з'єднувачів. Для вставки сполучної лінії потрібно виконати такий алгоритм:1) вибрати на панелі інструментів з'єднувач;2) клацнути на синьому хрестику першої форми - з'явиться червоний прямокутник;3) не відпускаючи лівої клавіші миші, провести лінію до синього хрестика другої форми - з'явиться червоний прямокутник;4) відпустити ліву клавішу миші. Обрана (активна) форма охоплена з усіх боків зеленими маркерами, перетягуючи які змінюють розміри форм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82" y="1313051"/>
            <a:ext cx="8981688" cy="50554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23332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10242" name="Picture 2" descr="Форми можна розмалювати, залити текстурою, зокрема градієнтною. Можна вводити текст у форми. Для введення тексту потрібно двічі клацнути над формою. Форми можна накладати одну на одну й змінювати порядок, розміщаючи їх на передньому або задньому плані. Можна групувати (коли роботу над малюнком закінчено) і розгруповувати форми. Розгруповують звичайно складні форми, що складаються з більш простих. Після розгрупування можна змінити складові частини малюнка. Іноді форми після розгрупування бувають охоплені маркерами у вигляді замків-колодок. У цьому випадку потрібно скасувати захист форми. Всі ці дії виконують за допомогою команд Форма й Формат головного або контекстного меню форми. Щоб вибрати кілька форм, клацають на них з натиснутою клавішею Shift або обводять мишею контур навколо форм. Видаляють обрану форму клавішею Delete або командою Виріза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7" y="1203868"/>
            <a:ext cx="8987648" cy="5058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40354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11266" name="Picture 2" descr="https://naurok.com.ua/uploads/files/28588/303058/330020_images/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80" y="1135631"/>
            <a:ext cx="9039144" cy="50877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17483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12290" name="Picture 2" descr="Приклади ФОРМ"/>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70" y="1053743"/>
            <a:ext cx="9039146" cy="50877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84860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13314" name="Picture 2" descr="СТВОРЕННЯ СХЕМ ЗА ДОПОМОГОЮ ФОРМ"/>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182" y="982639"/>
            <a:ext cx="8989776" cy="50599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75536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14338" name="Picture 2" descr="Підготовка схем до друку"/>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10" y="1121980"/>
            <a:ext cx="9007252" cy="50697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55157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Подзаголовок 2"/>
          <p:cNvSpPr>
            <a:spLocks noGrp="1"/>
          </p:cNvSpPr>
          <p:nvPr>
            <p:ph type="subTitle" idx="1"/>
          </p:nvPr>
        </p:nvSpPr>
        <p:spPr>
          <a:xfrm>
            <a:off x="431800" y="-209016"/>
            <a:ext cx="8712200" cy="7100888"/>
          </a:xfrm>
        </p:spPr>
        <p:txBody>
          <a:bodyPr>
            <a:normAutofit lnSpcReduction="10000"/>
          </a:bodyPr>
          <a:lstStyle/>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ctr" defTabSz="179388" eaLnBrk="1" hangingPunct="1"/>
            <a:r>
              <a:rPr lang="uk-UA" altLang="uk-UA" sz="3500" b="1" i="1" dirty="0" smtClean="0">
                <a:solidFill>
                  <a:srgbClr val="FF0000"/>
                </a:solidFill>
                <a:latin typeface="Times New Roman" panose="02020603050405020304" pitchFamily="18" charset="0"/>
                <a:cs typeface="Times New Roman" panose="02020603050405020304" pitchFamily="18" charset="0"/>
              </a:rPr>
              <a:t>ЛІТЕРАТУРА:</a:t>
            </a:r>
          </a:p>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just" defTabSz="179388">
              <a:buClrTx/>
              <a:buSzPct val="100000"/>
              <a:buAutoNum type="arabicPeriod"/>
            </a:pPr>
            <a:r>
              <a:rPr lang="ru-RU" sz="2400" dirty="0" err="1" smtClean="0"/>
              <a:t>Гервас</a:t>
            </a:r>
            <a:r>
              <a:rPr lang="ru-RU" sz="2400" dirty="0" smtClean="0"/>
              <a:t> </a:t>
            </a:r>
            <a:r>
              <a:rPr lang="ru-RU" sz="2400" dirty="0"/>
              <a:t>О.Г. </a:t>
            </a:r>
            <a:r>
              <a:rPr lang="ru-RU" sz="2400" dirty="0" smtClean="0"/>
              <a:t>САПР </a:t>
            </a:r>
            <a:r>
              <a:rPr lang="ru-RU" sz="2400" dirty="0" err="1"/>
              <a:t>об’єктів</a:t>
            </a:r>
            <a:r>
              <a:rPr lang="ru-RU" sz="2400" dirty="0"/>
              <a:t> </a:t>
            </a:r>
            <a:r>
              <a:rPr lang="ru-RU" sz="2400" dirty="0" err="1"/>
              <a:t>середовища</a:t>
            </a:r>
            <a:r>
              <a:rPr lang="ru-RU" sz="2400" dirty="0"/>
              <a:t>. </a:t>
            </a:r>
            <a:r>
              <a:rPr lang="ru-RU" sz="2400" dirty="0" err="1"/>
              <a:t>Навчально-методичний</a:t>
            </a:r>
            <a:r>
              <a:rPr lang="ru-RU" sz="2400" dirty="0"/>
              <a:t> </a:t>
            </a:r>
            <a:r>
              <a:rPr lang="ru-RU" sz="2400" dirty="0" err="1"/>
              <a:t>посібник</a:t>
            </a:r>
            <a:r>
              <a:rPr lang="ru-RU" sz="2400" dirty="0"/>
              <a:t> / </a:t>
            </a:r>
            <a:r>
              <a:rPr lang="ru-RU" sz="2400" dirty="0" err="1"/>
              <a:t>Гервас</a:t>
            </a:r>
            <a:r>
              <a:rPr lang="ru-RU" sz="2400" dirty="0"/>
              <a:t> Ольга </a:t>
            </a:r>
            <a:r>
              <a:rPr lang="ru-RU" sz="2400" dirty="0" err="1"/>
              <a:t>Геннадіївна</a:t>
            </a:r>
            <a:r>
              <a:rPr lang="ru-RU" sz="2400" dirty="0"/>
              <a:t>. – Умань: </a:t>
            </a:r>
            <a:r>
              <a:rPr lang="ru-RU" sz="2400" dirty="0" err="1"/>
              <a:t>Візаві</a:t>
            </a:r>
            <a:r>
              <a:rPr lang="ru-RU" sz="2400" dirty="0"/>
              <a:t>, 2018. - 160 с</a:t>
            </a:r>
            <a:r>
              <a:rPr lang="ru-RU" sz="2400" dirty="0" smtClean="0"/>
              <a:t>.</a:t>
            </a:r>
          </a:p>
          <a:p>
            <a:pPr marL="539750" marR="0" indent="-539750" algn="just" defTabSz="179388">
              <a:buClrTx/>
              <a:buSzPct val="100000"/>
              <a:buAutoNum type="arabicPeriod"/>
            </a:pPr>
            <a:r>
              <a:rPr lang="uk-UA" sz="2400" dirty="0"/>
              <a:t>Системи автоматизованого </a:t>
            </a:r>
            <a:r>
              <a:rPr lang="uk-UA" sz="2400" dirty="0" err="1"/>
              <a:t>проєктування</a:t>
            </a:r>
            <a:r>
              <a:rPr lang="uk-UA" sz="2400" dirty="0"/>
              <a:t>: конспект лекцій [Електронний ресурс]: </a:t>
            </a:r>
            <a:r>
              <a:rPr lang="uk-UA" sz="2400" dirty="0" err="1"/>
              <a:t>навч</a:t>
            </a:r>
            <a:r>
              <a:rPr lang="uk-UA" sz="2400" dirty="0"/>
              <a:t>. </a:t>
            </a:r>
            <a:r>
              <a:rPr lang="uk-UA" sz="2400" dirty="0" err="1"/>
              <a:t>посіб</a:t>
            </a:r>
            <a:r>
              <a:rPr lang="uk-UA" sz="2400" dirty="0"/>
              <a:t>. для </a:t>
            </a:r>
            <a:r>
              <a:rPr lang="uk-UA" sz="2400" dirty="0" err="1"/>
              <a:t>студ</a:t>
            </a:r>
            <a:r>
              <a:rPr lang="uk-UA" sz="2400" dirty="0"/>
              <a:t>. спеціальності 151 «Автоматизація та комп’ютерно-інтегровані технології», спеціалізації «</a:t>
            </a:r>
            <a:r>
              <a:rPr lang="uk-UA" sz="2400" dirty="0" smtClean="0"/>
              <a:t>Комп’ютерно-інтегровані </a:t>
            </a:r>
            <a:r>
              <a:rPr lang="uk-UA" sz="2400" dirty="0"/>
              <a:t>системи та технології в приладобудуванні» / КПІ ім. Ігоря Сікорського; автори: К.С. </a:t>
            </a:r>
            <a:r>
              <a:rPr lang="uk-UA" sz="2400" dirty="0" err="1"/>
              <a:t>Барандич</a:t>
            </a:r>
            <a:r>
              <a:rPr lang="uk-UA" sz="2400" dirty="0"/>
              <a:t>, О.О. Подолян, М.М. </a:t>
            </a:r>
            <a:r>
              <a:rPr lang="uk-UA" sz="2400" dirty="0" err="1"/>
              <a:t>Гладський</a:t>
            </a:r>
            <a:r>
              <a:rPr lang="uk-UA" sz="2400" dirty="0"/>
              <a:t>. </a:t>
            </a:r>
            <a:r>
              <a:rPr lang="uk-UA" sz="2400" dirty="0" smtClean="0"/>
              <a:t>– Київ</a:t>
            </a:r>
            <a:r>
              <a:rPr lang="uk-UA" sz="2400" dirty="0"/>
              <a:t>: КПІ ім. Ігоря Сікорського, 2021. – 97 с. </a:t>
            </a:r>
            <a:endParaRPr lang="uk-UA" sz="2400" dirty="0" smtClean="0"/>
          </a:p>
          <a:p>
            <a:pPr marL="539750" marR="0" indent="-539750" algn="just" defTabSz="179388">
              <a:buClrTx/>
              <a:buSzPct val="100000"/>
              <a:buAutoNum type="arabicPeriod"/>
            </a:pPr>
            <a:r>
              <a:rPr lang="uk-UA" sz="2400" dirty="0"/>
              <a:t>Основи САПР в автомобілебудуванні : </a:t>
            </a:r>
            <a:r>
              <a:rPr lang="uk-UA" sz="2400" dirty="0" err="1"/>
              <a:t>навч</a:t>
            </a:r>
            <a:r>
              <a:rPr lang="uk-UA" sz="2400" dirty="0"/>
              <a:t>. </a:t>
            </a:r>
            <a:r>
              <a:rPr lang="uk-UA" sz="2400" dirty="0" err="1"/>
              <a:t>посіб</a:t>
            </a:r>
            <a:r>
              <a:rPr lang="uk-UA" sz="2400" dirty="0"/>
              <a:t>. / О. М. </a:t>
            </a:r>
            <a:r>
              <a:rPr lang="uk-UA" sz="2400" dirty="0" err="1"/>
              <a:t>Артюх</a:t>
            </a:r>
            <a:r>
              <a:rPr lang="uk-UA" sz="2400" dirty="0"/>
              <a:t>, О. В. </a:t>
            </a:r>
            <a:r>
              <a:rPr lang="uk-UA" sz="2400" dirty="0" err="1"/>
              <a:t>Дударенко</a:t>
            </a:r>
            <a:r>
              <a:rPr lang="uk-UA" sz="2400" dirty="0"/>
              <a:t>, В. В. Кузьмін та ін. Запоріжжя : НУ «Запорізька політехніка», 2021. – 168 </a:t>
            </a:r>
            <a:endParaRPr lang="ru-RU" altLang="uk-UA" sz="2200" b="1" dirty="0" smtClean="0">
              <a:solidFill>
                <a:schemeClr val="bg1"/>
              </a:solidFill>
              <a:latin typeface="Times New Roman" panose="02020603050405020304" pitchFamily="18" charset="0"/>
              <a:cs typeface="Times New Roman" panose="02020603050405020304" pitchFamily="18" charset="0"/>
            </a:endParaRPr>
          </a:p>
        </p:txBody>
      </p:sp>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16369601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1026" name="Picture 2" descr="Cтворення креслень електричних схем засобами MS Visio. Microsoft Offi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03619"/>
            <a:ext cx="9063392" cy="5101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8167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2050" name="Picture 2" descr="План. Концепція MS Visio, інтерфейс програми. Створення та редагування проектів на основі шаблонів. Форматування фігур. Групування та зміна порядку накладання об’єктів. Надписи. Підготовка схем до друку"/>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96" y="655096"/>
            <a:ext cx="9044237" cy="50906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87636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3074" name="Picture 2" descr=" Концепція MS Visio, інтерфейс програми. Програма МS Visio - це векторний графічний редактор, призначений для створення презентаційної, наукової й ділової графіки широкого застосування. Документи в МS Visiо називають малюнками. Малюнки можуть бути збережені у файлі у форматі .clx, роздруковані або вставлені в будь-який офісний документ або документи інших програм. Програма МS Visiо дозволяє створювати блок-схеми алгоритмів рішення математичних задач або фізичних процесів, що описують хід; організаційні діаграми зі структурою виробництва або посадовою ієрархією закладу; малювати електричні схеми й радіосхеми, а також створювати креслення механізмів, різних агрегатів і т.п.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23" y="1121983"/>
            <a:ext cx="9039143" cy="50877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1897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4098" name="Picture 2" descr="На відміну від растрового редактора, наприклад МS Рaint, тут для побудови зображень використовують лінії й готові форми, створені з ліній, описуваних математичними залежностями. Особливістю векторного малюнка є те, що його можна розгрупувати на окремі складові, поміняти або модифікувати ці складові й згрупувати - одержимо зовсім новий малюнок."/>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88" y="657958"/>
            <a:ext cx="8990650" cy="50604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09815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5122" name="Picture 2" descr="Па. НЕЛІ ІНСТРУМЕНТІВ"/>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89" y="1094688"/>
            <a:ext cx="9087638" cy="51150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56332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6146" name="Picture 2" descr="Меню редактора Visio містить пункти з випадаючими підменю."/>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47" y="928049"/>
            <a:ext cx="9019988" cy="50769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23599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pic>
        <p:nvPicPr>
          <p:cNvPr id="7170" name="Picture 2" descr="Категорії шаблонів : Бізнес, блок-схеми, карти і плани поверхів, загальні, програмне забезпечення, розклад, мережа, техніка. Наприклад, категорія Карти і плани поверхів містить шаблони : план будинку, план робочих місць і т.д. Категорія Техніка містить шаблони: логічні компоненти, принципова електрична схема, гідравліка, технологічна схема і т.д. Категорія Блок-схеми - проста блок-схема, функціональна блок-схема, схема робочого процесу."/>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82" y="1135631"/>
            <a:ext cx="9063392" cy="51013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60969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Другая 16">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F6FC6"/>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14986</TotalTime>
  <Words>176</Words>
  <Application>Microsoft Office PowerPoint</Application>
  <PresentationFormat>Экран (4:3)</PresentationFormat>
  <Paragraphs>30</Paragraphs>
  <Slides>16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Arial</vt:lpstr>
      <vt:lpstr>Calibri</vt:lpstr>
      <vt:lpstr>Constantia</vt:lpstr>
      <vt:lpstr>Times New Roman</vt:lpstr>
      <vt:lpstr>Wingdings 2</vt:lpstr>
      <vt:lpstr>Поток</vt:lpstr>
      <vt:lpstr>Державний університет «Житомирська політехніка» Кафедра комп’ютерних технологій у медицині та телекомунікаціях</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Глава 3 Ориентация, привязки и измерения в ЗD-пространстве</dc:title>
  <dc:creator>Тимурка</dc:creator>
  <cp:lastModifiedBy>Lenovo</cp:lastModifiedBy>
  <cp:revision>301</cp:revision>
  <dcterms:created xsi:type="dcterms:W3CDTF">2013-11-02T14:19:07Z</dcterms:created>
  <dcterms:modified xsi:type="dcterms:W3CDTF">2023-03-23T07:48:28Z</dcterms:modified>
</cp:coreProperties>
</file>